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9" r:id="rId1"/>
  </p:sldMasterIdLst>
  <p:notesMasterIdLst>
    <p:notesMasterId r:id="rId23"/>
  </p:notesMasterIdLst>
  <p:handoutMasterIdLst>
    <p:handoutMasterId r:id="rId24"/>
  </p:handoutMasterIdLst>
  <p:sldIdLst>
    <p:sldId id="256" r:id="rId2"/>
    <p:sldId id="278" r:id="rId3"/>
    <p:sldId id="281" r:id="rId4"/>
    <p:sldId id="280" r:id="rId5"/>
    <p:sldId id="259" r:id="rId6"/>
    <p:sldId id="258" r:id="rId7"/>
    <p:sldId id="288" r:id="rId8"/>
    <p:sldId id="289" r:id="rId9"/>
    <p:sldId id="287" r:id="rId10"/>
    <p:sldId id="260" r:id="rId11"/>
    <p:sldId id="261" r:id="rId12"/>
    <p:sldId id="262" r:id="rId13"/>
    <p:sldId id="263" r:id="rId14"/>
    <p:sldId id="264" r:id="rId15"/>
    <p:sldId id="290" r:id="rId16"/>
    <p:sldId id="265" r:id="rId17"/>
    <p:sldId id="276" r:id="rId18"/>
    <p:sldId id="279" r:id="rId19"/>
    <p:sldId id="277" r:id="rId20"/>
    <p:sldId id="283" r:id="rId21"/>
    <p:sldId id="285" r:id="rId22"/>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62945" autoAdjust="0"/>
  </p:normalViewPr>
  <p:slideViewPr>
    <p:cSldViewPr>
      <p:cViewPr varScale="1">
        <p:scale>
          <a:sx n="52" d="100"/>
          <a:sy n="52" d="100"/>
        </p:scale>
        <p:origin x="1926"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8786"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4549" tIns="47274" rIns="94549" bIns="47274" numCol="1" anchor="t" anchorCtr="0" compatLnSpc="1">
            <a:prstTxWarp prst="textNoShape">
              <a:avLst/>
            </a:prstTxWarp>
          </a:bodyPr>
          <a:lstStyle>
            <a:lvl1pPr defTabSz="946150">
              <a:defRPr sz="1200">
                <a:latin typeface="Tahoma" charset="0"/>
              </a:defRPr>
            </a:lvl1pPr>
          </a:lstStyle>
          <a:p>
            <a:pPr>
              <a:defRPr/>
            </a:pPr>
            <a:endParaRPr lang="fr-FR"/>
          </a:p>
        </p:txBody>
      </p:sp>
      <p:sp>
        <p:nvSpPr>
          <p:cNvPr id="118787" name="Rectangle 3"/>
          <p:cNvSpPr>
            <a:spLocks noGrp="1" noChangeArrowheads="1"/>
          </p:cNvSpPr>
          <p:nvPr>
            <p:ph type="dt" sz="quarter" idx="1"/>
          </p:nvPr>
        </p:nvSpPr>
        <p:spPr bwMode="auto">
          <a:xfrm>
            <a:off x="3971925" y="0"/>
            <a:ext cx="3038475" cy="465138"/>
          </a:xfrm>
          <a:prstGeom prst="rect">
            <a:avLst/>
          </a:prstGeom>
          <a:noFill/>
          <a:ln w="9525">
            <a:noFill/>
            <a:miter lim="800000"/>
            <a:headEnd/>
            <a:tailEnd/>
          </a:ln>
          <a:effectLst/>
        </p:spPr>
        <p:txBody>
          <a:bodyPr vert="horz" wrap="square" lIns="94549" tIns="47274" rIns="94549" bIns="47274" numCol="1" anchor="t" anchorCtr="0" compatLnSpc="1">
            <a:prstTxWarp prst="textNoShape">
              <a:avLst/>
            </a:prstTxWarp>
          </a:bodyPr>
          <a:lstStyle>
            <a:lvl1pPr algn="r" defTabSz="946150">
              <a:defRPr sz="1200">
                <a:latin typeface="Tahoma" charset="0"/>
              </a:defRPr>
            </a:lvl1pPr>
          </a:lstStyle>
          <a:p>
            <a:pPr>
              <a:defRPr/>
            </a:pPr>
            <a:endParaRPr lang="fr-FR"/>
          </a:p>
        </p:txBody>
      </p:sp>
      <p:sp>
        <p:nvSpPr>
          <p:cNvPr id="118788" name="Rectangle 4"/>
          <p:cNvSpPr>
            <a:spLocks noGrp="1" noChangeArrowheads="1"/>
          </p:cNvSpPr>
          <p:nvPr>
            <p:ph type="ftr" sz="quarter" idx="2"/>
          </p:nvPr>
        </p:nvSpPr>
        <p:spPr bwMode="auto">
          <a:xfrm>
            <a:off x="0" y="8831263"/>
            <a:ext cx="3038475" cy="465137"/>
          </a:xfrm>
          <a:prstGeom prst="rect">
            <a:avLst/>
          </a:prstGeom>
          <a:noFill/>
          <a:ln w="9525">
            <a:noFill/>
            <a:miter lim="800000"/>
            <a:headEnd/>
            <a:tailEnd/>
          </a:ln>
          <a:effectLst/>
        </p:spPr>
        <p:txBody>
          <a:bodyPr vert="horz" wrap="square" lIns="94549" tIns="47274" rIns="94549" bIns="47274" numCol="1" anchor="b" anchorCtr="0" compatLnSpc="1">
            <a:prstTxWarp prst="textNoShape">
              <a:avLst/>
            </a:prstTxWarp>
          </a:bodyPr>
          <a:lstStyle>
            <a:lvl1pPr defTabSz="946150">
              <a:defRPr sz="1200">
                <a:latin typeface="Tahoma" charset="0"/>
              </a:defRPr>
            </a:lvl1pPr>
          </a:lstStyle>
          <a:p>
            <a:pPr>
              <a:defRPr/>
            </a:pPr>
            <a:endParaRPr lang="fr-FR"/>
          </a:p>
        </p:txBody>
      </p:sp>
      <p:sp>
        <p:nvSpPr>
          <p:cNvPr id="118789" name="Rectangle 5"/>
          <p:cNvSpPr>
            <a:spLocks noGrp="1" noChangeArrowheads="1"/>
          </p:cNvSpPr>
          <p:nvPr>
            <p:ph type="sldNum" sz="quarter" idx="3"/>
          </p:nvPr>
        </p:nvSpPr>
        <p:spPr bwMode="auto">
          <a:xfrm>
            <a:off x="3971925" y="8831263"/>
            <a:ext cx="3038475" cy="465137"/>
          </a:xfrm>
          <a:prstGeom prst="rect">
            <a:avLst/>
          </a:prstGeom>
          <a:noFill/>
          <a:ln w="9525">
            <a:noFill/>
            <a:miter lim="800000"/>
            <a:headEnd/>
            <a:tailEnd/>
          </a:ln>
          <a:effectLst/>
        </p:spPr>
        <p:txBody>
          <a:bodyPr vert="horz" wrap="square" lIns="94549" tIns="47274" rIns="94549" bIns="47274" numCol="1" anchor="b" anchorCtr="0" compatLnSpc="1">
            <a:prstTxWarp prst="textNoShape">
              <a:avLst/>
            </a:prstTxWarp>
          </a:bodyPr>
          <a:lstStyle>
            <a:lvl1pPr algn="r" defTabSz="946150">
              <a:defRPr sz="1200">
                <a:latin typeface="Tahoma" charset="0"/>
              </a:defRPr>
            </a:lvl1pPr>
          </a:lstStyle>
          <a:p>
            <a:pPr>
              <a:defRPr/>
            </a:pPr>
            <a:fld id="{10249F90-B18C-4DB2-9765-6B47F96CE189}" type="slidenum">
              <a:rPr lang="fr-FR"/>
              <a:pPr>
                <a:defRPr/>
              </a:pPr>
              <a:t>‹#›</a:t>
            </a:fld>
            <a:endParaRPr lang="fr-FR"/>
          </a:p>
        </p:txBody>
      </p:sp>
    </p:spTree>
    <p:extLst>
      <p:ext uri="{BB962C8B-B14F-4D97-AF65-F5344CB8AC3E}">
        <p14:creationId xmlns:p14="http://schemas.microsoft.com/office/powerpoint/2010/main" val="4016260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6258"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4549" tIns="47274" rIns="94549" bIns="47274" numCol="1" anchor="t" anchorCtr="0" compatLnSpc="1">
            <a:prstTxWarp prst="textNoShape">
              <a:avLst/>
            </a:prstTxWarp>
          </a:bodyPr>
          <a:lstStyle>
            <a:lvl1pPr defTabSz="946150">
              <a:defRPr sz="1200">
                <a:latin typeface="Tahoma" charset="0"/>
              </a:defRPr>
            </a:lvl1pPr>
          </a:lstStyle>
          <a:p>
            <a:pPr>
              <a:defRPr/>
            </a:pPr>
            <a:endParaRPr lang="fr-FR"/>
          </a:p>
        </p:txBody>
      </p:sp>
      <p:sp>
        <p:nvSpPr>
          <p:cNvPr id="96259" name="Rectangle 3"/>
          <p:cNvSpPr>
            <a:spLocks noGrp="1" noChangeArrowheads="1"/>
          </p:cNvSpPr>
          <p:nvPr>
            <p:ph type="dt" idx="1"/>
          </p:nvPr>
        </p:nvSpPr>
        <p:spPr bwMode="auto">
          <a:xfrm>
            <a:off x="3971925" y="0"/>
            <a:ext cx="3038475" cy="465138"/>
          </a:xfrm>
          <a:prstGeom prst="rect">
            <a:avLst/>
          </a:prstGeom>
          <a:noFill/>
          <a:ln w="9525">
            <a:noFill/>
            <a:miter lim="800000"/>
            <a:headEnd/>
            <a:tailEnd/>
          </a:ln>
          <a:effectLst/>
        </p:spPr>
        <p:txBody>
          <a:bodyPr vert="horz" wrap="square" lIns="94549" tIns="47274" rIns="94549" bIns="47274" numCol="1" anchor="t" anchorCtr="0" compatLnSpc="1">
            <a:prstTxWarp prst="textNoShape">
              <a:avLst/>
            </a:prstTxWarp>
          </a:bodyPr>
          <a:lstStyle>
            <a:lvl1pPr algn="r" defTabSz="946150">
              <a:defRPr sz="1200">
                <a:latin typeface="Tahoma" charset="0"/>
              </a:defRPr>
            </a:lvl1pPr>
          </a:lstStyle>
          <a:p>
            <a:pPr>
              <a:defRPr/>
            </a:pPr>
            <a:endParaRPr lang="fr-FR"/>
          </a:p>
        </p:txBody>
      </p:sp>
      <p:sp>
        <p:nvSpPr>
          <p:cNvPr id="24580" name="Rectangle 4"/>
          <p:cNvSpPr>
            <a:spLocks noGrp="1" noRot="1" noChangeAspect="1" noChangeArrowheads="1" noTextEdit="1"/>
          </p:cNvSpPr>
          <p:nvPr>
            <p:ph type="sldImg" idx="2"/>
          </p:nvPr>
        </p:nvSpPr>
        <p:spPr bwMode="auto">
          <a:xfrm>
            <a:off x="1182688" y="696913"/>
            <a:ext cx="4648200" cy="3486150"/>
          </a:xfrm>
          <a:prstGeom prst="rect">
            <a:avLst/>
          </a:prstGeom>
          <a:noFill/>
          <a:ln w="9525">
            <a:solidFill>
              <a:srgbClr val="000000"/>
            </a:solidFill>
            <a:miter lim="800000"/>
            <a:headEnd/>
            <a:tailEnd/>
          </a:ln>
        </p:spPr>
      </p:sp>
      <p:sp>
        <p:nvSpPr>
          <p:cNvPr id="96261" name="Rectangle 5"/>
          <p:cNvSpPr>
            <a:spLocks noGrp="1" noChangeArrowheads="1"/>
          </p:cNvSpPr>
          <p:nvPr>
            <p:ph type="body" sz="quarter" idx="3"/>
          </p:nvPr>
        </p:nvSpPr>
        <p:spPr bwMode="auto">
          <a:xfrm>
            <a:off x="935038" y="4416425"/>
            <a:ext cx="5140325" cy="4183063"/>
          </a:xfrm>
          <a:prstGeom prst="rect">
            <a:avLst/>
          </a:prstGeom>
          <a:noFill/>
          <a:ln w="9525">
            <a:noFill/>
            <a:miter lim="800000"/>
            <a:headEnd/>
            <a:tailEnd/>
          </a:ln>
          <a:effectLst/>
        </p:spPr>
        <p:txBody>
          <a:bodyPr vert="horz" wrap="square" lIns="94549" tIns="47274" rIns="94549" bIns="47274" numCol="1" anchor="t" anchorCtr="0" compatLnSpc="1">
            <a:prstTxWarp prst="textNoShape">
              <a:avLst/>
            </a:prstTxWarp>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96262" name="Rectangle 6"/>
          <p:cNvSpPr>
            <a:spLocks noGrp="1" noChangeArrowheads="1"/>
          </p:cNvSpPr>
          <p:nvPr>
            <p:ph type="ftr" sz="quarter" idx="4"/>
          </p:nvPr>
        </p:nvSpPr>
        <p:spPr bwMode="auto">
          <a:xfrm>
            <a:off x="0" y="8831263"/>
            <a:ext cx="3038475" cy="465137"/>
          </a:xfrm>
          <a:prstGeom prst="rect">
            <a:avLst/>
          </a:prstGeom>
          <a:noFill/>
          <a:ln w="9525">
            <a:noFill/>
            <a:miter lim="800000"/>
            <a:headEnd/>
            <a:tailEnd/>
          </a:ln>
          <a:effectLst/>
        </p:spPr>
        <p:txBody>
          <a:bodyPr vert="horz" wrap="square" lIns="94549" tIns="47274" rIns="94549" bIns="47274" numCol="1" anchor="b" anchorCtr="0" compatLnSpc="1">
            <a:prstTxWarp prst="textNoShape">
              <a:avLst/>
            </a:prstTxWarp>
          </a:bodyPr>
          <a:lstStyle>
            <a:lvl1pPr defTabSz="946150">
              <a:defRPr sz="1200">
                <a:latin typeface="Tahoma" charset="0"/>
              </a:defRPr>
            </a:lvl1pPr>
          </a:lstStyle>
          <a:p>
            <a:pPr>
              <a:defRPr/>
            </a:pPr>
            <a:endParaRPr lang="fr-FR"/>
          </a:p>
        </p:txBody>
      </p:sp>
      <p:sp>
        <p:nvSpPr>
          <p:cNvPr id="96263" name="Rectangle 7"/>
          <p:cNvSpPr>
            <a:spLocks noGrp="1" noChangeArrowheads="1"/>
          </p:cNvSpPr>
          <p:nvPr>
            <p:ph type="sldNum" sz="quarter" idx="5"/>
          </p:nvPr>
        </p:nvSpPr>
        <p:spPr bwMode="auto">
          <a:xfrm>
            <a:off x="3971925" y="8831263"/>
            <a:ext cx="3038475" cy="465137"/>
          </a:xfrm>
          <a:prstGeom prst="rect">
            <a:avLst/>
          </a:prstGeom>
          <a:noFill/>
          <a:ln w="9525">
            <a:noFill/>
            <a:miter lim="800000"/>
            <a:headEnd/>
            <a:tailEnd/>
          </a:ln>
          <a:effectLst/>
        </p:spPr>
        <p:txBody>
          <a:bodyPr vert="horz" wrap="square" lIns="94549" tIns="47274" rIns="94549" bIns="47274" numCol="1" anchor="b" anchorCtr="0" compatLnSpc="1">
            <a:prstTxWarp prst="textNoShape">
              <a:avLst/>
            </a:prstTxWarp>
          </a:bodyPr>
          <a:lstStyle>
            <a:lvl1pPr algn="r" defTabSz="946150">
              <a:defRPr sz="1200">
                <a:latin typeface="Tahoma" charset="0"/>
              </a:defRPr>
            </a:lvl1pPr>
          </a:lstStyle>
          <a:p>
            <a:pPr>
              <a:defRPr/>
            </a:pPr>
            <a:fld id="{C7CEEA12-A440-4D77-A8E7-BF2833E8E2E0}" type="slidenum">
              <a:rPr lang="fr-FR"/>
              <a:pPr>
                <a:defRPr/>
              </a:pPr>
              <a:t>‹#›</a:t>
            </a:fld>
            <a:endParaRPr lang="fr-FR"/>
          </a:p>
        </p:txBody>
      </p:sp>
    </p:spTree>
    <p:extLst>
      <p:ext uri="{BB962C8B-B14F-4D97-AF65-F5344CB8AC3E}">
        <p14:creationId xmlns:p14="http://schemas.microsoft.com/office/powerpoint/2010/main" val="9956463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kumimoji="1"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kumimoji="1"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kumimoji="1"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kumimoji="1"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Les</a:t>
            </a:r>
            <a:r>
              <a:rPr lang="en-CA" baseline="0" dirty="0"/>
              <a:t> </a:t>
            </a:r>
            <a:r>
              <a:rPr lang="en-CA" baseline="0" dirty="0" err="1"/>
              <a:t>deux</a:t>
            </a:r>
            <a:r>
              <a:rPr lang="en-CA" baseline="0" dirty="0"/>
              <a:t> </a:t>
            </a:r>
            <a:r>
              <a:rPr lang="en-CA" baseline="0" dirty="0" err="1"/>
              <a:t>caractéristique</a:t>
            </a:r>
            <a:r>
              <a:rPr lang="en-CA" baseline="0" dirty="0"/>
              <a:t> </a:t>
            </a:r>
            <a:r>
              <a:rPr lang="en-CA" baseline="0" dirty="0" err="1"/>
              <a:t>essentielle</a:t>
            </a:r>
            <a:r>
              <a:rPr lang="en-CA" baseline="0" dirty="0"/>
              <a:t> </a:t>
            </a:r>
            <a:r>
              <a:rPr lang="en-CA" baseline="0" dirty="0" err="1"/>
              <a:t>sont</a:t>
            </a:r>
            <a:r>
              <a:rPr lang="en-CA" baseline="0" dirty="0"/>
              <a:t> la </a:t>
            </a:r>
            <a:r>
              <a:rPr lang="en-CA" baseline="0" dirty="0" err="1"/>
              <a:t>pertitence</a:t>
            </a:r>
            <a:r>
              <a:rPr lang="en-CA" baseline="0" dirty="0"/>
              <a:t> et la </a:t>
            </a:r>
            <a:r>
              <a:rPr lang="en-CA" baseline="0" dirty="0" err="1"/>
              <a:t>fidélité</a:t>
            </a:r>
            <a:r>
              <a:rPr lang="en-CA" baseline="0" dirty="0"/>
              <a:t>, </a:t>
            </a:r>
            <a:r>
              <a:rPr lang="en-CA" baseline="0" dirty="0" err="1"/>
              <a:t>ceux</a:t>
            </a:r>
            <a:r>
              <a:rPr lang="en-CA" baseline="0" dirty="0"/>
              <a:t> qui </a:t>
            </a:r>
            <a:r>
              <a:rPr lang="en-CA" baseline="0" dirty="0" err="1"/>
              <a:t>sont</a:t>
            </a:r>
            <a:r>
              <a:rPr lang="en-CA" baseline="0" dirty="0"/>
              <a:t> </a:t>
            </a:r>
            <a:r>
              <a:rPr lang="en-CA" baseline="0" dirty="0" err="1"/>
              <a:t>auxiliaires</a:t>
            </a:r>
            <a:r>
              <a:rPr lang="en-CA" baseline="0" dirty="0"/>
              <a:t> </a:t>
            </a:r>
            <a:r>
              <a:rPr lang="en-CA" baseline="0" dirty="0" err="1"/>
              <a:t>sont</a:t>
            </a:r>
            <a:r>
              <a:rPr lang="en-CA" baseline="0" dirty="0"/>
              <a:t> </a:t>
            </a:r>
            <a:r>
              <a:rPr lang="en-CA" baseline="0" dirty="0" err="1"/>
              <a:t>l’intelligibilité</a:t>
            </a:r>
            <a:r>
              <a:rPr lang="en-CA" baseline="0" dirty="0"/>
              <a:t> et la </a:t>
            </a:r>
            <a:r>
              <a:rPr lang="en-CA" baseline="0" dirty="0" err="1"/>
              <a:t>comparabilité</a:t>
            </a:r>
            <a:r>
              <a:rPr lang="en-CA" baseline="0" dirty="0"/>
              <a:t>. </a:t>
            </a:r>
            <a:endParaRPr lang="en-CA" dirty="0"/>
          </a:p>
        </p:txBody>
      </p:sp>
      <p:sp>
        <p:nvSpPr>
          <p:cNvPr id="4" name="Slide Number Placeholder 3"/>
          <p:cNvSpPr>
            <a:spLocks noGrp="1"/>
          </p:cNvSpPr>
          <p:nvPr>
            <p:ph type="sldNum" sz="quarter" idx="10"/>
          </p:nvPr>
        </p:nvSpPr>
        <p:spPr/>
        <p:txBody>
          <a:bodyPr/>
          <a:lstStyle/>
          <a:p>
            <a:pPr>
              <a:defRPr/>
            </a:pPr>
            <a:fld id="{C7CEEA12-A440-4D77-A8E7-BF2833E8E2E0}" type="slidenum">
              <a:rPr lang="fr-FR" smtClean="0"/>
              <a:pPr>
                <a:defRPr/>
              </a:pPr>
              <a:t>10</a:t>
            </a:fld>
            <a:endParaRPr lang="fr-FR"/>
          </a:p>
        </p:txBody>
      </p:sp>
    </p:spTree>
    <p:extLst>
      <p:ext uri="{BB962C8B-B14F-4D97-AF65-F5344CB8AC3E}">
        <p14:creationId xmlns:p14="http://schemas.microsoft.com/office/powerpoint/2010/main" val="9967819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err="1"/>
              <a:t>Forme</a:t>
            </a:r>
            <a:r>
              <a:rPr lang="en-CA" dirty="0"/>
              <a:t> </a:t>
            </a:r>
            <a:r>
              <a:rPr lang="en-CA" dirty="0" err="1"/>
              <a:t>juridique</a:t>
            </a:r>
            <a:r>
              <a:rPr lang="en-CA" dirty="0"/>
              <a:t>: </a:t>
            </a:r>
            <a:r>
              <a:rPr lang="en-CA" dirty="0" err="1"/>
              <a:t>contrat</a:t>
            </a:r>
            <a:r>
              <a:rPr lang="en-CA" dirty="0"/>
              <a:t> de location. </a:t>
            </a:r>
          </a:p>
          <a:p>
            <a:r>
              <a:rPr lang="en-CA" dirty="0"/>
              <a:t>La substance</a:t>
            </a:r>
            <a:r>
              <a:rPr lang="en-CA" baseline="0" dirty="0"/>
              <a:t> </a:t>
            </a:r>
            <a:r>
              <a:rPr lang="en-CA" baseline="0" dirty="0" err="1"/>
              <a:t>économique</a:t>
            </a:r>
            <a:r>
              <a:rPr lang="en-CA" baseline="0" dirty="0"/>
              <a:t>: </a:t>
            </a:r>
            <a:r>
              <a:rPr lang="en-CA" baseline="0" dirty="0" err="1"/>
              <a:t>c’est</a:t>
            </a:r>
            <a:r>
              <a:rPr lang="en-CA" baseline="0" dirty="0"/>
              <a:t> </a:t>
            </a:r>
            <a:r>
              <a:rPr lang="en-CA" baseline="0" dirty="0" err="1"/>
              <a:t>lorsqu’on</a:t>
            </a:r>
            <a:r>
              <a:rPr lang="en-CA" baseline="0" dirty="0"/>
              <a:t> a un </a:t>
            </a:r>
            <a:r>
              <a:rPr lang="en-CA" baseline="0" dirty="0" err="1"/>
              <a:t>contrat</a:t>
            </a:r>
            <a:r>
              <a:rPr lang="en-CA" baseline="0" dirty="0"/>
              <a:t> </a:t>
            </a:r>
            <a:r>
              <a:rPr lang="en-CA" baseline="0" dirty="0" err="1"/>
              <a:t>il</a:t>
            </a:r>
            <a:r>
              <a:rPr lang="en-CA" baseline="0" dirty="0"/>
              <a:t> </a:t>
            </a:r>
            <a:r>
              <a:rPr lang="en-CA" baseline="0" dirty="0" err="1"/>
              <a:t>faut</a:t>
            </a:r>
            <a:r>
              <a:rPr lang="en-CA" baseline="0" dirty="0"/>
              <a:t> </a:t>
            </a:r>
            <a:r>
              <a:rPr lang="en-CA" baseline="0" dirty="0" err="1"/>
              <a:t>regarder</a:t>
            </a:r>
            <a:r>
              <a:rPr lang="en-CA" baseline="0" dirty="0"/>
              <a:t> les clauses du </a:t>
            </a:r>
            <a:r>
              <a:rPr lang="en-CA" baseline="0" dirty="0" err="1"/>
              <a:t>contrat</a:t>
            </a:r>
            <a:endParaRPr lang="en-CA" baseline="0" dirty="0"/>
          </a:p>
          <a:p>
            <a:r>
              <a:rPr lang="en-CA" baseline="0" dirty="0" err="1"/>
              <a:t>L’information</a:t>
            </a:r>
            <a:r>
              <a:rPr lang="en-CA" baseline="0" dirty="0"/>
              <a:t> </a:t>
            </a:r>
            <a:r>
              <a:rPr lang="en-CA" baseline="0" dirty="0" err="1"/>
              <a:t>est</a:t>
            </a:r>
            <a:r>
              <a:rPr lang="en-CA" baseline="0" dirty="0"/>
              <a:t> </a:t>
            </a:r>
            <a:r>
              <a:rPr lang="en-CA" baseline="0" dirty="0" err="1"/>
              <a:t>fiable</a:t>
            </a:r>
            <a:r>
              <a:rPr lang="en-CA" baseline="0" dirty="0"/>
              <a:t> </a:t>
            </a:r>
            <a:r>
              <a:rPr lang="en-CA" baseline="0" dirty="0" err="1"/>
              <a:t>lorsque</a:t>
            </a:r>
            <a:r>
              <a:rPr lang="en-CA" baseline="0" dirty="0"/>
              <a:t> nous </a:t>
            </a:r>
            <a:r>
              <a:rPr lang="en-CA" baseline="0" dirty="0" err="1"/>
              <a:t>avons</a:t>
            </a:r>
            <a:r>
              <a:rPr lang="en-CA" baseline="0" dirty="0"/>
              <a:t> des </a:t>
            </a:r>
            <a:r>
              <a:rPr lang="en-CA" baseline="0" dirty="0" err="1"/>
              <a:t>piècs</a:t>
            </a:r>
            <a:r>
              <a:rPr lang="en-CA" baseline="0" dirty="0"/>
              <a:t> </a:t>
            </a:r>
            <a:r>
              <a:rPr lang="en-CA" baseline="0" dirty="0" err="1"/>
              <a:t>justificative</a:t>
            </a:r>
            <a:r>
              <a:rPr lang="en-CA" baseline="0" dirty="0"/>
              <a:t>.</a:t>
            </a:r>
          </a:p>
          <a:p>
            <a:r>
              <a:rPr lang="en-CA" baseline="0" dirty="0" err="1"/>
              <a:t>Neutralité</a:t>
            </a:r>
            <a:r>
              <a:rPr lang="en-CA" baseline="0" dirty="0"/>
              <a:t> de </a:t>
            </a:r>
            <a:r>
              <a:rPr lang="en-CA" baseline="0" dirty="0" err="1"/>
              <a:t>l’information</a:t>
            </a:r>
            <a:r>
              <a:rPr lang="en-CA" baseline="0" dirty="0"/>
              <a:t>: </a:t>
            </a:r>
            <a:r>
              <a:rPr lang="en-CA" baseline="0" dirty="0" err="1"/>
              <a:t>choisir</a:t>
            </a:r>
            <a:r>
              <a:rPr lang="en-CA" baseline="0" dirty="0"/>
              <a:t> </a:t>
            </a:r>
            <a:r>
              <a:rPr lang="en-CA" baseline="0" dirty="0" err="1"/>
              <a:t>systématiques</a:t>
            </a:r>
            <a:r>
              <a:rPr lang="en-CA" baseline="0" dirty="0"/>
              <a:t> les conventions </a:t>
            </a:r>
            <a:r>
              <a:rPr lang="en-CA" baseline="0" dirty="0" err="1"/>
              <a:t>comptables</a:t>
            </a:r>
            <a:r>
              <a:rPr lang="en-CA" baseline="0" dirty="0"/>
              <a:t>, </a:t>
            </a:r>
            <a:r>
              <a:rPr lang="en-CA" baseline="0" dirty="0" err="1"/>
              <a:t>ce</a:t>
            </a:r>
            <a:r>
              <a:rPr lang="en-CA" baseline="0" dirty="0"/>
              <a:t> </a:t>
            </a:r>
            <a:r>
              <a:rPr lang="en-CA" baseline="0" dirty="0" err="1"/>
              <a:t>n’est</a:t>
            </a:r>
            <a:r>
              <a:rPr lang="en-CA" baseline="0" dirty="0"/>
              <a:t> pas </a:t>
            </a:r>
            <a:r>
              <a:rPr lang="en-CA" baseline="0" dirty="0" err="1"/>
              <a:t>neutre</a:t>
            </a:r>
            <a:r>
              <a:rPr lang="en-CA" baseline="0" dirty="0"/>
              <a:t> </a:t>
            </a:r>
            <a:r>
              <a:rPr lang="en-CA" baseline="0" dirty="0" err="1"/>
              <a:t>si</a:t>
            </a:r>
            <a:r>
              <a:rPr lang="en-CA" baseline="0" dirty="0"/>
              <a:t> je </a:t>
            </a:r>
            <a:r>
              <a:rPr lang="en-CA" baseline="0" dirty="0" err="1"/>
              <a:t>cherche</a:t>
            </a:r>
            <a:r>
              <a:rPr lang="en-CA" baseline="0" dirty="0"/>
              <a:t> à augmenter ma remuneration</a:t>
            </a:r>
          </a:p>
          <a:p>
            <a:r>
              <a:rPr lang="en-CA" baseline="0" dirty="0" err="1"/>
              <a:t>Exhausivité</a:t>
            </a:r>
            <a:r>
              <a:rPr lang="en-CA" baseline="0" dirty="0"/>
              <a:t>: </a:t>
            </a:r>
            <a:r>
              <a:rPr lang="en-CA" baseline="0" dirty="0" err="1"/>
              <a:t>l’information</a:t>
            </a:r>
            <a:r>
              <a:rPr lang="en-CA" baseline="0" dirty="0"/>
              <a:t> </a:t>
            </a:r>
            <a:r>
              <a:rPr lang="en-CA" baseline="0" dirty="0" err="1"/>
              <a:t>est</a:t>
            </a:r>
            <a:r>
              <a:rPr lang="en-CA" baseline="0" dirty="0"/>
              <a:t> exhaustive </a:t>
            </a:r>
            <a:r>
              <a:rPr lang="en-CA" baseline="0" dirty="0" err="1"/>
              <a:t>lorsqu’elle</a:t>
            </a:r>
            <a:r>
              <a:rPr lang="en-CA" baseline="0" dirty="0"/>
              <a:t> </a:t>
            </a:r>
            <a:r>
              <a:rPr lang="en-CA" baseline="0" dirty="0" err="1"/>
              <a:t>est</a:t>
            </a:r>
            <a:r>
              <a:rPr lang="en-CA" baseline="0" dirty="0"/>
              <a:t> complete, </a:t>
            </a:r>
            <a:r>
              <a:rPr lang="en-CA" baseline="0" dirty="0" err="1"/>
              <a:t>donc</a:t>
            </a:r>
            <a:r>
              <a:rPr lang="en-CA" baseline="0" dirty="0"/>
              <a:t> </a:t>
            </a:r>
            <a:r>
              <a:rPr lang="en-CA" baseline="0" dirty="0" err="1"/>
              <a:t>toute</a:t>
            </a:r>
            <a:r>
              <a:rPr lang="en-CA" baseline="0" dirty="0"/>
              <a:t> </a:t>
            </a:r>
            <a:r>
              <a:rPr lang="en-CA" baseline="0" dirty="0" err="1"/>
              <a:t>l’information</a:t>
            </a:r>
            <a:r>
              <a:rPr lang="en-CA" baseline="0" dirty="0"/>
              <a:t> </a:t>
            </a:r>
            <a:r>
              <a:rPr lang="en-CA" baseline="0" dirty="0" err="1"/>
              <a:t>qu’on</a:t>
            </a:r>
            <a:r>
              <a:rPr lang="en-CA" baseline="0" dirty="0"/>
              <a:t> a </a:t>
            </a:r>
            <a:r>
              <a:rPr lang="en-CA" baseline="0" dirty="0" err="1"/>
              <a:t>besoin</a:t>
            </a:r>
            <a:r>
              <a:rPr lang="en-CA" baseline="0" dirty="0"/>
              <a:t>, </a:t>
            </a:r>
            <a:r>
              <a:rPr lang="en-CA" baseline="0" dirty="0" err="1"/>
              <a:t>lorsque</a:t>
            </a:r>
            <a:r>
              <a:rPr lang="en-CA" baseline="0" dirty="0"/>
              <a:t> le corps des </a:t>
            </a:r>
            <a:r>
              <a:rPr lang="en-CA" baseline="0" dirty="0" err="1"/>
              <a:t>états</a:t>
            </a:r>
            <a:r>
              <a:rPr lang="en-CA" baseline="0" dirty="0"/>
              <a:t> financiers </a:t>
            </a:r>
            <a:r>
              <a:rPr lang="en-CA" baseline="0" dirty="0" err="1"/>
              <a:t>est</a:t>
            </a:r>
            <a:r>
              <a:rPr lang="en-CA" baseline="0" dirty="0"/>
              <a:t> </a:t>
            </a:r>
            <a:r>
              <a:rPr lang="en-CA" baseline="0" dirty="0" err="1"/>
              <a:t>complet</a:t>
            </a:r>
            <a:r>
              <a:rPr lang="en-CA" baseline="0" dirty="0"/>
              <a:t>, </a:t>
            </a:r>
            <a:endParaRPr lang="en-CA" dirty="0"/>
          </a:p>
        </p:txBody>
      </p:sp>
      <p:sp>
        <p:nvSpPr>
          <p:cNvPr id="4" name="Slide Number Placeholder 3"/>
          <p:cNvSpPr>
            <a:spLocks noGrp="1"/>
          </p:cNvSpPr>
          <p:nvPr>
            <p:ph type="sldNum" sz="quarter" idx="10"/>
          </p:nvPr>
        </p:nvSpPr>
        <p:spPr/>
        <p:txBody>
          <a:bodyPr/>
          <a:lstStyle/>
          <a:p>
            <a:pPr>
              <a:defRPr/>
            </a:pPr>
            <a:fld id="{C7CEEA12-A440-4D77-A8E7-BF2833E8E2E0}" type="slidenum">
              <a:rPr lang="fr-FR" smtClean="0"/>
              <a:pPr>
                <a:defRPr/>
              </a:pPr>
              <a:t>13</a:t>
            </a:fld>
            <a:endParaRPr lang="fr-FR"/>
          </a:p>
        </p:txBody>
      </p:sp>
    </p:spTree>
    <p:extLst>
      <p:ext uri="{BB962C8B-B14F-4D97-AF65-F5344CB8AC3E}">
        <p14:creationId xmlns:p14="http://schemas.microsoft.com/office/powerpoint/2010/main" val="5726233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Convention </a:t>
            </a:r>
            <a:r>
              <a:rPr lang="en-CA" dirty="0" err="1"/>
              <a:t>comptable</a:t>
            </a:r>
            <a:r>
              <a:rPr lang="en-CA" dirty="0"/>
              <a:t>: </a:t>
            </a:r>
          </a:p>
          <a:p>
            <a:pPr marL="171450" indent="-171450">
              <a:buFontTx/>
              <a:buChar char="-"/>
            </a:pPr>
            <a:r>
              <a:rPr lang="en-CA" dirty="0" err="1"/>
              <a:t>L’amortisement</a:t>
            </a:r>
            <a:r>
              <a:rPr lang="en-CA" dirty="0"/>
              <a:t> : </a:t>
            </a:r>
            <a:r>
              <a:rPr lang="en-CA" dirty="0" err="1"/>
              <a:t>linéaire</a:t>
            </a:r>
            <a:r>
              <a:rPr lang="en-CA" dirty="0"/>
              <a:t>, </a:t>
            </a:r>
            <a:r>
              <a:rPr lang="en-CA" dirty="0" err="1"/>
              <a:t>dégressif</a:t>
            </a:r>
            <a:r>
              <a:rPr lang="en-CA" dirty="0"/>
              <a:t>, </a:t>
            </a:r>
            <a:r>
              <a:rPr lang="en-CA" dirty="0" err="1"/>
              <a:t>fonctionnel</a:t>
            </a:r>
            <a:r>
              <a:rPr lang="en-CA" baseline="0" dirty="0"/>
              <a:t> (base sur les </a:t>
            </a:r>
            <a:r>
              <a:rPr lang="en-CA" baseline="0" dirty="0" err="1"/>
              <a:t>unités</a:t>
            </a:r>
            <a:r>
              <a:rPr lang="en-CA" baseline="0" dirty="0"/>
              <a:t> de production)</a:t>
            </a:r>
          </a:p>
          <a:p>
            <a:pPr marL="171450" indent="-171450">
              <a:buFontTx/>
              <a:buChar char="-"/>
            </a:pPr>
            <a:endParaRPr lang="en-CA" baseline="0" dirty="0"/>
          </a:p>
          <a:p>
            <a:pPr marL="171450" indent="-171450">
              <a:buFontTx/>
              <a:buChar char="-"/>
            </a:pPr>
            <a:r>
              <a:rPr lang="en-CA" baseline="0" dirty="0"/>
              <a:t>On </a:t>
            </a:r>
            <a:r>
              <a:rPr lang="en-CA" baseline="0" dirty="0" err="1"/>
              <a:t>doit</a:t>
            </a:r>
            <a:r>
              <a:rPr lang="en-CA" baseline="0" dirty="0"/>
              <a:t> </a:t>
            </a:r>
            <a:r>
              <a:rPr lang="en-CA" baseline="0" dirty="0" err="1"/>
              <a:t>avertir</a:t>
            </a:r>
            <a:r>
              <a:rPr lang="en-CA" baseline="0" dirty="0"/>
              <a:t> </a:t>
            </a:r>
            <a:r>
              <a:rPr lang="en-CA" baseline="0" dirty="0" err="1"/>
              <a:t>l’auditaure</a:t>
            </a:r>
            <a:r>
              <a:rPr lang="en-CA" baseline="0" dirty="0"/>
              <a:t> </a:t>
            </a:r>
            <a:r>
              <a:rPr lang="en-CA" baseline="0" dirty="0" err="1"/>
              <a:t>si</a:t>
            </a:r>
            <a:r>
              <a:rPr lang="en-CA" baseline="0" dirty="0"/>
              <a:t> je decide de changer de convention </a:t>
            </a:r>
            <a:r>
              <a:rPr lang="en-CA" baseline="0" dirty="0" err="1"/>
              <a:t>comptable</a:t>
            </a:r>
            <a:r>
              <a:rPr lang="en-CA" baseline="0" dirty="0"/>
              <a:t>, </a:t>
            </a:r>
            <a:r>
              <a:rPr lang="en-CA" baseline="0" dirty="0" err="1"/>
              <a:t>il</a:t>
            </a:r>
            <a:r>
              <a:rPr lang="en-CA" baseline="0" dirty="0"/>
              <a:t> </a:t>
            </a:r>
            <a:r>
              <a:rPr lang="en-CA" baseline="0" dirty="0" err="1"/>
              <a:t>faut</a:t>
            </a:r>
            <a:r>
              <a:rPr lang="en-CA" baseline="0" dirty="0"/>
              <a:t> que </a:t>
            </a:r>
            <a:r>
              <a:rPr lang="en-CA" baseline="0" dirty="0" err="1"/>
              <a:t>ça</a:t>
            </a:r>
            <a:r>
              <a:rPr lang="en-CA" baseline="0" dirty="0"/>
              <a:t> </a:t>
            </a:r>
            <a:r>
              <a:rPr lang="en-CA" baseline="0" dirty="0" err="1"/>
              <a:t>soit</a:t>
            </a:r>
            <a:r>
              <a:rPr lang="en-CA" baseline="0" dirty="0"/>
              <a:t> justifiable,</a:t>
            </a:r>
            <a:endParaRPr lang="en-CA" dirty="0"/>
          </a:p>
        </p:txBody>
      </p:sp>
      <p:sp>
        <p:nvSpPr>
          <p:cNvPr id="4" name="Slide Number Placeholder 3"/>
          <p:cNvSpPr>
            <a:spLocks noGrp="1"/>
          </p:cNvSpPr>
          <p:nvPr>
            <p:ph type="sldNum" sz="quarter" idx="10"/>
          </p:nvPr>
        </p:nvSpPr>
        <p:spPr/>
        <p:txBody>
          <a:bodyPr/>
          <a:lstStyle/>
          <a:p>
            <a:pPr>
              <a:defRPr/>
            </a:pPr>
            <a:fld id="{C7CEEA12-A440-4D77-A8E7-BF2833E8E2E0}" type="slidenum">
              <a:rPr lang="fr-FR" smtClean="0"/>
              <a:pPr>
                <a:defRPr/>
              </a:pPr>
              <a:t>14</a:t>
            </a:fld>
            <a:endParaRPr lang="fr-FR"/>
          </a:p>
        </p:txBody>
      </p:sp>
    </p:spTree>
    <p:extLst>
      <p:ext uri="{BB962C8B-B14F-4D97-AF65-F5344CB8AC3E}">
        <p14:creationId xmlns:p14="http://schemas.microsoft.com/office/powerpoint/2010/main" val="32510387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C7CEEA12-A440-4D77-A8E7-BF2833E8E2E0}" type="slidenum">
              <a:rPr lang="fr-FR" smtClean="0"/>
              <a:pPr>
                <a:defRPr/>
              </a:pPr>
              <a:t>15</a:t>
            </a:fld>
            <a:endParaRPr lang="fr-FR"/>
          </a:p>
        </p:txBody>
      </p:sp>
    </p:spTree>
    <p:extLst>
      <p:ext uri="{BB962C8B-B14F-4D97-AF65-F5344CB8AC3E}">
        <p14:creationId xmlns:p14="http://schemas.microsoft.com/office/powerpoint/2010/main" val="29069123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La </a:t>
            </a:r>
            <a:r>
              <a:rPr lang="en-CA" dirty="0" err="1"/>
              <a:t>valeur</a:t>
            </a:r>
            <a:r>
              <a:rPr lang="en-CA" dirty="0"/>
              <a:t> </a:t>
            </a:r>
            <a:r>
              <a:rPr lang="en-CA" dirty="0" err="1"/>
              <a:t>actuelle</a:t>
            </a:r>
            <a:r>
              <a:rPr lang="en-CA" dirty="0"/>
              <a:t> </a:t>
            </a:r>
            <a:r>
              <a:rPr lang="en-CA" dirty="0" err="1"/>
              <a:t>est</a:t>
            </a:r>
            <a:r>
              <a:rPr lang="en-CA" dirty="0"/>
              <a:t> la base </a:t>
            </a:r>
            <a:r>
              <a:rPr lang="en-CA" dirty="0" err="1"/>
              <a:t>d’évaluation</a:t>
            </a:r>
            <a:r>
              <a:rPr lang="en-CA" baseline="0" dirty="0"/>
              <a:t> pour les machines, </a:t>
            </a:r>
            <a:r>
              <a:rPr lang="en-CA" baseline="0" dirty="0" err="1"/>
              <a:t>équipement</a:t>
            </a:r>
            <a:r>
              <a:rPr lang="en-CA" baseline="0" dirty="0"/>
              <a:t> de location </a:t>
            </a:r>
            <a:r>
              <a:rPr lang="en-CA" baseline="0" dirty="0" err="1"/>
              <a:t>donc</a:t>
            </a:r>
            <a:r>
              <a:rPr lang="en-CA" baseline="0" dirty="0"/>
              <a:t> des choses </a:t>
            </a:r>
            <a:r>
              <a:rPr lang="en-CA" baseline="0" dirty="0" err="1"/>
              <a:t>qu’on</a:t>
            </a:r>
            <a:r>
              <a:rPr lang="en-CA" baseline="0" dirty="0"/>
              <a:t> </a:t>
            </a:r>
            <a:r>
              <a:rPr lang="en-CA" baseline="0" dirty="0" err="1"/>
              <a:t>va</a:t>
            </a:r>
            <a:r>
              <a:rPr lang="en-CA" baseline="0" dirty="0"/>
              <a:t> </a:t>
            </a:r>
            <a:r>
              <a:rPr lang="en-CA" baseline="0" dirty="0" err="1"/>
              <a:t>louer</a:t>
            </a:r>
            <a:r>
              <a:rPr lang="en-CA" baseline="0" dirty="0"/>
              <a:t>. </a:t>
            </a:r>
            <a:endParaRPr lang="en-CA" dirty="0"/>
          </a:p>
        </p:txBody>
      </p:sp>
      <p:sp>
        <p:nvSpPr>
          <p:cNvPr id="4" name="Slide Number Placeholder 3"/>
          <p:cNvSpPr>
            <a:spLocks noGrp="1"/>
          </p:cNvSpPr>
          <p:nvPr>
            <p:ph type="sldNum" sz="quarter" idx="10"/>
          </p:nvPr>
        </p:nvSpPr>
        <p:spPr/>
        <p:txBody>
          <a:bodyPr/>
          <a:lstStyle/>
          <a:p>
            <a:pPr>
              <a:defRPr/>
            </a:pPr>
            <a:fld id="{C7CEEA12-A440-4D77-A8E7-BF2833E8E2E0}" type="slidenum">
              <a:rPr lang="fr-FR" smtClean="0"/>
              <a:pPr>
                <a:defRPr/>
              </a:pPr>
              <a:t>20</a:t>
            </a:fld>
            <a:endParaRPr lang="fr-FR"/>
          </a:p>
        </p:txBody>
      </p:sp>
    </p:spTree>
    <p:extLst>
      <p:ext uri="{BB962C8B-B14F-4D97-AF65-F5344CB8AC3E}">
        <p14:creationId xmlns:p14="http://schemas.microsoft.com/office/powerpoint/2010/main" val="383235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1- la </a:t>
            </a:r>
            <a:r>
              <a:rPr lang="en-CA" dirty="0" err="1"/>
              <a:t>fidelité</a:t>
            </a:r>
            <a:r>
              <a:rPr lang="en-CA" dirty="0"/>
              <a:t>, </a:t>
            </a:r>
            <a:r>
              <a:rPr lang="en-CA" dirty="0" err="1"/>
              <a:t>exhausivité</a:t>
            </a:r>
            <a:endParaRPr lang="en-CA" dirty="0"/>
          </a:p>
          <a:p>
            <a:r>
              <a:rPr lang="en-CA" dirty="0"/>
              <a:t>2- on fait </a:t>
            </a:r>
            <a:r>
              <a:rPr lang="en-CA" dirty="0" err="1"/>
              <a:t>l’amortisement</a:t>
            </a:r>
            <a:r>
              <a:rPr lang="en-CA" dirty="0"/>
              <a:t> pour faire </a:t>
            </a:r>
            <a:r>
              <a:rPr lang="en-CA" dirty="0" err="1"/>
              <a:t>l’approchement</a:t>
            </a:r>
            <a:r>
              <a:rPr lang="en-CA" dirty="0"/>
              <a:t> des charges au </a:t>
            </a:r>
            <a:r>
              <a:rPr lang="en-CA" dirty="0" err="1"/>
              <a:t>produit</a:t>
            </a:r>
            <a:r>
              <a:rPr lang="en-CA" dirty="0"/>
              <a:t>, </a:t>
            </a:r>
          </a:p>
          <a:p>
            <a:r>
              <a:rPr lang="en-CA" dirty="0"/>
              <a:t>3- </a:t>
            </a:r>
            <a:r>
              <a:rPr lang="en-CA" dirty="0" err="1"/>
              <a:t>enregistré</a:t>
            </a:r>
            <a:r>
              <a:rPr lang="en-CA" dirty="0"/>
              <a:t> à la </a:t>
            </a:r>
            <a:r>
              <a:rPr lang="en-CA" dirty="0" err="1"/>
              <a:t>valeur</a:t>
            </a:r>
            <a:r>
              <a:rPr lang="en-CA" dirty="0"/>
              <a:t> </a:t>
            </a:r>
            <a:r>
              <a:rPr lang="en-CA" dirty="0" err="1"/>
              <a:t>historique</a:t>
            </a:r>
            <a:r>
              <a:rPr lang="en-CA" dirty="0"/>
              <a:t>, </a:t>
            </a:r>
            <a:r>
              <a:rPr lang="en-CA" dirty="0" err="1"/>
              <a:t>elle</a:t>
            </a:r>
            <a:r>
              <a:rPr lang="en-CA" dirty="0"/>
              <a:t> </a:t>
            </a:r>
            <a:r>
              <a:rPr lang="en-CA" dirty="0" err="1"/>
              <a:t>est</a:t>
            </a:r>
            <a:r>
              <a:rPr lang="en-CA" dirty="0"/>
              <a:t> justifier</a:t>
            </a:r>
            <a:r>
              <a:rPr lang="en-CA" baseline="0" dirty="0"/>
              <a:t> à </a:t>
            </a:r>
            <a:r>
              <a:rPr lang="en-CA" baseline="0" dirty="0" err="1"/>
              <a:t>l’évaluer</a:t>
            </a:r>
            <a:r>
              <a:rPr lang="en-CA" baseline="0" dirty="0"/>
              <a:t> à </a:t>
            </a:r>
            <a:r>
              <a:rPr lang="en-CA" baseline="0" dirty="0" err="1"/>
              <a:t>sa</a:t>
            </a:r>
            <a:r>
              <a:rPr lang="en-CA" baseline="0" dirty="0"/>
              <a:t> </a:t>
            </a:r>
            <a:r>
              <a:rPr lang="en-CA" baseline="0" dirty="0" err="1"/>
              <a:t>valeur</a:t>
            </a:r>
            <a:r>
              <a:rPr lang="en-CA" baseline="0" dirty="0"/>
              <a:t> </a:t>
            </a:r>
            <a:r>
              <a:rPr lang="en-CA" baseline="0" dirty="0" err="1"/>
              <a:t>historique</a:t>
            </a:r>
            <a:endParaRPr lang="en-CA" dirty="0"/>
          </a:p>
          <a:p>
            <a:r>
              <a:rPr lang="en-CA" dirty="0"/>
              <a:t>4- </a:t>
            </a:r>
          </a:p>
          <a:p>
            <a:r>
              <a:rPr lang="en-CA" dirty="0"/>
              <a:t>5- la permanence de la convention </a:t>
            </a:r>
            <a:r>
              <a:rPr lang="en-CA" dirty="0" err="1"/>
              <a:t>comptable</a:t>
            </a:r>
            <a:endParaRPr lang="en-CA" dirty="0"/>
          </a:p>
          <a:p>
            <a:r>
              <a:rPr lang="en-CA" dirty="0"/>
              <a:t>6- la </a:t>
            </a:r>
            <a:r>
              <a:rPr lang="en-CA" dirty="0" err="1"/>
              <a:t>fidelité</a:t>
            </a:r>
            <a:endParaRPr lang="en-CA" dirty="0"/>
          </a:p>
          <a:p>
            <a:endParaRPr lang="en-CA" dirty="0"/>
          </a:p>
          <a:p>
            <a:r>
              <a:rPr lang="en-CA" dirty="0" err="1"/>
              <a:t>Choisir</a:t>
            </a:r>
            <a:r>
              <a:rPr lang="en-CA" baseline="0" dirty="0"/>
              <a:t> le </a:t>
            </a:r>
            <a:r>
              <a:rPr lang="en-CA" baseline="0" dirty="0" err="1"/>
              <a:t>principe</a:t>
            </a:r>
            <a:r>
              <a:rPr lang="en-CA" baseline="0" dirty="0"/>
              <a:t>, le </a:t>
            </a:r>
            <a:r>
              <a:rPr lang="en-CA" baseline="0" dirty="0" err="1"/>
              <a:t>définir</a:t>
            </a:r>
            <a:r>
              <a:rPr lang="en-CA" baseline="0" dirty="0"/>
              <a:t> </a:t>
            </a:r>
            <a:r>
              <a:rPr lang="en-CA" baseline="0" dirty="0" err="1"/>
              <a:t>ainis</a:t>
            </a:r>
            <a:r>
              <a:rPr lang="en-CA" baseline="0" dirty="0"/>
              <a:t> que </a:t>
            </a:r>
            <a:r>
              <a:rPr lang="en-CA" baseline="0"/>
              <a:t>l’appliquer</a:t>
            </a:r>
            <a:endParaRPr lang="en-CA" dirty="0"/>
          </a:p>
          <a:p>
            <a:endParaRPr lang="en-CA" dirty="0"/>
          </a:p>
        </p:txBody>
      </p:sp>
      <p:sp>
        <p:nvSpPr>
          <p:cNvPr id="4" name="Slide Number Placeholder 3"/>
          <p:cNvSpPr>
            <a:spLocks noGrp="1"/>
          </p:cNvSpPr>
          <p:nvPr>
            <p:ph type="sldNum" sz="quarter" idx="10"/>
          </p:nvPr>
        </p:nvSpPr>
        <p:spPr/>
        <p:txBody>
          <a:bodyPr/>
          <a:lstStyle/>
          <a:p>
            <a:pPr>
              <a:defRPr/>
            </a:pPr>
            <a:fld id="{C7CEEA12-A440-4D77-A8E7-BF2833E8E2E0}" type="slidenum">
              <a:rPr lang="fr-FR" smtClean="0"/>
              <a:pPr>
                <a:defRPr/>
              </a:pPr>
              <a:t>21</a:t>
            </a:fld>
            <a:endParaRPr lang="fr-FR"/>
          </a:p>
        </p:txBody>
      </p:sp>
    </p:spTree>
    <p:extLst>
      <p:ext uri="{BB962C8B-B14F-4D97-AF65-F5344CB8AC3E}">
        <p14:creationId xmlns:p14="http://schemas.microsoft.com/office/powerpoint/2010/main" val="2061340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4" name="Line 2"/>
          <p:cNvSpPr>
            <a:spLocks noChangeShapeType="1"/>
          </p:cNvSpPr>
          <p:nvPr/>
        </p:nvSpPr>
        <p:spPr bwMode="auto">
          <a:xfrm>
            <a:off x="7315200" y="1066800"/>
            <a:ext cx="0" cy="4495800"/>
          </a:xfrm>
          <a:prstGeom prst="line">
            <a:avLst/>
          </a:prstGeom>
          <a:noFill/>
          <a:ln w="9525">
            <a:solidFill>
              <a:schemeClr val="tx1"/>
            </a:solidFill>
            <a:round/>
            <a:headEnd/>
            <a:tailEnd/>
          </a:ln>
          <a:effectLst/>
        </p:spPr>
        <p:txBody>
          <a:bodyPr/>
          <a:lstStyle/>
          <a:p>
            <a:pPr>
              <a:defRPr/>
            </a:pPr>
            <a:endParaRPr lang="en-CA"/>
          </a:p>
        </p:txBody>
      </p:sp>
      <p:grpSp>
        <p:nvGrpSpPr>
          <p:cNvPr id="5" name="Group 8"/>
          <p:cNvGrpSpPr>
            <a:grpSpLocks/>
          </p:cNvGrpSpPr>
          <p:nvPr/>
        </p:nvGrpSpPr>
        <p:grpSpPr bwMode="auto">
          <a:xfrm>
            <a:off x="7493000" y="2992438"/>
            <a:ext cx="1338263" cy="2189162"/>
            <a:chOff x="4704" y="1885"/>
            <a:chExt cx="843" cy="1379"/>
          </a:xfrm>
        </p:grpSpPr>
        <p:sp>
          <p:nvSpPr>
            <p:cNvPr id="6" name="Oval 9"/>
            <p:cNvSpPr>
              <a:spLocks noChangeArrowheads="1"/>
            </p:cNvSpPr>
            <p:nvPr/>
          </p:nvSpPr>
          <p:spPr bwMode="auto">
            <a:xfrm>
              <a:off x="4704" y="1885"/>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7" name="Oval 10"/>
            <p:cNvSpPr>
              <a:spLocks noChangeArrowheads="1"/>
            </p:cNvSpPr>
            <p:nvPr/>
          </p:nvSpPr>
          <p:spPr bwMode="auto">
            <a:xfrm>
              <a:off x="4883" y="1885"/>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8" name="Oval 11"/>
            <p:cNvSpPr>
              <a:spLocks noChangeArrowheads="1"/>
            </p:cNvSpPr>
            <p:nvPr/>
          </p:nvSpPr>
          <p:spPr bwMode="auto">
            <a:xfrm>
              <a:off x="5062" y="1885"/>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9" name="Oval 12"/>
            <p:cNvSpPr>
              <a:spLocks noChangeArrowheads="1"/>
            </p:cNvSpPr>
            <p:nvPr/>
          </p:nvSpPr>
          <p:spPr bwMode="auto">
            <a:xfrm>
              <a:off x="4704" y="2064"/>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10" name="Oval 13"/>
            <p:cNvSpPr>
              <a:spLocks noChangeArrowheads="1"/>
            </p:cNvSpPr>
            <p:nvPr/>
          </p:nvSpPr>
          <p:spPr bwMode="auto">
            <a:xfrm>
              <a:off x="4883" y="2064"/>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11" name="Oval 14"/>
            <p:cNvSpPr>
              <a:spLocks noChangeArrowheads="1"/>
            </p:cNvSpPr>
            <p:nvPr/>
          </p:nvSpPr>
          <p:spPr bwMode="auto">
            <a:xfrm>
              <a:off x="5062" y="2064"/>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12" name="Oval 15"/>
            <p:cNvSpPr>
              <a:spLocks noChangeArrowheads="1"/>
            </p:cNvSpPr>
            <p:nvPr/>
          </p:nvSpPr>
          <p:spPr bwMode="auto">
            <a:xfrm>
              <a:off x="5241" y="2064"/>
              <a:ext cx="127" cy="127"/>
            </a:xfrm>
            <a:prstGeom prst="ellipse">
              <a:avLst/>
            </a:prstGeom>
            <a:solidFill>
              <a:schemeClr val="accent2"/>
            </a:solidFill>
            <a:ln w="9525">
              <a:noFill/>
              <a:round/>
              <a:headEnd/>
              <a:tailEnd/>
            </a:ln>
            <a:effectLst/>
          </p:spPr>
          <p:txBody>
            <a:bodyPr wrap="none" anchor="ctr"/>
            <a:lstStyle/>
            <a:p>
              <a:pPr>
                <a:defRPr/>
              </a:pPr>
              <a:endParaRPr lang="en-CA"/>
            </a:p>
          </p:txBody>
        </p:sp>
        <p:sp>
          <p:nvSpPr>
            <p:cNvPr id="13" name="Oval 16"/>
            <p:cNvSpPr>
              <a:spLocks noChangeArrowheads="1"/>
            </p:cNvSpPr>
            <p:nvPr/>
          </p:nvSpPr>
          <p:spPr bwMode="auto">
            <a:xfrm>
              <a:off x="4704" y="2243"/>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14" name="Oval 17"/>
            <p:cNvSpPr>
              <a:spLocks noChangeArrowheads="1"/>
            </p:cNvSpPr>
            <p:nvPr/>
          </p:nvSpPr>
          <p:spPr bwMode="auto">
            <a:xfrm>
              <a:off x="4883" y="2243"/>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15" name="Oval 18"/>
            <p:cNvSpPr>
              <a:spLocks noChangeArrowheads="1"/>
            </p:cNvSpPr>
            <p:nvPr/>
          </p:nvSpPr>
          <p:spPr bwMode="auto">
            <a:xfrm>
              <a:off x="5062" y="2243"/>
              <a:ext cx="127" cy="127"/>
            </a:xfrm>
            <a:prstGeom prst="ellipse">
              <a:avLst/>
            </a:prstGeom>
            <a:solidFill>
              <a:schemeClr val="accent2"/>
            </a:solidFill>
            <a:ln w="9525">
              <a:noFill/>
              <a:round/>
              <a:headEnd/>
              <a:tailEnd/>
            </a:ln>
            <a:effectLst/>
          </p:spPr>
          <p:txBody>
            <a:bodyPr wrap="none" anchor="ctr"/>
            <a:lstStyle/>
            <a:p>
              <a:pPr>
                <a:defRPr/>
              </a:pPr>
              <a:endParaRPr lang="en-CA"/>
            </a:p>
          </p:txBody>
        </p:sp>
        <p:sp>
          <p:nvSpPr>
            <p:cNvPr id="16" name="Oval 19"/>
            <p:cNvSpPr>
              <a:spLocks noChangeArrowheads="1"/>
            </p:cNvSpPr>
            <p:nvPr/>
          </p:nvSpPr>
          <p:spPr bwMode="auto">
            <a:xfrm>
              <a:off x="5241" y="2243"/>
              <a:ext cx="127" cy="127"/>
            </a:xfrm>
            <a:prstGeom prst="ellipse">
              <a:avLst/>
            </a:prstGeom>
            <a:solidFill>
              <a:schemeClr val="accent2"/>
            </a:solidFill>
            <a:ln w="9525">
              <a:noFill/>
              <a:round/>
              <a:headEnd/>
              <a:tailEnd/>
            </a:ln>
            <a:effectLst/>
          </p:spPr>
          <p:txBody>
            <a:bodyPr wrap="none" anchor="ctr"/>
            <a:lstStyle/>
            <a:p>
              <a:pPr>
                <a:defRPr/>
              </a:pPr>
              <a:endParaRPr lang="en-CA"/>
            </a:p>
          </p:txBody>
        </p:sp>
        <p:sp>
          <p:nvSpPr>
            <p:cNvPr id="17" name="Oval 20"/>
            <p:cNvSpPr>
              <a:spLocks noChangeArrowheads="1"/>
            </p:cNvSpPr>
            <p:nvPr/>
          </p:nvSpPr>
          <p:spPr bwMode="auto">
            <a:xfrm>
              <a:off x="5420" y="2243"/>
              <a:ext cx="127" cy="127"/>
            </a:xfrm>
            <a:prstGeom prst="ellipse">
              <a:avLst/>
            </a:prstGeom>
            <a:solidFill>
              <a:schemeClr val="accent1"/>
            </a:solidFill>
            <a:ln w="9525">
              <a:noFill/>
              <a:round/>
              <a:headEnd/>
              <a:tailEnd/>
            </a:ln>
            <a:effectLst/>
          </p:spPr>
          <p:txBody>
            <a:bodyPr wrap="none" anchor="ctr"/>
            <a:lstStyle/>
            <a:p>
              <a:pPr>
                <a:defRPr/>
              </a:pPr>
              <a:endParaRPr lang="en-CA"/>
            </a:p>
          </p:txBody>
        </p:sp>
        <p:sp>
          <p:nvSpPr>
            <p:cNvPr id="18" name="Oval 21"/>
            <p:cNvSpPr>
              <a:spLocks noChangeArrowheads="1"/>
            </p:cNvSpPr>
            <p:nvPr/>
          </p:nvSpPr>
          <p:spPr bwMode="auto">
            <a:xfrm>
              <a:off x="4704" y="2421"/>
              <a:ext cx="127" cy="128"/>
            </a:xfrm>
            <a:prstGeom prst="ellipse">
              <a:avLst/>
            </a:prstGeom>
            <a:solidFill>
              <a:schemeClr val="tx2"/>
            </a:solidFill>
            <a:ln w="9525">
              <a:noFill/>
              <a:round/>
              <a:headEnd/>
              <a:tailEnd/>
            </a:ln>
            <a:effectLst/>
          </p:spPr>
          <p:txBody>
            <a:bodyPr wrap="none" anchor="ctr"/>
            <a:lstStyle/>
            <a:p>
              <a:pPr>
                <a:defRPr/>
              </a:pPr>
              <a:endParaRPr lang="en-CA"/>
            </a:p>
          </p:txBody>
        </p:sp>
        <p:sp>
          <p:nvSpPr>
            <p:cNvPr id="19" name="Oval 22"/>
            <p:cNvSpPr>
              <a:spLocks noChangeArrowheads="1"/>
            </p:cNvSpPr>
            <p:nvPr/>
          </p:nvSpPr>
          <p:spPr bwMode="auto">
            <a:xfrm>
              <a:off x="4883" y="2421"/>
              <a:ext cx="127" cy="128"/>
            </a:xfrm>
            <a:prstGeom prst="ellipse">
              <a:avLst/>
            </a:prstGeom>
            <a:solidFill>
              <a:schemeClr val="accent2"/>
            </a:solidFill>
            <a:ln w="9525">
              <a:noFill/>
              <a:round/>
              <a:headEnd/>
              <a:tailEnd/>
            </a:ln>
            <a:effectLst/>
          </p:spPr>
          <p:txBody>
            <a:bodyPr wrap="none" anchor="ctr"/>
            <a:lstStyle/>
            <a:p>
              <a:pPr>
                <a:defRPr/>
              </a:pPr>
              <a:endParaRPr lang="en-CA"/>
            </a:p>
          </p:txBody>
        </p:sp>
        <p:sp>
          <p:nvSpPr>
            <p:cNvPr id="20" name="Oval 23"/>
            <p:cNvSpPr>
              <a:spLocks noChangeArrowheads="1"/>
            </p:cNvSpPr>
            <p:nvPr/>
          </p:nvSpPr>
          <p:spPr bwMode="auto">
            <a:xfrm>
              <a:off x="5062" y="2421"/>
              <a:ext cx="127" cy="128"/>
            </a:xfrm>
            <a:prstGeom prst="ellipse">
              <a:avLst/>
            </a:prstGeom>
            <a:solidFill>
              <a:schemeClr val="accent2"/>
            </a:solidFill>
            <a:ln w="9525">
              <a:noFill/>
              <a:round/>
              <a:headEnd/>
              <a:tailEnd/>
            </a:ln>
            <a:effectLst/>
          </p:spPr>
          <p:txBody>
            <a:bodyPr wrap="none" anchor="ctr"/>
            <a:lstStyle/>
            <a:p>
              <a:pPr>
                <a:defRPr/>
              </a:pPr>
              <a:endParaRPr lang="en-CA"/>
            </a:p>
          </p:txBody>
        </p:sp>
        <p:sp>
          <p:nvSpPr>
            <p:cNvPr id="21" name="Oval 24"/>
            <p:cNvSpPr>
              <a:spLocks noChangeArrowheads="1"/>
            </p:cNvSpPr>
            <p:nvPr/>
          </p:nvSpPr>
          <p:spPr bwMode="auto">
            <a:xfrm>
              <a:off x="5241" y="2421"/>
              <a:ext cx="127" cy="128"/>
            </a:xfrm>
            <a:prstGeom prst="ellipse">
              <a:avLst/>
            </a:prstGeom>
            <a:solidFill>
              <a:schemeClr val="accent1"/>
            </a:solidFill>
            <a:ln w="9525">
              <a:noFill/>
              <a:round/>
              <a:headEnd/>
              <a:tailEnd/>
            </a:ln>
            <a:effectLst/>
          </p:spPr>
          <p:txBody>
            <a:bodyPr wrap="none" anchor="ctr"/>
            <a:lstStyle/>
            <a:p>
              <a:pPr>
                <a:defRPr/>
              </a:pPr>
              <a:endParaRPr lang="en-CA"/>
            </a:p>
          </p:txBody>
        </p:sp>
        <p:sp>
          <p:nvSpPr>
            <p:cNvPr id="22" name="Oval 25"/>
            <p:cNvSpPr>
              <a:spLocks noChangeArrowheads="1"/>
            </p:cNvSpPr>
            <p:nvPr/>
          </p:nvSpPr>
          <p:spPr bwMode="auto">
            <a:xfrm>
              <a:off x="4704" y="2600"/>
              <a:ext cx="127" cy="128"/>
            </a:xfrm>
            <a:prstGeom prst="ellipse">
              <a:avLst/>
            </a:prstGeom>
            <a:solidFill>
              <a:schemeClr val="accent2"/>
            </a:solidFill>
            <a:ln w="9525">
              <a:noFill/>
              <a:round/>
              <a:headEnd/>
              <a:tailEnd/>
            </a:ln>
            <a:effectLst/>
          </p:spPr>
          <p:txBody>
            <a:bodyPr wrap="none" anchor="ctr"/>
            <a:lstStyle/>
            <a:p>
              <a:pPr>
                <a:defRPr/>
              </a:pPr>
              <a:endParaRPr lang="en-CA"/>
            </a:p>
          </p:txBody>
        </p:sp>
        <p:sp>
          <p:nvSpPr>
            <p:cNvPr id="23" name="Oval 26"/>
            <p:cNvSpPr>
              <a:spLocks noChangeArrowheads="1"/>
            </p:cNvSpPr>
            <p:nvPr/>
          </p:nvSpPr>
          <p:spPr bwMode="auto">
            <a:xfrm>
              <a:off x="4883" y="2600"/>
              <a:ext cx="127" cy="128"/>
            </a:xfrm>
            <a:prstGeom prst="ellipse">
              <a:avLst/>
            </a:prstGeom>
            <a:solidFill>
              <a:schemeClr val="accent2"/>
            </a:solidFill>
            <a:ln w="9525">
              <a:noFill/>
              <a:round/>
              <a:headEnd/>
              <a:tailEnd/>
            </a:ln>
            <a:effectLst/>
          </p:spPr>
          <p:txBody>
            <a:bodyPr wrap="none" anchor="ctr"/>
            <a:lstStyle/>
            <a:p>
              <a:pPr>
                <a:defRPr/>
              </a:pPr>
              <a:endParaRPr lang="en-CA"/>
            </a:p>
          </p:txBody>
        </p:sp>
        <p:sp>
          <p:nvSpPr>
            <p:cNvPr id="24" name="Oval 27"/>
            <p:cNvSpPr>
              <a:spLocks noChangeArrowheads="1"/>
            </p:cNvSpPr>
            <p:nvPr/>
          </p:nvSpPr>
          <p:spPr bwMode="auto">
            <a:xfrm>
              <a:off x="5062" y="2600"/>
              <a:ext cx="127" cy="128"/>
            </a:xfrm>
            <a:prstGeom prst="ellipse">
              <a:avLst/>
            </a:prstGeom>
            <a:solidFill>
              <a:schemeClr val="accent1"/>
            </a:solidFill>
            <a:ln w="9525">
              <a:noFill/>
              <a:round/>
              <a:headEnd/>
              <a:tailEnd/>
            </a:ln>
            <a:effectLst/>
          </p:spPr>
          <p:txBody>
            <a:bodyPr wrap="none" anchor="ctr"/>
            <a:lstStyle/>
            <a:p>
              <a:pPr>
                <a:defRPr/>
              </a:pPr>
              <a:endParaRPr lang="en-CA"/>
            </a:p>
          </p:txBody>
        </p:sp>
        <p:sp>
          <p:nvSpPr>
            <p:cNvPr id="25" name="Oval 28"/>
            <p:cNvSpPr>
              <a:spLocks noChangeArrowheads="1"/>
            </p:cNvSpPr>
            <p:nvPr/>
          </p:nvSpPr>
          <p:spPr bwMode="auto">
            <a:xfrm>
              <a:off x="5241" y="2600"/>
              <a:ext cx="127" cy="128"/>
            </a:xfrm>
            <a:prstGeom prst="ellipse">
              <a:avLst/>
            </a:prstGeom>
            <a:solidFill>
              <a:schemeClr val="accent1"/>
            </a:solidFill>
            <a:ln w="9525">
              <a:noFill/>
              <a:round/>
              <a:headEnd/>
              <a:tailEnd/>
            </a:ln>
            <a:effectLst/>
          </p:spPr>
          <p:txBody>
            <a:bodyPr wrap="none" anchor="ctr"/>
            <a:lstStyle/>
            <a:p>
              <a:pPr>
                <a:defRPr/>
              </a:pPr>
              <a:endParaRPr lang="en-CA"/>
            </a:p>
          </p:txBody>
        </p:sp>
        <p:sp>
          <p:nvSpPr>
            <p:cNvPr id="26" name="Oval 29"/>
            <p:cNvSpPr>
              <a:spLocks noChangeArrowheads="1"/>
            </p:cNvSpPr>
            <p:nvPr/>
          </p:nvSpPr>
          <p:spPr bwMode="auto">
            <a:xfrm>
              <a:off x="5420" y="2600"/>
              <a:ext cx="127" cy="128"/>
            </a:xfrm>
            <a:prstGeom prst="ellipse">
              <a:avLst/>
            </a:prstGeom>
            <a:solidFill>
              <a:schemeClr val="folHlink"/>
            </a:solidFill>
            <a:ln w="9525">
              <a:noFill/>
              <a:round/>
              <a:headEnd/>
              <a:tailEnd/>
            </a:ln>
            <a:effectLst/>
          </p:spPr>
          <p:txBody>
            <a:bodyPr wrap="none" anchor="ctr"/>
            <a:lstStyle/>
            <a:p>
              <a:pPr>
                <a:defRPr/>
              </a:pPr>
              <a:endParaRPr lang="en-CA"/>
            </a:p>
          </p:txBody>
        </p:sp>
        <p:sp>
          <p:nvSpPr>
            <p:cNvPr id="27" name="Oval 30"/>
            <p:cNvSpPr>
              <a:spLocks noChangeArrowheads="1"/>
            </p:cNvSpPr>
            <p:nvPr/>
          </p:nvSpPr>
          <p:spPr bwMode="auto">
            <a:xfrm>
              <a:off x="4704" y="2779"/>
              <a:ext cx="127" cy="127"/>
            </a:xfrm>
            <a:prstGeom prst="ellipse">
              <a:avLst/>
            </a:prstGeom>
            <a:solidFill>
              <a:schemeClr val="accent2"/>
            </a:solidFill>
            <a:ln w="9525">
              <a:noFill/>
              <a:round/>
              <a:headEnd/>
              <a:tailEnd/>
            </a:ln>
            <a:effectLst/>
          </p:spPr>
          <p:txBody>
            <a:bodyPr wrap="none" anchor="ctr"/>
            <a:lstStyle/>
            <a:p>
              <a:pPr>
                <a:defRPr/>
              </a:pPr>
              <a:endParaRPr lang="en-CA"/>
            </a:p>
          </p:txBody>
        </p:sp>
        <p:sp>
          <p:nvSpPr>
            <p:cNvPr id="28" name="Oval 31"/>
            <p:cNvSpPr>
              <a:spLocks noChangeArrowheads="1"/>
            </p:cNvSpPr>
            <p:nvPr/>
          </p:nvSpPr>
          <p:spPr bwMode="auto">
            <a:xfrm>
              <a:off x="4883" y="2779"/>
              <a:ext cx="127" cy="127"/>
            </a:xfrm>
            <a:prstGeom prst="ellipse">
              <a:avLst/>
            </a:prstGeom>
            <a:solidFill>
              <a:schemeClr val="accent1"/>
            </a:solidFill>
            <a:ln w="9525">
              <a:noFill/>
              <a:round/>
              <a:headEnd/>
              <a:tailEnd/>
            </a:ln>
            <a:effectLst/>
          </p:spPr>
          <p:txBody>
            <a:bodyPr wrap="none" anchor="ctr"/>
            <a:lstStyle/>
            <a:p>
              <a:pPr>
                <a:defRPr/>
              </a:pPr>
              <a:endParaRPr lang="en-CA"/>
            </a:p>
          </p:txBody>
        </p:sp>
        <p:sp>
          <p:nvSpPr>
            <p:cNvPr id="29" name="Oval 32"/>
            <p:cNvSpPr>
              <a:spLocks noChangeArrowheads="1"/>
            </p:cNvSpPr>
            <p:nvPr/>
          </p:nvSpPr>
          <p:spPr bwMode="auto">
            <a:xfrm>
              <a:off x="5062" y="2779"/>
              <a:ext cx="127" cy="127"/>
            </a:xfrm>
            <a:prstGeom prst="ellipse">
              <a:avLst/>
            </a:prstGeom>
            <a:solidFill>
              <a:schemeClr val="accent1"/>
            </a:solidFill>
            <a:ln w="9525">
              <a:noFill/>
              <a:round/>
              <a:headEnd/>
              <a:tailEnd/>
            </a:ln>
            <a:effectLst/>
          </p:spPr>
          <p:txBody>
            <a:bodyPr wrap="none" anchor="ctr"/>
            <a:lstStyle/>
            <a:p>
              <a:pPr>
                <a:defRPr/>
              </a:pPr>
              <a:endParaRPr lang="en-CA"/>
            </a:p>
          </p:txBody>
        </p:sp>
        <p:sp>
          <p:nvSpPr>
            <p:cNvPr id="30" name="Oval 33"/>
            <p:cNvSpPr>
              <a:spLocks noChangeArrowheads="1"/>
            </p:cNvSpPr>
            <p:nvPr/>
          </p:nvSpPr>
          <p:spPr bwMode="auto">
            <a:xfrm>
              <a:off x="5241" y="2779"/>
              <a:ext cx="127" cy="127"/>
            </a:xfrm>
            <a:prstGeom prst="ellipse">
              <a:avLst/>
            </a:prstGeom>
            <a:solidFill>
              <a:schemeClr val="folHlink"/>
            </a:solidFill>
            <a:ln w="9525">
              <a:noFill/>
              <a:round/>
              <a:headEnd/>
              <a:tailEnd/>
            </a:ln>
            <a:effectLst/>
          </p:spPr>
          <p:txBody>
            <a:bodyPr wrap="none" anchor="ctr"/>
            <a:lstStyle/>
            <a:p>
              <a:pPr>
                <a:defRPr/>
              </a:pPr>
              <a:endParaRPr lang="en-CA"/>
            </a:p>
          </p:txBody>
        </p:sp>
        <p:sp>
          <p:nvSpPr>
            <p:cNvPr id="31" name="Oval 34"/>
            <p:cNvSpPr>
              <a:spLocks noChangeArrowheads="1"/>
            </p:cNvSpPr>
            <p:nvPr/>
          </p:nvSpPr>
          <p:spPr bwMode="auto">
            <a:xfrm>
              <a:off x="4704" y="2958"/>
              <a:ext cx="127" cy="127"/>
            </a:xfrm>
            <a:prstGeom prst="ellipse">
              <a:avLst/>
            </a:prstGeom>
            <a:solidFill>
              <a:schemeClr val="accent1"/>
            </a:solidFill>
            <a:ln w="9525">
              <a:noFill/>
              <a:round/>
              <a:headEnd/>
              <a:tailEnd/>
            </a:ln>
            <a:effectLst/>
          </p:spPr>
          <p:txBody>
            <a:bodyPr wrap="none" anchor="ctr"/>
            <a:lstStyle/>
            <a:p>
              <a:pPr>
                <a:defRPr/>
              </a:pPr>
              <a:endParaRPr lang="en-CA"/>
            </a:p>
          </p:txBody>
        </p:sp>
        <p:sp>
          <p:nvSpPr>
            <p:cNvPr id="32" name="Oval 35"/>
            <p:cNvSpPr>
              <a:spLocks noChangeArrowheads="1"/>
            </p:cNvSpPr>
            <p:nvPr/>
          </p:nvSpPr>
          <p:spPr bwMode="auto">
            <a:xfrm>
              <a:off x="4883" y="2958"/>
              <a:ext cx="127" cy="127"/>
            </a:xfrm>
            <a:prstGeom prst="ellipse">
              <a:avLst/>
            </a:prstGeom>
            <a:solidFill>
              <a:schemeClr val="accent1"/>
            </a:solidFill>
            <a:ln w="9525">
              <a:noFill/>
              <a:round/>
              <a:headEnd/>
              <a:tailEnd/>
            </a:ln>
            <a:effectLst/>
          </p:spPr>
          <p:txBody>
            <a:bodyPr wrap="none" anchor="ctr"/>
            <a:lstStyle/>
            <a:p>
              <a:pPr>
                <a:defRPr/>
              </a:pPr>
              <a:endParaRPr lang="en-CA"/>
            </a:p>
          </p:txBody>
        </p:sp>
        <p:sp>
          <p:nvSpPr>
            <p:cNvPr id="33" name="Oval 36"/>
            <p:cNvSpPr>
              <a:spLocks noChangeArrowheads="1"/>
            </p:cNvSpPr>
            <p:nvPr/>
          </p:nvSpPr>
          <p:spPr bwMode="auto">
            <a:xfrm>
              <a:off x="5062" y="2958"/>
              <a:ext cx="127" cy="127"/>
            </a:xfrm>
            <a:prstGeom prst="ellipse">
              <a:avLst/>
            </a:prstGeom>
            <a:solidFill>
              <a:schemeClr val="folHlink"/>
            </a:solidFill>
            <a:ln w="9525">
              <a:noFill/>
              <a:round/>
              <a:headEnd/>
              <a:tailEnd/>
            </a:ln>
            <a:effectLst/>
          </p:spPr>
          <p:txBody>
            <a:bodyPr wrap="none" anchor="ctr"/>
            <a:lstStyle/>
            <a:p>
              <a:pPr>
                <a:defRPr/>
              </a:pPr>
              <a:endParaRPr lang="en-CA"/>
            </a:p>
          </p:txBody>
        </p:sp>
        <p:sp>
          <p:nvSpPr>
            <p:cNvPr id="34" name="Oval 37"/>
            <p:cNvSpPr>
              <a:spLocks noChangeArrowheads="1"/>
            </p:cNvSpPr>
            <p:nvPr/>
          </p:nvSpPr>
          <p:spPr bwMode="auto">
            <a:xfrm>
              <a:off x="5241" y="2958"/>
              <a:ext cx="127" cy="127"/>
            </a:xfrm>
            <a:prstGeom prst="ellipse">
              <a:avLst/>
            </a:prstGeom>
            <a:solidFill>
              <a:schemeClr val="folHlink"/>
            </a:solidFill>
            <a:ln w="9525">
              <a:noFill/>
              <a:round/>
              <a:headEnd/>
              <a:tailEnd/>
            </a:ln>
            <a:effectLst/>
          </p:spPr>
          <p:txBody>
            <a:bodyPr wrap="none" anchor="ctr"/>
            <a:lstStyle/>
            <a:p>
              <a:pPr>
                <a:defRPr/>
              </a:pPr>
              <a:endParaRPr lang="en-CA"/>
            </a:p>
          </p:txBody>
        </p:sp>
        <p:sp>
          <p:nvSpPr>
            <p:cNvPr id="35" name="Oval 38"/>
            <p:cNvSpPr>
              <a:spLocks noChangeArrowheads="1"/>
            </p:cNvSpPr>
            <p:nvPr/>
          </p:nvSpPr>
          <p:spPr bwMode="auto">
            <a:xfrm>
              <a:off x="4883" y="3137"/>
              <a:ext cx="127" cy="127"/>
            </a:xfrm>
            <a:prstGeom prst="ellipse">
              <a:avLst/>
            </a:prstGeom>
            <a:solidFill>
              <a:schemeClr val="folHlink"/>
            </a:solidFill>
            <a:ln w="9525">
              <a:noFill/>
              <a:round/>
              <a:headEnd/>
              <a:tailEnd/>
            </a:ln>
            <a:effectLst/>
          </p:spPr>
          <p:txBody>
            <a:bodyPr wrap="none" anchor="ctr"/>
            <a:lstStyle/>
            <a:p>
              <a:pPr>
                <a:defRPr/>
              </a:pPr>
              <a:endParaRPr lang="en-CA"/>
            </a:p>
          </p:txBody>
        </p:sp>
        <p:sp>
          <p:nvSpPr>
            <p:cNvPr id="36" name="Oval 39"/>
            <p:cNvSpPr>
              <a:spLocks noChangeArrowheads="1"/>
            </p:cNvSpPr>
            <p:nvPr/>
          </p:nvSpPr>
          <p:spPr bwMode="auto">
            <a:xfrm>
              <a:off x="5241" y="3137"/>
              <a:ext cx="127" cy="127"/>
            </a:xfrm>
            <a:prstGeom prst="ellipse">
              <a:avLst/>
            </a:prstGeom>
            <a:solidFill>
              <a:schemeClr val="folHlink"/>
            </a:solidFill>
            <a:ln w="9525">
              <a:noFill/>
              <a:round/>
              <a:headEnd/>
              <a:tailEnd/>
            </a:ln>
            <a:effectLst/>
          </p:spPr>
          <p:txBody>
            <a:bodyPr wrap="none" anchor="ctr"/>
            <a:lstStyle/>
            <a:p>
              <a:pPr>
                <a:defRPr/>
              </a:pPr>
              <a:endParaRPr lang="en-CA"/>
            </a:p>
          </p:txBody>
        </p:sp>
      </p:grpSp>
      <p:sp>
        <p:nvSpPr>
          <p:cNvPr id="37" name="Line 40"/>
          <p:cNvSpPr>
            <a:spLocks noChangeShapeType="1"/>
          </p:cNvSpPr>
          <p:nvPr/>
        </p:nvSpPr>
        <p:spPr bwMode="auto">
          <a:xfrm>
            <a:off x="304800" y="2819400"/>
            <a:ext cx="8229600" cy="0"/>
          </a:xfrm>
          <a:prstGeom prst="line">
            <a:avLst/>
          </a:prstGeom>
          <a:noFill/>
          <a:ln w="6350">
            <a:solidFill>
              <a:schemeClr val="tx1"/>
            </a:solidFill>
            <a:round/>
            <a:headEnd/>
            <a:tailEnd/>
          </a:ln>
          <a:effectLst/>
        </p:spPr>
        <p:txBody>
          <a:bodyPr/>
          <a:lstStyle/>
          <a:p>
            <a:pPr>
              <a:defRPr/>
            </a:pPr>
            <a:endParaRPr lang="en-CA"/>
          </a:p>
        </p:txBody>
      </p:sp>
      <p:sp>
        <p:nvSpPr>
          <p:cNvPr id="122883" name="Rectangle 3"/>
          <p:cNvSpPr>
            <a:spLocks noGrp="1" noChangeArrowheads="1"/>
          </p:cNvSpPr>
          <p:nvPr>
            <p:ph type="ctrTitle"/>
          </p:nvPr>
        </p:nvSpPr>
        <p:spPr>
          <a:xfrm>
            <a:off x="315913" y="466725"/>
            <a:ext cx="6781800" cy="2133600"/>
          </a:xfrm>
        </p:spPr>
        <p:txBody>
          <a:bodyPr/>
          <a:lstStyle>
            <a:lvl1pPr algn="r">
              <a:defRPr sz="4800"/>
            </a:lvl1pPr>
          </a:lstStyle>
          <a:p>
            <a:r>
              <a:rPr lang="en-US" altLang="en-US"/>
              <a:t>Click to edit Master title style</a:t>
            </a:r>
          </a:p>
        </p:txBody>
      </p:sp>
      <p:sp>
        <p:nvSpPr>
          <p:cNvPr id="122884" name="Rectangle 4"/>
          <p:cNvSpPr>
            <a:spLocks noGrp="1" noChangeArrowheads="1"/>
          </p:cNvSpPr>
          <p:nvPr>
            <p:ph type="subTitle" idx="1"/>
          </p:nvPr>
        </p:nvSpPr>
        <p:spPr>
          <a:xfrm>
            <a:off x="849313" y="3049588"/>
            <a:ext cx="6248400" cy="2362200"/>
          </a:xfrm>
        </p:spPr>
        <p:txBody>
          <a:bodyPr/>
          <a:lstStyle>
            <a:lvl1pPr marL="0" indent="0" algn="r">
              <a:buFont typeface="Wingdings" pitchFamily="2" charset="2"/>
              <a:buNone/>
              <a:defRPr sz="3200"/>
            </a:lvl1pPr>
          </a:lstStyle>
          <a:p>
            <a:r>
              <a:rPr lang="en-US" altLang="en-US"/>
              <a:t>Click to edit Master subtitle style</a:t>
            </a:r>
          </a:p>
        </p:txBody>
      </p:sp>
      <p:sp>
        <p:nvSpPr>
          <p:cNvPr id="38" name="Rectangle 5"/>
          <p:cNvSpPr>
            <a:spLocks noGrp="1" noChangeArrowheads="1"/>
          </p:cNvSpPr>
          <p:nvPr>
            <p:ph type="dt" sz="half" idx="10"/>
          </p:nvPr>
        </p:nvSpPr>
        <p:spPr/>
        <p:txBody>
          <a:bodyPr/>
          <a:lstStyle>
            <a:lvl1pPr>
              <a:defRPr/>
            </a:lvl1pPr>
          </a:lstStyle>
          <a:p>
            <a:pPr>
              <a:defRPr/>
            </a:pPr>
            <a:endParaRPr lang="en-US" altLang="en-US"/>
          </a:p>
        </p:txBody>
      </p:sp>
      <p:sp>
        <p:nvSpPr>
          <p:cNvPr id="39" name="Rectangle 6"/>
          <p:cNvSpPr>
            <a:spLocks noGrp="1" noChangeArrowheads="1"/>
          </p:cNvSpPr>
          <p:nvPr>
            <p:ph type="ftr" sz="quarter" idx="11"/>
          </p:nvPr>
        </p:nvSpPr>
        <p:spPr/>
        <p:txBody>
          <a:bodyPr/>
          <a:lstStyle>
            <a:lvl1pPr>
              <a:defRPr/>
            </a:lvl1pPr>
          </a:lstStyle>
          <a:p>
            <a:pPr>
              <a:defRPr/>
            </a:pPr>
            <a:r>
              <a:rPr lang="en-US" altLang="en-US"/>
              <a:t>Walid Ben-Amar, Ph.D.</a:t>
            </a:r>
          </a:p>
        </p:txBody>
      </p:sp>
      <p:sp>
        <p:nvSpPr>
          <p:cNvPr id="40" name="Rectangle 7"/>
          <p:cNvSpPr>
            <a:spLocks noGrp="1" noChangeArrowheads="1"/>
          </p:cNvSpPr>
          <p:nvPr>
            <p:ph type="sldNum" sz="quarter" idx="12"/>
          </p:nvPr>
        </p:nvSpPr>
        <p:spPr/>
        <p:txBody>
          <a:bodyPr/>
          <a:lstStyle>
            <a:lvl1pPr>
              <a:defRPr/>
            </a:lvl1pPr>
          </a:lstStyle>
          <a:p>
            <a:pPr>
              <a:defRPr/>
            </a:pPr>
            <a:fld id="{2F6DB1B4-FD88-4D51-9831-651DE71DC1CC}" type="slidenum">
              <a:rPr lang="en-US" altLang="en-US"/>
              <a:pPr>
                <a:defRPr/>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en-CA"/>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r>
              <a:rPr lang="en-US" altLang="en-US"/>
              <a:t>Walid Ben-Amar, Ph.D.</a:t>
            </a:r>
          </a:p>
        </p:txBody>
      </p:sp>
      <p:sp>
        <p:nvSpPr>
          <p:cNvPr id="6" name="Rectangle 7"/>
          <p:cNvSpPr>
            <a:spLocks noGrp="1" noChangeArrowheads="1"/>
          </p:cNvSpPr>
          <p:nvPr>
            <p:ph type="sldNum" sz="quarter" idx="12"/>
          </p:nvPr>
        </p:nvSpPr>
        <p:spPr>
          <a:ln/>
        </p:spPr>
        <p:txBody>
          <a:bodyPr/>
          <a:lstStyle>
            <a:lvl1pPr>
              <a:defRPr/>
            </a:lvl1pPr>
          </a:lstStyle>
          <a:p>
            <a:pPr>
              <a:defRPr/>
            </a:pPr>
            <a:fld id="{C380F003-AB4F-47A7-8165-6A573AA84601}" type="slidenum">
              <a:rPr lang="en-US" altLang="en-US"/>
              <a:pPr>
                <a:defRPr/>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Cliquez pour modifier le style du titre</a:t>
            </a:r>
            <a:endParaRPr lang="en-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r>
              <a:rPr lang="en-US" altLang="en-US"/>
              <a:t>Walid Ben-Amar, Ph.D.</a:t>
            </a:r>
          </a:p>
        </p:txBody>
      </p:sp>
      <p:sp>
        <p:nvSpPr>
          <p:cNvPr id="6" name="Rectangle 7"/>
          <p:cNvSpPr>
            <a:spLocks noGrp="1" noChangeArrowheads="1"/>
          </p:cNvSpPr>
          <p:nvPr>
            <p:ph type="sldNum" sz="quarter" idx="12"/>
          </p:nvPr>
        </p:nvSpPr>
        <p:spPr>
          <a:ln/>
        </p:spPr>
        <p:txBody>
          <a:bodyPr/>
          <a:lstStyle>
            <a:lvl1pPr>
              <a:defRPr/>
            </a:lvl1pPr>
          </a:lstStyle>
          <a:p>
            <a:pPr>
              <a:defRPr/>
            </a:pPr>
            <a:fld id="{C1C21480-D1D1-4F90-843C-BFAB1C1F9B4A}" type="slidenum">
              <a:rPr lang="en-US" altLang="en-US"/>
              <a:pPr>
                <a:defRPr/>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en-CA"/>
          </a:p>
        </p:txBody>
      </p:sp>
      <p:sp>
        <p:nvSpPr>
          <p:cNvPr id="3" name="Espace réservé du contenu 2"/>
          <p:cNvSpPr>
            <a:spLocks noGrp="1"/>
          </p:cNvSpPr>
          <p:nvPr>
            <p:ph sz="half" idx="1"/>
          </p:nvPr>
        </p:nvSpPr>
        <p:spPr>
          <a:xfrm>
            <a:off x="457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4" name="Espace réservé du contenu 3"/>
          <p:cNvSpPr>
            <a:spLocks noGrp="1"/>
          </p:cNvSpPr>
          <p:nvPr>
            <p:ph sz="half" idx="2"/>
          </p:nvPr>
        </p:nvSpPr>
        <p:spPr>
          <a:xfrm>
            <a:off x="4648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r>
              <a:rPr lang="en-US" altLang="en-US"/>
              <a:t>Walid Ben-Amar, Ph.D.</a:t>
            </a:r>
          </a:p>
        </p:txBody>
      </p:sp>
      <p:sp>
        <p:nvSpPr>
          <p:cNvPr id="7" name="Rectangle 7"/>
          <p:cNvSpPr>
            <a:spLocks noGrp="1" noChangeArrowheads="1"/>
          </p:cNvSpPr>
          <p:nvPr>
            <p:ph type="sldNum" sz="quarter" idx="12"/>
          </p:nvPr>
        </p:nvSpPr>
        <p:spPr>
          <a:ln/>
        </p:spPr>
        <p:txBody>
          <a:bodyPr/>
          <a:lstStyle>
            <a:lvl1pPr>
              <a:defRPr/>
            </a:lvl1pPr>
          </a:lstStyle>
          <a:p>
            <a:pPr>
              <a:defRPr/>
            </a:pPr>
            <a:fld id="{D16D67A8-FADE-4F70-A573-2C0904CBC2E1}" type="slidenum">
              <a:rPr lang="en-US" altLang="en-US"/>
              <a:pPr>
                <a:defRPr/>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a:t>Cliquez pour modifier le style du titre</a:t>
            </a:r>
            <a:endParaRPr lang="en-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7"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6"/>
          <p:cNvSpPr>
            <a:spLocks noGrp="1" noChangeArrowheads="1"/>
          </p:cNvSpPr>
          <p:nvPr>
            <p:ph type="ftr" sz="quarter" idx="11"/>
          </p:nvPr>
        </p:nvSpPr>
        <p:spPr>
          <a:ln/>
        </p:spPr>
        <p:txBody>
          <a:bodyPr/>
          <a:lstStyle>
            <a:lvl1pPr>
              <a:defRPr/>
            </a:lvl1pPr>
          </a:lstStyle>
          <a:p>
            <a:pPr>
              <a:defRPr/>
            </a:pPr>
            <a:r>
              <a:rPr lang="en-US" altLang="en-US"/>
              <a:t>Walid Ben-Amar, Ph.D.</a:t>
            </a:r>
          </a:p>
        </p:txBody>
      </p:sp>
      <p:sp>
        <p:nvSpPr>
          <p:cNvPr id="9" name="Rectangle 7"/>
          <p:cNvSpPr>
            <a:spLocks noGrp="1" noChangeArrowheads="1"/>
          </p:cNvSpPr>
          <p:nvPr>
            <p:ph type="sldNum" sz="quarter" idx="12"/>
          </p:nvPr>
        </p:nvSpPr>
        <p:spPr>
          <a:ln/>
        </p:spPr>
        <p:txBody>
          <a:bodyPr/>
          <a:lstStyle>
            <a:lvl1pPr>
              <a:defRPr/>
            </a:lvl1pPr>
          </a:lstStyle>
          <a:p>
            <a:pPr>
              <a:defRPr/>
            </a:pPr>
            <a:fld id="{20FB1228-FA8E-49C6-9B17-79702BE75F8E}" type="slidenum">
              <a:rPr lang="en-US" altLang="en-US"/>
              <a:pPr>
                <a:defRPr/>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en-CA"/>
          </a:p>
        </p:txBody>
      </p:sp>
      <p:sp>
        <p:nvSpPr>
          <p:cNvPr id="3"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6"/>
          <p:cNvSpPr>
            <a:spLocks noGrp="1" noChangeArrowheads="1"/>
          </p:cNvSpPr>
          <p:nvPr>
            <p:ph type="ftr" sz="quarter" idx="11"/>
          </p:nvPr>
        </p:nvSpPr>
        <p:spPr>
          <a:ln/>
        </p:spPr>
        <p:txBody>
          <a:bodyPr/>
          <a:lstStyle>
            <a:lvl1pPr>
              <a:defRPr/>
            </a:lvl1pPr>
          </a:lstStyle>
          <a:p>
            <a:pPr>
              <a:defRPr/>
            </a:pPr>
            <a:r>
              <a:rPr lang="en-US" altLang="en-US"/>
              <a:t>Walid Ben-Amar, Ph.D.</a:t>
            </a:r>
          </a:p>
        </p:txBody>
      </p:sp>
      <p:sp>
        <p:nvSpPr>
          <p:cNvPr id="5" name="Rectangle 7"/>
          <p:cNvSpPr>
            <a:spLocks noGrp="1" noChangeArrowheads="1"/>
          </p:cNvSpPr>
          <p:nvPr>
            <p:ph type="sldNum" sz="quarter" idx="12"/>
          </p:nvPr>
        </p:nvSpPr>
        <p:spPr>
          <a:ln/>
        </p:spPr>
        <p:txBody>
          <a:bodyPr/>
          <a:lstStyle>
            <a:lvl1pPr>
              <a:defRPr/>
            </a:lvl1pPr>
          </a:lstStyle>
          <a:p>
            <a:pPr>
              <a:defRPr/>
            </a:pPr>
            <a:fld id="{1F3B7320-61FA-4775-820D-E5516A1278DA}" type="slidenum">
              <a:rPr lang="en-US" altLang="en-US"/>
              <a:pPr>
                <a:defRPr/>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6"/>
          <p:cNvSpPr>
            <a:spLocks noGrp="1" noChangeArrowheads="1"/>
          </p:cNvSpPr>
          <p:nvPr>
            <p:ph type="ftr" sz="quarter" idx="11"/>
          </p:nvPr>
        </p:nvSpPr>
        <p:spPr>
          <a:ln/>
        </p:spPr>
        <p:txBody>
          <a:bodyPr/>
          <a:lstStyle>
            <a:lvl1pPr>
              <a:defRPr/>
            </a:lvl1pPr>
          </a:lstStyle>
          <a:p>
            <a:pPr>
              <a:defRPr/>
            </a:pPr>
            <a:r>
              <a:rPr lang="en-US" altLang="en-US"/>
              <a:t>Walid Ben-Amar, Ph.D.</a:t>
            </a:r>
          </a:p>
        </p:txBody>
      </p:sp>
      <p:sp>
        <p:nvSpPr>
          <p:cNvPr id="4" name="Rectangle 7"/>
          <p:cNvSpPr>
            <a:spLocks noGrp="1" noChangeArrowheads="1"/>
          </p:cNvSpPr>
          <p:nvPr>
            <p:ph type="sldNum" sz="quarter" idx="12"/>
          </p:nvPr>
        </p:nvSpPr>
        <p:spPr>
          <a:ln/>
        </p:spPr>
        <p:txBody>
          <a:bodyPr/>
          <a:lstStyle>
            <a:lvl1pPr>
              <a:defRPr/>
            </a:lvl1pPr>
          </a:lstStyle>
          <a:p>
            <a:pPr>
              <a:defRPr/>
            </a:pPr>
            <a:fld id="{8A5E9712-3B3B-4424-B423-4AC9E5366832}" type="slidenum">
              <a:rPr lang="en-US" altLang="en-US"/>
              <a:pPr>
                <a:defRPr/>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lstStyle>
            <a:lvl1pPr algn="l">
              <a:defRPr sz="2000" b="1"/>
            </a:lvl1pPr>
          </a:lstStyle>
          <a:p>
            <a:r>
              <a:rPr lang="fr-FR"/>
              <a:t>Cliquez pour modifier le style du titre</a:t>
            </a:r>
            <a:endParaRPr lang="en-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r>
              <a:rPr lang="en-US" altLang="en-US"/>
              <a:t>Walid Ben-Amar, Ph.D.</a:t>
            </a:r>
          </a:p>
        </p:txBody>
      </p:sp>
      <p:sp>
        <p:nvSpPr>
          <p:cNvPr id="7" name="Rectangle 7"/>
          <p:cNvSpPr>
            <a:spLocks noGrp="1" noChangeArrowheads="1"/>
          </p:cNvSpPr>
          <p:nvPr>
            <p:ph type="sldNum" sz="quarter" idx="12"/>
          </p:nvPr>
        </p:nvSpPr>
        <p:spPr>
          <a:ln/>
        </p:spPr>
        <p:txBody>
          <a:bodyPr/>
          <a:lstStyle>
            <a:lvl1pPr>
              <a:defRPr/>
            </a:lvl1pPr>
          </a:lstStyle>
          <a:p>
            <a:pPr>
              <a:defRPr/>
            </a:pPr>
            <a:fld id="{85E41B3B-D8A9-4865-BC9C-5FA64BC94E60}" type="slidenum">
              <a:rPr lang="en-US" altLang="en-US"/>
              <a:pPr>
                <a:defRPr/>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lstStyle>
            <a:lvl1pPr algn="l">
              <a:defRPr sz="2000" b="1"/>
            </a:lvl1pPr>
          </a:lstStyle>
          <a:p>
            <a:r>
              <a:rPr lang="fr-FR"/>
              <a:t>Cliquez pour modifier le style du titre</a:t>
            </a:r>
            <a:endParaRPr lang="en-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r>
              <a:rPr lang="en-US" altLang="en-US"/>
              <a:t>Walid Ben-Amar, Ph.D.</a:t>
            </a:r>
          </a:p>
        </p:txBody>
      </p:sp>
      <p:sp>
        <p:nvSpPr>
          <p:cNvPr id="7" name="Rectangle 7"/>
          <p:cNvSpPr>
            <a:spLocks noGrp="1" noChangeArrowheads="1"/>
          </p:cNvSpPr>
          <p:nvPr>
            <p:ph type="sldNum" sz="quarter" idx="12"/>
          </p:nvPr>
        </p:nvSpPr>
        <p:spPr>
          <a:ln/>
        </p:spPr>
        <p:txBody>
          <a:bodyPr/>
          <a:lstStyle>
            <a:lvl1pPr>
              <a:defRPr/>
            </a:lvl1pPr>
          </a:lstStyle>
          <a:p>
            <a:pPr>
              <a:defRPr/>
            </a:pPr>
            <a:fld id="{B0B9E38D-AEDF-4F1D-9B1D-9527E4EA3DBB}" type="slidenum">
              <a:rPr lang="en-US" altLang="en-US"/>
              <a:pPr>
                <a:defRPr/>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en-CA"/>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r>
              <a:rPr lang="en-US" altLang="en-US"/>
              <a:t>Walid Ben-Amar, Ph.D.</a:t>
            </a:r>
          </a:p>
        </p:txBody>
      </p:sp>
      <p:sp>
        <p:nvSpPr>
          <p:cNvPr id="6" name="Rectangle 7"/>
          <p:cNvSpPr>
            <a:spLocks noGrp="1" noChangeArrowheads="1"/>
          </p:cNvSpPr>
          <p:nvPr>
            <p:ph type="sldNum" sz="quarter" idx="12"/>
          </p:nvPr>
        </p:nvSpPr>
        <p:spPr>
          <a:ln/>
        </p:spPr>
        <p:txBody>
          <a:bodyPr/>
          <a:lstStyle>
            <a:lvl1pPr>
              <a:defRPr/>
            </a:lvl1pPr>
          </a:lstStyle>
          <a:p>
            <a:pPr>
              <a:defRPr/>
            </a:pPr>
            <a:fld id="{35FD68BB-F560-4F25-9899-40B8CC11999E}" type="slidenum">
              <a:rPr lang="en-US" altLang="en-US"/>
              <a:pPr>
                <a:defRPr/>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22238"/>
            <a:ext cx="2057400" cy="6008687"/>
          </a:xfrm>
        </p:spPr>
        <p:txBody>
          <a:bodyPr vert="eaVert"/>
          <a:lstStyle/>
          <a:p>
            <a:r>
              <a:rPr lang="fr-FR"/>
              <a:t>Cliquez pour modifier le style du titre</a:t>
            </a:r>
            <a:endParaRPr lang="en-CA"/>
          </a:p>
        </p:txBody>
      </p:sp>
      <p:sp>
        <p:nvSpPr>
          <p:cNvPr id="3" name="Espace réservé du texte vertical 2"/>
          <p:cNvSpPr>
            <a:spLocks noGrp="1"/>
          </p:cNvSpPr>
          <p:nvPr>
            <p:ph type="body" orient="vert" idx="1"/>
          </p:nvPr>
        </p:nvSpPr>
        <p:spPr>
          <a:xfrm>
            <a:off x="457200" y="122238"/>
            <a:ext cx="6019800" cy="6008687"/>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r>
              <a:rPr lang="en-US" altLang="en-US"/>
              <a:t>Walid Ben-Amar, Ph.D.</a:t>
            </a:r>
          </a:p>
        </p:txBody>
      </p:sp>
      <p:sp>
        <p:nvSpPr>
          <p:cNvPr id="6" name="Rectangle 7"/>
          <p:cNvSpPr>
            <a:spLocks noGrp="1" noChangeArrowheads="1"/>
          </p:cNvSpPr>
          <p:nvPr>
            <p:ph type="sldNum" sz="quarter" idx="12"/>
          </p:nvPr>
        </p:nvSpPr>
        <p:spPr>
          <a:ln/>
        </p:spPr>
        <p:txBody>
          <a:bodyPr/>
          <a:lstStyle>
            <a:lvl1pPr>
              <a:defRPr/>
            </a:lvl1pPr>
          </a:lstStyle>
          <a:p>
            <a:pPr>
              <a:defRPr/>
            </a:pPr>
            <a:fld id="{C7959A49-4F11-4CF0-AE5E-21273319A7D3}" type="slidenum">
              <a:rPr lang="en-US" altLang="en-US"/>
              <a:pPr>
                <a:defRPr/>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1858" name="Line 2"/>
          <p:cNvSpPr>
            <a:spLocks noChangeShapeType="1"/>
          </p:cNvSpPr>
          <p:nvPr/>
        </p:nvSpPr>
        <p:spPr bwMode="auto">
          <a:xfrm>
            <a:off x="7962900" y="152400"/>
            <a:ext cx="0" cy="1524000"/>
          </a:xfrm>
          <a:prstGeom prst="line">
            <a:avLst/>
          </a:prstGeom>
          <a:noFill/>
          <a:ln w="9525">
            <a:solidFill>
              <a:schemeClr val="tx1"/>
            </a:solidFill>
            <a:round/>
            <a:headEnd/>
            <a:tailEnd/>
          </a:ln>
          <a:effectLst/>
        </p:spPr>
        <p:txBody>
          <a:bodyPr/>
          <a:lstStyle/>
          <a:p>
            <a:pPr>
              <a:defRPr/>
            </a:pPr>
            <a:endParaRPr lang="en-CA"/>
          </a:p>
        </p:txBody>
      </p:sp>
      <p:sp>
        <p:nvSpPr>
          <p:cNvPr id="1027" name="Rectangle 3"/>
          <p:cNvSpPr>
            <a:spLocks noGrp="1" noChangeArrowheads="1"/>
          </p:cNvSpPr>
          <p:nvPr>
            <p:ph type="title"/>
          </p:nvPr>
        </p:nvSpPr>
        <p:spPr bwMode="auto">
          <a:xfrm>
            <a:off x="457200" y="122238"/>
            <a:ext cx="7543800" cy="12954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28" name="Rectangle 4"/>
          <p:cNvSpPr>
            <a:spLocks noGrp="1" noChangeArrowheads="1"/>
          </p:cNvSpPr>
          <p:nvPr>
            <p:ph type="body" idx="1"/>
          </p:nvPr>
        </p:nvSpPr>
        <p:spPr bwMode="auto">
          <a:xfrm>
            <a:off x="457200" y="1719263"/>
            <a:ext cx="8229600" cy="44116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21861" name="Rectangle 5"/>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vl1pPr>
          </a:lstStyle>
          <a:p>
            <a:pPr>
              <a:defRPr/>
            </a:pPr>
            <a:endParaRPr lang="en-US" altLang="en-US"/>
          </a:p>
        </p:txBody>
      </p:sp>
      <p:sp>
        <p:nvSpPr>
          <p:cNvPr id="121862" name="Rectangle 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vl1pPr>
          </a:lstStyle>
          <a:p>
            <a:pPr>
              <a:defRPr/>
            </a:pPr>
            <a:r>
              <a:rPr lang="en-US" altLang="en-US"/>
              <a:t>Walid Ben-Amar, Ph.D.</a:t>
            </a:r>
          </a:p>
        </p:txBody>
      </p:sp>
      <p:sp>
        <p:nvSpPr>
          <p:cNvPr id="121863" name="Rectangle 7"/>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vl1pPr>
          </a:lstStyle>
          <a:p>
            <a:pPr>
              <a:defRPr/>
            </a:pPr>
            <a:fld id="{CF3ADCF5-8305-4ACD-B659-A89B859B7CF1}" type="slidenum">
              <a:rPr lang="en-US" altLang="en-US"/>
              <a:pPr>
                <a:defRPr/>
              </a:pPr>
              <a:t>‹#›</a:t>
            </a:fld>
            <a:endParaRPr lang="en-US" altLang="en-US"/>
          </a:p>
        </p:txBody>
      </p:sp>
      <p:grpSp>
        <p:nvGrpSpPr>
          <p:cNvPr id="1032" name="Group 8"/>
          <p:cNvGrpSpPr>
            <a:grpSpLocks/>
          </p:cNvGrpSpPr>
          <p:nvPr/>
        </p:nvGrpSpPr>
        <p:grpSpPr bwMode="auto">
          <a:xfrm>
            <a:off x="8153400" y="152400"/>
            <a:ext cx="792163" cy="1295400"/>
            <a:chOff x="5136" y="960"/>
            <a:chExt cx="528" cy="864"/>
          </a:xfrm>
        </p:grpSpPr>
        <p:sp>
          <p:nvSpPr>
            <p:cNvPr id="121865" name="Oval 9"/>
            <p:cNvSpPr>
              <a:spLocks noChangeArrowheads="1"/>
            </p:cNvSpPr>
            <p:nvPr/>
          </p:nvSpPr>
          <p:spPr bwMode="auto">
            <a:xfrm>
              <a:off x="5136" y="960"/>
              <a:ext cx="80" cy="80"/>
            </a:xfrm>
            <a:prstGeom prst="ellipse">
              <a:avLst/>
            </a:prstGeom>
            <a:solidFill>
              <a:schemeClr val="tx2"/>
            </a:solidFill>
            <a:ln w="9525">
              <a:noFill/>
              <a:round/>
              <a:headEnd/>
              <a:tailEnd/>
            </a:ln>
            <a:effectLst/>
          </p:spPr>
          <p:txBody>
            <a:bodyPr wrap="none" anchor="ctr"/>
            <a:lstStyle/>
            <a:p>
              <a:pPr>
                <a:defRPr/>
              </a:pPr>
              <a:endParaRPr lang="en-CA"/>
            </a:p>
          </p:txBody>
        </p:sp>
        <p:sp>
          <p:nvSpPr>
            <p:cNvPr id="121866" name="Oval 10"/>
            <p:cNvSpPr>
              <a:spLocks noChangeArrowheads="1"/>
            </p:cNvSpPr>
            <p:nvPr/>
          </p:nvSpPr>
          <p:spPr bwMode="auto">
            <a:xfrm>
              <a:off x="5248" y="960"/>
              <a:ext cx="79" cy="80"/>
            </a:xfrm>
            <a:prstGeom prst="ellipse">
              <a:avLst/>
            </a:prstGeom>
            <a:solidFill>
              <a:schemeClr val="tx2"/>
            </a:solidFill>
            <a:ln w="9525">
              <a:noFill/>
              <a:round/>
              <a:headEnd/>
              <a:tailEnd/>
            </a:ln>
            <a:effectLst/>
          </p:spPr>
          <p:txBody>
            <a:bodyPr wrap="none" anchor="ctr"/>
            <a:lstStyle/>
            <a:p>
              <a:pPr>
                <a:defRPr/>
              </a:pPr>
              <a:endParaRPr lang="en-CA"/>
            </a:p>
          </p:txBody>
        </p:sp>
        <p:sp>
          <p:nvSpPr>
            <p:cNvPr id="121867" name="Oval 11"/>
            <p:cNvSpPr>
              <a:spLocks noChangeArrowheads="1"/>
            </p:cNvSpPr>
            <p:nvPr/>
          </p:nvSpPr>
          <p:spPr bwMode="auto">
            <a:xfrm>
              <a:off x="5360" y="960"/>
              <a:ext cx="76" cy="80"/>
            </a:xfrm>
            <a:prstGeom prst="ellipse">
              <a:avLst/>
            </a:prstGeom>
            <a:solidFill>
              <a:schemeClr val="tx2"/>
            </a:solidFill>
            <a:ln w="9525">
              <a:noFill/>
              <a:round/>
              <a:headEnd/>
              <a:tailEnd/>
            </a:ln>
            <a:effectLst/>
          </p:spPr>
          <p:txBody>
            <a:bodyPr wrap="none" anchor="ctr"/>
            <a:lstStyle/>
            <a:p>
              <a:pPr>
                <a:defRPr/>
              </a:pPr>
              <a:endParaRPr lang="en-CA"/>
            </a:p>
          </p:txBody>
        </p:sp>
        <p:sp>
          <p:nvSpPr>
            <p:cNvPr id="121868" name="Oval 12"/>
            <p:cNvSpPr>
              <a:spLocks noChangeArrowheads="1"/>
            </p:cNvSpPr>
            <p:nvPr/>
          </p:nvSpPr>
          <p:spPr bwMode="auto">
            <a:xfrm>
              <a:off x="5136" y="1072"/>
              <a:ext cx="80" cy="77"/>
            </a:xfrm>
            <a:prstGeom prst="ellipse">
              <a:avLst/>
            </a:prstGeom>
            <a:solidFill>
              <a:schemeClr val="tx2"/>
            </a:solidFill>
            <a:ln w="9525">
              <a:noFill/>
              <a:round/>
              <a:headEnd/>
              <a:tailEnd/>
            </a:ln>
            <a:effectLst/>
          </p:spPr>
          <p:txBody>
            <a:bodyPr wrap="none" anchor="ctr"/>
            <a:lstStyle/>
            <a:p>
              <a:pPr>
                <a:defRPr/>
              </a:pPr>
              <a:endParaRPr lang="en-CA"/>
            </a:p>
          </p:txBody>
        </p:sp>
        <p:sp>
          <p:nvSpPr>
            <p:cNvPr id="121869" name="Oval 13"/>
            <p:cNvSpPr>
              <a:spLocks noChangeArrowheads="1"/>
            </p:cNvSpPr>
            <p:nvPr/>
          </p:nvSpPr>
          <p:spPr bwMode="auto">
            <a:xfrm>
              <a:off x="5248" y="1072"/>
              <a:ext cx="79" cy="77"/>
            </a:xfrm>
            <a:prstGeom prst="ellipse">
              <a:avLst/>
            </a:prstGeom>
            <a:solidFill>
              <a:schemeClr val="tx2"/>
            </a:solidFill>
            <a:ln w="9525">
              <a:noFill/>
              <a:round/>
              <a:headEnd/>
              <a:tailEnd/>
            </a:ln>
            <a:effectLst/>
          </p:spPr>
          <p:txBody>
            <a:bodyPr wrap="none" anchor="ctr"/>
            <a:lstStyle/>
            <a:p>
              <a:pPr>
                <a:defRPr/>
              </a:pPr>
              <a:endParaRPr lang="en-CA"/>
            </a:p>
          </p:txBody>
        </p:sp>
        <p:sp>
          <p:nvSpPr>
            <p:cNvPr id="121870" name="Oval 14"/>
            <p:cNvSpPr>
              <a:spLocks noChangeArrowheads="1"/>
            </p:cNvSpPr>
            <p:nvPr/>
          </p:nvSpPr>
          <p:spPr bwMode="auto">
            <a:xfrm>
              <a:off x="5360" y="1072"/>
              <a:ext cx="76" cy="77"/>
            </a:xfrm>
            <a:prstGeom prst="ellipse">
              <a:avLst/>
            </a:prstGeom>
            <a:solidFill>
              <a:schemeClr val="tx2"/>
            </a:solidFill>
            <a:ln w="9525">
              <a:noFill/>
              <a:round/>
              <a:headEnd/>
              <a:tailEnd/>
            </a:ln>
            <a:effectLst/>
          </p:spPr>
          <p:txBody>
            <a:bodyPr wrap="none" anchor="ctr"/>
            <a:lstStyle/>
            <a:p>
              <a:pPr>
                <a:defRPr/>
              </a:pPr>
              <a:endParaRPr lang="en-CA"/>
            </a:p>
          </p:txBody>
        </p:sp>
        <p:sp>
          <p:nvSpPr>
            <p:cNvPr id="121871" name="Oval 15"/>
            <p:cNvSpPr>
              <a:spLocks noChangeArrowheads="1"/>
            </p:cNvSpPr>
            <p:nvPr/>
          </p:nvSpPr>
          <p:spPr bwMode="auto">
            <a:xfrm>
              <a:off x="5472" y="1072"/>
              <a:ext cx="75" cy="77"/>
            </a:xfrm>
            <a:prstGeom prst="ellipse">
              <a:avLst/>
            </a:prstGeom>
            <a:solidFill>
              <a:schemeClr val="accent2"/>
            </a:solidFill>
            <a:ln w="9525">
              <a:noFill/>
              <a:round/>
              <a:headEnd/>
              <a:tailEnd/>
            </a:ln>
            <a:effectLst/>
          </p:spPr>
          <p:txBody>
            <a:bodyPr wrap="none" anchor="ctr"/>
            <a:lstStyle/>
            <a:p>
              <a:pPr>
                <a:defRPr/>
              </a:pPr>
              <a:endParaRPr lang="en-CA"/>
            </a:p>
          </p:txBody>
        </p:sp>
        <p:sp>
          <p:nvSpPr>
            <p:cNvPr id="121872" name="Oval 16"/>
            <p:cNvSpPr>
              <a:spLocks noChangeArrowheads="1"/>
            </p:cNvSpPr>
            <p:nvPr/>
          </p:nvSpPr>
          <p:spPr bwMode="auto">
            <a:xfrm>
              <a:off x="5136" y="1184"/>
              <a:ext cx="80" cy="75"/>
            </a:xfrm>
            <a:prstGeom prst="ellipse">
              <a:avLst/>
            </a:prstGeom>
            <a:solidFill>
              <a:schemeClr val="tx2"/>
            </a:solidFill>
            <a:ln w="9525">
              <a:noFill/>
              <a:round/>
              <a:headEnd/>
              <a:tailEnd/>
            </a:ln>
            <a:effectLst/>
          </p:spPr>
          <p:txBody>
            <a:bodyPr wrap="none" anchor="ctr"/>
            <a:lstStyle/>
            <a:p>
              <a:pPr>
                <a:defRPr/>
              </a:pPr>
              <a:endParaRPr lang="en-CA"/>
            </a:p>
          </p:txBody>
        </p:sp>
        <p:sp>
          <p:nvSpPr>
            <p:cNvPr id="121873" name="Oval 17"/>
            <p:cNvSpPr>
              <a:spLocks noChangeArrowheads="1"/>
            </p:cNvSpPr>
            <p:nvPr/>
          </p:nvSpPr>
          <p:spPr bwMode="auto">
            <a:xfrm>
              <a:off x="5248" y="1184"/>
              <a:ext cx="79" cy="75"/>
            </a:xfrm>
            <a:prstGeom prst="ellipse">
              <a:avLst/>
            </a:prstGeom>
            <a:solidFill>
              <a:schemeClr val="tx2"/>
            </a:solidFill>
            <a:ln w="9525">
              <a:noFill/>
              <a:round/>
              <a:headEnd/>
              <a:tailEnd/>
            </a:ln>
            <a:effectLst/>
          </p:spPr>
          <p:txBody>
            <a:bodyPr wrap="none" anchor="ctr"/>
            <a:lstStyle/>
            <a:p>
              <a:pPr>
                <a:defRPr/>
              </a:pPr>
              <a:endParaRPr lang="en-CA"/>
            </a:p>
          </p:txBody>
        </p:sp>
        <p:sp>
          <p:nvSpPr>
            <p:cNvPr id="121874" name="Oval 18"/>
            <p:cNvSpPr>
              <a:spLocks noChangeArrowheads="1"/>
            </p:cNvSpPr>
            <p:nvPr/>
          </p:nvSpPr>
          <p:spPr bwMode="auto">
            <a:xfrm>
              <a:off x="5360" y="1184"/>
              <a:ext cx="76" cy="75"/>
            </a:xfrm>
            <a:prstGeom prst="ellipse">
              <a:avLst/>
            </a:prstGeom>
            <a:solidFill>
              <a:schemeClr val="accent2"/>
            </a:solidFill>
            <a:ln w="9525">
              <a:noFill/>
              <a:round/>
              <a:headEnd/>
              <a:tailEnd/>
            </a:ln>
            <a:effectLst/>
          </p:spPr>
          <p:txBody>
            <a:bodyPr wrap="none" anchor="ctr"/>
            <a:lstStyle/>
            <a:p>
              <a:pPr>
                <a:defRPr/>
              </a:pPr>
              <a:endParaRPr lang="en-CA"/>
            </a:p>
          </p:txBody>
        </p:sp>
        <p:sp>
          <p:nvSpPr>
            <p:cNvPr id="121875" name="Oval 19"/>
            <p:cNvSpPr>
              <a:spLocks noChangeArrowheads="1"/>
            </p:cNvSpPr>
            <p:nvPr/>
          </p:nvSpPr>
          <p:spPr bwMode="auto">
            <a:xfrm>
              <a:off x="5472" y="1184"/>
              <a:ext cx="75" cy="75"/>
            </a:xfrm>
            <a:prstGeom prst="ellipse">
              <a:avLst/>
            </a:prstGeom>
            <a:solidFill>
              <a:schemeClr val="accent2"/>
            </a:solidFill>
            <a:ln w="9525">
              <a:noFill/>
              <a:round/>
              <a:headEnd/>
              <a:tailEnd/>
            </a:ln>
            <a:effectLst/>
          </p:spPr>
          <p:txBody>
            <a:bodyPr wrap="none" anchor="ctr"/>
            <a:lstStyle/>
            <a:p>
              <a:pPr>
                <a:defRPr/>
              </a:pPr>
              <a:endParaRPr lang="en-CA"/>
            </a:p>
          </p:txBody>
        </p:sp>
        <p:sp>
          <p:nvSpPr>
            <p:cNvPr id="121876" name="Oval 20"/>
            <p:cNvSpPr>
              <a:spLocks noChangeArrowheads="1"/>
            </p:cNvSpPr>
            <p:nvPr/>
          </p:nvSpPr>
          <p:spPr bwMode="auto">
            <a:xfrm>
              <a:off x="5584" y="1184"/>
              <a:ext cx="80" cy="75"/>
            </a:xfrm>
            <a:prstGeom prst="ellipse">
              <a:avLst/>
            </a:prstGeom>
            <a:solidFill>
              <a:schemeClr val="accent1"/>
            </a:solidFill>
            <a:ln w="9525">
              <a:noFill/>
              <a:round/>
              <a:headEnd/>
              <a:tailEnd/>
            </a:ln>
            <a:effectLst/>
          </p:spPr>
          <p:txBody>
            <a:bodyPr wrap="none" anchor="ctr"/>
            <a:lstStyle/>
            <a:p>
              <a:pPr>
                <a:defRPr/>
              </a:pPr>
              <a:endParaRPr lang="en-CA"/>
            </a:p>
          </p:txBody>
        </p:sp>
        <p:sp>
          <p:nvSpPr>
            <p:cNvPr id="121877" name="Oval 21"/>
            <p:cNvSpPr>
              <a:spLocks noChangeArrowheads="1"/>
            </p:cNvSpPr>
            <p:nvPr/>
          </p:nvSpPr>
          <p:spPr bwMode="auto">
            <a:xfrm>
              <a:off x="5136" y="1296"/>
              <a:ext cx="80" cy="80"/>
            </a:xfrm>
            <a:prstGeom prst="ellipse">
              <a:avLst/>
            </a:prstGeom>
            <a:solidFill>
              <a:schemeClr val="tx2"/>
            </a:solidFill>
            <a:ln w="9525">
              <a:noFill/>
              <a:round/>
              <a:headEnd/>
              <a:tailEnd/>
            </a:ln>
            <a:effectLst/>
          </p:spPr>
          <p:txBody>
            <a:bodyPr wrap="none" anchor="ctr"/>
            <a:lstStyle/>
            <a:p>
              <a:pPr>
                <a:defRPr/>
              </a:pPr>
              <a:endParaRPr lang="en-CA"/>
            </a:p>
          </p:txBody>
        </p:sp>
        <p:sp>
          <p:nvSpPr>
            <p:cNvPr id="121878" name="Oval 22"/>
            <p:cNvSpPr>
              <a:spLocks noChangeArrowheads="1"/>
            </p:cNvSpPr>
            <p:nvPr/>
          </p:nvSpPr>
          <p:spPr bwMode="auto">
            <a:xfrm>
              <a:off x="5248" y="1296"/>
              <a:ext cx="79" cy="80"/>
            </a:xfrm>
            <a:prstGeom prst="ellipse">
              <a:avLst/>
            </a:prstGeom>
            <a:solidFill>
              <a:schemeClr val="accent2"/>
            </a:solidFill>
            <a:ln w="9525">
              <a:noFill/>
              <a:round/>
              <a:headEnd/>
              <a:tailEnd/>
            </a:ln>
            <a:effectLst/>
          </p:spPr>
          <p:txBody>
            <a:bodyPr wrap="none" anchor="ctr"/>
            <a:lstStyle/>
            <a:p>
              <a:pPr>
                <a:defRPr/>
              </a:pPr>
              <a:endParaRPr lang="en-CA"/>
            </a:p>
          </p:txBody>
        </p:sp>
        <p:sp>
          <p:nvSpPr>
            <p:cNvPr id="121879" name="Oval 23"/>
            <p:cNvSpPr>
              <a:spLocks noChangeArrowheads="1"/>
            </p:cNvSpPr>
            <p:nvPr/>
          </p:nvSpPr>
          <p:spPr bwMode="auto">
            <a:xfrm>
              <a:off x="5360" y="1296"/>
              <a:ext cx="76" cy="80"/>
            </a:xfrm>
            <a:prstGeom prst="ellipse">
              <a:avLst/>
            </a:prstGeom>
            <a:solidFill>
              <a:schemeClr val="accent2"/>
            </a:solidFill>
            <a:ln w="9525">
              <a:noFill/>
              <a:round/>
              <a:headEnd/>
              <a:tailEnd/>
            </a:ln>
            <a:effectLst/>
          </p:spPr>
          <p:txBody>
            <a:bodyPr wrap="none" anchor="ctr"/>
            <a:lstStyle/>
            <a:p>
              <a:pPr>
                <a:defRPr/>
              </a:pPr>
              <a:endParaRPr lang="en-CA"/>
            </a:p>
          </p:txBody>
        </p:sp>
        <p:sp>
          <p:nvSpPr>
            <p:cNvPr id="121880" name="Oval 24"/>
            <p:cNvSpPr>
              <a:spLocks noChangeArrowheads="1"/>
            </p:cNvSpPr>
            <p:nvPr/>
          </p:nvSpPr>
          <p:spPr bwMode="auto">
            <a:xfrm>
              <a:off x="5472" y="1296"/>
              <a:ext cx="75" cy="80"/>
            </a:xfrm>
            <a:prstGeom prst="ellipse">
              <a:avLst/>
            </a:prstGeom>
            <a:solidFill>
              <a:schemeClr val="accent1"/>
            </a:solidFill>
            <a:ln w="9525">
              <a:noFill/>
              <a:round/>
              <a:headEnd/>
              <a:tailEnd/>
            </a:ln>
            <a:effectLst/>
          </p:spPr>
          <p:txBody>
            <a:bodyPr wrap="none" anchor="ctr"/>
            <a:lstStyle/>
            <a:p>
              <a:pPr>
                <a:defRPr/>
              </a:pPr>
              <a:endParaRPr lang="en-CA"/>
            </a:p>
          </p:txBody>
        </p:sp>
        <p:sp>
          <p:nvSpPr>
            <p:cNvPr id="121881" name="Oval 25"/>
            <p:cNvSpPr>
              <a:spLocks noChangeArrowheads="1"/>
            </p:cNvSpPr>
            <p:nvPr/>
          </p:nvSpPr>
          <p:spPr bwMode="auto">
            <a:xfrm>
              <a:off x="5136" y="1408"/>
              <a:ext cx="80" cy="80"/>
            </a:xfrm>
            <a:prstGeom prst="ellipse">
              <a:avLst/>
            </a:prstGeom>
            <a:solidFill>
              <a:schemeClr val="accent2"/>
            </a:solidFill>
            <a:ln w="9525">
              <a:noFill/>
              <a:round/>
              <a:headEnd/>
              <a:tailEnd/>
            </a:ln>
            <a:effectLst/>
          </p:spPr>
          <p:txBody>
            <a:bodyPr wrap="none" anchor="ctr"/>
            <a:lstStyle/>
            <a:p>
              <a:pPr>
                <a:defRPr/>
              </a:pPr>
              <a:endParaRPr lang="en-CA"/>
            </a:p>
          </p:txBody>
        </p:sp>
        <p:sp>
          <p:nvSpPr>
            <p:cNvPr id="121882" name="Oval 26"/>
            <p:cNvSpPr>
              <a:spLocks noChangeArrowheads="1"/>
            </p:cNvSpPr>
            <p:nvPr/>
          </p:nvSpPr>
          <p:spPr bwMode="auto">
            <a:xfrm>
              <a:off x="5248" y="1408"/>
              <a:ext cx="79" cy="80"/>
            </a:xfrm>
            <a:prstGeom prst="ellipse">
              <a:avLst/>
            </a:prstGeom>
            <a:solidFill>
              <a:schemeClr val="accent2"/>
            </a:solidFill>
            <a:ln w="9525">
              <a:noFill/>
              <a:round/>
              <a:headEnd/>
              <a:tailEnd/>
            </a:ln>
            <a:effectLst/>
          </p:spPr>
          <p:txBody>
            <a:bodyPr wrap="none" anchor="ctr"/>
            <a:lstStyle/>
            <a:p>
              <a:pPr>
                <a:defRPr/>
              </a:pPr>
              <a:endParaRPr lang="en-CA"/>
            </a:p>
          </p:txBody>
        </p:sp>
        <p:sp>
          <p:nvSpPr>
            <p:cNvPr id="121883" name="Oval 27"/>
            <p:cNvSpPr>
              <a:spLocks noChangeArrowheads="1"/>
            </p:cNvSpPr>
            <p:nvPr/>
          </p:nvSpPr>
          <p:spPr bwMode="auto">
            <a:xfrm>
              <a:off x="5360" y="1408"/>
              <a:ext cx="76" cy="80"/>
            </a:xfrm>
            <a:prstGeom prst="ellipse">
              <a:avLst/>
            </a:prstGeom>
            <a:solidFill>
              <a:schemeClr val="accent1"/>
            </a:solidFill>
            <a:ln w="9525">
              <a:noFill/>
              <a:round/>
              <a:headEnd/>
              <a:tailEnd/>
            </a:ln>
            <a:effectLst/>
          </p:spPr>
          <p:txBody>
            <a:bodyPr wrap="none" anchor="ctr"/>
            <a:lstStyle/>
            <a:p>
              <a:pPr>
                <a:defRPr/>
              </a:pPr>
              <a:endParaRPr lang="en-CA"/>
            </a:p>
          </p:txBody>
        </p:sp>
        <p:sp>
          <p:nvSpPr>
            <p:cNvPr id="121884" name="Oval 28"/>
            <p:cNvSpPr>
              <a:spLocks noChangeArrowheads="1"/>
            </p:cNvSpPr>
            <p:nvPr/>
          </p:nvSpPr>
          <p:spPr bwMode="auto">
            <a:xfrm>
              <a:off x="5472" y="1408"/>
              <a:ext cx="75" cy="80"/>
            </a:xfrm>
            <a:prstGeom prst="ellipse">
              <a:avLst/>
            </a:prstGeom>
            <a:solidFill>
              <a:schemeClr val="accent1"/>
            </a:solidFill>
            <a:ln w="9525">
              <a:noFill/>
              <a:round/>
              <a:headEnd/>
              <a:tailEnd/>
            </a:ln>
            <a:effectLst/>
          </p:spPr>
          <p:txBody>
            <a:bodyPr wrap="none" anchor="ctr"/>
            <a:lstStyle/>
            <a:p>
              <a:pPr>
                <a:defRPr/>
              </a:pPr>
              <a:endParaRPr lang="en-CA"/>
            </a:p>
          </p:txBody>
        </p:sp>
        <p:sp>
          <p:nvSpPr>
            <p:cNvPr id="121885" name="Oval 29"/>
            <p:cNvSpPr>
              <a:spLocks noChangeArrowheads="1"/>
            </p:cNvSpPr>
            <p:nvPr/>
          </p:nvSpPr>
          <p:spPr bwMode="auto">
            <a:xfrm>
              <a:off x="5584" y="1408"/>
              <a:ext cx="80" cy="80"/>
            </a:xfrm>
            <a:prstGeom prst="ellipse">
              <a:avLst/>
            </a:prstGeom>
            <a:solidFill>
              <a:schemeClr val="folHlink"/>
            </a:solidFill>
            <a:ln w="9525">
              <a:noFill/>
              <a:round/>
              <a:headEnd/>
              <a:tailEnd/>
            </a:ln>
            <a:effectLst/>
          </p:spPr>
          <p:txBody>
            <a:bodyPr wrap="none" anchor="ctr"/>
            <a:lstStyle/>
            <a:p>
              <a:pPr>
                <a:defRPr/>
              </a:pPr>
              <a:endParaRPr lang="en-CA"/>
            </a:p>
          </p:txBody>
        </p:sp>
        <p:sp>
          <p:nvSpPr>
            <p:cNvPr id="121886" name="Oval 30"/>
            <p:cNvSpPr>
              <a:spLocks noChangeArrowheads="1"/>
            </p:cNvSpPr>
            <p:nvPr/>
          </p:nvSpPr>
          <p:spPr bwMode="auto">
            <a:xfrm>
              <a:off x="5136" y="1520"/>
              <a:ext cx="80" cy="79"/>
            </a:xfrm>
            <a:prstGeom prst="ellipse">
              <a:avLst/>
            </a:prstGeom>
            <a:solidFill>
              <a:schemeClr val="accent2"/>
            </a:solidFill>
            <a:ln w="9525">
              <a:noFill/>
              <a:round/>
              <a:headEnd/>
              <a:tailEnd/>
            </a:ln>
            <a:effectLst/>
          </p:spPr>
          <p:txBody>
            <a:bodyPr wrap="none" anchor="ctr"/>
            <a:lstStyle/>
            <a:p>
              <a:pPr>
                <a:defRPr/>
              </a:pPr>
              <a:endParaRPr lang="en-CA"/>
            </a:p>
          </p:txBody>
        </p:sp>
        <p:sp>
          <p:nvSpPr>
            <p:cNvPr id="121887" name="Oval 31"/>
            <p:cNvSpPr>
              <a:spLocks noChangeArrowheads="1"/>
            </p:cNvSpPr>
            <p:nvPr/>
          </p:nvSpPr>
          <p:spPr bwMode="auto">
            <a:xfrm>
              <a:off x="5248" y="1520"/>
              <a:ext cx="79" cy="79"/>
            </a:xfrm>
            <a:prstGeom prst="ellipse">
              <a:avLst/>
            </a:prstGeom>
            <a:solidFill>
              <a:schemeClr val="accent1"/>
            </a:solidFill>
            <a:ln w="9525">
              <a:noFill/>
              <a:round/>
              <a:headEnd/>
              <a:tailEnd/>
            </a:ln>
            <a:effectLst/>
          </p:spPr>
          <p:txBody>
            <a:bodyPr wrap="none" anchor="ctr"/>
            <a:lstStyle/>
            <a:p>
              <a:pPr>
                <a:defRPr/>
              </a:pPr>
              <a:endParaRPr lang="en-CA"/>
            </a:p>
          </p:txBody>
        </p:sp>
        <p:sp>
          <p:nvSpPr>
            <p:cNvPr id="121888" name="Oval 32"/>
            <p:cNvSpPr>
              <a:spLocks noChangeArrowheads="1"/>
            </p:cNvSpPr>
            <p:nvPr/>
          </p:nvSpPr>
          <p:spPr bwMode="auto">
            <a:xfrm>
              <a:off x="5360" y="1520"/>
              <a:ext cx="76" cy="79"/>
            </a:xfrm>
            <a:prstGeom prst="ellipse">
              <a:avLst/>
            </a:prstGeom>
            <a:solidFill>
              <a:schemeClr val="accent1"/>
            </a:solidFill>
            <a:ln w="9525">
              <a:noFill/>
              <a:round/>
              <a:headEnd/>
              <a:tailEnd/>
            </a:ln>
            <a:effectLst/>
          </p:spPr>
          <p:txBody>
            <a:bodyPr wrap="none" anchor="ctr"/>
            <a:lstStyle/>
            <a:p>
              <a:pPr>
                <a:defRPr/>
              </a:pPr>
              <a:endParaRPr lang="en-CA"/>
            </a:p>
          </p:txBody>
        </p:sp>
        <p:sp>
          <p:nvSpPr>
            <p:cNvPr id="121889" name="Oval 33"/>
            <p:cNvSpPr>
              <a:spLocks noChangeArrowheads="1"/>
            </p:cNvSpPr>
            <p:nvPr/>
          </p:nvSpPr>
          <p:spPr bwMode="auto">
            <a:xfrm>
              <a:off x="5472" y="1520"/>
              <a:ext cx="75" cy="79"/>
            </a:xfrm>
            <a:prstGeom prst="ellipse">
              <a:avLst/>
            </a:prstGeom>
            <a:solidFill>
              <a:schemeClr val="folHlink"/>
            </a:solidFill>
            <a:ln w="9525">
              <a:noFill/>
              <a:round/>
              <a:headEnd/>
              <a:tailEnd/>
            </a:ln>
            <a:effectLst/>
          </p:spPr>
          <p:txBody>
            <a:bodyPr wrap="none" anchor="ctr"/>
            <a:lstStyle/>
            <a:p>
              <a:pPr>
                <a:defRPr/>
              </a:pPr>
              <a:endParaRPr lang="en-CA"/>
            </a:p>
          </p:txBody>
        </p:sp>
        <p:sp>
          <p:nvSpPr>
            <p:cNvPr id="121890" name="Oval 34"/>
            <p:cNvSpPr>
              <a:spLocks noChangeArrowheads="1"/>
            </p:cNvSpPr>
            <p:nvPr/>
          </p:nvSpPr>
          <p:spPr bwMode="auto">
            <a:xfrm>
              <a:off x="5136" y="1632"/>
              <a:ext cx="80" cy="75"/>
            </a:xfrm>
            <a:prstGeom prst="ellipse">
              <a:avLst/>
            </a:prstGeom>
            <a:solidFill>
              <a:schemeClr val="accent1"/>
            </a:solidFill>
            <a:ln w="9525">
              <a:noFill/>
              <a:round/>
              <a:headEnd/>
              <a:tailEnd/>
            </a:ln>
            <a:effectLst/>
          </p:spPr>
          <p:txBody>
            <a:bodyPr wrap="none" anchor="ctr"/>
            <a:lstStyle/>
            <a:p>
              <a:pPr>
                <a:defRPr/>
              </a:pPr>
              <a:endParaRPr lang="en-CA"/>
            </a:p>
          </p:txBody>
        </p:sp>
        <p:sp>
          <p:nvSpPr>
            <p:cNvPr id="121891" name="Oval 35"/>
            <p:cNvSpPr>
              <a:spLocks noChangeArrowheads="1"/>
            </p:cNvSpPr>
            <p:nvPr/>
          </p:nvSpPr>
          <p:spPr bwMode="auto">
            <a:xfrm>
              <a:off x="5248" y="1632"/>
              <a:ext cx="79" cy="75"/>
            </a:xfrm>
            <a:prstGeom prst="ellipse">
              <a:avLst/>
            </a:prstGeom>
            <a:solidFill>
              <a:schemeClr val="accent1"/>
            </a:solidFill>
            <a:ln w="9525">
              <a:noFill/>
              <a:round/>
              <a:headEnd/>
              <a:tailEnd/>
            </a:ln>
            <a:effectLst/>
          </p:spPr>
          <p:txBody>
            <a:bodyPr wrap="none" anchor="ctr"/>
            <a:lstStyle/>
            <a:p>
              <a:pPr>
                <a:defRPr/>
              </a:pPr>
              <a:endParaRPr lang="en-CA"/>
            </a:p>
          </p:txBody>
        </p:sp>
        <p:sp>
          <p:nvSpPr>
            <p:cNvPr id="121892" name="Oval 36"/>
            <p:cNvSpPr>
              <a:spLocks noChangeArrowheads="1"/>
            </p:cNvSpPr>
            <p:nvPr/>
          </p:nvSpPr>
          <p:spPr bwMode="auto">
            <a:xfrm>
              <a:off x="5360" y="1632"/>
              <a:ext cx="76" cy="75"/>
            </a:xfrm>
            <a:prstGeom prst="ellipse">
              <a:avLst/>
            </a:prstGeom>
            <a:solidFill>
              <a:schemeClr val="folHlink"/>
            </a:solidFill>
            <a:ln w="9525">
              <a:noFill/>
              <a:round/>
              <a:headEnd/>
              <a:tailEnd/>
            </a:ln>
            <a:effectLst/>
          </p:spPr>
          <p:txBody>
            <a:bodyPr wrap="none" anchor="ctr"/>
            <a:lstStyle/>
            <a:p>
              <a:pPr>
                <a:defRPr/>
              </a:pPr>
              <a:endParaRPr lang="en-CA"/>
            </a:p>
          </p:txBody>
        </p:sp>
        <p:sp>
          <p:nvSpPr>
            <p:cNvPr id="121893" name="Oval 37"/>
            <p:cNvSpPr>
              <a:spLocks noChangeArrowheads="1"/>
            </p:cNvSpPr>
            <p:nvPr/>
          </p:nvSpPr>
          <p:spPr bwMode="auto">
            <a:xfrm>
              <a:off x="5472" y="1632"/>
              <a:ext cx="75" cy="75"/>
            </a:xfrm>
            <a:prstGeom prst="ellipse">
              <a:avLst/>
            </a:prstGeom>
            <a:solidFill>
              <a:schemeClr val="folHlink"/>
            </a:solidFill>
            <a:ln w="9525">
              <a:noFill/>
              <a:round/>
              <a:headEnd/>
              <a:tailEnd/>
            </a:ln>
            <a:effectLst/>
          </p:spPr>
          <p:txBody>
            <a:bodyPr wrap="none" anchor="ctr"/>
            <a:lstStyle/>
            <a:p>
              <a:pPr>
                <a:defRPr/>
              </a:pPr>
              <a:endParaRPr lang="en-CA"/>
            </a:p>
          </p:txBody>
        </p:sp>
        <p:sp>
          <p:nvSpPr>
            <p:cNvPr id="121894" name="Oval 38"/>
            <p:cNvSpPr>
              <a:spLocks noChangeArrowheads="1"/>
            </p:cNvSpPr>
            <p:nvPr/>
          </p:nvSpPr>
          <p:spPr bwMode="auto">
            <a:xfrm>
              <a:off x="5248" y="1744"/>
              <a:ext cx="79" cy="80"/>
            </a:xfrm>
            <a:prstGeom prst="ellipse">
              <a:avLst/>
            </a:prstGeom>
            <a:solidFill>
              <a:schemeClr val="folHlink"/>
            </a:solidFill>
            <a:ln w="9525">
              <a:noFill/>
              <a:round/>
              <a:headEnd/>
              <a:tailEnd/>
            </a:ln>
            <a:effectLst/>
          </p:spPr>
          <p:txBody>
            <a:bodyPr wrap="none" anchor="ctr"/>
            <a:lstStyle/>
            <a:p>
              <a:pPr>
                <a:defRPr/>
              </a:pPr>
              <a:endParaRPr lang="en-CA"/>
            </a:p>
          </p:txBody>
        </p:sp>
        <p:sp>
          <p:nvSpPr>
            <p:cNvPr id="121895" name="Oval 39"/>
            <p:cNvSpPr>
              <a:spLocks noChangeArrowheads="1"/>
            </p:cNvSpPr>
            <p:nvPr/>
          </p:nvSpPr>
          <p:spPr bwMode="auto">
            <a:xfrm>
              <a:off x="5472" y="1744"/>
              <a:ext cx="75" cy="80"/>
            </a:xfrm>
            <a:prstGeom prst="ellipse">
              <a:avLst/>
            </a:prstGeom>
            <a:solidFill>
              <a:schemeClr val="folHlink"/>
            </a:solidFill>
            <a:ln w="9525">
              <a:noFill/>
              <a:round/>
              <a:headEnd/>
              <a:tailEnd/>
            </a:ln>
            <a:effectLst/>
          </p:spPr>
          <p:txBody>
            <a:bodyPr wrap="none" anchor="ctr"/>
            <a:lstStyle/>
            <a:p>
              <a:pPr>
                <a:defRPr/>
              </a:pPr>
              <a:endParaRPr lang="en-CA"/>
            </a:p>
          </p:txBody>
        </p:sp>
      </p:grpSp>
    </p:spTree>
  </p:cSld>
  <p:clrMap bg1="lt1" tx1="dk1" bg2="lt2" tx2="dk2" accent1="accent1" accent2="accent2" accent3="accent3" accent4="accent4" accent5="accent5" accent6="accent6" hlink="hlink" folHlink="folHlink"/>
  <p:sldLayoutIdLst>
    <p:sldLayoutId id="2147483730"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hf hdr="0" dt="0"/>
  <p:txStyles>
    <p:titleStyle>
      <a:lvl1pPr algn="l" rtl="0" eaLnBrk="0" fontAlgn="base" hangingPunct="0">
        <a:spcBef>
          <a:spcPct val="0"/>
        </a:spcBef>
        <a:spcAft>
          <a:spcPct val="0"/>
        </a:spcAft>
        <a:defRPr sz="3900" b="1">
          <a:solidFill>
            <a:schemeClr val="tx2"/>
          </a:solidFill>
          <a:latin typeface="+mj-lt"/>
          <a:ea typeface="+mj-ea"/>
          <a:cs typeface="+mj-cs"/>
        </a:defRPr>
      </a:lvl1pPr>
      <a:lvl2pPr algn="l" rtl="0" eaLnBrk="0" fontAlgn="base" hangingPunct="0">
        <a:spcBef>
          <a:spcPct val="0"/>
        </a:spcBef>
        <a:spcAft>
          <a:spcPct val="0"/>
        </a:spcAft>
        <a:defRPr sz="3900" b="1">
          <a:solidFill>
            <a:schemeClr val="tx2"/>
          </a:solidFill>
          <a:latin typeface="Arial" charset="0"/>
          <a:cs typeface="Arial" charset="0"/>
        </a:defRPr>
      </a:lvl2pPr>
      <a:lvl3pPr algn="l" rtl="0" eaLnBrk="0" fontAlgn="base" hangingPunct="0">
        <a:spcBef>
          <a:spcPct val="0"/>
        </a:spcBef>
        <a:spcAft>
          <a:spcPct val="0"/>
        </a:spcAft>
        <a:defRPr sz="3900" b="1">
          <a:solidFill>
            <a:schemeClr val="tx2"/>
          </a:solidFill>
          <a:latin typeface="Arial" charset="0"/>
          <a:cs typeface="Arial" charset="0"/>
        </a:defRPr>
      </a:lvl3pPr>
      <a:lvl4pPr algn="l" rtl="0" eaLnBrk="0" fontAlgn="base" hangingPunct="0">
        <a:spcBef>
          <a:spcPct val="0"/>
        </a:spcBef>
        <a:spcAft>
          <a:spcPct val="0"/>
        </a:spcAft>
        <a:defRPr sz="3900" b="1">
          <a:solidFill>
            <a:schemeClr val="tx2"/>
          </a:solidFill>
          <a:latin typeface="Arial" charset="0"/>
          <a:cs typeface="Arial" charset="0"/>
        </a:defRPr>
      </a:lvl4pPr>
      <a:lvl5pPr algn="l" rtl="0" eaLnBrk="0" fontAlgn="base" hangingPunct="0">
        <a:spcBef>
          <a:spcPct val="0"/>
        </a:spcBef>
        <a:spcAft>
          <a:spcPct val="0"/>
        </a:spcAft>
        <a:defRPr sz="3900" b="1">
          <a:solidFill>
            <a:schemeClr val="tx2"/>
          </a:solidFill>
          <a:latin typeface="Arial" charset="0"/>
          <a:cs typeface="Arial" charset="0"/>
        </a:defRPr>
      </a:lvl5pPr>
      <a:lvl6pPr marL="457200" algn="l" rtl="0" fontAlgn="base">
        <a:spcBef>
          <a:spcPct val="0"/>
        </a:spcBef>
        <a:spcAft>
          <a:spcPct val="0"/>
        </a:spcAft>
        <a:defRPr sz="3900" b="1">
          <a:solidFill>
            <a:schemeClr val="tx2"/>
          </a:solidFill>
          <a:latin typeface="Arial" charset="0"/>
          <a:cs typeface="Arial" charset="0"/>
        </a:defRPr>
      </a:lvl6pPr>
      <a:lvl7pPr marL="914400" algn="l" rtl="0" fontAlgn="base">
        <a:spcBef>
          <a:spcPct val="0"/>
        </a:spcBef>
        <a:spcAft>
          <a:spcPct val="0"/>
        </a:spcAft>
        <a:defRPr sz="3900" b="1">
          <a:solidFill>
            <a:schemeClr val="tx2"/>
          </a:solidFill>
          <a:latin typeface="Arial" charset="0"/>
          <a:cs typeface="Arial" charset="0"/>
        </a:defRPr>
      </a:lvl7pPr>
      <a:lvl8pPr marL="1371600" algn="l" rtl="0" fontAlgn="base">
        <a:spcBef>
          <a:spcPct val="0"/>
        </a:spcBef>
        <a:spcAft>
          <a:spcPct val="0"/>
        </a:spcAft>
        <a:defRPr sz="3900" b="1">
          <a:solidFill>
            <a:schemeClr val="tx2"/>
          </a:solidFill>
          <a:latin typeface="Arial" charset="0"/>
          <a:cs typeface="Arial" charset="0"/>
        </a:defRPr>
      </a:lvl8pPr>
      <a:lvl9pPr marL="1828800" algn="l" rtl="0" fontAlgn="base">
        <a:spcBef>
          <a:spcPct val="0"/>
        </a:spcBef>
        <a:spcAft>
          <a:spcPct val="0"/>
        </a:spcAft>
        <a:defRPr sz="3900" b="1">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l"/>
        <a:defRPr sz="3000">
          <a:solidFill>
            <a:schemeClr val="tx1"/>
          </a:solidFill>
          <a:latin typeface="+mn-lt"/>
          <a:ea typeface="+mn-ea"/>
          <a:cs typeface="+mn-cs"/>
        </a:defRPr>
      </a:lvl1pPr>
      <a:lvl2pPr marL="692150" indent="-347663" algn="l" rtl="0" eaLnBrk="0" fontAlgn="base" hangingPunct="0">
        <a:spcBef>
          <a:spcPct val="20000"/>
        </a:spcBef>
        <a:spcAft>
          <a:spcPct val="0"/>
        </a:spcAft>
        <a:buClr>
          <a:schemeClr val="accent2"/>
        </a:buClr>
        <a:buSzPct val="70000"/>
        <a:buFont typeface="Wingdings" pitchFamily="2" charset="2"/>
        <a:buChar char="l"/>
        <a:defRPr sz="2600">
          <a:solidFill>
            <a:schemeClr val="tx1"/>
          </a:solidFill>
          <a:latin typeface="+mn-lt"/>
          <a:cs typeface="+mn-cs"/>
        </a:defRPr>
      </a:lvl2pPr>
      <a:lvl3pPr marL="987425" indent="-293688" algn="l" rtl="0" eaLnBrk="0" fontAlgn="base" hangingPunct="0">
        <a:spcBef>
          <a:spcPct val="20000"/>
        </a:spcBef>
        <a:spcAft>
          <a:spcPct val="0"/>
        </a:spcAft>
        <a:buClr>
          <a:schemeClr val="accent1"/>
        </a:buClr>
        <a:buSzPct val="70000"/>
        <a:buFont typeface="Wingdings" pitchFamily="2" charset="2"/>
        <a:buChar char="l"/>
        <a:defRPr sz="2300">
          <a:solidFill>
            <a:schemeClr val="tx1"/>
          </a:solidFill>
          <a:latin typeface="+mn-lt"/>
          <a:cs typeface="+mn-cs"/>
        </a:defRPr>
      </a:lvl3pPr>
      <a:lvl4pPr marL="1281113" indent="-292100" algn="l" rtl="0" eaLnBrk="0" fontAlgn="base" hangingPunct="0">
        <a:spcBef>
          <a:spcPct val="20000"/>
        </a:spcBef>
        <a:spcAft>
          <a:spcPct val="0"/>
        </a:spcAft>
        <a:buClr>
          <a:schemeClr val="tx2"/>
        </a:buClr>
        <a:buSzPct val="75000"/>
        <a:buFont typeface="Wingdings" pitchFamily="2" charset="2"/>
        <a:buChar char="§"/>
        <a:defRPr sz="2000">
          <a:solidFill>
            <a:schemeClr val="tx1"/>
          </a:solidFill>
          <a:latin typeface="+mn-lt"/>
          <a:cs typeface="+mn-cs"/>
        </a:defRPr>
      </a:lvl4pPr>
      <a:lvl5pPr marL="1598613" indent="-315913" algn="l" rtl="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5pPr>
      <a:lvl6pPr marL="20558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6pPr>
      <a:lvl7pPr marL="25130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7pPr>
      <a:lvl8pPr marL="29702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8pPr>
      <a:lvl9pPr marL="34274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benamar@telfer.uottawa.ca"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81000" y="533400"/>
            <a:ext cx="6705600" cy="2209800"/>
          </a:xfrm>
        </p:spPr>
        <p:txBody>
          <a:bodyPr/>
          <a:lstStyle/>
          <a:p>
            <a:pPr algn="ctr" eaLnBrk="1" hangingPunct="1"/>
            <a:r>
              <a:rPr lang="fr-CA" sz="3200" dirty="0"/>
              <a:t>ADM 2742</a:t>
            </a:r>
            <a:br>
              <a:rPr lang="fr-CA" sz="3200" dirty="0"/>
            </a:br>
            <a:r>
              <a:rPr lang="fr-CA" sz="3000" dirty="0"/>
              <a:t>COMPTABILITÉ INTERMÉDIAIRE 1</a:t>
            </a:r>
            <a:endParaRPr lang="fr-FR" sz="3000" dirty="0"/>
          </a:p>
        </p:txBody>
      </p:sp>
      <p:sp>
        <p:nvSpPr>
          <p:cNvPr id="3075" name="Rectangle 3"/>
          <p:cNvSpPr>
            <a:spLocks noGrp="1" noChangeArrowheads="1"/>
          </p:cNvSpPr>
          <p:nvPr>
            <p:ph type="subTitle" idx="1"/>
          </p:nvPr>
        </p:nvSpPr>
        <p:spPr>
          <a:xfrm>
            <a:off x="152400" y="3505200"/>
            <a:ext cx="6400800" cy="1752600"/>
          </a:xfrm>
        </p:spPr>
        <p:txBody>
          <a:bodyPr/>
          <a:lstStyle/>
          <a:p>
            <a:pPr algn="ctr" eaLnBrk="1" hangingPunct="1"/>
            <a:r>
              <a:rPr lang="fr-CA" sz="2400" b="1" dirty="0"/>
              <a:t>Cours 1&amp;2</a:t>
            </a:r>
          </a:p>
          <a:p>
            <a:pPr algn="ctr" eaLnBrk="1" hangingPunct="1"/>
            <a:r>
              <a:rPr lang="fr-CA" sz="2400" b="1" dirty="0"/>
              <a:t>Le cadre conceptuel des états financiers</a:t>
            </a:r>
          </a:p>
          <a:p>
            <a:pPr eaLnBrk="1" hangingPunct="1"/>
            <a:endParaRPr lang="fr-CA" sz="2400" b="1" dirty="0"/>
          </a:p>
          <a:p>
            <a:pPr algn="ctr" eaLnBrk="1" hangingPunct="1"/>
            <a:r>
              <a:rPr lang="fr-CA" sz="1800" dirty="0"/>
              <a:t>Walid Ben-Amar, Ph.D., CPA, CGA</a:t>
            </a:r>
          </a:p>
          <a:p>
            <a:pPr algn="ctr" eaLnBrk="1" hangingPunct="1"/>
            <a:r>
              <a:rPr lang="fr-CA" sz="1800" dirty="0"/>
              <a:t>École de gestion Telfer - Université d’Ottawa </a:t>
            </a:r>
          </a:p>
          <a:p>
            <a:pPr eaLnBrk="1" hangingPunct="1"/>
            <a:endParaRPr lang="fr-FR" sz="1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Espace réservé du pied de page 4"/>
          <p:cNvSpPr>
            <a:spLocks noGrp="1"/>
          </p:cNvSpPr>
          <p:nvPr>
            <p:ph type="ftr" sz="quarter" idx="11"/>
          </p:nvPr>
        </p:nvSpPr>
        <p:spPr>
          <a:noFill/>
        </p:spPr>
        <p:txBody>
          <a:bodyPr/>
          <a:lstStyle/>
          <a:p>
            <a:r>
              <a:rPr lang="en-US" altLang="en-US"/>
              <a:t>Walid Ben-Amar, Ph.D.</a:t>
            </a:r>
          </a:p>
        </p:txBody>
      </p:sp>
      <p:sp>
        <p:nvSpPr>
          <p:cNvPr id="4099" name="Espace réservé du numéro de diapositive 5"/>
          <p:cNvSpPr>
            <a:spLocks noGrp="1"/>
          </p:cNvSpPr>
          <p:nvPr>
            <p:ph type="sldNum" sz="quarter" idx="12"/>
          </p:nvPr>
        </p:nvSpPr>
        <p:spPr>
          <a:noFill/>
        </p:spPr>
        <p:txBody>
          <a:bodyPr/>
          <a:lstStyle/>
          <a:p>
            <a:fld id="{0ED6B85C-A3DC-4726-854E-51DEA9F6898A}" type="slidenum">
              <a:rPr lang="en-US" altLang="en-US" smtClean="0"/>
              <a:pPr/>
              <a:t>2</a:t>
            </a:fld>
            <a:endParaRPr lang="en-US" altLang="en-US"/>
          </a:p>
        </p:txBody>
      </p:sp>
      <p:sp>
        <p:nvSpPr>
          <p:cNvPr id="4100" name="Rectangle 1026"/>
          <p:cNvSpPr>
            <a:spLocks noGrp="1" noChangeArrowheads="1"/>
          </p:cNvSpPr>
          <p:nvPr>
            <p:ph type="title"/>
          </p:nvPr>
        </p:nvSpPr>
        <p:spPr/>
        <p:txBody>
          <a:bodyPr/>
          <a:lstStyle/>
          <a:p>
            <a:pPr eaLnBrk="1" hangingPunct="1"/>
            <a:r>
              <a:rPr lang="fr-CA"/>
              <a:t>Coordonnées</a:t>
            </a:r>
            <a:endParaRPr lang="en-US"/>
          </a:p>
        </p:txBody>
      </p:sp>
      <p:sp>
        <p:nvSpPr>
          <p:cNvPr id="4101" name="Rectangle 1027"/>
          <p:cNvSpPr>
            <a:spLocks noGrp="1" noChangeArrowheads="1"/>
          </p:cNvSpPr>
          <p:nvPr>
            <p:ph type="body" idx="1"/>
          </p:nvPr>
        </p:nvSpPr>
        <p:spPr/>
        <p:txBody>
          <a:bodyPr/>
          <a:lstStyle/>
          <a:p>
            <a:pPr eaLnBrk="1" hangingPunct="1">
              <a:buFont typeface="Wingdings" pitchFamily="2" charset="2"/>
              <a:buNone/>
            </a:pPr>
            <a:r>
              <a:rPr lang="fr-CA" b="1" dirty="0"/>
              <a:t>Walid Ben-Amar, Ph.D., CPA, CGA</a:t>
            </a:r>
          </a:p>
          <a:p>
            <a:pPr eaLnBrk="1" hangingPunct="1"/>
            <a:r>
              <a:rPr lang="fr-CA" dirty="0"/>
              <a:t>Bureau : DMS 7104</a:t>
            </a:r>
          </a:p>
          <a:p>
            <a:pPr eaLnBrk="1" hangingPunct="1"/>
            <a:r>
              <a:rPr lang="fr-CA" dirty="0"/>
              <a:t>Téléphone : 562-5800 poste 4723</a:t>
            </a:r>
          </a:p>
          <a:p>
            <a:pPr eaLnBrk="1" hangingPunct="1"/>
            <a:r>
              <a:rPr lang="fr-CA" dirty="0"/>
              <a:t>Courriel : </a:t>
            </a:r>
            <a:r>
              <a:rPr lang="fr-CA" dirty="0">
                <a:hlinkClick r:id="rId2"/>
              </a:rPr>
              <a:t>benamar@telfer.uottawa.ca</a:t>
            </a:r>
            <a:endParaRPr lang="fr-CA" dirty="0"/>
          </a:p>
          <a:p>
            <a:pPr eaLnBrk="1" hangingPunct="1"/>
            <a:r>
              <a:rPr lang="fr-CA" dirty="0"/>
              <a:t>Heures de bureau : </a:t>
            </a:r>
          </a:p>
          <a:p>
            <a:pPr lvl="1"/>
            <a:r>
              <a:rPr lang="fr-CA" sz="2800" dirty="0"/>
              <a:t>Lundi de 12h30 à 14h30</a:t>
            </a:r>
            <a:endParaRPr lang="en-CA" sz="2800" dirty="0"/>
          </a:p>
          <a:p>
            <a:pPr lvl="1"/>
            <a:r>
              <a:rPr lang="fr-CA" sz="2800" dirty="0"/>
              <a:t>Mardi de 13h à 14h30</a:t>
            </a:r>
            <a:endParaRPr lang="en-CA" sz="2800" dirty="0"/>
          </a:p>
          <a:p>
            <a:pPr marL="344487" lvl="1" indent="0">
              <a:buNone/>
            </a:pPr>
            <a:endParaRPr lang="en-US" sz="2800" dirty="0"/>
          </a:p>
          <a:p>
            <a:pPr eaLnBrk="1" hangingPunct="1">
              <a:buNone/>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re 1"/>
          <p:cNvSpPr>
            <a:spLocks noGrp="1"/>
          </p:cNvSpPr>
          <p:nvPr>
            <p:ph type="title"/>
          </p:nvPr>
        </p:nvSpPr>
        <p:spPr/>
        <p:txBody>
          <a:bodyPr/>
          <a:lstStyle/>
          <a:p>
            <a:pPr eaLnBrk="1" hangingPunct="1"/>
            <a:r>
              <a:rPr lang="fr-CA" sz="3600"/>
              <a:t>Passage aux normes comptables internationales (IFRS) au Canada</a:t>
            </a:r>
            <a:endParaRPr lang="en-US" sz="3600"/>
          </a:p>
        </p:txBody>
      </p:sp>
      <p:sp>
        <p:nvSpPr>
          <p:cNvPr id="5123" name="Espace réservé du contenu 2"/>
          <p:cNvSpPr>
            <a:spLocks noGrp="1"/>
          </p:cNvSpPr>
          <p:nvPr>
            <p:ph idx="1"/>
          </p:nvPr>
        </p:nvSpPr>
        <p:spPr/>
        <p:txBody>
          <a:bodyPr/>
          <a:lstStyle/>
          <a:p>
            <a:pPr eaLnBrk="1" hangingPunct="1"/>
            <a:r>
              <a:rPr lang="fr-CA" sz="2400" b="1" dirty="0"/>
              <a:t>Sociétés ouvertes (entreprises ayant obligation publique de rendre des comptes)</a:t>
            </a:r>
          </a:p>
          <a:p>
            <a:pPr lvl="1" eaLnBrk="1" hangingPunct="1"/>
            <a:r>
              <a:rPr lang="fr-FR" sz="1800" dirty="0">
                <a:latin typeface="Times New Roman" pitchFamily="18" charset="0"/>
                <a:cs typeface="Times New Roman" pitchFamily="18" charset="0"/>
              </a:rPr>
              <a:t>Les entreprises canadiennes ayant une obligation publique de rendre des comptes doivent adopter les normes comptables internationales (IFRS) pour  la présentation des états financiers des exercices ouverts à compter  du </a:t>
            </a:r>
            <a:r>
              <a:rPr lang="fr-FR" sz="1800" b="1" dirty="0">
                <a:latin typeface="Times New Roman" pitchFamily="18" charset="0"/>
                <a:cs typeface="Times New Roman" pitchFamily="18" charset="0"/>
              </a:rPr>
              <a:t>1</a:t>
            </a:r>
            <a:r>
              <a:rPr lang="fr-FR" sz="1800" b="1" baseline="30000" dirty="0">
                <a:latin typeface="Times New Roman" pitchFamily="18" charset="0"/>
                <a:cs typeface="Times New Roman" pitchFamily="18" charset="0"/>
              </a:rPr>
              <a:t>er</a:t>
            </a:r>
            <a:r>
              <a:rPr lang="fr-FR" sz="1800" b="1" dirty="0">
                <a:latin typeface="Times New Roman" pitchFamily="18" charset="0"/>
                <a:cs typeface="Times New Roman" pitchFamily="18" charset="0"/>
              </a:rPr>
              <a:t> Janvier 2011</a:t>
            </a:r>
            <a:r>
              <a:rPr lang="fr-FR" sz="1800" dirty="0">
                <a:latin typeface="Times New Roman" pitchFamily="18" charset="0"/>
                <a:cs typeface="Times New Roman" pitchFamily="18" charset="0"/>
              </a:rPr>
              <a:t>. </a:t>
            </a:r>
          </a:p>
          <a:p>
            <a:pPr lvl="1" eaLnBrk="1" hangingPunct="1"/>
            <a:endParaRPr lang="fr-CA" sz="2000" dirty="0"/>
          </a:p>
          <a:p>
            <a:pPr eaLnBrk="1" hangingPunct="1"/>
            <a:r>
              <a:rPr lang="fr-CA" sz="2400" b="1" dirty="0"/>
              <a:t>Entreprises à capital fermé </a:t>
            </a:r>
          </a:p>
          <a:p>
            <a:pPr lvl="1" eaLnBrk="1" hangingPunct="1"/>
            <a:r>
              <a:rPr lang="fr-CA" sz="1800" dirty="0">
                <a:latin typeface="Times New Roman" pitchFamily="18" charset="0"/>
                <a:cs typeface="Times New Roman" pitchFamily="18" charset="0"/>
              </a:rPr>
              <a:t>Les entreprises à capital fermé peuvent choisir d’adopter les normes IFRS ou d’adopter un ensemble de normes comptables pour entreprises à capital fermé (NCEF) publié par le Conseil des </a:t>
            </a:r>
            <a:r>
              <a:rPr lang="fr-CA" sz="1800">
                <a:latin typeface="Times New Roman" pitchFamily="18" charset="0"/>
                <a:cs typeface="Times New Roman" pitchFamily="18" charset="0"/>
              </a:rPr>
              <a:t>normes comptables (Canada). </a:t>
            </a:r>
            <a:endParaRPr lang="en-US" dirty="0"/>
          </a:p>
        </p:txBody>
      </p:sp>
      <p:sp>
        <p:nvSpPr>
          <p:cNvPr id="5124" name="Espace réservé du numéro de diapositive 3"/>
          <p:cNvSpPr>
            <a:spLocks noGrp="1"/>
          </p:cNvSpPr>
          <p:nvPr>
            <p:ph type="sldNum" sz="quarter" idx="12"/>
          </p:nvPr>
        </p:nvSpPr>
        <p:spPr>
          <a:noFill/>
        </p:spPr>
        <p:txBody>
          <a:bodyPr/>
          <a:lstStyle/>
          <a:p>
            <a:fld id="{B4B611E2-C745-4D0D-9E9E-11F28DBDBA50}" type="slidenum">
              <a:rPr lang="en-US" altLang="en-US" smtClean="0"/>
              <a:pPr/>
              <a:t>3</a:t>
            </a:fld>
            <a:endParaRPr lang="en-US"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re 1"/>
          <p:cNvSpPr>
            <a:spLocks noGrp="1"/>
          </p:cNvSpPr>
          <p:nvPr>
            <p:ph type="title"/>
          </p:nvPr>
        </p:nvSpPr>
        <p:spPr/>
        <p:txBody>
          <a:bodyPr/>
          <a:lstStyle/>
          <a:p>
            <a:pPr eaLnBrk="1" hangingPunct="1"/>
            <a:r>
              <a:rPr lang="en-CA" sz="2800" dirty="0">
                <a:solidFill>
                  <a:srgbClr val="002060"/>
                </a:solidFill>
              </a:rPr>
              <a:t>Cadre de </a:t>
            </a:r>
            <a:r>
              <a:rPr lang="en-CA" sz="2800" dirty="0" err="1">
                <a:solidFill>
                  <a:srgbClr val="002060"/>
                </a:solidFill>
              </a:rPr>
              <a:t>préparation</a:t>
            </a:r>
            <a:r>
              <a:rPr lang="en-CA" sz="2800" dirty="0">
                <a:solidFill>
                  <a:srgbClr val="002060"/>
                </a:solidFill>
              </a:rPr>
              <a:t> et de </a:t>
            </a:r>
            <a:r>
              <a:rPr lang="en-CA" sz="2800" dirty="0" err="1">
                <a:solidFill>
                  <a:srgbClr val="002060"/>
                </a:solidFill>
              </a:rPr>
              <a:t>présentation</a:t>
            </a:r>
            <a:r>
              <a:rPr lang="en-CA" sz="2800" dirty="0">
                <a:solidFill>
                  <a:srgbClr val="002060"/>
                </a:solidFill>
              </a:rPr>
              <a:t> des </a:t>
            </a:r>
            <a:r>
              <a:rPr lang="en-CA" sz="2800" dirty="0" err="1">
                <a:solidFill>
                  <a:srgbClr val="002060"/>
                </a:solidFill>
              </a:rPr>
              <a:t>états</a:t>
            </a:r>
            <a:r>
              <a:rPr lang="en-CA" sz="2800" dirty="0">
                <a:solidFill>
                  <a:srgbClr val="002060"/>
                </a:solidFill>
              </a:rPr>
              <a:t> financiers (IFRS)</a:t>
            </a:r>
          </a:p>
        </p:txBody>
      </p:sp>
      <p:sp>
        <p:nvSpPr>
          <p:cNvPr id="7171" name="Espace réservé du contenu 2"/>
          <p:cNvSpPr>
            <a:spLocks noGrp="1"/>
          </p:cNvSpPr>
          <p:nvPr>
            <p:ph idx="1"/>
          </p:nvPr>
        </p:nvSpPr>
        <p:spPr/>
        <p:txBody>
          <a:bodyPr/>
          <a:lstStyle/>
          <a:p>
            <a:pPr eaLnBrk="1" hangingPunct="1"/>
            <a:r>
              <a:rPr lang="en-CA" sz="2400" dirty="0"/>
              <a:t>Les </a:t>
            </a:r>
            <a:r>
              <a:rPr lang="en-CA" sz="2400" dirty="0" err="1"/>
              <a:t>utilisateurs</a:t>
            </a:r>
            <a:r>
              <a:rPr lang="en-CA" sz="2400" dirty="0"/>
              <a:t> et </a:t>
            </a:r>
            <a:r>
              <a:rPr lang="en-CA" sz="2400" dirty="0" err="1"/>
              <a:t>leurs</a:t>
            </a:r>
            <a:r>
              <a:rPr lang="en-CA" sz="2400" dirty="0"/>
              <a:t> </a:t>
            </a:r>
            <a:r>
              <a:rPr lang="en-CA" sz="2400" dirty="0" err="1"/>
              <a:t>besoins</a:t>
            </a:r>
            <a:endParaRPr lang="en-CA" sz="2400" dirty="0"/>
          </a:p>
          <a:p>
            <a:pPr eaLnBrk="1" hangingPunct="1"/>
            <a:r>
              <a:rPr lang="en-CA" sz="2400" dirty="0" err="1"/>
              <a:t>Objectif</a:t>
            </a:r>
            <a:r>
              <a:rPr lang="en-CA" sz="2400" dirty="0"/>
              <a:t> des </a:t>
            </a:r>
            <a:r>
              <a:rPr lang="en-CA" sz="2400" dirty="0" err="1"/>
              <a:t>états</a:t>
            </a:r>
            <a:r>
              <a:rPr lang="en-CA" sz="2400" dirty="0"/>
              <a:t> financiers</a:t>
            </a:r>
          </a:p>
          <a:p>
            <a:pPr eaLnBrk="1" hangingPunct="1"/>
            <a:r>
              <a:rPr lang="en-CA" sz="2400" dirty="0" err="1"/>
              <a:t>Principes</a:t>
            </a:r>
            <a:r>
              <a:rPr lang="en-CA" sz="2400" dirty="0"/>
              <a:t> </a:t>
            </a:r>
            <a:r>
              <a:rPr lang="en-CA" sz="2400" dirty="0" err="1"/>
              <a:t>comptables</a:t>
            </a:r>
            <a:endParaRPr lang="en-CA" sz="2400" dirty="0"/>
          </a:p>
          <a:p>
            <a:pPr lvl="1" eaLnBrk="1" hangingPunct="1"/>
            <a:r>
              <a:rPr lang="en-CA" sz="2000" dirty="0" err="1"/>
              <a:t>Hypothèses</a:t>
            </a:r>
            <a:r>
              <a:rPr lang="en-CA" sz="2000" dirty="0"/>
              <a:t> de base </a:t>
            </a:r>
          </a:p>
          <a:p>
            <a:pPr lvl="1" eaLnBrk="1" hangingPunct="1"/>
            <a:r>
              <a:rPr lang="en-CA" sz="2000" dirty="0" err="1"/>
              <a:t>Caractéristiques</a:t>
            </a:r>
            <a:r>
              <a:rPr lang="en-CA" sz="2000" dirty="0"/>
              <a:t> </a:t>
            </a:r>
            <a:r>
              <a:rPr lang="en-CA" sz="2000" dirty="0" err="1"/>
              <a:t>qualitatives</a:t>
            </a:r>
            <a:r>
              <a:rPr lang="en-CA" sz="2000" dirty="0"/>
              <a:t> des </a:t>
            </a:r>
            <a:r>
              <a:rPr lang="en-CA" sz="2000" dirty="0" err="1"/>
              <a:t>états</a:t>
            </a:r>
            <a:r>
              <a:rPr lang="en-CA" sz="2000" dirty="0"/>
              <a:t> financiers</a:t>
            </a:r>
          </a:p>
          <a:p>
            <a:pPr eaLnBrk="1" hangingPunct="1"/>
            <a:r>
              <a:rPr lang="en-CA" sz="2400" dirty="0" err="1"/>
              <a:t>États</a:t>
            </a:r>
            <a:r>
              <a:rPr lang="en-CA" sz="2400" dirty="0"/>
              <a:t> financiers</a:t>
            </a:r>
          </a:p>
          <a:p>
            <a:pPr lvl="1" eaLnBrk="1" hangingPunct="1"/>
            <a:r>
              <a:rPr lang="en-CA" sz="2000" dirty="0" err="1"/>
              <a:t>Élements</a:t>
            </a:r>
            <a:r>
              <a:rPr lang="en-CA" sz="2000" dirty="0"/>
              <a:t> des </a:t>
            </a:r>
            <a:r>
              <a:rPr lang="en-CA" sz="2000" dirty="0" err="1"/>
              <a:t>états</a:t>
            </a:r>
            <a:r>
              <a:rPr lang="en-CA" sz="2000" dirty="0"/>
              <a:t> financiers</a:t>
            </a:r>
          </a:p>
          <a:p>
            <a:pPr lvl="1" eaLnBrk="1" hangingPunct="1"/>
            <a:r>
              <a:rPr lang="en-CA" sz="2000" dirty="0" err="1"/>
              <a:t>Comptabilisation</a:t>
            </a:r>
            <a:r>
              <a:rPr lang="en-CA" sz="2000" dirty="0"/>
              <a:t> des </a:t>
            </a:r>
            <a:r>
              <a:rPr lang="en-CA" sz="2000" dirty="0" err="1"/>
              <a:t>éléments</a:t>
            </a:r>
            <a:r>
              <a:rPr lang="en-CA" sz="2000" dirty="0"/>
              <a:t> aux </a:t>
            </a:r>
            <a:r>
              <a:rPr lang="en-CA" sz="2000" dirty="0" err="1"/>
              <a:t>états</a:t>
            </a:r>
            <a:r>
              <a:rPr lang="en-CA" sz="2000" dirty="0"/>
              <a:t> financiers</a:t>
            </a:r>
          </a:p>
          <a:p>
            <a:pPr lvl="1" eaLnBrk="1" hangingPunct="1"/>
            <a:r>
              <a:rPr lang="en-CA" sz="2000" dirty="0" err="1"/>
              <a:t>Évaluation</a:t>
            </a:r>
            <a:r>
              <a:rPr lang="en-CA" sz="2000" dirty="0"/>
              <a:t> des </a:t>
            </a:r>
            <a:r>
              <a:rPr lang="en-CA" sz="2000" dirty="0" err="1"/>
              <a:t>éléments</a:t>
            </a:r>
            <a:r>
              <a:rPr lang="en-CA" sz="2000" dirty="0"/>
              <a:t> des </a:t>
            </a:r>
            <a:r>
              <a:rPr lang="en-CA" sz="2000" dirty="0" err="1"/>
              <a:t>états</a:t>
            </a:r>
            <a:r>
              <a:rPr lang="en-CA" sz="2000" dirty="0"/>
              <a:t> financiers</a:t>
            </a:r>
          </a:p>
          <a:p>
            <a:pPr eaLnBrk="1" hangingPunct="1"/>
            <a:r>
              <a:rPr lang="en-CA" sz="2400" dirty="0" err="1"/>
              <a:t>Normes</a:t>
            </a:r>
            <a:r>
              <a:rPr lang="en-CA" sz="2400" dirty="0"/>
              <a:t> </a:t>
            </a:r>
            <a:r>
              <a:rPr lang="en-CA" sz="2400" dirty="0" err="1"/>
              <a:t>internationales</a:t>
            </a:r>
            <a:r>
              <a:rPr lang="en-CA" sz="2400" dirty="0"/>
              <a:t> de </a:t>
            </a:r>
            <a:r>
              <a:rPr lang="en-CA" sz="2400" dirty="0" err="1"/>
              <a:t>présentation</a:t>
            </a:r>
            <a:r>
              <a:rPr lang="en-CA" sz="2400" dirty="0"/>
              <a:t> </a:t>
            </a:r>
            <a:r>
              <a:rPr lang="en-CA" sz="2400" dirty="0" err="1"/>
              <a:t>d’information</a:t>
            </a:r>
            <a:r>
              <a:rPr lang="en-CA" sz="2400" dirty="0"/>
              <a:t> </a:t>
            </a:r>
            <a:r>
              <a:rPr lang="en-CA" sz="2400" dirty="0" err="1"/>
              <a:t>financière</a:t>
            </a:r>
            <a:r>
              <a:rPr lang="en-CA" sz="2400" dirty="0"/>
              <a:t> (IFRS)</a:t>
            </a:r>
          </a:p>
        </p:txBody>
      </p:sp>
      <p:sp>
        <p:nvSpPr>
          <p:cNvPr id="7172" name="Espace réservé du pied de page 3"/>
          <p:cNvSpPr>
            <a:spLocks noGrp="1"/>
          </p:cNvSpPr>
          <p:nvPr>
            <p:ph type="ftr" sz="quarter" idx="11"/>
          </p:nvPr>
        </p:nvSpPr>
        <p:spPr>
          <a:noFill/>
        </p:spPr>
        <p:txBody>
          <a:bodyPr/>
          <a:lstStyle/>
          <a:p>
            <a:r>
              <a:rPr lang="en-US" altLang="en-US"/>
              <a:t>Walid Ben-Amar, Ph.D.</a:t>
            </a:r>
          </a:p>
        </p:txBody>
      </p:sp>
      <p:sp>
        <p:nvSpPr>
          <p:cNvPr id="7173" name="Espace réservé du numéro de diapositive 4"/>
          <p:cNvSpPr>
            <a:spLocks noGrp="1"/>
          </p:cNvSpPr>
          <p:nvPr>
            <p:ph type="sldNum" sz="quarter" idx="12"/>
          </p:nvPr>
        </p:nvSpPr>
        <p:spPr>
          <a:noFill/>
        </p:spPr>
        <p:txBody>
          <a:bodyPr/>
          <a:lstStyle/>
          <a:p>
            <a:fld id="{CF1BD309-A88E-447C-882C-B7D088DAC244}" type="slidenum">
              <a:rPr lang="en-US" altLang="en-US" smtClean="0"/>
              <a:pPr/>
              <a:t>4</a:t>
            </a:fld>
            <a:endParaRPr lang="en-US"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Espace réservé du pied de page 5"/>
          <p:cNvSpPr>
            <a:spLocks noGrp="1"/>
          </p:cNvSpPr>
          <p:nvPr>
            <p:ph type="ftr" sz="quarter" idx="11"/>
          </p:nvPr>
        </p:nvSpPr>
        <p:spPr>
          <a:noFill/>
        </p:spPr>
        <p:txBody>
          <a:bodyPr/>
          <a:lstStyle/>
          <a:p>
            <a:r>
              <a:rPr lang="en-US" altLang="en-US"/>
              <a:t>Walid Ben-Amar, Ph.D.</a:t>
            </a:r>
          </a:p>
        </p:txBody>
      </p:sp>
      <p:sp>
        <p:nvSpPr>
          <p:cNvPr id="9219" name="Espace réservé du numéro de diapositive 6"/>
          <p:cNvSpPr>
            <a:spLocks noGrp="1"/>
          </p:cNvSpPr>
          <p:nvPr>
            <p:ph type="sldNum" sz="quarter" idx="12"/>
          </p:nvPr>
        </p:nvSpPr>
        <p:spPr>
          <a:noFill/>
        </p:spPr>
        <p:txBody>
          <a:bodyPr/>
          <a:lstStyle/>
          <a:p>
            <a:fld id="{DA9CE5B8-56CE-468B-ADE8-0F4B0616A2DC}" type="slidenum">
              <a:rPr lang="en-US" altLang="en-US" smtClean="0"/>
              <a:pPr/>
              <a:t>5</a:t>
            </a:fld>
            <a:endParaRPr lang="en-US" altLang="en-US"/>
          </a:p>
        </p:txBody>
      </p:sp>
      <p:sp>
        <p:nvSpPr>
          <p:cNvPr id="9220" name="Rectangle 2"/>
          <p:cNvSpPr>
            <a:spLocks noGrp="1" noChangeArrowheads="1"/>
          </p:cNvSpPr>
          <p:nvPr>
            <p:ph type="title"/>
          </p:nvPr>
        </p:nvSpPr>
        <p:spPr/>
        <p:txBody>
          <a:bodyPr/>
          <a:lstStyle/>
          <a:p>
            <a:pPr algn="ctr" eaLnBrk="1" hangingPunct="1"/>
            <a:r>
              <a:rPr lang="fr-CA" sz="3200" dirty="0"/>
              <a:t>1- Les utilisateurs des états financiers et leurs besoins</a:t>
            </a:r>
            <a:endParaRPr lang="fr-FR" sz="3200" dirty="0"/>
          </a:p>
        </p:txBody>
      </p:sp>
      <p:sp>
        <p:nvSpPr>
          <p:cNvPr id="9221" name="Rectangle 3"/>
          <p:cNvSpPr>
            <a:spLocks noGrp="1" noChangeArrowheads="1"/>
          </p:cNvSpPr>
          <p:nvPr>
            <p:ph type="body" sz="half" idx="1"/>
          </p:nvPr>
        </p:nvSpPr>
        <p:spPr>
          <a:xfrm>
            <a:off x="457200" y="1719263"/>
            <a:ext cx="4033838" cy="4411662"/>
          </a:xfrm>
        </p:spPr>
        <p:txBody>
          <a:bodyPr/>
          <a:lstStyle/>
          <a:p>
            <a:pPr eaLnBrk="1" hangingPunct="1"/>
            <a:r>
              <a:rPr lang="fr-CA" sz="1700" dirty="0"/>
              <a:t>Internes</a:t>
            </a:r>
          </a:p>
          <a:p>
            <a:pPr lvl="1" eaLnBrk="1" hangingPunct="1"/>
            <a:r>
              <a:rPr lang="fr-CA" sz="1500" dirty="0"/>
              <a:t>Propriétaires/dirigeants</a:t>
            </a:r>
          </a:p>
          <a:p>
            <a:pPr lvl="1" eaLnBrk="1" hangingPunct="1"/>
            <a:r>
              <a:rPr lang="fr-CA" sz="1500" dirty="0"/>
              <a:t>haute direction</a:t>
            </a:r>
          </a:p>
          <a:p>
            <a:pPr lvl="1" eaLnBrk="1" hangingPunct="1"/>
            <a:r>
              <a:rPr lang="fr-CA" sz="1500" dirty="0"/>
              <a:t>employés</a:t>
            </a:r>
          </a:p>
          <a:p>
            <a:pPr lvl="1" eaLnBrk="1" hangingPunct="1"/>
            <a:endParaRPr lang="fr-CA" sz="1500" dirty="0"/>
          </a:p>
          <a:p>
            <a:pPr eaLnBrk="1" hangingPunct="1"/>
            <a:r>
              <a:rPr lang="fr-CA" sz="1500" dirty="0"/>
              <a:t>Besoin d’information plus spécifique qui sert à la prise de décision</a:t>
            </a:r>
          </a:p>
          <a:p>
            <a:pPr lvl="1" eaLnBrk="1" hangingPunct="1"/>
            <a:r>
              <a:rPr lang="fr-CA" sz="1500" dirty="0"/>
              <a:t>stratégique</a:t>
            </a:r>
          </a:p>
          <a:p>
            <a:pPr lvl="1" eaLnBrk="1" hangingPunct="1"/>
            <a:r>
              <a:rPr lang="fr-CA" sz="1500" dirty="0"/>
              <a:t>financière</a:t>
            </a:r>
          </a:p>
          <a:p>
            <a:pPr lvl="1" eaLnBrk="1" hangingPunct="1"/>
            <a:r>
              <a:rPr lang="fr-CA" sz="1500" dirty="0"/>
              <a:t>économique de l’entreprise</a:t>
            </a:r>
          </a:p>
          <a:p>
            <a:pPr lvl="1" eaLnBrk="1" hangingPunct="1"/>
            <a:endParaRPr lang="fr-CA" sz="1500" dirty="0"/>
          </a:p>
          <a:p>
            <a:pPr eaLnBrk="1" hangingPunct="1"/>
            <a:endParaRPr lang="fr-CA" sz="1500" dirty="0"/>
          </a:p>
          <a:p>
            <a:pPr eaLnBrk="1" hangingPunct="1"/>
            <a:r>
              <a:rPr lang="fr-CA" sz="1500" b="1" dirty="0"/>
              <a:t>Comptabilité de management</a:t>
            </a:r>
            <a:endParaRPr lang="fr-FR" sz="1500" b="1" dirty="0"/>
          </a:p>
        </p:txBody>
      </p:sp>
      <p:sp>
        <p:nvSpPr>
          <p:cNvPr id="9222" name="Rectangle 4"/>
          <p:cNvSpPr>
            <a:spLocks noGrp="1" noChangeArrowheads="1"/>
          </p:cNvSpPr>
          <p:nvPr>
            <p:ph type="body" sz="half" idx="2"/>
          </p:nvPr>
        </p:nvSpPr>
        <p:spPr>
          <a:xfrm>
            <a:off x="4652963" y="1719263"/>
            <a:ext cx="4033837" cy="4411662"/>
          </a:xfrm>
        </p:spPr>
        <p:txBody>
          <a:bodyPr/>
          <a:lstStyle/>
          <a:p>
            <a:pPr eaLnBrk="1" hangingPunct="1"/>
            <a:r>
              <a:rPr lang="fr-CA" sz="1700" dirty="0"/>
              <a:t>Externes</a:t>
            </a:r>
          </a:p>
          <a:p>
            <a:pPr lvl="1" eaLnBrk="1" hangingPunct="1">
              <a:lnSpc>
                <a:spcPct val="80000"/>
              </a:lnSpc>
            </a:pPr>
            <a:r>
              <a:rPr lang="fr-CA" sz="1500" dirty="0"/>
              <a:t>Créanciers (banques)</a:t>
            </a:r>
          </a:p>
          <a:p>
            <a:pPr lvl="1" eaLnBrk="1" hangingPunct="1">
              <a:lnSpc>
                <a:spcPct val="80000"/>
              </a:lnSpc>
            </a:pPr>
            <a:r>
              <a:rPr lang="fr-CA" sz="1500" dirty="0"/>
              <a:t>investisseurs individuels \ institutionnels</a:t>
            </a:r>
          </a:p>
          <a:p>
            <a:pPr lvl="1" eaLnBrk="1" hangingPunct="1">
              <a:lnSpc>
                <a:spcPct val="80000"/>
              </a:lnSpc>
            </a:pPr>
            <a:r>
              <a:rPr lang="fr-CA" sz="1500" dirty="0"/>
              <a:t>organismes de réglementation</a:t>
            </a:r>
          </a:p>
          <a:p>
            <a:pPr lvl="1" eaLnBrk="1" hangingPunct="1">
              <a:lnSpc>
                <a:spcPct val="80000"/>
              </a:lnSpc>
            </a:pPr>
            <a:endParaRPr lang="fr-CA" sz="1500" dirty="0"/>
          </a:p>
          <a:p>
            <a:pPr lvl="1" eaLnBrk="1" hangingPunct="1">
              <a:lnSpc>
                <a:spcPct val="80000"/>
              </a:lnSpc>
            </a:pPr>
            <a:endParaRPr lang="fr-CA" sz="1500" dirty="0"/>
          </a:p>
          <a:p>
            <a:pPr eaLnBrk="1" hangingPunct="1"/>
            <a:r>
              <a:rPr lang="fr-CA" sz="1500" dirty="0"/>
              <a:t>Besoin d ’information plus générale qui répond à un plus grand éventail de besoins.</a:t>
            </a:r>
          </a:p>
          <a:p>
            <a:pPr eaLnBrk="1" hangingPunct="1"/>
            <a:endParaRPr lang="fr-CA" sz="1500" dirty="0"/>
          </a:p>
          <a:p>
            <a:pPr eaLnBrk="1" hangingPunct="1"/>
            <a:r>
              <a:rPr lang="fr-CA" sz="1500" b="1" dirty="0"/>
              <a:t>Comptabilité financière </a:t>
            </a:r>
            <a:endParaRPr lang="fr-FR" sz="1500" b="1" dirty="0"/>
          </a:p>
          <a:p>
            <a:pPr eaLnBrk="1" hangingPunct="1"/>
            <a:endParaRPr lang="fr-FR" sz="15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Espace réservé du pied de page 4"/>
          <p:cNvSpPr>
            <a:spLocks noGrp="1"/>
          </p:cNvSpPr>
          <p:nvPr>
            <p:ph type="ftr" sz="quarter" idx="11"/>
          </p:nvPr>
        </p:nvSpPr>
        <p:spPr>
          <a:noFill/>
        </p:spPr>
        <p:txBody>
          <a:bodyPr/>
          <a:lstStyle/>
          <a:p>
            <a:r>
              <a:rPr lang="en-US" altLang="en-US"/>
              <a:t>Walid Ben-Amar, Ph.D.</a:t>
            </a:r>
          </a:p>
        </p:txBody>
      </p:sp>
      <p:sp>
        <p:nvSpPr>
          <p:cNvPr id="8195" name="Espace réservé du numéro de diapositive 5"/>
          <p:cNvSpPr>
            <a:spLocks noGrp="1"/>
          </p:cNvSpPr>
          <p:nvPr>
            <p:ph type="sldNum" sz="quarter" idx="12"/>
          </p:nvPr>
        </p:nvSpPr>
        <p:spPr>
          <a:noFill/>
        </p:spPr>
        <p:txBody>
          <a:bodyPr/>
          <a:lstStyle/>
          <a:p>
            <a:fld id="{EE463977-B836-4995-B804-D752D55FB9EE}" type="slidenum">
              <a:rPr lang="en-US" altLang="en-US" smtClean="0"/>
              <a:pPr/>
              <a:t>6</a:t>
            </a:fld>
            <a:endParaRPr lang="en-US" altLang="en-US"/>
          </a:p>
        </p:txBody>
      </p:sp>
      <p:sp>
        <p:nvSpPr>
          <p:cNvPr id="8196" name="Rectangle 2"/>
          <p:cNvSpPr>
            <a:spLocks noGrp="1" noChangeArrowheads="1"/>
          </p:cNvSpPr>
          <p:nvPr>
            <p:ph type="title"/>
          </p:nvPr>
        </p:nvSpPr>
        <p:spPr/>
        <p:txBody>
          <a:bodyPr/>
          <a:lstStyle/>
          <a:p>
            <a:pPr algn="ctr" eaLnBrk="1" hangingPunct="1"/>
            <a:r>
              <a:rPr lang="fr-CA" sz="3200" dirty="0"/>
              <a:t>2- Objectif des états financiers</a:t>
            </a:r>
            <a:endParaRPr lang="fr-FR" sz="3200" dirty="0"/>
          </a:p>
        </p:txBody>
      </p:sp>
      <p:sp>
        <p:nvSpPr>
          <p:cNvPr id="8197" name="Rectangle 3"/>
          <p:cNvSpPr>
            <a:spLocks noGrp="1" noChangeArrowheads="1"/>
          </p:cNvSpPr>
          <p:nvPr>
            <p:ph type="body" idx="1"/>
          </p:nvPr>
        </p:nvSpPr>
        <p:spPr/>
        <p:txBody>
          <a:bodyPr/>
          <a:lstStyle/>
          <a:p>
            <a:pPr eaLnBrk="1" hangingPunct="1"/>
            <a:endParaRPr lang="fr-CA" sz="1500" dirty="0"/>
          </a:p>
          <a:p>
            <a:pPr eaLnBrk="1" hangingPunct="1"/>
            <a:endParaRPr lang="fr-CA" sz="1500" dirty="0"/>
          </a:p>
          <a:p>
            <a:pPr algn="just" eaLnBrk="1" hangingPunct="1"/>
            <a:r>
              <a:rPr lang="fr-CA" sz="2400" i="1" dirty="0"/>
              <a:t>L’objectif des états financiers est de fournir une information sur la situation financière, la performance et les variations de la situation financière d’une entité qui soit utile à un large éventail d’utilisateurs pour prendre des décisions économiques (</a:t>
            </a:r>
            <a:r>
              <a:rPr lang="fr-CA" sz="2400" i="1" dirty="0" err="1"/>
              <a:t>parag</a:t>
            </a:r>
            <a:r>
              <a:rPr lang="fr-CA" sz="2400" i="1" dirty="0"/>
              <a:t> 12 du cadre de préparation et de présentation des états financiers – IFRS)</a:t>
            </a:r>
            <a:endParaRPr lang="fr-FR" sz="2400"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Espace réservé du pied de page 4"/>
          <p:cNvSpPr>
            <a:spLocks noGrp="1"/>
          </p:cNvSpPr>
          <p:nvPr>
            <p:ph type="ftr" sz="quarter" idx="11"/>
          </p:nvPr>
        </p:nvSpPr>
        <p:spPr>
          <a:noFill/>
        </p:spPr>
        <p:txBody>
          <a:bodyPr/>
          <a:lstStyle/>
          <a:p>
            <a:r>
              <a:rPr lang="en-US" altLang="en-US"/>
              <a:t>Walid Ben-Amar, Ph.D.</a:t>
            </a:r>
          </a:p>
        </p:txBody>
      </p:sp>
      <p:sp>
        <p:nvSpPr>
          <p:cNvPr id="7171" name="Espace réservé du numéro de diapositive 5"/>
          <p:cNvSpPr>
            <a:spLocks noGrp="1"/>
          </p:cNvSpPr>
          <p:nvPr>
            <p:ph type="sldNum" sz="quarter" idx="12"/>
          </p:nvPr>
        </p:nvSpPr>
        <p:spPr>
          <a:noFill/>
        </p:spPr>
        <p:txBody>
          <a:bodyPr/>
          <a:lstStyle/>
          <a:p>
            <a:fld id="{BDA9B3F8-BEFE-48B2-A678-2B620B9938C4}" type="slidenum">
              <a:rPr lang="en-US" altLang="en-US" smtClean="0"/>
              <a:pPr/>
              <a:t>7</a:t>
            </a:fld>
            <a:endParaRPr lang="en-US" altLang="en-US"/>
          </a:p>
        </p:txBody>
      </p:sp>
      <p:sp>
        <p:nvSpPr>
          <p:cNvPr id="7172" name="Rectangle 2"/>
          <p:cNvSpPr>
            <a:spLocks noGrp="1" noChangeArrowheads="1"/>
          </p:cNvSpPr>
          <p:nvPr>
            <p:ph type="title"/>
          </p:nvPr>
        </p:nvSpPr>
        <p:spPr/>
        <p:txBody>
          <a:bodyPr/>
          <a:lstStyle/>
          <a:p>
            <a:pPr algn="ctr" eaLnBrk="1" hangingPunct="1"/>
            <a:r>
              <a:rPr lang="fr-CA" sz="3200"/>
              <a:t>3- Les principes comptables selon le cadre de l’IASB</a:t>
            </a:r>
            <a:endParaRPr lang="fr-FR" sz="3200"/>
          </a:p>
        </p:txBody>
      </p:sp>
      <p:sp>
        <p:nvSpPr>
          <p:cNvPr id="7173" name="Rectangle 3"/>
          <p:cNvSpPr>
            <a:spLocks noGrp="1" noChangeArrowheads="1"/>
          </p:cNvSpPr>
          <p:nvPr>
            <p:ph type="body" idx="1"/>
          </p:nvPr>
        </p:nvSpPr>
        <p:spPr/>
        <p:txBody>
          <a:bodyPr/>
          <a:lstStyle/>
          <a:p>
            <a:pPr eaLnBrk="1" hangingPunct="1"/>
            <a:r>
              <a:rPr lang="fr-CA" sz="2400" dirty="0"/>
              <a:t>L’IASB distingue 3 catégories de principes comptables:</a:t>
            </a:r>
          </a:p>
          <a:p>
            <a:pPr lvl="1" eaLnBrk="1" hangingPunct="1"/>
            <a:r>
              <a:rPr lang="fr-CA" sz="2000" dirty="0"/>
              <a:t>Le concept de l’entité ou la personnalité de l’entreprise</a:t>
            </a:r>
          </a:p>
          <a:p>
            <a:pPr lvl="1" eaLnBrk="1" hangingPunct="1"/>
            <a:r>
              <a:rPr lang="fr-CA" sz="2000" dirty="0"/>
              <a:t>Les hypothèses de base</a:t>
            </a:r>
          </a:p>
          <a:p>
            <a:pPr lvl="2" eaLnBrk="1" hangingPunct="1"/>
            <a:r>
              <a:rPr lang="fr-CA" sz="1700" dirty="0"/>
              <a:t>La comptabilité d’engagement</a:t>
            </a:r>
          </a:p>
          <a:p>
            <a:pPr lvl="2" eaLnBrk="1" hangingPunct="1"/>
            <a:r>
              <a:rPr lang="fr-CA" sz="1700" dirty="0"/>
              <a:t>La continuité d’exploitation</a:t>
            </a:r>
          </a:p>
          <a:p>
            <a:pPr lvl="2" eaLnBrk="1" hangingPunct="1"/>
            <a:endParaRPr lang="fr-CA" sz="1700" dirty="0"/>
          </a:p>
          <a:p>
            <a:pPr lvl="1" eaLnBrk="1" hangingPunct="1"/>
            <a:r>
              <a:rPr lang="fr-CA" sz="2000" dirty="0"/>
              <a:t>Les caractéristiques qualitatives des états financiers</a:t>
            </a:r>
          </a:p>
          <a:p>
            <a:pPr lvl="2" eaLnBrk="1" hangingPunct="1"/>
            <a:r>
              <a:rPr lang="fr-CA" sz="1700" dirty="0"/>
              <a:t>Essentielles</a:t>
            </a:r>
          </a:p>
          <a:p>
            <a:pPr lvl="3" eaLnBrk="1" hangingPunct="1"/>
            <a:r>
              <a:rPr lang="fr-CA" sz="1400" dirty="0"/>
              <a:t>Pertinence</a:t>
            </a:r>
          </a:p>
          <a:p>
            <a:pPr lvl="3" eaLnBrk="1" hangingPunct="1"/>
            <a:r>
              <a:rPr lang="fr-CA" sz="1400" dirty="0" err="1"/>
              <a:t>Fidelité</a:t>
            </a:r>
            <a:endParaRPr lang="fr-CA" sz="1400" dirty="0"/>
          </a:p>
          <a:p>
            <a:pPr lvl="2" eaLnBrk="1" hangingPunct="1"/>
            <a:r>
              <a:rPr lang="fr-CA" sz="1700" dirty="0"/>
              <a:t>Auxiliaires</a:t>
            </a:r>
          </a:p>
          <a:p>
            <a:pPr lvl="3" eaLnBrk="1" hangingPunct="1"/>
            <a:r>
              <a:rPr lang="fr-CA" sz="1400" dirty="0"/>
              <a:t>Intelligibilité</a:t>
            </a:r>
          </a:p>
          <a:p>
            <a:pPr lvl="3" eaLnBrk="1" hangingPunct="1"/>
            <a:r>
              <a:rPr lang="fr-CA" sz="1400" dirty="0"/>
              <a:t>Comparabilité</a:t>
            </a:r>
          </a:p>
          <a:p>
            <a:pPr lvl="2" eaLnBrk="1" hangingPunct="1"/>
            <a:endParaRPr lang="fr-CA" sz="1700" dirty="0"/>
          </a:p>
          <a:p>
            <a:pPr eaLnBrk="1" hangingPunct="1"/>
            <a:endParaRPr lang="fr-CA" sz="2400" dirty="0"/>
          </a:p>
          <a:p>
            <a:pPr eaLnBrk="1" hangingPunct="1"/>
            <a:endParaRPr lang="fr-CA" sz="2400" dirty="0"/>
          </a:p>
          <a:p>
            <a:pPr eaLnBrk="1" hangingPunct="1"/>
            <a:endParaRPr lang="fr-CA" sz="2400" dirty="0"/>
          </a:p>
          <a:p>
            <a:pPr eaLnBrk="1" hangingPunct="1"/>
            <a:endParaRPr lang="fr-CA" sz="2400" dirty="0"/>
          </a:p>
          <a:p>
            <a:pPr lvl="1" eaLnBrk="1" hangingPunct="1"/>
            <a:endParaRPr lang="fr-CA" sz="2400" dirty="0"/>
          </a:p>
          <a:p>
            <a:pPr eaLnBrk="1" hangingPunct="1">
              <a:buFont typeface="Wingdings" pitchFamily="2" charset="2"/>
              <a:buNone/>
            </a:pPr>
            <a:endParaRPr lang="fr-CA" sz="2400" dirty="0"/>
          </a:p>
          <a:p>
            <a:pPr lvl="1" eaLnBrk="1" hangingPunct="1">
              <a:buFont typeface="Wingdings" pitchFamily="2" charset="2"/>
              <a:buNone/>
            </a:pPr>
            <a:endParaRPr lang="fr-FR"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re 1"/>
          <p:cNvSpPr>
            <a:spLocks noGrp="1"/>
          </p:cNvSpPr>
          <p:nvPr>
            <p:ph type="title"/>
          </p:nvPr>
        </p:nvSpPr>
        <p:spPr/>
        <p:txBody>
          <a:bodyPr/>
          <a:lstStyle/>
          <a:p>
            <a:pPr algn="ctr"/>
            <a:r>
              <a:rPr lang="en-CA" sz="3200" dirty="0"/>
              <a:t>3.1 Le concept de </a:t>
            </a:r>
            <a:r>
              <a:rPr lang="en-CA" sz="3200" dirty="0" err="1"/>
              <a:t>l’entité</a:t>
            </a:r>
            <a:r>
              <a:rPr lang="en-CA" sz="3200" dirty="0"/>
              <a:t> </a:t>
            </a:r>
            <a:r>
              <a:rPr lang="en-CA" sz="3200" dirty="0" err="1"/>
              <a:t>ou</a:t>
            </a:r>
            <a:r>
              <a:rPr lang="en-CA" sz="3200" dirty="0"/>
              <a:t> la </a:t>
            </a:r>
            <a:r>
              <a:rPr lang="en-CA" sz="3200" dirty="0" err="1"/>
              <a:t>personnalité</a:t>
            </a:r>
            <a:r>
              <a:rPr lang="en-CA" sz="3200" dirty="0"/>
              <a:t> </a:t>
            </a:r>
            <a:r>
              <a:rPr lang="en-CA" sz="3200" dirty="0" err="1"/>
              <a:t>l’entreprise</a:t>
            </a:r>
            <a:endParaRPr lang="en-CA" sz="3200" dirty="0"/>
          </a:p>
        </p:txBody>
      </p:sp>
      <p:sp>
        <p:nvSpPr>
          <p:cNvPr id="8195" name="Espace réservé du contenu 2"/>
          <p:cNvSpPr>
            <a:spLocks noGrp="1"/>
          </p:cNvSpPr>
          <p:nvPr>
            <p:ph idx="1"/>
          </p:nvPr>
        </p:nvSpPr>
        <p:spPr/>
        <p:txBody>
          <a:bodyPr/>
          <a:lstStyle/>
          <a:p>
            <a:endParaRPr lang="en-CA" sz="2400" dirty="0"/>
          </a:p>
          <a:p>
            <a:pPr lvl="1"/>
            <a:r>
              <a:rPr lang="en-CA" sz="2400" dirty="0" err="1"/>
              <a:t>Quelque</a:t>
            </a:r>
            <a:r>
              <a:rPr lang="en-CA" sz="2400" dirty="0"/>
              <a:t> </a:t>
            </a:r>
            <a:r>
              <a:rPr lang="en-CA" sz="2400" dirty="0" err="1"/>
              <a:t>soit</a:t>
            </a:r>
            <a:r>
              <a:rPr lang="en-CA" sz="2400" dirty="0"/>
              <a:t> la </a:t>
            </a:r>
            <a:r>
              <a:rPr lang="en-CA" sz="2400" dirty="0" err="1"/>
              <a:t>forme</a:t>
            </a:r>
            <a:r>
              <a:rPr lang="en-CA" sz="2400" dirty="0"/>
              <a:t> </a:t>
            </a:r>
            <a:r>
              <a:rPr lang="en-CA" sz="2400" dirty="0" err="1"/>
              <a:t>juridique</a:t>
            </a:r>
            <a:r>
              <a:rPr lang="en-CA" sz="2400" dirty="0"/>
              <a:t> de </a:t>
            </a:r>
            <a:r>
              <a:rPr lang="en-CA" sz="2400" dirty="0" err="1"/>
              <a:t>l’entreprise</a:t>
            </a:r>
            <a:r>
              <a:rPr lang="en-CA" sz="2400" dirty="0"/>
              <a:t>, </a:t>
            </a:r>
            <a:r>
              <a:rPr lang="en-CA" sz="2400" dirty="0" err="1"/>
              <a:t>elle</a:t>
            </a:r>
            <a:r>
              <a:rPr lang="en-CA" sz="2400" dirty="0"/>
              <a:t> constitute </a:t>
            </a:r>
            <a:r>
              <a:rPr lang="en-CA" sz="2400" dirty="0" err="1"/>
              <a:t>toujours</a:t>
            </a:r>
            <a:r>
              <a:rPr lang="en-CA" sz="2400" dirty="0"/>
              <a:t> </a:t>
            </a:r>
            <a:r>
              <a:rPr lang="en-CA" sz="2400" dirty="0" err="1"/>
              <a:t>une</a:t>
            </a:r>
            <a:r>
              <a:rPr lang="en-CA" sz="2400" dirty="0"/>
              <a:t> </a:t>
            </a:r>
            <a:r>
              <a:rPr lang="en-CA" sz="2400" dirty="0" err="1"/>
              <a:t>entité</a:t>
            </a:r>
            <a:r>
              <a:rPr lang="en-CA" sz="2400" dirty="0"/>
              <a:t> </a:t>
            </a:r>
            <a:r>
              <a:rPr lang="en-CA" sz="2400" dirty="0" err="1"/>
              <a:t>économique</a:t>
            </a:r>
            <a:r>
              <a:rPr lang="en-CA" sz="2400" dirty="0"/>
              <a:t> </a:t>
            </a:r>
            <a:r>
              <a:rPr lang="en-CA" sz="2400" dirty="0" err="1"/>
              <a:t>distincte</a:t>
            </a:r>
            <a:r>
              <a:rPr lang="en-CA" sz="2400" dirty="0"/>
              <a:t> de </a:t>
            </a:r>
            <a:r>
              <a:rPr lang="en-CA" sz="2400" dirty="0" err="1"/>
              <a:t>ses</a:t>
            </a:r>
            <a:r>
              <a:rPr lang="en-CA" sz="2400" dirty="0"/>
              <a:t> </a:t>
            </a:r>
            <a:r>
              <a:rPr lang="en-CA" sz="2400" dirty="0" err="1"/>
              <a:t>propriétaires</a:t>
            </a:r>
            <a:r>
              <a:rPr lang="en-CA" sz="2400" dirty="0"/>
              <a:t>.</a:t>
            </a:r>
          </a:p>
          <a:p>
            <a:pPr lvl="1"/>
            <a:endParaRPr lang="en-CA" sz="2400" dirty="0"/>
          </a:p>
          <a:p>
            <a:pPr lvl="1"/>
            <a:r>
              <a:rPr lang="en-CA" sz="2400" dirty="0" err="1"/>
              <a:t>Seuls</a:t>
            </a:r>
            <a:r>
              <a:rPr lang="en-CA" sz="2400" dirty="0"/>
              <a:t> les </a:t>
            </a:r>
            <a:r>
              <a:rPr lang="en-CA" sz="2400" dirty="0" err="1"/>
              <a:t>actifs</a:t>
            </a:r>
            <a:r>
              <a:rPr lang="en-CA" sz="2400" dirty="0"/>
              <a:t> et </a:t>
            </a:r>
            <a:r>
              <a:rPr lang="en-CA" sz="2400" dirty="0" err="1"/>
              <a:t>passifs</a:t>
            </a:r>
            <a:r>
              <a:rPr lang="en-CA" sz="2400" dirty="0"/>
              <a:t> de </a:t>
            </a:r>
            <a:r>
              <a:rPr lang="en-CA" sz="2400" dirty="0" err="1"/>
              <a:t>l’entreprise</a:t>
            </a:r>
            <a:r>
              <a:rPr lang="en-CA" sz="2400" dirty="0"/>
              <a:t> </a:t>
            </a:r>
            <a:r>
              <a:rPr lang="en-CA" sz="2400" dirty="0" err="1"/>
              <a:t>sont</a:t>
            </a:r>
            <a:r>
              <a:rPr lang="en-CA" sz="2400" dirty="0"/>
              <a:t> </a:t>
            </a:r>
            <a:r>
              <a:rPr lang="en-CA" sz="2400" dirty="0" err="1"/>
              <a:t>présentés</a:t>
            </a:r>
            <a:r>
              <a:rPr lang="en-CA" sz="2400" dirty="0"/>
              <a:t> à </a:t>
            </a:r>
            <a:r>
              <a:rPr lang="en-CA" sz="2400" dirty="0" err="1"/>
              <a:t>l’état</a:t>
            </a:r>
            <a:r>
              <a:rPr lang="en-CA" sz="2400" dirty="0"/>
              <a:t> de la situation </a:t>
            </a:r>
            <a:r>
              <a:rPr lang="en-CA" sz="2400" dirty="0" err="1"/>
              <a:t>financière</a:t>
            </a:r>
            <a:r>
              <a:rPr lang="en-CA" sz="2400" dirty="0"/>
              <a:t> (</a:t>
            </a:r>
            <a:r>
              <a:rPr lang="en-CA" sz="2400" dirty="0" err="1"/>
              <a:t>bilan</a:t>
            </a:r>
            <a:r>
              <a:rPr lang="en-CA" sz="2400" dirty="0"/>
              <a:t>).</a:t>
            </a:r>
          </a:p>
          <a:p>
            <a:pPr lvl="1"/>
            <a:endParaRPr lang="en-CA" sz="2400" dirty="0"/>
          </a:p>
          <a:p>
            <a:pPr lvl="1"/>
            <a:r>
              <a:rPr lang="en-CA" sz="2400" dirty="0" err="1"/>
              <a:t>Seuls</a:t>
            </a:r>
            <a:r>
              <a:rPr lang="en-CA" sz="2400" dirty="0"/>
              <a:t> les </a:t>
            </a:r>
            <a:r>
              <a:rPr lang="en-CA" sz="2400" dirty="0" err="1"/>
              <a:t>produits</a:t>
            </a:r>
            <a:r>
              <a:rPr lang="en-CA" sz="2400" dirty="0"/>
              <a:t> et charges de </a:t>
            </a:r>
            <a:r>
              <a:rPr lang="en-CA" sz="2400" dirty="0" err="1"/>
              <a:t>l’entreprise</a:t>
            </a:r>
            <a:r>
              <a:rPr lang="en-CA" sz="2400" dirty="0"/>
              <a:t> </a:t>
            </a:r>
            <a:r>
              <a:rPr lang="en-CA" sz="2400" dirty="0" err="1"/>
              <a:t>figurent</a:t>
            </a:r>
            <a:r>
              <a:rPr lang="en-CA" sz="2400" dirty="0"/>
              <a:t> à </a:t>
            </a:r>
            <a:r>
              <a:rPr lang="en-CA" sz="2400" dirty="0" err="1"/>
              <a:t>l’état</a:t>
            </a:r>
            <a:r>
              <a:rPr lang="en-CA" sz="2400" dirty="0"/>
              <a:t> du </a:t>
            </a:r>
            <a:r>
              <a:rPr lang="en-CA" sz="2400" dirty="0" err="1"/>
              <a:t>résultat</a:t>
            </a:r>
            <a:r>
              <a:rPr lang="en-CA" sz="2400" dirty="0"/>
              <a:t> global.</a:t>
            </a:r>
          </a:p>
          <a:p>
            <a:endParaRPr lang="en-CA" sz="2400" dirty="0"/>
          </a:p>
          <a:p>
            <a:endParaRPr lang="en-CA" sz="2400" dirty="0"/>
          </a:p>
        </p:txBody>
      </p:sp>
      <p:sp>
        <p:nvSpPr>
          <p:cNvPr id="8196" name="Espace réservé du pied de page 3"/>
          <p:cNvSpPr>
            <a:spLocks noGrp="1"/>
          </p:cNvSpPr>
          <p:nvPr>
            <p:ph type="ftr" sz="quarter" idx="11"/>
          </p:nvPr>
        </p:nvSpPr>
        <p:spPr>
          <a:noFill/>
        </p:spPr>
        <p:txBody>
          <a:bodyPr/>
          <a:lstStyle/>
          <a:p>
            <a:r>
              <a:rPr lang="en-US" altLang="en-US"/>
              <a:t>Walid Ben-Amar, Ph.D.</a:t>
            </a:r>
          </a:p>
        </p:txBody>
      </p:sp>
      <p:sp>
        <p:nvSpPr>
          <p:cNvPr id="8197" name="Espace réservé du numéro de diapositive 4"/>
          <p:cNvSpPr>
            <a:spLocks noGrp="1"/>
          </p:cNvSpPr>
          <p:nvPr>
            <p:ph type="sldNum" sz="quarter" idx="12"/>
          </p:nvPr>
        </p:nvSpPr>
        <p:spPr>
          <a:noFill/>
        </p:spPr>
        <p:txBody>
          <a:bodyPr/>
          <a:lstStyle/>
          <a:p>
            <a:fld id="{71E680F3-C4C0-4C12-A5C0-AC3B39CBD433}" type="slidenum">
              <a:rPr lang="en-US" altLang="en-US" smtClean="0"/>
              <a:pPr/>
              <a:t>8</a:t>
            </a:fld>
            <a:endParaRPr lang="en-US"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re 1"/>
          <p:cNvSpPr>
            <a:spLocks noGrp="1"/>
          </p:cNvSpPr>
          <p:nvPr>
            <p:ph type="title"/>
          </p:nvPr>
        </p:nvSpPr>
        <p:spPr/>
        <p:txBody>
          <a:bodyPr/>
          <a:lstStyle/>
          <a:p>
            <a:r>
              <a:rPr lang="en-CA" sz="3200" dirty="0"/>
              <a:t>3.2 Les </a:t>
            </a:r>
            <a:r>
              <a:rPr lang="en-CA" sz="3200" dirty="0" err="1"/>
              <a:t>hypothèses</a:t>
            </a:r>
            <a:r>
              <a:rPr lang="en-CA" sz="3200" dirty="0"/>
              <a:t> de base</a:t>
            </a:r>
          </a:p>
        </p:txBody>
      </p:sp>
      <p:sp>
        <p:nvSpPr>
          <p:cNvPr id="19459" name="Espace réservé du contenu 2"/>
          <p:cNvSpPr>
            <a:spLocks noGrp="1"/>
          </p:cNvSpPr>
          <p:nvPr>
            <p:ph idx="1"/>
          </p:nvPr>
        </p:nvSpPr>
        <p:spPr/>
        <p:txBody>
          <a:bodyPr/>
          <a:lstStyle/>
          <a:p>
            <a:r>
              <a:rPr lang="en-CA" sz="2800"/>
              <a:t>La comptabilité d’engagement (d’exercice)</a:t>
            </a:r>
          </a:p>
          <a:p>
            <a:pPr marL="638175" lvl="2" indent="-342900">
              <a:buClr>
                <a:schemeClr val="tx2"/>
              </a:buClr>
            </a:pPr>
            <a:r>
              <a:rPr lang="en-CA" sz="2000"/>
              <a:t>Toutes les transactions sont comptabilisées au moment ou elles surviennent sans prendre en considération le fait que ces transactions ont entrainé une rentrée ou une sortie de fonds</a:t>
            </a:r>
          </a:p>
          <a:p>
            <a:pPr marL="638175" lvl="2" indent="-342900">
              <a:buClr>
                <a:schemeClr val="tx2"/>
              </a:buClr>
            </a:pPr>
            <a:endParaRPr lang="en-CA" sz="2000"/>
          </a:p>
          <a:p>
            <a:pPr marL="931863" lvl="3" indent="-342900"/>
            <a:r>
              <a:rPr lang="en-CA" sz="1700"/>
              <a:t>Indépendence des périodes</a:t>
            </a:r>
          </a:p>
          <a:p>
            <a:pPr marL="931863" lvl="3" indent="-342900"/>
            <a:r>
              <a:rPr lang="en-CA" sz="1700"/>
              <a:t>Rattachement des charges aux produits</a:t>
            </a:r>
          </a:p>
          <a:p>
            <a:r>
              <a:rPr lang="en-CA" sz="2800"/>
              <a:t>La continuité d’exploitation</a:t>
            </a:r>
            <a:endParaRPr lang="en-CA" sz="2100"/>
          </a:p>
          <a:p>
            <a:pPr lvl="1"/>
            <a:r>
              <a:rPr lang="en-CA" sz="1800"/>
              <a:t>Selon cette hypothèse, l’entreprise poursuivra ses activités suffisamment  longtemps pour bénéficier de tous les avantages liés à l’utilisation de ses actifs et de s’acquitter de ses dettes dans le cours normal de ses activités </a:t>
            </a:r>
            <a:r>
              <a:rPr lang="en-CA" sz="2000"/>
              <a:t>(</a:t>
            </a:r>
            <a:r>
              <a:rPr lang="en-CA" sz="1400"/>
              <a:t>Gosselin et al., page 1.20</a:t>
            </a:r>
            <a:r>
              <a:rPr lang="en-CA" sz="2000"/>
              <a:t>)</a:t>
            </a:r>
          </a:p>
        </p:txBody>
      </p:sp>
      <p:sp>
        <p:nvSpPr>
          <p:cNvPr id="19460" name="Espace réservé du pied de page 3"/>
          <p:cNvSpPr>
            <a:spLocks noGrp="1"/>
          </p:cNvSpPr>
          <p:nvPr>
            <p:ph type="ftr" sz="quarter" idx="11"/>
          </p:nvPr>
        </p:nvSpPr>
        <p:spPr>
          <a:noFill/>
        </p:spPr>
        <p:txBody>
          <a:bodyPr/>
          <a:lstStyle/>
          <a:p>
            <a:r>
              <a:rPr lang="en-US" altLang="en-US"/>
              <a:t>Walid Ben-Amar, Ph.D.</a:t>
            </a:r>
          </a:p>
        </p:txBody>
      </p:sp>
      <p:sp>
        <p:nvSpPr>
          <p:cNvPr id="19461" name="Espace réservé du numéro de diapositive 4"/>
          <p:cNvSpPr>
            <a:spLocks noGrp="1"/>
          </p:cNvSpPr>
          <p:nvPr>
            <p:ph type="sldNum" sz="quarter" idx="12"/>
          </p:nvPr>
        </p:nvSpPr>
        <p:spPr>
          <a:noFill/>
        </p:spPr>
        <p:txBody>
          <a:bodyPr/>
          <a:lstStyle/>
          <a:p>
            <a:fld id="{35A18942-01B5-4AE3-AAE4-844A57C75838}" type="slidenum">
              <a:rPr lang="en-US" altLang="en-US" smtClean="0"/>
              <a:pPr/>
              <a:t>9</a:t>
            </a:fld>
            <a:endParaRPr lang="en-US"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Espace réservé du pied de page 4"/>
          <p:cNvSpPr>
            <a:spLocks noGrp="1"/>
          </p:cNvSpPr>
          <p:nvPr>
            <p:ph type="ftr" sz="quarter" idx="11"/>
          </p:nvPr>
        </p:nvSpPr>
        <p:spPr>
          <a:noFill/>
        </p:spPr>
        <p:txBody>
          <a:bodyPr/>
          <a:lstStyle/>
          <a:p>
            <a:r>
              <a:rPr lang="en-US" altLang="en-US"/>
              <a:t>Walid Ben-Amar, Ph.D.</a:t>
            </a:r>
          </a:p>
        </p:txBody>
      </p:sp>
      <p:sp>
        <p:nvSpPr>
          <p:cNvPr id="10243" name="Espace réservé du numéro de diapositive 5"/>
          <p:cNvSpPr>
            <a:spLocks noGrp="1"/>
          </p:cNvSpPr>
          <p:nvPr>
            <p:ph type="sldNum" sz="quarter" idx="12"/>
          </p:nvPr>
        </p:nvSpPr>
        <p:spPr>
          <a:noFill/>
        </p:spPr>
        <p:txBody>
          <a:bodyPr/>
          <a:lstStyle/>
          <a:p>
            <a:fld id="{9EA38DBD-3770-47EA-9E87-F5860C0362F9}" type="slidenum">
              <a:rPr lang="en-US" altLang="en-US" smtClean="0"/>
              <a:pPr/>
              <a:t>10</a:t>
            </a:fld>
            <a:endParaRPr lang="en-US" altLang="en-US"/>
          </a:p>
        </p:txBody>
      </p:sp>
      <p:sp>
        <p:nvSpPr>
          <p:cNvPr id="10244" name="Rectangle 2"/>
          <p:cNvSpPr>
            <a:spLocks noGrp="1" noChangeArrowheads="1"/>
          </p:cNvSpPr>
          <p:nvPr>
            <p:ph type="title"/>
          </p:nvPr>
        </p:nvSpPr>
        <p:spPr/>
        <p:txBody>
          <a:bodyPr/>
          <a:lstStyle/>
          <a:p>
            <a:pPr algn="ctr" eaLnBrk="1" hangingPunct="1"/>
            <a:r>
              <a:rPr lang="fr-CA" sz="3200" dirty="0"/>
              <a:t>3.3 Les caractéristiques qualitatives des états financiers</a:t>
            </a:r>
            <a:endParaRPr lang="fr-FR" sz="3200" dirty="0"/>
          </a:p>
        </p:txBody>
      </p:sp>
      <p:sp>
        <p:nvSpPr>
          <p:cNvPr id="10245" name="Rectangle 3"/>
          <p:cNvSpPr>
            <a:spLocks noGrp="1" noChangeArrowheads="1"/>
          </p:cNvSpPr>
          <p:nvPr>
            <p:ph type="body" idx="1"/>
          </p:nvPr>
        </p:nvSpPr>
        <p:spPr/>
        <p:txBody>
          <a:bodyPr/>
          <a:lstStyle/>
          <a:p>
            <a:pPr eaLnBrk="1" hangingPunct="1"/>
            <a:endParaRPr lang="fr-CA" dirty="0"/>
          </a:p>
          <a:p>
            <a:pPr eaLnBrk="1" hangingPunct="1"/>
            <a:r>
              <a:rPr lang="fr-CA" sz="1800" dirty="0"/>
              <a:t>La qualité la plus importante de l’information comptable est son </a:t>
            </a:r>
            <a:r>
              <a:rPr lang="fr-CA" sz="1800" b="1" u="sng" dirty="0"/>
              <a:t>utilité</a:t>
            </a:r>
            <a:r>
              <a:rPr lang="fr-CA" sz="1800" dirty="0"/>
              <a:t> à la prise de décision</a:t>
            </a:r>
          </a:p>
          <a:p>
            <a:pPr eaLnBrk="1" hangingPunct="1"/>
            <a:endParaRPr lang="fr-CA" sz="1800" dirty="0"/>
          </a:p>
          <a:p>
            <a:pPr eaLnBrk="1" hangingPunct="1"/>
            <a:r>
              <a:rPr lang="fr-CA" sz="1800" dirty="0"/>
              <a:t>Les quatre caractéristiques qualitatives d’une information comptable utile sont :</a:t>
            </a:r>
          </a:p>
          <a:p>
            <a:pPr eaLnBrk="1" hangingPunct="1"/>
            <a:endParaRPr lang="fr-CA" sz="1800" dirty="0"/>
          </a:p>
          <a:p>
            <a:pPr lvl="2" eaLnBrk="1" hangingPunct="1">
              <a:buFont typeface="Wingdings" pitchFamily="2" charset="2"/>
              <a:buNone/>
            </a:pPr>
            <a:r>
              <a:rPr lang="fr-CA" sz="1800" dirty="0"/>
              <a:t>1- l’intelligibilité</a:t>
            </a:r>
          </a:p>
          <a:p>
            <a:pPr lvl="2" eaLnBrk="1" hangingPunct="1">
              <a:buFont typeface="Wingdings" pitchFamily="2" charset="2"/>
              <a:buNone/>
            </a:pPr>
            <a:r>
              <a:rPr lang="fr-CA" sz="1800" dirty="0"/>
              <a:t>2- la pertinence </a:t>
            </a:r>
          </a:p>
          <a:p>
            <a:pPr lvl="2" eaLnBrk="1" hangingPunct="1">
              <a:buFont typeface="Wingdings" pitchFamily="2" charset="2"/>
              <a:buNone/>
            </a:pPr>
            <a:r>
              <a:rPr lang="fr-CA" sz="1800" dirty="0"/>
              <a:t>3- la </a:t>
            </a:r>
            <a:r>
              <a:rPr lang="fr-CA" sz="1800" dirty="0" err="1"/>
              <a:t>fidelité</a:t>
            </a:r>
            <a:r>
              <a:rPr lang="fr-CA" sz="1800" dirty="0"/>
              <a:t> (fiabilité)</a:t>
            </a:r>
          </a:p>
          <a:p>
            <a:pPr lvl="2" eaLnBrk="1" hangingPunct="1">
              <a:buFont typeface="Wingdings" pitchFamily="2" charset="2"/>
              <a:buNone/>
            </a:pPr>
            <a:r>
              <a:rPr lang="fr-CA" sz="1800" dirty="0"/>
              <a:t>4- la comparabilité </a:t>
            </a:r>
          </a:p>
          <a:p>
            <a:pPr eaLnBrk="1" hangingPunct="1"/>
            <a:endParaRPr lang="fr-CA" sz="1800" dirty="0"/>
          </a:p>
          <a:p>
            <a:pPr eaLnBrk="1" hangingPunct="1"/>
            <a:endParaRPr lang="fr-FR" sz="15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Espace réservé du pied de page 4"/>
          <p:cNvSpPr>
            <a:spLocks noGrp="1"/>
          </p:cNvSpPr>
          <p:nvPr>
            <p:ph type="ftr" sz="quarter" idx="11"/>
          </p:nvPr>
        </p:nvSpPr>
        <p:spPr>
          <a:noFill/>
        </p:spPr>
        <p:txBody>
          <a:bodyPr/>
          <a:lstStyle/>
          <a:p>
            <a:r>
              <a:rPr lang="en-US" altLang="en-US"/>
              <a:t>Walid Ben-Amar, Ph.D.</a:t>
            </a:r>
          </a:p>
        </p:txBody>
      </p:sp>
      <p:sp>
        <p:nvSpPr>
          <p:cNvPr id="11267" name="Espace réservé du numéro de diapositive 5"/>
          <p:cNvSpPr>
            <a:spLocks noGrp="1"/>
          </p:cNvSpPr>
          <p:nvPr>
            <p:ph type="sldNum" sz="quarter" idx="12"/>
          </p:nvPr>
        </p:nvSpPr>
        <p:spPr>
          <a:noFill/>
        </p:spPr>
        <p:txBody>
          <a:bodyPr/>
          <a:lstStyle/>
          <a:p>
            <a:fld id="{BBDB787E-23CF-48BE-AB64-4EFD564E8893}" type="slidenum">
              <a:rPr lang="en-US" altLang="en-US" smtClean="0"/>
              <a:pPr/>
              <a:t>11</a:t>
            </a:fld>
            <a:endParaRPr lang="en-US" altLang="en-US"/>
          </a:p>
        </p:txBody>
      </p:sp>
      <p:sp>
        <p:nvSpPr>
          <p:cNvPr id="11268" name="Rectangle 2"/>
          <p:cNvSpPr>
            <a:spLocks noGrp="1" noChangeArrowheads="1"/>
          </p:cNvSpPr>
          <p:nvPr>
            <p:ph type="title"/>
          </p:nvPr>
        </p:nvSpPr>
        <p:spPr/>
        <p:txBody>
          <a:bodyPr/>
          <a:lstStyle/>
          <a:p>
            <a:pPr algn="ctr" eaLnBrk="1" hangingPunct="1"/>
            <a:r>
              <a:rPr lang="fr-CA" sz="3200" dirty="0"/>
              <a:t>3.3 Les caractéristiques qualitatives des états financiers (2)</a:t>
            </a:r>
            <a:endParaRPr lang="fr-FR" sz="3200" dirty="0"/>
          </a:p>
        </p:txBody>
      </p:sp>
      <p:sp>
        <p:nvSpPr>
          <p:cNvPr id="11269" name="Rectangle 3"/>
          <p:cNvSpPr>
            <a:spLocks noGrp="1" noChangeArrowheads="1"/>
          </p:cNvSpPr>
          <p:nvPr>
            <p:ph type="body" idx="1"/>
          </p:nvPr>
        </p:nvSpPr>
        <p:spPr/>
        <p:txBody>
          <a:bodyPr/>
          <a:lstStyle/>
          <a:p>
            <a:pPr eaLnBrk="1" hangingPunct="1"/>
            <a:r>
              <a:rPr lang="fr-CA" sz="2000" dirty="0"/>
              <a:t>L’intelligibilité</a:t>
            </a:r>
          </a:p>
          <a:p>
            <a:pPr eaLnBrk="1" hangingPunct="1"/>
            <a:endParaRPr lang="fr-CA" sz="2000" dirty="0"/>
          </a:p>
          <a:p>
            <a:pPr lvl="1" eaLnBrk="1" hangingPunct="1"/>
            <a:r>
              <a:rPr lang="fr-CA" sz="2000" dirty="0"/>
              <a:t> Pour être utile, l’information doit être facilement comprise par les utilisateurs auxquels elle est destinée</a:t>
            </a:r>
          </a:p>
          <a:p>
            <a:pPr lvl="1" eaLnBrk="1" hangingPunct="1"/>
            <a:endParaRPr lang="fr-CA" sz="2000" dirty="0"/>
          </a:p>
          <a:p>
            <a:pPr lvl="1" eaLnBrk="1" hangingPunct="1"/>
            <a:r>
              <a:rPr lang="fr-CA" sz="2000" dirty="0"/>
              <a:t>Les utilisateurs de l’information comptable doivent avoir une connaissance minimale de la comptabilité, et également la volonté d’étudier l’information présentée de façon diligente</a:t>
            </a:r>
            <a:r>
              <a:rPr lang="fr-CA" sz="1800" dirty="0"/>
              <a:t> </a:t>
            </a:r>
          </a:p>
          <a:p>
            <a:pPr eaLnBrk="1" hangingPunct="1"/>
            <a:endParaRPr lang="fr-CA" sz="1800" dirty="0"/>
          </a:p>
          <a:p>
            <a:pPr eaLnBrk="1" hangingPunct="1">
              <a:buFont typeface="Wingdings" pitchFamily="2" charset="2"/>
              <a:buNone/>
            </a:pPr>
            <a:endParaRPr lang="fr-FR" sz="17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Espace réservé du pied de page 4"/>
          <p:cNvSpPr>
            <a:spLocks noGrp="1"/>
          </p:cNvSpPr>
          <p:nvPr>
            <p:ph type="ftr" sz="quarter" idx="11"/>
          </p:nvPr>
        </p:nvSpPr>
        <p:spPr>
          <a:noFill/>
        </p:spPr>
        <p:txBody>
          <a:bodyPr/>
          <a:lstStyle/>
          <a:p>
            <a:r>
              <a:rPr lang="en-US" altLang="en-US"/>
              <a:t>Walid Ben-Amar, Ph.D.</a:t>
            </a:r>
          </a:p>
        </p:txBody>
      </p:sp>
      <p:sp>
        <p:nvSpPr>
          <p:cNvPr id="12291" name="Espace réservé du numéro de diapositive 5"/>
          <p:cNvSpPr>
            <a:spLocks noGrp="1"/>
          </p:cNvSpPr>
          <p:nvPr>
            <p:ph type="sldNum" sz="quarter" idx="12"/>
          </p:nvPr>
        </p:nvSpPr>
        <p:spPr>
          <a:noFill/>
        </p:spPr>
        <p:txBody>
          <a:bodyPr/>
          <a:lstStyle/>
          <a:p>
            <a:fld id="{57F362D9-BC7B-4CAE-A3C3-AE335705EC19}" type="slidenum">
              <a:rPr lang="en-US" altLang="en-US" smtClean="0"/>
              <a:pPr/>
              <a:t>12</a:t>
            </a:fld>
            <a:endParaRPr lang="en-US" altLang="en-US"/>
          </a:p>
        </p:txBody>
      </p:sp>
      <p:sp>
        <p:nvSpPr>
          <p:cNvPr id="12292" name="Rectangle 2"/>
          <p:cNvSpPr>
            <a:spLocks noGrp="1" noChangeArrowheads="1"/>
          </p:cNvSpPr>
          <p:nvPr>
            <p:ph type="title"/>
          </p:nvPr>
        </p:nvSpPr>
        <p:spPr/>
        <p:txBody>
          <a:bodyPr/>
          <a:lstStyle/>
          <a:p>
            <a:pPr algn="ctr" eaLnBrk="1" hangingPunct="1"/>
            <a:r>
              <a:rPr lang="fr-CA" sz="3200" dirty="0"/>
              <a:t>3.3 Les caractéristiques qualitatives des états financiers (2)</a:t>
            </a:r>
            <a:endParaRPr lang="fr-FR" sz="3200" dirty="0"/>
          </a:p>
        </p:txBody>
      </p:sp>
      <p:sp>
        <p:nvSpPr>
          <p:cNvPr id="12293" name="Rectangle 3"/>
          <p:cNvSpPr>
            <a:spLocks noGrp="1" noChangeArrowheads="1"/>
          </p:cNvSpPr>
          <p:nvPr>
            <p:ph type="body" idx="1"/>
          </p:nvPr>
        </p:nvSpPr>
        <p:spPr/>
        <p:txBody>
          <a:bodyPr/>
          <a:lstStyle/>
          <a:p>
            <a:pPr eaLnBrk="1" hangingPunct="1"/>
            <a:r>
              <a:rPr lang="fr-CA" sz="1700" dirty="0"/>
              <a:t> </a:t>
            </a:r>
            <a:r>
              <a:rPr lang="fr-CA" sz="2000" dirty="0"/>
              <a:t>La pertinence</a:t>
            </a:r>
          </a:p>
          <a:p>
            <a:pPr eaLnBrk="1" hangingPunct="1"/>
            <a:endParaRPr lang="fr-CA" sz="2000" dirty="0"/>
          </a:p>
          <a:p>
            <a:pPr lvl="1" eaLnBrk="1" hangingPunct="1"/>
            <a:r>
              <a:rPr lang="fr-CA" sz="2000" dirty="0"/>
              <a:t>L’information comptable est pertinente dans la mesure o</a:t>
            </a:r>
            <a:r>
              <a:rPr lang="fr-CA" sz="2000" dirty="0">
                <a:cs typeface="Tahoma" charset="0"/>
              </a:rPr>
              <a:t>ù :</a:t>
            </a:r>
          </a:p>
          <a:p>
            <a:pPr lvl="1" eaLnBrk="1" hangingPunct="1">
              <a:buFont typeface="Wingdings" pitchFamily="2" charset="2"/>
              <a:buNone/>
            </a:pPr>
            <a:r>
              <a:rPr lang="fr-CA" sz="2000" dirty="0"/>
              <a:t>	1- elle aide l’utilisateur à évaluer les conséquences financières des évènements passés, présents ou futurs (</a:t>
            </a:r>
            <a:r>
              <a:rPr lang="fr-CA" sz="2000" b="1" dirty="0"/>
              <a:t>valeur prédictive</a:t>
            </a:r>
            <a:r>
              <a:rPr lang="fr-CA" sz="2000" dirty="0"/>
              <a:t>)    </a:t>
            </a:r>
          </a:p>
          <a:p>
            <a:pPr lvl="1" eaLnBrk="1" hangingPunct="1">
              <a:buFont typeface="Wingdings" pitchFamily="2" charset="2"/>
              <a:buNone/>
            </a:pPr>
            <a:r>
              <a:rPr lang="fr-CA" sz="2000" dirty="0"/>
              <a:t>	2- elle permet à l’utilisateur de confirmer ou de corriger des évaluations antérieures (</a:t>
            </a:r>
            <a:r>
              <a:rPr lang="fr-CA" sz="2000" b="1" dirty="0"/>
              <a:t>valeur rétrospective</a:t>
            </a:r>
            <a:r>
              <a:rPr lang="fr-CA" sz="2000" dirty="0"/>
              <a:t>)</a:t>
            </a:r>
          </a:p>
          <a:p>
            <a:pPr lvl="1" eaLnBrk="1" hangingPunct="1">
              <a:buFont typeface="Wingdings" pitchFamily="2" charset="2"/>
              <a:buNone/>
            </a:pPr>
            <a:r>
              <a:rPr lang="fr-CA" sz="2000" dirty="0"/>
              <a:t>	3- elle est communiquée à l’utilisateur en temps opportun (</a:t>
            </a:r>
            <a:r>
              <a:rPr lang="fr-CA" sz="2000" b="1" dirty="0"/>
              <a:t>rapidité de la publication</a:t>
            </a:r>
            <a:r>
              <a:rPr lang="fr-CA" sz="2000" dirty="0"/>
              <a:t>)</a:t>
            </a:r>
          </a:p>
          <a:p>
            <a:pPr lvl="1" eaLnBrk="1" hangingPunct="1"/>
            <a:endParaRPr lang="fr-FR"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Espace réservé du pied de page 4"/>
          <p:cNvSpPr>
            <a:spLocks noGrp="1"/>
          </p:cNvSpPr>
          <p:nvPr>
            <p:ph type="ftr" sz="quarter" idx="11"/>
          </p:nvPr>
        </p:nvSpPr>
        <p:spPr>
          <a:noFill/>
        </p:spPr>
        <p:txBody>
          <a:bodyPr/>
          <a:lstStyle/>
          <a:p>
            <a:r>
              <a:rPr lang="en-US" altLang="en-US"/>
              <a:t>Walid Ben-Amar, Ph.D.</a:t>
            </a:r>
          </a:p>
        </p:txBody>
      </p:sp>
      <p:sp>
        <p:nvSpPr>
          <p:cNvPr id="13315" name="Espace réservé du numéro de diapositive 5"/>
          <p:cNvSpPr>
            <a:spLocks noGrp="1"/>
          </p:cNvSpPr>
          <p:nvPr>
            <p:ph type="sldNum" sz="quarter" idx="12"/>
          </p:nvPr>
        </p:nvSpPr>
        <p:spPr>
          <a:noFill/>
        </p:spPr>
        <p:txBody>
          <a:bodyPr/>
          <a:lstStyle/>
          <a:p>
            <a:fld id="{4E13A565-C801-4978-BFFC-B00C5AFCE919}" type="slidenum">
              <a:rPr lang="en-US" altLang="en-US" smtClean="0"/>
              <a:pPr/>
              <a:t>13</a:t>
            </a:fld>
            <a:endParaRPr lang="en-US" altLang="en-US"/>
          </a:p>
        </p:txBody>
      </p:sp>
      <p:sp>
        <p:nvSpPr>
          <p:cNvPr id="13316" name="Rectangle 2"/>
          <p:cNvSpPr>
            <a:spLocks noGrp="1" noChangeArrowheads="1"/>
          </p:cNvSpPr>
          <p:nvPr>
            <p:ph type="title"/>
          </p:nvPr>
        </p:nvSpPr>
        <p:spPr/>
        <p:txBody>
          <a:bodyPr/>
          <a:lstStyle/>
          <a:p>
            <a:pPr algn="ctr" eaLnBrk="1" hangingPunct="1"/>
            <a:r>
              <a:rPr lang="fr-CA" sz="3200" dirty="0"/>
              <a:t>3.3 Les caractéristiques qualitatives des états financiers (3)</a:t>
            </a:r>
            <a:endParaRPr lang="fr-FR" sz="3200" dirty="0"/>
          </a:p>
        </p:txBody>
      </p:sp>
      <p:sp>
        <p:nvSpPr>
          <p:cNvPr id="13317" name="Rectangle 3"/>
          <p:cNvSpPr>
            <a:spLocks noGrp="1" noChangeArrowheads="1"/>
          </p:cNvSpPr>
          <p:nvPr>
            <p:ph type="body" idx="1"/>
          </p:nvPr>
        </p:nvSpPr>
        <p:spPr/>
        <p:txBody>
          <a:bodyPr/>
          <a:lstStyle/>
          <a:p>
            <a:pPr eaLnBrk="1" hangingPunct="1"/>
            <a:r>
              <a:rPr lang="fr-CA" sz="2000" dirty="0"/>
              <a:t>La fidélité (fiabilité)</a:t>
            </a:r>
          </a:p>
          <a:p>
            <a:pPr lvl="1" eaLnBrk="1" hangingPunct="1"/>
            <a:r>
              <a:rPr lang="fr-CA" sz="2000" dirty="0"/>
              <a:t>La fiabilité de l’information comptable est évaluée en fonction de :</a:t>
            </a:r>
          </a:p>
          <a:p>
            <a:pPr lvl="1" eaLnBrk="1" hangingPunct="1"/>
            <a:endParaRPr lang="fr-CA" sz="2000" dirty="0"/>
          </a:p>
          <a:p>
            <a:pPr lvl="1" eaLnBrk="1" hangingPunct="1">
              <a:buFont typeface="Wingdings" pitchFamily="2" charset="2"/>
              <a:buNone/>
            </a:pPr>
            <a:r>
              <a:rPr lang="fr-CA" sz="2000" dirty="0"/>
              <a:t>	1- la fidélité de l’image donnée</a:t>
            </a:r>
          </a:p>
          <a:p>
            <a:pPr lvl="1" eaLnBrk="1" hangingPunct="1">
              <a:buFont typeface="Wingdings" pitchFamily="2" charset="2"/>
              <a:buNone/>
            </a:pPr>
            <a:r>
              <a:rPr lang="fr-CA" sz="2000" dirty="0"/>
              <a:t>	</a:t>
            </a:r>
          </a:p>
          <a:p>
            <a:pPr lvl="1" eaLnBrk="1" hangingPunct="1">
              <a:buFont typeface="Wingdings" pitchFamily="2" charset="2"/>
              <a:buNone/>
            </a:pPr>
            <a:r>
              <a:rPr lang="fr-CA" sz="2000" dirty="0"/>
              <a:t>	2- la prééminence de la substance sur la forme</a:t>
            </a:r>
          </a:p>
          <a:p>
            <a:pPr lvl="1" eaLnBrk="1" hangingPunct="1">
              <a:buFont typeface="Wingdings" pitchFamily="2" charset="2"/>
              <a:buNone/>
            </a:pPr>
            <a:r>
              <a:rPr lang="fr-CA" sz="2000" dirty="0"/>
              <a:t>		</a:t>
            </a:r>
          </a:p>
          <a:p>
            <a:pPr lvl="1" eaLnBrk="1" hangingPunct="1">
              <a:buFont typeface="Wingdings" pitchFamily="2" charset="2"/>
              <a:buNone/>
            </a:pPr>
            <a:r>
              <a:rPr lang="fr-CA" sz="2000" dirty="0"/>
              <a:t>	3- sa vérifiabilité</a:t>
            </a:r>
          </a:p>
          <a:p>
            <a:pPr lvl="1" eaLnBrk="1" hangingPunct="1">
              <a:buFont typeface="Wingdings" pitchFamily="2" charset="2"/>
              <a:buNone/>
            </a:pPr>
            <a:endParaRPr lang="fr-CA" sz="2000" dirty="0"/>
          </a:p>
          <a:p>
            <a:pPr lvl="1" eaLnBrk="1" hangingPunct="1">
              <a:buFont typeface="Wingdings" pitchFamily="2" charset="2"/>
              <a:buNone/>
            </a:pPr>
            <a:r>
              <a:rPr lang="fr-CA" sz="2000" dirty="0"/>
              <a:t>	4-  sa neutralité (prudence en cas d’incertitude)</a:t>
            </a:r>
          </a:p>
          <a:p>
            <a:pPr lvl="1" eaLnBrk="1" hangingPunct="1">
              <a:buFont typeface="Wingdings" pitchFamily="2" charset="2"/>
              <a:buNone/>
            </a:pPr>
            <a:endParaRPr lang="fr-CA" sz="2000" dirty="0"/>
          </a:p>
          <a:p>
            <a:pPr lvl="1" eaLnBrk="1" hangingPunct="1">
              <a:buFont typeface="Wingdings" pitchFamily="2" charset="2"/>
              <a:buNone/>
            </a:pPr>
            <a:r>
              <a:rPr lang="fr-CA" sz="2000" dirty="0"/>
              <a:t>	5- exhaustivité</a:t>
            </a:r>
            <a:endParaRPr lang="fr-FR"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Espace réservé du pied de page 4"/>
          <p:cNvSpPr>
            <a:spLocks noGrp="1"/>
          </p:cNvSpPr>
          <p:nvPr>
            <p:ph type="ftr" sz="quarter" idx="11"/>
          </p:nvPr>
        </p:nvSpPr>
        <p:spPr>
          <a:noFill/>
        </p:spPr>
        <p:txBody>
          <a:bodyPr/>
          <a:lstStyle/>
          <a:p>
            <a:r>
              <a:rPr lang="en-US" altLang="en-US"/>
              <a:t>Walid Ben-Amar, Ph.D.</a:t>
            </a:r>
          </a:p>
        </p:txBody>
      </p:sp>
      <p:sp>
        <p:nvSpPr>
          <p:cNvPr id="14339" name="Espace réservé du numéro de diapositive 5"/>
          <p:cNvSpPr>
            <a:spLocks noGrp="1"/>
          </p:cNvSpPr>
          <p:nvPr>
            <p:ph type="sldNum" sz="quarter" idx="12"/>
          </p:nvPr>
        </p:nvSpPr>
        <p:spPr>
          <a:noFill/>
        </p:spPr>
        <p:txBody>
          <a:bodyPr/>
          <a:lstStyle/>
          <a:p>
            <a:fld id="{7C2374C4-F8C8-4B5D-82DD-1724BA237619}" type="slidenum">
              <a:rPr lang="en-US" altLang="en-US" smtClean="0"/>
              <a:pPr/>
              <a:t>14</a:t>
            </a:fld>
            <a:endParaRPr lang="en-US" altLang="en-US" dirty="0"/>
          </a:p>
        </p:txBody>
      </p:sp>
      <p:sp>
        <p:nvSpPr>
          <p:cNvPr id="14340" name="Rectangle 2"/>
          <p:cNvSpPr>
            <a:spLocks noGrp="1" noChangeArrowheads="1"/>
          </p:cNvSpPr>
          <p:nvPr>
            <p:ph type="title"/>
          </p:nvPr>
        </p:nvSpPr>
        <p:spPr/>
        <p:txBody>
          <a:bodyPr/>
          <a:lstStyle/>
          <a:p>
            <a:pPr algn="ctr" eaLnBrk="1" hangingPunct="1"/>
            <a:r>
              <a:rPr lang="fr-CA" sz="3200" dirty="0"/>
              <a:t>3.3 Les caractéristiques qualitatives des états financiers (4)</a:t>
            </a:r>
            <a:endParaRPr lang="fr-FR" sz="3200" dirty="0"/>
          </a:p>
        </p:txBody>
      </p:sp>
      <p:sp>
        <p:nvSpPr>
          <p:cNvPr id="14341" name="Rectangle 3"/>
          <p:cNvSpPr>
            <a:spLocks noGrp="1" noChangeArrowheads="1"/>
          </p:cNvSpPr>
          <p:nvPr>
            <p:ph type="body" idx="1"/>
          </p:nvPr>
        </p:nvSpPr>
        <p:spPr/>
        <p:txBody>
          <a:bodyPr/>
          <a:lstStyle/>
          <a:p>
            <a:pPr eaLnBrk="1" hangingPunct="1"/>
            <a:r>
              <a:rPr lang="fr-CA" sz="2000" dirty="0"/>
              <a:t>La comparabilité</a:t>
            </a:r>
          </a:p>
          <a:p>
            <a:pPr eaLnBrk="1" hangingPunct="1"/>
            <a:endParaRPr lang="fr-CA" sz="2000" dirty="0"/>
          </a:p>
          <a:p>
            <a:pPr lvl="1" eaLnBrk="1" hangingPunct="1"/>
            <a:r>
              <a:rPr lang="fr-CA" sz="2000" dirty="0"/>
              <a:t>Établir un parallèle entre les É/F de deux entreprises distinctes ou entre les É/F d’une même entreprise pour deux ou plusieurs exercices consécutifs</a:t>
            </a:r>
          </a:p>
          <a:p>
            <a:pPr lvl="1" eaLnBrk="1" hangingPunct="1"/>
            <a:endParaRPr lang="fr-CA" sz="2000" dirty="0"/>
          </a:p>
          <a:p>
            <a:pPr lvl="1" eaLnBrk="1" hangingPunct="1"/>
            <a:r>
              <a:rPr lang="fr-CA" sz="2000" dirty="0"/>
              <a:t>La comparabilité des É/F d’une entreprise est améliorée lorsque les mêmes conventions comptables sont appliquées de la même manière d’une exercice à l’autre</a:t>
            </a:r>
            <a:r>
              <a:rPr lang="fr-CA" sz="1500" dirty="0"/>
              <a:t> </a:t>
            </a:r>
            <a:endParaRPr lang="fr-FR" sz="15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re 1"/>
          <p:cNvSpPr>
            <a:spLocks noGrp="1"/>
          </p:cNvSpPr>
          <p:nvPr>
            <p:ph type="title"/>
          </p:nvPr>
        </p:nvSpPr>
        <p:spPr/>
        <p:txBody>
          <a:bodyPr/>
          <a:lstStyle/>
          <a:p>
            <a:pPr algn="ctr"/>
            <a:r>
              <a:rPr lang="en-CA" sz="3200"/>
              <a:t>3.4 Les contraintes à respecter</a:t>
            </a:r>
          </a:p>
        </p:txBody>
      </p:sp>
      <p:sp>
        <p:nvSpPr>
          <p:cNvPr id="15363" name="Espace réservé du contenu 2"/>
          <p:cNvSpPr>
            <a:spLocks noGrp="1"/>
          </p:cNvSpPr>
          <p:nvPr>
            <p:ph idx="1"/>
          </p:nvPr>
        </p:nvSpPr>
        <p:spPr/>
        <p:txBody>
          <a:bodyPr/>
          <a:lstStyle/>
          <a:p>
            <a:r>
              <a:rPr lang="en-CA" sz="2400" dirty="0"/>
              <a:t>Les </a:t>
            </a:r>
            <a:r>
              <a:rPr lang="en-CA" sz="2400" dirty="0" err="1"/>
              <a:t>contraintes</a:t>
            </a:r>
            <a:r>
              <a:rPr lang="en-CA" sz="2400" dirty="0"/>
              <a:t> à respecter pour </a:t>
            </a:r>
            <a:r>
              <a:rPr lang="en-CA" sz="2400" dirty="0" err="1"/>
              <a:t>que</a:t>
            </a:r>
            <a:r>
              <a:rPr lang="en-CA" sz="2400" dirty="0"/>
              <a:t> </a:t>
            </a:r>
            <a:r>
              <a:rPr lang="en-CA" sz="2400" dirty="0" err="1"/>
              <a:t>l’information</a:t>
            </a:r>
            <a:r>
              <a:rPr lang="en-CA" sz="2400" dirty="0"/>
              <a:t> </a:t>
            </a:r>
            <a:r>
              <a:rPr lang="en-CA" sz="2400" dirty="0" err="1"/>
              <a:t>soit</a:t>
            </a:r>
            <a:r>
              <a:rPr lang="en-CA" sz="2400" dirty="0"/>
              <a:t> </a:t>
            </a:r>
            <a:r>
              <a:rPr lang="en-CA" sz="2400" dirty="0" err="1"/>
              <a:t>pertinente</a:t>
            </a:r>
            <a:r>
              <a:rPr lang="en-CA" sz="2400" dirty="0"/>
              <a:t> et </a:t>
            </a:r>
            <a:r>
              <a:rPr lang="en-CA" sz="2400" dirty="0" err="1"/>
              <a:t>fiable</a:t>
            </a:r>
            <a:r>
              <a:rPr lang="en-CA" sz="2400" dirty="0"/>
              <a:t>:</a:t>
            </a:r>
          </a:p>
          <a:p>
            <a:endParaRPr lang="en-CA" sz="2400" dirty="0"/>
          </a:p>
          <a:p>
            <a:pPr lvl="1"/>
            <a:r>
              <a:rPr lang="en-CA" sz="2000" dirty="0"/>
              <a:t>La </a:t>
            </a:r>
            <a:r>
              <a:rPr lang="en-CA" sz="2000" dirty="0" err="1"/>
              <a:t>célérité</a:t>
            </a:r>
            <a:r>
              <a:rPr lang="en-CA" sz="2000" dirty="0"/>
              <a:t> </a:t>
            </a:r>
          </a:p>
          <a:p>
            <a:pPr lvl="2"/>
            <a:r>
              <a:rPr lang="en-CA" sz="1700" dirty="0"/>
              <a:t>La </a:t>
            </a:r>
            <a:r>
              <a:rPr lang="en-CA" sz="1700" dirty="0" err="1"/>
              <a:t>rapidité</a:t>
            </a:r>
            <a:r>
              <a:rPr lang="en-CA" sz="1700" dirty="0"/>
              <a:t> de publication de </a:t>
            </a:r>
            <a:r>
              <a:rPr lang="en-CA" sz="1700" dirty="0" err="1"/>
              <a:t>l’information</a:t>
            </a:r>
            <a:r>
              <a:rPr lang="en-CA" sz="1700" dirty="0"/>
              <a:t> </a:t>
            </a:r>
            <a:r>
              <a:rPr lang="en-CA" sz="1700" dirty="0" err="1"/>
              <a:t>financière</a:t>
            </a:r>
            <a:r>
              <a:rPr lang="en-CA" sz="1700" dirty="0"/>
              <a:t> </a:t>
            </a:r>
            <a:r>
              <a:rPr lang="en-CA" sz="1700" dirty="0" err="1"/>
              <a:t>favorise</a:t>
            </a:r>
            <a:r>
              <a:rPr lang="en-CA" sz="1700" dirty="0"/>
              <a:t> </a:t>
            </a:r>
            <a:r>
              <a:rPr lang="en-CA" sz="1700" dirty="0" err="1"/>
              <a:t>sa</a:t>
            </a:r>
            <a:r>
              <a:rPr lang="en-CA" sz="1700" dirty="0"/>
              <a:t> pertinence</a:t>
            </a:r>
          </a:p>
          <a:p>
            <a:endParaRPr lang="en-CA" sz="2400" dirty="0"/>
          </a:p>
          <a:p>
            <a:pPr lvl="1"/>
            <a:r>
              <a:rPr lang="en-CA" sz="2000" dirty="0"/>
              <a:t>Le rapport </a:t>
            </a:r>
            <a:r>
              <a:rPr lang="en-CA" sz="2000" dirty="0" err="1"/>
              <a:t>avantage</a:t>
            </a:r>
            <a:r>
              <a:rPr lang="en-CA" sz="2000" dirty="0"/>
              <a:t>/</a:t>
            </a:r>
            <a:r>
              <a:rPr lang="en-CA" sz="2000" dirty="0" err="1"/>
              <a:t>coût</a:t>
            </a:r>
            <a:endParaRPr lang="en-CA" sz="2000" dirty="0"/>
          </a:p>
          <a:p>
            <a:pPr lvl="2"/>
            <a:r>
              <a:rPr lang="en-CA" sz="1700" dirty="0" err="1"/>
              <a:t>Coût</a:t>
            </a:r>
            <a:r>
              <a:rPr lang="en-CA" sz="1700" dirty="0"/>
              <a:t> de production de </a:t>
            </a:r>
            <a:r>
              <a:rPr lang="en-CA" sz="1700" dirty="0" err="1"/>
              <a:t>l’information</a:t>
            </a:r>
            <a:r>
              <a:rPr lang="en-CA" sz="1700" dirty="0"/>
              <a:t> </a:t>
            </a:r>
            <a:r>
              <a:rPr lang="en-CA" sz="1700" dirty="0" err="1"/>
              <a:t>financière</a:t>
            </a:r>
            <a:r>
              <a:rPr lang="en-CA" sz="1700" dirty="0"/>
              <a:t> versus </a:t>
            </a:r>
            <a:r>
              <a:rPr lang="en-CA" sz="1700" dirty="0" err="1"/>
              <a:t>sa</a:t>
            </a:r>
            <a:r>
              <a:rPr lang="en-CA" sz="1700" dirty="0"/>
              <a:t> </a:t>
            </a:r>
            <a:r>
              <a:rPr lang="en-CA" sz="1700" dirty="0" err="1"/>
              <a:t>valeur</a:t>
            </a:r>
            <a:r>
              <a:rPr lang="en-CA" sz="1700" dirty="0"/>
              <a:t> </a:t>
            </a:r>
            <a:r>
              <a:rPr lang="en-CA" sz="1700" dirty="0" err="1"/>
              <a:t>informationnelle</a:t>
            </a:r>
            <a:r>
              <a:rPr lang="en-CA" sz="1700" dirty="0"/>
              <a:t>. </a:t>
            </a:r>
          </a:p>
        </p:txBody>
      </p:sp>
      <p:sp>
        <p:nvSpPr>
          <p:cNvPr id="15364" name="Espace réservé du pied de page 3"/>
          <p:cNvSpPr>
            <a:spLocks noGrp="1"/>
          </p:cNvSpPr>
          <p:nvPr>
            <p:ph type="ftr" sz="quarter" idx="11"/>
          </p:nvPr>
        </p:nvSpPr>
        <p:spPr>
          <a:noFill/>
        </p:spPr>
        <p:txBody>
          <a:bodyPr/>
          <a:lstStyle/>
          <a:p>
            <a:r>
              <a:rPr lang="en-US" altLang="en-US"/>
              <a:t>Walid Ben-Amar, Ph.D.</a:t>
            </a:r>
          </a:p>
        </p:txBody>
      </p:sp>
      <p:sp>
        <p:nvSpPr>
          <p:cNvPr id="15365" name="Espace réservé du numéro de diapositive 4"/>
          <p:cNvSpPr>
            <a:spLocks noGrp="1"/>
          </p:cNvSpPr>
          <p:nvPr>
            <p:ph type="sldNum" sz="quarter" idx="12"/>
          </p:nvPr>
        </p:nvSpPr>
        <p:spPr>
          <a:noFill/>
        </p:spPr>
        <p:txBody>
          <a:bodyPr/>
          <a:lstStyle/>
          <a:p>
            <a:fld id="{7E71B1EC-39DE-4523-92CF-B95E65995CB2}" type="slidenum">
              <a:rPr lang="en-US" altLang="en-US" smtClean="0"/>
              <a:pPr/>
              <a:t>15</a:t>
            </a:fld>
            <a:endParaRPr lang="en-US"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Espace réservé du pied de page 4"/>
          <p:cNvSpPr>
            <a:spLocks noGrp="1"/>
          </p:cNvSpPr>
          <p:nvPr>
            <p:ph type="ftr" sz="quarter" idx="11"/>
          </p:nvPr>
        </p:nvSpPr>
        <p:spPr>
          <a:noFill/>
        </p:spPr>
        <p:txBody>
          <a:bodyPr/>
          <a:lstStyle/>
          <a:p>
            <a:r>
              <a:rPr lang="en-US" altLang="en-US"/>
              <a:t>Walid Ben-Amar, Ph.D.</a:t>
            </a:r>
          </a:p>
        </p:txBody>
      </p:sp>
      <p:sp>
        <p:nvSpPr>
          <p:cNvPr id="15363" name="Espace réservé du numéro de diapositive 5"/>
          <p:cNvSpPr>
            <a:spLocks noGrp="1"/>
          </p:cNvSpPr>
          <p:nvPr>
            <p:ph type="sldNum" sz="quarter" idx="12"/>
          </p:nvPr>
        </p:nvSpPr>
        <p:spPr>
          <a:noFill/>
        </p:spPr>
        <p:txBody>
          <a:bodyPr/>
          <a:lstStyle/>
          <a:p>
            <a:fld id="{D56C0F4D-28C7-4A98-B704-12FB5DB3B802}" type="slidenum">
              <a:rPr lang="en-US" altLang="en-US" smtClean="0"/>
              <a:pPr/>
              <a:t>16</a:t>
            </a:fld>
            <a:endParaRPr lang="en-US" altLang="en-US"/>
          </a:p>
        </p:txBody>
      </p:sp>
      <p:sp>
        <p:nvSpPr>
          <p:cNvPr id="15364" name="Rectangle 2"/>
          <p:cNvSpPr>
            <a:spLocks noGrp="1" noChangeArrowheads="1"/>
          </p:cNvSpPr>
          <p:nvPr>
            <p:ph type="title"/>
          </p:nvPr>
        </p:nvSpPr>
        <p:spPr/>
        <p:txBody>
          <a:bodyPr/>
          <a:lstStyle/>
          <a:p>
            <a:pPr algn="ctr" eaLnBrk="1" hangingPunct="1"/>
            <a:r>
              <a:rPr lang="fr-CA" sz="3200" dirty="0"/>
              <a:t>4-Les éléments des états financiers (1) </a:t>
            </a:r>
            <a:endParaRPr lang="fr-FR" sz="3200" dirty="0"/>
          </a:p>
        </p:txBody>
      </p:sp>
      <p:sp>
        <p:nvSpPr>
          <p:cNvPr id="15365" name="Rectangle 3"/>
          <p:cNvSpPr>
            <a:spLocks noGrp="1" noChangeArrowheads="1"/>
          </p:cNvSpPr>
          <p:nvPr>
            <p:ph type="body" idx="1"/>
          </p:nvPr>
        </p:nvSpPr>
        <p:spPr/>
        <p:txBody>
          <a:bodyPr/>
          <a:lstStyle/>
          <a:p>
            <a:pPr eaLnBrk="1" hangingPunct="1">
              <a:buFont typeface="Wingdings" pitchFamily="2" charset="2"/>
              <a:buNone/>
            </a:pPr>
            <a:endParaRPr lang="fr-CA" sz="1800" dirty="0"/>
          </a:p>
          <a:p>
            <a:pPr eaLnBrk="1" hangingPunct="1">
              <a:buFont typeface="Wingdings" pitchFamily="2" charset="2"/>
              <a:buNone/>
            </a:pPr>
            <a:r>
              <a:rPr lang="fr-CA" sz="1800" b="1" dirty="0"/>
              <a:t>1- L’actif</a:t>
            </a:r>
          </a:p>
          <a:p>
            <a:pPr eaLnBrk="1" hangingPunct="1">
              <a:buFont typeface="Wingdings" pitchFamily="2" charset="2"/>
              <a:buNone/>
            </a:pPr>
            <a:r>
              <a:rPr lang="fr-CA" sz="1800" dirty="0"/>
              <a:t>	</a:t>
            </a:r>
            <a:r>
              <a:rPr lang="fr-CA" sz="1800" i="1" dirty="0"/>
              <a:t>Les ressources économiques sur lesquelles l’entité </a:t>
            </a:r>
            <a:r>
              <a:rPr lang="fr-CA" sz="1800" i="1" u="sng" dirty="0"/>
              <a:t>exerce un contrôle </a:t>
            </a:r>
            <a:r>
              <a:rPr lang="fr-CA" sz="1800" i="1" dirty="0"/>
              <a:t>par suite d’opérations ou de faits passés et qui sont susceptibles de lui procurer des avantages économiques futurs   </a:t>
            </a:r>
          </a:p>
          <a:p>
            <a:pPr eaLnBrk="1" hangingPunct="1">
              <a:buFont typeface="Wingdings" pitchFamily="2" charset="2"/>
              <a:buNone/>
            </a:pPr>
            <a:r>
              <a:rPr lang="fr-CA" sz="1800" b="1" dirty="0"/>
              <a:t>2- Le passif</a:t>
            </a:r>
          </a:p>
          <a:p>
            <a:pPr eaLnBrk="1" hangingPunct="1">
              <a:buFont typeface="Wingdings" pitchFamily="2" charset="2"/>
              <a:buNone/>
            </a:pPr>
            <a:r>
              <a:rPr lang="fr-CA" sz="1800" dirty="0"/>
              <a:t>	</a:t>
            </a:r>
            <a:r>
              <a:rPr lang="fr-CA" sz="1800" i="1" dirty="0"/>
              <a:t>Les obligations qui incombent à l’entité par suite d’opérations ou de faits passés, et dont le règlement pourra nécessiter le transfert ou l’utilisation d’un élément d’actif, la prestation de services ou tout autre cession d’avantages économiques  </a:t>
            </a:r>
          </a:p>
          <a:p>
            <a:pPr eaLnBrk="1" hangingPunct="1">
              <a:buFont typeface="Wingdings" pitchFamily="2" charset="2"/>
              <a:buNone/>
            </a:pPr>
            <a:r>
              <a:rPr lang="fr-CA" sz="1800" b="1" dirty="0"/>
              <a:t>3- Les capitaux propres</a:t>
            </a:r>
          </a:p>
          <a:p>
            <a:pPr eaLnBrk="1" hangingPunct="1">
              <a:buFont typeface="Wingdings" pitchFamily="2" charset="2"/>
              <a:buNone/>
            </a:pPr>
            <a:r>
              <a:rPr lang="fr-CA" sz="1800" dirty="0"/>
              <a:t>	Le droit de propriété sur l’actif de l’entité après déduction du passif</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ce réservé du pied de page 4"/>
          <p:cNvSpPr>
            <a:spLocks noGrp="1"/>
          </p:cNvSpPr>
          <p:nvPr>
            <p:ph type="ftr" sz="quarter" idx="11"/>
          </p:nvPr>
        </p:nvSpPr>
        <p:spPr>
          <a:noFill/>
        </p:spPr>
        <p:txBody>
          <a:bodyPr/>
          <a:lstStyle/>
          <a:p>
            <a:r>
              <a:rPr lang="en-US" altLang="en-US"/>
              <a:t>Walid Ben-Amar, Ph.D.</a:t>
            </a:r>
          </a:p>
        </p:txBody>
      </p:sp>
      <p:sp>
        <p:nvSpPr>
          <p:cNvPr id="16387" name="Espace réservé du numéro de diapositive 5"/>
          <p:cNvSpPr>
            <a:spLocks noGrp="1"/>
          </p:cNvSpPr>
          <p:nvPr>
            <p:ph type="sldNum" sz="quarter" idx="12"/>
          </p:nvPr>
        </p:nvSpPr>
        <p:spPr>
          <a:noFill/>
        </p:spPr>
        <p:txBody>
          <a:bodyPr/>
          <a:lstStyle/>
          <a:p>
            <a:fld id="{DF47F53A-D3C7-455C-81AD-EC144F667F6E}" type="slidenum">
              <a:rPr lang="en-US" altLang="en-US" smtClean="0"/>
              <a:pPr/>
              <a:t>17</a:t>
            </a:fld>
            <a:endParaRPr lang="en-US" altLang="en-US"/>
          </a:p>
        </p:txBody>
      </p:sp>
      <p:sp>
        <p:nvSpPr>
          <p:cNvPr id="16388" name="Rectangle 2"/>
          <p:cNvSpPr>
            <a:spLocks noGrp="1" noChangeArrowheads="1"/>
          </p:cNvSpPr>
          <p:nvPr>
            <p:ph type="title"/>
          </p:nvPr>
        </p:nvSpPr>
        <p:spPr/>
        <p:txBody>
          <a:bodyPr/>
          <a:lstStyle/>
          <a:p>
            <a:pPr algn="ctr" eaLnBrk="1" hangingPunct="1"/>
            <a:r>
              <a:rPr lang="fr-CA" sz="3200" dirty="0"/>
              <a:t>4-Les éléments des états financiers (2)</a:t>
            </a:r>
            <a:endParaRPr lang="fr-FR" sz="3200" dirty="0"/>
          </a:p>
        </p:txBody>
      </p:sp>
      <p:sp>
        <p:nvSpPr>
          <p:cNvPr id="16389" name="Rectangle 3"/>
          <p:cNvSpPr>
            <a:spLocks noGrp="1" noChangeArrowheads="1"/>
          </p:cNvSpPr>
          <p:nvPr>
            <p:ph type="body" idx="1"/>
          </p:nvPr>
        </p:nvSpPr>
        <p:spPr/>
        <p:txBody>
          <a:bodyPr/>
          <a:lstStyle/>
          <a:p>
            <a:pPr eaLnBrk="1" hangingPunct="1">
              <a:buFont typeface="Wingdings" pitchFamily="2" charset="2"/>
              <a:buNone/>
            </a:pPr>
            <a:r>
              <a:rPr lang="fr-CA" sz="1600" b="1" dirty="0"/>
              <a:t>4- Les produits</a:t>
            </a:r>
          </a:p>
          <a:p>
            <a:pPr eaLnBrk="1" hangingPunct="1">
              <a:buFont typeface="Wingdings" pitchFamily="2" charset="2"/>
              <a:buNone/>
            </a:pPr>
            <a:r>
              <a:rPr lang="fr-CA" sz="1600" dirty="0"/>
              <a:t>	Les augmentations des ressources économiques qui résultent des activités courantes de l’entité et proviennent habituellement de la vente de biens et la prestation de services</a:t>
            </a:r>
          </a:p>
          <a:p>
            <a:pPr eaLnBrk="1" hangingPunct="1">
              <a:buFont typeface="Wingdings" pitchFamily="2" charset="2"/>
              <a:buNone/>
            </a:pPr>
            <a:r>
              <a:rPr lang="fr-CA" sz="1600" b="1" dirty="0"/>
              <a:t>5- Les charges</a:t>
            </a:r>
          </a:p>
          <a:p>
            <a:pPr eaLnBrk="1" hangingPunct="1">
              <a:buFont typeface="Wingdings" pitchFamily="2" charset="2"/>
              <a:buNone/>
            </a:pPr>
            <a:r>
              <a:rPr lang="fr-CA" sz="1600" dirty="0"/>
              <a:t>	Les diminutions des ressources économiques qui résultent des activités courantes menées par l’entité en vue de la génération des produits ou de la prestation de services</a:t>
            </a:r>
          </a:p>
          <a:p>
            <a:pPr eaLnBrk="1" hangingPunct="1">
              <a:buFont typeface="Wingdings" pitchFamily="2" charset="2"/>
              <a:buNone/>
            </a:pPr>
            <a:r>
              <a:rPr lang="fr-CA" sz="1600" b="1" dirty="0"/>
              <a:t>6- Le résultat global (étendu)</a:t>
            </a:r>
          </a:p>
          <a:p>
            <a:pPr eaLnBrk="1" hangingPunct="1">
              <a:buFont typeface="Wingdings" pitchFamily="2" charset="2"/>
              <a:buNone/>
            </a:pPr>
            <a:r>
              <a:rPr lang="fr-CA" sz="1600" dirty="0"/>
              <a:t>  	L’excédent du total des produits et des gains </a:t>
            </a:r>
            <a:r>
              <a:rPr lang="fr-CA" sz="1600"/>
              <a:t>(profits) </a:t>
            </a:r>
            <a:r>
              <a:rPr lang="fr-CA" sz="1600" dirty="0"/>
              <a:t>sur le total des charges et des pertes</a:t>
            </a:r>
            <a:endParaRPr lang="fr-FR" sz="16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Espace réservé du pied de page 4"/>
          <p:cNvSpPr>
            <a:spLocks noGrp="1"/>
          </p:cNvSpPr>
          <p:nvPr>
            <p:ph type="ftr" sz="quarter" idx="11"/>
          </p:nvPr>
        </p:nvSpPr>
        <p:spPr>
          <a:noFill/>
        </p:spPr>
        <p:txBody>
          <a:bodyPr/>
          <a:lstStyle/>
          <a:p>
            <a:r>
              <a:rPr lang="en-US" altLang="en-US"/>
              <a:t>Walid Ben-Amar, Ph.D.</a:t>
            </a:r>
          </a:p>
        </p:txBody>
      </p:sp>
      <p:sp>
        <p:nvSpPr>
          <p:cNvPr id="17411" name="Espace réservé du numéro de diapositive 5"/>
          <p:cNvSpPr>
            <a:spLocks noGrp="1"/>
          </p:cNvSpPr>
          <p:nvPr>
            <p:ph type="sldNum" sz="quarter" idx="12"/>
          </p:nvPr>
        </p:nvSpPr>
        <p:spPr>
          <a:noFill/>
        </p:spPr>
        <p:txBody>
          <a:bodyPr/>
          <a:lstStyle/>
          <a:p>
            <a:fld id="{677C62B0-6294-402D-A7ED-629668F1BBCA}" type="slidenum">
              <a:rPr lang="en-US" altLang="en-US" smtClean="0"/>
              <a:pPr/>
              <a:t>18</a:t>
            </a:fld>
            <a:endParaRPr lang="en-US" altLang="en-US"/>
          </a:p>
        </p:txBody>
      </p:sp>
      <p:sp>
        <p:nvSpPr>
          <p:cNvPr id="17412" name="Rectangle 2"/>
          <p:cNvSpPr>
            <a:spLocks noGrp="1" noChangeArrowheads="1"/>
          </p:cNvSpPr>
          <p:nvPr>
            <p:ph type="title"/>
          </p:nvPr>
        </p:nvSpPr>
        <p:spPr/>
        <p:txBody>
          <a:bodyPr/>
          <a:lstStyle/>
          <a:p>
            <a:pPr algn="ctr" eaLnBrk="1" hangingPunct="1"/>
            <a:r>
              <a:rPr lang="fr-CA" sz="3600" dirty="0"/>
              <a:t>Le résultat global(étendu)</a:t>
            </a:r>
          </a:p>
        </p:txBody>
      </p:sp>
      <p:sp>
        <p:nvSpPr>
          <p:cNvPr id="17413" name="Rectangle 3"/>
          <p:cNvSpPr>
            <a:spLocks noGrp="1" noChangeArrowheads="1"/>
          </p:cNvSpPr>
          <p:nvPr>
            <p:ph type="body" idx="1"/>
          </p:nvPr>
        </p:nvSpPr>
        <p:spPr/>
        <p:txBody>
          <a:bodyPr/>
          <a:lstStyle/>
          <a:p>
            <a:pPr eaLnBrk="1" hangingPunct="1"/>
            <a:r>
              <a:rPr lang="fr-CA" dirty="0"/>
              <a:t>Résultat global (étendu):</a:t>
            </a:r>
          </a:p>
          <a:p>
            <a:pPr lvl="1" eaLnBrk="1" hangingPunct="1"/>
            <a:r>
              <a:rPr lang="fr-CA" dirty="0"/>
              <a:t>Résultat net + Autres éléments du résultat global</a:t>
            </a:r>
          </a:p>
          <a:p>
            <a:pPr eaLnBrk="1" hangingPunct="1"/>
            <a:endParaRPr lang="fr-CA" dirty="0"/>
          </a:p>
          <a:p>
            <a:pPr eaLnBrk="1" hangingPunct="1"/>
            <a:r>
              <a:rPr lang="fr-CA" dirty="0"/>
              <a:t>Autres éléments du résultat global: </a:t>
            </a:r>
          </a:p>
          <a:p>
            <a:pPr lvl="1" eaLnBrk="1" hangingPunct="1"/>
            <a:r>
              <a:rPr lang="fr-CA" dirty="0"/>
              <a:t>Exemples</a:t>
            </a:r>
          </a:p>
          <a:p>
            <a:pPr lvl="2" eaLnBrk="1" hangingPunct="1"/>
            <a:r>
              <a:rPr lang="fr-CA" sz="2100" dirty="0"/>
              <a:t>Gains ou pertes sur les placements </a:t>
            </a:r>
            <a:r>
              <a:rPr lang="fr-CA" sz="2100" u="sng" dirty="0"/>
              <a:t>destinés à la vente (à </a:t>
            </a:r>
            <a:r>
              <a:rPr lang="fr-CA" sz="2100" u="sng"/>
              <a:t>la JVBAERG</a:t>
            </a:r>
            <a:r>
              <a:rPr lang="fr-CA" sz="2100" u="sng" dirty="0"/>
              <a:t>)</a:t>
            </a:r>
          </a:p>
          <a:p>
            <a:pPr lvl="2" eaLnBrk="1" hangingPunct="1"/>
            <a:r>
              <a:rPr lang="fr-CA" sz="2100" dirty="0"/>
              <a:t>Gains ou pertes résultant de la conversion des états financiers de filiales étrangères présentés en devises étrangères.  </a:t>
            </a:r>
          </a:p>
          <a:p>
            <a:pPr eaLnBrk="1" hangingPunct="1"/>
            <a:endParaRPr lang="fr-CA"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ce réservé du pied de page 4"/>
          <p:cNvSpPr>
            <a:spLocks noGrp="1"/>
          </p:cNvSpPr>
          <p:nvPr>
            <p:ph type="ftr" sz="quarter" idx="11"/>
          </p:nvPr>
        </p:nvSpPr>
        <p:spPr>
          <a:noFill/>
        </p:spPr>
        <p:txBody>
          <a:bodyPr/>
          <a:lstStyle/>
          <a:p>
            <a:r>
              <a:rPr lang="en-US" altLang="en-US"/>
              <a:t>Walid Ben-Amar, Ph.D.</a:t>
            </a:r>
          </a:p>
        </p:txBody>
      </p:sp>
      <p:sp>
        <p:nvSpPr>
          <p:cNvPr id="20483" name="Espace réservé du numéro de diapositive 5"/>
          <p:cNvSpPr>
            <a:spLocks noGrp="1"/>
          </p:cNvSpPr>
          <p:nvPr>
            <p:ph type="sldNum" sz="quarter" idx="12"/>
          </p:nvPr>
        </p:nvSpPr>
        <p:spPr>
          <a:noFill/>
        </p:spPr>
        <p:txBody>
          <a:bodyPr/>
          <a:lstStyle/>
          <a:p>
            <a:fld id="{9B522B1D-2422-47B4-83DF-59BB1CF06B69}" type="slidenum">
              <a:rPr lang="en-US" altLang="en-US" smtClean="0"/>
              <a:pPr/>
              <a:t>19</a:t>
            </a:fld>
            <a:endParaRPr lang="en-US" altLang="en-US"/>
          </a:p>
        </p:txBody>
      </p:sp>
      <p:sp>
        <p:nvSpPr>
          <p:cNvPr id="20484" name="Rectangle 2"/>
          <p:cNvSpPr>
            <a:spLocks noGrp="1" noChangeArrowheads="1"/>
          </p:cNvSpPr>
          <p:nvPr>
            <p:ph type="title"/>
          </p:nvPr>
        </p:nvSpPr>
        <p:spPr/>
        <p:txBody>
          <a:bodyPr/>
          <a:lstStyle/>
          <a:p>
            <a:pPr eaLnBrk="1" hangingPunct="1"/>
            <a:r>
              <a:rPr lang="fr-CA" sz="3200" dirty="0"/>
              <a:t>5. Les critères de comptabilisation des éléments des états financiers</a:t>
            </a:r>
            <a:endParaRPr lang="en-US" sz="3200" dirty="0"/>
          </a:p>
        </p:txBody>
      </p:sp>
      <p:sp>
        <p:nvSpPr>
          <p:cNvPr id="20485" name="Rectangle 3"/>
          <p:cNvSpPr>
            <a:spLocks noGrp="1" noChangeArrowheads="1"/>
          </p:cNvSpPr>
          <p:nvPr>
            <p:ph type="body" idx="1"/>
          </p:nvPr>
        </p:nvSpPr>
        <p:spPr/>
        <p:txBody>
          <a:bodyPr/>
          <a:lstStyle/>
          <a:p>
            <a:pPr eaLnBrk="1" hangingPunct="1"/>
            <a:r>
              <a:rPr lang="fr-CA" sz="1800" dirty="0"/>
              <a:t>Moment de comptabilisation : Pour être inclus dans les états financiers, un élément doit satisfaire aux deux critères de constatation suivants :</a:t>
            </a:r>
          </a:p>
          <a:p>
            <a:pPr eaLnBrk="1" hangingPunct="1"/>
            <a:endParaRPr lang="fr-CA" sz="1800" dirty="0"/>
          </a:p>
          <a:p>
            <a:pPr eaLnBrk="1" hangingPunct="1">
              <a:buFont typeface="Wingdings" pitchFamily="2" charset="2"/>
              <a:buNone/>
            </a:pPr>
            <a:r>
              <a:rPr lang="fr-CA" sz="1800" i="1" dirty="0"/>
              <a:t>	1. il est probable que tout avantage économique futur qui lui est lié ira a l’entité ou en proviendra. </a:t>
            </a:r>
          </a:p>
          <a:p>
            <a:pPr eaLnBrk="1" hangingPunct="1">
              <a:buFont typeface="Wingdings" pitchFamily="2" charset="2"/>
              <a:buNone/>
            </a:pPr>
            <a:endParaRPr lang="fr-CA" sz="1800" i="1" dirty="0"/>
          </a:p>
          <a:p>
            <a:pPr eaLnBrk="1" hangingPunct="1">
              <a:buFont typeface="Wingdings" pitchFamily="2" charset="2"/>
              <a:buNone/>
            </a:pPr>
            <a:r>
              <a:rPr lang="fr-CA" sz="1800" i="1" dirty="0"/>
              <a:t>	2. L’article a un coût ou une valeur qui peut être évalué de façon fiable</a:t>
            </a:r>
          </a:p>
          <a:p>
            <a:pPr eaLnBrk="1" hangingPunct="1">
              <a:buFont typeface="Wingdings" pitchFamily="2" charset="2"/>
              <a:buNone/>
            </a:pPr>
            <a:endParaRPr lang="fr-CA" sz="1800" i="1" dirty="0"/>
          </a:p>
          <a:p>
            <a:pPr eaLnBrk="1" hangingPunct="1">
              <a:buFont typeface="Wingdings" pitchFamily="2" charset="2"/>
              <a:buNone/>
            </a:pPr>
            <a:r>
              <a:rPr lang="fr-CA" sz="1800" i="1" dirty="0"/>
              <a:t>(</a:t>
            </a:r>
            <a:r>
              <a:rPr lang="fr-CA" sz="1400" i="1" dirty="0" err="1"/>
              <a:t>paragrpahe</a:t>
            </a:r>
            <a:r>
              <a:rPr lang="fr-CA" sz="1400" i="1" dirty="0"/>
              <a:t> 83 du cadre de préparation et de présentation des états financiers de l’IASB). </a:t>
            </a:r>
            <a:endParaRPr lang="fr-CA" sz="1800" i="1" dirty="0"/>
          </a:p>
          <a:p>
            <a:pPr eaLnBrk="1" hangingPunct="1">
              <a:buFont typeface="Wingdings" pitchFamily="2" charset="2"/>
              <a:buNone/>
            </a:pPr>
            <a:r>
              <a:rPr lang="fr-CA" sz="1800" i="1" dirty="0">
                <a:solidFill>
                  <a:srgbClr val="FF3300"/>
                </a:solidFill>
              </a:rPr>
              <a:t>	</a:t>
            </a:r>
            <a:endParaRPr lang="en-US" sz="1800" i="1" dirty="0">
              <a:solidFill>
                <a:srgbClr val="FF33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re 1"/>
          <p:cNvSpPr>
            <a:spLocks noGrp="1"/>
          </p:cNvSpPr>
          <p:nvPr>
            <p:ph type="title"/>
          </p:nvPr>
        </p:nvSpPr>
        <p:spPr/>
        <p:txBody>
          <a:bodyPr/>
          <a:lstStyle/>
          <a:p>
            <a:r>
              <a:rPr lang="fr-CA" sz="3200" dirty="0"/>
              <a:t>6. Les bases d’évaluation des éléments des états financiers</a:t>
            </a:r>
            <a:endParaRPr lang="en-CA" sz="3200" dirty="0"/>
          </a:p>
        </p:txBody>
      </p:sp>
      <p:sp>
        <p:nvSpPr>
          <p:cNvPr id="21507" name="Espace réservé du contenu 2"/>
          <p:cNvSpPr>
            <a:spLocks noGrp="1"/>
          </p:cNvSpPr>
          <p:nvPr>
            <p:ph idx="1"/>
          </p:nvPr>
        </p:nvSpPr>
        <p:spPr/>
        <p:txBody>
          <a:bodyPr/>
          <a:lstStyle/>
          <a:p>
            <a:r>
              <a:rPr lang="en-CA" sz="2400" dirty="0"/>
              <a:t>Le </a:t>
            </a:r>
            <a:r>
              <a:rPr lang="en-CA" sz="2400" dirty="0" err="1"/>
              <a:t>coût</a:t>
            </a:r>
            <a:r>
              <a:rPr lang="en-CA" sz="2400" dirty="0"/>
              <a:t> </a:t>
            </a:r>
            <a:r>
              <a:rPr lang="en-CA" sz="2400" dirty="0" err="1"/>
              <a:t>historique</a:t>
            </a:r>
            <a:endParaRPr lang="en-CA" sz="2400" dirty="0"/>
          </a:p>
          <a:p>
            <a:pPr lvl="1"/>
            <a:r>
              <a:rPr lang="en-CA" sz="1600" dirty="0" err="1"/>
              <a:t>Montant</a:t>
            </a:r>
            <a:r>
              <a:rPr lang="en-CA" sz="1600" dirty="0"/>
              <a:t> de </a:t>
            </a:r>
            <a:r>
              <a:rPr lang="en-CA" sz="1600" dirty="0" err="1"/>
              <a:t>trésorerie</a:t>
            </a:r>
            <a:r>
              <a:rPr lang="en-CA" sz="1600" dirty="0"/>
              <a:t> </a:t>
            </a:r>
            <a:r>
              <a:rPr lang="en-CA" sz="1600" dirty="0" err="1"/>
              <a:t>ou</a:t>
            </a:r>
            <a:r>
              <a:rPr lang="en-CA" sz="1600" dirty="0"/>
              <a:t> </a:t>
            </a:r>
            <a:r>
              <a:rPr lang="en-CA" sz="1600" dirty="0" err="1"/>
              <a:t>équivalents</a:t>
            </a:r>
            <a:r>
              <a:rPr lang="en-CA" sz="1600" dirty="0"/>
              <a:t> </a:t>
            </a:r>
            <a:r>
              <a:rPr lang="en-CA" sz="1600" dirty="0" err="1"/>
              <a:t>payé</a:t>
            </a:r>
            <a:r>
              <a:rPr lang="en-CA" sz="1600" dirty="0"/>
              <a:t> </a:t>
            </a:r>
            <a:r>
              <a:rPr lang="en-CA" sz="1600" dirty="0" err="1"/>
              <a:t>ou</a:t>
            </a:r>
            <a:r>
              <a:rPr lang="en-CA" sz="1600" dirty="0"/>
              <a:t> à payer pour </a:t>
            </a:r>
            <a:r>
              <a:rPr lang="en-CA" sz="1600" dirty="0" err="1"/>
              <a:t>l’obtention</a:t>
            </a:r>
            <a:r>
              <a:rPr lang="en-CA" sz="1600" dirty="0"/>
              <a:t> d’un </a:t>
            </a:r>
            <a:r>
              <a:rPr lang="en-CA" sz="1600" dirty="0" err="1"/>
              <a:t>actif</a:t>
            </a:r>
            <a:r>
              <a:rPr lang="en-CA" sz="1600" dirty="0"/>
              <a:t> </a:t>
            </a:r>
            <a:r>
              <a:rPr lang="en-CA" sz="1600" dirty="0" err="1"/>
              <a:t>ou</a:t>
            </a:r>
            <a:r>
              <a:rPr lang="en-CA" sz="1600" dirty="0"/>
              <a:t> le </a:t>
            </a:r>
            <a:r>
              <a:rPr lang="en-CA" sz="1600" dirty="0" err="1"/>
              <a:t>règlement</a:t>
            </a:r>
            <a:r>
              <a:rPr lang="en-CA" sz="1600" dirty="0"/>
              <a:t> d’un </a:t>
            </a:r>
            <a:r>
              <a:rPr lang="en-CA" sz="1600" dirty="0" err="1"/>
              <a:t>passif</a:t>
            </a:r>
            <a:endParaRPr lang="en-CA" sz="1600" dirty="0"/>
          </a:p>
          <a:p>
            <a:r>
              <a:rPr lang="en-CA" sz="2400" dirty="0"/>
              <a:t>Le </a:t>
            </a:r>
            <a:r>
              <a:rPr lang="en-CA" sz="2400" dirty="0" err="1"/>
              <a:t>coût</a:t>
            </a:r>
            <a:r>
              <a:rPr lang="en-CA" sz="2400" dirty="0"/>
              <a:t> </a:t>
            </a:r>
            <a:r>
              <a:rPr lang="en-CA" sz="2400" dirty="0" err="1"/>
              <a:t>actuel</a:t>
            </a:r>
            <a:endParaRPr lang="en-CA" sz="2400" dirty="0"/>
          </a:p>
          <a:p>
            <a:pPr lvl="1"/>
            <a:r>
              <a:rPr lang="en-CA" sz="1600" dirty="0" err="1"/>
              <a:t>Montant</a:t>
            </a:r>
            <a:r>
              <a:rPr lang="en-CA" sz="1600" dirty="0"/>
              <a:t> de </a:t>
            </a:r>
            <a:r>
              <a:rPr lang="en-CA" sz="1600" dirty="0" err="1"/>
              <a:t>trésorerie</a:t>
            </a:r>
            <a:r>
              <a:rPr lang="en-CA" sz="1600" dirty="0"/>
              <a:t> </a:t>
            </a:r>
            <a:r>
              <a:rPr lang="en-CA" sz="1600" dirty="0" err="1"/>
              <a:t>ou</a:t>
            </a:r>
            <a:r>
              <a:rPr lang="en-CA" sz="1600" dirty="0"/>
              <a:t> </a:t>
            </a:r>
            <a:r>
              <a:rPr lang="en-CA" sz="1600" dirty="0" err="1"/>
              <a:t>équivalents</a:t>
            </a:r>
            <a:r>
              <a:rPr lang="en-CA" sz="1600" dirty="0"/>
              <a:t> </a:t>
            </a:r>
            <a:r>
              <a:rPr lang="en-CA" sz="1600" dirty="0" err="1"/>
              <a:t>qu’il</a:t>
            </a:r>
            <a:r>
              <a:rPr lang="en-CA" sz="1600" dirty="0"/>
              <a:t> </a:t>
            </a:r>
            <a:r>
              <a:rPr lang="en-CA" sz="1600" dirty="0" err="1"/>
              <a:t>conviendrait</a:t>
            </a:r>
            <a:r>
              <a:rPr lang="en-CA" sz="1600" dirty="0"/>
              <a:t> de  payer pour </a:t>
            </a:r>
            <a:r>
              <a:rPr lang="en-CA" sz="1600" dirty="0" err="1"/>
              <a:t>l’acquisition</a:t>
            </a:r>
            <a:r>
              <a:rPr lang="en-CA" sz="1600" dirty="0"/>
              <a:t>, à la date de </a:t>
            </a:r>
            <a:r>
              <a:rPr lang="en-CA" sz="1600" dirty="0" err="1"/>
              <a:t>l’évaluation</a:t>
            </a:r>
            <a:r>
              <a:rPr lang="en-CA" sz="1600" dirty="0"/>
              <a:t> d’un </a:t>
            </a:r>
            <a:r>
              <a:rPr lang="en-CA" sz="1600" dirty="0" err="1"/>
              <a:t>actif</a:t>
            </a:r>
            <a:r>
              <a:rPr lang="en-CA" sz="1600" dirty="0"/>
              <a:t> </a:t>
            </a:r>
            <a:r>
              <a:rPr lang="en-CA" sz="1600" dirty="0" err="1"/>
              <a:t>équivalent</a:t>
            </a:r>
            <a:r>
              <a:rPr lang="en-CA" sz="1600" dirty="0"/>
              <a:t> </a:t>
            </a:r>
            <a:r>
              <a:rPr lang="en-CA" sz="1600" dirty="0" err="1"/>
              <a:t>ou</a:t>
            </a:r>
            <a:r>
              <a:rPr lang="en-CA" sz="1600" dirty="0"/>
              <a:t> le </a:t>
            </a:r>
            <a:r>
              <a:rPr lang="en-CA" sz="1600" dirty="0" err="1"/>
              <a:t>règlement</a:t>
            </a:r>
            <a:r>
              <a:rPr lang="en-CA" sz="1600" dirty="0"/>
              <a:t> d’un </a:t>
            </a:r>
            <a:r>
              <a:rPr lang="en-CA" sz="1600" dirty="0" err="1"/>
              <a:t>passif</a:t>
            </a:r>
            <a:r>
              <a:rPr lang="en-CA" sz="1600" dirty="0"/>
              <a:t> </a:t>
            </a:r>
            <a:r>
              <a:rPr lang="en-CA" sz="1600" dirty="0" err="1"/>
              <a:t>équivalent</a:t>
            </a:r>
            <a:endParaRPr lang="en-CA" sz="2000" dirty="0"/>
          </a:p>
          <a:p>
            <a:r>
              <a:rPr lang="en-CA" sz="2400" dirty="0"/>
              <a:t>La </a:t>
            </a:r>
            <a:r>
              <a:rPr lang="en-CA" sz="2400" dirty="0" err="1"/>
              <a:t>valeur</a:t>
            </a:r>
            <a:r>
              <a:rPr lang="en-CA" sz="2400" dirty="0"/>
              <a:t> de </a:t>
            </a:r>
            <a:r>
              <a:rPr lang="en-CA" sz="2400" dirty="0" err="1"/>
              <a:t>réalisation</a:t>
            </a:r>
            <a:endParaRPr lang="en-CA" sz="2400" dirty="0"/>
          </a:p>
          <a:p>
            <a:pPr lvl="1"/>
            <a:r>
              <a:rPr lang="en-CA" sz="1600" dirty="0" err="1"/>
              <a:t>Montant</a:t>
            </a:r>
            <a:r>
              <a:rPr lang="en-CA" sz="1600" dirty="0"/>
              <a:t> de </a:t>
            </a:r>
            <a:r>
              <a:rPr lang="en-CA" sz="1600" dirty="0" err="1"/>
              <a:t>trésorerie</a:t>
            </a:r>
            <a:r>
              <a:rPr lang="en-CA" sz="1600" dirty="0"/>
              <a:t> qui </a:t>
            </a:r>
            <a:r>
              <a:rPr lang="en-CA" sz="1600" dirty="0" err="1"/>
              <a:t>pourrait</a:t>
            </a:r>
            <a:r>
              <a:rPr lang="en-CA" sz="1600" dirty="0"/>
              <a:t> </a:t>
            </a:r>
            <a:r>
              <a:rPr lang="en-CA" sz="1600" dirty="0" err="1"/>
              <a:t>être</a:t>
            </a:r>
            <a:r>
              <a:rPr lang="en-CA" sz="1600" dirty="0"/>
              <a:t> </a:t>
            </a:r>
            <a:r>
              <a:rPr lang="en-CA" sz="1600" dirty="0" err="1"/>
              <a:t>obtenu</a:t>
            </a:r>
            <a:r>
              <a:rPr lang="en-CA" sz="1600" dirty="0"/>
              <a:t> suite à la </a:t>
            </a:r>
            <a:r>
              <a:rPr lang="en-CA" sz="1600" dirty="0" err="1"/>
              <a:t>vente</a:t>
            </a:r>
            <a:r>
              <a:rPr lang="en-CA" sz="1600" dirty="0"/>
              <a:t> </a:t>
            </a:r>
            <a:r>
              <a:rPr lang="en-CA" sz="1600" dirty="0" err="1"/>
              <a:t>volontaire</a:t>
            </a:r>
            <a:r>
              <a:rPr lang="en-CA" sz="1600" dirty="0"/>
              <a:t> d’un </a:t>
            </a:r>
            <a:r>
              <a:rPr lang="en-CA" sz="1600" dirty="0" err="1"/>
              <a:t>actif</a:t>
            </a:r>
            <a:r>
              <a:rPr lang="en-CA" sz="1600" dirty="0"/>
              <a:t> </a:t>
            </a:r>
            <a:r>
              <a:rPr lang="en-CA" sz="1600" dirty="0" err="1"/>
              <a:t>ou</a:t>
            </a:r>
            <a:r>
              <a:rPr lang="en-CA" sz="1600" dirty="0"/>
              <a:t> le </a:t>
            </a:r>
            <a:r>
              <a:rPr lang="en-CA" sz="1600" dirty="0" err="1"/>
              <a:t>règlement</a:t>
            </a:r>
            <a:r>
              <a:rPr lang="en-CA" sz="1600" dirty="0"/>
              <a:t> d’un </a:t>
            </a:r>
            <a:r>
              <a:rPr lang="en-CA" sz="1600" dirty="0" err="1"/>
              <a:t>passif</a:t>
            </a:r>
            <a:endParaRPr lang="en-CA" sz="1600" dirty="0"/>
          </a:p>
          <a:p>
            <a:r>
              <a:rPr lang="en-CA" sz="2400" dirty="0"/>
              <a:t>La </a:t>
            </a:r>
            <a:r>
              <a:rPr lang="en-CA" sz="2400" dirty="0" err="1"/>
              <a:t>valeur</a:t>
            </a:r>
            <a:r>
              <a:rPr lang="en-CA" sz="2400" dirty="0"/>
              <a:t> </a:t>
            </a:r>
            <a:r>
              <a:rPr lang="en-CA" sz="2400" dirty="0" err="1"/>
              <a:t>actuelle</a:t>
            </a:r>
            <a:endParaRPr lang="en-CA" sz="2400" dirty="0"/>
          </a:p>
          <a:p>
            <a:pPr lvl="1"/>
            <a:r>
              <a:rPr lang="en-CA" sz="1600" dirty="0" err="1"/>
              <a:t>Valeur</a:t>
            </a:r>
            <a:r>
              <a:rPr lang="en-CA" sz="1600" dirty="0"/>
              <a:t> </a:t>
            </a:r>
            <a:r>
              <a:rPr lang="en-CA" sz="1600" dirty="0" err="1"/>
              <a:t>actualisée</a:t>
            </a:r>
            <a:r>
              <a:rPr lang="en-CA" sz="1600" dirty="0"/>
              <a:t> des flux de </a:t>
            </a:r>
            <a:r>
              <a:rPr lang="en-CA" sz="1600" dirty="0" err="1"/>
              <a:t>trésorerie</a:t>
            </a:r>
            <a:r>
              <a:rPr lang="en-CA" sz="1600" dirty="0"/>
              <a:t> </a:t>
            </a:r>
            <a:r>
              <a:rPr lang="en-CA" sz="1600" dirty="0" err="1"/>
              <a:t>futurs</a:t>
            </a:r>
            <a:r>
              <a:rPr lang="en-CA" sz="1600" dirty="0"/>
              <a:t> qui </a:t>
            </a:r>
            <a:r>
              <a:rPr lang="en-CA" sz="1600" dirty="0" err="1"/>
              <a:t>seront</a:t>
            </a:r>
            <a:r>
              <a:rPr lang="en-CA" sz="1600" dirty="0"/>
              <a:t> </a:t>
            </a:r>
            <a:r>
              <a:rPr lang="en-CA" sz="1600" dirty="0" err="1"/>
              <a:t>engendrés</a:t>
            </a:r>
            <a:r>
              <a:rPr lang="en-CA" sz="1600" dirty="0"/>
              <a:t> par un </a:t>
            </a:r>
            <a:r>
              <a:rPr lang="en-CA" sz="1600" dirty="0" err="1"/>
              <a:t>élement</a:t>
            </a:r>
            <a:r>
              <a:rPr lang="en-CA" sz="1600" dirty="0"/>
              <a:t> des </a:t>
            </a:r>
            <a:r>
              <a:rPr lang="en-CA" sz="1600" dirty="0" err="1"/>
              <a:t>états</a:t>
            </a:r>
            <a:r>
              <a:rPr lang="en-CA" sz="1600" dirty="0"/>
              <a:t> financiers </a:t>
            </a:r>
            <a:r>
              <a:rPr lang="en-CA" sz="1600" dirty="0" err="1"/>
              <a:t>ou</a:t>
            </a:r>
            <a:r>
              <a:rPr lang="en-CA" sz="1600" dirty="0"/>
              <a:t> </a:t>
            </a:r>
            <a:r>
              <a:rPr lang="en-CA" sz="1600" dirty="0" err="1"/>
              <a:t>exigés</a:t>
            </a:r>
            <a:r>
              <a:rPr lang="en-CA" sz="1600" dirty="0"/>
              <a:t> pour son </a:t>
            </a:r>
            <a:r>
              <a:rPr lang="en-CA" sz="1600" dirty="0" err="1"/>
              <a:t>règlement</a:t>
            </a:r>
            <a:r>
              <a:rPr lang="en-CA" sz="1600" dirty="0"/>
              <a:t>.</a:t>
            </a:r>
          </a:p>
          <a:p>
            <a:pPr lvl="1"/>
            <a:endParaRPr lang="en-CA" sz="1600" dirty="0"/>
          </a:p>
          <a:p>
            <a:pPr lvl="1"/>
            <a:r>
              <a:rPr lang="en-CA" sz="1400" dirty="0"/>
              <a:t>Source (</a:t>
            </a:r>
            <a:r>
              <a:rPr lang="en-CA" sz="1400" dirty="0" err="1"/>
              <a:t>Gosselin</a:t>
            </a:r>
            <a:r>
              <a:rPr lang="en-CA" sz="1400" dirty="0"/>
              <a:t> et al., page 1.36)</a:t>
            </a:r>
          </a:p>
          <a:p>
            <a:endParaRPr lang="en-CA" sz="2400" dirty="0"/>
          </a:p>
        </p:txBody>
      </p:sp>
      <p:sp>
        <p:nvSpPr>
          <p:cNvPr id="21508" name="Espace réservé du pied de page 3"/>
          <p:cNvSpPr>
            <a:spLocks noGrp="1"/>
          </p:cNvSpPr>
          <p:nvPr>
            <p:ph type="ftr" sz="quarter" idx="11"/>
          </p:nvPr>
        </p:nvSpPr>
        <p:spPr>
          <a:noFill/>
        </p:spPr>
        <p:txBody>
          <a:bodyPr/>
          <a:lstStyle/>
          <a:p>
            <a:r>
              <a:rPr lang="en-US" altLang="en-US"/>
              <a:t>Walid Ben-Amar, Ph.D.</a:t>
            </a:r>
          </a:p>
        </p:txBody>
      </p:sp>
      <p:sp>
        <p:nvSpPr>
          <p:cNvPr id="21509" name="Espace réservé du numéro de diapositive 4"/>
          <p:cNvSpPr>
            <a:spLocks noGrp="1"/>
          </p:cNvSpPr>
          <p:nvPr>
            <p:ph type="sldNum" sz="quarter" idx="12"/>
          </p:nvPr>
        </p:nvSpPr>
        <p:spPr>
          <a:noFill/>
        </p:spPr>
        <p:txBody>
          <a:bodyPr/>
          <a:lstStyle/>
          <a:p>
            <a:fld id="{D3A83D4C-8817-4FAC-81B3-0C3F137DA373}" type="slidenum">
              <a:rPr lang="en-US" altLang="en-US" smtClean="0"/>
              <a:pPr/>
              <a:t>20</a:t>
            </a:fld>
            <a:endParaRPr lang="en-US"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ce réservé du pied de page 4"/>
          <p:cNvSpPr>
            <a:spLocks noGrp="1"/>
          </p:cNvSpPr>
          <p:nvPr>
            <p:ph type="ftr" sz="quarter" idx="11"/>
          </p:nvPr>
        </p:nvSpPr>
        <p:spPr>
          <a:noFill/>
        </p:spPr>
        <p:txBody>
          <a:bodyPr/>
          <a:lstStyle/>
          <a:p>
            <a:r>
              <a:rPr lang="en-US" altLang="en-US"/>
              <a:t>Walid Ben-Amar, Ph.D.</a:t>
            </a:r>
          </a:p>
        </p:txBody>
      </p:sp>
      <p:sp>
        <p:nvSpPr>
          <p:cNvPr id="23555" name="Espace réservé du numéro de diapositive 5"/>
          <p:cNvSpPr>
            <a:spLocks noGrp="1"/>
          </p:cNvSpPr>
          <p:nvPr>
            <p:ph type="sldNum" sz="quarter" idx="12"/>
          </p:nvPr>
        </p:nvSpPr>
        <p:spPr>
          <a:noFill/>
        </p:spPr>
        <p:txBody>
          <a:bodyPr/>
          <a:lstStyle/>
          <a:p>
            <a:fld id="{943AD84E-2FEE-425B-92A7-75021A16FF24}" type="slidenum">
              <a:rPr lang="en-US" altLang="en-US" smtClean="0"/>
              <a:pPr/>
              <a:t>21</a:t>
            </a:fld>
            <a:endParaRPr lang="en-US" altLang="en-US"/>
          </a:p>
        </p:txBody>
      </p:sp>
      <p:sp>
        <p:nvSpPr>
          <p:cNvPr id="23556" name="Rectangle 2"/>
          <p:cNvSpPr>
            <a:spLocks noGrp="1" noChangeArrowheads="1"/>
          </p:cNvSpPr>
          <p:nvPr>
            <p:ph type="title"/>
          </p:nvPr>
        </p:nvSpPr>
        <p:spPr/>
        <p:txBody>
          <a:bodyPr/>
          <a:lstStyle/>
          <a:p>
            <a:pPr algn="ctr"/>
            <a:r>
              <a:rPr lang="fr-CA" sz="2000"/>
              <a:t>Exercice: Les principes comptables</a:t>
            </a:r>
            <a:endParaRPr lang="fr-FR" sz="2000"/>
          </a:p>
        </p:txBody>
      </p:sp>
      <p:sp>
        <p:nvSpPr>
          <p:cNvPr id="23557" name="Rectangle 3"/>
          <p:cNvSpPr>
            <a:spLocks noGrp="1" noChangeArrowheads="1"/>
          </p:cNvSpPr>
          <p:nvPr>
            <p:ph type="body" idx="1"/>
          </p:nvPr>
        </p:nvSpPr>
        <p:spPr/>
        <p:txBody>
          <a:bodyPr/>
          <a:lstStyle/>
          <a:p>
            <a:r>
              <a:rPr lang="fr-CA" sz="1700" b="1" dirty="0"/>
              <a:t>Exercice E. 6 Gosselin et al. (2009)</a:t>
            </a:r>
          </a:p>
          <a:p>
            <a:pPr>
              <a:buFont typeface="Wingdings" pitchFamily="2" charset="2"/>
              <a:buNone/>
            </a:pPr>
            <a:r>
              <a:rPr lang="fr-CA" sz="1700" dirty="0"/>
              <a:t>	Identifiez le principe ou la notion comptable qui se rattache le mieux à chacune de ces affirmations. Justifiez vos réponses :</a:t>
            </a:r>
          </a:p>
          <a:p>
            <a:pPr>
              <a:buFont typeface="Wingdings" pitchFamily="2" charset="2"/>
              <a:buNone/>
            </a:pPr>
            <a:r>
              <a:rPr lang="fr-CA" sz="1500" dirty="0"/>
              <a:t>1- En plus de l’état des résultats, de l’état de la situation financière et de l’état des flux de trésorerie, les entreprises publient dans leurs états financiers des notes complémentaires et des tableaux explicatifs</a:t>
            </a:r>
          </a:p>
          <a:p>
            <a:pPr>
              <a:buFont typeface="Wingdings" pitchFamily="2" charset="2"/>
              <a:buNone/>
            </a:pPr>
            <a:r>
              <a:rPr lang="fr-CA" sz="1500" dirty="0"/>
              <a:t>2-</a:t>
            </a:r>
            <a:r>
              <a:rPr lang="fr-CA" sz="1500" dirty="0" err="1"/>
              <a:t>Minex</a:t>
            </a:r>
            <a:r>
              <a:rPr lang="fr-CA" sz="1500" dirty="0"/>
              <a:t> </a:t>
            </a:r>
            <a:r>
              <a:rPr lang="fr-CA" sz="1500" dirty="0" err="1"/>
              <a:t>ltée</a:t>
            </a:r>
            <a:r>
              <a:rPr lang="fr-CA" sz="1500" dirty="0"/>
              <a:t> amortit le coût de ses équipements selon la méthode de l’amortissement linéaire</a:t>
            </a:r>
          </a:p>
          <a:p>
            <a:pPr>
              <a:buFont typeface="Wingdings" pitchFamily="2" charset="2"/>
              <a:buNone/>
            </a:pPr>
            <a:r>
              <a:rPr lang="fr-CA" sz="1500" dirty="0"/>
              <a:t>3- La juste valeur d’un terrain acquis en 20x2 est de 90 000. Toutefois, le terrain figure au bilan de l’entreprise à une valeur de 65 000 $.</a:t>
            </a:r>
          </a:p>
          <a:p>
            <a:pPr>
              <a:buFont typeface="Wingdings" pitchFamily="2" charset="2"/>
              <a:buNone/>
            </a:pPr>
            <a:r>
              <a:rPr lang="fr-CA" sz="1500" dirty="0"/>
              <a:t>4- L’expert comptable porte un soin particulier aux choix comptables posés par la direction d’une entreprise. </a:t>
            </a:r>
          </a:p>
          <a:p>
            <a:pPr>
              <a:buFont typeface="Wingdings" pitchFamily="2" charset="2"/>
              <a:buNone/>
            </a:pPr>
            <a:r>
              <a:rPr lang="fr-CA" sz="1500" dirty="0"/>
              <a:t>5-On peut modifier une convention comptable. Mais cette situation est peu fréquente</a:t>
            </a:r>
          </a:p>
          <a:p>
            <a:pPr>
              <a:buFont typeface="Wingdings" pitchFamily="2" charset="2"/>
              <a:buNone/>
            </a:pPr>
            <a:r>
              <a:rPr lang="fr-CA" sz="1500" dirty="0"/>
              <a:t>6-l’expert-comptable accorde plus d’importance à la réalité économique inhérente à une opération qu’à son apparence. Ainsi, même si la propriété légale d’un équipement ne sera effective que dans cinq ans en vertu d’un contrat de location, le bien en question sera tout de même inscrit à l’actif de l’entreprise si celle-ci assume les risques et bénéficie des avantages inhérents à la propriété de l’équipement   </a:t>
            </a:r>
            <a:endParaRPr lang="fr-FR" sz="1500" dirty="0"/>
          </a:p>
        </p:txBody>
      </p:sp>
    </p:spTree>
  </p:cSld>
  <p:clrMapOvr>
    <a:masterClrMapping/>
  </p:clrMapOvr>
</p:sld>
</file>

<file path=ppt/theme/theme1.xml><?xml version="1.0" encoding="utf-8"?>
<a:theme xmlns:a="http://schemas.openxmlformats.org/drawingml/2006/main" name="Network">
  <a:themeElements>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Netwo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Network</Template>
  <TotalTime>1788</TotalTime>
  <Words>1349</Words>
  <Application>Microsoft Office PowerPoint</Application>
  <PresentationFormat>On-screen Show (4:3)</PresentationFormat>
  <Paragraphs>258</Paragraphs>
  <Slides>21</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Tahoma</vt:lpstr>
      <vt:lpstr>Times New Roman</vt:lpstr>
      <vt:lpstr>Wingdings</vt:lpstr>
      <vt:lpstr>Network</vt:lpstr>
      <vt:lpstr>ADM 2742 COMPTABILITÉ INTERMÉDIAIRE 1</vt:lpstr>
      <vt:lpstr>Coordonnées</vt:lpstr>
      <vt:lpstr>Passage aux normes comptables internationales (IFRS) au Canada</vt:lpstr>
      <vt:lpstr>Cadre de préparation et de présentation des états financiers (IFRS)</vt:lpstr>
      <vt:lpstr>1- Les utilisateurs des états financiers et leurs besoins</vt:lpstr>
      <vt:lpstr>2- Objectif des états financiers</vt:lpstr>
      <vt:lpstr>3- Les principes comptables selon le cadre de l’IASB</vt:lpstr>
      <vt:lpstr>3.1 Le concept de l’entité ou la personnalité l’entreprise</vt:lpstr>
      <vt:lpstr>3.2 Les hypothèses de base</vt:lpstr>
      <vt:lpstr>3.3 Les caractéristiques qualitatives des états financiers</vt:lpstr>
      <vt:lpstr>3.3 Les caractéristiques qualitatives des états financiers (2)</vt:lpstr>
      <vt:lpstr>3.3 Les caractéristiques qualitatives des états financiers (2)</vt:lpstr>
      <vt:lpstr>3.3 Les caractéristiques qualitatives des états financiers (3)</vt:lpstr>
      <vt:lpstr>3.3 Les caractéristiques qualitatives des états financiers (4)</vt:lpstr>
      <vt:lpstr>3.4 Les contraintes à respecter</vt:lpstr>
      <vt:lpstr>4-Les éléments des états financiers (1) </vt:lpstr>
      <vt:lpstr>4-Les éléments des états financiers (2)</vt:lpstr>
      <vt:lpstr>Le résultat global(étendu)</vt:lpstr>
      <vt:lpstr>5. Les critères de comptabilisation des éléments des états financiers</vt:lpstr>
      <vt:lpstr>6. Les bases d’évaluation des éléments des états financiers</vt:lpstr>
      <vt:lpstr>Exercice: Les principes comptables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ADM 2742 Comptabilité Intermédiaire 1</dc:title>
  <dc:creator>Walid Benamar</dc:creator>
  <cp:lastModifiedBy>Stephanie Lemay</cp:lastModifiedBy>
  <cp:revision>108</cp:revision>
  <cp:lastPrinted>1601-01-01T00:00:00Z</cp:lastPrinted>
  <dcterms:created xsi:type="dcterms:W3CDTF">2004-01-05T22:38:37Z</dcterms:created>
  <dcterms:modified xsi:type="dcterms:W3CDTF">2017-01-17T13:43:59Z</dcterms:modified>
</cp:coreProperties>
</file>