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2" r:id="rId7"/>
    <p:sldId id="276" r:id="rId8"/>
    <p:sldId id="289" r:id="rId9"/>
    <p:sldId id="266" r:id="rId10"/>
    <p:sldId id="288" r:id="rId11"/>
    <p:sldId id="293" r:id="rId12"/>
    <p:sldId id="271" r:id="rId13"/>
    <p:sldId id="273" r:id="rId14"/>
    <p:sldId id="272" r:id="rId15"/>
    <p:sldId id="277" r:id="rId16"/>
    <p:sldId id="279" r:id="rId17"/>
    <p:sldId id="294" r:id="rId18"/>
    <p:sldId id="278" r:id="rId19"/>
    <p:sldId id="295" r:id="rId20"/>
    <p:sldId id="298" r:id="rId21"/>
    <p:sldId id="280" r:id="rId22"/>
    <p:sldId id="281" r:id="rId23"/>
    <p:sldId id="282" r:id="rId24"/>
    <p:sldId id="299" r:id="rId25"/>
    <p:sldId id="300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75666" autoAdjust="0"/>
  </p:normalViewPr>
  <p:slideViewPr>
    <p:cSldViewPr>
      <p:cViewPr varScale="1">
        <p:scale>
          <a:sx n="55" d="100"/>
          <a:sy n="55" d="100"/>
        </p:scale>
        <p:origin x="-181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21/10/2013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19815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18632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60289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94612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98903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49823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481631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56164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124030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2560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06212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 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06212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 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06212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5836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24756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24756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02661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18632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21/10/2013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21/10/2013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21/10/2013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21/10/2013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21/10/2013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21/10/2013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21/10/2013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Chapter 8.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CA" sz="3600" cap="all" dirty="0"/>
              <a:t>Reporting and Analyzing Receivables</a:t>
            </a:r>
            <a:r>
              <a:rPr lang="en-CA" cap="all" dirty="0"/>
              <a:t/>
            </a:r>
            <a:br>
              <a:rPr lang="en-CA" cap="all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Professor Lamia </a:t>
            </a:r>
            <a:r>
              <a:rPr lang="en-US" dirty="0" err="1" smtClean="0"/>
              <a:t>Chourou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Estimating the </a:t>
            </a:r>
            <a:r>
              <a:rPr lang="en-US" sz="2400" b="1" dirty="0"/>
              <a:t>Allowance</a:t>
            </a:r>
            <a:endParaRPr lang="en-CA" sz="2400" dirty="0"/>
          </a:p>
          <a:p>
            <a:pPr marL="0" lvl="0" indent="0">
              <a:buNone/>
            </a:pPr>
            <a:r>
              <a:rPr lang="en-US" sz="2400" dirty="0" smtClean="0"/>
              <a:t>1. Percentage of total receivables: </a:t>
            </a:r>
          </a:p>
          <a:p>
            <a:r>
              <a:rPr lang="en-US" sz="2400" dirty="0"/>
              <a:t>management estimates the percentage of outstanding receivables that will result in losses from uncollectible accounts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CA" sz="2400" dirty="0" smtClean="0"/>
              <a:t>Example: uncollectible accounts are expected to be 4% of the accounts receivables.</a:t>
            </a:r>
          </a:p>
          <a:p>
            <a:pPr marL="514350" lvl="0" indent="-514350">
              <a:buAutoNum type="arabicPeriod"/>
            </a:pPr>
            <a:endParaRPr lang="en-CA" sz="2400" dirty="0"/>
          </a:p>
          <a:p>
            <a:pPr marL="0" indent="0">
              <a:buNone/>
            </a:pP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56406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2. Aging </a:t>
            </a:r>
            <a:r>
              <a:rPr lang="en-US" sz="2400" dirty="0"/>
              <a:t>the accounts </a:t>
            </a:r>
            <a:r>
              <a:rPr lang="en-US" sz="2400" dirty="0" smtClean="0"/>
              <a:t>receivable method:  </a:t>
            </a:r>
          </a:p>
          <a:p>
            <a:r>
              <a:rPr lang="en-US" sz="2400" dirty="0" smtClean="0"/>
              <a:t>classifies </a:t>
            </a:r>
            <a:r>
              <a:rPr lang="en-US" sz="2400" dirty="0"/>
              <a:t>the outstanding accounts by age and applies percentages to these categories based on past experience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Example:</a:t>
            </a:r>
            <a:endParaRPr lang="en-CA" sz="2400" dirty="0"/>
          </a:p>
          <a:p>
            <a:pPr marL="0" indent="0">
              <a:buNone/>
            </a:pPr>
            <a:endParaRPr lang="en-CA" sz="2600" dirty="0" smtClean="0"/>
          </a:p>
          <a:p>
            <a:pPr marL="0" indent="0">
              <a:buNone/>
            </a:pPr>
            <a:endParaRPr lang="en-CA" sz="2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09" y="4221088"/>
            <a:ext cx="854263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91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smtClean="0"/>
              <a:t>Recording the write-off of an uncollectible</a:t>
            </a:r>
            <a:endParaRPr lang="en-CA" sz="2400" dirty="0"/>
          </a:p>
          <a:p>
            <a:pPr lvl="0"/>
            <a:r>
              <a:rPr lang="en-CA" sz="2400" dirty="0" smtClean="0"/>
              <a:t>Actual uncollectible </a:t>
            </a:r>
            <a:r>
              <a:rPr lang="en-CA" sz="2400" dirty="0"/>
              <a:t>are debited to </a:t>
            </a:r>
            <a:r>
              <a:rPr lang="en-CA" sz="2400" dirty="0" smtClean="0"/>
              <a:t>ADA and </a:t>
            </a:r>
            <a:r>
              <a:rPr lang="en-CA" sz="2400" dirty="0"/>
              <a:t>credited to Accounts Receivable at the time the specific account is written off as uncollectible</a:t>
            </a:r>
            <a:r>
              <a:rPr lang="en-CA" sz="2400" dirty="0" smtClean="0"/>
              <a:t>.</a:t>
            </a:r>
            <a:endParaRPr lang="en-CA" sz="2400" dirty="0"/>
          </a:p>
          <a:p>
            <a:pPr marL="0" indent="0">
              <a:buNone/>
            </a:pPr>
            <a:r>
              <a:rPr lang="en-CA" sz="2400" dirty="0" smtClean="0"/>
              <a:t>	</a:t>
            </a:r>
            <a:r>
              <a:rPr lang="en-CA" sz="2000" dirty="0" smtClean="0"/>
              <a:t>Allowance </a:t>
            </a:r>
            <a:r>
              <a:rPr lang="en-CA" sz="2000" dirty="0"/>
              <a:t>for Doubtful Accounts				</a:t>
            </a:r>
            <a:r>
              <a:rPr lang="en-CA" sz="2000" dirty="0" smtClean="0"/>
              <a:t>	Accounts </a:t>
            </a:r>
            <a:r>
              <a:rPr lang="en-CA" sz="2000" dirty="0"/>
              <a:t>Receivable 	</a:t>
            </a:r>
            <a:r>
              <a:rPr lang="en-CA" sz="2400" dirty="0"/>
              <a:t>	</a:t>
            </a:r>
            <a:endParaRPr lang="en-CA" sz="2400" dirty="0" smtClean="0"/>
          </a:p>
          <a:p>
            <a:pPr lvl="0"/>
            <a:endParaRPr lang="en-CA" sz="2400" dirty="0"/>
          </a:p>
          <a:p>
            <a:pPr lvl="0"/>
            <a:r>
              <a:rPr lang="en-CA" sz="2400" dirty="0"/>
              <a:t>Under the allowance method, every bad debt write-off is debited to the allowance account and not to Bad Debts Expense.</a:t>
            </a:r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6786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CA" sz="2600" b="1" dirty="0" smtClean="0"/>
              <a:t>Recovery </a:t>
            </a:r>
            <a:r>
              <a:rPr lang="en-CA" sz="2600" b="1" dirty="0"/>
              <a:t>of an Uncollectible Account</a:t>
            </a:r>
          </a:p>
          <a:p>
            <a:pPr marL="0" lvl="0" indent="0">
              <a:buNone/>
            </a:pPr>
            <a:r>
              <a:rPr lang="en-CA" sz="2600" dirty="0"/>
              <a:t>When a bad debt is recovered, two entries are required:</a:t>
            </a:r>
          </a:p>
          <a:p>
            <a:pPr lvl="1"/>
            <a:r>
              <a:rPr lang="en-CA" sz="2600" dirty="0"/>
              <a:t>The entry made in writing off the account is </a:t>
            </a:r>
            <a:r>
              <a:rPr lang="en-CA" sz="2600" dirty="0" smtClean="0"/>
              <a:t>reversed.  </a:t>
            </a:r>
            <a:r>
              <a:rPr lang="en-CA" sz="2600" dirty="0"/>
              <a:t>If a partial payment is received, only that amount is reinstated</a:t>
            </a:r>
            <a:r>
              <a:rPr lang="en-CA" sz="2600" dirty="0" smtClean="0"/>
              <a:t>.</a:t>
            </a:r>
          </a:p>
          <a:p>
            <a:pPr marL="457200" lvl="1" indent="0">
              <a:buNone/>
            </a:pPr>
            <a:r>
              <a:rPr lang="en-CA" sz="2400" dirty="0" smtClean="0"/>
              <a:t>	</a:t>
            </a:r>
            <a:r>
              <a:rPr lang="en-CA" sz="2200" dirty="0" smtClean="0"/>
              <a:t>Accounts </a:t>
            </a:r>
            <a:r>
              <a:rPr lang="en-CA" sz="2200" dirty="0"/>
              <a:t>Receivable 					</a:t>
            </a:r>
            <a:r>
              <a:rPr lang="en-CA" sz="2200" dirty="0" smtClean="0"/>
              <a:t>		Allowance </a:t>
            </a:r>
            <a:r>
              <a:rPr lang="en-CA" sz="2200" dirty="0"/>
              <a:t>for Doubtful Accounts	</a:t>
            </a:r>
            <a:endParaRPr lang="en-CA" sz="2200" dirty="0" smtClean="0"/>
          </a:p>
          <a:p>
            <a:pPr marL="457200" lvl="1" indent="0">
              <a:buNone/>
            </a:pPr>
            <a:endParaRPr lang="en-CA" sz="2600" dirty="0"/>
          </a:p>
          <a:p>
            <a:pPr lvl="1"/>
            <a:r>
              <a:rPr lang="en-CA" sz="2600" dirty="0"/>
              <a:t>The collection is recorded in the usual manner</a:t>
            </a:r>
            <a:r>
              <a:rPr lang="en-CA" sz="2600" dirty="0" smtClean="0"/>
              <a:t>.</a:t>
            </a:r>
          </a:p>
          <a:p>
            <a:pPr marL="0" indent="0">
              <a:buNone/>
            </a:pPr>
            <a:r>
              <a:rPr lang="en-CA" sz="2400" dirty="0" smtClean="0"/>
              <a:t>	</a:t>
            </a:r>
            <a:r>
              <a:rPr lang="en-CA" sz="2200" dirty="0" smtClean="0"/>
              <a:t>Cash</a:t>
            </a:r>
            <a:r>
              <a:rPr lang="en-CA" sz="2200" dirty="0"/>
              <a:t>							</a:t>
            </a:r>
            <a:r>
              <a:rPr lang="en-CA" sz="2200" dirty="0" smtClean="0"/>
              <a:t>		Accounts </a:t>
            </a:r>
            <a:r>
              <a:rPr lang="en-CA" sz="2200" dirty="0"/>
              <a:t>Receivable </a:t>
            </a:r>
            <a:r>
              <a:rPr lang="en-CA" sz="2400" b="1" dirty="0"/>
              <a:t> </a:t>
            </a:r>
            <a:endParaRPr lang="en-CA" sz="2400" dirty="0"/>
          </a:p>
          <a:p>
            <a:pPr lvl="1"/>
            <a:endParaRPr lang="en-CA" sz="26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938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CA" sz="2800" dirty="0"/>
              <a:t>A promissory note is a written promise to pay a specified amount of money on demand or at a definite time. </a:t>
            </a:r>
            <a:endParaRPr lang="en-CA" sz="2800" dirty="0" smtClean="0"/>
          </a:p>
          <a:p>
            <a:pPr marL="0" lvl="0" indent="0">
              <a:buNone/>
            </a:pPr>
            <a:endParaRPr lang="en-CA" sz="2800" dirty="0"/>
          </a:p>
          <a:p>
            <a:pPr lvl="0"/>
            <a:r>
              <a:rPr lang="en-CA" sz="2800" dirty="0"/>
              <a:t>Promissory notes may be used when:</a:t>
            </a:r>
          </a:p>
          <a:p>
            <a:pPr lvl="1"/>
            <a:r>
              <a:rPr lang="en-CA" sz="2400" dirty="0"/>
              <a:t>Individuals and companies lend or borrow money</a:t>
            </a:r>
          </a:p>
          <a:p>
            <a:pPr lvl="1"/>
            <a:r>
              <a:rPr lang="en-CA" sz="2400" dirty="0"/>
              <a:t>When the amount of the transaction and the credit period exceed normal limits</a:t>
            </a:r>
          </a:p>
          <a:p>
            <a:pPr lvl="1"/>
            <a:r>
              <a:rPr lang="en-CA" sz="2400" dirty="0"/>
              <a:t>In settlement of accounts </a:t>
            </a:r>
            <a:r>
              <a:rPr lang="en-CA" sz="2400" dirty="0" smtClean="0"/>
              <a:t>receivable</a:t>
            </a:r>
          </a:p>
          <a:p>
            <a:pPr lvl="1"/>
            <a:endParaRPr lang="en-CA" sz="2400" dirty="0"/>
          </a:p>
          <a:p>
            <a:pPr lvl="0"/>
            <a:r>
              <a:rPr lang="en-CA" sz="2800" dirty="0"/>
              <a:t>The party making the promise to pay is the </a:t>
            </a:r>
            <a:r>
              <a:rPr lang="en-CA" sz="2800" dirty="0" smtClean="0"/>
              <a:t>maker: Note payable.</a:t>
            </a:r>
          </a:p>
          <a:p>
            <a:pPr lvl="0"/>
            <a:endParaRPr lang="en-CA" sz="2800" dirty="0"/>
          </a:p>
          <a:p>
            <a:pPr lvl="0"/>
            <a:r>
              <a:rPr lang="en-CA" sz="2800" dirty="0"/>
              <a:t>T</a:t>
            </a:r>
            <a:r>
              <a:rPr lang="en-CA" sz="2800" dirty="0" smtClean="0"/>
              <a:t>he </a:t>
            </a:r>
            <a:r>
              <a:rPr lang="en-CA" sz="2800" dirty="0"/>
              <a:t>party to whom payment is to be made is called the </a:t>
            </a:r>
            <a:r>
              <a:rPr lang="en-CA" sz="2800" dirty="0" smtClean="0"/>
              <a:t>payee: Note receivable.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43666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7"/>
          </a:xfrm>
        </p:spPr>
        <p:txBody>
          <a:bodyPr>
            <a:normAutofit/>
          </a:bodyPr>
          <a:lstStyle/>
          <a:p>
            <a:pPr lvl="0"/>
            <a:r>
              <a:rPr lang="en-CA" sz="2400" dirty="0"/>
              <a:t>At the time a note is received, it is recorded at the principal value or face value with no interest added.</a:t>
            </a:r>
          </a:p>
          <a:p>
            <a:endParaRPr lang="en-CA" sz="2400" dirty="0" smtClean="0"/>
          </a:p>
          <a:p>
            <a:pPr marL="0" indent="0">
              <a:buNone/>
            </a:pPr>
            <a:r>
              <a:rPr lang="en-CA" sz="2400" b="1" dirty="0" smtClean="0"/>
              <a:t>Example:</a:t>
            </a:r>
          </a:p>
          <a:p>
            <a:pPr marL="0" indent="0">
              <a:buNone/>
            </a:pPr>
            <a:r>
              <a:rPr lang="en-US" sz="2400" dirty="0" smtClean="0"/>
              <a:t>on </a:t>
            </a:r>
            <a:r>
              <a:rPr lang="en-US" sz="2400" dirty="0"/>
              <a:t>May 1, </a:t>
            </a:r>
            <a:r>
              <a:rPr lang="en-US" sz="2400" dirty="0" err="1"/>
              <a:t>Tabusintac</a:t>
            </a:r>
            <a:r>
              <a:rPr lang="en-US" sz="2400" dirty="0"/>
              <a:t> Ltd. </a:t>
            </a:r>
            <a:r>
              <a:rPr lang="en-US" sz="2400" dirty="0" smtClean="0"/>
              <a:t>(the payee) accepts </a:t>
            </a:r>
            <a:r>
              <a:rPr lang="en-US" sz="2400" dirty="0"/>
              <a:t>a note receivable in exchange for an account receivable from Raja </a:t>
            </a:r>
            <a:r>
              <a:rPr lang="en-US" sz="2400" dirty="0" smtClean="0"/>
              <a:t>Ltd (the maker). </a:t>
            </a:r>
            <a:r>
              <a:rPr lang="en-US" sz="2400" dirty="0"/>
              <a:t>The note is for $10,000 with 6% interest due in four months. </a:t>
            </a:r>
            <a:endParaRPr lang="en-US" sz="2400" dirty="0" smtClean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US" sz="2400" dirty="0" smtClean="0"/>
              <a:t>	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183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CA" sz="2400" dirty="0"/>
              <a:t>As time passes, interest revenue accrues on the note. </a:t>
            </a:r>
            <a:endParaRPr lang="en-CA" sz="2400" dirty="0" smtClean="0"/>
          </a:p>
          <a:p>
            <a:pPr lvl="1"/>
            <a:r>
              <a:rPr lang="en-CA" sz="2400" dirty="0" smtClean="0"/>
              <a:t>interest </a:t>
            </a:r>
            <a:r>
              <a:rPr lang="en-CA" sz="2400" dirty="0"/>
              <a:t>rates are always stated as an annual rate and must be adjusted for partial </a:t>
            </a:r>
            <a:r>
              <a:rPr lang="en-CA" sz="2400" dirty="0" smtClean="0"/>
              <a:t>periods.</a:t>
            </a:r>
          </a:p>
          <a:p>
            <a:pPr lvl="1"/>
            <a:endParaRPr lang="en-CA" sz="2400" dirty="0"/>
          </a:p>
          <a:p>
            <a:pPr lvl="1"/>
            <a:r>
              <a:rPr lang="en-CA" sz="2400" dirty="0" smtClean="0"/>
              <a:t>Interest  </a:t>
            </a:r>
            <a:r>
              <a:rPr lang="en-CA" sz="2400" dirty="0"/>
              <a:t>= Face Value of Note × Annual Interest Rate × Time in Terms of One </a:t>
            </a:r>
            <a:r>
              <a:rPr lang="en-CA" sz="2400" dirty="0" smtClean="0"/>
              <a:t>Year.</a:t>
            </a:r>
          </a:p>
          <a:p>
            <a:pPr lvl="1"/>
            <a:endParaRPr lang="en-CA" sz="2400" dirty="0" smtClean="0"/>
          </a:p>
          <a:p>
            <a:pPr lvl="1"/>
            <a:r>
              <a:rPr lang="en-CA" sz="2400" dirty="0" smtClean="0"/>
              <a:t>Adjusting journal entry:</a:t>
            </a:r>
            <a:endParaRPr lang="en-CA" sz="2400" dirty="0"/>
          </a:p>
          <a:p>
            <a:pPr marL="457200" lvl="1" indent="0">
              <a:buNone/>
            </a:pPr>
            <a:r>
              <a:rPr lang="en-US" sz="2400" dirty="0" smtClean="0"/>
              <a:t>	Interest </a:t>
            </a:r>
            <a:r>
              <a:rPr lang="en-US" sz="2400" dirty="0"/>
              <a:t>Receivable                    </a:t>
            </a:r>
          </a:p>
          <a:p>
            <a:pPr marL="457200" lvl="1" indent="0">
              <a:buNone/>
            </a:pPr>
            <a:r>
              <a:rPr lang="en-US" sz="2400" dirty="0" smtClean="0"/>
              <a:t>			Interest </a:t>
            </a:r>
            <a:r>
              <a:rPr lang="en-US" sz="2400" dirty="0"/>
              <a:t>Revenue </a:t>
            </a:r>
          </a:p>
          <a:p>
            <a:pPr marL="457200" lvl="1" indent="0">
              <a:buNone/>
            </a:pPr>
            <a:r>
              <a:rPr lang="en-CA" sz="2400" dirty="0" smtClean="0"/>
              <a:t>		(</a:t>
            </a:r>
            <a:r>
              <a:rPr lang="en-CA" sz="2400" dirty="0"/>
              <a:t>To accrue interest on </a:t>
            </a:r>
            <a:r>
              <a:rPr lang="en-CA" sz="2400" dirty="0" smtClean="0"/>
              <a:t>note </a:t>
            </a:r>
            <a:r>
              <a:rPr lang="en-CA" sz="2400" dirty="0"/>
              <a:t>receivable)	</a:t>
            </a:r>
          </a:p>
        </p:txBody>
      </p:sp>
    </p:spTree>
    <p:extLst>
      <p:ext uri="{BB962C8B-B14F-4D97-AF65-F5344CB8AC3E}">
        <p14:creationId xmlns:p14="http://schemas.microsoft.com/office/powerpoint/2010/main" val="39467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Example: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 err="1" smtClean="0"/>
              <a:t>Tabusintac’s</a:t>
            </a:r>
            <a:r>
              <a:rPr lang="en-US" sz="2400" dirty="0" smtClean="0"/>
              <a:t> </a:t>
            </a:r>
            <a:r>
              <a:rPr lang="en-US" sz="2400" dirty="0"/>
              <a:t>year end is May 31, </a:t>
            </a:r>
            <a:r>
              <a:rPr lang="en-US" sz="2400" dirty="0" smtClean="0"/>
              <a:t>record the adjusting </a:t>
            </a:r>
            <a:r>
              <a:rPr lang="en-US" sz="2400" dirty="0"/>
              <a:t>entry </a:t>
            </a:r>
            <a:r>
              <a:rPr lang="en-US" sz="2400" dirty="0" smtClean="0"/>
              <a:t>to accrue </a:t>
            </a:r>
            <a:r>
              <a:rPr lang="en-US" sz="2400" dirty="0"/>
              <a:t>one </a:t>
            </a:r>
            <a:r>
              <a:rPr lang="en-US" sz="2400" dirty="0" smtClean="0"/>
              <a:t>month </a:t>
            </a:r>
            <a:r>
              <a:rPr lang="en-US" sz="2400" dirty="0"/>
              <a:t>interest.</a:t>
            </a:r>
            <a:endParaRPr lang="en-CA" sz="2400" dirty="0"/>
          </a:p>
          <a:p>
            <a:pPr marL="0" indent="0">
              <a:buNone/>
            </a:pPr>
            <a:r>
              <a:rPr lang="en-US" sz="2400" dirty="0"/>
              <a:t> 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19430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CA" sz="2800" dirty="0"/>
              <a:t>H</a:t>
            </a:r>
            <a:r>
              <a:rPr lang="en-CA" sz="2800" dirty="0" smtClean="0"/>
              <a:t>onoured </a:t>
            </a:r>
            <a:r>
              <a:rPr lang="en-CA" sz="2800" dirty="0"/>
              <a:t>note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7544" y="2174874"/>
            <a:ext cx="4040188" cy="46831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Cash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Notes </a:t>
            </a:r>
            <a:r>
              <a:rPr lang="en-US" sz="2000" dirty="0"/>
              <a:t>Receivable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Interest Receivable </a:t>
            </a:r>
          </a:p>
          <a:p>
            <a:pPr marL="0" indent="0">
              <a:buNone/>
            </a:pPr>
            <a:r>
              <a:rPr lang="en-US" sz="2000" dirty="0" smtClean="0"/>
              <a:t>	Interest </a:t>
            </a:r>
            <a:r>
              <a:rPr lang="en-US" sz="2000" dirty="0"/>
              <a:t>Revenue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To record collection of </a:t>
            </a:r>
            <a:r>
              <a:rPr lang="en-US" sz="2000" dirty="0" smtClean="0"/>
              <a:t>note </a:t>
            </a:r>
            <a:r>
              <a:rPr lang="en-US" sz="2000" dirty="0"/>
              <a:t>and interest)</a:t>
            </a:r>
            <a:endParaRPr lang="en-CA" sz="2000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CA" sz="2800" dirty="0"/>
              <a:t>D</a:t>
            </a:r>
            <a:r>
              <a:rPr lang="en-CA" sz="2800" dirty="0" smtClean="0"/>
              <a:t>ishonoured </a:t>
            </a:r>
            <a:r>
              <a:rPr lang="en-CA" sz="2800" dirty="0"/>
              <a:t>note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683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If eventual collection is expected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Accounts </a:t>
            </a:r>
            <a:r>
              <a:rPr lang="en-US" sz="2000" dirty="0">
                <a:solidFill>
                  <a:srgbClr val="FF0000"/>
                </a:solidFill>
              </a:rPr>
              <a:t>Receivable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Notes </a:t>
            </a:r>
            <a:r>
              <a:rPr lang="en-US" sz="2000" dirty="0"/>
              <a:t>Receivable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Interest </a:t>
            </a:r>
            <a:r>
              <a:rPr lang="en-US" sz="2000" dirty="0"/>
              <a:t>Receivable                                                        </a:t>
            </a:r>
            <a:r>
              <a:rPr lang="en-US" sz="2000" dirty="0" smtClean="0"/>
              <a:t>	Interest Revenue.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If </a:t>
            </a:r>
            <a:r>
              <a:rPr lang="en-CA" dirty="0"/>
              <a:t>no hope of collection</a:t>
            </a:r>
          </a:p>
          <a:p>
            <a:pPr marL="0" indent="0">
              <a:buNone/>
            </a:pPr>
            <a:r>
              <a:rPr lang="en-US" sz="2000" dirty="0" smtClean="0"/>
              <a:t>ADA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Notes Receivable 	</a:t>
            </a:r>
            <a:r>
              <a:rPr lang="en-CA" sz="2000" dirty="0" smtClean="0"/>
              <a:t>Interest Receivable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63438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Example:</a:t>
            </a:r>
          </a:p>
          <a:p>
            <a:pPr marL="0" indent="0">
              <a:buNone/>
            </a:pPr>
            <a:r>
              <a:rPr lang="en-US" sz="2400" dirty="0" smtClean="0"/>
              <a:t>Record the journal entries if 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Raja note is honored.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The note is dishonored and eventual collection is expected.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The note is dishonored and collection is not expected.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6436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Learning Objectives</a:t>
            </a:r>
            <a:endParaRPr lang="en-CA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 lvl="0"/>
            <a:r>
              <a:rPr lang="en-CA" sz="2400" dirty="0"/>
              <a:t>Explain how accounts receivable are recognized and valued in the accounts.</a:t>
            </a:r>
          </a:p>
          <a:p>
            <a:pPr marL="0" indent="0">
              <a:buNone/>
            </a:pPr>
            <a:r>
              <a:rPr lang="en-CA" sz="2400" dirty="0"/>
              <a:t> </a:t>
            </a:r>
          </a:p>
          <a:p>
            <a:pPr lvl="0"/>
            <a:r>
              <a:rPr lang="en-CA" sz="2400" dirty="0"/>
              <a:t>Explain how notes receivable are recognized and valued in the accounts.</a:t>
            </a:r>
          </a:p>
          <a:p>
            <a:endParaRPr lang="en-CA" sz="2400" dirty="0"/>
          </a:p>
          <a:p>
            <a:pPr lvl="0"/>
            <a:r>
              <a:rPr lang="en-CA" sz="2400" dirty="0"/>
              <a:t>Explain the statement presentation </a:t>
            </a:r>
            <a:r>
              <a:rPr lang="en-CA" sz="2400" dirty="0" smtClean="0"/>
              <a:t>of receivables.</a:t>
            </a:r>
          </a:p>
          <a:p>
            <a:pPr lvl="0"/>
            <a:endParaRPr lang="en-CA" sz="2400" dirty="0" smtClean="0"/>
          </a:p>
          <a:p>
            <a:r>
              <a:rPr lang="en-CA" sz="2400" dirty="0"/>
              <a:t>Apply the principles of sound accounts receivable management.</a:t>
            </a:r>
            <a:endParaRPr lang="en-US" sz="2400" dirty="0"/>
          </a:p>
          <a:p>
            <a:pPr lvl="0"/>
            <a:endParaRPr lang="en-CA" sz="2400" dirty="0"/>
          </a:p>
          <a:p>
            <a:pPr marL="0" indent="0">
              <a:buNone/>
            </a:pPr>
            <a:r>
              <a:rPr lang="en-CA" dirty="0"/>
              <a:t> 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102790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Notes Receivable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Notes receivable are reported at their net realizable value.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Each note must be analysed to determine its probability of collection.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If eventual collection is in doubt, record BDE and ADA.</a:t>
            </a:r>
          </a:p>
        </p:txBody>
      </p:sp>
    </p:spTree>
    <p:extLst>
      <p:ext uri="{BB962C8B-B14F-4D97-AF65-F5344CB8AC3E}">
        <p14:creationId xmlns:p14="http://schemas.microsoft.com/office/powerpoint/2010/main" val="82585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Statement Presentation of Receivables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/>
          </a:bodyPr>
          <a:lstStyle/>
          <a:p>
            <a:pPr lvl="0"/>
            <a:r>
              <a:rPr lang="en-CA" sz="2600" dirty="0"/>
              <a:t>Each of the </a:t>
            </a:r>
            <a:r>
              <a:rPr lang="en-CA" sz="2600" dirty="0" smtClean="0"/>
              <a:t>major types </a:t>
            </a:r>
            <a:r>
              <a:rPr lang="en-CA" sz="2600" dirty="0"/>
              <a:t>of receivables should be identified in the statement of financial position or in the notes to the financial statements.</a:t>
            </a:r>
          </a:p>
          <a:p>
            <a:endParaRPr lang="en-CA" sz="2600" dirty="0"/>
          </a:p>
          <a:p>
            <a:pPr lvl="0"/>
            <a:r>
              <a:rPr lang="en-CA" sz="2600" dirty="0"/>
              <a:t>Short-term receivables are reported in the current assets section of the statement of financial position following cash and short-term investments.</a:t>
            </a:r>
          </a:p>
          <a:p>
            <a:pPr marL="0" indent="0">
              <a:buNone/>
            </a:pPr>
            <a:r>
              <a:rPr lang="en-CA" sz="2600" dirty="0"/>
              <a:t> </a:t>
            </a:r>
          </a:p>
          <a:p>
            <a:pPr lvl="0"/>
            <a:r>
              <a:rPr lang="en-CA" sz="2600" dirty="0"/>
              <a:t>Only the net realizable value of receivables must be </a:t>
            </a:r>
            <a:r>
              <a:rPr lang="en-CA" sz="2600" dirty="0" smtClean="0"/>
              <a:t>disclosed.</a:t>
            </a:r>
            <a:endParaRPr lang="en-CA" sz="2600" dirty="0"/>
          </a:p>
          <a:p>
            <a:pPr marL="0" indent="0">
              <a:buNone/>
            </a:pPr>
            <a:r>
              <a:rPr lang="en-CA" sz="2600" dirty="0"/>
              <a:t> </a:t>
            </a:r>
          </a:p>
          <a:p>
            <a:pPr lvl="0"/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845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Statement Presentation of Receivables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z="2400" dirty="0" smtClean="0"/>
              <a:t>It </a:t>
            </a:r>
            <a:r>
              <a:rPr lang="en-CA" sz="2400" dirty="0"/>
              <a:t>is helpful to report both the gross amount of receivables and the Allowance for Doubtful Accounts either in the statement or in the notes to the financial statements.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Bad </a:t>
            </a:r>
            <a:r>
              <a:rPr lang="en-CA" sz="2400" dirty="0"/>
              <a:t>debts expense is recorded in the operating expense section of the income statement and interest revenue in the non-operating section.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9385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Managing Receivables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/>
              <a:t>5 steps to </a:t>
            </a:r>
            <a:r>
              <a:rPr lang="en-CA" sz="2400" dirty="0" smtClean="0"/>
              <a:t>Managing Receivables</a:t>
            </a:r>
            <a:endParaRPr lang="en-CA" sz="2400" dirty="0"/>
          </a:p>
          <a:p>
            <a:pPr marL="914400" lvl="1" indent="-514350">
              <a:buFont typeface="+mj-lt"/>
              <a:buAutoNum type="arabicPeriod"/>
            </a:pPr>
            <a:r>
              <a:rPr lang="en-CA" sz="2000" dirty="0"/>
              <a:t>Determine to whom to extend credit</a:t>
            </a:r>
            <a:r>
              <a:rPr lang="en-CA" sz="2000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CA" sz="2000" dirty="0"/>
              <a:t>Establish a payment period</a:t>
            </a:r>
            <a:r>
              <a:rPr lang="en-CA" sz="2000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CA" sz="2000" dirty="0"/>
              <a:t>Monitor collections</a:t>
            </a:r>
            <a:r>
              <a:rPr lang="en-CA" sz="2000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CA" sz="2000" dirty="0"/>
              <a:t>Evaluate the liquidity of receivables</a:t>
            </a:r>
            <a:r>
              <a:rPr lang="en-CA" sz="2000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CA" sz="2000" dirty="0"/>
              <a:t>Accelerate cash receipts from receivables when necessary.</a:t>
            </a:r>
          </a:p>
          <a:p>
            <a:pPr lvl="2"/>
            <a:r>
              <a:rPr lang="en-US" sz="2000" dirty="0"/>
              <a:t>Loans Secured by Receivables</a:t>
            </a:r>
            <a:endParaRPr lang="en-CA" sz="2000" dirty="0"/>
          </a:p>
          <a:p>
            <a:pPr lvl="2"/>
            <a:r>
              <a:rPr lang="en-CA" sz="2000" dirty="0" smtClean="0"/>
              <a:t>Sale </a:t>
            </a:r>
            <a:r>
              <a:rPr lang="en-CA" sz="2000" dirty="0"/>
              <a:t>of </a:t>
            </a:r>
            <a:r>
              <a:rPr lang="en-CA" sz="2000" dirty="0" smtClean="0"/>
              <a:t>Receivables:</a:t>
            </a:r>
          </a:p>
          <a:p>
            <a:pPr lvl="3"/>
            <a:r>
              <a:rPr lang="en-CA" sz="1600" dirty="0" smtClean="0"/>
              <a:t>Securitization</a:t>
            </a:r>
          </a:p>
          <a:p>
            <a:pPr lvl="3"/>
            <a:r>
              <a:rPr lang="en-CA" sz="1600" dirty="0" smtClean="0"/>
              <a:t>Factoring</a:t>
            </a:r>
            <a:endParaRPr lang="en-CA" sz="1600" dirty="0"/>
          </a:p>
          <a:p>
            <a:endParaRPr lang="en-CA" dirty="0"/>
          </a:p>
          <a:p>
            <a:pPr lvl="0"/>
            <a:endParaRPr lang="en-CA" dirty="0"/>
          </a:p>
          <a:p>
            <a:endParaRPr lang="en-CA" dirty="0"/>
          </a:p>
          <a:p>
            <a:pPr lvl="0"/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1449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Managing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Evaluate the liquidity of receivables:</a:t>
            </a:r>
          </a:p>
          <a:p>
            <a:pPr marL="514350" indent="-514350">
              <a:buAutoNum type="arabicPeriod"/>
            </a:pPr>
            <a:r>
              <a:rPr lang="en-CA" sz="2400" dirty="0" smtClean="0"/>
              <a:t>Receivables turnover:</a:t>
            </a:r>
          </a:p>
          <a:p>
            <a:pPr marL="514350" indent="-514350">
              <a:buAutoNum type="arabicPeriod"/>
            </a:pPr>
            <a:endParaRPr lang="en-CA" sz="2400" dirty="0" smtClean="0"/>
          </a:p>
          <a:p>
            <a:pPr marL="514350" indent="-514350">
              <a:buAutoNum type="arabicPeriod"/>
            </a:pPr>
            <a:endParaRPr lang="en-CA" sz="2400" dirty="0"/>
          </a:p>
          <a:p>
            <a:pPr marL="514350" indent="-514350">
              <a:buAutoNum type="arabicPeriod"/>
            </a:pPr>
            <a:endParaRPr lang="en-CA" sz="2400" dirty="0" smtClean="0"/>
          </a:p>
          <a:p>
            <a:pPr marL="514350" indent="-514350">
              <a:buAutoNum type="arabicPeriod"/>
            </a:pPr>
            <a:endParaRPr lang="en-CA" sz="2400" dirty="0"/>
          </a:p>
          <a:p>
            <a:pPr marL="514350" indent="-514350">
              <a:buAutoNum type="arabicPeriod"/>
            </a:pPr>
            <a:r>
              <a:rPr lang="en-CA" sz="2400" dirty="0" smtClean="0"/>
              <a:t>Average collection period</a:t>
            </a:r>
          </a:p>
          <a:p>
            <a:pPr marL="0" indent="0">
              <a:buNone/>
            </a:pPr>
            <a:r>
              <a:rPr lang="en-CA" sz="2400" dirty="0" smtClean="0"/>
              <a:t> </a:t>
            </a:r>
            <a:endParaRPr lang="en-CA" sz="24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1560" y="2659132"/>
            <a:ext cx="8136904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9pPr>
          </a:lstStyle>
          <a:p>
            <a:pPr>
              <a:defRPr/>
            </a:pPr>
            <a:endParaRPr lang="en-US" dirty="0" smtClean="0">
              <a:solidFill>
                <a:srgbClr val="CC3300"/>
              </a:solidFill>
              <a:latin typeface="+mn-lt"/>
              <a:ea typeface="HYGothic-Extra" pitchFamily="18" charset="-127"/>
              <a:cs typeface="+mn-cs"/>
            </a:endParaRPr>
          </a:p>
          <a:p>
            <a:pPr>
              <a:defRPr/>
            </a:pP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Receivables </a:t>
            </a:r>
            <a:r>
              <a:rPr lang="en-US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Turnover </a:t>
            </a: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=   </a:t>
            </a:r>
            <a:r>
              <a:rPr lang="en-US" u="sng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    Net </a:t>
            </a:r>
            <a:r>
              <a:rPr lang="en-US" u="sng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Credit Sales</a:t>
            </a:r>
            <a:r>
              <a:rPr lang="en-US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 </a:t>
            </a:r>
            <a:r>
              <a:rPr lang="en-US" u="sng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</a:t>
            </a:r>
            <a:endParaRPr lang="en-US" u="sng" dirty="0">
              <a:solidFill>
                <a:schemeClr val="bg1"/>
              </a:solidFill>
              <a:latin typeface="+mn-lt"/>
              <a:ea typeface="HYGothic-Extra" pitchFamily="18" charset="-127"/>
              <a:cs typeface="+mn-cs"/>
            </a:endParaRPr>
          </a:p>
          <a:p>
            <a:pPr>
              <a:defRPr/>
            </a:pPr>
            <a:r>
              <a:rPr lang="en-US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		           </a:t>
            </a: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    Average Gross receivables</a:t>
            </a:r>
            <a:endParaRPr lang="en-CA" dirty="0">
              <a:solidFill>
                <a:srgbClr val="CC3300"/>
              </a:solidFill>
              <a:latin typeface="+mn-lt"/>
              <a:ea typeface="HYGothic-Extra" pitchFamily="18" charset="-127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4931793"/>
            <a:ext cx="8280920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9pPr>
          </a:lstStyle>
          <a:p>
            <a:pPr>
              <a:defRPr/>
            </a:pPr>
            <a:endParaRPr lang="en-US" dirty="0" smtClean="0">
              <a:solidFill>
                <a:srgbClr val="CC3300"/>
              </a:solidFill>
              <a:latin typeface="+mn-lt"/>
              <a:ea typeface="HYGothic-Extra" pitchFamily="18" charset="-127"/>
              <a:cs typeface="+mn-cs"/>
            </a:endParaRPr>
          </a:p>
          <a:p>
            <a:pPr>
              <a:defRPr/>
            </a:pP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Average </a:t>
            </a:r>
            <a:r>
              <a:rPr lang="en-US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Collection Period </a:t>
            </a: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=  </a:t>
            </a:r>
            <a:r>
              <a:rPr lang="en-US" u="sng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  365 days            </a:t>
            </a: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</a:t>
            </a:r>
            <a:r>
              <a:rPr lang="en-US" u="sng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    </a:t>
            </a: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          </a:t>
            </a:r>
            <a:r>
              <a:rPr lang="en-US" u="sng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  </a:t>
            </a:r>
            <a:endParaRPr lang="en-US" u="sng" dirty="0">
              <a:solidFill>
                <a:schemeClr val="bg1"/>
              </a:solidFill>
              <a:latin typeface="+mn-lt"/>
              <a:ea typeface="HYGothic-Extra" pitchFamily="18" charset="-127"/>
              <a:cs typeface="+mn-cs"/>
            </a:endParaRPr>
          </a:p>
          <a:p>
            <a:pPr algn="ctr">
              <a:defRPr/>
            </a:pPr>
            <a:r>
              <a:rPr lang="en-US" dirty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			               </a:t>
            </a:r>
            <a:r>
              <a:rPr lang="en-US" dirty="0" smtClean="0">
                <a:solidFill>
                  <a:srgbClr val="CC3300"/>
                </a:solidFill>
                <a:latin typeface="+mn-lt"/>
                <a:ea typeface="HYGothic-Extra" pitchFamily="18" charset="-127"/>
                <a:cs typeface="+mn-cs"/>
              </a:rPr>
              <a:t>Receivables Turnover</a:t>
            </a:r>
            <a:endParaRPr lang="en-CA" dirty="0">
              <a:solidFill>
                <a:srgbClr val="CC3300"/>
              </a:solidFill>
              <a:latin typeface="+mn-lt"/>
              <a:ea typeface="HYGothic-Extra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49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Managing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 lvl="1" indent="0">
              <a:buNone/>
            </a:pPr>
            <a:r>
              <a:rPr lang="en-CA" sz="2400" dirty="0"/>
              <a:t>Accelerate cash receipts from </a:t>
            </a:r>
            <a:r>
              <a:rPr lang="en-CA" sz="2400" dirty="0" smtClean="0"/>
              <a:t>receivables:</a:t>
            </a:r>
            <a:endParaRPr lang="en-CA" sz="2400" dirty="0"/>
          </a:p>
          <a:p>
            <a:pPr lvl="2"/>
            <a:r>
              <a:rPr lang="en-US" dirty="0"/>
              <a:t>Loans Secured by </a:t>
            </a:r>
            <a:r>
              <a:rPr lang="en-US" dirty="0" smtClean="0"/>
              <a:t>Receivables: borrow money from a bank by using receivables as collateral</a:t>
            </a:r>
            <a:r>
              <a:rPr lang="en-US" smtClean="0"/>
              <a:t>. </a:t>
            </a:r>
            <a:endParaRPr lang="en-US" smtClean="0"/>
          </a:p>
          <a:p>
            <a:pPr marL="914400" lvl="2" indent="0">
              <a:buNone/>
            </a:pPr>
            <a:endParaRPr lang="en-CA" dirty="0"/>
          </a:p>
          <a:p>
            <a:pPr lvl="2"/>
            <a:r>
              <a:rPr lang="en-CA" dirty="0"/>
              <a:t>Sale of Receivables:</a:t>
            </a:r>
          </a:p>
          <a:p>
            <a:pPr lvl="3"/>
            <a:r>
              <a:rPr lang="en-CA" sz="2400" dirty="0" smtClean="0"/>
              <a:t>Securitization: transfer receivables to investors in return for cash.</a:t>
            </a:r>
            <a:endParaRPr lang="en-CA" sz="2400" dirty="0"/>
          </a:p>
          <a:p>
            <a:pPr lvl="3"/>
            <a:r>
              <a:rPr lang="en-CA" sz="2400" dirty="0" smtClean="0"/>
              <a:t>Factoring: sell the receivables to a factor.</a:t>
            </a:r>
            <a:endParaRPr lang="en-CA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29453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Receivables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sz="2400" dirty="0" smtClean="0"/>
              <a:t>The </a:t>
            </a:r>
            <a:r>
              <a:rPr lang="en-CA" sz="2400" dirty="0"/>
              <a:t>term receivables refers to amounts that are due to a business from customers or other entities.</a:t>
            </a:r>
          </a:p>
          <a:p>
            <a:endParaRPr lang="en-CA" sz="2400" dirty="0"/>
          </a:p>
          <a:p>
            <a:r>
              <a:rPr lang="en-CA" sz="2400" dirty="0" smtClean="0"/>
              <a:t>Receivables </a:t>
            </a:r>
            <a:r>
              <a:rPr lang="en-CA" sz="2400" dirty="0"/>
              <a:t>are frequently classified as</a:t>
            </a:r>
            <a:r>
              <a:rPr lang="en-CA" sz="2400" dirty="0" smtClean="0"/>
              <a:t>:</a:t>
            </a:r>
          </a:p>
          <a:p>
            <a:pPr marL="0" lvl="0" indent="0">
              <a:buNone/>
            </a:pPr>
            <a:endParaRPr lang="en-CA" sz="2400" dirty="0"/>
          </a:p>
          <a:p>
            <a:pPr marL="400050" lvl="1" indent="0">
              <a:buNone/>
            </a:pPr>
            <a:r>
              <a:rPr lang="en-CA" sz="2400" dirty="0" smtClean="0"/>
              <a:t>1. Accounts receivable</a:t>
            </a:r>
          </a:p>
          <a:p>
            <a:pPr marL="400050" lvl="1" indent="0">
              <a:buNone/>
            </a:pPr>
            <a:endParaRPr lang="en-CA" sz="2400" dirty="0"/>
          </a:p>
          <a:p>
            <a:pPr marL="400050" lvl="1" indent="0">
              <a:buNone/>
            </a:pPr>
            <a:r>
              <a:rPr lang="en-CA" sz="2400" dirty="0" smtClean="0"/>
              <a:t>2. Notes receivable</a:t>
            </a:r>
          </a:p>
          <a:p>
            <a:pPr marL="400050" lvl="1" indent="0">
              <a:buNone/>
            </a:pPr>
            <a:endParaRPr lang="en-CA" sz="2400" dirty="0"/>
          </a:p>
          <a:p>
            <a:pPr marL="400050" lvl="1" indent="0">
              <a:buNone/>
            </a:pPr>
            <a:r>
              <a:rPr lang="en-CA" sz="2400" dirty="0" smtClean="0"/>
              <a:t>3. Other </a:t>
            </a:r>
            <a:r>
              <a:rPr lang="en-CA" sz="2400" dirty="0"/>
              <a:t>receivables (interest receivable, loans to company officers, advances to employees, and recoverable sales taxes and income </a:t>
            </a:r>
            <a:r>
              <a:rPr lang="en-CA" sz="2400" dirty="0" smtClean="0"/>
              <a:t>taxes).</a:t>
            </a:r>
            <a:endParaRPr lang="en-CA" sz="2400" dirty="0"/>
          </a:p>
          <a:p>
            <a:pPr marL="400050" lvl="1" indent="0">
              <a:buNone/>
            </a:pPr>
            <a:endParaRPr lang="en-CA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943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Receivables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400" b="1" dirty="0" smtClean="0"/>
              <a:t>1. Accounts </a:t>
            </a:r>
            <a:r>
              <a:rPr lang="en-CA" sz="2400" b="1" dirty="0"/>
              <a:t>receivable</a:t>
            </a:r>
            <a:endParaRPr lang="en-CA" sz="2400" dirty="0"/>
          </a:p>
          <a:p>
            <a:pPr lvl="1"/>
            <a:r>
              <a:rPr lang="en-CA" sz="2400" dirty="0"/>
              <a:t>Amounts owed by customers on account.</a:t>
            </a:r>
          </a:p>
          <a:p>
            <a:pPr lvl="1"/>
            <a:r>
              <a:rPr lang="en-CA" sz="2400" dirty="0"/>
              <a:t>Result from the sale of goods and services.</a:t>
            </a:r>
          </a:p>
          <a:p>
            <a:pPr lvl="1"/>
            <a:r>
              <a:rPr lang="en-CA" sz="2400" dirty="0"/>
              <a:t>Expected to be collected </a:t>
            </a:r>
            <a:r>
              <a:rPr lang="en-CA" sz="2400" dirty="0" smtClean="0"/>
              <a:t>within 30 days.</a:t>
            </a:r>
            <a:endParaRPr lang="en-CA" sz="2400" dirty="0"/>
          </a:p>
          <a:p>
            <a:pPr lvl="1"/>
            <a:r>
              <a:rPr lang="en-CA" sz="2400" dirty="0"/>
              <a:t>Usually the most significant type of claim held by a company.</a:t>
            </a:r>
          </a:p>
          <a:p>
            <a:pPr marL="0" indent="0">
              <a:buNone/>
            </a:pPr>
            <a:r>
              <a:rPr lang="en-CA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209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Receivables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 </a:t>
            </a:r>
            <a:r>
              <a:rPr lang="en-CA" sz="2400" b="1" dirty="0" smtClean="0"/>
              <a:t>2. Notes receivable</a:t>
            </a:r>
            <a:endParaRPr lang="en-CA" sz="2400" dirty="0" smtClean="0"/>
          </a:p>
          <a:p>
            <a:pPr lvl="1"/>
            <a:r>
              <a:rPr lang="en-CA" sz="2400" dirty="0" smtClean="0"/>
              <a:t>Formal instruments of credit issued as evidence of debt.</a:t>
            </a:r>
          </a:p>
          <a:p>
            <a:pPr lvl="1"/>
            <a:r>
              <a:rPr lang="en-CA" sz="2400" dirty="0" smtClean="0"/>
              <a:t>Normally require payment of interest and extend for 30 days or longer.</a:t>
            </a:r>
          </a:p>
          <a:p>
            <a:pPr lvl="1"/>
            <a:r>
              <a:rPr lang="en-CA" sz="2400" dirty="0" smtClean="0"/>
              <a:t>May be current or non-current assets depending on their due dates.</a:t>
            </a:r>
          </a:p>
          <a:p>
            <a:pPr lvl="1"/>
            <a:r>
              <a:rPr lang="en-CA" sz="2400" dirty="0" smtClean="0"/>
              <a:t>Notes and accounts receivable resulting from sales are called </a:t>
            </a:r>
            <a:r>
              <a:rPr lang="en-CA" sz="2400" b="1" dirty="0" smtClean="0"/>
              <a:t>trade receivables</a:t>
            </a:r>
            <a:r>
              <a:rPr lang="en-CA" sz="2400" dirty="0" smtClean="0"/>
              <a:t>.</a:t>
            </a:r>
          </a:p>
          <a:p>
            <a:pPr marL="0" indent="0">
              <a:buNone/>
            </a:pPr>
            <a:r>
              <a:rPr lang="en-CA" sz="3100" b="1" dirty="0" smtClean="0"/>
              <a:t> </a:t>
            </a:r>
            <a:endParaRPr lang="en-CA" sz="3100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40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069160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Wingdings" pitchFamily="2" charset="2"/>
              <a:buChar char="Ø"/>
            </a:pPr>
            <a:r>
              <a:rPr lang="en-CA" sz="2600" dirty="0"/>
              <a:t>Receivables are created by services or sales on account</a:t>
            </a:r>
            <a:r>
              <a:rPr lang="en-CA" sz="2600" dirty="0" smtClean="0"/>
              <a:t>.</a:t>
            </a:r>
          </a:p>
          <a:p>
            <a:pPr marL="342900" lvl="1" indent="-342900">
              <a:buFont typeface="Wingdings" pitchFamily="2" charset="2"/>
              <a:buChar char="Ø"/>
            </a:pPr>
            <a:endParaRPr lang="en-CA" sz="2600" dirty="0"/>
          </a:p>
          <a:p>
            <a:pPr marL="342900" lvl="1" indent="-342900">
              <a:buFont typeface="Wingdings" pitchFamily="2" charset="2"/>
              <a:buChar char="Ø"/>
            </a:pPr>
            <a:r>
              <a:rPr lang="en-CA" sz="2600" dirty="0"/>
              <a:t>Receivables are reduced when </a:t>
            </a:r>
          </a:p>
          <a:p>
            <a:pPr marL="914400" lvl="2" indent="-514350"/>
            <a:r>
              <a:rPr lang="en-CA" sz="2200" dirty="0"/>
              <a:t>Cash is collected.</a:t>
            </a:r>
          </a:p>
          <a:p>
            <a:pPr marL="914400" lvl="2" indent="-514350"/>
            <a:r>
              <a:rPr lang="en-CA" sz="2200" dirty="0"/>
              <a:t>The customer takes advantage of a </a:t>
            </a:r>
            <a:r>
              <a:rPr lang="en-CA" sz="2200" dirty="0" smtClean="0"/>
              <a:t>sales discount</a:t>
            </a:r>
            <a:endParaRPr lang="en-CA" sz="2200" dirty="0"/>
          </a:p>
          <a:p>
            <a:pPr marL="914400" lvl="2" indent="-514350"/>
            <a:r>
              <a:rPr lang="en-CA" sz="2200" dirty="0"/>
              <a:t>The customer returns the </a:t>
            </a:r>
            <a:r>
              <a:rPr lang="en-CA" sz="2200" dirty="0" smtClean="0"/>
              <a:t>product.</a:t>
            </a:r>
          </a:p>
          <a:p>
            <a:pPr marL="742950" lvl="2" indent="-342900">
              <a:buFont typeface="Wingdings" pitchFamily="2" charset="2"/>
              <a:buChar char="Ø"/>
            </a:pPr>
            <a:endParaRPr lang="en-CA" sz="2600" dirty="0"/>
          </a:p>
          <a:p>
            <a:r>
              <a:rPr lang="en-US" altLang="en-US" sz="2600" dirty="0" smtClean="0"/>
              <a:t>Receivables are increased if </a:t>
            </a:r>
            <a:r>
              <a:rPr lang="en-US" altLang="en-US" sz="2600" dirty="0"/>
              <a:t>a customer does not pay in full within a specified period of time (usually 30 </a:t>
            </a:r>
            <a:r>
              <a:rPr lang="en-US" altLang="en-US" sz="2600" dirty="0" smtClean="0"/>
              <a:t>days).</a:t>
            </a:r>
          </a:p>
          <a:p>
            <a:pPr lvl="1"/>
            <a:r>
              <a:rPr lang="en-US" altLang="en-US" sz="2200" dirty="0" smtClean="0"/>
              <a:t>an </a:t>
            </a:r>
            <a:r>
              <a:rPr lang="en-US" altLang="en-US" sz="2200" dirty="0"/>
              <a:t>interest (financing) charge may be added to the balance </a:t>
            </a:r>
            <a:r>
              <a:rPr lang="en-US" altLang="en-US" sz="2200" dirty="0" smtClean="0"/>
              <a:t>due </a:t>
            </a:r>
            <a:r>
              <a:rPr lang="en-CA" sz="2200" dirty="0" smtClean="0"/>
              <a:t>(an </a:t>
            </a:r>
            <a:r>
              <a:rPr lang="en-CA" sz="2200" dirty="0"/>
              <a:t>increase to interest </a:t>
            </a:r>
            <a:r>
              <a:rPr lang="en-CA" sz="2200" dirty="0" smtClean="0"/>
              <a:t>revenue)</a:t>
            </a:r>
            <a:r>
              <a:rPr lang="en-US" altLang="en-US" sz="2200" dirty="0" smtClean="0"/>
              <a:t>.</a:t>
            </a:r>
            <a:endParaRPr lang="en-US" altLang="en-US" sz="2200" dirty="0"/>
          </a:p>
          <a:p>
            <a:pPr marL="742950" lvl="2" indent="-342900">
              <a:buFont typeface="Wingdings" pitchFamily="2" charset="2"/>
              <a:buChar char="Ø"/>
            </a:pPr>
            <a:endParaRPr lang="en-CA" sz="28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3200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Receivables are reported in the statement of financial position as a current asset</a:t>
            </a:r>
            <a:r>
              <a:rPr lang="en-US" altLang="en-US" sz="2400" dirty="0" smtClean="0"/>
              <a:t>.</a:t>
            </a:r>
          </a:p>
          <a:p>
            <a:pPr marL="0" indent="0">
              <a:buNone/>
            </a:pPr>
            <a:endParaRPr lang="en-US" altLang="en-US" sz="2400" b="1" dirty="0"/>
          </a:p>
          <a:p>
            <a:r>
              <a:rPr lang="en-US" altLang="en-US" sz="2400" dirty="0" smtClean="0"/>
              <a:t>Some </a:t>
            </a:r>
            <a:r>
              <a:rPr lang="en-US" altLang="en-US" sz="2400" dirty="0"/>
              <a:t>accounts receivable become </a:t>
            </a:r>
            <a:r>
              <a:rPr lang="en-US" altLang="en-US" sz="2400" dirty="0" smtClean="0"/>
              <a:t>uncollectible.</a:t>
            </a:r>
          </a:p>
          <a:p>
            <a:endParaRPr lang="en-US" altLang="en-US" sz="2400" dirty="0" smtClean="0"/>
          </a:p>
          <a:p>
            <a:r>
              <a:rPr lang="en-CA" sz="2400" dirty="0"/>
              <a:t>Need to estimate the amount of receivables that are expected to become uncollectible in the future: </a:t>
            </a:r>
            <a:r>
              <a:rPr lang="en-CA" sz="2400" dirty="0">
                <a:solidFill>
                  <a:srgbClr val="FF0000"/>
                </a:solidFill>
              </a:rPr>
              <a:t>Allowance </a:t>
            </a:r>
            <a:r>
              <a:rPr lang="en-CA" sz="2400" dirty="0" smtClean="0">
                <a:solidFill>
                  <a:srgbClr val="FF0000"/>
                </a:solidFill>
              </a:rPr>
              <a:t>method</a:t>
            </a:r>
            <a:r>
              <a:rPr lang="en-CA" sz="2400" dirty="0"/>
              <a:t>.</a:t>
            </a:r>
            <a:endParaRPr lang="en-US" altLang="en-US" sz="2400" dirty="0" smtClean="0"/>
          </a:p>
          <a:p>
            <a:endParaRPr lang="en-US" altLang="en-US" sz="2400" dirty="0"/>
          </a:p>
          <a:p>
            <a:pPr marL="0" indent="0">
              <a:buNone/>
            </a:pPr>
            <a:endParaRPr lang="en-US" altLang="en-US" sz="2400" dirty="0" smtClean="0"/>
          </a:p>
          <a:p>
            <a:pPr marL="0" lvl="0" indent="0">
              <a:buNone/>
            </a:pPr>
            <a:r>
              <a:rPr lang="en-CA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473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0"/>
            <a:r>
              <a:rPr lang="en-CA" sz="2400" dirty="0" smtClean="0"/>
              <a:t>The </a:t>
            </a:r>
            <a:r>
              <a:rPr lang="en-CA" sz="2400" dirty="0"/>
              <a:t>Allowance for Doubtful Accounts </a:t>
            </a:r>
            <a:r>
              <a:rPr lang="en-CA" sz="2400" dirty="0" smtClean="0"/>
              <a:t>(ADA) is </a:t>
            </a:r>
            <a:r>
              <a:rPr lang="en-CA" sz="2400" dirty="0"/>
              <a:t>a </a:t>
            </a:r>
            <a:r>
              <a:rPr lang="en-CA" sz="2400" dirty="0" smtClean="0"/>
              <a:t>contra-asset </a:t>
            </a:r>
            <a:r>
              <a:rPr lang="en-CA" sz="2400" dirty="0"/>
              <a:t>account with a credit balance.</a:t>
            </a:r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dirty="0"/>
              <a:t>	</a:t>
            </a:r>
            <a:r>
              <a:rPr lang="en-CA" sz="2400" dirty="0" smtClean="0"/>
              <a:t>Accounts </a:t>
            </a:r>
            <a:r>
              <a:rPr lang="en-CA" sz="2400" dirty="0"/>
              <a:t>Receivable			</a:t>
            </a:r>
          </a:p>
          <a:p>
            <a:pPr marL="0" indent="0">
              <a:buNone/>
            </a:pPr>
            <a:r>
              <a:rPr lang="en-CA" sz="2400" dirty="0" smtClean="0"/>
              <a:t>	</a:t>
            </a:r>
            <a:r>
              <a:rPr lang="en-CA" sz="2400" u="sng" dirty="0" smtClean="0"/>
              <a:t>Less </a:t>
            </a:r>
            <a:r>
              <a:rPr lang="en-CA" sz="2400" u="sng" dirty="0"/>
              <a:t>Allowance for Doubtful Accounts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CA" sz="2400" dirty="0" smtClean="0"/>
              <a:t>	=</a:t>
            </a:r>
            <a:r>
              <a:rPr lang="en-CA" sz="2400" dirty="0"/>
              <a:t>Net realizable value	</a:t>
            </a:r>
            <a:endParaRPr lang="en-CA" sz="2400" dirty="0" smtClean="0"/>
          </a:p>
          <a:p>
            <a:pPr marL="0" indent="0">
              <a:spcBef>
                <a:spcPts val="0"/>
              </a:spcBef>
              <a:buNone/>
            </a:pPr>
            <a:endParaRPr lang="en-CA" sz="2400" dirty="0"/>
          </a:p>
          <a:p>
            <a:pPr marL="0" indent="0">
              <a:spcBef>
                <a:spcPts val="0"/>
              </a:spcBef>
              <a:buNone/>
            </a:pPr>
            <a:endParaRPr lang="en-CA" sz="2400" dirty="0" smtClean="0"/>
          </a:p>
          <a:p>
            <a:pPr>
              <a:spcBef>
                <a:spcPts val="0"/>
              </a:spcBef>
            </a:pPr>
            <a:r>
              <a:rPr lang="en-US" altLang="en-US" sz="2400" dirty="0"/>
              <a:t>Losses from </a:t>
            </a:r>
            <a:r>
              <a:rPr lang="en-US" altLang="en-US" sz="2400" dirty="0" smtClean="0"/>
              <a:t>uncollectible </a:t>
            </a:r>
            <a:r>
              <a:rPr lang="en-US" altLang="en-US" sz="2400" dirty="0"/>
              <a:t>accounts are debited to an account called </a:t>
            </a:r>
            <a:r>
              <a:rPr lang="en-US" altLang="en-US" sz="2400" dirty="0">
                <a:solidFill>
                  <a:srgbClr val="FF0000"/>
                </a:solidFill>
              </a:rPr>
              <a:t>Bad Debts Expense.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CA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979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Recognizing accounts receivables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5069160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At </a:t>
            </a:r>
            <a:r>
              <a:rPr lang="en-CA" sz="2400" dirty="0"/>
              <a:t>the end of each period:</a:t>
            </a:r>
          </a:p>
          <a:p>
            <a:pPr marL="457200" lvl="1" indent="0">
              <a:buNone/>
            </a:pPr>
            <a:r>
              <a:rPr lang="en-CA" sz="2400" dirty="0" smtClean="0"/>
              <a:t>1. estimate </a:t>
            </a:r>
            <a:r>
              <a:rPr lang="en-CA" sz="2400" dirty="0"/>
              <a:t>the uncollectible </a:t>
            </a:r>
            <a:r>
              <a:rPr lang="en-CA" sz="2400" dirty="0" smtClean="0"/>
              <a:t>accounts:</a:t>
            </a:r>
          </a:p>
          <a:p>
            <a:pPr lvl="2"/>
            <a:r>
              <a:rPr lang="en-US" sz="2000" dirty="0" smtClean="0"/>
              <a:t>Percentage </a:t>
            </a:r>
            <a:r>
              <a:rPr lang="en-US" sz="2000" dirty="0"/>
              <a:t>of total </a:t>
            </a:r>
            <a:r>
              <a:rPr lang="en-US" sz="2000" dirty="0" smtClean="0"/>
              <a:t>receivables.</a:t>
            </a:r>
          </a:p>
          <a:p>
            <a:pPr lvl="2"/>
            <a:r>
              <a:rPr lang="en-US" sz="2000" dirty="0" smtClean="0"/>
              <a:t>Aging </a:t>
            </a:r>
            <a:r>
              <a:rPr lang="en-US" sz="2000" dirty="0"/>
              <a:t>the accounts receivable </a:t>
            </a:r>
            <a:r>
              <a:rPr lang="en-US" sz="2000" dirty="0" smtClean="0"/>
              <a:t>method</a:t>
            </a:r>
            <a:r>
              <a:rPr lang="en-US" sz="2000" dirty="0"/>
              <a:t>.</a:t>
            </a:r>
          </a:p>
          <a:p>
            <a:pPr marL="457200" lvl="1" indent="0">
              <a:buNone/>
            </a:pPr>
            <a:endParaRPr lang="en-CA" sz="2400" dirty="0"/>
          </a:p>
          <a:p>
            <a:pPr marL="457200" lvl="1" indent="0">
              <a:buNone/>
            </a:pPr>
            <a:r>
              <a:rPr lang="en-CA" sz="2400" dirty="0" smtClean="0"/>
              <a:t>2. show </a:t>
            </a:r>
            <a:r>
              <a:rPr lang="en-CA" sz="2400" dirty="0"/>
              <a:t>this </a:t>
            </a:r>
            <a:r>
              <a:rPr lang="en-CA" sz="2400" dirty="0" smtClean="0"/>
              <a:t>estimate in </a:t>
            </a:r>
            <a:r>
              <a:rPr lang="en-CA" sz="2400" dirty="0"/>
              <a:t>the Allowance for Doubtful </a:t>
            </a:r>
            <a:r>
              <a:rPr lang="en-CA" sz="2400" dirty="0" smtClean="0"/>
              <a:t>Accounts:</a:t>
            </a:r>
          </a:p>
          <a:p>
            <a:pPr marL="0" indent="0">
              <a:buNone/>
            </a:pPr>
            <a:r>
              <a:rPr lang="en-CA" sz="2400" dirty="0" smtClean="0"/>
              <a:t>	</a:t>
            </a:r>
            <a:r>
              <a:rPr lang="en-CA" sz="2000" dirty="0"/>
              <a:t>Dr. Bad Debts Expense			               			Cr. Allowance for Doubtful Accounts</a:t>
            </a:r>
          </a:p>
          <a:p>
            <a:pPr marL="0" indent="0">
              <a:buNone/>
            </a:pPr>
            <a:r>
              <a:rPr lang="en-CA" sz="2000" dirty="0"/>
              <a:t>   	  (To record estimate of uncollectible accounts)</a:t>
            </a:r>
          </a:p>
          <a:p>
            <a:pPr marL="0" indent="0">
              <a:spcBef>
                <a:spcPts val="0"/>
              </a:spcBef>
              <a:buClrTx/>
              <a:buNone/>
              <a:defRPr/>
            </a:pPr>
            <a:endParaRPr lang="en-US" sz="2000" dirty="0"/>
          </a:p>
          <a:p>
            <a:pPr marL="400050" lvl="1" indent="0">
              <a:spcBef>
                <a:spcPts val="0"/>
              </a:spcBef>
              <a:buClrTx/>
              <a:buNone/>
              <a:defRPr/>
            </a:pPr>
            <a:r>
              <a:rPr lang="en-US" sz="2000" dirty="0"/>
              <a:t>bad debts=required balance - the existence balance in the allowance account.</a:t>
            </a:r>
          </a:p>
          <a:p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lvl="1"/>
            <a:endParaRPr lang="en-CA" sz="2400" dirty="0"/>
          </a:p>
          <a:p>
            <a:pPr lvl="0"/>
            <a:endParaRPr lang="en-CA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686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3008</TotalTime>
  <Words>1007</Words>
  <Application>Microsoft Office PowerPoint</Application>
  <PresentationFormat>On-screen Show (4:3)</PresentationFormat>
  <Paragraphs>242</Paragraphs>
  <Slides>25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 Chapter 8.  Reporting and Analyzing Receivables </vt:lpstr>
      <vt:lpstr>Learning Objectives</vt:lpstr>
      <vt:lpstr>Receivables</vt:lpstr>
      <vt:lpstr>Receivables</vt:lpstr>
      <vt:lpstr>Receivables</vt:lpstr>
      <vt:lpstr>Recognizing accounts receivables</vt:lpstr>
      <vt:lpstr>Recognizing accounts receivables</vt:lpstr>
      <vt:lpstr>Recognizing accounts receivables</vt:lpstr>
      <vt:lpstr>Recognizing accounts receivables</vt:lpstr>
      <vt:lpstr>Recognizing accounts receivables</vt:lpstr>
      <vt:lpstr>Recognizing accounts receivables</vt:lpstr>
      <vt:lpstr>Recognizing accounts receivables</vt:lpstr>
      <vt:lpstr>Recognizing accounts receivables</vt:lpstr>
      <vt:lpstr>Notes Receivable </vt:lpstr>
      <vt:lpstr>Notes Receivable </vt:lpstr>
      <vt:lpstr>Notes Receivable </vt:lpstr>
      <vt:lpstr>Notes Receivable </vt:lpstr>
      <vt:lpstr>Notes Receivable </vt:lpstr>
      <vt:lpstr>Notes Receivable </vt:lpstr>
      <vt:lpstr>Notes Receivable </vt:lpstr>
      <vt:lpstr>Statement Presentation of Receivables</vt:lpstr>
      <vt:lpstr>Statement Presentation of Receivables</vt:lpstr>
      <vt:lpstr>Managing Receivables</vt:lpstr>
      <vt:lpstr>Managing Receivables</vt:lpstr>
      <vt:lpstr>Managing Receivables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lamia</cp:lastModifiedBy>
  <cp:revision>161</cp:revision>
  <dcterms:created xsi:type="dcterms:W3CDTF">2013-04-03T14:37:54Z</dcterms:created>
  <dcterms:modified xsi:type="dcterms:W3CDTF">2013-10-21T18:03:33Z</dcterms:modified>
</cp:coreProperties>
</file>