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86" r:id="rId5"/>
    <p:sldId id="259" r:id="rId6"/>
    <p:sldId id="261" r:id="rId7"/>
    <p:sldId id="260" r:id="rId8"/>
    <p:sldId id="290" r:id="rId9"/>
    <p:sldId id="262" r:id="rId10"/>
    <p:sldId id="263" r:id="rId11"/>
    <p:sldId id="264" r:id="rId12"/>
    <p:sldId id="287" r:id="rId13"/>
    <p:sldId id="266" r:id="rId14"/>
    <p:sldId id="279" r:id="rId15"/>
    <p:sldId id="280" r:id="rId16"/>
    <p:sldId id="281" r:id="rId17"/>
    <p:sldId id="289" r:id="rId18"/>
  </p:sldIdLst>
  <p:sldSz cx="9144000" cy="6858000" type="screen4x3"/>
  <p:notesSz cx="6985000" cy="9271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10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84547" autoAdjust="0"/>
  </p:normalViewPr>
  <p:slideViewPr>
    <p:cSldViewPr>
      <p:cViewPr>
        <p:scale>
          <a:sx n="100" d="100"/>
          <a:sy n="100" d="100"/>
        </p:scale>
        <p:origin x="-642" y="15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vl1pPr>
          </a:lstStyle>
          <a:p>
            <a:endParaRPr lang="en-CA" dirty="0"/>
          </a:p>
        </p:txBody>
      </p:sp>
      <p:sp>
        <p:nvSpPr>
          <p:cNvPr id="3" name="Date Placeholder 2"/>
          <p:cNvSpPr>
            <a:spLocks noGrp="1"/>
          </p:cNvSpPr>
          <p:nvPr>
            <p:ph type="dt" idx="1"/>
          </p:nvPr>
        </p:nvSpPr>
        <p:spPr>
          <a:xfrm>
            <a:off x="3956550" y="0"/>
            <a:ext cx="3026833" cy="463550"/>
          </a:xfrm>
          <a:prstGeom prst="rect">
            <a:avLst/>
          </a:prstGeom>
        </p:spPr>
        <p:txBody>
          <a:bodyPr vert="horz" lIns="92885" tIns="46442" rIns="92885" bIns="46442" rtlCol="0"/>
          <a:lstStyle>
            <a:lvl1pPr algn="r">
              <a:defRPr sz="1200"/>
            </a:lvl1pPr>
          </a:lstStyle>
          <a:p>
            <a:fld id="{A2578D83-A93C-45DB-AC3E-6CF7A980BD2C}" type="datetimeFigureOut">
              <a:rPr lang="en-CA" smtClean="0"/>
              <a:t>08/11/2013</a:t>
            </a:fld>
            <a:endParaRPr lang="en-CA" dirty="0"/>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85" tIns="46442" rIns="92885" bIns="46442" rtlCol="0" anchor="ctr"/>
          <a:lstStyle/>
          <a:p>
            <a:endParaRPr lang="en-CA" dirty="0"/>
          </a:p>
        </p:txBody>
      </p:sp>
      <p:sp>
        <p:nvSpPr>
          <p:cNvPr id="5" name="Notes Placeholder 4"/>
          <p:cNvSpPr>
            <a:spLocks noGrp="1"/>
          </p:cNvSpPr>
          <p:nvPr>
            <p:ph type="body" sz="quarter" idx="3"/>
          </p:nvPr>
        </p:nvSpPr>
        <p:spPr>
          <a:xfrm>
            <a:off x="698500" y="4403725"/>
            <a:ext cx="5588000" cy="4171950"/>
          </a:xfrm>
          <a:prstGeom prst="rect">
            <a:avLst/>
          </a:prstGeom>
        </p:spPr>
        <p:txBody>
          <a:bodyPr vert="horz" lIns="92885" tIns="46442" rIns="92885" bIns="4644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05841"/>
            <a:ext cx="3026833" cy="463550"/>
          </a:xfrm>
          <a:prstGeom prst="rect">
            <a:avLst/>
          </a:prstGeom>
        </p:spPr>
        <p:txBody>
          <a:bodyPr vert="horz" lIns="92885" tIns="46442" rIns="92885" bIns="46442" rtlCol="0" anchor="b"/>
          <a:lstStyle>
            <a:lvl1pPr algn="l">
              <a:defRPr sz="1200"/>
            </a:lvl1pPr>
          </a:lstStyle>
          <a:p>
            <a:endParaRPr lang="en-CA" dirty="0"/>
          </a:p>
        </p:txBody>
      </p:sp>
      <p:sp>
        <p:nvSpPr>
          <p:cNvPr id="7" name="Slide Number Placeholder 6"/>
          <p:cNvSpPr>
            <a:spLocks noGrp="1"/>
          </p:cNvSpPr>
          <p:nvPr>
            <p:ph type="sldNum" sz="quarter" idx="5"/>
          </p:nvPr>
        </p:nvSpPr>
        <p:spPr>
          <a:xfrm>
            <a:off x="3956550" y="8805841"/>
            <a:ext cx="3026833" cy="463550"/>
          </a:xfrm>
          <a:prstGeom prst="rect">
            <a:avLst/>
          </a:prstGeom>
        </p:spPr>
        <p:txBody>
          <a:bodyPr vert="horz" lIns="92885" tIns="46442" rIns="92885" bIns="46442" rtlCol="0" anchor="b"/>
          <a:lstStyle>
            <a:lvl1pPr algn="r">
              <a:defRPr sz="1200"/>
            </a:lvl1pPr>
          </a:lstStyle>
          <a:p>
            <a:fld id="{2CFAE7FA-676A-4935-A310-2B3A8747B9FF}" type="slidenum">
              <a:rPr lang="en-CA" smtClean="0"/>
              <a:t>‹#›</a:t>
            </a:fld>
            <a:endParaRPr lang="en-CA" dirty="0"/>
          </a:p>
        </p:txBody>
      </p:sp>
    </p:spTree>
    <p:extLst>
      <p:ext uri="{BB962C8B-B14F-4D97-AF65-F5344CB8AC3E}">
        <p14:creationId xmlns:p14="http://schemas.microsoft.com/office/powerpoint/2010/main" val="2867908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1</a:t>
            </a:fld>
            <a:endParaRPr lang="en-CA" dirty="0"/>
          </a:p>
        </p:txBody>
      </p:sp>
    </p:spTree>
    <p:extLst>
      <p:ext uri="{BB962C8B-B14F-4D97-AF65-F5344CB8AC3E}">
        <p14:creationId xmlns:p14="http://schemas.microsoft.com/office/powerpoint/2010/main" val="819500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11</a:t>
            </a:fld>
            <a:endParaRPr lang="en-CA" dirty="0"/>
          </a:p>
        </p:txBody>
      </p:sp>
    </p:spTree>
    <p:extLst>
      <p:ext uri="{BB962C8B-B14F-4D97-AF65-F5344CB8AC3E}">
        <p14:creationId xmlns:p14="http://schemas.microsoft.com/office/powerpoint/2010/main" val="1513622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12</a:t>
            </a:fld>
            <a:endParaRPr lang="en-CA" dirty="0"/>
          </a:p>
        </p:txBody>
      </p:sp>
    </p:spTree>
    <p:extLst>
      <p:ext uri="{BB962C8B-B14F-4D97-AF65-F5344CB8AC3E}">
        <p14:creationId xmlns:p14="http://schemas.microsoft.com/office/powerpoint/2010/main" val="2542483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13</a:t>
            </a:fld>
            <a:endParaRPr lang="en-CA" dirty="0"/>
          </a:p>
        </p:txBody>
      </p:sp>
    </p:spTree>
    <p:extLst>
      <p:ext uri="{BB962C8B-B14F-4D97-AF65-F5344CB8AC3E}">
        <p14:creationId xmlns:p14="http://schemas.microsoft.com/office/powerpoint/2010/main" val="3436338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p:txBody>
      </p:sp>
      <p:sp>
        <p:nvSpPr>
          <p:cNvPr id="4" name="Slide Number Placeholder 3"/>
          <p:cNvSpPr>
            <a:spLocks noGrp="1"/>
          </p:cNvSpPr>
          <p:nvPr>
            <p:ph type="sldNum" sz="quarter" idx="10"/>
          </p:nvPr>
        </p:nvSpPr>
        <p:spPr/>
        <p:txBody>
          <a:bodyPr/>
          <a:lstStyle/>
          <a:p>
            <a:fld id="{2CFAE7FA-676A-4935-A310-2B3A8747B9FF}" type="slidenum">
              <a:rPr lang="en-CA" smtClean="0"/>
              <a:t>14</a:t>
            </a:fld>
            <a:endParaRPr lang="en-CA" dirty="0"/>
          </a:p>
        </p:txBody>
      </p:sp>
    </p:spTree>
    <p:extLst>
      <p:ext uri="{BB962C8B-B14F-4D97-AF65-F5344CB8AC3E}">
        <p14:creationId xmlns:p14="http://schemas.microsoft.com/office/powerpoint/2010/main" val="1007679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15</a:t>
            </a:fld>
            <a:endParaRPr lang="en-CA" dirty="0"/>
          </a:p>
        </p:txBody>
      </p:sp>
    </p:spTree>
    <p:extLst>
      <p:ext uri="{BB962C8B-B14F-4D97-AF65-F5344CB8AC3E}">
        <p14:creationId xmlns:p14="http://schemas.microsoft.com/office/powerpoint/2010/main" val="3506673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p:txBody>
      </p:sp>
      <p:sp>
        <p:nvSpPr>
          <p:cNvPr id="4" name="Slide Number Placeholder 3"/>
          <p:cNvSpPr>
            <a:spLocks noGrp="1"/>
          </p:cNvSpPr>
          <p:nvPr>
            <p:ph type="sldNum" sz="quarter" idx="10"/>
          </p:nvPr>
        </p:nvSpPr>
        <p:spPr/>
        <p:txBody>
          <a:bodyPr/>
          <a:lstStyle/>
          <a:p>
            <a:fld id="{2CFAE7FA-676A-4935-A310-2B3A8747B9FF}" type="slidenum">
              <a:rPr lang="en-CA" smtClean="0"/>
              <a:t>16</a:t>
            </a:fld>
            <a:endParaRPr lang="en-CA" dirty="0"/>
          </a:p>
        </p:txBody>
      </p:sp>
    </p:spTree>
    <p:extLst>
      <p:ext uri="{BB962C8B-B14F-4D97-AF65-F5344CB8AC3E}">
        <p14:creationId xmlns:p14="http://schemas.microsoft.com/office/powerpoint/2010/main" val="157884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17</a:t>
            </a:fld>
            <a:endParaRPr lang="en-CA" dirty="0"/>
          </a:p>
        </p:txBody>
      </p:sp>
    </p:spTree>
    <p:extLst>
      <p:ext uri="{BB962C8B-B14F-4D97-AF65-F5344CB8AC3E}">
        <p14:creationId xmlns:p14="http://schemas.microsoft.com/office/powerpoint/2010/main" val="157884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2</a:t>
            </a:fld>
            <a:endParaRPr lang="en-CA" dirty="0"/>
          </a:p>
        </p:txBody>
      </p:sp>
    </p:spTree>
    <p:extLst>
      <p:ext uri="{BB962C8B-B14F-4D97-AF65-F5344CB8AC3E}">
        <p14:creationId xmlns:p14="http://schemas.microsoft.com/office/powerpoint/2010/main" val="2513584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3</a:t>
            </a:fld>
            <a:endParaRPr lang="en-CA" dirty="0"/>
          </a:p>
        </p:txBody>
      </p:sp>
    </p:spTree>
    <p:extLst>
      <p:ext uri="{BB962C8B-B14F-4D97-AF65-F5344CB8AC3E}">
        <p14:creationId xmlns:p14="http://schemas.microsoft.com/office/powerpoint/2010/main" val="1742840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4</a:t>
            </a:fld>
            <a:endParaRPr lang="en-CA" dirty="0"/>
          </a:p>
        </p:txBody>
      </p:sp>
    </p:spTree>
    <p:extLst>
      <p:ext uri="{BB962C8B-B14F-4D97-AF65-F5344CB8AC3E}">
        <p14:creationId xmlns:p14="http://schemas.microsoft.com/office/powerpoint/2010/main" val="4167813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5</a:t>
            </a:fld>
            <a:endParaRPr lang="en-CA" dirty="0"/>
          </a:p>
        </p:txBody>
      </p:sp>
    </p:spTree>
    <p:extLst>
      <p:ext uri="{BB962C8B-B14F-4D97-AF65-F5344CB8AC3E}">
        <p14:creationId xmlns:p14="http://schemas.microsoft.com/office/powerpoint/2010/main" val="2279225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t>6</a:t>
            </a:fld>
            <a:endParaRPr lang="en-CA" dirty="0"/>
          </a:p>
        </p:txBody>
      </p:sp>
    </p:spTree>
    <p:extLst>
      <p:ext uri="{BB962C8B-B14F-4D97-AF65-F5344CB8AC3E}">
        <p14:creationId xmlns:p14="http://schemas.microsoft.com/office/powerpoint/2010/main" val="1089921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7</a:t>
            </a:fld>
            <a:endParaRPr lang="en-CA" dirty="0"/>
          </a:p>
        </p:txBody>
      </p:sp>
    </p:spTree>
    <p:extLst>
      <p:ext uri="{BB962C8B-B14F-4D97-AF65-F5344CB8AC3E}">
        <p14:creationId xmlns:p14="http://schemas.microsoft.com/office/powerpoint/2010/main" val="980968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9</a:t>
            </a:fld>
            <a:endParaRPr lang="en-CA" dirty="0"/>
          </a:p>
        </p:txBody>
      </p:sp>
    </p:spTree>
    <p:extLst>
      <p:ext uri="{BB962C8B-B14F-4D97-AF65-F5344CB8AC3E}">
        <p14:creationId xmlns:p14="http://schemas.microsoft.com/office/powerpoint/2010/main" val="3635302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2CFAE7FA-676A-4935-A310-2B3A8747B9FF}" type="slidenum">
              <a:rPr lang="en-CA" smtClean="0"/>
              <a:t>10</a:t>
            </a:fld>
            <a:endParaRPr lang="en-CA" dirty="0"/>
          </a:p>
        </p:txBody>
      </p:sp>
    </p:spTree>
    <p:extLst>
      <p:ext uri="{BB962C8B-B14F-4D97-AF65-F5344CB8AC3E}">
        <p14:creationId xmlns:p14="http://schemas.microsoft.com/office/powerpoint/2010/main" val="21484470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77102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3200" b="1">
                <a:solidFill>
                  <a:schemeClr val="bg1"/>
                </a:solidFill>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sz="2400">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4" name="Date Placeholder 3"/>
          <p:cNvSpPr>
            <a:spLocks noGrp="1"/>
          </p:cNvSpPr>
          <p:nvPr>
            <p:ph type="dt" sz="half" idx="10"/>
          </p:nvPr>
        </p:nvSpPr>
        <p:spPr/>
        <p:txBody>
          <a:bodyPr/>
          <a:lstStyle>
            <a:lvl1pPr>
              <a:defRPr sz="800">
                <a:solidFill>
                  <a:schemeClr val="bg1">
                    <a:lumMod val="95000"/>
                  </a:schemeClr>
                </a:solidFill>
              </a:defRPr>
            </a:lvl1pPr>
          </a:lstStyle>
          <a:p>
            <a:fld id="{18B02721-F412-427E-B374-9D060C239A55}" type="datetimeFigureOut">
              <a:rPr lang="en-CA" smtClean="0"/>
              <a:pPr/>
              <a:t>08/11/2013</a:t>
            </a:fld>
            <a:endParaRPr lang="en-CA" dirty="0"/>
          </a:p>
        </p:txBody>
      </p:sp>
      <p:sp>
        <p:nvSpPr>
          <p:cNvPr id="5" name="Footer Placeholder 4"/>
          <p:cNvSpPr>
            <a:spLocks noGrp="1"/>
          </p:cNvSpPr>
          <p:nvPr>
            <p:ph type="ftr" sz="quarter" idx="11"/>
          </p:nvPr>
        </p:nvSpPr>
        <p:spPr/>
        <p:txBody>
          <a:bodyPr/>
          <a:lstStyle>
            <a:lvl1pPr>
              <a:defRPr sz="800">
                <a:solidFill>
                  <a:schemeClr val="bg1">
                    <a:lumMod val="95000"/>
                  </a:schemeClr>
                </a:solidFill>
              </a:defRPr>
            </a:lvl1pPr>
          </a:lstStyle>
          <a:p>
            <a:endParaRPr lang="en-CA" dirty="0"/>
          </a:p>
        </p:txBody>
      </p:sp>
      <p:sp>
        <p:nvSpPr>
          <p:cNvPr id="6" name="Slide Number Placeholder 5"/>
          <p:cNvSpPr>
            <a:spLocks noGrp="1"/>
          </p:cNvSpPr>
          <p:nvPr>
            <p:ph type="sldNum" sz="quarter" idx="12"/>
          </p:nvPr>
        </p:nvSpPr>
        <p:spPr/>
        <p:txBody>
          <a:bodyPr/>
          <a:lstStyle>
            <a:lvl1pPr>
              <a:defRPr sz="800">
                <a:solidFill>
                  <a:schemeClr val="bg1">
                    <a:lumMod val="95000"/>
                  </a:schemeClr>
                </a:solidFill>
              </a:defRPr>
            </a:lvl1pPr>
          </a:lstStyle>
          <a:p>
            <a:fld id="{C37F0EC0-8E15-4193-B387-6EE52045529D}" type="slidenum">
              <a:rPr lang="en-CA" smtClean="0"/>
              <a:pPr/>
              <a:t>‹#›</a:t>
            </a:fld>
            <a:endParaRPr lang="en-CA" dirty="0"/>
          </a:p>
        </p:txBody>
      </p:sp>
      <p:pic>
        <p:nvPicPr>
          <p:cNvPr id="1026" name="Picture 2" descr="Telfer School of Management - Linked with Leadership"/>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0" y="-163"/>
            <a:ext cx="9144000" cy="115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674864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Content Placeholder 2"/>
          <p:cNvSpPr>
            <a:spLocks noGrp="1"/>
          </p:cNvSpPr>
          <p:nvPr>
            <p:ph idx="1"/>
          </p:nvPr>
        </p:nvSpPr>
        <p:spPr/>
        <p:txBody>
          <a:bodyPr/>
          <a:lstStyle>
            <a:lvl1pPr marL="342900" indent="-342900">
              <a:buClr>
                <a:schemeClr val="tx2"/>
              </a:buClr>
              <a:buFont typeface="Wingdings" pitchFamily="2" charset="2"/>
              <a:buChar char="Ø"/>
              <a:defRPr/>
            </a:lvl1pPr>
            <a:lvl2pPr marL="742950" indent="-285750">
              <a:buClr>
                <a:schemeClr val="tx2"/>
              </a:buClr>
              <a:buFont typeface="Wingdings" pitchFamily="2" charset="2"/>
              <a:buChar char="§"/>
              <a:defRPr/>
            </a:lvl2pPr>
            <a:lvl3pPr marL="1143000" indent="-228600">
              <a:buClr>
                <a:schemeClr val="tx2"/>
              </a:buClr>
              <a:buFont typeface="Wingdings" pitchFamily="2" charset="2"/>
              <a:buChar char="§"/>
              <a:defRPr/>
            </a:lvl3pPr>
            <a:lvl4pPr>
              <a:buClr>
                <a:schemeClr val="tx2"/>
              </a:buClr>
              <a:defRPr/>
            </a:lvl4pPr>
            <a:lvl5pPr>
              <a:buClr>
                <a:schemeClr val="tx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10"/>
          </p:nvPr>
        </p:nvSpPr>
        <p:spPr/>
        <p:txBody>
          <a:bodyPr/>
          <a:lstStyle>
            <a:lvl1pPr>
              <a:defRPr sz="900"/>
            </a:lvl1pPr>
          </a:lstStyle>
          <a:p>
            <a:fld id="{18B02721-F412-427E-B374-9D060C239A55}" type="datetimeFigureOut">
              <a:rPr lang="en-CA" smtClean="0"/>
              <a:pPr/>
              <a:t>08/11/2013</a:t>
            </a:fld>
            <a:endParaRPr lang="en-CA" dirty="0"/>
          </a:p>
        </p:txBody>
      </p:sp>
      <p:sp>
        <p:nvSpPr>
          <p:cNvPr id="5" name="Footer Placeholder 4"/>
          <p:cNvSpPr>
            <a:spLocks noGrp="1"/>
          </p:cNvSpPr>
          <p:nvPr>
            <p:ph type="ftr" sz="quarter" idx="11"/>
          </p:nvPr>
        </p:nvSpPr>
        <p:spPr/>
        <p:txBody>
          <a:bodyPr/>
          <a:lstStyle>
            <a:lvl1pPr>
              <a:defRPr sz="900"/>
            </a:lvl1pPr>
          </a:lstStyle>
          <a:p>
            <a:endParaRPr lang="en-CA" dirty="0"/>
          </a:p>
        </p:txBody>
      </p:sp>
      <p:sp>
        <p:nvSpPr>
          <p:cNvPr id="6" name="Slide Number Placeholder 5"/>
          <p:cNvSpPr>
            <a:spLocks noGrp="1"/>
          </p:cNvSpPr>
          <p:nvPr>
            <p:ph type="sldNum" sz="quarter" idx="12"/>
          </p:nvPr>
        </p:nvSpPr>
        <p:spPr/>
        <p:txBody>
          <a:bodyPr/>
          <a:lstStyle/>
          <a:p>
            <a:fld id="{C37F0EC0-8E15-4193-B387-6EE52045529D}" type="slidenum">
              <a:rPr lang="en-CA" smtClean="0"/>
              <a:t>‹#›</a:t>
            </a:fld>
            <a:endParaRPr lang="en-CA" dirty="0"/>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0155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Content Placeholder 2"/>
          <p:cNvSpPr>
            <a:spLocks noGrp="1"/>
          </p:cNvSpPr>
          <p:nvPr>
            <p:ph sz="half" idx="1"/>
          </p:nvPr>
        </p:nvSpPr>
        <p:spPr>
          <a:xfrm>
            <a:off x="457200" y="1600200"/>
            <a:ext cx="4038600" cy="4525963"/>
          </a:xfrm>
        </p:spPr>
        <p:txBody>
          <a:bodyPr/>
          <a:lstStyle>
            <a:lvl1pPr marL="342900" indent="-342900">
              <a:buClr>
                <a:schemeClr val="tx2"/>
              </a:buClr>
              <a:buFont typeface="Wingdings" pitchFamily="2" charset="2"/>
              <a:buChar char="Ø"/>
              <a:defRPr sz="2800"/>
            </a:lvl1pPr>
            <a:lvl2pPr marL="742950" indent="-285750">
              <a:buClr>
                <a:schemeClr val="tx2"/>
              </a:buClr>
              <a:buFont typeface="Wingdings" pitchFamily="2" charset="2"/>
              <a:buChar char="§"/>
              <a:defRPr sz="2400"/>
            </a:lvl2pPr>
            <a:lvl3pPr marL="1143000" indent="-228600">
              <a:buClr>
                <a:schemeClr val="tx2"/>
              </a:buClr>
              <a:buFont typeface="Wingdings" pitchFamily="2" charset="2"/>
              <a:buChar char="§"/>
              <a:defRPr sz="2000"/>
            </a:lvl3pPr>
            <a:lvl4pPr>
              <a:buClr>
                <a:schemeClr val="tx2"/>
              </a:buClr>
              <a:defRPr sz="1800"/>
            </a:lvl4pPr>
            <a:lvl5pPr>
              <a:buClr>
                <a:schemeClr val="tx2"/>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4648200" y="1600200"/>
            <a:ext cx="4038600" cy="4525963"/>
          </a:xfrm>
        </p:spPr>
        <p:txBody>
          <a:bodyPr/>
          <a:lstStyle>
            <a:lvl1pPr marL="342900" indent="-342900">
              <a:buClr>
                <a:schemeClr val="tx2"/>
              </a:buClr>
              <a:buFont typeface="Wingdings" pitchFamily="2" charset="2"/>
              <a:buChar char="Ø"/>
              <a:defRPr sz="2800"/>
            </a:lvl1pPr>
            <a:lvl2pPr marL="742950" indent="-285750">
              <a:buClr>
                <a:schemeClr val="tx2"/>
              </a:buClr>
              <a:buFont typeface="Wingdings" pitchFamily="2" charset="2"/>
              <a:buChar char="§"/>
              <a:defRPr sz="2400"/>
            </a:lvl2pPr>
            <a:lvl3pPr marL="1143000" indent="-228600">
              <a:buClr>
                <a:schemeClr val="tx2"/>
              </a:buClr>
              <a:buFont typeface="Wingdings" pitchFamily="2" charset="2"/>
              <a:buChar char="§"/>
              <a:defRPr sz="2000"/>
            </a:lvl3pPr>
            <a:lvl4pPr>
              <a:buClr>
                <a:schemeClr val="tx2"/>
              </a:buClr>
              <a:defRPr sz="1800"/>
            </a:lvl4pPr>
            <a:lvl5pPr>
              <a:buClr>
                <a:schemeClr val="tx2"/>
              </a:buCl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Date Placeholder 4"/>
          <p:cNvSpPr>
            <a:spLocks noGrp="1"/>
          </p:cNvSpPr>
          <p:nvPr>
            <p:ph type="dt" sz="half" idx="10"/>
          </p:nvPr>
        </p:nvSpPr>
        <p:spPr/>
        <p:txBody>
          <a:bodyPr/>
          <a:lstStyle>
            <a:lvl1pPr>
              <a:defRPr sz="900"/>
            </a:lvl1pPr>
          </a:lstStyle>
          <a:p>
            <a:fld id="{18B02721-F412-427E-B374-9D060C239A55}" type="datetimeFigureOut">
              <a:rPr lang="en-CA" smtClean="0"/>
              <a:pPr/>
              <a:t>08/11/2013</a:t>
            </a:fld>
            <a:endParaRPr lang="en-CA" dirty="0"/>
          </a:p>
        </p:txBody>
      </p:sp>
      <p:sp>
        <p:nvSpPr>
          <p:cNvPr id="6" name="Footer Placeholder 5"/>
          <p:cNvSpPr>
            <a:spLocks noGrp="1"/>
          </p:cNvSpPr>
          <p:nvPr>
            <p:ph type="ftr" sz="quarter" idx="11"/>
          </p:nvPr>
        </p:nvSpPr>
        <p:spPr/>
        <p:txBody>
          <a:bodyPr/>
          <a:lstStyle>
            <a:lvl1pPr>
              <a:defRPr sz="900"/>
            </a:lvl1pPr>
          </a:lstStyle>
          <a:p>
            <a:endParaRPr lang="en-CA" dirty="0"/>
          </a:p>
        </p:txBody>
      </p:sp>
      <p:sp>
        <p:nvSpPr>
          <p:cNvPr id="7" name="Slide Number Placeholder 6"/>
          <p:cNvSpPr>
            <a:spLocks noGrp="1"/>
          </p:cNvSpPr>
          <p:nvPr>
            <p:ph type="sldNum" sz="quarter" idx="12"/>
          </p:nvPr>
        </p:nvSpPr>
        <p:spPr/>
        <p:txBody>
          <a:bodyPr/>
          <a:lstStyle>
            <a:lvl1pPr>
              <a:defRPr sz="1000"/>
            </a:lvl1pPr>
          </a:lstStyle>
          <a:p>
            <a:fld id="{C37F0EC0-8E15-4193-B387-6EE52045529D}" type="slidenum">
              <a:rPr lang="en-CA" smtClean="0"/>
              <a:pPr/>
              <a:t>‹#›</a:t>
            </a:fld>
            <a:endParaRPr lang="en-CA" dirty="0"/>
          </a:p>
        </p:txBody>
      </p:sp>
    </p:spTree>
    <p:extLst>
      <p:ext uri="{BB962C8B-B14F-4D97-AF65-F5344CB8AC3E}">
        <p14:creationId xmlns:p14="http://schemas.microsoft.com/office/powerpoint/2010/main" val="285001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rmAutofit/>
          </a:bodyPr>
          <a:lstStyle>
            <a:lvl1pPr algn="l">
              <a:defRPr sz="3200" b="1">
                <a:solidFill>
                  <a:schemeClr val="tx2"/>
                </a:solidFill>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marL="342900" indent="-342900">
              <a:buClr>
                <a:schemeClr val="tx2"/>
              </a:buClr>
              <a:buFont typeface="Wingdings" pitchFamily="2" charset="2"/>
              <a:buChar char="Ø"/>
              <a:defRPr sz="2400"/>
            </a:lvl1pPr>
            <a:lvl2pPr marL="742950" indent="-285750">
              <a:buClr>
                <a:schemeClr val="tx2"/>
              </a:buClr>
              <a:buFont typeface="Wingdings" pitchFamily="2" charset="2"/>
              <a:buChar char="§"/>
              <a:defRPr sz="2000"/>
            </a:lvl2pPr>
            <a:lvl3pPr marL="1143000" indent="-228600">
              <a:buClr>
                <a:schemeClr val="tx2"/>
              </a:buClr>
              <a:buFont typeface="Wingdings" pitchFamily="2" charset="2"/>
              <a:buChar char="§"/>
              <a:defRPr sz="1800"/>
            </a:lvl3pPr>
            <a:lvl4pPr>
              <a:buClr>
                <a:schemeClr val="tx2"/>
              </a:buClr>
              <a:defRPr sz="1600"/>
            </a:lvl4pPr>
            <a:lvl5pPr>
              <a:buClr>
                <a:schemeClr val="tx2"/>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marL="342900" indent="-342900">
              <a:buClr>
                <a:schemeClr val="tx2"/>
              </a:buClr>
              <a:buFont typeface="Wingdings" pitchFamily="2" charset="2"/>
              <a:buChar char="Ø"/>
              <a:defRPr sz="2400"/>
            </a:lvl1pPr>
            <a:lvl2pPr marL="742950" indent="-285750">
              <a:buClr>
                <a:schemeClr val="tx2"/>
              </a:buClr>
              <a:buFont typeface="Wingdings" pitchFamily="2" charset="2"/>
              <a:buChar char="§"/>
              <a:defRPr sz="2000"/>
            </a:lvl2pPr>
            <a:lvl3pPr marL="1143000" indent="-228600">
              <a:buClr>
                <a:schemeClr val="tx2"/>
              </a:buClr>
              <a:buFont typeface="Wingdings" pitchFamily="2" charset="2"/>
              <a:buChar char="§"/>
              <a:defRPr sz="1800"/>
            </a:lvl3pPr>
            <a:lvl4pPr marL="1600200" indent="-228600">
              <a:buClr>
                <a:schemeClr val="tx2"/>
              </a:buClr>
              <a:buFont typeface="Arial" pitchFamily="34" charset="0"/>
              <a:buChar char="–"/>
              <a:defRPr sz="1600"/>
            </a:lvl4pPr>
            <a:lvl5pPr>
              <a:buClr>
                <a:schemeClr val="tx2"/>
              </a:buCl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Date Placeholder 6"/>
          <p:cNvSpPr>
            <a:spLocks noGrp="1"/>
          </p:cNvSpPr>
          <p:nvPr>
            <p:ph type="dt" sz="half" idx="10"/>
          </p:nvPr>
        </p:nvSpPr>
        <p:spPr/>
        <p:txBody>
          <a:bodyPr/>
          <a:lstStyle>
            <a:lvl1pPr>
              <a:defRPr sz="900"/>
            </a:lvl1pPr>
          </a:lstStyle>
          <a:p>
            <a:fld id="{18B02721-F412-427E-B374-9D060C239A55}" type="datetimeFigureOut">
              <a:rPr lang="en-CA" smtClean="0"/>
              <a:pPr/>
              <a:t>08/11/2013</a:t>
            </a:fld>
            <a:endParaRPr lang="en-CA" dirty="0"/>
          </a:p>
        </p:txBody>
      </p:sp>
      <p:sp>
        <p:nvSpPr>
          <p:cNvPr id="8" name="Footer Placeholder 7"/>
          <p:cNvSpPr>
            <a:spLocks noGrp="1"/>
          </p:cNvSpPr>
          <p:nvPr>
            <p:ph type="ftr" sz="quarter" idx="11"/>
          </p:nvPr>
        </p:nvSpPr>
        <p:spPr/>
        <p:txBody>
          <a:bodyPr/>
          <a:lstStyle>
            <a:lvl1pPr>
              <a:defRPr sz="900"/>
            </a:lvl1pPr>
          </a:lstStyle>
          <a:p>
            <a:endParaRPr lang="en-CA" dirty="0"/>
          </a:p>
        </p:txBody>
      </p:sp>
      <p:sp>
        <p:nvSpPr>
          <p:cNvPr id="9" name="Slide Number Placeholder 8"/>
          <p:cNvSpPr>
            <a:spLocks noGrp="1"/>
          </p:cNvSpPr>
          <p:nvPr>
            <p:ph type="sldNum" sz="quarter" idx="12"/>
          </p:nvPr>
        </p:nvSpPr>
        <p:spPr/>
        <p:txBody>
          <a:bodyPr/>
          <a:lstStyle/>
          <a:p>
            <a:fld id="{C37F0EC0-8E15-4193-B387-6EE52045529D}" type="slidenum">
              <a:rPr lang="en-CA" smtClean="0"/>
              <a:t>‹#›</a:t>
            </a:fld>
            <a:endParaRPr lang="en-CA" dirty="0"/>
          </a:p>
        </p:txBody>
      </p:sp>
      <p:pic>
        <p:nvPicPr>
          <p:cNvPr id="1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2519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900"/>
            </a:lvl1pPr>
          </a:lstStyle>
          <a:p>
            <a:fld id="{18B02721-F412-427E-B374-9D060C239A55}" type="datetimeFigureOut">
              <a:rPr lang="en-CA" smtClean="0"/>
              <a:pPr/>
              <a:t>08/11/2013</a:t>
            </a:fld>
            <a:endParaRPr lang="en-CA" dirty="0"/>
          </a:p>
        </p:txBody>
      </p:sp>
      <p:sp>
        <p:nvSpPr>
          <p:cNvPr id="3" name="Footer Placeholder 2"/>
          <p:cNvSpPr>
            <a:spLocks noGrp="1"/>
          </p:cNvSpPr>
          <p:nvPr>
            <p:ph type="ftr" sz="quarter" idx="11"/>
          </p:nvPr>
        </p:nvSpPr>
        <p:spPr/>
        <p:txBody>
          <a:bodyPr/>
          <a:lstStyle>
            <a:lvl1pPr>
              <a:defRPr sz="900"/>
            </a:lvl1pPr>
          </a:lstStyle>
          <a:p>
            <a:endParaRPr lang="en-CA" dirty="0"/>
          </a:p>
        </p:txBody>
      </p:sp>
      <p:sp>
        <p:nvSpPr>
          <p:cNvPr id="4" name="Slide Number Placeholder 3"/>
          <p:cNvSpPr>
            <a:spLocks noGrp="1"/>
          </p:cNvSpPr>
          <p:nvPr>
            <p:ph type="sldNum" sz="quarter" idx="12"/>
          </p:nvPr>
        </p:nvSpPr>
        <p:spPr/>
        <p:txBody>
          <a:bodyPr/>
          <a:lstStyle>
            <a:lvl1pPr>
              <a:defRPr sz="900"/>
            </a:lvl1pPr>
          </a:lstStyle>
          <a:p>
            <a:fld id="{C37F0EC0-8E15-4193-B387-6EE52045529D}" type="slidenum">
              <a:rPr lang="en-CA" smtClean="0"/>
              <a:pPr/>
              <a:t>‹#›</a:t>
            </a:fld>
            <a:endParaRPr lang="en-CA" dirty="0"/>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6312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CA" dirty="0"/>
          </a:p>
        </p:txBody>
      </p:sp>
      <p:sp>
        <p:nvSpPr>
          <p:cNvPr id="3" name="Picture Placeholder 2"/>
          <p:cNvSpPr>
            <a:spLocks noGrp="1"/>
          </p:cNvSpPr>
          <p:nvPr>
            <p:ph type="pic" idx="1"/>
          </p:nvPr>
        </p:nvSpPr>
        <p:spPr>
          <a:xfrm>
            <a:off x="1792288" y="764703"/>
            <a:ext cx="5486400" cy="3962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sz="900"/>
            </a:lvl1pPr>
          </a:lstStyle>
          <a:p>
            <a:fld id="{18B02721-F412-427E-B374-9D060C239A55}" type="datetimeFigureOut">
              <a:rPr lang="en-CA" smtClean="0"/>
              <a:pPr/>
              <a:t>08/11/2013</a:t>
            </a:fld>
            <a:endParaRPr lang="en-CA" dirty="0"/>
          </a:p>
        </p:txBody>
      </p:sp>
      <p:sp>
        <p:nvSpPr>
          <p:cNvPr id="6" name="Footer Placeholder 5"/>
          <p:cNvSpPr>
            <a:spLocks noGrp="1"/>
          </p:cNvSpPr>
          <p:nvPr>
            <p:ph type="ftr" sz="quarter" idx="11"/>
          </p:nvPr>
        </p:nvSpPr>
        <p:spPr/>
        <p:txBody>
          <a:bodyPr/>
          <a:lstStyle>
            <a:lvl1pPr>
              <a:defRPr sz="900"/>
            </a:lvl1pPr>
          </a:lstStyle>
          <a:p>
            <a:endParaRPr lang="en-CA" dirty="0"/>
          </a:p>
        </p:txBody>
      </p:sp>
      <p:sp>
        <p:nvSpPr>
          <p:cNvPr id="7" name="Slide Number Placeholder 6"/>
          <p:cNvSpPr>
            <a:spLocks noGrp="1"/>
          </p:cNvSpPr>
          <p:nvPr>
            <p:ph type="sldNum" sz="quarter" idx="12"/>
          </p:nvPr>
        </p:nvSpPr>
        <p:spPr/>
        <p:txBody>
          <a:bodyPr/>
          <a:lstStyle/>
          <a:p>
            <a:fld id="{C37F0EC0-8E15-4193-B387-6EE52045529D}" type="slidenum">
              <a:rPr lang="en-CA" smtClean="0"/>
              <a:t>‹#›</a:t>
            </a:fld>
            <a:endParaRPr lang="en-CA" dirty="0"/>
          </a:p>
        </p:txBody>
      </p:sp>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01" y="750"/>
            <a:ext cx="9144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18467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B02721-F412-427E-B374-9D060C239A55}" type="datetimeFigureOut">
              <a:rPr lang="en-CA" smtClean="0"/>
              <a:t>08/11/2013</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7F0EC0-8E15-4193-B387-6EE52045529D}" type="slidenum">
              <a:rPr lang="en-CA" smtClean="0"/>
              <a:t>‹#›</a:t>
            </a:fld>
            <a:endParaRPr lang="en-CA" dirty="0"/>
          </a:p>
        </p:txBody>
      </p:sp>
    </p:spTree>
    <p:extLst>
      <p:ext uri="{BB962C8B-B14F-4D97-AF65-F5344CB8AC3E}">
        <p14:creationId xmlns:p14="http://schemas.microsoft.com/office/powerpoint/2010/main" val="2167272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7"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946647"/>
          </a:xfrm>
        </p:spPr>
        <p:txBody>
          <a:bodyPr>
            <a:normAutofit fontScale="90000"/>
          </a:bodyPr>
          <a:lstStyle/>
          <a:p>
            <a:r>
              <a:rPr lang="en-CA" dirty="0" smtClean="0"/>
              <a:t/>
            </a:r>
            <a:br>
              <a:rPr lang="en-CA" dirty="0" smtClean="0"/>
            </a:br>
            <a:r>
              <a:rPr lang="en-CA" dirty="0"/>
              <a:t/>
            </a:r>
            <a:br>
              <a:rPr lang="en-CA" dirty="0"/>
            </a:br>
            <a:r>
              <a:rPr lang="en-CA" dirty="0" smtClean="0"/>
              <a:t>CHAPTER </a:t>
            </a:r>
            <a:r>
              <a:rPr lang="en-CA" dirty="0"/>
              <a:t>10</a:t>
            </a:r>
            <a:br>
              <a:rPr lang="en-CA" dirty="0"/>
            </a:br>
            <a:r>
              <a:rPr lang="en-CA" dirty="0"/>
              <a:t> </a:t>
            </a:r>
            <a:br>
              <a:rPr lang="en-CA" dirty="0"/>
            </a:br>
            <a:r>
              <a:rPr lang="en-CA" cap="all" dirty="0"/>
              <a:t>Reporting and Analyzing Liabilities</a:t>
            </a:r>
            <a:br>
              <a:rPr lang="en-CA" cap="all" dirty="0"/>
            </a:br>
            <a:endParaRPr lang="en-US" dirty="0"/>
          </a:p>
        </p:txBody>
      </p:sp>
      <p:sp>
        <p:nvSpPr>
          <p:cNvPr id="3" name="Subtitle 2"/>
          <p:cNvSpPr>
            <a:spLocks noGrp="1"/>
          </p:cNvSpPr>
          <p:nvPr>
            <p:ph type="subTitle" idx="1"/>
          </p:nvPr>
        </p:nvSpPr>
        <p:spPr/>
        <p:txBody>
          <a:bodyPr>
            <a:normAutofit lnSpcReduction="10000"/>
          </a:bodyPr>
          <a:lstStyle/>
          <a:p>
            <a:endParaRPr lang="en-US" dirty="0" smtClean="0"/>
          </a:p>
          <a:p>
            <a:endParaRPr lang="en-US" dirty="0" smtClean="0"/>
          </a:p>
          <a:p>
            <a:endParaRPr lang="en-US" dirty="0"/>
          </a:p>
          <a:p>
            <a:r>
              <a:rPr lang="en-US" dirty="0" smtClean="0"/>
              <a:t>Professor </a:t>
            </a:r>
            <a:r>
              <a:rPr lang="en-US" dirty="0" err="1" smtClean="0"/>
              <a:t>Chourou</a:t>
            </a:r>
            <a:endParaRPr lang="en-US" dirty="0"/>
          </a:p>
        </p:txBody>
      </p:sp>
    </p:spTree>
    <p:extLst>
      <p:ext uri="{BB962C8B-B14F-4D97-AF65-F5344CB8AC3E}">
        <p14:creationId xmlns:p14="http://schemas.microsoft.com/office/powerpoint/2010/main" val="3141566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0"/>
            <a:ext cx="8229600" cy="4853136"/>
          </a:xfrm>
        </p:spPr>
        <p:txBody>
          <a:bodyPr>
            <a:normAutofit fontScale="32500" lnSpcReduction="20000"/>
          </a:bodyPr>
          <a:lstStyle/>
          <a:p>
            <a:pPr marL="0" indent="0">
              <a:buNone/>
            </a:pPr>
            <a:r>
              <a:rPr lang="en-CA" sz="5500" b="1" dirty="0"/>
              <a:t>Payroll deductions</a:t>
            </a:r>
          </a:p>
          <a:p>
            <a:pPr lvl="1"/>
            <a:r>
              <a:rPr lang="en-CA" sz="4900" dirty="0"/>
              <a:t>are required by law to be withheld from employees’ gross pay</a:t>
            </a:r>
            <a:r>
              <a:rPr lang="en-CA" sz="4900" dirty="0" smtClean="0"/>
              <a:t>.</a:t>
            </a:r>
          </a:p>
          <a:p>
            <a:pPr marL="457200" lvl="1" indent="0">
              <a:buNone/>
            </a:pPr>
            <a:endParaRPr lang="en-CA" sz="4900" dirty="0"/>
          </a:p>
          <a:p>
            <a:pPr lvl="1"/>
            <a:r>
              <a:rPr lang="en-CA" sz="4900" dirty="0"/>
              <a:t>m</a:t>
            </a:r>
            <a:r>
              <a:rPr lang="en-CA" sz="4900" dirty="0" smtClean="0"/>
              <a:t>andatory </a:t>
            </a:r>
            <a:r>
              <a:rPr lang="en-CA" sz="4900" dirty="0" smtClean="0"/>
              <a:t>payroll deductions include amounts withheld for federal and provincial income taxes, Canadian Pension Plan (CPP) contributions, and Employment Insurance (EI) premiums. </a:t>
            </a:r>
            <a:endParaRPr lang="en-CA" sz="4900" dirty="0" smtClean="0"/>
          </a:p>
          <a:p>
            <a:pPr marL="457200" lvl="1" indent="0">
              <a:buNone/>
            </a:pPr>
            <a:endParaRPr lang="en-CA" sz="4900" dirty="0" smtClean="0"/>
          </a:p>
          <a:p>
            <a:pPr lvl="1"/>
            <a:r>
              <a:rPr lang="en-CA" sz="4900" dirty="0"/>
              <a:t>v</a:t>
            </a:r>
            <a:r>
              <a:rPr lang="en-CA" sz="4900" dirty="0" smtClean="0"/>
              <a:t>oluntarily </a:t>
            </a:r>
            <a:r>
              <a:rPr lang="en-CA" sz="4900" dirty="0" smtClean="0"/>
              <a:t>deductions for charitable, union, pension, and insurance contributions.</a:t>
            </a:r>
          </a:p>
          <a:p>
            <a:pPr lvl="0"/>
            <a:endParaRPr lang="en-CA" sz="4900" dirty="0" smtClean="0"/>
          </a:p>
          <a:p>
            <a:pPr lvl="0"/>
            <a:endParaRPr lang="en-CA" sz="4900" dirty="0" smtClean="0"/>
          </a:p>
          <a:p>
            <a:pPr marL="0" lvl="0" indent="0">
              <a:buNone/>
            </a:pPr>
            <a:r>
              <a:rPr lang="en-CA" sz="5400" b="1" dirty="0" smtClean="0"/>
              <a:t>Employer payroll obligations</a:t>
            </a:r>
            <a:endParaRPr lang="en-CA" sz="4900" b="1" dirty="0" smtClean="0"/>
          </a:p>
          <a:p>
            <a:pPr lvl="1"/>
            <a:r>
              <a:rPr lang="en-CA" sz="4500" dirty="0" smtClean="0"/>
              <a:t>Employers pay payroll costs such as the employer’s share of CPP and EI. Also, they fund the worker’s compensation plan. These costs are recorded as an employment benefits expense.</a:t>
            </a:r>
          </a:p>
          <a:p>
            <a:pPr marL="0" lvl="0" indent="0">
              <a:buNone/>
            </a:pPr>
            <a:endParaRPr lang="en-CA" sz="4900" dirty="0" smtClean="0"/>
          </a:p>
          <a:p>
            <a:pPr marL="0" lvl="0" indent="0">
              <a:buNone/>
            </a:pPr>
            <a:endParaRPr lang="en-CA" sz="4900" dirty="0" smtClean="0"/>
          </a:p>
          <a:p>
            <a:pPr lvl="0"/>
            <a:r>
              <a:rPr lang="en-CA" sz="4900" dirty="0" smtClean="0"/>
              <a:t>Until these payroll deductions and costs are remitted to the third parties that they are collected for, they are reported as current liabilities.</a:t>
            </a:r>
          </a:p>
          <a:p>
            <a:endParaRPr lang="en-CA" dirty="0"/>
          </a:p>
        </p:txBody>
      </p:sp>
    </p:spTree>
    <p:extLst>
      <p:ext uri="{BB962C8B-B14F-4D97-AF65-F5344CB8AC3E}">
        <p14:creationId xmlns:p14="http://schemas.microsoft.com/office/powerpoint/2010/main" val="12750346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0"/>
            <a:ext cx="8229600" cy="4709120"/>
          </a:xfrm>
        </p:spPr>
        <p:txBody>
          <a:bodyPr>
            <a:normAutofit fontScale="55000" lnSpcReduction="20000"/>
          </a:bodyPr>
          <a:lstStyle/>
          <a:p>
            <a:pPr marL="0" lvl="0" indent="0">
              <a:buNone/>
            </a:pPr>
            <a:r>
              <a:rPr lang="en-CA" b="1" dirty="0"/>
              <a:t>Short-term notes payable </a:t>
            </a:r>
            <a:endParaRPr lang="en-CA" b="1" dirty="0" smtClean="0"/>
          </a:p>
          <a:p>
            <a:pPr lvl="1"/>
            <a:r>
              <a:rPr lang="en-CA" sz="3300" dirty="0" smtClean="0"/>
              <a:t>obligations </a:t>
            </a:r>
            <a:r>
              <a:rPr lang="en-CA" sz="3300" dirty="0"/>
              <a:t>in the form of written notes. </a:t>
            </a:r>
            <a:endParaRPr lang="en-CA" sz="3300" dirty="0" smtClean="0"/>
          </a:p>
          <a:p>
            <a:pPr marL="400050" lvl="1" indent="0">
              <a:buNone/>
            </a:pPr>
            <a:endParaRPr lang="en-CA" sz="3300" dirty="0" smtClean="0"/>
          </a:p>
          <a:p>
            <a:pPr lvl="1"/>
            <a:r>
              <a:rPr lang="en-CA" sz="3300" dirty="0" smtClean="0"/>
              <a:t>often </a:t>
            </a:r>
            <a:r>
              <a:rPr lang="en-CA" sz="3300" dirty="0"/>
              <a:t>used instead of accounts payable because they give the lender written documentation of the obligation, which helps if legal remedies are needed to collect the </a:t>
            </a:r>
            <a:r>
              <a:rPr lang="en-CA" sz="3300" dirty="0" smtClean="0"/>
              <a:t>debt.</a:t>
            </a:r>
          </a:p>
          <a:p>
            <a:pPr marL="400050" lvl="1" indent="0">
              <a:buNone/>
            </a:pPr>
            <a:endParaRPr lang="en-CA" sz="3300" dirty="0"/>
          </a:p>
          <a:p>
            <a:pPr lvl="1"/>
            <a:r>
              <a:rPr lang="en-CA" sz="3300" dirty="0"/>
              <a:t>Notes and loans are sometimes used interchangeably</a:t>
            </a:r>
            <a:r>
              <a:rPr lang="en-CA" sz="3300" dirty="0" smtClean="0"/>
              <a:t>.</a:t>
            </a:r>
          </a:p>
          <a:p>
            <a:pPr marL="400050" lvl="1" indent="0">
              <a:buNone/>
            </a:pPr>
            <a:endParaRPr lang="en-CA" sz="3300" dirty="0"/>
          </a:p>
          <a:p>
            <a:pPr lvl="1"/>
            <a:r>
              <a:rPr lang="en-CA" sz="3300" dirty="0"/>
              <a:t>Notes payable are frequently issued to meet short-term financing needs and usually require the borrower to pay interest</a:t>
            </a:r>
            <a:r>
              <a:rPr lang="en-CA" sz="3300" dirty="0" smtClean="0"/>
              <a:t>.</a:t>
            </a:r>
          </a:p>
          <a:p>
            <a:pPr marL="400050" lvl="1" indent="0">
              <a:buNone/>
            </a:pPr>
            <a:endParaRPr lang="en-CA" sz="3300" dirty="0"/>
          </a:p>
          <a:p>
            <a:pPr lvl="1"/>
            <a:r>
              <a:rPr lang="en-CA" sz="3300" dirty="0"/>
              <a:t>Notes that are due for payment within one year are classified as current liabilities</a:t>
            </a:r>
            <a:r>
              <a:rPr lang="en-CA" sz="3300" dirty="0" smtClean="0"/>
              <a:t>.</a:t>
            </a:r>
          </a:p>
          <a:p>
            <a:pPr marL="400050" lvl="1" indent="0">
              <a:buNone/>
            </a:pPr>
            <a:endParaRPr lang="en-CA" sz="3300" dirty="0"/>
          </a:p>
          <a:p>
            <a:pPr lvl="1"/>
            <a:r>
              <a:rPr lang="en-CA" sz="3300" dirty="0"/>
              <a:t>Short-term notes can have a floating interest rate; however, it is more common for them to have a fixed interest rate. </a:t>
            </a:r>
          </a:p>
        </p:txBody>
      </p:sp>
    </p:spTree>
    <p:extLst>
      <p:ext uri="{BB962C8B-B14F-4D97-AF65-F5344CB8AC3E}">
        <p14:creationId xmlns:p14="http://schemas.microsoft.com/office/powerpoint/2010/main" val="4213043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p:txBody>
          <a:bodyPr>
            <a:normAutofit fontScale="62500" lnSpcReduction="20000"/>
          </a:bodyPr>
          <a:lstStyle/>
          <a:p>
            <a:pPr marL="0" indent="0">
              <a:buNone/>
            </a:pPr>
            <a:r>
              <a:rPr lang="en-CA" b="1" dirty="0" smtClean="0"/>
              <a:t>Journal entries:</a:t>
            </a:r>
          </a:p>
          <a:p>
            <a:pPr marL="0" indent="0">
              <a:buNone/>
            </a:pPr>
            <a:r>
              <a:rPr lang="en-CA" dirty="0" smtClean="0"/>
              <a:t>1. Record issue of note:</a:t>
            </a:r>
          </a:p>
          <a:p>
            <a:pPr marL="0" indent="0">
              <a:buNone/>
            </a:pPr>
            <a:r>
              <a:rPr lang="en-CA" dirty="0" smtClean="0"/>
              <a:t>	Dr. Cash</a:t>
            </a:r>
          </a:p>
          <a:p>
            <a:pPr marL="0" indent="0">
              <a:buNone/>
            </a:pPr>
            <a:r>
              <a:rPr lang="en-CA" dirty="0" smtClean="0"/>
              <a:t>		Cr. Notes payable</a:t>
            </a:r>
          </a:p>
          <a:p>
            <a:pPr marL="0" indent="0">
              <a:buNone/>
            </a:pPr>
            <a:endParaRPr lang="en-CA" dirty="0" smtClean="0"/>
          </a:p>
          <a:p>
            <a:pPr marL="0" indent="0">
              <a:buNone/>
            </a:pPr>
            <a:r>
              <a:rPr lang="en-CA" dirty="0" smtClean="0"/>
              <a:t>2. Record accrued interest</a:t>
            </a:r>
          </a:p>
          <a:p>
            <a:pPr marL="0" indent="0">
              <a:buNone/>
            </a:pPr>
            <a:r>
              <a:rPr lang="en-CA" dirty="0" smtClean="0"/>
              <a:t>	Dr. Interest expense</a:t>
            </a:r>
          </a:p>
          <a:p>
            <a:pPr marL="0" indent="0">
              <a:buNone/>
            </a:pPr>
            <a:r>
              <a:rPr lang="en-CA" dirty="0" smtClean="0"/>
              <a:t>		Cr. Interest payable</a:t>
            </a:r>
          </a:p>
          <a:p>
            <a:pPr marL="0" indent="0">
              <a:buNone/>
            </a:pPr>
            <a:endParaRPr lang="en-CA" dirty="0" smtClean="0"/>
          </a:p>
          <a:p>
            <a:pPr marL="0" indent="0">
              <a:buNone/>
            </a:pPr>
            <a:r>
              <a:rPr lang="en-CA" dirty="0" smtClean="0"/>
              <a:t>3. Record payment of note plus interest</a:t>
            </a:r>
          </a:p>
          <a:p>
            <a:pPr marL="0" indent="0">
              <a:buNone/>
            </a:pPr>
            <a:r>
              <a:rPr lang="en-CA" dirty="0" smtClean="0"/>
              <a:t>	Dr. Notes payable</a:t>
            </a:r>
          </a:p>
          <a:p>
            <a:pPr marL="0" indent="0">
              <a:buNone/>
            </a:pPr>
            <a:r>
              <a:rPr lang="en-CA" dirty="0" smtClean="0"/>
              <a:t>	Dr. Interest payable</a:t>
            </a:r>
          </a:p>
          <a:p>
            <a:pPr marL="0" indent="0">
              <a:buNone/>
            </a:pPr>
            <a:r>
              <a:rPr lang="en-CA" dirty="0" smtClean="0"/>
              <a:t>	Dr. Interest expense</a:t>
            </a:r>
          </a:p>
          <a:p>
            <a:pPr marL="0" indent="0">
              <a:buNone/>
            </a:pPr>
            <a:r>
              <a:rPr lang="en-CA" dirty="0"/>
              <a:t>	</a:t>
            </a:r>
            <a:r>
              <a:rPr lang="en-CA" dirty="0" smtClean="0"/>
              <a:t>	Cr. Cash</a:t>
            </a:r>
          </a:p>
        </p:txBody>
      </p:sp>
    </p:spTree>
    <p:extLst>
      <p:ext uri="{BB962C8B-B14F-4D97-AF65-F5344CB8AC3E}">
        <p14:creationId xmlns:p14="http://schemas.microsoft.com/office/powerpoint/2010/main" val="69051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1"/>
            <a:ext cx="8229600" cy="1828799"/>
          </a:xfrm>
        </p:spPr>
        <p:txBody>
          <a:bodyPr>
            <a:normAutofit fontScale="70000" lnSpcReduction="20000"/>
          </a:bodyPr>
          <a:lstStyle/>
          <a:p>
            <a:pPr marL="0" lvl="0" indent="0">
              <a:buNone/>
            </a:pPr>
            <a:r>
              <a:rPr lang="en-CA" b="1" dirty="0"/>
              <a:t>Current maturities of non-current </a:t>
            </a:r>
            <a:r>
              <a:rPr lang="en-CA" b="1" dirty="0" smtClean="0"/>
              <a:t>debt</a:t>
            </a:r>
            <a:endParaRPr lang="en-CA" dirty="0" smtClean="0"/>
          </a:p>
          <a:p>
            <a:pPr lvl="1"/>
            <a:r>
              <a:rPr lang="en-CA" dirty="0" smtClean="0"/>
              <a:t>Current </a:t>
            </a:r>
            <a:r>
              <a:rPr lang="en-CA" dirty="0"/>
              <a:t>portion of a non-current debt should be included in Current Liabilities. </a:t>
            </a:r>
            <a:endParaRPr lang="en-CA" dirty="0" smtClean="0"/>
          </a:p>
          <a:p>
            <a:pPr marL="457200" lvl="1" indent="0">
              <a:buNone/>
            </a:pPr>
            <a:endParaRPr lang="en-CA" dirty="0" smtClean="0"/>
          </a:p>
          <a:p>
            <a:pPr lvl="1"/>
            <a:r>
              <a:rPr lang="en-CA" dirty="0" smtClean="0"/>
              <a:t>A </a:t>
            </a:r>
            <a:r>
              <a:rPr lang="en-CA" dirty="0"/>
              <a:t>journal entry is not required to recognize this classification.</a:t>
            </a:r>
          </a:p>
          <a:p>
            <a:pPr marL="0" indent="0">
              <a:buNone/>
            </a:pPr>
            <a:endParaRPr lang="en-CA" dirty="0"/>
          </a:p>
        </p:txBody>
      </p:sp>
    </p:spTree>
    <p:extLst>
      <p:ext uri="{BB962C8B-B14F-4D97-AF65-F5344CB8AC3E}">
        <p14:creationId xmlns:p14="http://schemas.microsoft.com/office/powerpoint/2010/main" val="17139499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
            </a:r>
            <a:br>
              <a:rPr lang="en-CA" dirty="0" smtClean="0"/>
            </a:br>
            <a:r>
              <a:rPr lang="en-CA" dirty="0" smtClean="0"/>
              <a:t>Financial </a:t>
            </a:r>
            <a:r>
              <a:rPr lang="en-CA" dirty="0"/>
              <a:t>Statement Presentation and Analysis of Liabilities</a:t>
            </a:r>
            <a:br>
              <a:rPr lang="en-CA" dirty="0"/>
            </a:br>
            <a:endParaRPr lang="en-CA" dirty="0"/>
          </a:p>
        </p:txBody>
      </p:sp>
      <p:sp>
        <p:nvSpPr>
          <p:cNvPr id="3" name="Content Placeholder 2"/>
          <p:cNvSpPr>
            <a:spLocks noGrp="1"/>
          </p:cNvSpPr>
          <p:nvPr>
            <p:ph idx="1"/>
          </p:nvPr>
        </p:nvSpPr>
        <p:spPr/>
        <p:txBody>
          <a:bodyPr>
            <a:noAutofit/>
          </a:bodyPr>
          <a:lstStyle/>
          <a:p>
            <a:r>
              <a:rPr lang="en-CA" sz="1800" dirty="0" smtClean="0"/>
              <a:t>Current </a:t>
            </a:r>
            <a:r>
              <a:rPr lang="en-CA" sz="1800" dirty="0"/>
              <a:t>liabilities are the first category under liabilities on the statement of financial position.</a:t>
            </a:r>
          </a:p>
          <a:p>
            <a:pPr marL="0" indent="0">
              <a:buNone/>
            </a:pPr>
            <a:r>
              <a:rPr lang="en-CA" sz="1800" dirty="0"/>
              <a:t> </a:t>
            </a:r>
          </a:p>
          <a:p>
            <a:pPr lvl="0"/>
            <a:r>
              <a:rPr lang="en-CA" sz="1800" dirty="0"/>
              <a:t>Each of the main types of current liabilities is listed separately within this category.</a:t>
            </a:r>
          </a:p>
          <a:p>
            <a:pPr marL="0" indent="0">
              <a:buNone/>
            </a:pPr>
            <a:r>
              <a:rPr lang="en-CA" sz="1800" dirty="0"/>
              <a:t> </a:t>
            </a:r>
          </a:p>
          <a:p>
            <a:pPr lvl="0"/>
            <a:r>
              <a:rPr lang="en-CA" sz="1800" dirty="0"/>
              <a:t>Current liabilities are generally listed in their order of liquidity (by their due dates), but this is not always possible because of the varying maturity dates that may exist for specific obligations such as notes payable. </a:t>
            </a:r>
            <a:endParaRPr lang="en-CA" sz="1800" dirty="0" smtClean="0"/>
          </a:p>
          <a:p>
            <a:pPr lvl="0"/>
            <a:endParaRPr lang="en-CA" sz="1800" dirty="0"/>
          </a:p>
          <a:p>
            <a:pPr lvl="0"/>
            <a:r>
              <a:rPr lang="en-CA" sz="1800" dirty="0"/>
              <a:t>O</a:t>
            </a:r>
            <a:r>
              <a:rPr lang="en-CA" sz="1800" dirty="0" smtClean="0"/>
              <a:t>ther </a:t>
            </a:r>
            <a:r>
              <a:rPr lang="en-CA" sz="1800" dirty="0"/>
              <a:t>orders are also possible (e.g., reverse-liquidity).</a:t>
            </a:r>
          </a:p>
          <a:p>
            <a:pPr marL="0" indent="0">
              <a:buNone/>
            </a:pPr>
            <a:r>
              <a:rPr lang="en-CA" sz="1800" dirty="0"/>
              <a:t> </a:t>
            </a:r>
          </a:p>
          <a:p>
            <a:pPr marL="0" indent="0">
              <a:buNone/>
            </a:pPr>
            <a:endParaRPr lang="en-CA" sz="1800" dirty="0"/>
          </a:p>
        </p:txBody>
      </p:sp>
    </p:spTree>
    <p:extLst>
      <p:ext uri="{BB962C8B-B14F-4D97-AF65-F5344CB8AC3E}">
        <p14:creationId xmlns:p14="http://schemas.microsoft.com/office/powerpoint/2010/main" val="37968479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Financial Statement Presentation and Analysis of Liabilities</a:t>
            </a:r>
          </a:p>
        </p:txBody>
      </p:sp>
      <p:sp>
        <p:nvSpPr>
          <p:cNvPr id="3" name="Content Placeholder 2"/>
          <p:cNvSpPr>
            <a:spLocks noGrp="1"/>
          </p:cNvSpPr>
          <p:nvPr>
            <p:ph idx="1"/>
          </p:nvPr>
        </p:nvSpPr>
        <p:spPr>
          <a:xfrm>
            <a:off x="457200" y="1600201"/>
            <a:ext cx="8229600" cy="2620887"/>
          </a:xfrm>
        </p:spPr>
        <p:txBody>
          <a:bodyPr>
            <a:normAutofit fontScale="92500"/>
          </a:bodyPr>
          <a:lstStyle/>
          <a:p>
            <a:pPr lvl="0"/>
            <a:r>
              <a:rPr lang="en-CA" sz="2100" dirty="0"/>
              <a:t>Non-current liabilities are reported in a separate section of the statement of financial position immediately following current liabilities </a:t>
            </a:r>
          </a:p>
          <a:p>
            <a:endParaRPr lang="en-CA" sz="2100" dirty="0"/>
          </a:p>
          <a:p>
            <a:pPr lvl="0"/>
            <a:r>
              <a:rPr lang="en-CA" sz="2100" dirty="0"/>
              <a:t>Summary data regarding debts may be presented on the SFP, while detailed data (such as interest rates, maturity dates, conversion privileges, and assets pledged as collateral) are usually shown in the notes to the financial statements.</a:t>
            </a:r>
          </a:p>
          <a:p>
            <a:endParaRPr lang="en-CA" dirty="0"/>
          </a:p>
        </p:txBody>
      </p:sp>
    </p:spTree>
    <p:extLst>
      <p:ext uri="{BB962C8B-B14F-4D97-AF65-F5344CB8AC3E}">
        <p14:creationId xmlns:p14="http://schemas.microsoft.com/office/powerpoint/2010/main" val="11432937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Financial Statement Presentation and Analysis of Liabilities</a:t>
            </a:r>
          </a:p>
        </p:txBody>
      </p:sp>
      <p:sp>
        <p:nvSpPr>
          <p:cNvPr id="3" name="Content Placeholder 2"/>
          <p:cNvSpPr>
            <a:spLocks noGrp="1"/>
          </p:cNvSpPr>
          <p:nvPr>
            <p:ph idx="1"/>
          </p:nvPr>
        </p:nvSpPr>
        <p:spPr>
          <a:xfrm>
            <a:off x="457200" y="1600200"/>
            <a:ext cx="8229600" cy="3917032"/>
          </a:xfrm>
        </p:spPr>
        <p:txBody>
          <a:bodyPr>
            <a:normAutofit fontScale="32500" lnSpcReduction="20000"/>
          </a:bodyPr>
          <a:lstStyle/>
          <a:p>
            <a:pPr marL="0" indent="0">
              <a:buNone/>
            </a:pPr>
            <a:r>
              <a:rPr lang="en-CA" sz="5100" b="1" dirty="0"/>
              <a:t>Analysis </a:t>
            </a:r>
            <a:endParaRPr lang="en-CA" sz="5100" b="1" dirty="0" smtClean="0"/>
          </a:p>
          <a:p>
            <a:pPr marL="0" indent="0">
              <a:buNone/>
            </a:pPr>
            <a:endParaRPr lang="en-CA" sz="4400" dirty="0"/>
          </a:p>
          <a:p>
            <a:pPr lvl="0"/>
            <a:r>
              <a:rPr lang="en-CA" sz="5100" b="1" dirty="0" smtClean="0"/>
              <a:t>Liquidity </a:t>
            </a:r>
            <a:r>
              <a:rPr lang="en-CA" sz="5100" b="1" dirty="0"/>
              <a:t>ratios</a:t>
            </a:r>
            <a:r>
              <a:rPr lang="en-CA" sz="5100" dirty="0"/>
              <a:t> measure the short-term ability of a company to pay its current obligations and to meet unexpected needs for cash. </a:t>
            </a:r>
          </a:p>
          <a:p>
            <a:pPr lvl="1"/>
            <a:r>
              <a:rPr lang="en-CA" sz="5100" dirty="0"/>
              <a:t>The </a:t>
            </a:r>
            <a:r>
              <a:rPr lang="en-CA" sz="5100" b="1" dirty="0"/>
              <a:t>current ratio</a:t>
            </a:r>
            <a:r>
              <a:rPr lang="en-CA" sz="5100" dirty="0"/>
              <a:t> (Current assets ÷ Current liabilities) is a commonly used measure of </a:t>
            </a:r>
            <a:r>
              <a:rPr lang="en-CA" sz="5100" dirty="0" smtClean="0"/>
              <a:t>liquidity.</a:t>
            </a:r>
          </a:p>
          <a:p>
            <a:pPr marL="457200" lvl="1" indent="0">
              <a:buNone/>
            </a:pPr>
            <a:endParaRPr lang="en-CA" sz="5100" dirty="0" smtClean="0"/>
          </a:p>
          <a:p>
            <a:pPr lvl="1"/>
            <a:r>
              <a:rPr lang="en-CA" sz="5100" dirty="0" smtClean="0"/>
              <a:t>The </a:t>
            </a:r>
            <a:r>
              <a:rPr lang="en-CA" sz="5100" dirty="0"/>
              <a:t>current ratio should be supplemented by other ratios such as the acid test, </a:t>
            </a:r>
            <a:r>
              <a:rPr lang="en-CA" sz="5100" b="1" dirty="0"/>
              <a:t>receivables turnover </a:t>
            </a:r>
            <a:r>
              <a:rPr lang="en-CA" sz="5100" dirty="0"/>
              <a:t>and </a:t>
            </a:r>
            <a:r>
              <a:rPr lang="en-CA" sz="5100" b="1" dirty="0"/>
              <a:t>inventory turnover</a:t>
            </a:r>
            <a:r>
              <a:rPr lang="en-CA" sz="5100" dirty="0"/>
              <a:t>.</a:t>
            </a:r>
          </a:p>
          <a:p>
            <a:pPr marL="0" indent="0">
              <a:buNone/>
            </a:pPr>
            <a:r>
              <a:rPr lang="en-CA" sz="5100" dirty="0"/>
              <a:t> </a:t>
            </a:r>
          </a:p>
          <a:p>
            <a:pPr lvl="0"/>
            <a:r>
              <a:rPr lang="en-CA" sz="5100" b="1" dirty="0"/>
              <a:t>Solvency ratios</a:t>
            </a:r>
            <a:r>
              <a:rPr lang="en-CA" sz="5100" dirty="0"/>
              <a:t> measure the ability of a company to repay its long-term debt and survive over a long period of time.</a:t>
            </a:r>
          </a:p>
          <a:p>
            <a:pPr marL="0" indent="0">
              <a:buNone/>
            </a:pPr>
            <a:r>
              <a:rPr lang="en-CA" sz="3400" dirty="0"/>
              <a:t> </a:t>
            </a:r>
          </a:p>
          <a:p>
            <a:endParaRPr lang="en-CA" dirty="0"/>
          </a:p>
          <a:p>
            <a:pPr marL="0" indent="0">
              <a:buNone/>
            </a:pPr>
            <a:endParaRPr lang="en-CA" dirty="0"/>
          </a:p>
        </p:txBody>
      </p:sp>
    </p:spTree>
    <p:extLst>
      <p:ext uri="{BB962C8B-B14F-4D97-AF65-F5344CB8AC3E}">
        <p14:creationId xmlns:p14="http://schemas.microsoft.com/office/powerpoint/2010/main" val="5714342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Financial Statement Presentation and Analysis of Liabilities</a:t>
            </a:r>
          </a:p>
        </p:txBody>
      </p:sp>
      <p:sp>
        <p:nvSpPr>
          <p:cNvPr id="3" name="Content Placeholder 2"/>
          <p:cNvSpPr>
            <a:spLocks noGrp="1"/>
          </p:cNvSpPr>
          <p:nvPr>
            <p:ph idx="1"/>
          </p:nvPr>
        </p:nvSpPr>
        <p:spPr>
          <a:xfrm>
            <a:off x="457200" y="1600200"/>
            <a:ext cx="8229600" cy="3629000"/>
          </a:xfrm>
        </p:spPr>
        <p:txBody>
          <a:bodyPr>
            <a:normAutofit fontScale="55000" lnSpcReduction="20000"/>
          </a:bodyPr>
          <a:lstStyle/>
          <a:p>
            <a:pPr lvl="0"/>
            <a:r>
              <a:rPr lang="en-CA" sz="3400" b="1" dirty="0" smtClean="0"/>
              <a:t>Debt </a:t>
            </a:r>
            <a:r>
              <a:rPr lang="en-CA" sz="3400" b="1" dirty="0"/>
              <a:t>to total assets</a:t>
            </a:r>
            <a:r>
              <a:rPr lang="en-CA" sz="3400" dirty="0"/>
              <a:t> </a:t>
            </a:r>
            <a:endParaRPr lang="en-CA" sz="3400" dirty="0" smtClean="0"/>
          </a:p>
          <a:p>
            <a:pPr lvl="1"/>
            <a:r>
              <a:rPr lang="en-CA" sz="3400" dirty="0" smtClean="0"/>
              <a:t>=total liabilities/ total </a:t>
            </a:r>
            <a:r>
              <a:rPr lang="en-CA" sz="3400" dirty="0"/>
              <a:t>assets</a:t>
            </a:r>
            <a:r>
              <a:rPr lang="en-CA" sz="3400" dirty="0" smtClean="0"/>
              <a:t>.</a:t>
            </a:r>
          </a:p>
          <a:p>
            <a:pPr marL="457200" lvl="1" indent="0">
              <a:buNone/>
            </a:pPr>
            <a:endParaRPr lang="en-CA" sz="3400" dirty="0"/>
          </a:p>
          <a:p>
            <a:pPr lvl="1"/>
            <a:r>
              <a:rPr lang="en-CA" sz="3400" dirty="0" smtClean="0"/>
              <a:t>indicates </a:t>
            </a:r>
            <a:r>
              <a:rPr lang="en-CA" sz="3400" dirty="0"/>
              <a:t>the extent to which a company’s assets are financed by debt.</a:t>
            </a:r>
          </a:p>
          <a:p>
            <a:endParaRPr lang="en-CA" sz="3400" dirty="0"/>
          </a:p>
          <a:p>
            <a:pPr lvl="0"/>
            <a:r>
              <a:rPr lang="en-CA" sz="3400" b="1" dirty="0"/>
              <a:t>Times interest earned</a:t>
            </a:r>
            <a:r>
              <a:rPr lang="en-CA" sz="3400" dirty="0"/>
              <a:t> </a:t>
            </a:r>
            <a:endParaRPr lang="en-CA" sz="3400" dirty="0" smtClean="0"/>
          </a:p>
          <a:p>
            <a:pPr lvl="1"/>
            <a:r>
              <a:rPr lang="en-CA" sz="3400" dirty="0" smtClean="0"/>
              <a:t>gives </a:t>
            </a:r>
            <a:r>
              <a:rPr lang="en-CA" sz="3400" dirty="0"/>
              <a:t>an indication of a company’s ability to meet interest payments as they come </a:t>
            </a:r>
            <a:r>
              <a:rPr lang="en-CA" sz="3400" dirty="0" smtClean="0"/>
              <a:t>due.</a:t>
            </a:r>
          </a:p>
          <a:p>
            <a:pPr marL="457200" lvl="1" indent="0">
              <a:buNone/>
            </a:pPr>
            <a:endParaRPr lang="en-CA" sz="3400" dirty="0" smtClean="0"/>
          </a:p>
          <a:p>
            <a:pPr lvl="1"/>
            <a:r>
              <a:rPr lang="en-CA" sz="3400" dirty="0" smtClean="0"/>
              <a:t>Times </a:t>
            </a:r>
            <a:r>
              <a:rPr lang="en-CA" sz="3400" dirty="0"/>
              <a:t>interest </a:t>
            </a:r>
            <a:r>
              <a:rPr lang="en-CA" sz="3400" dirty="0" smtClean="0"/>
              <a:t>earned=</a:t>
            </a:r>
            <a:r>
              <a:rPr lang="en-CA" sz="3400" dirty="0"/>
              <a:t>(</a:t>
            </a:r>
            <a:r>
              <a:rPr lang="en-CA" sz="3400" dirty="0" smtClean="0"/>
              <a:t>profit + interest expense + income </a:t>
            </a:r>
            <a:r>
              <a:rPr lang="en-CA" sz="3400" dirty="0"/>
              <a:t>tax </a:t>
            </a:r>
            <a:r>
              <a:rPr lang="en-CA" sz="3400" dirty="0" smtClean="0"/>
              <a:t>expense)/ interest </a:t>
            </a:r>
            <a:r>
              <a:rPr lang="en-CA" sz="3400" dirty="0"/>
              <a:t>expense.</a:t>
            </a:r>
          </a:p>
          <a:p>
            <a:endParaRPr lang="en-CA" dirty="0"/>
          </a:p>
          <a:p>
            <a:pPr marL="0" indent="0">
              <a:buNone/>
            </a:pPr>
            <a:endParaRPr lang="en-CA" dirty="0"/>
          </a:p>
        </p:txBody>
      </p:sp>
    </p:spTree>
    <p:extLst>
      <p:ext uri="{BB962C8B-B14F-4D97-AF65-F5344CB8AC3E}">
        <p14:creationId xmlns:p14="http://schemas.microsoft.com/office/powerpoint/2010/main" val="2577443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CA" dirty="0" smtClean="0"/>
              <a:t>Learning objectives</a:t>
            </a:r>
            <a:endParaRPr lang="en-CA" dirty="0"/>
          </a:p>
        </p:txBody>
      </p:sp>
      <p:sp>
        <p:nvSpPr>
          <p:cNvPr id="16" name="Content Placeholder 15"/>
          <p:cNvSpPr>
            <a:spLocks noGrp="1"/>
          </p:cNvSpPr>
          <p:nvPr>
            <p:ph idx="1"/>
          </p:nvPr>
        </p:nvSpPr>
        <p:spPr/>
        <p:txBody>
          <a:bodyPr>
            <a:normAutofit/>
          </a:bodyPr>
          <a:lstStyle/>
          <a:p>
            <a:pPr marL="457200" lvl="0" indent="-457200">
              <a:buFont typeface="+mj-lt"/>
              <a:buAutoNum type="arabicPeriod"/>
            </a:pPr>
            <a:r>
              <a:rPr lang="en-CA" sz="2400" dirty="0"/>
              <a:t>Account for current liabilities</a:t>
            </a:r>
            <a:r>
              <a:rPr lang="en-CA" sz="2400" dirty="0" smtClean="0"/>
              <a:t>.</a:t>
            </a:r>
            <a:endParaRPr lang="en-CA" sz="2400" dirty="0"/>
          </a:p>
          <a:p>
            <a:pPr marL="457200" lvl="0" indent="-457200">
              <a:buFont typeface="+mj-lt"/>
              <a:buAutoNum type="arabicPeriod"/>
            </a:pPr>
            <a:r>
              <a:rPr lang="en-CA" sz="2400" dirty="0" smtClean="0"/>
              <a:t>Identify </a:t>
            </a:r>
            <a:r>
              <a:rPr lang="en-CA" sz="2400" dirty="0"/>
              <a:t>the requirements for the financial statement </a:t>
            </a:r>
            <a:r>
              <a:rPr lang="en-CA" sz="2400" dirty="0" smtClean="0"/>
              <a:t>presentation.</a:t>
            </a:r>
          </a:p>
          <a:p>
            <a:pPr marL="457200" lvl="0" indent="-457200">
              <a:buFont typeface="+mj-lt"/>
              <a:buAutoNum type="arabicPeriod"/>
            </a:pPr>
            <a:r>
              <a:rPr lang="en-CA" sz="2400" dirty="0" smtClean="0"/>
              <a:t>Analyze </a:t>
            </a:r>
            <a:r>
              <a:rPr lang="en-CA" sz="2400" dirty="0"/>
              <a:t>liabilities.</a:t>
            </a:r>
          </a:p>
          <a:p>
            <a:pPr marL="0" indent="0">
              <a:buNone/>
            </a:pPr>
            <a:endParaRPr lang="fr-CA" dirty="0" smtClean="0"/>
          </a:p>
        </p:txBody>
      </p:sp>
    </p:spTree>
    <p:extLst>
      <p:ext uri="{BB962C8B-B14F-4D97-AF65-F5344CB8AC3E}">
        <p14:creationId xmlns:p14="http://schemas.microsoft.com/office/powerpoint/2010/main" val="1027900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Current Liabilities</a:t>
            </a:r>
            <a:endParaRPr lang="en-CA" dirty="0"/>
          </a:p>
        </p:txBody>
      </p:sp>
      <p:sp>
        <p:nvSpPr>
          <p:cNvPr id="3" name="Content Placeholder 2"/>
          <p:cNvSpPr>
            <a:spLocks noGrp="1"/>
          </p:cNvSpPr>
          <p:nvPr>
            <p:ph idx="1"/>
          </p:nvPr>
        </p:nvSpPr>
        <p:spPr/>
        <p:txBody>
          <a:bodyPr>
            <a:normAutofit fontScale="55000" lnSpcReduction="20000"/>
          </a:bodyPr>
          <a:lstStyle/>
          <a:p>
            <a:pPr lvl="0"/>
            <a:r>
              <a:rPr lang="en-CA" sz="3600" dirty="0" smtClean="0"/>
              <a:t>Liabilities are present </a:t>
            </a:r>
            <a:r>
              <a:rPr lang="en-CA" sz="3600" dirty="0"/>
              <a:t>obligations that result from past transactions</a:t>
            </a:r>
            <a:r>
              <a:rPr lang="en-CA" sz="3600" dirty="0" smtClean="0"/>
              <a:t>. We distinguish between:</a:t>
            </a:r>
          </a:p>
          <a:p>
            <a:pPr marL="0" lvl="0" indent="0">
              <a:buNone/>
            </a:pPr>
            <a:endParaRPr lang="en-CA" sz="3600" dirty="0" smtClean="0"/>
          </a:p>
          <a:p>
            <a:pPr marL="400050" lvl="1" indent="0">
              <a:buNone/>
            </a:pPr>
            <a:r>
              <a:rPr lang="en-CA" sz="3600" dirty="0" smtClean="0"/>
              <a:t>1. Current liabilities</a:t>
            </a:r>
          </a:p>
          <a:p>
            <a:pPr marL="400050" lvl="1" indent="0">
              <a:buNone/>
            </a:pPr>
            <a:r>
              <a:rPr lang="en-CA" sz="3600" dirty="0"/>
              <a:t>D</a:t>
            </a:r>
            <a:r>
              <a:rPr lang="en-CA" sz="3600" dirty="0" smtClean="0"/>
              <a:t>ebt </a:t>
            </a:r>
            <a:r>
              <a:rPr lang="en-CA" sz="3600" dirty="0"/>
              <a:t>that will be paid within one year </a:t>
            </a:r>
            <a:r>
              <a:rPr lang="en-CA" sz="3600" dirty="0" smtClean="0"/>
              <a:t>from:</a:t>
            </a:r>
          </a:p>
          <a:p>
            <a:pPr lvl="2"/>
            <a:r>
              <a:rPr lang="en-CA" sz="3600" dirty="0" smtClean="0"/>
              <a:t>existing </a:t>
            </a:r>
            <a:r>
              <a:rPr lang="en-CA" sz="3600" dirty="0"/>
              <a:t>current assets or </a:t>
            </a:r>
            <a:endParaRPr lang="en-CA" sz="3600" dirty="0" smtClean="0"/>
          </a:p>
          <a:p>
            <a:pPr lvl="2"/>
            <a:r>
              <a:rPr lang="en-CA" sz="3600" dirty="0" smtClean="0"/>
              <a:t>through </a:t>
            </a:r>
            <a:r>
              <a:rPr lang="en-CA" sz="3600" dirty="0"/>
              <a:t>the creation of other current liabilities.</a:t>
            </a:r>
          </a:p>
          <a:p>
            <a:pPr marL="0" indent="0">
              <a:buNone/>
            </a:pPr>
            <a:endParaRPr lang="en-CA" sz="3600" dirty="0"/>
          </a:p>
          <a:p>
            <a:pPr marL="400050" lvl="1" indent="0">
              <a:buNone/>
            </a:pPr>
            <a:r>
              <a:rPr lang="en-CA" sz="3600" dirty="0" smtClean="0"/>
              <a:t>2. Non-current liabilities </a:t>
            </a:r>
          </a:p>
          <a:p>
            <a:pPr marL="1257300" lvl="2" indent="-457200"/>
            <a:r>
              <a:rPr lang="en-CA" sz="3200" dirty="0" smtClean="0"/>
              <a:t>Debts </a:t>
            </a:r>
            <a:r>
              <a:rPr lang="en-CA" sz="3200" dirty="0"/>
              <a:t>that do not meet both of the aforementioned </a:t>
            </a:r>
            <a:r>
              <a:rPr lang="en-CA" sz="3200" dirty="0" smtClean="0"/>
              <a:t>criteria</a:t>
            </a:r>
            <a:r>
              <a:rPr lang="en-CA" sz="3200" dirty="0"/>
              <a:t>.</a:t>
            </a:r>
            <a:endParaRPr lang="en-CA" sz="3200" dirty="0" smtClean="0"/>
          </a:p>
          <a:p>
            <a:pPr marL="1257300" lvl="2" indent="-457200"/>
            <a:r>
              <a:rPr lang="en-CA" sz="3200" dirty="0"/>
              <a:t>Example: </a:t>
            </a:r>
            <a:r>
              <a:rPr lang="en-CA" sz="3200" dirty="0" smtClean="0"/>
              <a:t>installment notes </a:t>
            </a:r>
            <a:r>
              <a:rPr lang="en-CA" sz="3200" dirty="0"/>
              <a:t>payable and </a:t>
            </a:r>
            <a:r>
              <a:rPr lang="en-CA" sz="3200" dirty="0" smtClean="0"/>
              <a:t>bonds payable.</a:t>
            </a:r>
            <a:endParaRPr lang="en-CA" sz="3200" dirty="0"/>
          </a:p>
          <a:p>
            <a:pPr marL="0" indent="0">
              <a:buNone/>
            </a:pPr>
            <a:r>
              <a:rPr lang="en-CA" sz="3600" dirty="0"/>
              <a:t> </a:t>
            </a:r>
          </a:p>
          <a:p>
            <a:pPr marL="0" indent="0">
              <a:buNone/>
            </a:pPr>
            <a:endParaRPr lang="en-CA" dirty="0"/>
          </a:p>
        </p:txBody>
      </p:sp>
    </p:spTree>
    <p:extLst>
      <p:ext uri="{BB962C8B-B14F-4D97-AF65-F5344CB8AC3E}">
        <p14:creationId xmlns:p14="http://schemas.microsoft.com/office/powerpoint/2010/main" val="2985060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Current Liabilities</a:t>
            </a:r>
            <a:endParaRPr lang="en-CA" dirty="0"/>
          </a:p>
        </p:txBody>
      </p:sp>
      <p:sp>
        <p:nvSpPr>
          <p:cNvPr id="3" name="Content Placeholder 2"/>
          <p:cNvSpPr>
            <a:spLocks noGrp="1"/>
          </p:cNvSpPr>
          <p:nvPr>
            <p:ph idx="1"/>
          </p:nvPr>
        </p:nvSpPr>
        <p:spPr/>
        <p:txBody>
          <a:bodyPr>
            <a:normAutofit/>
          </a:bodyPr>
          <a:lstStyle/>
          <a:p>
            <a:pPr lvl="0"/>
            <a:r>
              <a:rPr lang="en-CA" sz="2400" dirty="0" smtClean="0"/>
              <a:t>Types </a:t>
            </a:r>
            <a:r>
              <a:rPr lang="en-CA" sz="2400" dirty="0"/>
              <a:t>of current </a:t>
            </a:r>
            <a:r>
              <a:rPr lang="en-CA" sz="2400" dirty="0" smtClean="0"/>
              <a:t>liabilities:</a:t>
            </a:r>
          </a:p>
          <a:p>
            <a:pPr lvl="1"/>
            <a:r>
              <a:rPr lang="en-CA" sz="2400" dirty="0" smtClean="0"/>
              <a:t>bank </a:t>
            </a:r>
            <a:r>
              <a:rPr lang="en-CA" sz="2400" dirty="0"/>
              <a:t>indebtedness, </a:t>
            </a:r>
            <a:endParaRPr lang="en-CA" sz="2400" dirty="0" smtClean="0"/>
          </a:p>
          <a:p>
            <a:pPr lvl="1"/>
            <a:r>
              <a:rPr lang="en-CA" sz="2400" dirty="0" smtClean="0"/>
              <a:t>accounts </a:t>
            </a:r>
            <a:r>
              <a:rPr lang="en-CA" sz="2400" dirty="0"/>
              <a:t>payable, </a:t>
            </a:r>
            <a:endParaRPr lang="en-CA" sz="2400" dirty="0" smtClean="0"/>
          </a:p>
          <a:p>
            <a:pPr lvl="1"/>
            <a:r>
              <a:rPr lang="en-CA" sz="2400" dirty="0" smtClean="0"/>
              <a:t>accrued </a:t>
            </a:r>
            <a:r>
              <a:rPr lang="en-CA" sz="2400" dirty="0"/>
              <a:t>liabilities (</a:t>
            </a:r>
            <a:r>
              <a:rPr lang="en-CA" sz="2400" dirty="0" smtClean="0"/>
              <a:t>taxes</a:t>
            </a:r>
            <a:r>
              <a:rPr lang="en-CA" sz="2400" dirty="0"/>
              <a:t>, </a:t>
            </a:r>
            <a:r>
              <a:rPr lang="en-CA" sz="2400" dirty="0" smtClean="0"/>
              <a:t>salaries, interest,…)</a:t>
            </a:r>
          </a:p>
          <a:p>
            <a:pPr lvl="1"/>
            <a:r>
              <a:rPr lang="en-CA" sz="2400" dirty="0" smtClean="0"/>
              <a:t>unearned </a:t>
            </a:r>
            <a:r>
              <a:rPr lang="en-CA" sz="2400" dirty="0"/>
              <a:t>revenue, </a:t>
            </a:r>
            <a:endParaRPr lang="en-CA" sz="2400" dirty="0" smtClean="0"/>
          </a:p>
          <a:p>
            <a:pPr lvl="1"/>
            <a:r>
              <a:rPr lang="en-CA" sz="2400" dirty="0" smtClean="0"/>
              <a:t>notes </a:t>
            </a:r>
            <a:r>
              <a:rPr lang="en-CA" sz="2400" dirty="0"/>
              <a:t>or loans payable, </a:t>
            </a:r>
            <a:endParaRPr lang="en-CA" sz="2400" dirty="0" smtClean="0"/>
          </a:p>
          <a:p>
            <a:pPr lvl="1"/>
            <a:r>
              <a:rPr lang="en-CA" sz="2400" dirty="0" smtClean="0"/>
              <a:t>current </a:t>
            </a:r>
            <a:r>
              <a:rPr lang="en-CA" sz="2400" dirty="0"/>
              <a:t>portion of non-current debt.</a:t>
            </a:r>
          </a:p>
          <a:p>
            <a:pPr marL="0" indent="0">
              <a:buNone/>
            </a:pPr>
            <a:endParaRPr lang="en-CA" dirty="0"/>
          </a:p>
        </p:txBody>
      </p:sp>
    </p:spTree>
    <p:extLst>
      <p:ext uri="{BB962C8B-B14F-4D97-AF65-F5344CB8AC3E}">
        <p14:creationId xmlns:p14="http://schemas.microsoft.com/office/powerpoint/2010/main" val="1582610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p:txBody>
          <a:bodyPr>
            <a:normAutofit fontScale="47500" lnSpcReduction="20000"/>
          </a:bodyPr>
          <a:lstStyle/>
          <a:p>
            <a:pPr marL="0" lvl="0" indent="0">
              <a:buNone/>
            </a:pPr>
            <a:r>
              <a:rPr lang="en-CA" sz="3800" b="1" dirty="0"/>
              <a:t>Operating line of credit</a:t>
            </a:r>
            <a:r>
              <a:rPr lang="en-CA" sz="3800" dirty="0"/>
              <a:t> </a:t>
            </a:r>
            <a:endParaRPr lang="en-CA" sz="3800" dirty="0" smtClean="0"/>
          </a:p>
          <a:p>
            <a:pPr lvl="1"/>
            <a:r>
              <a:rPr lang="en-CA" sz="4000" dirty="0" smtClean="0"/>
              <a:t>pre-authorization </a:t>
            </a:r>
            <a:r>
              <a:rPr lang="en-CA" sz="4000" dirty="0"/>
              <a:t>by the bank that allows companies to borrow money up to a pre-set limit, when it is needed</a:t>
            </a:r>
            <a:r>
              <a:rPr lang="en-CA" sz="4000" dirty="0" smtClean="0"/>
              <a:t>.</a:t>
            </a:r>
          </a:p>
          <a:p>
            <a:pPr marL="400050" lvl="1" indent="0">
              <a:buNone/>
            </a:pPr>
            <a:endParaRPr lang="en-CA" sz="4000" dirty="0"/>
          </a:p>
          <a:p>
            <a:pPr lvl="1"/>
            <a:r>
              <a:rPr lang="en-CA" sz="4000" dirty="0"/>
              <a:t>Interest is usually charged at a </a:t>
            </a:r>
            <a:r>
              <a:rPr lang="en-CA" sz="4000" b="1" dirty="0"/>
              <a:t>floating </a:t>
            </a:r>
            <a:r>
              <a:rPr lang="en-CA" sz="4000" b="1" dirty="0" smtClean="0"/>
              <a:t>(variable) </a:t>
            </a:r>
            <a:r>
              <a:rPr lang="en-CA" sz="4000" dirty="0" smtClean="0"/>
              <a:t>interest </a:t>
            </a:r>
            <a:r>
              <a:rPr lang="en-CA" sz="4000" dirty="0"/>
              <a:t>rate on any amounts used from the line of credit. </a:t>
            </a:r>
            <a:endParaRPr lang="en-CA" sz="4000" dirty="0" smtClean="0"/>
          </a:p>
          <a:p>
            <a:pPr lvl="1"/>
            <a:endParaRPr lang="en-CA" sz="4000" dirty="0"/>
          </a:p>
          <a:p>
            <a:pPr lvl="1"/>
            <a:r>
              <a:rPr lang="en-CA" sz="4000" dirty="0"/>
              <a:t>Security, called </a:t>
            </a:r>
            <a:r>
              <a:rPr lang="en-CA" sz="4000" b="1" dirty="0"/>
              <a:t>collateral,</a:t>
            </a:r>
            <a:r>
              <a:rPr lang="en-CA" sz="4000" dirty="0"/>
              <a:t> is usually required by the bank as protection in the event of default on the </a:t>
            </a:r>
            <a:r>
              <a:rPr lang="en-CA" sz="4000" dirty="0" smtClean="0"/>
              <a:t>loan.</a:t>
            </a:r>
          </a:p>
          <a:p>
            <a:pPr lvl="1"/>
            <a:endParaRPr lang="en-CA" sz="4000" dirty="0" smtClean="0"/>
          </a:p>
          <a:p>
            <a:pPr lvl="1"/>
            <a:r>
              <a:rPr lang="en-CA" sz="4000" dirty="0" smtClean="0"/>
              <a:t>A </a:t>
            </a:r>
            <a:r>
              <a:rPr lang="en-CA" sz="4000" b="1" dirty="0"/>
              <a:t>bank indebtedness</a:t>
            </a:r>
            <a:r>
              <a:rPr lang="en-CA" sz="4000" dirty="0"/>
              <a:t> is a negative or credit bank balance </a:t>
            </a:r>
            <a:r>
              <a:rPr lang="en-CA" sz="4000" dirty="0" smtClean="0"/>
              <a:t>which </a:t>
            </a:r>
            <a:r>
              <a:rPr lang="en-CA" sz="4000" dirty="0"/>
              <a:t>is reported as a current liability on </a:t>
            </a:r>
            <a:r>
              <a:rPr lang="en-CA" sz="4000" dirty="0" smtClean="0"/>
              <a:t>the SFP.</a:t>
            </a:r>
            <a:endParaRPr lang="en-CA" sz="4000" dirty="0" smtClean="0"/>
          </a:p>
          <a:p>
            <a:pPr lvl="1"/>
            <a:endParaRPr lang="en-CA" sz="4000" dirty="0"/>
          </a:p>
          <a:p>
            <a:pPr lvl="1"/>
            <a:r>
              <a:rPr lang="en-CA" sz="4000" dirty="0" smtClean="0"/>
              <a:t>No special journal entry is required to record an overdrawn </a:t>
            </a:r>
            <a:r>
              <a:rPr lang="en-CA" sz="4000" dirty="0" smtClean="0"/>
              <a:t>amount.</a:t>
            </a:r>
          </a:p>
          <a:p>
            <a:pPr marL="457200" lvl="1" indent="0">
              <a:buNone/>
            </a:pPr>
            <a:endParaRPr lang="en-CA" sz="4000" dirty="0" smtClean="0"/>
          </a:p>
          <a:p>
            <a:pPr marL="0" indent="0">
              <a:buNone/>
            </a:pPr>
            <a:endParaRPr lang="en-CA" sz="4400" dirty="0"/>
          </a:p>
        </p:txBody>
      </p:sp>
    </p:spTree>
    <p:extLst>
      <p:ext uri="{BB962C8B-B14F-4D97-AF65-F5344CB8AC3E}">
        <p14:creationId xmlns:p14="http://schemas.microsoft.com/office/powerpoint/2010/main" val="19000754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0"/>
            <a:ext cx="8229600" cy="4709120"/>
          </a:xfrm>
        </p:spPr>
        <p:txBody>
          <a:bodyPr>
            <a:normAutofit fontScale="62500" lnSpcReduction="20000"/>
          </a:bodyPr>
          <a:lstStyle/>
          <a:p>
            <a:pPr marL="0" lvl="0" indent="0">
              <a:buNone/>
            </a:pPr>
            <a:r>
              <a:rPr lang="en-CA" b="1" dirty="0"/>
              <a:t>Sales taxes</a:t>
            </a:r>
          </a:p>
          <a:p>
            <a:pPr lvl="1"/>
            <a:r>
              <a:rPr lang="en-CA" dirty="0" smtClean="0"/>
              <a:t>The </a:t>
            </a:r>
            <a:r>
              <a:rPr lang="en-CA" dirty="0"/>
              <a:t>retailer collects the sales tax from the customer when the sale occurs and remits the </a:t>
            </a:r>
            <a:r>
              <a:rPr lang="en-CA" dirty="0" smtClean="0"/>
              <a:t>tax to </a:t>
            </a:r>
            <a:r>
              <a:rPr lang="en-CA" dirty="0"/>
              <a:t>the </a:t>
            </a:r>
            <a:r>
              <a:rPr lang="en-CA" dirty="0" smtClean="0"/>
              <a:t>federal </a:t>
            </a:r>
            <a:r>
              <a:rPr lang="en-CA" dirty="0"/>
              <a:t>and provincial collecting authorities (usually monthly). </a:t>
            </a:r>
            <a:endParaRPr lang="en-CA" dirty="0" smtClean="0"/>
          </a:p>
          <a:p>
            <a:pPr marL="400050" lvl="1" indent="0">
              <a:buNone/>
            </a:pPr>
            <a:endParaRPr lang="en-CA" dirty="0"/>
          </a:p>
          <a:p>
            <a:pPr lvl="1"/>
            <a:r>
              <a:rPr lang="en-CA" dirty="0"/>
              <a:t>In the case of GST and HST, collections may be offset against </a:t>
            </a:r>
            <a:r>
              <a:rPr lang="en-CA" dirty="0" smtClean="0"/>
              <a:t>payments. </a:t>
            </a:r>
            <a:r>
              <a:rPr lang="en-CA" dirty="0"/>
              <a:t>Only the net amount owing or recoverable will be paid or refunded. </a:t>
            </a:r>
            <a:endParaRPr lang="en-CA" dirty="0" smtClean="0"/>
          </a:p>
          <a:p>
            <a:pPr lvl="1"/>
            <a:endParaRPr lang="en-CA" dirty="0"/>
          </a:p>
          <a:p>
            <a:pPr lvl="1"/>
            <a:r>
              <a:rPr lang="en-CA" dirty="0"/>
              <a:t>The amount of the sales tax collected and the amount of the sale are usually </a:t>
            </a:r>
            <a:r>
              <a:rPr lang="en-CA" dirty="0" smtClean="0"/>
              <a:t>rung up </a:t>
            </a:r>
            <a:r>
              <a:rPr lang="en-CA" dirty="0"/>
              <a:t>separately on the cash register.</a:t>
            </a:r>
            <a:r>
              <a:rPr lang="en-CA" dirty="0" smtClean="0"/>
              <a:t> </a:t>
            </a:r>
          </a:p>
          <a:p>
            <a:pPr marL="457200" lvl="1" indent="0">
              <a:buNone/>
            </a:pPr>
            <a:endParaRPr lang="en-CA" dirty="0"/>
          </a:p>
          <a:p>
            <a:pPr lvl="1"/>
            <a:r>
              <a:rPr lang="en-CA" dirty="0" smtClean="0"/>
              <a:t>Sales taxes are expressed </a:t>
            </a:r>
            <a:r>
              <a:rPr lang="en-CA" dirty="0"/>
              <a:t>as a percentage of the sales price</a:t>
            </a:r>
            <a:r>
              <a:rPr lang="en-CA" dirty="0" smtClean="0"/>
              <a:t>.</a:t>
            </a:r>
          </a:p>
          <a:p>
            <a:pPr lvl="1"/>
            <a:endParaRPr lang="en-CA" sz="2800" dirty="0"/>
          </a:p>
          <a:p>
            <a:pPr lvl="1"/>
            <a:r>
              <a:rPr lang="en-CA" dirty="0" smtClean="0"/>
              <a:t>Example:</a:t>
            </a:r>
            <a:r>
              <a:rPr lang="en-CA" sz="2800" dirty="0" smtClean="0"/>
              <a:t> </a:t>
            </a:r>
            <a:r>
              <a:rPr lang="en-CA" sz="2900" dirty="0"/>
              <a:t>BE 10-1 </a:t>
            </a:r>
            <a:r>
              <a:rPr lang="en-CA" sz="2900" dirty="0" smtClean="0"/>
              <a:t>page 563</a:t>
            </a:r>
            <a:endParaRPr lang="en-CA" sz="2900" dirty="0"/>
          </a:p>
        </p:txBody>
      </p:sp>
    </p:spTree>
    <p:extLst>
      <p:ext uri="{BB962C8B-B14F-4D97-AF65-F5344CB8AC3E}">
        <p14:creationId xmlns:p14="http://schemas.microsoft.com/office/powerpoint/2010/main" val="2356402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1"/>
            <a:ext cx="8229600" cy="3845024"/>
          </a:xfrm>
        </p:spPr>
        <p:txBody>
          <a:bodyPr>
            <a:normAutofit/>
          </a:bodyPr>
          <a:lstStyle/>
          <a:p>
            <a:pPr marL="0" lvl="0" indent="0">
              <a:buNone/>
            </a:pPr>
            <a:r>
              <a:rPr lang="en-CA" sz="2000" b="1" dirty="0"/>
              <a:t>Property taxes</a:t>
            </a:r>
            <a:r>
              <a:rPr lang="en-CA" sz="2000" dirty="0"/>
              <a:t> </a:t>
            </a:r>
          </a:p>
          <a:p>
            <a:pPr lvl="1"/>
            <a:r>
              <a:rPr lang="en-CA" sz="2000" dirty="0" smtClean="0"/>
              <a:t>charged </a:t>
            </a:r>
            <a:r>
              <a:rPr lang="en-CA" sz="2000" dirty="0"/>
              <a:t>by the municipal and provincial governments and are calculated at a specified rate for every $100 of the assessed value of the property (i.e. land and building</a:t>
            </a:r>
            <a:r>
              <a:rPr lang="en-CA" sz="2000" dirty="0" smtClean="0"/>
              <a:t>).</a:t>
            </a:r>
          </a:p>
          <a:p>
            <a:pPr lvl="1"/>
            <a:endParaRPr lang="en-CA" sz="2000" dirty="0"/>
          </a:p>
          <a:p>
            <a:pPr lvl="1"/>
            <a:r>
              <a:rPr lang="en-CA" sz="2000" dirty="0"/>
              <a:t>p</a:t>
            </a:r>
            <a:r>
              <a:rPr lang="en-CA" sz="2000" dirty="0" smtClean="0"/>
              <a:t>aid </a:t>
            </a:r>
            <a:r>
              <a:rPr lang="en-CA" sz="2000" dirty="0"/>
              <a:t>annually</a:t>
            </a:r>
            <a:r>
              <a:rPr lang="en-CA" sz="2000" dirty="0" smtClean="0"/>
              <a:t>.</a:t>
            </a:r>
          </a:p>
          <a:p>
            <a:pPr lvl="1"/>
            <a:endParaRPr lang="en-CA" sz="2000" dirty="0"/>
          </a:p>
          <a:p>
            <a:pPr lvl="1"/>
            <a:r>
              <a:rPr lang="en-CA" sz="2000" dirty="0" smtClean="0"/>
              <a:t>are </a:t>
            </a:r>
            <a:r>
              <a:rPr lang="en-CA" sz="2000" dirty="0"/>
              <a:t>generally for the calendar year, though bills are not usually issued until the spring</a:t>
            </a:r>
            <a:r>
              <a:rPr lang="en-CA" sz="2000" dirty="0" smtClean="0"/>
              <a:t>.</a:t>
            </a:r>
          </a:p>
          <a:p>
            <a:pPr lvl="1"/>
            <a:endParaRPr lang="en-CA" sz="2000" dirty="0"/>
          </a:p>
          <a:p>
            <a:pPr lvl="1"/>
            <a:endParaRPr lang="en-CA" sz="2000" dirty="0"/>
          </a:p>
          <a:p>
            <a:endParaRPr lang="en-CA" sz="2400" dirty="0"/>
          </a:p>
        </p:txBody>
      </p:sp>
    </p:spTree>
    <p:extLst>
      <p:ext uri="{BB962C8B-B14F-4D97-AF65-F5344CB8AC3E}">
        <p14:creationId xmlns:p14="http://schemas.microsoft.com/office/powerpoint/2010/main" val="19083528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0"/>
            <a:ext cx="8229600" cy="5213176"/>
          </a:xfrm>
        </p:spPr>
        <p:txBody>
          <a:bodyPr>
            <a:normAutofit fontScale="40000" lnSpcReduction="20000"/>
          </a:bodyPr>
          <a:lstStyle/>
          <a:p>
            <a:pPr marL="0" indent="0">
              <a:buNone/>
            </a:pPr>
            <a:r>
              <a:rPr lang="en-CA" sz="4500" b="1" dirty="0" smtClean="0"/>
              <a:t>Journal entries</a:t>
            </a:r>
          </a:p>
          <a:p>
            <a:pPr marL="0" indent="0">
              <a:buNone/>
            </a:pPr>
            <a:r>
              <a:rPr lang="en-CA" sz="4500" dirty="0" smtClean="0"/>
              <a:t>1. at reception of the bill, record the expense for the period that has already passed</a:t>
            </a:r>
          </a:p>
          <a:p>
            <a:pPr marL="0" indent="0">
              <a:buNone/>
            </a:pPr>
            <a:r>
              <a:rPr lang="en-CA" sz="4500" dirty="0" smtClean="0"/>
              <a:t>	Dr. Property tax expense</a:t>
            </a:r>
          </a:p>
          <a:p>
            <a:pPr marL="0" indent="0">
              <a:buNone/>
            </a:pPr>
            <a:r>
              <a:rPr lang="en-CA" sz="4500" dirty="0" smtClean="0"/>
              <a:t>		Cr. Property tax payable</a:t>
            </a:r>
          </a:p>
          <a:p>
            <a:pPr marL="0" indent="0">
              <a:buNone/>
            </a:pPr>
            <a:endParaRPr lang="en-CA" sz="4500" dirty="0" smtClean="0"/>
          </a:p>
          <a:p>
            <a:pPr marL="0" indent="0">
              <a:buNone/>
            </a:pPr>
            <a:r>
              <a:rPr lang="en-CA" sz="4500" dirty="0" smtClean="0"/>
              <a:t>2. at payment of the bill, record the payment of the expense and the prepayments.</a:t>
            </a:r>
          </a:p>
          <a:p>
            <a:pPr marL="0" indent="0">
              <a:buNone/>
            </a:pPr>
            <a:r>
              <a:rPr lang="en-CA" sz="4500" dirty="0" smtClean="0"/>
              <a:t>	Dr. Property tax payable</a:t>
            </a:r>
          </a:p>
          <a:p>
            <a:pPr marL="0" indent="0">
              <a:buNone/>
            </a:pPr>
            <a:r>
              <a:rPr lang="en-CA" sz="4500" dirty="0" smtClean="0"/>
              <a:t>	Dr. Property tax expense</a:t>
            </a:r>
          </a:p>
          <a:p>
            <a:pPr marL="0" indent="0">
              <a:buNone/>
            </a:pPr>
            <a:r>
              <a:rPr lang="en-CA" sz="4500" dirty="0" smtClean="0"/>
              <a:t>	Dr. prepaid property tax</a:t>
            </a:r>
          </a:p>
          <a:p>
            <a:pPr marL="0" indent="0">
              <a:buNone/>
            </a:pPr>
            <a:r>
              <a:rPr lang="en-CA" sz="4500" dirty="0" smtClean="0"/>
              <a:t>		Cr. Cash</a:t>
            </a:r>
          </a:p>
          <a:p>
            <a:pPr marL="0" indent="0">
              <a:buNone/>
            </a:pPr>
            <a:endParaRPr lang="en-CA" sz="4500" dirty="0" smtClean="0"/>
          </a:p>
          <a:p>
            <a:pPr marL="0" indent="0">
              <a:buNone/>
            </a:pPr>
            <a:r>
              <a:rPr lang="en-CA" sz="4500" dirty="0" smtClean="0"/>
              <a:t>3. at year end, adjust the prepaid tax.</a:t>
            </a:r>
          </a:p>
          <a:p>
            <a:pPr marL="0" indent="0">
              <a:buNone/>
            </a:pPr>
            <a:r>
              <a:rPr lang="en-CA" sz="4500" dirty="0" smtClean="0"/>
              <a:t>	Dr. property tax expense</a:t>
            </a:r>
          </a:p>
          <a:p>
            <a:pPr marL="0" indent="0">
              <a:buNone/>
            </a:pPr>
            <a:r>
              <a:rPr lang="en-CA" sz="4500" dirty="0" smtClean="0"/>
              <a:t>		Cr. prepaid property tax</a:t>
            </a:r>
            <a:endParaRPr lang="en-CA" sz="4500" dirty="0"/>
          </a:p>
          <a:p>
            <a:pPr marL="0" lvl="1" indent="0">
              <a:buNone/>
            </a:pPr>
            <a:endParaRPr lang="en-CA" sz="4500" dirty="0"/>
          </a:p>
          <a:p>
            <a:pPr marL="0" lvl="1" indent="0">
              <a:buNone/>
            </a:pPr>
            <a:r>
              <a:rPr lang="en-CA" sz="4500" dirty="0" smtClean="0"/>
              <a:t>Example</a:t>
            </a:r>
            <a:r>
              <a:rPr lang="en-CA" sz="4500" dirty="0"/>
              <a:t>: BE10-2 page 563.</a:t>
            </a:r>
          </a:p>
          <a:p>
            <a:endParaRPr lang="en-CA" dirty="0"/>
          </a:p>
        </p:txBody>
      </p:sp>
    </p:spTree>
    <p:extLst>
      <p:ext uri="{BB962C8B-B14F-4D97-AF65-F5344CB8AC3E}">
        <p14:creationId xmlns:p14="http://schemas.microsoft.com/office/powerpoint/2010/main" val="4088299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Current Liabilities</a:t>
            </a:r>
          </a:p>
        </p:txBody>
      </p:sp>
      <p:sp>
        <p:nvSpPr>
          <p:cNvPr id="3" name="Content Placeholder 2"/>
          <p:cNvSpPr>
            <a:spLocks noGrp="1"/>
          </p:cNvSpPr>
          <p:nvPr>
            <p:ph idx="1"/>
          </p:nvPr>
        </p:nvSpPr>
        <p:spPr>
          <a:xfrm>
            <a:off x="457200" y="1600200"/>
            <a:ext cx="8229600" cy="4853136"/>
          </a:xfrm>
        </p:spPr>
        <p:txBody>
          <a:bodyPr>
            <a:noAutofit/>
          </a:bodyPr>
          <a:lstStyle/>
          <a:p>
            <a:pPr marL="0" lvl="0" indent="0">
              <a:buNone/>
            </a:pPr>
            <a:r>
              <a:rPr lang="en-CA" sz="2400" b="1" dirty="0" smtClean="0"/>
              <a:t>Payroll</a:t>
            </a:r>
          </a:p>
          <a:p>
            <a:pPr lvl="0"/>
            <a:r>
              <a:rPr lang="en-CA" sz="1600" dirty="0"/>
              <a:t>T</a:t>
            </a:r>
            <a:r>
              <a:rPr lang="en-CA" sz="1600" dirty="0" smtClean="0"/>
              <a:t>hree </a:t>
            </a:r>
            <a:r>
              <a:rPr lang="en-CA" sz="1600" dirty="0"/>
              <a:t>types of liabilities related to employees’ salaries or wages: </a:t>
            </a:r>
            <a:endParaRPr lang="en-CA" sz="1600" dirty="0" smtClean="0"/>
          </a:p>
          <a:p>
            <a:pPr lvl="1"/>
            <a:r>
              <a:rPr lang="en-CA" sz="1600" dirty="0" smtClean="0"/>
              <a:t>(</a:t>
            </a:r>
            <a:r>
              <a:rPr lang="en-CA" sz="1600" dirty="0"/>
              <a:t>1) the net pay owed to employees, </a:t>
            </a:r>
            <a:endParaRPr lang="en-CA" sz="1600" dirty="0" smtClean="0"/>
          </a:p>
          <a:p>
            <a:pPr lvl="1"/>
            <a:r>
              <a:rPr lang="en-CA" sz="1600" dirty="0" smtClean="0"/>
              <a:t>(</a:t>
            </a:r>
            <a:r>
              <a:rPr lang="en-CA" sz="1600" dirty="0"/>
              <a:t>2) employee payroll deductions, and </a:t>
            </a:r>
            <a:endParaRPr lang="en-CA" sz="1600" dirty="0" smtClean="0"/>
          </a:p>
          <a:p>
            <a:pPr lvl="1"/>
            <a:r>
              <a:rPr lang="en-CA" sz="1600" dirty="0" smtClean="0"/>
              <a:t>(</a:t>
            </a:r>
            <a:r>
              <a:rPr lang="en-CA" sz="1600" dirty="0"/>
              <a:t>3) employer payroll </a:t>
            </a:r>
            <a:r>
              <a:rPr lang="en-CA" sz="1600" dirty="0" smtClean="0"/>
              <a:t>obligations.</a:t>
            </a:r>
            <a:endParaRPr lang="en-CA" sz="1600" dirty="0"/>
          </a:p>
          <a:p>
            <a:pPr marL="0" indent="0">
              <a:buNone/>
            </a:pPr>
            <a:r>
              <a:rPr lang="en-CA" sz="1600" dirty="0"/>
              <a:t> </a:t>
            </a:r>
          </a:p>
          <a:p>
            <a:pPr lvl="0"/>
            <a:r>
              <a:rPr lang="en-CA" sz="1600" dirty="0" smtClean="0"/>
              <a:t>Management personnel are </a:t>
            </a:r>
            <a:r>
              <a:rPr lang="en-CA" sz="1600" dirty="0"/>
              <a:t>normally paid </a:t>
            </a:r>
            <a:r>
              <a:rPr lang="en-CA" sz="1600" b="1" dirty="0"/>
              <a:t>salaries</a:t>
            </a:r>
            <a:r>
              <a:rPr lang="en-CA" sz="1600" dirty="0"/>
              <a:t>, which are expressed as a specific amount per week, per month, or per year. </a:t>
            </a:r>
            <a:endParaRPr lang="en-CA" sz="1600" dirty="0" smtClean="0"/>
          </a:p>
          <a:p>
            <a:pPr lvl="0"/>
            <a:endParaRPr lang="en-CA" sz="1600" dirty="0"/>
          </a:p>
          <a:p>
            <a:pPr lvl="0"/>
            <a:r>
              <a:rPr lang="en-CA" sz="1600" dirty="0" smtClean="0"/>
              <a:t>Part-time </a:t>
            </a:r>
            <a:r>
              <a:rPr lang="en-CA" sz="1600" dirty="0"/>
              <a:t>employees or employees paid on an hourly basis or by the work produced are normally paid </a:t>
            </a:r>
            <a:r>
              <a:rPr lang="en-CA" sz="1600" b="1" dirty="0"/>
              <a:t>wages</a:t>
            </a:r>
            <a:r>
              <a:rPr lang="en-CA" sz="1600" dirty="0"/>
              <a:t>. </a:t>
            </a:r>
            <a:endParaRPr lang="en-CA" sz="1600" dirty="0" smtClean="0"/>
          </a:p>
          <a:p>
            <a:pPr lvl="0"/>
            <a:endParaRPr lang="en-CA" sz="1600" dirty="0"/>
          </a:p>
          <a:p>
            <a:pPr lvl="0"/>
            <a:r>
              <a:rPr lang="en-CA" sz="1600" dirty="0"/>
              <a:t>The total amount of salaries or wages earned by the employee is called </a:t>
            </a:r>
            <a:r>
              <a:rPr lang="en-CA" sz="1600" b="1" dirty="0"/>
              <a:t>gross pay</a:t>
            </a:r>
            <a:r>
              <a:rPr lang="en-CA" sz="1600" dirty="0"/>
              <a:t> or gross earnings</a:t>
            </a:r>
            <a:r>
              <a:rPr lang="en-CA" sz="1600" dirty="0" smtClean="0"/>
              <a:t>.</a:t>
            </a:r>
          </a:p>
          <a:p>
            <a:pPr lvl="0"/>
            <a:endParaRPr lang="en-CA" sz="1600" dirty="0" smtClean="0"/>
          </a:p>
          <a:p>
            <a:r>
              <a:rPr lang="en-CA" sz="1600" dirty="0"/>
              <a:t>Gross pay - payroll deductions =</a:t>
            </a:r>
            <a:r>
              <a:rPr lang="en-CA" sz="1600" b="1" dirty="0"/>
              <a:t>net pay</a:t>
            </a:r>
            <a:r>
              <a:rPr lang="en-CA" sz="1600" dirty="0"/>
              <a:t>. </a:t>
            </a:r>
          </a:p>
          <a:p>
            <a:pPr lvl="0"/>
            <a:endParaRPr lang="en-CA" sz="1600" dirty="0"/>
          </a:p>
          <a:p>
            <a:pPr lvl="0"/>
            <a:endParaRPr lang="en-CA" sz="1400" dirty="0" smtClean="0"/>
          </a:p>
          <a:p>
            <a:pPr marL="0" lvl="0" indent="0">
              <a:buNone/>
            </a:pPr>
            <a:endParaRPr lang="en-CA" sz="1400" dirty="0"/>
          </a:p>
          <a:p>
            <a:endParaRPr lang="en-CA" sz="1400" dirty="0"/>
          </a:p>
        </p:txBody>
      </p:sp>
    </p:spTree>
    <p:extLst>
      <p:ext uri="{BB962C8B-B14F-4D97-AF65-F5344CB8AC3E}">
        <p14:creationId xmlns:p14="http://schemas.microsoft.com/office/powerpoint/2010/main" val="19056162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4fd1182e3dceaba91c889686347b176eb20"/>
</p:tagLst>
</file>

<file path=ppt/theme/theme1.xml><?xml version="1.0" encoding="utf-8"?>
<a:theme xmlns:a="http://schemas.openxmlformats.org/drawingml/2006/main" name="Office Theme">
  <a:themeElements>
    <a:clrScheme name="Telfer">
      <a:dk1>
        <a:srgbClr val="000000"/>
      </a:dk1>
      <a:lt1>
        <a:sysClr val="window" lastClr="FFFFFF"/>
      </a:lt1>
      <a:dk2>
        <a:srgbClr val="771025"/>
      </a:dk2>
      <a:lt2>
        <a:srgbClr val="EEECE1"/>
      </a:lt2>
      <a:accent1>
        <a:srgbClr val="273F6A"/>
      </a:accent1>
      <a:accent2>
        <a:srgbClr val="3A75C4"/>
      </a:accent2>
      <a:accent3>
        <a:srgbClr val="006B77"/>
      </a:accent3>
      <a:accent4>
        <a:srgbClr val="696F2B"/>
      </a:accent4>
      <a:accent5>
        <a:srgbClr val="406B2E"/>
      </a:accent5>
      <a:accent6>
        <a:srgbClr val="BF910C"/>
      </a:accent6>
      <a:hlink>
        <a:srgbClr val="771025"/>
      </a:hlink>
      <a:folHlink>
        <a:srgbClr val="A61635"/>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1868</TotalTime>
  <Words>951</Words>
  <Application>Microsoft Office PowerPoint</Application>
  <PresentationFormat>On-screen Show (4:3)</PresentationFormat>
  <Paragraphs>188</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CHAPTER 10   Reporting and Analyzing Liabilities </vt:lpstr>
      <vt:lpstr>Learning objectives</vt:lpstr>
      <vt:lpstr>Current Liabilities</vt:lpstr>
      <vt:lpstr>Current Liabilities</vt:lpstr>
      <vt:lpstr>Current Liabilities</vt:lpstr>
      <vt:lpstr>Current Liabilities</vt:lpstr>
      <vt:lpstr>Current Liabilities</vt:lpstr>
      <vt:lpstr>Current Liabilities</vt:lpstr>
      <vt:lpstr>Current Liabilities</vt:lpstr>
      <vt:lpstr>Current Liabilities</vt:lpstr>
      <vt:lpstr>Current Liabilities</vt:lpstr>
      <vt:lpstr>Current Liabilities</vt:lpstr>
      <vt:lpstr>Current Liabilities</vt:lpstr>
      <vt:lpstr> Financial Statement Presentation and Analysis of Liabilities </vt:lpstr>
      <vt:lpstr>Financial Statement Presentation and Analysis of Liabilities</vt:lpstr>
      <vt:lpstr>Financial Statement Presentation and Analysis of Liabilities</vt:lpstr>
      <vt:lpstr>Financial Statement Presentation and Analysis of Liabilities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Telfer School of Management</dc:creator>
  <cp:lastModifiedBy>lamia</cp:lastModifiedBy>
  <cp:revision>95</cp:revision>
  <cp:lastPrinted>2013-11-07T21:06:36Z</cp:lastPrinted>
  <dcterms:created xsi:type="dcterms:W3CDTF">2013-04-03T14:37:54Z</dcterms:created>
  <dcterms:modified xsi:type="dcterms:W3CDTF">2013-11-08T16:10:15Z</dcterms:modified>
</cp:coreProperties>
</file>