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smtClean="0"/>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11/02/2020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11/02/2020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smtClean="0"/>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11/02/2020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11/02/2020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11/02/2020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11/02/2020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11/02/2020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smtClean="0"/>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11/02/2020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smtClean="0"/>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11/02/2020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11/02/2020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11/02/2020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smtClean="0"/>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11/02/2020</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755576" y="1412776"/>
            <a:ext cx="7543800" cy="1524000"/>
          </a:xfrm>
        </p:spPr>
        <p:txBody>
          <a:bodyPr/>
          <a:lstStyle/>
          <a:p>
            <a:r>
              <a:rPr lang="fr-FR" dirty="0" smtClean="0"/>
              <a:t>Corrigé examen </a:t>
            </a:r>
            <a:r>
              <a:rPr lang="fr-FR" dirty="0" err="1" smtClean="0"/>
              <a:t>mi-session</a:t>
            </a:r>
            <a:endParaRPr lang="fr-FR" dirty="0"/>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smtClean="0"/>
              <a:t>ECO 1702A</a:t>
            </a:r>
          </a:p>
          <a:p>
            <a:r>
              <a:rPr lang="fr-FR" dirty="0" smtClean="0"/>
              <a:t>Hiver 2020</a:t>
            </a:r>
          </a:p>
          <a:p>
            <a:r>
              <a:rPr lang="fr-FR" dirty="0" smtClean="0"/>
              <a:t>Université d’Ottawa</a:t>
            </a:r>
            <a:endParaRPr lang="fr-FR" dirty="0"/>
          </a:p>
        </p:txBody>
      </p:sp>
    </p:spTree>
    <p:extLst>
      <p:ext uri="{BB962C8B-B14F-4D97-AF65-F5344CB8AC3E}">
        <p14:creationId xmlns:p14="http://schemas.microsoft.com/office/powerpoint/2010/main" val="96069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 </a:t>
            </a:r>
            <a:endParaRPr lang="fr-FR" dirty="0"/>
          </a:p>
        </p:txBody>
      </p:sp>
      <p:sp>
        <p:nvSpPr>
          <p:cNvPr id="3" name="Rectangle 2"/>
          <p:cNvSpPr/>
          <p:nvPr/>
        </p:nvSpPr>
        <p:spPr>
          <a:xfrm>
            <a:off x="317392" y="328498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23528" y="620688"/>
            <a:ext cx="8568952" cy="4401205"/>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1) Parmi les éléments suivants, lequel est considéré comme de la monnaie au Canada aujourd’hui ?</a:t>
            </a:r>
          </a:p>
          <a:p>
            <a:pPr marL="144145" algn="just">
              <a:spcAft>
                <a:spcPts val="0"/>
              </a:spcAft>
            </a:pPr>
            <a:r>
              <a:rPr lang="fr-FR" sz="2800" dirty="0">
                <a:latin typeface="Times New Roman" panose="02020603050405020304" pitchFamily="18" charset="0"/>
                <a:ea typeface="Calibri" panose="020F0502020204030204" pitchFamily="34" charset="0"/>
              </a:rPr>
              <a:t>A. Un lingot d’or.</a:t>
            </a:r>
          </a:p>
          <a:p>
            <a:pPr marL="144145" algn="just">
              <a:spcAft>
                <a:spcPts val="0"/>
              </a:spcAft>
            </a:pPr>
            <a:r>
              <a:rPr lang="fr-FR" sz="2800" dirty="0">
                <a:latin typeface="Times New Roman" panose="02020603050405020304" pitchFamily="18" charset="0"/>
                <a:ea typeface="Calibri" panose="020F0502020204030204" pitchFamily="34" charset="0"/>
              </a:rPr>
              <a:t>B. Un billet de vingt dollars.</a:t>
            </a:r>
          </a:p>
          <a:p>
            <a:pPr marL="144145" algn="just">
              <a:spcAft>
                <a:spcPts val="0"/>
              </a:spcAft>
            </a:pPr>
            <a:r>
              <a:rPr lang="fr-FR" sz="2800" dirty="0">
                <a:latin typeface="Times New Roman" panose="02020603050405020304" pitchFamily="18" charset="0"/>
                <a:ea typeface="Calibri" panose="020F0502020204030204" pitchFamily="34" charset="0"/>
              </a:rPr>
              <a:t>C. L’argent déposé par un ménage sur un compte de dépôt de la Banque </a:t>
            </a:r>
            <a:r>
              <a:rPr lang="fr-FR" sz="2800" dirty="0" err="1">
                <a:latin typeface="Times New Roman" panose="02020603050405020304" pitchFamily="18" charset="0"/>
                <a:ea typeface="Calibri" panose="020F0502020204030204" pitchFamily="34" charset="0"/>
              </a:rPr>
              <a:t>Scotia</a:t>
            </a:r>
            <a:r>
              <a:rPr lang="fr-FR" sz="2800" dirty="0">
                <a:latin typeface="Times New Roman" panose="02020603050405020304" pitchFamily="18" charset="0"/>
                <a:ea typeface="Calibri" panose="020F0502020204030204" pitchFamily="34" charset="0"/>
              </a:rPr>
              <a:t>.</a:t>
            </a:r>
          </a:p>
          <a:p>
            <a:pPr marL="144145" algn="just">
              <a:spcAft>
                <a:spcPts val="0"/>
              </a:spcAft>
            </a:pPr>
            <a:r>
              <a:rPr lang="fr-FR" sz="2800" dirty="0">
                <a:latin typeface="Times New Roman" panose="02020603050405020304" pitchFamily="18" charset="0"/>
                <a:ea typeface="Calibri" panose="020F0502020204030204" pitchFamily="34" charset="0"/>
              </a:rPr>
              <a:t>D. Les éléments B et C sont considérés comme de la monnaie au Canada aujourd’hui.</a:t>
            </a:r>
          </a:p>
          <a:p>
            <a:pPr marL="144145" algn="just">
              <a:spcAft>
                <a:spcPts val="0"/>
              </a:spcAft>
            </a:pPr>
            <a:r>
              <a:rPr lang="fr-FR" sz="2800" dirty="0">
                <a:latin typeface="Times New Roman" panose="02020603050405020304" pitchFamily="18" charset="0"/>
                <a:ea typeface="Calibri" panose="020F0502020204030204" pitchFamily="34" charset="0"/>
              </a:rPr>
              <a:t>E. Les éléments A, B et C sont considérés comme de la monnaie au Canada aujourd’hui.</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 </a:t>
            </a:r>
            <a:endParaRPr lang="fr-FR" dirty="0"/>
          </a:p>
        </p:txBody>
      </p:sp>
      <p:sp>
        <p:nvSpPr>
          <p:cNvPr id="3" name="Rectangle 2"/>
          <p:cNvSpPr/>
          <p:nvPr/>
        </p:nvSpPr>
        <p:spPr>
          <a:xfrm>
            <a:off x="393297" y="378904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95536" y="692696"/>
            <a:ext cx="8568952" cy="4832092"/>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2) Parmi les propositions suivantes, laquelle est en conformité avec l’idée de rareté chez les économistes ?</a:t>
            </a:r>
          </a:p>
          <a:p>
            <a:pPr marL="144145" algn="just">
              <a:spcAft>
                <a:spcPts val="0"/>
              </a:spcAft>
            </a:pPr>
            <a:r>
              <a:rPr lang="fr-FR" sz="2800" dirty="0">
                <a:latin typeface="Times New Roman" panose="02020603050405020304" pitchFamily="18" charset="0"/>
                <a:ea typeface="Calibri" panose="020F0502020204030204" pitchFamily="34" charset="0"/>
              </a:rPr>
              <a:t>A. Les êtres humains doivent faire des choix pour faire face à la rareté.</a:t>
            </a:r>
          </a:p>
          <a:p>
            <a:pPr marL="144145" algn="just">
              <a:spcAft>
                <a:spcPts val="0"/>
              </a:spcAft>
            </a:pPr>
            <a:r>
              <a:rPr lang="fr-FR" sz="2800" dirty="0">
                <a:latin typeface="Times New Roman" panose="02020603050405020304" pitchFamily="18" charset="0"/>
                <a:ea typeface="Calibri" panose="020F0502020204030204" pitchFamily="34" charset="0"/>
              </a:rPr>
              <a:t>B. Le travail est nécessaire à la satisfaction des besoins des êtres humains.</a:t>
            </a:r>
          </a:p>
          <a:p>
            <a:pPr marL="144145" algn="just">
              <a:spcAft>
                <a:spcPts val="0"/>
              </a:spcAft>
            </a:pPr>
            <a:r>
              <a:rPr lang="fr-FR" sz="2800" dirty="0">
                <a:latin typeface="Times New Roman" panose="02020603050405020304" pitchFamily="18" charset="0"/>
                <a:ea typeface="Calibri" panose="020F0502020204030204" pitchFamily="34" charset="0"/>
              </a:rPr>
              <a:t>C. Les êtres humains ont des besoins limités.</a:t>
            </a:r>
          </a:p>
          <a:p>
            <a:pPr marL="144145" algn="just">
              <a:spcAft>
                <a:spcPts val="0"/>
              </a:spcAft>
            </a:pPr>
            <a:r>
              <a:rPr lang="fr-FR" sz="2800" dirty="0">
                <a:latin typeface="Times New Roman" panose="02020603050405020304" pitchFamily="18" charset="0"/>
                <a:ea typeface="Calibri" panose="020F0502020204030204" pitchFamily="34" charset="0"/>
              </a:rPr>
              <a:t>D. Les propositions A et B sont en conformité avec l’idée de rareté chez les économistes.</a:t>
            </a:r>
          </a:p>
          <a:p>
            <a:pPr marL="144145" algn="just">
              <a:spcAft>
                <a:spcPts val="0"/>
              </a:spcAft>
            </a:pPr>
            <a:r>
              <a:rPr lang="fr-FR" sz="2800" dirty="0">
                <a:latin typeface="Times New Roman" panose="02020603050405020304" pitchFamily="18" charset="0"/>
                <a:ea typeface="Calibri" panose="020F0502020204030204" pitchFamily="34" charset="0"/>
              </a:rPr>
              <a:t>E. Les propositions A, B et C sont en conformité avec l’idée de rareté chez les économistes.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 </a:t>
            </a:r>
            <a:endParaRPr lang="fr-FR" dirty="0"/>
          </a:p>
        </p:txBody>
      </p:sp>
      <p:sp>
        <p:nvSpPr>
          <p:cNvPr id="3" name="Rectangle 2"/>
          <p:cNvSpPr/>
          <p:nvPr/>
        </p:nvSpPr>
        <p:spPr>
          <a:xfrm>
            <a:off x="281433" y="1412777"/>
            <a:ext cx="8496944" cy="36004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620688"/>
            <a:ext cx="8352928" cy="3785652"/>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3) Parmi les actions suivantes, laquelle correspond à la définition de la consommation par les économistes ?</a:t>
            </a:r>
          </a:p>
          <a:p>
            <a:pPr marL="144145" algn="just">
              <a:spcAft>
                <a:spcPts val="0"/>
              </a:spcAft>
            </a:pPr>
            <a:r>
              <a:rPr lang="fr-FR" sz="2400" dirty="0">
                <a:latin typeface="Times New Roman" panose="02020603050405020304" pitchFamily="18" charset="0"/>
                <a:ea typeface="Calibri" panose="020F0502020204030204" pitchFamily="34" charset="0"/>
              </a:rPr>
              <a:t>A. Le paiement d’un loyer par le locataire d’un logement.</a:t>
            </a:r>
          </a:p>
          <a:p>
            <a:pPr marL="144145" algn="just">
              <a:spcAft>
                <a:spcPts val="0"/>
              </a:spcAft>
            </a:pPr>
            <a:r>
              <a:rPr lang="fr-FR" sz="2400" dirty="0">
                <a:latin typeface="Times New Roman" panose="02020603050405020304" pitchFamily="18" charset="0"/>
                <a:ea typeface="Calibri" panose="020F0502020204030204" pitchFamily="34" charset="0"/>
              </a:rPr>
              <a:t>B. La construction d’une autoroute financée par un gouvernement.</a:t>
            </a:r>
          </a:p>
          <a:p>
            <a:pPr marL="144145" algn="just">
              <a:spcAft>
                <a:spcPts val="0"/>
              </a:spcAft>
            </a:pPr>
            <a:r>
              <a:rPr lang="fr-FR" sz="2400" dirty="0">
                <a:latin typeface="Times New Roman" panose="02020603050405020304" pitchFamily="18" charset="0"/>
                <a:ea typeface="Calibri" panose="020F0502020204030204" pitchFamily="34" charset="0"/>
              </a:rPr>
              <a:t>C. Un placement financier réalisé par un fonds de retraite.</a:t>
            </a:r>
          </a:p>
          <a:p>
            <a:pPr marL="144145" algn="just">
              <a:spcAft>
                <a:spcPts val="0"/>
              </a:spcAft>
            </a:pPr>
            <a:r>
              <a:rPr lang="fr-FR" sz="2400" dirty="0">
                <a:latin typeface="Times New Roman" panose="02020603050405020304" pitchFamily="18" charset="0"/>
                <a:ea typeface="Calibri" panose="020F0502020204030204" pitchFamily="34" charset="0"/>
              </a:rPr>
              <a:t>D. Les actions A et B sont considérées comme de la consommation par les économistes.</a:t>
            </a:r>
          </a:p>
          <a:p>
            <a:pPr marL="144145" algn="just">
              <a:spcAft>
                <a:spcPts val="0"/>
              </a:spcAft>
            </a:pPr>
            <a:r>
              <a:rPr lang="fr-FR" sz="2400" dirty="0">
                <a:latin typeface="Times New Roman" panose="02020603050405020304" pitchFamily="18" charset="0"/>
                <a:ea typeface="Calibri" panose="020F0502020204030204" pitchFamily="34" charset="0"/>
              </a:rPr>
              <a:t>E. Les actions A, B et C sont considérées comme de la consommation par les économistes.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4 </a:t>
            </a:r>
            <a:endParaRPr lang="fr-FR" dirty="0"/>
          </a:p>
        </p:txBody>
      </p:sp>
      <p:sp>
        <p:nvSpPr>
          <p:cNvPr id="3" name="Rectangle 2"/>
          <p:cNvSpPr/>
          <p:nvPr/>
        </p:nvSpPr>
        <p:spPr>
          <a:xfrm>
            <a:off x="251520" y="3501008"/>
            <a:ext cx="8496944" cy="648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424936" cy="4524315"/>
          </a:xfrm>
          <a:prstGeom prst="rect">
            <a:avLst/>
          </a:prstGeom>
        </p:spPr>
        <p:txBody>
          <a:bodyPr wrap="square">
            <a:spAutoFit/>
          </a:bodyPr>
          <a:lstStyle/>
          <a:p>
            <a:r>
              <a:rPr lang="fr-FR" sz="2400" dirty="0"/>
              <a:t>4) Parmi les propositions suivantes, laquelle correspond le mieux au concept de « coût de renonciation » ?</a:t>
            </a:r>
          </a:p>
          <a:p>
            <a:r>
              <a:rPr lang="fr-FR" sz="2400" dirty="0"/>
              <a:t>A. Lorsque Victor renonce à aller au cinéma, son coût de renonciation mesure la perte de satisfaction qu’il n’a pas obtenue en renonçant à aller au cinéma.</a:t>
            </a:r>
          </a:p>
          <a:p>
            <a:r>
              <a:rPr lang="fr-FR" sz="2400" dirty="0"/>
              <a:t>B. Le coût de renonciation pour un individu est l’ensemble des besoins non satisfaits de cet individu compte tenu de sa contrainte de budget.</a:t>
            </a:r>
          </a:p>
          <a:p>
            <a:r>
              <a:rPr lang="fr-FR" sz="2400" dirty="0"/>
              <a:t>C. Le coût de renonciation est ce à quoi il faut renoncer lorsqu’on choisit de faire une action.</a:t>
            </a:r>
          </a:p>
          <a:p>
            <a:r>
              <a:rPr lang="fr-FR" sz="2400" dirty="0"/>
              <a:t>D. Le coût de renonciation est un coût supporté par des tiers comme, par exemple, la pollution</a:t>
            </a:r>
            <a:r>
              <a:rPr lang="fr-FR" sz="2400" dirty="0" smtClean="0"/>
              <a:t>.</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5 </a:t>
            </a:r>
            <a:endParaRPr lang="fr-FR" dirty="0"/>
          </a:p>
        </p:txBody>
      </p:sp>
      <p:sp>
        <p:nvSpPr>
          <p:cNvPr id="3" name="Rectangle 2"/>
          <p:cNvSpPr/>
          <p:nvPr/>
        </p:nvSpPr>
        <p:spPr>
          <a:xfrm>
            <a:off x="323528" y="4302974"/>
            <a:ext cx="8496944" cy="49417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764704"/>
            <a:ext cx="8424936" cy="3970318"/>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5) Parmi les évènements suivants, lequel sera considéré comme un incitatif ?</a:t>
            </a:r>
          </a:p>
          <a:p>
            <a:pPr marL="144145" algn="just">
              <a:spcAft>
                <a:spcPts val="0"/>
              </a:spcAft>
            </a:pPr>
            <a:r>
              <a:rPr lang="fr-FR" sz="2800" dirty="0">
                <a:latin typeface="Times New Roman" panose="02020603050405020304" pitchFamily="18" charset="0"/>
                <a:ea typeface="Calibri" panose="020F0502020204030204" pitchFamily="34" charset="0"/>
              </a:rPr>
              <a:t>A. Une baisse du prix des pommes en raison d’une récolte abondante.</a:t>
            </a:r>
          </a:p>
          <a:p>
            <a:pPr marL="144145" algn="just">
              <a:spcAft>
                <a:spcPts val="0"/>
              </a:spcAft>
            </a:pPr>
            <a:r>
              <a:rPr lang="fr-FR" sz="2800" dirty="0">
                <a:latin typeface="Times New Roman" panose="02020603050405020304" pitchFamily="18" charset="0"/>
                <a:ea typeface="Calibri" panose="020F0502020204030204" pitchFamily="34" charset="0"/>
              </a:rPr>
              <a:t>B. Une baisse du taux directeur par la banque centrale.</a:t>
            </a:r>
          </a:p>
          <a:p>
            <a:pPr marL="144145" algn="just">
              <a:spcAft>
                <a:spcPts val="0"/>
              </a:spcAft>
            </a:pPr>
            <a:r>
              <a:rPr lang="fr-FR" sz="2800" dirty="0">
                <a:latin typeface="Times New Roman" panose="02020603050405020304" pitchFamily="18" charset="0"/>
                <a:ea typeface="Calibri" panose="020F0502020204030204" pitchFamily="34" charset="0"/>
              </a:rPr>
              <a:t>C. Une baisse des impôts sur les revenus d’épargne décidée par un gouvernement.</a:t>
            </a:r>
          </a:p>
          <a:p>
            <a:pPr marL="144145" algn="just">
              <a:spcAft>
                <a:spcPts val="0"/>
              </a:spcAft>
            </a:pPr>
            <a:r>
              <a:rPr lang="fr-FR" sz="2800" dirty="0">
                <a:latin typeface="Times New Roman" panose="02020603050405020304" pitchFamily="18" charset="0"/>
                <a:ea typeface="Calibri" panose="020F0502020204030204" pitchFamily="34" charset="0"/>
              </a:rPr>
              <a:t>D. Les réponses A et B sont des incitatifs.</a:t>
            </a:r>
          </a:p>
          <a:p>
            <a:pPr marL="144145" algn="just">
              <a:spcAft>
                <a:spcPts val="0"/>
              </a:spcAft>
            </a:pPr>
            <a:r>
              <a:rPr lang="fr-FR" sz="2800" dirty="0">
                <a:latin typeface="Times New Roman" panose="02020603050405020304" pitchFamily="18" charset="0"/>
                <a:ea typeface="Calibri" panose="020F0502020204030204" pitchFamily="34" charset="0"/>
              </a:rPr>
              <a:t>E. Les réponses A, B et C sont des incitatifs.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6 </a:t>
            </a:r>
            <a:endParaRPr lang="fr-FR" dirty="0"/>
          </a:p>
        </p:txBody>
      </p:sp>
      <p:sp>
        <p:nvSpPr>
          <p:cNvPr id="3" name="Rectangle 2"/>
          <p:cNvSpPr/>
          <p:nvPr/>
        </p:nvSpPr>
        <p:spPr>
          <a:xfrm>
            <a:off x="472290" y="1448780"/>
            <a:ext cx="8496944" cy="68407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620688"/>
            <a:ext cx="8496944" cy="4893647"/>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6) Parmi les propositions suivantes, laquelle correspond à une situation d’équilibre sur un marché ?</a:t>
            </a:r>
          </a:p>
          <a:p>
            <a:pPr marL="144145" algn="just">
              <a:spcAft>
                <a:spcPts val="0"/>
              </a:spcAft>
            </a:pPr>
            <a:r>
              <a:rPr lang="fr-FR" sz="2400" dirty="0">
                <a:latin typeface="Times New Roman" panose="02020603050405020304" pitchFamily="18" charset="0"/>
                <a:ea typeface="Calibri" panose="020F0502020204030204" pitchFamily="34" charset="0"/>
              </a:rPr>
              <a:t>A. Un marché sur lequel les quantités offertes sont égales aux quantités demandées.</a:t>
            </a:r>
          </a:p>
          <a:p>
            <a:pPr marL="144145" algn="just">
              <a:spcAft>
                <a:spcPts val="0"/>
              </a:spcAft>
            </a:pPr>
            <a:r>
              <a:rPr lang="fr-FR" sz="2400" dirty="0">
                <a:latin typeface="Times New Roman" panose="02020603050405020304" pitchFamily="18" charset="0"/>
                <a:ea typeface="Calibri" panose="020F0502020204030204" pitchFamily="34" charset="0"/>
              </a:rPr>
              <a:t>B. Un marché sur lequel les quantités offertes permettent aux acheteurs de faire baisser les prix.</a:t>
            </a:r>
          </a:p>
          <a:p>
            <a:pPr marL="144145" algn="just">
              <a:spcAft>
                <a:spcPts val="0"/>
              </a:spcAft>
            </a:pPr>
            <a:r>
              <a:rPr lang="fr-FR" sz="2400" dirty="0">
                <a:latin typeface="Times New Roman" panose="02020603050405020304" pitchFamily="18" charset="0"/>
                <a:ea typeface="Calibri" panose="020F0502020204030204" pitchFamily="34" charset="0"/>
              </a:rPr>
              <a:t>C. Un marché sur lequel le prix fixé permet de satisfaire la demande de tous les consommateurs quelques soient leurs revenus.</a:t>
            </a:r>
          </a:p>
          <a:p>
            <a:pPr marL="144145" algn="just">
              <a:spcAft>
                <a:spcPts val="0"/>
              </a:spcAft>
            </a:pPr>
            <a:r>
              <a:rPr lang="fr-FR" sz="2400" dirty="0">
                <a:latin typeface="Times New Roman" panose="02020603050405020304" pitchFamily="18" charset="0"/>
                <a:ea typeface="Calibri" panose="020F0502020204030204" pitchFamily="34" charset="0"/>
              </a:rPr>
              <a:t>D. Les réponses A, B et C correspondent à des situations d’équilibre sur un marché.</a:t>
            </a:r>
          </a:p>
          <a:p>
            <a:pPr marL="144145" algn="just">
              <a:spcAft>
                <a:spcPts val="0"/>
              </a:spcAft>
            </a:pPr>
            <a:r>
              <a:rPr lang="fr-FR" sz="2400" dirty="0">
                <a:latin typeface="Times New Roman" panose="02020603050405020304" pitchFamily="18" charset="0"/>
                <a:ea typeface="Calibri" panose="020F0502020204030204" pitchFamily="34" charset="0"/>
              </a:rPr>
              <a:t>E. Les réponses A, B et C ne correspondent pas à des situations d’équilibre sur un marché.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7 </a:t>
            </a:r>
            <a:endParaRPr lang="fr-FR" dirty="0"/>
          </a:p>
        </p:txBody>
      </p:sp>
      <p:sp>
        <p:nvSpPr>
          <p:cNvPr id="3" name="Rectangle 2"/>
          <p:cNvSpPr/>
          <p:nvPr/>
        </p:nvSpPr>
        <p:spPr>
          <a:xfrm>
            <a:off x="395536" y="256926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764704"/>
            <a:ext cx="8424936" cy="4401205"/>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7) Parmi les affirmations suivantes, laquelle est vraie en ce qui concerne la loi de l’offre et de la demande ?</a:t>
            </a:r>
          </a:p>
          <a:p>
            <a:pPr marL="144145" algn="just">
              <a:spcAft>
                <a:spcPts val="0"/>
              </a:spcAft>
            </a:pPr>
            <a:r>
              <a:rPr lang="fr-FR" sz="2800" dirty="0">
                <a:latin typeface="Times New Roman" panose="02020603050405020304" pitchFamily="18" charset="0"/>
                <a:ea typeface="Calibri" panose="020F0502020204030204" pitchFamily="34" charset="0"/>
              </a:rPr>
              <a:t>A. Lorsque les prix baissent les quantités offertes augmentent.</a:t>
            </a:r>
          </a:p>
          <a:p>
            <a:pPr marL="144145" algn="just">
              <a:spcAft>
                <a:spcPts val="0"/>
              </a:spcAft>
            </a:pPr>
            <a:r>
              <a:rPr lang="fr-FR" sz="2800" dirty="0">
                <a:latin typeface="Times New Roman" panose="02020603050405020304" pitchFamily="18" charset="0"/>
                <a:ea typeface="Calibri" panose="020F0502020204030204" pitchFamily="34" charset="0"/>
              </a:rPr>
              <a:t>B. Lorsque l’offre est supérieure à la demande, il y a surplus sur un marché.</a:t>
            </a:r>
          </a:p>
          <a:p>
            <a:pPr marL="144145" algn="just">
              <a:spcAft>
                <a:spcPts val="0"/>
              </a:spcAft>
            </a:pPr>
            <a:r>
              <a:rPr lang="fr-FR" sz="2800" dirty="0">
                <a:latin typeface="Times New Roman" panose="02020603050405020304" pitchFamily="18" charset="0"/>
                <a:ea typeface="Calibri" panose="020F0502020204030204" pitchFamily="34" charset="0"/>
              </a:rPr>
              <a:t>C. Lorsque la demande est supérieure à l’offre, il y a surplus sur un marché.</a:t>
            </a:r>
          </a:p>
          <a:p>
            <a:pPr marL="144145" algn="just">
              <a:spcAft>
                <a:spcPts val="0"/>
              </a:spcAft>
            </a:pPr>
            <a:r>
              <a:rPr lang="fr-FR" sz="2800" dirty="0">
                <a:latin typeface="Times New Roman" panose="02020603050405020304" pitchFamily="18" charset="0"/>
                <a:ea typeface="Calibri" panose="020F0502020204030204" pitchFamily="34" charset="0"/>
              </a:rPr>
              <a:t>D. Les réponses A et B sont vraies.</a:t>
            </a:r>
          </a:p>
          <a:p>
            <a:pPr marL="144145" algn="just">
              <a:spcAft>
                <a:spcPts val="0"/>
              </a:spcAft>
            </a:pPr>
            <a:r>
              <a:rPr lang="fr-FR" sz="2800" dirty="0">
                <a:latin typeface="Times New Roman" panose="02020603050405020304" pitchFamily="18" charset="0"/>
                <a:ea typeface="Calibri" panose="020F0502020204030204" pitchFamily="34" charset="0"/>
              </a:rPr>
              <a:t>E. Les réponses A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8 </a:t>
            </a:r>
            <a:endParaRPr lang="fr-FR" dirty="0"/>
          </a:p>
        </p:txBody>
      </p:sp>
      <p:sp>
        <p:nvSpPr>
          <p:cNvPr id="3" name="Rectangle 2"/>
          <p:cNvSpPr/>
          <p:nvPr/>
        </p:nvSpPr>
        <p:spPr>
          <a:xfrm>
            <a:off x="519131" y="4384481"/>
            <a:ext cx="8496944" cy="94482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892896"/>
            <a:ext cx="8424936" cy="4524315"/>
          </a:xfrm>
          <a:prstGeom prst="rect">
            <a:avLst/>
          </a:prstGeom>
        </p:spPr>
        <p:txBody>
          <a:bodyPr wrap="square">
            <a:spAutoFit/>
          </a:bodyPr>
          <a:lstStyle/>
          <a:p>
            <a:pPr algn="just">
              <a:spcAft>
                <a:spcPts val="0"/>
              </a:spcAft>
            </a:pPr>
            <a:r>
              <a:rPr lang="fr-FR" sz="3200" dirty="0">
                <a:latin typeface="Times New Roman" panose="02020603050405020304" pitchFamily="18" charset="0"/>
                <a:ea typeface="Calibri" panose="020F0502020204030204" pitchFamily="34" charset="0"/>
              </a:rPr>
              <a:t>8) Un monopole est un marché sur lequel : </a:t>
            </a:r>
          </a:p>
          <a:p>
            <a:pPr marL="144145" algn="just">
              <a:spcAft>
                <a:spcPts val="0"/>
              </a:spcAft>
            </a:pPr>
            <a:r>
              <a:rPr lang="fr-FR" sz="3200" dirty="0">
                <a:latin typeface="Times New Roman" panose="02020603050405020304" pitchFamily="18" charset="0"/>
                <a:ea typeface="Calibri" panose="020F0502020204030204" pitchFamily="34" charset="0"/>
              </a:rPr>
              <a:t>A. Il y a beaucoup d’offreurs et beaucoup de demandeurs.</a:t>
            </a:r>
          </a:p>
          <a:p>
            <a:pPr marL="144145" algn="just">
              <a:spcAft>
                <a:spcPts val="0"/>
              </a:spcAft>
            </a:pPr>
            <a:r>
              <a:rPr lang="fr-FR" sz="3200" dirty="0">
                <a:latin typeface="Times New Roman" panose="02020603050405020304" pitchFamily="18" charset="0"/>
                <a:ea typeface="Calibri" panose="020F0502020204030204" pitchFamily="34" charset="0"/>
              </a:rPr>
              <a:t>B. Il y a peu d’offreurs et beaucoup de demandeurs.</a:t>
            </a:r>
          </a:p>
          <a:p>
            <a:pPr marL="144145" algn="just">
              <a:spcAft>
                <a:spcPts val="0"/>
              </a:spcAft>
            </a:pPr>
            <a:r>
              <a:rPr lang="fr-FR" sz="3200" dirty="0">
                <a:latin typeface="Times New Roman" panose="02020603050405020304" pitchFamily="18" charset="0"/>
                <a:ea typeface="Calibri" panose="020F0502020204030204" pitchFamily="34" charset="0"/>
              </a:rPr>
              <a:t>C. Il y a beaucoup d’offreurs et peu de demandeurs.</a:t>
            </a:r>
          </a:p>
          <a:p>
            <a:pPr marL="144145" algn="just">
              <a:spcAft>
                <a:spcPts val="0"/>
              </a:spcAft>
            </a:pPr>
            <a:r>
              <a:rPr lang="fr-FR" sz="3200" dirty="0">
                <a:latin typeface="Times New Roman" panose="02020603050405020304" pitchFamily="18" charset="0"/>
                <a:ea typeface="Calibri" panose="020F0502020204030204" pitchFamily="34" charset="0"/>
              </a:rPr>
              <a:t>D. Aucune de ces situations ne correspond à un monopole.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9 </a:t>
            </a:r>
            <a:endParaRPr lang="fr-FR" dirty="0"/>
          </a:p>
        </p:txBody>
      </p:sp>
      <p:sp>
        <p:nvSpPr>
          <p:cNvPr id="3" name="Rectangle 2"/>
          <p:cNvSpPr/>
          <p:nvPr/>
        </p:nvSpPr>
        <p:spPr>
          <a:xfrm>
            <a:off x="443630" y="234888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83568" y="529173"/>
            <a:ext cx="8280920" cy="4524315"/>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9) Parmi les propositions suivantes, laquelle décrit le mieux c’est qu’est l’équilibre général de Walras ?</a:t>
            </a:r>
          </a:p>
          <a:p>
            <a:pPr marL="144145" algn="just">
              <a:spcAft>
                <a:spcPts val="0"/>
              </a:spcAft>
            </a:pPr>
            <a:r>
              <a:rPr lang="fr-FR" sz="2400" dirty="0">
                <a:latin typeface="Times New Roman" panose="02020603050405020304" pitchFamily="18" charset="0"/>
                <a:ea typeface="Calibri" panose="020F0502020204030204" pitchFamily="34" charset="0"/>
              </a:rPr>
              <a:t>A. L’équilibre général de Walras décrit la situation d’un pays lorsqu’il connait une croissance économique sans inflation, ni chômage.</a:t>
            </a:r>
          </a:p>
          <a:p>
            <a:pPr marL="144145" algn="just">
              <a:spcAft>
                <a:spcPts val="0"/>
              </a:spcAft>
            </a:pPr>
            <a:r>
              <a:rPr lang="fr-FR" sz="2400" dirty="0">
                <a:latin typeface="Times New Roman" panose="02020603050405020304" pitchFamily="18" charset="0"/>
                <a:ea typeface="Calibri" panose="020F0502020204030204" pitchFamily="34" charset="0"/>
              </a:rPr>
              <a:t>B. L’équilibre général de Walras est un modèle décrivant une économie où l’ensemble des marchés sont à l’équilibre.</a:t>
            </a:r>
          </a:p>
          <a:p>
            <a:pPr marL="144145" algn="just">
              <a:spcAft>
                <a:spcPts val="0"/>
              </a:spcAft>
            </a:pPr>
            <a:r>
              <a:rPr lang="fr-FR" sz="2400" dirty="0">
                <a:latin typeface="Times New Roman" panose="02020603050405020304" pitchFamily="18" charset="0"/>
                <a:ea typeface="Calibri" panose="020F0502020204030204" pitchFamily="34" charset="0"/>
              </a:rPr>
              <a:t>C. L’équilibre général de Walras est un modèle décrivant la manière dont on parvient à l’équilibre sur un marché.</a:t>
            </a:r>
          </a:p>
          <a:p>
            <a:pPr marL="144145" algn="just">
              <a:spcAft>
                <a:spcPts val="0"/>
              </a:spcAft>
            </a:pPr>
            <a:r>
              <a:rPr lang="fr-FR" sz="2400" dirty="0">
                <a:latin typeface="Times New Roman" panose="02020603050405020304" pitchFamily="18" charset="0"/>
                <a:ea typeface="Calibri" panose="020F0502020204030204" pitchFamily="34" charset="0"/>
              </a:rPr>
              <a:t>D. L’équilibre général de Walras décrit la manière dont les autorités monétaires doivent mener leur politique monétaire pour que l’économie soit à l’équilibre.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10 </a:t>
            </a:r>
            <a:endParaRPr lang="fr-FR" dirty="0"/>
          </a:p>
        </p:txBody>
      </p:sp>
      <p:sp>
        <p:nvSpPr>
          <p:cNvPr id="3" name="Rectangle 2"/>
          <p:cNvSpPr/>
          <p:nvPr/>
        </p:nvSpPr>
        <p:spPr>
          <a:xfrm>
            <a:off x="358337" y="1556792"/>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850693"/>
            <a:ext cx="8352928" cy="4154984"/>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10) L’une des conditions de la concurrence parfaite est la « fluidité des marchés ». Cette expression signifie :</a:t>
            </a:r>
          </a:p>
          <a:p>
            <a:pPr marL="144145" algn="just">
              <a:spcAft>
                <a:spcPts val="0"/>
              </a:spcAft>
            </a:pPr>
            <a:r>
              <a:rPr lang="fr-FR" sz="2400" dirty="0">
                <a:latin typeface="Times New Roman" panose="02020603050405020304" pitchFamily="18" charset="0"/>
                <a:ea typeface="Calibri" panose="020F0502020204030204" pitchFamily="34" charset="0"/>
              </a:rPr>
              <a:t>A. qu’il est possible pour les offreurs et les demandeurs de changer de marchés sans coûts.</a:t>
            </a:r>
          </a:p>
          <a:p>
            <a:pPr marL="144145" algn="just">
              <a:spcAft>
                <a:spcPts val="0"/>
              </a:spcAft>
            </a:pPr>
            <a:r>
              <a:rPr lang="fr-FR" sz="2400" dirty="0">
                <a:latin typeface="Times New Roman" panose="02020603050405020304" pitchFamily="18" charset="0"/>
                <a:ea typeface="Calibri" panose="020F0502020204030204" pitchFamily="34" charset="0"/>
              </a:rPr>
              <a:t>B. que, sur un marché, il faut qu’il y ait beaucoup d’offreurs et de demandeurs.</a:t>
            </a:r>
          </a:p>
          <a:p>
            <a:pPr marL="144145" algn="just">
              <a:spcAft>
                <a:spcPts val="0"/>
              </a:spcAft>
            </a:pPr>
            <a:r>
              <a:rPr lang="fr-FR" sz="2400" dirty="0">
                <a:latin typeface="Times New Roman" panose="02020603050405020304" pitchFamily="18" charset="0"/>
                <a:ea typeface="Calibri" panose="020F0502020204030204" pitchFamily="34" charset="0"/>
              </a:rPr>
              <a:t>C. que les offreurs et les demandeurs, lorsqu’ils ont une information parfaite sur les prix, peuvent arbitrer entre les marchés.</a:t>
            </a:r>
          </a:p>
          <a:p>
            <a:pPr marL="144145" algn="just">
              <a:spcAft>
                <a:spcPts val="0"/>
              </a:spcAft>
            </a:pPr>
            <a:r>
              <a:rPr lang="fr-FR" sz="2400" dirty="0">
                <a:latin typeface="Times New Roman" panose="02020603050405020304" pitchFamily="18" charset="0"/>
                <a:ea typeface="Calibri" panose="020F0502020204030204" pitchFamily="34" charset="0"/>
              </a:rPr>
              <a:t>D. que la comparaison entre les produits ne doit porter que sur les prix.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11 </a:t>
            </a:r>
            <a:endParaRPr lang="fr-FR" dirty="0"/>
          </a:p>
        </p:txBody>
      </p:sp>
      <p:sp>
        <p:nvSpPr>
          <p:cNvPr id="3" name="Rectangle 2"/>
          <p:cNvSpPr/>
          <p:nvPr/>
        </p:nvSpPr>
        <p:spPr>
          <a:xfrm>
            <a:off x="179512" y="292494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95536" y="764704"/>
            <a:ext cx="8568952" cy="3539430"/>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11) Les biens peuvent être analysés à partir de deux caractéristiques : </a:t>
            </a:r>
            <a:r>
              <a:rPr lang="fr-FR" sz="2800" dirty="0" err="1">
                <a:latin typeface="Times New Roman" panose="02020603050405020304" pitchFamily="18" charset="0"/>
                <a:ea typeface="Calibri" panose="020F0502020204030204" pitchFamily="34" charset="0"/>
              </a:rPr>
              <a:t>excluabilité</a:t>
            </a:r>
            <a:r>
              <a:rPr lang="fr-FR" sz="2800" dirty="0">
                <a:latin typeface="Times New Roman" panose="02020603050405020304" pitchFamily="18" charset="0"/>
                <a:ea typeface="Calibri" panose="020F0502020204030204" pitchFamily="34" charset="0"/>
              </a:rPr>
              <a:t> et rivalité. Parmi les situations suivantes, dans quelle situation le mécanisme de la loi de l’offre et de la demande devrait être le plus efficace ?</a:t>
            </a:r>
          </a:p>
          <a:p>
            <a:pPr marL="144145" algn="just">
              <a:spcAft>
                <a:spcPts val="0"/>
              </a:spcAft>
            </a:pPr>
            <a:r>
              <a:rPr lang="fr-FR" sz="2800" dirty="0">
                <a:latin typeface="Times New Roman" panose="02020603050405020304" pitchFamily="18" charset="0"/>
                <a:ea typeface="Calibri" panose="020F0502020204030204" pitchFamily="34" charset="0"/>
              </a:rPr>
              <a:t>A. </a:t>
            </a:r>
            <a:r>
              <a:rPr lang="fr-FR" sz="2800" dirty="0" err="1">
                <a:latin typeface="Times New Roman" panose="02020603050405020304" pitchFamily="18" charset="0"/>
                <a:ea typeface="Calibri" panose="020F0502020204030204" pitchFamily="34" charset="0"/>
              </a:rPr>
              <a:t>excluabilité</a:t>
            </a:r>
            <a:r>
              <a:rPr lang="fr-FR" sz="2800" dirty="0">
                <a:latin typeface="Times New Roman" panose="02020603050405020304" pitchFamily="18" charset="0"/>
                <a:ea typeface="Calibri" panose="020F0502020204030204" pitchFamily="34" charset="0"/>
              </a:rPr>
              <a:t> et rivalité.</a:t>
            </a:r>
          </a:p>
          <a:p>
            <a:pPr marL="144145" algn="just">
              <a:spcAft>
                <a:spcPts val="0"/>
              </a:spcAft>
            </a:pPr>
            <a:r>
              <a:rPr lang="fr-FR" sz="2800" dirty="0">
                <a:latin typeface="Times New Roman" panose="02020603050405020304" pitchFamily="18" charset="0"/>
                <a:ea typeface="Calibri" panose="020F0502020204030204" pitchFamily="34" charset="0"/>
              </a:rPr>
              <a:t>B. non </a:t>
            </a:r>
            <a:r>
              <a:rPr lang="fr-FR" sz="2800" dirty="0" err="1">
                <a:latin typeface="Times New Roman" panose="02020603050405020304" pitchFamily="18" charset="0"/>
                <a:ea typeface="Calibri" panose="020F0502020204030204" pitchFamily="34" charset="0"/>
              </a:rPr>
              <a:t>excluabilité</a:t>
            </a:r>
            <a:r>
              <a:rPr lang="fr-FR" sz="2800" dirty="0">
                <a:latin typeface="Times New Roman" panose="02020603050405020304" pitchFamily="18" charset="0"/>
                <a:ea typeface="Calibri" panose="020F0502020204030204" pitchFamily="34" charset="0"/>
              </a:rPr>
              <a:t> et rivalité</a:t>
            </a:r>
          </a:p>
          <a:p>
            <a:pPr marL="144145" algn="just">
              <a:spcAft>
                <a:spcPts val="0"/>
              </a:spcAft>
            </a:pPr>
            <a:r>
              <a:rPr lang="fr-FR" sz="2800" dirty="0">
                <a:latin typeface="Times New Roman" panose="02020603050405020304" pitchFamily="18" charset="0"/>
                <a:ea typeface="Calibri" panose="020F0502020204030204" pitchFamily="34" charset="0"/>
              </a:rPr>
              <a:t>C. non </a:t>
            </a:r>
            <a:r>
              <a:rPr lang="fr-FR" sz="2800" dirty="0" err="1">
                <a:latin typeface="Times New Roman" panose="02020603050405020304" pitchFamily="18" charset="0"/>
                <a:ea typeface="Calibri" panose="020F0502020204030204" pitchFamily="34" charset="0"/>
              </a:rPr>
              <a:t>excluabilité</a:t>
            </a:r>
            <a:r>
              <a:rPr lang="fr-FR" sz="2800" dirty="0">
                <a:latin typeface="Times New Roman" panose="02020603050405020304" pitchFamily="18" charset="0"/>
                <a:ea typeface="Calibri" panose="020F0502020204030204" pitchFamily="34" charset="0"/>
              </a:rPr>
              <a:t> et non rivalité.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12 </a:t>
            </a:r>
            <a:endParaRPr lang="fr-FR" dirty="0"/>
          </a:p>
        </p:txBody>
      </p:sp>
      <p:sp>
        <p:nvSpPr>
          <p:cNvPr id="3" name="Rectangle 2"/>
          <p:cNvSpPr/>
          <p:nvPr/>
        </p:nvSpPr>
        <p:spPr>
          <a:xfrm>
            <a:off x="364836" y="2636912"/>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840167"/>
            <a:ext cx="8424936" cy="4524315"/>
          </a:xfrm>
          <a:prstGeom prst="rect">
            <a:avLst/>
          </a:prstGeom>
        </p:spPr>
        <p:txBody>
          <a:bodyPr wrap="square">
            <a:spAutoFit/>
          </a:bodyPr>
          <a:lstStyle/>
          <a:p>
            <a:pPr algn="just">
              <a:spcAft>
                <a:spcPts val="0"/>
              </a:spcAft>
            </a:pPr>
            <a:r>
              <a:rPr lang="fr-FR" sz="3600" dirty="0">
                <a:latin typeface="Times New Roman" panose="02020603050405020304" pitchFamily="18" charset="0"/>
                <a:ea typeface="Calibri" panose="020F0502020204030204" pitchFamily="34" charset="0"/>
              </a:rPr>
              <a:t>12) Parmi les marchés suivants, lequel est le plus éloigné d’un risque de pouvoir de marché ?</a:t>
            </a:r>
          </a:p>
          <a:p>
            <a:pPr marL="144145" algn="just">
              <a:spcAft>
                <a:spcPts val="0"/>
              </a:spcAft>
            </a:pPr>
            <a:r>
              <a:rPr lang="fr-FR" sz="3600" dirty="0">
                <a:latin typeface="Times New Roman" panose="02020603050405020304" pitchFamily="18" charset="0"/>
                <a:ea typeface="Calibri" panose="020F0502020204030204" pitchFamily="34" charset="0"/>
              </a:rPr>
              <a:t>A. Le marché automobile.</a:t>
            </a:r>
          </a:p>
          <a:p>
            <a:pPr marL="144145" algn="just">
              <a:spcAft>
                <a:spcPts val="0"/>
              </a:spcAft>
            </a:pPr>
            <a:r>
              <a:rPr lang="fr-FR" sz="3600" dirty="0">
                <a:latin typeface="Times New Roman" panose="02020603050405020304" pitchFamily="18" charset="0"/>
                <a:ea typeface="Calibri" panose="020F0502020204030204" pitchFamily="34" charset="0"/>
              </a:rPr>
              <a:t>B. Le marché des avions gros porteurs.</a:t>
            </a:r>
          </a:p>
          <a:p>
            <a:pPr marL="144145" algn="just">
              <a:spcAft>
                <a:spcPts val="0"/>
              </a:spcAft>
            </a:pPr>
            <a:r>
              <a:rPr lang="fr-FR" sz="3600" dirty="0">
                <a:latin typeface="Times New Roman" panose="02020603050405020304" pitchFamily="18" charset="0"/>
                <a:ea typeface="Calibri" panose="020F0502020204030204" pitchFamily="34" charset="0"/>
              </a:rPr>
              <a:t>C. Le marché de la téléphonie mobile.</a:t>
            </a:r>
          </a:p>
          <a:p>
            <a:pPr marL="144145" algn="just">
              <a:spcAft>
                <a:spcPts val="0"/>
              </a:spcAft>
            </a:pPr>
            <a:r>
              <a:rPr lang="fr-FR" sz="3600" dirty="0">
                <a:latin typeface="Times New Roman" panose="02020603050405020304" pitchFamily="18" charset="0"/>
                <a:ea typeface="Calibri" panose="020F0502020204030204" pitchFamily="34" charset="0"/>
              </a:rPr>
              <a:t>D. Le marché de la distribution d’eau potable.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13 </a:t>
            </a:r>
            <a:endParaRPr lang="fr-FR" dirty="0"/>
          </a:p>
        </p:txBody>
      </p:sp>
      <p:sp>
        <p:nvSpPr>
          <p:cNvPr id="3" name="Rectangle 2"/>
          <p:cNvSpPr/>
          <p:nvPr/>
        </p:nvSpPr>
        <p:spPr>
          <a:xfrm>
            <a:off x="491875" y="1700808"/>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83568" y="836712"/>
            <a:ext cx="8280920" cy="3970318"/>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13) Parmi les situations suivantes, laquelle correspond à une situation d’externalité ?</a:t>
            </a:r>
          </a:p>
          <a:p>
            <a:pPr marL="144145" algn="just">
              <a:spcAft>
                <a:spcPts val="0"/>
              </a:spcAft>
            </a:pPr>
            <a:r>
              <a:rPr lang="fr-FR" sz="2800" dirty="0">
                <a:latin typeface="Times New Roman" panose="02020603050405020304" pitchFamily="18" charset="0"/>
                <a:ea typeface="Calibri" panose="020F0502020204030204" pitchFamily="34" charset="0"/>
              </a:rPr>
              <a:t>A. La construction d’un aéroport près d’une zone d’habitation.</a:t>
            </a:r>
          </a:p>
          <a:p>
            <a:pPr marL="144145" algn="just">
              <a:spcAft>
                <a:spcPts val="0"/>
              </a:spcAft>
            </a:pPr>
            <a:r>
              <a:rPr lang="fr-FR" sz="2800" dirty="0">
                <a:latin typeface="Times New Roman" panose="02020603050405020304" pitchFamily="18" charset="0"/>
                <a:ea typeface="Calibri" panose="020F0502020204030204" pitchFamily="34" charset="0"/>
              </a:rPr>
              <a:t>B. Une entreprise canadienne vend une partie de sa production aux Etats-Unis.</a:t>
            </a:r>
          </a:p>
          <a:p>
            <a:pPr marL="144145" algn="just">
              <a:spcAft>
                <a:spcPts val="0"/>
              </a:spcAft>
            </a:pPr>
            <a:r>
              <a:rPr lang="fr-FR" sz="2800" dirty="0">
                <a:latin typeface="Times New Roman" panose="02020603050405020304" pitchFamily="18" charset="0"/>
                <a:ea typeface="Calibri" panose="020F0502020204030204" pitchFamily="34" charset="0"/>
              </a:rPr>
              <a:t>C. Une personne sans travail et sans logement.</a:t>
            </a:r>
          </a:p>
          <a:p>
            <a:pPr marL="144145" algn="just">
              <a:spcAft>
                <a:spcPts val="0"/>
              </a:spcAft>
            </a:pPr>
            <a:r>
              <a:rPr lang="fr-FR" sz="2800" dirty="0">
                <a:latin typeface="Times New Roman" panose="02020603050405020304" pitchFamily="18" charset="0"/>
                <a:ea typeface="Calibri" panose="020F0502020204030204" pitchFamily="34" charset="0"/>
              </a:rPr>
              <a:t>D. Un tremblement de terre détruisant une partie des infrastructures d’un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14 </a:t>
            </a:r>
            <a:endParaRPr lang="fr-FR" dirty="0"/>
          </a:p>
        </p:txBody>
      </p:sp>
      <p:sp>
        <p:nvSpPr>
          <p:cNvPr id="3" name="Rectangle 2"/>
          <p:cNvSpPr/>
          <p:nvPr/>
        </p:nvSpPr>
        <p:spPr>
          <a:xfrm>
            <a:off x="179512" y="3429000"/>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908720"/>
            <a:ext cx="8496944" cy="3539430"/>
          </a:xfrm>
          <a:prstGeom prst="rect">
            <a:avLst/>
          </a:prstGeom>
        </p:spPr>
        <p:txBody>
          <a:bodyPr wrap="square">
            <a:spAutoFit/>
          </a:bodyPr>
          <a:lstStyle/>
          <a:p>
            <a:pPr algn="just">
              <a:spcAft>
                <a:spcPts val="0"/>
              </a:spcAft>
            </a:pPr>
            <a:r>
              <a:rPr lang="fr-FR" sz="3200" dirty="0">
                <a:latin typeface="Times New Roman" panose="02020603050405020304" pitchFamily="18" charset="0"/>
                <a:ea typeface="Calibri" panose="020F0502020204030204" pitchFamily="34" charset="0"/>
              </a:rPr>
              <a:t>14) Parmi les éléments suivants, lequel est un facteur de production ?</a:t>
            </a:r>
          </a:p>
          <a:p>
            <a:pPr marL="144145" algn="just">
              <a:spcAft>
                <a:spcPts val="0"/>
              </a:spcAft>
            </a:pPr>
            <a:r>
              <a:rPr lang="fr-FR" sz="3200" dirty="0">
                <a:latin typeface="Times New Roman" panose="02020603050405020304" pitchFamily="18" charset="0"/>
                <a:ea typeface="Calibri" panose="020F0502020204030204" pitchFamily="34" charset="0"/>
              </a:rPr>
              <a:t>A. Une machine-outil.</a:t>
            </a:r>
          </a:p>
          <a:p>
            <a:pPr marL="144145" algn="just">
              <a:spcAft>
                <a:spcPts val="0"/>
              </a:spcAft>
            </a:pPr>
            <a:r>
              <a:rPr lang="fr-FR" sz="3200" dirty="0">
                <a:latin typeface="Times New Roman" panose="02020603050405020304" pitchFamily="18" charset="0"/>
                <a:ea typeface="Calibri" panose="020F0502020204030204" pitchFamily="34" charset="0"/>
              </a:rPr>
              <a:t>B. Le travail d’un salarié.</a:t>
            </a:r>
          </a:p>
          <a:p>
            <a:pPr marL="144145" algn="just">
              <a:spcAft>
                <a:spcPts val="0"/>
              </a:spcAft>
            </a:pPr>
            <a:r>
              <a:rPr lang="fr-FR" sz="3200" dirty="0">
                <a:latin typeface="Times New Roman" panose="02020603050405020304" pitchFamily="18" charset="0"/>
                <a:ea typeface="Calibri" panose="020F0502020204030204" pitchFamily="34" charset="0"/>
              </a:rPr>
              <a:t>C. La monnaie.</a:t>
            </a:r>
          </a:p>
          <a:p>
            <a:pPr marL="144145" algn="just">
              <a:spcAft>
                <a:spcPts val="0"/>
              </a:spcAft>
            </a:pPr>
            <a:r>
              <a:rPr lang="fr-FR" sz="3200" dirty="0">
                <a:latin typeface="Times New Roman" panose="02020603050405020304" pitchFamily="18" charset="0"/>
                <a:ea typeface="Calibri" panose="020F0502020204030204" pitchFamily="34" charset="0"/>
              </a:rPr>
              <a:t>D. A et B sont des facteurs de production.</a:t>
            </a:r>
          </a:p>
          <a:p>
            <a:pPr marL="144145" algn="just">
              <a:spcAft>
                <a:spcPts val="0"/>
              </a:spcAft>
            </a:pPr>
            <a:r>
              <a:rPr lang="fr-FR" sz="3200" dirty="0">
                <a:latin typeface="Times New Roman" panose="02020603050405020304" pitchFamily="18" charset="0"/>
                <a:ea typeface="Calibri" panose="020F0502020204030204" pitchFamily="34" charset="0"/>
              </a:rPr>
              <a:t>E. A, B et C sont des facteurs de production.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15 </a:t>
            </a:r>
            <a:endParaRPr lang="fr-FR" dirty="0"/>
          </a:p>
        </p:txBody>
      </p:sp>
      <p:sp>
        <p:nvSpPr>
          <p:cNvPr id="3" name="Rectangle 2"/>
          <p:cNvSpPr/>
          <p:nvPr/>
        </p:nvSpPr>
        <p:spPr>
          <a:xfrm>
            <a:off x="503757" y="3356705"/>
            <a:ext cx="8496944" cy="93639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83568" y="836712"/>
            <a:ext cx="8352928" cy="4031873"/>
          </a:xfrm>
          <a:prstGeom prst="rect">
            <a:avLst/>
          </a:prstGeom>
        </p:spPr>
        <p:txBody>
          <a:bodyPr wrap="square">
            <a:spAutoFit/>
          </a:bodyPr>
          <a:lstStyle/>
          <a:p>
            <a:pPr algn="just">
              <a:spcAft>
                <a:spcPts val="0"/>
              </a:spcAft>
            </a:pPr>
            <a:r>
              <a:rPr lang="fr-FR" sz="3200" dirty="0">
                <a:latin typeface="Times New Roman" panose="02020603050405020304" pitchFamily="18" charset="0"/>
                <a:ea typeface="Calibri" panose="020F0502020204030204" pitchFamily="34" charset="0"/>
              </a:rPr>
              <a:t>15) En ce qui concerne le circuit économique, parmi les affirmations suivantes laquelle est vraie ?</a:t>
            </a:r>
          </a:p>
          <a:p>
            <a:pPr marL="144145" algn="just">
              <a:spcAft>
                <a:spcPts val="0"/>
              </a:spcAft>
            </a:pPr>
            <a:r>
              <a:rPr lang="fr-FR" sz="3200" dirty="0">
                <a:latin typeface="Times New Roman" panose="02020603050405020304" pitchFamily="18" charset="0"/>
                <a:ea typeface="Calibri" panose="020F0502020204030204" pitchFamily="34" charset="0"/>
              </a:rPr>
              <a:t>A. Les entreprises reçoivent des revenus.</a:t>
            </a:r>
          </a:p>
          <a:p>
            <a:pPr marL="144145" algn="just">
              <a:spcAft>
                <a:spcPts val="0"/>
              </a:spcAft>
            </a:pPr>
            <a:r>
              <a:rPr lang="fr-FR" sz="3200" dirty="0">
                <a:latin typeface="Times New Roman" panose="02020603050405020304" pitchFamily="18" charset="0"/>
                <a:ea typeface="Calibri" panose="020F0502020204030204" pitchFamily="34" charset="0"/>
              </a:rPr>
              <a:t>B. Les ménages reçoivent des revenus.</a:t>
            </a:r>
          </a:p>
          <a:p>
            <a:pPr marL="144145" algn="just">
              <a:spcAft>
                <a:spcPts val="0"/>
              </a:spcAft>
            </a:pPr>
            <a:r>
              <a:rPr lang="fr-FR" sz="3200" dirty="0">
                <a:latin typeface="Times New Roman" panose="02020603050405020304" pitchFamily="18" charset="0"/>
                <a:ea typeface="Calibri" panose="020F0502020204030204" pitchFamily="34" charset="0"/>
              </a:rPr>
              <a:t>C. Les entreprises et les ménages reçoivent des revenus.</a:t>
            </a:r>
          </a:p>
          <a:p>
            <a:pPr marL="144145" algn="just">
              <a:spcAft>
                <a:spcPts val="0"/>
              </a:spcAft>
            </a:pPr>
            <a:r>
              <a:rPr lang="fr-FR" sz="3200" dirty="0">
                <a:latin typeface="Times New Roman" panose="02020603050405020304" pitchFamily="18" charset="0"/>
                <a:ea typeface="Calibri" panose="020F0502020204030204" pitchFamily="34" charset="0"/>
              </a:rPr>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16 </a:t>
            </a:r>
            <a:endParaRPr lang="fr-FR" dirty="0"/>
          </a:p>
        </p:txBody>
      </p:sp>
      <p:sp>
        <p:nvSpPr>
          <p:cNvPr id="3" name="Rectangle 2"/>
          <p:cNvSpPr/>
          <p:nvPr/>
        </p:nvSpPr>
        <p:spPr>
          <a:xfrm>
            <a:off x="503548" y="3933056"/>
            <a:ext cx="8496944" cy="108012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11560" y="572820"/>
            <a:ext cx="8280920" cy="4524315"/>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16) Parmi les propositions suivantes, laquelle est la plus en conformité avec l’expression « détour de production » ?</a:t>
            </a:r>
          </a:p>
          <a:p>
            <a:pPr marL="144145" algn="just">
              <a:spcAft>
                <a:spcPts val="0"/>
              </a:spcAft>
            </a:pPr>
            <a:r>
              <a:rPr lang="fr-FR" sz="2400" dirty="0">
                <a:latin typeface="Times New Roman" panose="02020603050405020304" pitchFamily="18" charset="0"/>
                <a:ea typeface="Calibri" panose="020F0502020204030204" pitchFamily="34" charset="0"/>
              </a:rPr>
              <a:t>A. Dans une économie de marché, la richesse produite peut être détournée au profit de quelques-uns.</a:t>
            </a:r>
          </a:p>
          <a:p>
            <a:pPr marL="144145" algn="just">
              <a:spcAft>
                <a:spcPts val="0"/>
              </a:spcAft>
            </a:pPr>
            <a:r>
              <a:rPr lang="fr-FR" sz="2400" dirty="0">
                <a:latin typeface="Times New Roman" panose="02020603050405020304" pitchFamily="18" charset="0"/>
                <a:ea typeface="Calibri" panose="020F0502020204030204" pitchFamily="34" charset="0"/>
              </a:rPr>
              <a:t>B. Dans une économie, il faut diviser le travail pour être efficace.</a:t>
            </a:r>
          </a:p>
          <a:p>
            <a:pPr marL="144145" algn="just">
              <a:spcAft>
                <a:spcPts val="0"/>
              </a:spcAft>
            </a:pPr>
            <a:r>
              <a:rPr lang="fr-FR" sz="2400" dirty="0">
                <a:latin typeface="Times New Roman" panose="02020603050405020304" pitchFamily="18" charset="0"/>
                <a:ea typeface="Calibri" panose="020F0502020204030204" pitchFamily="34" charset="0"/>
              </a:rPr>
              <a:t>C. La délocalisation de la production vers les pays à bas coûts de main d’œuvre est une menace pour les travailleurs des pays développés.</a:t>
            </a:r>
          </a:p>
          <a:p>
            <a:pPr marL="144145" algn="just">
              <a:spcAft>
                <a:spcPts val="0"/>
              </a:spcAft>
            </a:pPr>
            <a:r>
              <a:rPr lang="fr-FR" sz="2400" dirty="0">
                <a:latin typeface="Times New Roman" panose="02020603050405020304" pitchFamily="18" charset="0"/>
                <a:ea typeface="Calibri" panose="020F0502020204030204" pitchFamily="34" charset="0"/>
              </a:rPr>
              <a:t>D. L’investissement a pour conséquence une augmentation des capacités de production et une diminution de la consommation immédiate.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17 </a:t>
            </a:r>
            <a:endParaRPr lang="fr-FR" dirty="0"/>
          </a:p>
        </p:txBody>
      </p:sp>
      <p:sp>
        <p:nvSpPr>
          <p:cNvPr id="3" name="Rectangle 2"/>
          <p:cNvSpPr/>
          <p:nvPr/>
        </p:nvSpPr>
        <p:spPr>
          <a:xfrm>
            <a:off x="251520" y="2924944"/>
            <a:ext cx="8784976"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682818"/>
            <a:ext cx="8568952" cy="3970318"/>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17) Parmi les activités suivantes, laquelle correspond aux fonctions des banques commerciales ?</a:t>
            </a:r>
          </a:p>
          <a:p>
            <a:pPr marL="144145" algn="just">
              <a:spcAft>
                <a:spcPts val="0"/>
              </a:spcAft>
            </a:pPr>
            <a:r>
              <a:rPr lang="fr-FR" sz="2800" dirty="0">
                <a:latin typeface="Times New Roman" panose="02020603050405020304" pitchFamily="18" charset="0"/>
                <a:ea typeface="Calibri" panose="020F0502020204030204" pitchFamily="34" charset="0"/>
              </a:rPr>
              <a:t>A. Gérer les comptes de dépôt à vue de leurs clients.</a:t>
            </a:r>
          </a:p>
          <a:p>
            <a:pPr marL="144145" algn="just">
              <a:spcAft>
                <a:spcPts val="0"/>
              </a:spcAft>
            </a:pPr>
            <a:r>
              <a:rPr lang="fr-FR" sz="2800" dirty="0">
                <a:latin typeface="Times New Roman" panose="02020603050405020304" pitchFamily="18" charset="0"/>
                <a:ea typeface="Calibri" panose="020F0502020204030204" pitchFamily="34" charset="0"/>
              </a:rPr>
              <a:t>B. Offrir des prêts à leur client.</a:t>
            </a:r>
          </a:p>
          <a:p>
            <a:pPr marL="144145" algn="just">
              <a:spcAft>
                <a:spcPts val="0"/>
              </a:spcAft>
            </a:pPr>
            <a:r>
              <a:rPr lang="fr-FR" sz="2800" dirty="0">
                <a:latin typeface="Times New Roman" panose="02020603050405020304" pitchFamily="18" charset="0"/>
                <a:ea typeface="Calibri" panose="020F0502020204030204" pitchFamily="34" charset="0"/>
              </a:rPr>
              <a:t>C. Fixer le niveau d’inflation souhaitable.</a:t>
            </a:r>
          </a:p>
          <a:p>
            <a:pPr marL="144145" algn="just">
              <a:spcAft>
                <a:spcPts val="0"/>
              </a:spcAft>
            </a:pPr>
            <a:r>
              <a:rPr lang="fr-FR" sz="2800" dirty="0">
                <a:latin typeface="Times New Roman" panose="02020603050405020304" pitchFamily="18" charset="0"/>
                <a:ea typeface="Calibri" panose="020F0502020204030204" pitchFamily="34" charset="0"/>
              </a:rPr>
              <a:t>D. Les activités A et B correspondent aux fonctions des banques commerciales.</a:t>
            </a:r>
          </a:p>
          <a:p>
            <a:pPr marL="144145" algn="just">
              <a:spcAft>
                <a:spcPts val="0"/>
              </a:spcAft>
            </a:pPr>
            <a:r>
              <a:rPr lang="fr-FR" sz="2800" dirty="0">
                <a:latin typeface="Times New Roman" panose="02020603050405020304" pitchFamily="18" charset="0"/>
                <a:ea typeface="Calibri" panose="020F0502020204030204" pitchFamily="34" charset="0"/>
              </a:rPr>
              <a:t>E. Les activités A, B et C correspondent aux fonctions des banques commerciales.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18 </a:t>
            </a:r>
            <a:endParaRPr lang="fr-FR" dirty="0"/>
          </a:p>
        </p:txBody>
      </p:sp>
      <p:sp>
        <p:nvSpPr>
          <p:cNvPr id="3" name="Rectangle 2"/>
          <p:cNvSpPr/>
          <p:nvPr/>
        </p:nvSpPr>
        <p:spPr>
          <a:xfrm>
            <a:off x="323528" y="2689425"/>
            <a:ext cx="8496944" cy="66756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810578"/>
            <a:ext cx="8280920" cy="3785652"/>
          </a:xfrm>
          <a:prstGeom prst="rect">
            <a:avLst/>
          </a:prstGeom>
        </p:spPr>
        <p:txBody>
          <a:bodyPr wrap="square">
            <a:spAutoFit/>
          </a:bodyPr>
          <a:lstStyle/>
          <a:p>
            <a:pPr algn="just">
              <a:spcAft>
                <a:spcPts val="0"/>
              </a:spcAft>
            </a:pPr>
            <a:r>
              <a:rPr lang="fr-FR" sz="4000" dirty="0">
                <a:latin typeface="Times New Roman" panose="02020603050405020304" pitchFamily="18" charset="0"/>
                <a:ea typeface="Calibri" panose="020F0502020204030204" pitchFamily="34" charset="0"/>
              </a:rPr>
              <a:t>18) Parmi les équations suivantes laquelle correspond au calcul du PIB ?</a:t>
            </a:r>
          </a:p>
          <a:p>
            <a:pPr marL="144145" algn="just">
              <a:spcAft>
                <a:spcPts val="0"/>
              </a:spcAft>
            </a:pPr>
            <a:r>
              <a:rPr lang="en-CA" sz="4000" dirty="0">
                <a:latin typeface="Times New Roman" panose="02020603050405020304" pitchFamily="18" charset="0"/>
                <a:ea typeface="Calibri" panose="020F0502020204030204" pitchFamily="34" charset="0"/>
              </a:rPr>
              <a:t>A. PIB = C+I+G+X+M.</a:t>
            </a:r>
            <a:endParaRPr lang="fr-FR" sz="4000" dirty="0">
              <a:latin typeface="Times New Roman" panose="02020603050405020304" pitchFamily="18" charset="0"/>
              <a:ea typeface="Calibri" panose="020F0502020204030204" pitchFamily="34" charset="0"/>
            </a:endParaRPr>
          </a:p>
          <a:p>
            <a:pPr marL="144145" algn="just">
              <a:spcAft>
                <a:spcPts val="0"/>
              </a:spcAft>
            </a:pPr>
            <a:r>
              <a:rPr lang="en-CA" sz="4000" dirty="0">
                <a:latin typeface="Times New Roman" panose="02020603050405020304" pitchFamily="18" charset="0"/>
                <a:ea typeface="Calibri" panose="020F0502020204030204" pitchFamily="34" charset="0"/>
              </a:rPr>
              <a:t>B. PIB = C+I+G+X-M.</a:t>
            </a:r>
            <a:endParaRPr lang="fr-FR" sz="4000" dirty="0">
              <a:latin typeface="Times New Roman" panose="02020603050405020304" pitchFamily="18" charset="0"/>
              <a:ea typeface="Calibri" panose="020F0502020204030204" pitchFamily="34" charset="0"/>
            </a:endParaRPr>
          </a:p>
          <a:p>
            <a:pPr marL="144145" algn="just">
              <a:spcAft>
                <a:spcPts val="0"/>
              </a:spcAft>
            </a:pPr>
            <a:r>
              <a:rPr lang="en-CA" sz="4000" dirty="0">
                <a:latin typeface="Times New Roman" panose="02020603050405020304" pitchFamily="18" charset="0"/>
                <a:ea typeface="Calibri" panose="020F0502020204030204" pitchFamily="34" charset="0"/>
              </a:rPr>
              <a:t>C. PIB = C+I+G-X+M.</a:t>
            </a:r>
            <a:endParaRPr lang="fr-FR" sz="4000" dirty="0">
              <a:latin typeface="Times New Roman" panose="02020603050405020304" pitchFamily="18" charset="0"/>
              <a:ea typeface="Calibri" panose="020F0502020204030204" pitchFamily="34" charset="0"/>
            </a:endParaRPr>
          </a:p>
          <a:p>
            <a:pPr marL="144145" algn="just">
              <a:spcAft>
                <a:spcPts val="0"/>
              </a:spcAft>
            </a:pPr>
            <a:r>
              <a:rPr lang="en-CA" sz="4000" dirty="0">
                <a:latin typeface="Times New Roman" panose="02020603050405020304" pitchFamily="18" charset="0"/>
                <a:ea typeface="Calibri" panose="020F0502020204030204" pitchFamily="34" charset="0"/>
              </a:rPr>
              <a:t>D. PIB= C+I-G-X-M.</a:t>
            </a:r>
            <a:endParaRPr lang="fr-FR" sz="40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19 </a:t>
            </a:r>
            <a:endParaRPr lang="fr-FR" dirty="0"/>
          </a:p>
        </p:txBody>
      </p:sp>
      <p:sp>
        <p:nvSpPr>
          <p:cNvPr id="3" name="Rectangle 2"/>
          <p:cNvSpPr/>
          <p:nvPr/>
        </p:nvSpPr>
        <p:spPr>
          <a:xfrm>
            <a:off x="467544" y="4437112"/>
            <a:ext cx="8496944" cy="44192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762000" y="908720"/>
            <a:ext cx="8202488" cy="3970318"/>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19) Le gouvernement, par sa politique fiscale, augmente le revenu des ménages de 100. Grâce à cette augmentation de revenu, les ménages augmentent leur consommation de 80. Parmi les affirmations suivantes, laquelle est la plus en conformité avec cette situation ?</a:t>
            </a:r>
          </a:p>
          <a:p>
            <a:pPr marL="144145" algn="just">
              <a:spcAft>
                <a:spcPts val="0"/>
              </a:spcAft>
            </a:pPr>
            <a:r>
              <a:rPr lang="fr-FR" sz="2800" dirty="0">
                <a:latin typeface="Times New Roman" panose="02020603050405020304" pitchFamily="18" charset="0"/>
                <a:ea typeface="Calibri" panose="020F0502020204030204" pitchFamily="34" charset="0"/>
              </a:rPr>
              <a:t>A. La propension à épargner est de 0,8.</a:t>
            </a:r>
          </a:p>
          <a:p>
            <a:pPr marL="144145" algn="just">
              <a:spcAft>
                <a:spcPts val="0"/>
              </a:spcAft>
            </a:pPr>
            <a:r>
              <a:rPr lang="fr-FR" sz="2800" dirty="0">
                <a:latin typeface="Times New Roman" panose="02020603050405020304" pitchFamily="18" charset="0"/>
                <a:ea typeface="Calibri" panose="020F0502020204030204" pitchFamily="34" charset="0"/>
              </a:rPr>
              <a:t>B. La propension marginale à épargner est de 0,8.</a:t>
            </a:r>
          </a:p>
          <a:p>
            <a:pPr marL="144145" algn="just">
              <a:spcAft>
                <a:spcPts val="0"/>
              </a:spcAft>
            </a:pPr>
            <a:r>
              <a:rPr lang="fr-FR" sz="2800" dirty="0">
                <a:latin typeface="Times New Roman" panose="02020603050405020304" pitchFamily="18" charset="0"/>
                <a:ea typeface="Calibri" panose="020F0502020204030204" pitchFamily="34" charset="0"/>
              </a:rPr>
              <a:t>C. La propension à consommer est de 0,8.</a:t>
            </a:r>
          </a:p>
          <a:p>
            <a:pPr marL="144145" algn="just">
              <a:spcAft>
                <a:spcPts val="0"/>
              </a:spcAft>
            </a:pPr>
            <a:r>
              <a:rPr lang="fr-FR" sz="2800" dirty="0">
                <a:latin typeface="Times New Roman" panose="02020603050405020304" pitchFamily="18" charset="0"/>
                <a:ea typeface="Calibri" panose="020F0502020204030204" pitchFamily="34" charset="0"/>
              </a:rPr>
              <a:t>D. La propension marginale à consommer est de 0,8.</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20 </a:t>
            </a:r>
            <a:endParaRPr lang="fr-FR" dirty="0"/>
          </a:p>
        </p:txBody>
      </p:sp>
      <p:sp>
        <p:nvSpPr>
          <p:cNvPr id="3" name="Rectangle 2"/>
          <p:cNvSpPr/>
          <p:nvPr/>
        </p:nvSpPr>
        <p:spPr>
          <a:xfrm>
            <a:off x="251520" y="3219523"/>
            <a:ext cx="8496944" cy="55677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11560" y="957366"/>
            <a:ext cx="8136904" cy="4524315"/>
          </a:xfrm>
          <a:prstGeom prst="rect">
            <a:avLst/>
          </a:prstGeom>
        </p:spPr>
        <p:txBody>
          <a:bodyPr wrap="square">
            <a:spAutoFit/>
          </a:bodyPr>
          <a:lstStyle/>
          <a:p>
            <a:pPr algn="just">
              <a:spcAft>
                <a:spcPts val="0"/>
              </a:spcAft>
            </a:pPr>
            <a:r>
              <a:rPr lang="fr-FR" sz="3600" dirty="0">
                <a:latin typeface="Times New Roman" panose="02020603050405020304" pitchFamily="18" charset="0"/>
                <a:ea typeface="Calibri" panose="020F0502020204030204" pitchFamily="34" charset="0"/>
              </a:rPr>
              <a:t>20) Parmi les revenus suivants, lequel doit-on utiliser pour mesurer ce que les ménages peuvent consommer ?</a:t>
            </a:r>
          </a:p>
          <a:p>
            <a:pPr marL="144145" algn="just">
              <a:spcAft>
                <a:spcPts val="0"/>
              </a:spcAft>
            </a:pPr>
            <a:r>
              <a:rPr lang="fr-FR" sz="3600" dirty="0">
                <a:latin typeface="Times New Roman" panose="02020603050405020304" pitchFamily="18" charset="0"/>
                <a:ea typeface="Calibri" panose="020F0502020204030204" pitchFamily="34" charset="0"/>
              </a:rPr>
              <a:t>A. Le salaires versés par les entreprises.</a:t>
            </a:r>
          </a:p>
          <a:p>
            <a:pPr marL="144145" algn="just">
              <a:spcAft>
                <a:spcPts val="0"/>
              </a:spcAft>
            </a:pPr>
            <a:r>
              <a:rPr lang="fr-FR" sz="3600" dirty="0">
                <a:latin typeface="Times New Roman" panose="02020603050405020304" pitchFamily="18" charset="0"/>
                <a:ea typeface="Calibri" panose="020F0502020204030204" pitchFamily="34" charset="0"/>
              </a:rPr>
              <a:t>B. Le revenu disponible.</a:t>
            </a:r>
          </a:p>
          <a:p>
            <a:pPr marL="144145" algn="just">
              <a:spcAft>
                <a:spcPts val="0"/>
              </a:spcAft>
            </a:pPr>
            <a:r>
              <a:rPr lang="fr-FR" sz="3600" dirty="0">
                <a:latin typeface="Times New Roman" panose="02020603050405020304" pitchFamily="18" charset="0"/>
                <a:ea typeface="Calibri" panose="020F0502020204030204" pitchFamily="34" charset="0"/>
              </a:rPr>
              <a:t>C. Le salaire minimum.</a:t>
            </a:r>
          </a:p>
          <a:p>
            <a:pPr marL="144145" algn="just">
              <a:spcAft>
                <a:spcPts val="0"/>
              </a:spcAft>
            </a:pPr>
            <a:r>
              <a:rPr lang="fr-FR" sz="3600" dirty="0">
                <a:latin typeface="Times New Roman" panose="02020603050405020304" pitchFamily="18" charset="0"/>
                <a:ea typeface="Calibri" panose="020F0502020204030204" pitchFamily="34" charset="0"/>
              </a:rPr>
              <a:t>D. Le revenu en provenance des transferts.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21 </a:t>
            </a:r>
            <a:endParaRPr lang="fr-FR" dirty="0"/>
          </a:p>
        </p:txBody>
      </p:sp>
      <p:sp>
        <p:nvSpPr>
          <p:cNvPr id="3" name="Rectangle 2"/>
          <p:cNvSpPr/>
          <p:nvPr/>
        </p:nvSpPr>
        <p:spPr>
          <a:xfrm>
            <a:off x="251520" y="1340768"/>
            <a:ext cx="8496944" cy="100811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95536" y="813466"/>
            <a:ext cx="8496944" cy="4524315"/>
          </a:xfrm>
          <a:prstGeom prst="rect">
            <a:avLst/>
          </a:prstGeom>
        </p:spPr>
        <p:txBody>
          <a:bodyPr wrap="square">
            <a:spAutoFit/>
          </a:bodyPr>
          <a:lstStyle/>
          <a:p>
            <a:pPr algn="just">
              <a:spcAft>
                <a:spcPts val="0"/>
              </a:spcAft>
            </a:pPr>
            <a:r>
              <a:rPr lang="fr-FR" sz="3200" dirty="0">
                <a:latin typeface="Times New Roman" panose="02020603050405020304" pitchFamily="18" charset="0"/>
                <a:ea typeface="Calibri" panose="020F0502020204030204" pitchFamily="34" charset="0"/>
              </a:rPr>
              <a:t>21) On appelle revenu primaire :</a:t>
            </a:r>
          </a:p>
          <a:p>
            <a:pPr marL="144145" algn="just">
              <a:spcAft>
                <a:spcPts val="0"/>
              </a:spcAft>
            </a:pPr>
            <a:r>
              <a:rPr lang="fr-FR" sz="3200" dirty="0">
                <a:latin typeface="Times New Roman" panose="02020603050405020304" pitchFamily="18" charset="0"/>
                <a:ea typeface="Calibri" panose="020F0502020204030204" pitchFamily="34" charset="0"/>
              </a:rPr>
              <a:t>A. les revenus créés par les activités de production.</a:t>
            </a:r>
          </a:p>
          <a:p>
            <a:pPr marL="144145" algn="just">
              <a:spcAft>
                <a:spcPts val="0"/>
              </a:spcAft>
            </a:pPr>
            <a:r>
              <a:rPr lang="fr-FR" sz="3200" dirty="0">
                <a:latin typeface="Times New Roman" panose="02020603050405020304" pitchFamily="18" charset="0"/>
                <a:ea typeface="Calibri" panose="020F0502020204030204" pitchFamily="34" charset="0"/>
              </a:rPr>
              <a:t>B. le salaire minimum que les entreprises doivent verser aux salariés.</a:t>
            </a:r>
          </a:p>
          <a:p>
            <a:pPr marL="144145" algn="just">
              <a:spcAft>
                <a:spcPts val="0"/>
              </a:spcAft>
            </a:pPr>
            <a:r>
              <a:rPr lang="fr-FR" sz="3200" dirty="0">
                <a:latin typeface="Times New Roman" panose="02020603050405020304" pitchFamily="18" charset="0"/>
                <a:ea typeface="Calibri" panose="020F0502020204030204" pitchFamily="34" charset="0"/>
              </a:rPr>
              <a:t>C. les revenus distribués par les gouvernements pour aider les personnes qui n’ont pas un revenu suffisant.</a:t>
            </a:r>
          </a:p>
          <a:p>
            <a:pPr marL="144145" algn="just">
              <a:spcAft>
                <a:spcPts val="0"/>
              </a:spcAft>
            </a:pPr>
            <a:r>
              <a:rPr lang="fr-FR" sz="3200" dirty="0">
                <a:latin typeface="Times New Roman" panose="02020603050405020304" pitchFamily="18" charset="0"/>
                <a:ea typeface="Calibri" panose="020F0502020204030204" pitchFamily="34" charset="0"/>
              </a:rPr>
              <a:t>D. les revenus créés par les activités agricoles.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22 </a:t>
            </a:r>
            <a:endParaRPr lang="fr-FR" dirty="0"/>
          </a:p>
        </p:txBody>
      </p:sp>
      <p:sp>
        <p:nvSpPr>
          <p:cNvPr id="3" name="Rectangle 2"/>
          <p:cNvSpPr/>
          <p:nvPr/>
        </p:nvSpPr>
        <p:spPr>
          <a:xfrm>
            <a:off x="323528" y="3068960"/>
            <a:ext cx="8496944" cy="73634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1004535"/>
            <a:ext cx="8208912" cy="2800767"/>
          </a:xfrm>
          <a:prstGeom prst="rect">
            <a:avLst/>
          </a:prstGeom>
        </p:spPr>
        <p:txBody>
          <a:bodyPr wrap="square">
            <a:spAutoFit/>
          </a:bodyPr>
          <a:lstStyle/>
          <a:p>
            <a:pPr algn="just">
              <a:spcAft>
                <a:spcPts val="0"/>
              </a:spcAft>
            </a:pPr>
            <a:r>
              <a:rPr lang="fr-FR" sz="4400" dirty="0">
                <a:latin typeface="Times New Roman" panose="02020603050405020304" pitchFamily="18" charset="0"/>
                <a:ea typeface="Calibri" panose="020F0502020204030204" pitchFamily="34" charset="0"/>
              </a:rPr>
              <a:t>22) Dans un pays, le taux d’épargne des ménages :</a:t>
            </a:r>
          </a:p>
          <a:p>
            <a:pPr marL="144145" algn="just">
              <a:spcAft>
                <a:spcPts val="0"/>
              </a:spcAft>
            </a:pPr>
            <a:r>
              <a:rPr lang="fr-FR" sz="4400" dirty="0">
                <a:latin typeface="Times New Roman" panose="02020603050405020304" pitchFamily="18" charset="0"/>
                <a:ea typeface="Calibri" panose="020F0502020204030204" pitchFamily="34" charset="0"/>
              </a:rPr>
              <a:t>A. n’est jamais négatif.</a:t>
            </a:r>
          </a:p>
          <a:p>
            <a:pPr marL="144145" algn="just">
              <a:spcAft>
                <a:spcPts val="0"/>
              </a:spcAft>
            </a:pPr>
            <a:r>
              <a:rPr lang="fr-FR" sz="4400" dirty="0">
                <a:latin typeface="Times New Roman" panose="02020603050405020304" pitchFamily="18" charset="0"/>
                <a:ea typeface="Calibri" panose="020F0502020204030204" pitchFamily="34" charset="0"/>
              </a:rPr>
              <a:t>B. peut être négatif.</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23 </a:t>
            </a:r>
            <a:endParaRPr lang="fr-FR" dirty="0"/>
          </a:p>
        </p:txBody>
      </p:sp>
      <p:sp>
        <p:nvSpPr>
          <p:cNvPr id="3" name="Rectangle 2"/>
          <p:cNvSpPr/>
          <p:nvPr/>
        </p:nvSpPr>
        <p:spPr>
          <a:xfrm>
            <a:off x="323528" y="3573016"/>
            <a:ext cx="8496944" cy="76131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548680"/>
            <a:ext cx="8424936" cy="3785652"/>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23) Parmi les actions économiques suivantes, laquelle peut être réalisée par les gouvernements dans une économie de marché ?</a:t>
            </a:r>
          </a:p>
          <a:p>
            <a:pPr marL="144145" algn="just">
              <a:spcAft>
                <a:spcPts val="0"/>
              </a:spcAft>
            </a:pPr>
            <a:r>
              <a:rPr lang="fr-FR" sz="2400" dirty="0">
                <a:latin typeface="Times New Roman" panose="02020603050405020304" pitchFamily="18" charset="0"/>
                <a:ea typeface="Calibri" panose="020F0502020204030204" pitchFamily="34" charset="0"/>
              </a:rPr>
              <a:t>A. Garantir aux habitants d’un pays que les échanges se font en respectant les droits de propriété.</a:t>
            </a:r>
          </a:p>
          <a:p>
            <a:pPr marL="144145" algn="just">
              <a:spcAft>
                <a:spcPts val="0"/>
              </a:spcAft>
            </a:pPr>
            <a:r>
              <a:rPr lang="fr-FR" sz="2400" dirty="0">
                <a:latin typeface="Times New Roman" panose="02020603050405020304" pitchFamily="18" charset="0"/>
                <a:ea typeface="Calibri" panose="020F0502020204030204" pitchFamily="34" charset="0"/>
              </a:rPr>
              <a:t>B. Fournir un revenu ou des aides aux personnes en difficulté.</a:t>
            </a:r>
          </a:p>
          <a:p>
            <a:pPr marL="144145" algn="just">
              <a:spcAft>
                <a:spcPts val="0"/>
              </a:spcAft>
            </a:pPr>
            <a:r>
              <a:rPr lang="fr-FR" sz="2400" dirty="0">
                <a:latin typeface="Times New Roman" panose="02020603050405020304" pitchFamily="18" charset="0"/>
                <a:ea typeface="Calibri" panose="020F0502020204030204" pitchFamily="34" charset="0"/>
              </a:rPr>
              <a:t>C. Encourager la production en effectuant des dépenses.</a:t>
            </a:r>
          </a:p>
          <a:p>
            <a:pPr marL="144145" algn="just">
              <a:spcAft>
                <a:spcPts val="0"/>
              </a:spcAft>
            </a:pPr>
            <a:r>
              <a:rPr lang="fr-FR" sz="2400" dirty="0">
                <a:latin typeface="Times New Roman" panose="02020603050405020304" pitchFamily="18" charset="0"/>
                <a:ea typeface="Calibri" panose="020F0502020204030204" pitchFamily="34" charset="0"/>
              </a:rPr>
              <a:t>D. Les actions A et B peuvent être réalisées par les gouvernements dans une économie de </a:t>
            </a:r>
            <a:r>
              <a:rPr lang="fr-FR" sz="2400" dirty="0" smtClean="0">
                <a:latin typeface="Times New Roman" panose="02020603050405020304" pitchFamily="18" charset="0"/>
                <a:ea typeface="Calibri" panose="020F0502020204030204" pitchFamily="34" charset="0"/>
              </a:rPr>
              <a:t>marché.</a:t>
            </a:r>
            <a:endParaRPr lang="fr-FR" sz="2400" dirty="0">
              <a:latin typeface="Times New Roman" panose="02020603050405020304" pitchFamily="18" charset="0"/>
              <a:ea typeface="Calibri" panose="020F0502020204030204" pitchFamily="34" charset="0"/>
            </a:endParaRPr>
          </a:p>
          <a:p>
            <a:pPr marL="144145" algn="just">
              <a:spcAft>
                <a:spcPts val="0"/>
              </a:spcAft>
            </a:pPr>
            <a:r>
              <a:rPr lang="fr-FR" sz="2400" dirty="0">
                <a:latin typeface="Times New Roman" panose="02020603050405020304" pitchFamily="18" charset="0"/>
                <a:ea typeface="Calibri" panose="020F0502020204030204" pitchFamily="34" charset="0"/>
              </a:rPr>
              <a:t>E. Les actions A, B et C peuvent être réalisées par les gouvernements dans une économie de </a:t>
            </a:r>
            <a:r>
              <a:rPr lang="fr-FR" sz="2400" dirty="0" smtClean="0">
                <a:latin typeface="Times New Roman" panose="02020603050405020304" pitchFamily="18" charset="0"/>
                <a:ea typeface="Calibri" panose="020F0502020204030204" pitchFamily="34" charset="0"/>
              </a:rPr>
              <a:t>marché.</a:t>
            </a:r>
            <a:endParaRPr lang="fr-FR" sz="24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24 </a:t>
            </a:r>
            <a:endParaRPr lang="fr-FR" dirty="0"/>
          </a:p>
        </p:txBody>
      </p:sp>
      <p:sp>
        <p:nvSpPr>
          <p:cNvPr id="3" name="Rectangle 2"/>
          <p:cNvSpPr/>
          <p:nvPr/>
        </p:nvSpPr>
        <p:spPr>
          <a:xfrm>
            <a:off x="395536" y="234888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899592" y="836712"/>
            <a:ext cx="7992888" cy="3785652"/>
          </a:xfrm>
          <a:prstGeom prst="rect">
            <a:avLst/>
          </a:prstGeom>
        </p:spPr>
        <p:txBody>
          <a:bodyPr wrap="square">
            <a:spAutoFit/>
          </a:bodyPr>
          <a:lstStyle/>
          <a:p>
            <a:r>
              <a:rPr lang="fr-FR" sz="2400" dirty="0">
                <a:latin typeface="Times New Roman" panose="02020603050405020304" pitchFamily="18" charset="0"/>
                <a:ea typeface="Calibri" panose="020F0502020204030204" pitchFamily="34" charset="0"/>
              </a:rPr>
              <a:t>24) Parmi les situations suivantes, laquelle correspond à la situation de la plupart des pays développés ?</a:t>
            </a:r>
          </a:p>
          <a:p>
            <a:pPr marL="144145"/>
            <a:r>
              <a:rPr lang="fr-FR" sz="2400" dirty="0">
                <a:latin typeface="Times New Roman" panose="02020603050405020304" pitchFamily="18" charset="0"/>
                <a:ea typeface="Calibri" panose="020F0502020204030204" pitchFamily="34" charset="0"/>
              </a:rPr>
              <a:t>A. La Banque centrale contrôle la politique budgétaire et la politique monétaire.</a:t>
            </a:r>
          </a:p>
          <a:p>
            <a:pPr marL="144145"/>
            <a:r>
              <a:rPr lang="fr-FR" sz="2400" dirty="0">
                <a:latin typeface="Times New Roman" panose="02020603050405020304" pitchFamily="18" charset="0"/>
                <a:ea typeface="Calibri" panose="020F0502020204030204" pitchFamily="34" charset="0"/>
              </a:rPr>
              <a:t>B. Le gouvernement contrôle la politique budgétaire, la Banque centrale contrôle la politique monétaire.</a:t>
            </a:r>
          </a:p>
          <a:p>
            <a:pPr marL="144145"/>
            <a:r>
              <a:rPr lang="fr-FR" sz="2400" dirty="0">
                <a:latin typeface="Times New Roman" panose="02020603050405020304" pitchFamily="18" charset="0"/>
                <a:ea typeface="Calibri" panose="020F0502020204030204" pitchFamily="34" charset="0"/>
              </a:rPr>
              <a:t>C. Le gouvernement contrôle la politique monétaire, la Banque centrale contrôle la politique budgétaire.</a:t>
            </a:r>
          </a:p>
          <a:p>
            <a:pPr marL="144145"/>
            <a:r>
              <a:rPr lang="fr-FR" sz="2400" dirty="0">
                <a:latin typeface="Times New Roman" panose="02020603050405020304" pitchFamily="18" charset="0"/>
                <a:ea typeface="Calibri" panose="020F0502020204030204" pitchFamily="34" charset="0"/>
              </a:rPr>
              <a:t>D. Le gouvernement contrôle la politique budgétaire et la politique monétaire.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25 </a:t>
            </a:r>
            <a:endParaRPr lang="fr-FR" dirty="0"/>
          </a:p>
        </p:txBody>
      </p:sp>
      <p:sp>
        <p:nvSpPr>
          <p:cNvPr id="3" name="Rectangle 2"/>
          <p:cNvSpPr/>
          <p:nvPr/>
        </p:nvSpPr>
        <p:spPr>
          <a:xfrm>
            <a:off x="391893" y="3679072"/>
            <a:ext cx="8496944" cy="1046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836712"/>
            <a:ext cx="8352928" cy="4524315"/>
          </a:xfrm>
          <a:prstGeom prst="rect">
            <a:avLst/>
          </a:prstGeom>
        </p:spPr>
        <p:txBody>
          <a:bodyPr wrap="square">
            <a:spAutoFit/>
          </a:bodyPr>
          <a:lstStyle/>
          <a:p>
            <a:r>
              <a:rPr lang="fr-FR" sz="3600" dirty="0">
                <a:latin typeface="Times New Roman" panose="02020603050405020304" pitchFamily="18" charset="0"/>
                <a:ea typeface="Calibri" panose="020F0502020204030204" pitchFamily="34" charset="0"/>
              </a:rPr>
              <a:t>25) Toutes choses égales par ailleurs, un ralentissement de l’activité économique aux États-Unis :</a:t>
            </a:r>
          </a:p>
          <a:p>
            <a:pPr marL="144145"/>
            <a:r>
              <a:rPr lang="fr-FR" sz="3600" dirty="0">
                <a:latin typeface="Times New Roman" panose="02020603050405020304" pitchFamily="18" charset="0"/>
                <a:ea typeface="Calibri" panose="020F0502020204030204" pitchFamily="34" charset="0"/>
              </a:rPr>
              <a:t>A. entraîne une augmentation du PIB du Canada.</a:t>
            </a:r>
          </a:p>
          <a:p>
            <a:pPr marL="144145"/>
            <a:r>
              <a:rPr lang="fr-FR" sz="3600" dirty="0">
                <a:latin typeface="Times New Roman" panose="02020603050405020304" pitchFamily="18" charset="0"/>
                <a:ea typeface="Calibri" panose="020F0502020204030204" pitchFamily="34" charset="0"/>
              </a:rPr>
              <a:t>B. entraîne une diminution du PIB du Canada.</a:t>
            </a:r>
          </a:p>
          <a:p>
            <a:pPr marL="144145"/>
            <a:r>
              <a:rPr lang="fr-FR" sz="3600" dirty="0">
                <a:latin typeface="Times New Roman" panose="02020603050405020304" pitchFamily="18" charset="0"/>
                <a:ea typeface="Calibri" panose="020F0502020204030204" pitchFamily="34" charset="0"/>
              </a:rPr>
              <a:t>C. n’a pas d’effet sur le PIB du Canada.</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26 </a:t>
            </a:r>
            <a:endParaRPr lang="fr-FR" dirty="0"/>
          </a:p>
        </p:txBody>
      </p:sp>
      <p:sp>
        <p:nvSpPr>
          <p:cNvPr id="3" name="Rectangle 2"/>
          <p:cNvSpPr/>
          <p:nvPr/>
        </p:nvSpPr>
        <p:spPr>
          <a:xfrm>
            <a:off x="395536" y="3212976"/>
            <a:ext cx="8640960"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620688"/>
            <a:ext cx="8496944" cy="3970318"/>
          </a:xfrm>
          <a:prstGeom prst="rect">
            <a:avLst/>
          </a:prstGeom>
        </p:spPr>
        <p:txBody>
          <a:bodyPr wrap="square">
            <a:spAutoFit/>
          </a:bodyPr>
          <a:lstStyle/>
          <a:p>
            <a:r>
              <a:rPr lang="fr-FR" sz="2800" dirty="0">
                <a:latin typeface="Times New Roman" panose="02020603050405020304" pitchFamily="18" charset="0"/>
                <a:ea typeface="Calibri" panose="020F0502020204030204" pitchFamily="34" charset="0"/>
              </a:rPr>
              <a:t>26) Parmi les propositions suivantes, laquelle correspond le mieux à la définition de l’inflation ?</a:t>
            </a:r>
          </a:p>
          <a:p>
            <a:pPr marL="144145"/>
            <a:r>
              <a:rPr lang="fr-FR" sz="2800" dirty="0">
                <a:latin typeface="Times New Roman" panose="02020603050405020304" pitchFamily="18" charset="0"/>
                <a:ea typeface="Calibri" panose="020F0502020204030204" pitchFamily="34" charset="0"/>
              </a:rPr>
              <a:t>A. Une augmentation des quantités de biens et services produits.</a:t>
            </a:r>
          </a:p>
          <a:p>
            <a:pPr marL="144145"/>
            <a:r>
              <a:rPr lang="fr-FR" sz="2800" dirty="0">
                <a:latin typeface="Times New Roman" panose="02020603050405020304" pitchFamily="18" charset="0"/>
                <a:ea typeface="Calibri" panose="020F0502020204030204" pitchFamily="34" charset="0"/>
              </a:rPr>
              <a:t>B. Une augmentation des revenus des agents économiques.</a:t>
            </a:r>
          </a:p>
          <a:p>
            <a:pPr marL="144145"/>
            <a:r>
              <a:rPr lang="fr-FR" sz="2800" dirty="0">
                <a:latin typeface="Times New Roman" panose="02020603050405020304" pitchFamily="18" charset="0"/>
                <a:ea typeface="Calibri" panose="020F0502020204030204" pitchFamily="34" charset="0"/>
              </a:rPr>
              <a:t>C. Une augmentation des prix des biens, des prix des services et des prix des facteurs de production.</a:t>
            </a:r>
          </a:p>
          <a:p>
            <a:pPr marL="144145"/>
            <a:r>
              <a:rPr lang="fr-FR" sz="2800" dirty="0">
                <a:latin typeface="Times New Roman" panose="02020603050405020304" pitchFamily="18" charset="0"/>
                <a:ea typeface="Calibri" panose="020F0502020204030204" pitchFamily="34" charset="0"/>
              </a:rPr>
              <a:t>D. Une augmentation de la valeur de la monnaie.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27 </a:t>
            </a:r>
            <a:endParaRPr lang="fr-FR" dirty="0"/>
          </a:p>
        </p:txBody>
      </p:sp>
      <p:sp>
        <p:nvSpPr>
          <p:cNvPr id="3" name="Rectangle 2"/>
          <p:cNvSpPr/>
          <p:nvPr/>
        </p:nvSpPr>
        <p:spPr>
          <a:xfrm>
            <a:off x="395536" y="3140968"/>
            <a:ext cx="8496944" cy="72008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83568" y="925562"/>
            <a:ext cx="8048540" cy="3785652"/>
          </a:xfrm>
          <a:prstGeom prst="rect">
            <a:avLst/>
          </a:prstGeom>
        </p:spPr>
        <p:txBody>
          <a:bodyPr wrap="square">
            <a:spAutoFit/>
          </a:bodyPr>
          <a:lstStyle/>
          <a:p>
            <a:r>
              <a:rPr lang="fr-FR" sz="2400" dirty="0">
                <a:latin typeface="Times New Roman" panose="02020603050405020304" pitchFamily="18" charset="0"/>
                <a:ea typeface="Calibri" panose="020F0502020204030204" pitchFamily="34" charset="0"/>
              </a:rPr>
              <a:t>27) Parmi les propositions suivantes, laquelle est vraie en ce qui concerne le Canada en janvier 2020 ?</a:t>
            </a:r>
          </a:p>
          <a:p>
            <a:pPr marL="144145"/>
            <a:r>
              <a:rPr lang="fr-FR" sz="2400" dirty="0">
                <a:latin typeface="Times New Roman" panose="02020603050405020304" pitchFamily="18" charset="0"/>
                <a:ea typeface="Calibri" panose="020F0502020204030204" pitchFamily="34" charset="0"/>
              </a:rPr>
              <a:t>A. L’objectif d’inflation est de 2% et le taux directeur est de 2%.</a:t>
            </a:r>
          </a:p>
          <a:p>
            <a:pPr marL="144145"/>
            <a:r>
              <a:rPr lang="fr-FR" sz="2400" dirty="0">
                <a:latin typeface="Times New Roman" panose="02020603050405020304" pitchFamily="18" charset="0"/>
                <a:ea typeface="Calibri" panose="020F0502020204030204" pitchFamily="34" charset="0"/>
              </a:rPr>
              <a:t>B. L’objectif d’inflation est de 1,75 % et le taux directeur est de 2%.</a:t>
            </a:r>
          </a:p>
          <a:p>
            <a:pPr marL="144145"/>
            <a:r>
              <a:rPr lang="fr-FR" sz="2400" dirty="0">
                <a:latin typeface="Times New Roman" panose="02020603050405020304" pitchFamily="18" charset="0"/>
                <a:ea typeface="Calibri" panose="020F0502020204030204" pitchFamily="34" charset="0"/>
              </a:rPr>
              <a:t>C. L’objectif d’inflation est de 2% et le taux directeur est de 1,75%.</a:t>
            </a:r>
          </a:p>
          <a:p>
            <a:pPr marL="144145"/>
            <a:r>
              <a:rPr lang="fr-FR" sz="2400" dirty="0">
                <a:latin typeface="Times New Roman" panose="02020603050405020304" pitchFamily="18" charset="0"/>
                <a:ea typeface="Calibri" panose="020F0502020204030204" pitchFamily="34" charset="0"/>
              </a:rPr>
              <a:t>D. L’objectif d’inflation est de 1,75% et le taux directeur est de 1,75%.</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28 </a:t>
            </a:r>
            <a:endParaRPr lang="fr-FR" dirty="0"/>
          </a:p>
        </p:txBody>
      </p:sp>
      <p:sp>
        <p:nvSpPr>
          <p:cNvPr id="3" name="Rectangle 2"/>
          <p:cNvSpPr/>
          <p:nvPr/>
        </p:nvSpPr>
        <p:spPr>
          <a:xfrm>
            <a:off x="395536" y="1988840"/>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39552" y="845711"/>
            <a:ext cx="8424936" cy="2677656"/>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28) Selon les monétaristes, lorsque l’économie fonctionne à ses pleines capacités de production, une augmentation de la masse monétaire aura pour conséquence :</a:t>
            </a:r>
          </a:p>
          <a:p>
            <a:pPr marL="144145" algn="just">
              <a:spcAft>
                <a:spcPts val="0"/>
              </a:spcAft>
            </a:pPr>
            <a:r>
              <a:rPr lang="fr-FR" sz="2400" dirty="0">
                <a:latin typeface="Times New Roman" panose="02020603050405020304" pitchFamily="18" charset="0"/>
                <a:ea typeface="Calibri" panose="020F0502020204030204" pitchFamily="34" charset="0"/>
              </a:rPr>
              <a:t>A. Une augmentation des prix.</a:t>
            </a:r>
          </a:p>
          <a:p>
            <a:pPr marL="144145" algn="just">
              <a:spcAft>
                <a:spcPts val="0"/>
              </a:spcAft>
            </a:pPr>
            <a:r>
              <a:rPr lang="fr-FR" sz="2400" dirty="0">
                <a:latin typeface="Times New Roman" panose="02020603050405020304" pitchFamily="18" charset="0"/>
                <a:ea typeface="Calibri" panose="020F0502020204030204" pitchFamily="34" charset="0"/>
              </a:rPr>
              <a:t>B. Une augmentation des quantités produites.</a:t>
            </a:r>
          </a:p>
          <a:p>
            <a:pPr marL="144145" algn="just">
              <a:spcAft>
                <a:spcPts val="0"/>
              </a:spcAft>
            </a:pPr>
            <a:r>
              <a:rPr lang="fr-FR" sz="2400" dirty="0">
                <a:latin typeface="Times New Roman" panose="02020603050405020304" pitchFamily="18" charset="0"/>
                <a:ea typeface="Calibri" panose="020F0502020204030204" pitchFamily="34" charset="0"/>
              </a:rPr>
              <a:t>C. Une augmentation des prix et des quantités produites.</a:t>
            </a:r>
          </a:p>
          <a:p>
            <a:pPr marL="144145" algn="just">
              <a:spcAft>
                <a:spcPts val="0"/>
              </a:spcAft>
            </a:pPr>
            <a:r>
              <a:rPr lang="fr-FR" sz="2400" dirty="0">
                <a:latin typeface="Times New Roman" panose="02020603050405020304" pitchFamily="18" charset="0"/>
                <a:ea typeface="Calibri" panose="020F0502020204030204" pitchFamily="34" charset="0"/>
              </a:rPr>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29 </a:t>
            </a:r>
            <a:endParaRPr lang="fr-FR" dirty="0"/>
          </a:p>
        </p:txBody>
      </p:sp>
      <p:sp>
        <p:nvSpPr>
          <p:cNvPr id="3" name="Rectangle 2"/>
          <p:cNvSpPr/>
          <p:nvPr/>
        </p:nvSpPr>
        <p:spPr>
          <a:xfrm>
            <a:off x="179512" y="2256305"/>
            <a:ext cx="8496944" cy="524623"/>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467544" y="732811"/>
            <a:ext cx="8352928" cy="3046988"/>
          </a:xfrm>
          <a:prstGeom prst="rect">
            <a:avLst/>
          </a:prstGeom>
        </p:spPr>
        <p:txBody>
          <a:bodyPr wrap="square">
            <a:spAutoFit/>
          </a:bodyPr>
          <a:lstStyle/>
          <a:p>
            <a:r>
              <a:rPr lang="fr-FR" sz="3200" dirty="0">
                <a:latin typeface="Times New Roman" panose="02020603050405020304" pitchFamily="18" charset="0"/>
                <a:ea typeface="Calibri" panose="020F0502020204030204" pitchFamily="34" charset="0"/>
              </a:rPr>
              <a:t>29) Quel est le risque le plus probable si l’on a pour objectif un taux d’inflation de 0% ?</a:t>
            </a:r>
          </a:p>
          <a:p>
            <a:pPr marL="144145"/>
            <a:r>
              <a:rPr lang="fr-FR" sz="3200" dirty="0">
                <a:latin typeface="Times New Roman" panose="02020603050405020304" pitchFamily="18" charset="0"/>
                <a:ea typeface="Calibri" panose="020F0502020204030204" pitchFamily="34" charset="0"/>
              </a:rPr>
              <a:t>A. Une forte augmentation du prix des biens.</a:t>
            </a:r>
          </a:p>
          <a:p>
            <a:pPr marL="144145"/>
            <a:r>
              <a:rPr lang="fr-FR" sz="3200" dirty="0">
                <a:latin typeface="Times New Roman" panose="02020603050405020304" pitchFamily="18" charset="0"/>
                <a:ea typeface="Calibri" panose="020F0502020204030204" pitchFamily="34" charset="0"/>
              </a:rPr>
              <a:t>B. Un ralentissement de l’activité économique.</a:t>
            </a:r>
          </a:p>
          <a:p>
            <a:pPr marL="144145"/>
            <a:r>
              <a:rPr lang="fr-FR" sz="3200" dirty="0">
                <a:latin typeface="Times New Roman" panose="02020603050405020304" pitchFamily="18" charset="0"/>
                <a:ea typeface="Calibri" panose="020F0502020204030204" pitchFamily="34" charset="0"/>
              </a:rPr>
              <a:t>C. Une forte augmentation du prix des biens et un ralentissement de l’activité économique.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30 </a:t>
            </a:r>
            <a:endParaRPr lang="fr-FR" dirty="0"/>
          </a:p>
        </p:txBody>
      </p:sp>
      <p:sp>
        <p:nvSpPr>
          <p:cNvPr id="3" name="Rectangle 2"/>
          <p:cNvSpPr/>
          <p:nvPr/>
        </p:nvSpPr>
        <p:spPr>
          <a:xfrm>
            <a:off x="359532" y="2924944"/>
            <a:ext cx="8496944" cy="648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95536" y="751344"/>
            <a:ext cx="8424936" cy="3477875"/>
          </a:xfrm>
          <a:prstGeom prst="rect">
            <a:avLst/>
          </a:prstGeom>
        </p:spPr>
        <p:txBody>
          <a:bodyPr wrap="square">
            <a:spAutoFit/>
          </a:bodyPr>
          <a:lstStyle/>
          <a:p>
            <a:pPr algn="just">
              <a:spcAft>
                <a:spcPts val="0"/>
              </a:spcAft>
            </a:pPr>
            <a:r>
              <a:rPr lang="fr-FR" sz="2000" dirty="0">
                <a:latin typeface="Times New Roman" panose="02020603050405020304" pitchFamily="18" charset="0"/>
                <a:ea typeface="Calibri" panose="020F0502020204030204" pitchFamily="34" charset="0"/>
              </a:rPr>
              <a:t>30) Parmi les définitions suivantes, laquelle correspond le mieux à la notion de « chaîne de valeur mondiale » ?</a:t>
            </a:r>
          </a:p>
          <a:p>
            <a:pPr marL="144145" algn="just">
              <a:spcAft>
                <a:spcPts val="0"/>
              </a:spcAft>
            </a:pPr>
            <a:r>
              <a:rPr lang="fr-FR" sz="2000" dirty="0">
                <a:latin typeface="Times New Roman" panose="02020603050405020304" pitchFamily="18" charset="0"/>
                <a:ea typeface="Calibri" panose="020F0502020204030204" pitchFamily="34" charset="0"/>
              </a:rPr>
              <a:t>A. La « chaîne de valeur mondiale » est maximisée lorsque les pays, grâce aux politiques de libre-échange, parviennent tous à améliorer leur situation économique.</a:t>
            </a:r>
          </a:p>
          <a:p>
            <a:pPr marL="144145" algn="just">
              <a:spcAft>
                <a:spcPts val="0"/>
              </a:spcAft>
            </a:pPr>
            <a:r>
              <a:rPr lang="fr-FR" sz="2000" dirty="0">
                <a:latin typeface="Times New Roman" panose="02020603050405020304" pitchFamily="18" charset="0"/>
                <a:ea typeface="Calibri" panose="020F0502020204030204" pitchFamily="34" charset="0"/>
              </a:rPr>
              <a:t>B. La « chaîne de valeur mondiale » indique que les pays qui sont proches géographiquement commercent beaucoup entre eux.</a:t>
            </a:r>
          </a:p>
          <a:p>
            <a:pPr marL="144145" algn="just">
              <a:spcAft>
                <a:spcPts val="0"/>
              </a:spcAft>
            </a:pPr>
            <a:r>
              <a:rPr lang="fr-FR" sz="2000" dirty="0">
                <a:latin typeface="Times New Roman" panose="02020603050405020304" pitchFamily="18" charset="0"/>
                <a:ea typeface="Calibri" panose="020F0502020204030204" pitchFamily="34" charset="0"/>
              </a:rPr>
              <a:t>C. La « chaîne de valeur mondiale » permet de comprendre comment une firme multinationale répartit ses activités à travers le monde.</a:t>
            </a:r>
          </a:p>
          <a:p>
            <a:pPr marL="144145" algn="just">
              <a:spcAft>
                <a:spcPts val="0"/>
              </a:spcAft>
            </a:pPr>
            <a:r>
              <a:rPr lang="fr-FR" sz="2000" dirty="0">
                <a:latin typeface="Times New Roman" panose="02020603050405020304" pitchFamily="18" charset="0"/>
                <a:ea typeface="Calibri" panose="020F0502020204030204" pitchFamily="34" charset="0"/>
              </a:rPr>
              <a:t>D. La « chaîne de valeur mondiale » est un organisme international qui a défini un code de bonne conduite des échanges commerciaux entre les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31 </a:t>
            </a:r>
            <a:endParaRPr lang="fr-FR" dirty="0"/>
          </a:p>
        </p:txBody>
      </p:sp>
      <p:sp>
        <p:nvSpPr>
          <p:cNvPr id="3" name="Rectangle 2"/>
          <p:cNvSpPr/>
          <p:nvPr/>
        </p:nvSpPr>
        <p:spPr>
          <a:xfrm>
            <a:off x="356934" y="2441793"/>
            <a:ext cx="8496944" cy="84319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95536" y="620688"/>
            <a:ext cx="8496944" cy="4154984"/>
          </a:xfrm>
          <a:prstGeom prst="rect">
            <a:avLst/>
          </a:prstGeom>
        </p:spPr>
        <p:txBody>
          <a:bodyPr wrap="square">
            <a:spAutoFit/>
          </a:bodyPr>
          <a:lstStyle/>
          <a:p>
            <a:pPr algn="just">
              <a:spcAft>
                <a:spcPts val="0"/>
              </a:spcAft>
            </a:pPr>
            <a:r>
              <a:rPr lang="fr-FR" sz="2400" dirty="0">
                <a:latin typeface="Times New Roman" panose="02020603050405020304" pitchFamily="18" charset="0"/>
                <a:ea typeface="Calibri" panose="020F0502020204030204" pitchFamily="34" charset="0"/>
              </a:rPr>
              <a:t>31</a:t>
            </a:r>
            <a:r>
              <a:rPr lang="fr-CA" sz="2400" dirty="0">
                <a:latin typeface="Times New Roman" panose="02020603050405020304" pitchFamily="18" charset="0"/>
                <a:ea typeface="Calibri" panose="020F0502020204030204" pitchFamily="34" charset="0"/>
              </a:rPr>
              <a:t>) Parmi les actions suivantes, laquelle correspond à une internationalisation des activités à l’aide d’une licence de production ?</a:t>
            </a:r>
            <a:endParaRPr lang="fr-FR" sz="2400" dirty="0">
              <a:latin typeface="Times New Roman" panose="02020603050405020304" pitchFamily="18" charset="0"/>
              <a:ea typeface="Calibri" panose="020F0502020204030204" pitchFamily="34" charset="0"/>
            </a:endParaRPr>
          </a:p>
          <a:p>
            <a:pPr marL="144145" algn="just">
              <a:spcAft>
                <a:spcPts val="0"/>
              </a:spcAft>
            </a:pPr>
            <a:r>
              <a:rPr lang="fr-CA" sz="2400" dirty="0">
                <a:latin typeface="Times New Roman" panose="02020603050405020304" pitchFamily="18" charset="0"/>
                <a:ea typeface="Calibri" panose="020F0502020204030204" pitchFamily="34" charset="0"/>
              </a:rPr>
              <a:t>A. Construire une entreprise dans un autre pays pour réaliser des activités de production.</a:t>
            </a:r>
            <a:endParaRPr lang="fr-FR" sz="2400" dirty="0">
              <a:latin typeface="Times New Roman" panose="02020603050405020304" pitchFamily="18" charset="0"/>
              <a:ea typeface="Calibri" panose="020F0502020204030204" pitchFamily="34" charset="0"/>
            </a:endParaRPr>
          </a:p>
          <a:p>
            <a:pPr marL="144145" algn="just">
              <a:spcAft>
                <a:spcPts val="0"/>
              </a:spcAft>
            </a:pPr>
            <a:r>
              <a:rPr lang="fr-CA" sz="2400" dirty="0">
                <a:latin typeface="Times New Roman" panose="02020603050405020304" pitchFamily="18" charset="0"/>
                <a:ea typeface="Calibri" panose="020F0502020204030204" pitchFamily="34" charset="0"/>
              </a:rPr>
              <a:t>B. Autoriser une entreprise installée dans un autre pays à fabriquer ses produits.</a:t>
            </a:r>
            <a:endParaRPr lang="fr-FR" sz="2400" dirty="0">
              <a:latin typeface="Times New Roman" panose="02020603050405020304" pitchFamily="18" charset="0"/>
              <a:ea typeface="Calibri" panose="020F0502020204030204" pitchFamily="34" charset="0"/>
            </a:endParaRPr>
          </a:p>
          <a:p>
            <a:pPr marL="144145" algn="just">
              <a:spcAft>
                <a:spcPts val="0"/>
              </a:spcAft>
            </a:pPr>
            <a:r>
              <a:rPr lang="fr-CA" sz="2400" dirty="0">
                <a:latin typeface="Times New Roman" panose="02020603050405020304" pitchFamily="18" charset="0"/>
                <a:ea typeface="Calibri" panose="020F0502020204030204" pitchFamily="34" charset="0"/>
              </a:rPr>
              <a:t>C. Autoriser une entreprise installée dans un autre pays à utiliser son nom de marque.</a:t>
            </a:r>
            <a:endParaRPr lang="fr-FR" sz="2400" dirty="0">
              <a:latin typeface="Times New Roman" panose="02020603050405020304" pitchFamily="18" charset="0"/>
              <a:ea typeface="Calibri" panose="020F0502020204030204" pitchFamily="34" charset="0"/>
            </a:endParaRPr>
          </a:p>
          <a:p>
            <a:pPr marL="144145" algn="just">
              <a:spcAft>
                <a:spcPts val="0"/>
              </a:spcAft>
            </a:pPr>
            <a:r>
              <a:rPr lang="fr-CA" sz="2400" dirty="0">
                <a:latin typeface="Times New Roman" panose="02020603050405020304" pitchFamily="18" charset="0"/>
                <a:ea typeface="Calibri" panose="020F0502020204030204" pitchFamily="34" charset="0"/>
              </a:rPr>
              <a:t>D. Faire réaliser sa comptabilité par une entreprise installée dans un autre pays.</a:t>
            </a:r>
            <a:endParaRPr lang="fr-FR" sz="24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32</a:t>
            </a:r>
            <a:endParaRPr lang="fr-FR" dirty="0"/>
          </a:p>
        </p:txBody>
      </p:sp>
      <p:sp>
        <p:nvSpPr>
          <p:cNvPr id="3" name="Rectangle 2"/>
          <p:cNvSpPr/>
          <p:nvPr/>
        </p:nvSpPr>
        <p:spPr>
          <a:xfrm>
            <a:off x="467544" y="3861048"/>
            <a:ext cx="8496944" cy="101655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11560" y="845729"/>
            <a:ext cx="8208912" cy="4031873"/>
          </a:xfrm>
          <a:prstGeom prst="rect">
            <a:avLst/>
          </a:prstGeom>
        </p:spPr>
        <p:txBody>
          <a:bodyPr wrap="square">
            <a:spAutoFit/>
          </a:bodyPr>
          <a:lstStyle/>
          <a:p>
            <a:pPr algn="just">
              <a:spcAft>
                <a:spcPts val="0"/>
              </a:spcAft>
            </a:pPr>
            <a:r>
              <a:rPr lang="fr-FR" sz="3200" dirty="0">
                <a:latin typeface="Times New Roman" panose="02020603050405020304" pitchFamily="18" charset="0"/>
                <a:ea typeface="Calibri" panose="020F0502020204030204" pitchFamily="34" charset="0"/>
              </a:rPr>
              <a:t>32) Parmi les actions stratégiques des entreprises suivantes, laquelle ne peut pas se faire sous forme d’internationalisation ?</a:t>
            </a:r>
          </a:p>
          <a:p>
            <a:pPr marL="144145" algn="just">
              <a:spcAft>
                <a:spcPts val="0"/>
              </a:spcAft>
            </a:pPr>
            <a:r>
              <a:rPr lang="fr-FR" sz="3200" dirty="0">
                <a:latin typeface="Times New Roman" panose="02020603050405020304" pitchFamily="18" charset="0"/>
                <a:ea typeface="Calibri" panose="020F0502020204030204" pitchFamily="34" charset="0"/>
              </a:rPr>
              <a:t>A. Un investissement direct.</a:t>
            </a:r>
          </a:p>
          <a:p>
            <a:pPr marL="144145" algn="just">
              <a:spcAft>
                <a:spcPts val="0"/>
              </a:spcAft>
            </a:pPr>
            <a:r>
              <a:rPr lang="fr-FR" sz="3200" dirty="0">
                <a:latin typeface="Times New Roman" panose="02020603050405020304" pitchFamily="18" charset="0"/>
                <a:ea typeface="Calibri" panose="020F0502020204030204" pitchFamily="34" charset="0"/>
              </a:rPr>
              <a:t>B. Une licence de production.</a:t>
            </a:r>
          </a:p>
          <a:p>
            <a:pPr marL="144145" algn="just">
              <a:spcAft>
                <a:spcPts val="0"/>
              </a:spcAft>
            </a:pPr>
            <a:r>
              <a:rPr lang="fr-FR" sz="3200" dirty="0">
                <a:latin typeface="Times New Roman" panose="02020603050405020304" pitchFamily="18" charset="0"/>
                <a:ea typeface="Calibri" panose="020F0502020204030204" pitchFamily="34" charset="0"/>
              </a:rPr>
              <a:t>C. Une impartition d’activité.</a:t>
            </a:r>
          </a:p>
          <a:p>
            <a:pPr marL="144145" algn="just">
              <a:spcAft>
                <a:spcPts val="0"/>
              </a:spcAft>
            </a:pPr>
            <a:r>
              <a:rPr lang="fr-FR" sz="3200" dirty="0">
                <a:latin typeface="Times New Roman" panose="02020603050405020304" pitchFamily="18" charset="0"/>
                <a:ea typeface="Calibri" panose="020F0502020204030204" pitchFamily="34" charset="0"/>
              </a:rPr>
              <a:t>D. Toutes ces actions stratégiques peuvent se faire sous forme d’internationalisation.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33</a:t>
            </a:r>
            <a:endParaRPr lang="fr-FR" dirty="0"/>
          </a:p>
        </p:txBody>
      </p:sp>
      <p:sp>
        <p:nvSpPr>
          <p:cNvPr id="3" name="Rectangle 2"/>
          <p:cNvSpPr/>
          <p:nvPr/>
        </p:nvSpPr>
        <p:spPr>
          <a:xfrm>
            <a:off x="395536" y="1340769"/>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611560" y="836712"/>
            <a:ext cx="8136904" cy="3539430"/>
          </a:xfrm>
          <a:prstGeom prst="rect">
            <a:avLst/>
          </a:prstGeom>
        </p:spPr>
        <p:txBody>
          <a:bodyPr wrap="square">
            <a:spAutoFit/>
          </a:bodyPr>
          <a:lstStyle/>
          <a:p>
            <a:pPr algn="just">
              <a:spcAft>
                <a:spcPts val="0"/>
              </a:spcAft>
            </a:pPr>
            <a:r>
              <a:rPr lang="fr-FR" sz="2800" dirty="0">
                <a:latin typeface="Times New Roman" panose="02020603050405020304" pitchFamily="18" charset="0"/>
                <a:ea typeface="Calibri" panose="020F0502020204030204" pitchFamily="34" charset="0"/>
              </a:rPr>
              <a:t>33) Un fonds souverain :</a:t>
            </a:r>
          </a:p>
          <a:p>
            <a:pPr marL="144145" algn="just">
              <a:spcAft>
                <a:spcPts val="0"/>
              </a:spcAft>
            </a:pPr>
            <a:r>
              <a:rPr lang="fr-FR" sz="2800" dirty="0">
                <a:latin typeface="Times New Roman" panose="02020603050405020304" pitchFamily="18" charset="0"/>
                <a:ea typeface="Calibri" panose="020F0502020204030204" pitchFamily="34" charset="0"/>
              </a:rPr>
              <a:t>A. est un fonds détenu par un gouvernement.</a:t>
            </a:r>
          </a:p>
          <a:p>
            <a:pPr marL="144145" algn="just">
              <a:spcAft>
                <a:spcPts val="0"/>
              </a:spcAft>
            </a:pPr>
            <a:r>
              <a:rPr lang="fr-FR" sz="2800" dirty="0">
                <a:latin typeface="Times New Roman" panose="02020603050405020304" pitchFamily="18" charset="0"/>
                <a:ea typeface="Calibri" panose="020F0502020204030204" pitchFamily="34" charset="0"/>
              </a:rPr>
              <a:t>B. est un fonds qui est constitué exclusivement d’obligations de gouvernements.</a:t>
            </a:r>
          </a:p>
          <a:p>
            <a:pPr marL="144145" algn="just">
              <a:spcAft>
                <a:spcPts val="0"/>
              </a:spcAft>
            </a:pPr>
            <a:r>
              <a:rPr lang="fr-FR" sz="2800" dirty="0">
                <a:latin typeface="Times New Roman" panose="02020603050405020304" pitchFamily="18" charset="0"/>
                <a:ea typeface="Calibri" panose="020F0502020204030204" pitchFamily="34" charset="0"/>
              </a:rPr>
              <a:t>C. est un fonds qui est enregistré dans un paradis fiscal pour échapper à l’impôt.</a:t>
            </a:r>
          </a:p>
          <a:p>
            <a:pPr marL="144145" algn="just">
              <a:spcAft>
                <a:spcPts val="0"/>
              </a:spcAft>
            </a:pPr>
            <a:r>
              <a:rPr lang="fr-FR" sz="2800" dirty="0">
                <a:latin typeface="Times New Roman" panose="02020603050405020304" pitchFamily="18" charset="0"/>
                <a:ea typeface="Calibri" panose="020F0502020204030204" pitchFamily="34" charset="0"/>
              </a:rPr>
              <a:t>D. est un fonds détenu par une Banque centrale d’un pays et qui est constitué des réserves en or du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34</a:t>
            </a:r>
            <a:endParaRPr lang="fr-FR" dirty="0"/>
          </a:p>
        </p:txBody>
      </p:sp>
      <p:sp>
        <p:nvSpPr>
          <p:cNvPr id="3" name="Rectangle 2"/>
          <p:cNvSpPr/>
          <p:nvPr/>
        </p:nvSpPr>
        <p:spPr>
          <a:xfrm>
            <a:off x="442227" y="3933056"/>
            <a:ext cx="8496944" cy="61265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95536" y="1129390"/>
            <a:ext cx="8568952" cy="3416320"/>
          </a:xfrm>
          <a:prstGeom prst="rect">
            <a:avLst/>
          </a:prstGeom>
        </p:spPr>
        <p:txBody>
          <a:bodyPr wrap="square">
            <a:spAutoFit/>
          </a:bodyPr>
          <a:lstStyle/>
          <a:p>
            <a:pPr algn="just">
              <a:spcAft>
                <a:spcPts val="0"/>
              </a:spcAft>
            </a:pPr>
            <a:r>
              <a:rPr lang="fr-FR" dirty="0">
                <a:latin typeface="Times New Roman" panose="02020603050405020304" pitchFamily="18" charset="0"/>
                <a:ea typeface="Calibri" panose="020F0502020204030204" pitchFamily="34" charset="0"/>
              </a:rPr>
              <a:t>34) Parmi les définitions suivantes, laquelle définit le mieux ce que sont les agences de notation ?</a:t>
            </a:r>
          </a:p>
          <a:p>
            <a:pPr marL="144145" algn="just">
              <a:spcAft>
                <a:spcPts val="0"/>
              </a:spcAft>
            </a:pPr>
            <a:r>
              <a:rPr lang="fr-FR" dirty="0">
                <a:latin typeface="Times New Roman" panose="02020603050405020304" pitchFamily="18" charset="0"/>
                <a:ea typeface="Calibri" panose="020F0502020204030204" pitchFamily="34" charset="0"/>
              </a:rPr>
              <a:t>A. Les agences de notation sont des organismes internationaux qui ont pour vocation de vérifier que les gouvernements respectent leurs engagements internationaux en ce qui concerne les droits de douane.</a:t>
            </a:r>
          </a:p>
          <a:p>
            <a:pPr marL="144145" algn="just">
              <a:spcAft>
                <a:spcPts val="0"/>
              </a:spcAft>
            </a:pPr>
            <a:r>
              <a:rPr lang="fr-FR" dirty="0">
                <a:latin typeface="Times New Roman" panose="02020603050405020304" pitchFamily="18" charset="0"/>
                <a:ea typeface="Calibri" panose="020F0502020204030204" pitchFamily="34" charset="0"/>
              </a:rPr>
              <a:t>B. Les agences de notation sont des organismes internationaux qui ont pour vocation de vérifier que les gouvernements respectent leurs engagements internationaux en ce qui concerne la limitation des émissions de gaz à effets de serre.</a:t>
            </a:r>
          </a:p>
          <a:p>
            <a:pPr marL="144145" algn="just">
              <a:spcAft>
                <a:spcPts val="0"/>
              </a:spcAft>
            </a:pPr>
            <a:r>
              <a:rPr lang="fr-FR" dirty="0">
                <a:latin typeface="Times New Roman" panose="02020603050405020304" pitchFamily="18" charset="0"/>
                <a:ea typeface="Calibri" panose="020F0502020204030204" pitchFamily="34" charset="0"/>
              </a:rPr>
              <a:t>C. Les agences de notation sont des entreprises privées qui ont pour principale activité de vérifier que les entreprises respectent leurs obligations sur les marchés financiers.</a:t>
            </a:r>
          </a:p>
          <a:p>
            <a:pPr marL="144145" algn="just">
              <a:spcAft>
                <a:spcPts val="0"/>
              </a:spcAft>
            </a:pPr>
            <a:r>
              <a:rPr lang="fr-FR" dirty="0">
                <a:latin typeface="Times New Roman" panose="02020603050405020304" pitchFamily="18" charset="0"/>
                <a:ea typeface="Calibri" panose="020F0502020204030204" pitchFamily="34" charset="0"/>
              </a:rPr>
              <a:t>D. Les agences de notation sont des entreprises qui ont pour activité de mesurer le risque que représente une entreprise, un gouvernement ou un produit financier.</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149</TotalTime>
  <Words>145</Words>
  <Application>Microsoft Office PowerPoint</Application>
  <PresentationFormat>On-screen Show (4:3)</PresentationFormat>
  <Paragraphs>212</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Impact</vt:lpstr>
      <vt:lpstr>Times New Roman</vt:lpstr>
      <vt:lpstr>NewsPrint</vt:lpstr>
      <vt:lpstr>Corrigé examen mi-session</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Claude Parthenay</cp:lastModifiedBy>
  <cp:revision>20</cp:revision>
  <dcterms:created xsi:type="dcterms:W3CDTF">2014-10-20T14:36:28Z</dcterms:created>
  <dcterms:modified xsi:type="dcterms:W3CDTF">2020-02-11T22:18:54Z</dcterms:modified>
</cp:coreProperties>
</file>