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4" r:id="rId1"/>
  </p:sldMasterIdLst>
  <p:notesMasterIdLst>
    <p:notesMasterId r:id="rId65"/>
  </p:notesMasterIdLst>
  <p:handoutMasterIdLst>
    <p:handoutMasterId r:id="rId6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A07B"/>
    <a:srgbClr val="118C52"/>
    <a:srgbClr val="E6E4CD"/>
    <a:srgbClr val="145A0E"/>
    <a:srgbClr val="000000"/>
    <a:srgbClr val="09213B"/>
    <a:srgbClr val="171793"/>
    <a:srgbClr val="251688"/>
    <a:srgbClr val="E33528"/>
    <a:srgbClr val="DFD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5" autoAdjust="0"/>
    <p:restoredTop sz="86402" autoAdjust="0"/>
  </p:normalViewPr>
  <p:slideViewPr>
    <p:cSldViewPr>
      <p:cViewPr>
        <p:scale>
          <a:sx n="108" d="100"/>
          <a:sy n="108" d="100"/>
        </p:scale>
        <p:origin x="-200" y="-6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846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notesMaster" Target="notesMasters/notesMaster1.xml"/><Relationship Id="rId66" Type="http://schemas.openxmlformats.org/officeDocument/2006/relationships/handoutMaster" Target="handoutMasters/handoutMaster1.xml"/><Relationship Id="rId67" Type="http://schemas.openxmlformats.org/officeDocument/2006/relationships/printerSettings" Target="printerSettings/printerSettings1.bin"/><Relationship Id="rId68" Type="http://schemas.openxmlformats.org/officeDocument/2006/relationships/presProps" Target="presProps.xml"/><Relationship Id="rId69" Type="http://schemas.openxmlformats.org/officeDocument/2006/relationships/viewProps" Target="view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theme" Target="theme/theme1.xml"/><Relationship Id="rId71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0.xml"/><Relationship Id="rId2" Type="http://schemas.openxmlformats.org/officeDocument/2006/relationships/slide" Target="slides/slide52.xml"/><Relationship Id="rId3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1A7841-45FE-3A46-9F82-2C44A572F25F}" type="datetimeFigureOut">
              <a:rPr lang="en-US" smtClean="0"/>
              <a:t>2014-07-09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B61CE-A7F2-3142-88CC-B5167D4F5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434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39B29D9-3085-42EA-A61B-FA39BBF7BF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498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40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514508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973624" y="660560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7999" y="3527"/>
            <a:ext cx="2362201" cy="289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3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38100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0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226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810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541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1430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10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767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995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2133600"/>
            <a:ext cx="2000250" cy="3733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33600"/>
            <a:ext cx="5848350" cy="3733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03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906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479" name="Picture 7" descr="Pearson_Bound_Wh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123" y="6496050"/>
            <a:ext cx="1189892" cy="22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1480" name="Line 8"/>
          <p:cNvSpPr>
            <a:spLocks noChangeShapeType="1"/>
          </p:cNvSpPr>
          <p:nvPr/>
        </p:nvSpPr>
        <p:spPr bwMode="gray">
          <a:xfrm>
            <a:off x="0" y="6397625"/>
            <a:ext cx="9139604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61486" name="Picture 14" descr="Pearson_Bound_Wh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673" y="6356351"/>
            <a:ext cx="1528396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1488" name="Picture 16" descr="Always_Learning_Text_Green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696" y="2332038"/>
            <a:ext cx="661035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33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theme" Target="../theme/theme1.xml"/><Relationship Id="rId1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9"/>
          <p:cNvSpPr txBox="1">
            <a:spLocks noChangeArrowheads="1"/>
          </p:cNvSpPr>
          <p:nvPr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 smtClean="0"/>
          </a:p>
        </p:txBody>
      </p:sp>
      <p:sp>
        <p:nvSpPr>
          <p:cNvPr id="1027" name="Text Box 10"/>
          <p:cNvSpPr txBox="1">
            <a:spLocks noChangeArrowheads="1"/>
          </p:cNvSpPr>
          <p:nvPr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 smtClean="0"/>
          </a:p>
        </p:txBody>
      </p:sp>
      <p:sp>
        <p:nvSpPr>
          <p:cNvPr id="1028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38300"/>
            <a:ext cx="8153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85800"/>
            <a:ext cx="7086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28600" tIns="228600" rIns="228600" bIns="2286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 smtClean="0"/>
          </a:p>
        </p:txBody>
      </p:sp>
      <p:sp>
        <p:nvSpPr>
          <p:cNvPr id="13" name="Text Box 10"/>
          <p:cNvSpPr txBox="1">
            <a:spLocks noChangeArrowheads="1"/>
          </p:cNvSpPr>
          <p:nvPr userDrawn="1"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 smtClean="0"/>
          </a:p>
        </p:txBody>
      </p:sp>
      <p:pic>
        <p:nvPicPr>
          <p:cNvPr id="17" name="Picture 14" descr="Pearson_Bound_White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-30927"/>
            <a:ext cx="1655762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12"/>
          <p:cNvSpPr>
            <a:spLocks noChangeArrowheads="1"/>
          </p:cNvSpPr>
          <p:nvPr userDrawn="1"/>
        </p:nvSpPr>
        <p:spPr bwMode="gray">
          <a:xfrm>
            <a:off x="0" y="6400800"/>
            <a:ext cx="9144000" cy="457200"/>
          </a:xfrm>
          <a:prstGeom prst="rect">
            <a:avLst/>
          </a:prstGeom>
          <a:solidFill>
            <a:srgbClr val="008B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5" name="Picture 19" descr="Pearson_Bound_White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020" y="6364287"/>
            <a:ext cx="1655762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340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r>
              <a:rPr lang="en-US" smtClean="0"/>
              <a:t>Copyright © 2015 Pearson Education Ltd.   </a:t>
            </a: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228600" y="64008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E6E4CD"/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109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</p:sldLayoutIdLst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har char="•"/>
        <a:defRPr sz="20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har char="–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har char="•"/>
        <a:defRPr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har char="–"/>
        <a:defRPr sz="16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har char="»"/>
        <a:defRPr sz="12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Taxable Income and Tax Payable For Individuals Revisited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2906713"/>
            <a:ext cx="7732712" cy="1500187"/>
          </a:xfrm>
        </p:spPr>
        <p:txBody>
          <a:bodyPr/>
          <a:lstStyle/>
          <a:p>
            <a:r>
              <a:rPr lang="en-US" dirty="0" smtClean="0"/>
              <a:t>Chapter 11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Net To Taxable Income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886200" y="3657600"/>
            <a:ext cx="1438749" cy="719374"/>
            <a:chOff x="3528364" y="1701681"/>
            <a:chExt cx="1438749" cy="719374"/>
          </a:xfrm>
        </p:grpSpPr>
        <p:sp>
          <p:nvSpPr>
            <p:cNvPr id="18" name="Rectangle 17"/>
            <p:cNvSpPr/>
            <p:nvPr/>
          </p:nvSpPr>
          <p:spPr>
            <a:xfrm>
              <a:off x="3528364" y="1701681"/>
              <a:ext cx="1438749" cy="719374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3528364" y="1701681"/>
              <a:ext cx="1438749" cy="7193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b="1" kern="1200" dirty="0" smtClean="0"/>
                <a:t>Division C Deductions</a:t>
              </a:r>
              <a:endParaRPr lang="en-US" sz="1600" b="1" kern="12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505200" y="5029200"/>
            <a:ext cx="2209800" cy="609600"/>
            <a:chOff x="3662125" y="3084139"/>
            <a:chExt cx="1438749" cy="719374"/>
          </a:xfrm>
        </p:grpSpPr>
        <p:sp>
          <p:nvSpPr>
            <p:cNvPr id="16" name="Rectangle 15"/>
            <p:cNvSpPr/>
            <p:nvPr/>
          </p:nvSpPr>
          <p:spPr>
            <a:xfrm>
              <a:off x="3662125" y="3084139"/>
              <a:ext cx="1438749" cy="719374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 16"/>
            <p:cNvSpPr/>
            <p:nvPr/>
          </p:nvSpPr>
          <p:spPr>
            <a:xfrm>
              <a:off x="3662125" y="3084139"/>
              <a:ext cx="1438749" cy="7193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700" b="1" kern="1200" dirty="0" smtClean="0"/>
                <a:t>Taxable Income</a:t>
              </a:r>
              <a:endParaRPr lang="en-US" sz="1700" b="1" kern="1200" dirty="0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28227" y="2286000"/>
            <a:ext cx="8402296" cy="990600"/>
            <a:chOff x="328227" y="2819400"/>
            <a:chExt cx="8402296" cy="990600"/>
          </a:xfrm>
        </p:grpSpPr>
        <p:grpSp>
          <p:nvGrpSpPr>
            <p:cNvPr id="9" name="Group 8"/>
            <p:cNvGrpSpPr/>
            <p:nvPr/>
          </p:nvGrpSpPr>
          <p:grpSpPr>
            <a:xfrm>
              <a:off x="328227" y="2819400"/>
              <a:ext cx="1438749" cy="719374"/>
              <a:chOff x="508" y="680169"/>
              <a:chExt cx="1438749" cy="719374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508" y="680169"/>
                <a:ext cx="1438749" cy="719374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9" name="Rectangle 28"/>
              <p:cNvSpPr/>
              <p:nvPr/>
            </p:nvSpPr>
            <p:spPr>
              <a:xfrm>
                <a:off x="508" y="680169"/>
                <a:ext cx="1438749" cy="71937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kern="1200" smtClean="0"/>
                  <a:t>Employment Income</a:t>
                </a:r>
                <a:endParaRPr lang="en-US" sz="1600" kern="1200" dirty="0" smtClean="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069113" y="2819400"/>
              <a:ext cx="1438749" cy="719374"/>
              <a:chOff x="1741394" y="680169"/>
              <a:chExt cx="1438749" cy="719374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1741394" y="680169"/>
                <a:ext cx="1438749" cy="719374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7" name="Rectangle 26"/>
              <p:cNvSpPr/>
              <p:nvPr/>
            </p:nvSpPr>
            <p:spPr>
              <a:xfrm>
                <a:off x="1741394" y="680169"/>
                <a:ext cx="1438749" cy="71937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kern="1200" dirty="0" smtClean="0"/>
                  <a:t>Business and Property Income</a:t>
                </a:r>
                <a:endParaRPr lang="en-US" sz="1600" kern="1200" dirty="0"/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10000" y="2819400"/>
              <a:ext cx="1438749" cy="719374"/>
              <a:chOff x="3482281" y="680169"/>
              <a:chExt cx="1438749" cy="719374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3482281" y="680169"/>
                <a:ext cx="1438749" cy="719374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5" name="Rectangle 24"/>
              <p:cNvSpPr/>
              <p:nvPr/>
            </p:nvSpPr>
            <p:spPr>
              <a:xfrm>
                <a:off x="3482281" y="680169"/>
                <a:ext cx="1438749" cy="71937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kern="1200" dirty="0" smtClean="0"/>
                  <a:t>Net Taxable Capital Gains</a:t>
                </a:r>
                <a:endParaRPr lang="en-US" sz="1600" kern="1200" dirty="0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5550887" y="2819400"/>
              <a:ext cx="1438749" cy="719374"/>
              <a:chOff x="5223168" y="680169"/>
              <a:chExt cx="1438749" cy="719374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5223168" y="680169"/>
                <a:ext cx="1438749" cy="719374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3" name="Rectangle 22"/>
              <p:cNvSpPr/>
              <p:nvPr/>
            </p:nvSpPr>
            <p:spPr>
              <a:xfrm>
                <a:off x="5223168" y="680169"/>
                <a:ext cx="1438749" cy="71937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kern="1200" smtClean="0"/>
                  <a:t>Other Sources of Income</a:t>
                </a:r>
                <a:endParaRPr lang="en-US" sz="1600" kern="1200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7291774" y="2819400"/>
              <a:ext cx="1438749" cy="719374"/>
              <a:chOff x="6964055" y="680169"/>
              <a:chExt cx="1438749" cy="719374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964055" y="680169"/>
                <a:ext cx="1438749" cy="719374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1" name="Rectangle 20"/>
              <p:cNvSpPr/>
              <p:nvPr/>
            </p:nvSpPr>
            <p:spPr>
              <a:xfrm>
                <a:off x="6964055" y="680169"/>
                <a:ext cx="1438749" cy="71937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kern="1200" smtClean="0"/>
                  <a:t>Other Deductions from Income</a:t>
                </a:r>
                <a:endParaRPr lang="en-US" sz="1600" kern="1200" dirty="0"/>
              </a:p>
            </p:txBody>
          </p:sp>
        </p:grpSp>
        <p:cxnSp>
          <p:nvCxnSpPr>
            <p:cNvPr id="32" name="Elbow Connector 31"/>
            <p:cNvCxnSpPr>
              <a:stCxn id="28" idx="2"/>
            </p:cNvCxnSpPr>
            <p:nvPr/>
          </p:nvCxnSpPr>
          <p:spPr>
            <a:xfrm rot="16200000" flipH="1">
              <a:off x="4388688" y="197688"/>
              <a:ext cx="271226" cy="6953398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8000325" y="3521495"/>
              <a:ext cx="6504" cy="2841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9" name="Straight Arrow Connector 68"/>
          <p:cNvCxnSpPr>
            <a:endCxn id="18" idx="0"/>
          </p:cNvCxnSpPr>
          <p:nvPr/>
        </p:nvCxnSpPr>
        <p:spPr>
          <a:xfrm flipH="1">
            <a:off x="4605575" y="3282360"/>
            <a:ext cx="6446" cy="375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>
            <a:stCxn id="18" idx="2"/>
            <a:endCxn id="16" idx="0"/>
          </p:cNvCxnSpPr>
          <p:nvPr/>
        </p:nvCxnSpPr>
        <p:spPr>
          <a:xfrm>
            <a:off x="4605575" y="4376974"/>
            <a:ext cx="4525" cy="6522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Net To Taxable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Specified Deductions</a:t>
            </a:r>
          </a:p>
          <a:p>
            <a:pPr lvl="1"/>
            <a:r>
              <a:rPr lang="en-US" dirty="0"/>
              <a:t>Employee Stock Options</a:t>
            </a:r>
          </a:p>
          <a:p>
            <a:pPr lvl="1"/>
            <a:r>
              <a:rPr lang="en-US" dirty="0"/>
              <a:t>Deductions For Payments</a:t>
            </a:r>
          </a:p>
          <a:p>
            <a:pPr lvl="1"/>
            <a:r>
              <a:rPr lang="en-US" dirty="0"/>
              <a:t>Home Relocation Loan</a:t>
            </a:r>
          </a:p>
          <a:p>
            <a:pPr lvl="1"/>
            <a:r>
              <a:rPr lang="en-US" dirty="0"/>
              <a:t>Lump-Sum Payments</a:t>
            </a:r>
          </a:p>
          <a:p>
            <a:pPr lvl="1"/>
            <a:r>
              <a:rPr lang="en-US" dirty="0"/>
              <a:t>Lifetime Capital Gains Deduction</a:t>
            </a:r>
          </a:p>
          <a:p>
            <a:pPr lvl="1"/>
            <a:r>
              <a:rPr lang="en-US" dirty="0"/>
              <a:t>Residing In Prescribed Zone</a:t>
            </a:r>
          </a:p>
          <a:p>
            <a:pPr lvl="1"/>
            <a:r>
              <a:rPr lang="en-US" dirty="0"/>
              <a:t>Carry Over Losses Deductible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Lump-Sum Payments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An income averaging provision</a:t>
            </a:r>
          </a:p>
          <a:p>
            <a:r>
              <a:rPr lang="en-US" b="1" dirty="0"/>
              <a:t>Qualifying amounts</a:t>
            </a:r>
          </a:p>
          <a:p>
            <a:pPr lvl="1"/>
            <a:r>
              <a:rPr lang="en-US" dirty="0"/>
              <a:t>Spousal and child support, pension benefits, and EI benefits</a:t>
            </a:r>
          </a:p>
          <a:p>
            <a:pPr lvl="1"/>
            <a:r>
              <a:rPr lang="en-US" dirty="0"/>
              <a:t>Payments on termination of employment</a:t>
            </a:r>
          </a:p>
          <a:p>
            <a:r>
              <a:rPr lang="en-US" b="1" dirty="0"/>
              <a:t>Relief mechanism</a:t>
            </a:r>
          </a:p>
          <a:p>
            <a:pPr lvl="1"/>
            <a:r>
              <a:rPr lang="en-US" dirty="0"/>
              <a:t>Qualifying amounts removed from income</a:t>
            </a:r>
          </a:p>
          <a:p>
            <a:pPr lvl="1"/>
            <a:r>
              <a:rPr lang="en-US" dirty="0"/>
              <a:t>Alternative tax payable</a:t>
            </a:r>
          </a:p>
          <a:p>
            <a:pPr lvl="1"/>
            <a:r>
              <a:rPr lang="en-US" dirty="0"/>
              <a:t>Notional interest is added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Losses must be used in year incurred, if possible</a:t>
            </a:r>
          </a:p>
          <a:p>
            <a:pPr lvl="1"/>
            <a:r>
              <a:rPr lang="en-US" dirty="0"/>
              <a:t>May not have enough income</a:t>
            </a:r>
          </a:p>
          <a:p>
            <a:pPr lvl="1"/>
            <a:r>
              <a:rPr lang="en-US" dirty="0"/>
              <a:t>May not have right type of income</a:t>
            </a:r>
          </a:p>
          <a:p>
            <a:r>
              <a:rPr lang="en-US" b="1" dirty="0" smtClean="0"/>
              <a:t>Carry </a:t>
            </a:r>
            <a:r>
              <a:rPr lang="en-US" b="1" dirty="0"/>
              <a:t>backs</a:t>
            </a:r>
          </a:p>
          <a:p>
            <a:pPr lvl="1"/>
            <a:r>
              <a:rPr lang="en-US" dirty="0"/>
              <a:t>Will result in refund</a:t>
            </a:r>
          </a:p>
          <a:p>
            <a:r>
              <a:rPr lang="en-US" b="1" dirty="0" smtClean="0"/>
              <a:t>Carry </a:t>
            </a:r>
            <a:r>
              <a:rPr lang="en-US" b="1" dirty="0"/>
              <a:t>forward</a:t>
            </a:r>
          </a:p>
          <a:p>
            <a:pPr lvl="1"/>
            <a:r>
              <a:rPr lang="en-US" dirty="0"/>
              <a:t>Will result in reduced Tax Payable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Using loss carry overs</a:t>
            </a:r>
          </a:p>
          <a:p>
            <a:pPr lvl="1"/>
            <a:r>
              <a:rPr lang="en-US" dirty="0"/>
              <a:t>Should not result in the loss of non-refundable tax credits</a:t>
            </a:r>
          </a:p>
          <a:p>
            <a:endParaRPr lang="en-US" dirty="0"/>
          </a:p>
          <a:p>
            <a:r>
              <a:rPr lang="en-US" b="1" dirty="0"/>
              <a:t>Example</a:t>
            </a:r>
            <a:r>
              <a:rPr lang="en-US" dirty="0"/>
              <a:t>:  An individual should not use a loss carry forward or back to reduce </a:t>
            </a:r>
            <a:r>
              <a:rPr lang="en-US" dirty="0" smtClean="0"/>
              <a:t>2014 </a:t>
            </a:r>
            <a:r>
              <a:rPr lang="en-US" dirty="0"/>
              <a:t>Taxable Income below $</a:t>
            </a:r>
            <a:r>
              <a:rPr lang="en-US" dirty="0" smtClean="0"/>
              <a:t>11,138 </a:t>
            </a:r>
            <a:r>
              <a:rPr lang="en-US" dirty="0"/>
              <a:t>(the base for the basic personal credit)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Separate Balances To Be Tracked</a:t>
            </a:r>
          </a:p>
          <a:p>
            <a:pPr lvl="1"/>
            <a:r>
              <a:rPr lang="en-US" dirty="0"/>
              <a:t>Listed Personal Property Losses</a:t>
            </a:r>
          </a:p>
          <a:p>
            <a:pPr lvl="1"/>
            <a:r>
              <a:rPr lang="en-US" dirty="0"/>
              <a:t>Non-Capital Losses (Including Business Investment Losses)</a:t>
            </a:r>
          </a:p>
          <a:p>
            <a:pPr lvl="1"/>
            <a:r>
              <a:rPr lang="en-US" dirty="0"/>
              <a:t>Net Capital Losses</a:t>
            </a:r>
          </a:p>
          <a:p>
            <a:pPr lvl="1"/>
            <a:r>
              <a:rPr lang="en-US" dirty="0"/>
              <a:t>Regular Farm Losses</a:t>
            </a:r>
          </a:p>
          <a:p>
            <a:pPr lvl="1"/>
            <a:r>
              <a:rPr lang="en-US" dirty="0"/>
              <a:t>Restricted Farm Losses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Personal Use Property</a:t>
            </a:r>
          </a:p>
          <a:p>
            <a:pPr lvl="1"/>
            <a:r>
              <a:rPr lang="en-US" dirty="0" smtClean="0"/>
              <a:t>Not </a:t>
            </a:r>
            <a:r>
              <a:rPr lang="en-US" dirty="0"/>
              <a:t>Deductible</a:t>
            </a:r>
          </a:p>
          <a:p>
            <a:pPr lvl="1"/>
            <a:r>
              <a:rPr lang="en-US" dirty="0" smtClean="0"/>
              <a:t>$</a:t>
            </a:r>
            <a:r>
              <a:rPr lang="en-US" dirty="0"/>
              <a:t>1,000 Minimum </a:t>
            </a:r>
            <a:br>
              <a:rPr lang="en-US" dirty="0"/>
            </a:br>
            <a:r>
              <a:rPr lang="en-US" dirty="0"/>
              <a:t>= ACB = POD</a:t>
            </a:r>
          </a:p>
          <a:p>
            <a:pPr lvl="1"/>
            <a:r>
              <a:rPr lang="en-US" dirty="0"/>
              <a:t>Note that gains are taxable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Listed Personal Property</a:t>
            </a:r>
          </a:p>
          <a:p>
            <a:pPr lvl="1"/>
            <a:r>
              <a:rPr lang="en-US" b="1" dirty="0"/>
              <a:t>Defined (ITA 54)</a:t>
            </a:r>
          </a:p>
          <a:p>
            <a:pPr marL="1257300" lvl="2" indent="-342900">
              <a:buFont typeface="+mj-lt"/>
              <a:buAutoNum type="alphaLcParenR"/>
            </a:pPr>
            <a:r>
              <a:rPr lang="en-US" dirty="0" smtClean="0"/>
              <a:t>print</a:t>
            </a:r>
            <a:r>
              <a:rPr lang="en-US" dirty="0"/>
              <a:t>, etching, drawing, painting, sculpture, </a:t>
            </a:r>
            <a:r>
              <a:rPr lang="en-US" dirty="0" smtClean="0"/>
              <a:t>or other </a:t>
            </a:r>
            <a:r>
              <a:rPr lang="en-US" dirty="0"/>
              <a:t>similar work of </a:t>
            </a:r>
            <a:r>
              <a:rPr lang="en-US" dirty="0" smtClean="0"/>
              <a:t>art;</a:t>
            </a:r>
            <a:endParaRPr lang="en-US" dirty="0"/>
          </a:p>
          <a:p>
            <a:pPr marL="1257300" lvl="2" indent="-342900">
              <a:buFont typeface="+mj-lt"/>
              <a:buAutoNum type="alphaLcParenR"/>
            </a:pPr>
            <a:r>
              <a:rPr lang="en-US" dirty="0" err="1" smtClean="0"/>
              <a:t>jewelery</a:t>
            </a:r>
            <a:r>
              <a:rPr lang="en-US" dirty="0" smtClean="0"/>
              <a:t>;</a:t>
            </a:r>
            <a:endParaRPr lang="en-US" dirty="0"/>
          </a:p>
          <a:p>
            <a:pPr marL="1257300" lvl="2" indent="-342900">
              <a:buFont typeface="+mj-lt"/>
              <a:buAutoNum type="alphaLcParenR"/>
            </a:pPr>
            <a:r>
              <a:rPr lang="en-US" dirty="0" smtClean="0"/>
              <a:t>rare </a:t>
            </a:r>
            <a:r>
              <a:rPr lang="en-US" dirty="0"/>
              <a:t>folio, rare manuscript, or rare </a:t>
            </a:r>
            <a:r>
              <a:rPr lang="en-US" dirty="0" smtClean="0"/>
              <a:t>book;</a:t>
            </a:r>
            <a:endParaRPr lang="en-US" dirty="0"/>
          </a:p>
          <a:p>
            <a:pPr marL="1257300" lvl="2" indent="-342900">
              <a:buFont typeface="+mj-lt"/>
              <a:buAutoNum type="alphaLcParenR"/>
            </a:pPr>
            <a:r>
              <a:rPr lang="en-US" dirty="0" smtClean="0"/>
              <a:t>stamp;</a:t>
            </a:r>
            <a:endParaRPr lang="en-US" dirty="0"/>
          </a:p>
          <a:p>
            <a:pPr marL="1257300" lvl="2" indent="-342900">
              <a:buFont typeface="+mj-lt"/>
              <a:buAutoNum type="alphaLcParenR"/>
            </a:pPr>
            <a:r>
              <a:rPr lang="en-US" dirty="0" smtClean="0"/>
              <a:t>coin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Listed Personal Property</a:t>
            </a:r>
          </a:p>
          <a:p>
            <a:pPr lvl="1"/>
            <a:r>
              <a:rPr lang="en-US" b="1" dirty="0" smtClean="0"/>
              <a:t>Deductible </a:t>
            </a:r>
            <a:r>
              <a:rPr lang="en-US" b="1" dirty="0"/>
              <a:t>Against LPP Gains Only </a:t>
            </a:r>
            <a:r>
              <a:rPr lang="en-US" dirty="0"/>
              <a:t>(Net gain included in Net Income For Tax Purposes)</a:t>
            </a:r>
          </a:p>
          <a:p>
            <a:pPr lvl="1"/>
            <a:r>
              <a:rPr lang="en-US" b="1" dirty="0"/>
              <a:t>Carry Back 3 Years, Forward 7</a:t>
            </a:r>
          </a:p>
          <a:p>
            <a:pPr lvl="1"/>
            <a:r>
              <a:rPr lang="en-US" b="1" dirty="0"/>
              <a:t>$1,000 Minimum = ACB = POD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294877"/>
      </p:ext>
    </p:extLst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  <a:br>
              <a:rPr lang="en-US" dirty="0"/>
            </a:br>
            <a:r>
              <a:rPr lang="en-US" dirty="0"/>
              <a:t>Non-Capital Losses Defined</a:t>
            </a:r>
          </a:p>
        </p:txBody>
      </p:sp>
      <p:sp>
        <p:nvSpPr>
          <p:cNvPr id="5" name="Rectangle 4"/>
          <p:cNvSpPr/>
          <p:nvPr/>
        </p:nvSpPr>
        <p:spPr>
          <a:xfrm>
            <a:off x="1905000" y="2133600"/>
            <a:ext cx="5334000" cy="3124200"/>
          </a:xfrm>
          <a:prstGeom prst="rect">
            <a:avLst/>
          </a:prstGeom>
          <a:solidFill>
            <a:srgbClr val="C8E0E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57400" y="2209800"/>
            <a:ext cx="5334000" cy="29718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Non-Capital Loss = E – F where,</a:t>
            </a:r>
          </a:p>
          <a:p>
            <a:pPr marL="0" indent="0">
              <a:buNone/>
            </a:pPr>
            <a:r>
              <a:rPr lang="en-US" dirty="0"/>
              <a:t>E = </a:t>
            </a:r>
            <a:r>
              <a:rPr lang="en-US" dirty="0" smtClean="0"/>
              <a:t>	The </a:t>
            </a:r>
            <a:r>
              <a:rPr lang="en-US" dirty="0"/>
              <a:t>sum of employment loss, </a:t>
            </a:r>
            <a:r>
              <a:rPr lang="en-US" dirty="0" smtClean="0"/>
              <a:t>	business </a:t>
            </a:r>
            <a:r>
              <a:rPr lang="en-US" dirty="0"/>
              <a:t>loss, property loss, </a:t>
            </a:r>
            <a:r>
              <a:rPr lang="en-US" dirty="0" smtClean="0"/>
              <a:t>	allowable </a:t>
            </a:r>
            <a:r>
              <a:rPr lang="en-US" dirty="0"/>
              <a:t>business </a:t>
            </a:r>
            <a:r>
              <a:rPr lang="en-US" dirty="0" smtClean="0"/>
              <a:t>investment loss</a:t>
            </a:r>
            <a:r>
              <a:rPr lang="en-US" dirty="0"/>
              <a:t>, </a:t>
            </a:r>
            <a:r>
              <a:rPr lang="en-US" dirty="0" smtClean="0"/>
              <a:t>	and </a:t>
            </a:r>
            <a:r>
              <a:rPr lang="en-US" dirty="0"/>
              <a:t>net capital loss carry overs </a:t>
            </a:r>
            <a:r>
              <a:rPr lang="en-US" dirty="0" smtClean="0"/>
              <a:t>	deducted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 = </a:t>
            </a:r>
            <a:r>
              <a:rPr lang="en-US" dirty="0" smtClean="0"/>
              <a:t>	Income </a:t>
            </a:r>
            <a:r>
              <a:rPr lang="en-US" dirty="0"/>
              <a:t>under ITA </a:t>
            </a:r>
            <a:r>
              <a:rPr lang="en-US" dirty="0" smtClean="0"/>
              <a:t>3(c)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371600" y="1905000"/>
            <a:ext cx="6400800" cy="1828800"/>
            <a:chOff x="1524000" y="2057400"/>
            <a:chExt cx="6400800" cy="1828800"/>
          </a:xfrm>
        </p:grpSpPr>
        <p:sp>
          <p:nvSpPr>
            <p:cNvPr id="4" name="Rectangle 3"/>
            <p:cNvSpPr/>
            <p:nvPr/>
          </p:nvSpPr>
          <p:spPr>
            <a:xfrm>
              <a:off x="1524000" y="2057400"/>
              <a:ext cx="6400800" cy="1828800"/>
            </a:xfrm>
            <a:prstGeom prst="rect">
              <a:avLst/>
            </a:prstGeom>
            <a:solidFill>
              <a:srgbClr val="C8E0E9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Content Placeholder 1"/>
            <p:cNvSpPr txBox="1">
              <a:spLocks/>
            </p:cNvSpPr>
            <p:nvPr/>
          </p:nvSpPr>
          <p:spPr bwMode="auto">
            <a:xfrm>
              <a:off x="1600200" y="2133600"/>
              <a:ext cx="6248400" cy="1752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0488" tIns="44450" rIns="90488" bIns="4445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1" fontAlgn="base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+mn-lt"/>
                  <a:ea typeface="MS PGothic" panose="020B0600070205080204" pitchFamily="34" charset="-128"/>
                  <a:cs typeface="ＭＳ Ｐゴシック" charset="0"/>
                </a:defRPr>
              </a:lvl1pPr>
              <a:lvl2pPr marL="742950" indent="-285750" algn="l" rtl="0" eaLnBrk="1" fontAlgn="base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MS PGothic" panose="020B0600070205080204" pitchFamily="34" charset="-128"/>
                </a:defRPr>
              </a:lvl2pPr>
              <a:lvl3pPr marL="1143000" indent="-228600" algn="l" rtl="0" eaLnBrk="1" fontAlgn="base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>
                  <a:solidFill>
                    <a:schemeClr val="tx1"/>
                  </a:solidFill>
                  <a:latin typeface="+mn-lt"/>
                  <a:ea typeface="MS PGothic" panose="020B0600070205080204" pitchFamily="34" charset="-128"/>
                </a:defRPr>
              </a:lvl3pPr>
              <a:lvl4pPr marL="1600200" indent="-228600" algn="l" rtl="0" eaLnBrk="1" fontAlgn="base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1600">
                  <a:solidFill>
                    <a:schemeClr val="tx1"/>
                  </a:solidFill>
                  <a:latin typeface="+mn-lt"/>
                  <a:ea typeface="MS PGothic" panose="020B0600070205080204" pitchFamily="34" charset="-128"/>
                </a:defRPr>
              </a:lvl4pPr>
              <a:lvl5pPr marL="2057400" indent="-228600" algn="l" rtl="0" eaLnBrk="1" fontAlgn="base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+mn-lt"/>
                  <a:ea typeface="MS PGothic" panose="020B0600070205080204" pitchFamily="34" charset="-128"/>
                </a:defRPr>
              </a:lvl5pPr>
              <a:lvl6pPr marL="25146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12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 algn="ctr">
                <a:buNone/>
              </a:pPr>
              <a:r>
                <a:rPr lang="en-US" b="1" dirty="0" smtClean="0"/>
                <a:t>Non-Capital Loss Example</a:t>
              </a:r>
            </a:p>
            <a:p>
              <a:pPr marL="0" indent="0">
                <a:buNone/>
              </a:pPr>
              <a:r>
                <a:rPr lang="en-US" dirty="0" smtClean="0"/>
                <a:t>Harry Rhodes has employment income of $20,000, taxable capital gains of $30,000, and a business loss of $70,000.  Net and Taxable Income = Nil</a:t>
              </a:r>
              <a:endParaRPr lang="en-US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1371600" y="4038600"/>
            <a:ext cx="6400800" cy="1828800"/>
          </a:xfrm>
          <a:prstGeom prst="rect">
            <a:avLst/>
          </a:prstGeom>
          <a:solidFill>
            <a:srgbClr val="C8E0E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676400" y="4038600"/>
            <a:ext cx="5791200" cy="18288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smtClean="0"/>
              <a:t>Analysis</a:t>
            </a:r>
            <a:endParaRPr lang="en-US" b="1" dirty="0"/>
          </a:p>
          <a:p>
            <a:pPr marL="0" indent="0">
              <a:buNone/>
            </a:pPr>
            <a:r>
              <a:rPr lang="en-US" dirty="0"/>
              <a:t>Amount E = $70,000</a:t>
            </a:r>
          </a:p>
          <a:p>
            <a:pPr marL="0" indent="0">
              <a:buNone/>
            </a:pPr>
            <a:r>
              <a:rPr lang="en-US" dirty="0"/>
              <a:t>Amount F = $50,000 ($20,000 + $30,000)</a:t>
            </a:r>
          </a:p>
          <a:p>
            <a:pPr marL="0" indent="0">
              <a:buNone/>
            </a:pPr>
            <a:r>
              <a:rPr lang="en-US" dirty="0"/>
              <a:t>Non-Capital Loss = $20,000 ($70,000 - $50,000)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Non-Capital Losses</a:t>
            </a:r>
          </a:p>
          <a:p>
            <a:pPr lvl="1"/>
            <a:r>
              <a:rPr lang="en-US" dirty="0"/>
              <a:t>Carry Over Only Available After Current Year’s Income Reduced To Nil</a:t>
            </a:r>
          </a:p>
          <a:p>
            <a:pPr lvl="1"/>
            <a:r>
              <a:rPr lang="en-US" dirty="0" smtClean="0"/>
              <a:t>Carry </a:t>
            </a:r>
            <a:r>
              <a:rPr lang="en-US" dirty="0"/>
              <a:t>Back 3 Years, Forward 20 Years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Net Capital Losses</a:t>
            </a:r>
          </a:p>
          <a:p>
            <a:pPr lvl="1"/>
            <a:r>
              <a:rPr lang="en-US" b="1" dirty="0"/>
              <a:t>Excess, if any, of allowable capital losses over taxable capital gains</a:t>
            </a:r>
          </a:p>
          <a:p>
            <a:pPr lvl="1"/>
            <a:r>
              <a:rPr lang="en-US" b="1" dirty="0" smtClean="0"/>
              <a:t>Can’t </a:t>
            </a:r>
            <a:r>
              <a:rPr lang="en-US" b="1" dirty="0"/>
              <a:t>be used in year incurred</a:t>
            </a:r>
          </a:p>
          <a:p>
            <a:pPr lvl="1"/>
            <a:r>
              <a:rPr lang="en-US" b="1" dirty="0" smtClean="0"/>
              <a:t>General </a:t>
            </a:r>
            <a:r>
              <a:rPr lang="en-US" b="1" dirty="0"/>
              <a:t>Rules</a:t>
            </a:r>
          </a:p>
          <a:p>
            <a:pPr lvl="2"/>
            <a:r>
              <a:rPr lang="en-US" dirty="0"/>
              <a:t>Back 3 Years</a:t>
            </a:r>
          </a:p>
          <a:p>
            <a:pPr lvl="2"/>
            <a:r>
              <a:rPr lang="en-US" dirty="0"/>
              <a:t>Forward For Life Of Taxpayer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62000" y="1752600"/>
            <a:ext cx="7620000" cy="1600200"/>
          </a:xfrm>
          <a:prstGeom prst="rect">
            <a:avLst/>
          </a:prstGeom>
          <a:solidFill>
            <a:srgbClr val="C8E0E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7467600" cy="16002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Example:  Conversion of Net Capital to Non-Capital</a:t>
            </a:r>
          </a:p>
          <a:p>
            <a:pPr marL="57150" indent="0">
              <a:buNone/>
            </a:pPr>
            <a:r>
              <a:rPr lang="en-US" sz="1800" dirty="0"/>
              <a:t>Martha Stuart has employment income of $50,000, taxable capital gains of $90,000, and a business loss of $300,000.  She also has a net capital loss carry forward of $120,000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sp>
        <p:nvSpPr>
          <p:cNvPr id="7" name="Rectangle 6"/>
          <p:cNvSpPr/>
          <p:nvPr/>
        </p:nvSpPr>
        <p:spPr>
          <a:xfrm>
            <a:off x="762000" y="3657600"/>
            <a:ext cx="7620000" cy="2209800"/>
          </a:xfrm>
          <a:prstGeom prst="rect">
            <a:avLst/>
          </a:prstGeom>
          <a:solidFill>
            <a:srgbClr val="C8E0E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914400" y="3657600"/>
            <a:ext cx="7467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rtl="0" eaLnBrk="1" fontAlgn="base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</a:defRPr>
            </a:lvl2pPr>
            <a:lvl3pPr marL="1143000" indent="-228600" algn="l" rtl="0" eaLnBrk="1" fontAlgn="base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MS PGothic" panose="020B0600070205080204" pitchFamily="34" charset="-128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buNone/>
            </a:pPr>
            <a:r>
              <a:rPr lang="en-US" b="1" dirty="0" smtClean="0"/>
              <a:t>Non-Capital Loss Calculation</a:t>
            </a:r>
          </a:p>
          <a:p>
            <a:pPr marL="57150" indent="0">
              <a:lnSpc>
                <a:spcPct val="100000"/>
              </a:lnSpc>
              <a:buNone/>
            </a:pPr>
            <a:r>
              <a:rPr lang="en-US" sz="1800" dirty="0" smtClean="0"/>
              <a:t>Amount  E = $390,000 ($300,000 + $90,000)</a:t>
            </a:r>
          </a:p>
          <a:p>
            <a:pPr marL="57150" indent="0">
              <a:lnSpc>
                <a:spcPct val="100000"/>
              </a:lnSpc>
              <a:buNone/>
            </a:pPr>
            <a:r>
              <a:rPr lang="en-US" sz="1800" dirty="0" smtClean="0"/>
              <a:t>Amount  F = $140,000 ($50,000 + $90,000)</a:t>
            </a:r>
          </a:p>
          <a:p>
            <a:pPr marL="57150" indent="0">
              <a:lnSpc>
                <a:spcPct val="100000"/>
              </a:lnSpc>
              <a:buNone/>
            </a:pPr>
            <a:r>
              <a:rPr lang="en-US" sz="1800" dirty="0" smtClean="0"/>
              <a:t>Non-Capital Loss = $250,000 ($390,000 - $140,000)</a:t>
            </a:r>
          </a:p>
          <a:p>
            <a:pPr marL="57150" indent="0">
              <a:buNone/>
            </a:pPr>
            <a:r>
              <a:rPr lang="en-US" sz="1800" dirty="0" smtClean="0"/>
              <a:t>This leaves a net capital loss of $30,000 ($120,000 - $90,000).  The use of this loss was limited to the current year taxable capital gains.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 Of Losses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Net Capital Losses At Death</a:t>
            </a:r>
          </a:p>
          <a:p>
            <a:pPr lvl="1"/>
            <a:r>
              <a:rPr lang="en-US" dirty="0"/>
              <a:t>Against any type of income:</a:t>
            </a:r>
          </a:p>
          <a:p>
            <a:pPr lvl="2"/>
            <a:r>
              <a:rPr lang="en-US" dirty="0"/>
              <a:t>In year of death</a:t>
            </a:r>
          </a:p>
          <a:p>
            <a:pPr lvl="2"/>
            <a:r>
              <a:rPr lang="en-US" dirty="0"/>
              <a:t>In year preceding death</a:t>
            </a:r>
          </a:p>
          <a:p>
            <a:pPr lvl="1"/>
            <a:r>
              <a:rPr lang="en-US" b="1" dirty="0" smtClean="0"/>
              <a:t>Reduced </a:t>
            </a:r>
            <a:r>
              <a:rPr lang="en-US" b="1" dirty="0"/>
              <a:t>by previous use of lifetime capital gains deduction</a:t>
            </a:r>
          </a:p>
          <a:p>
            <a:pPr lvl="1"/>
            <a:r>
              <a:rPr lang="en-US" b="1" dirty="0" smtClean="0"/>
              <a:t>Deducted </a:t>
            </a:r>
            <a:r>
              <a:rPr lang="en-US" b="1" dirty="0"/>
              <a:t>at inclusion rate from year of incurrence</a:t>
            </a:r>
          </a:p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Investment Losses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 Capital Loss On Shares Or Debt Of “Small Business Corporation”</a:t>
            </a:r>
          </a:p>
          <a:p>
            <a:pPr lvl="1"/>
            <a:r>
              <a:rPr lang="en-US" b="1" dirty="0"/>
              <a:t>CCPC</a:t>
            </a:r>
          </a:p>
          <a:p>
            <a:pPr lvl="1"/>
            <a:r>
              <a:rPr lang="en-US" b="1" dirty="0" smtClean="0"/>
              <a:t>Active </a:t>
            </a:r>
            <a:r>
              <a:rPr lang="en-US" b="1" dirty="0"/>
              <a:t>Business</a:t>
            </a:r>
          </a:p>
          <a:p>
            <a:pPr lvl="2"/>
            <a:r>
              <a:rPr lang="en-US" dirty="0"/>
              <a:t>Substantially All (90%) Of The FMV Of The Assets</a:t>
            </a:r>
          </a:p>
          <a:p>
            <a:pPr lvl="2"/>
            <a:r>
              <a:rPr lang="en-US" dirty="0"/>
              <a:t>Primarily (50%) In Canada</a:t>
            </a:r>
          </a:p>
          <a:p>
            <a:pPr lvl="1"/>
            <a:r>
              <a:rPr lang="en-US" b="1" dirty="0" smtClean="0"/>
              <a:t>Includes </a:t>
            </a:r>
            <a:r>
              <a:rPr lang="en-US" b="1" dirty="0"/>
              <a:t>Shares Of Other Small Business Corporations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Investment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Special Characteristic: </a:t>
            </a:r>
            <a:r>
              <a:rPr lang="en-US" dirty="0" smtClean="0"/>
              <a:t>Can </a:t>
            </a:r>
            <a:r>
              <a:rPr lang="en-US" dirty="0"/>
              <a:t>Be Deducted Against Any Type Of Income</a:t>
            </a:r>
          </a:p>
          <a:p>
            <a:r>
              <a:rPr lang="en-US" dirty="0" smtClean="0"/>
              <a:t>Deductible </a:t>
            </a:r>
            <a:r>
              <a:rPr lang="en-US" dirty="0"/>
              <a:t>One-Half Amount Referred To As An Allowable Business Investment Loss (ABIL)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Must Be Deducted In Year Realized To The Extent Of Sufficient Income</a:t>
            </a:r>
          </a:p>
          <a:p>
            <a:r>
              <a:rPr lang="en-US" b="1" dirty="0" smtClean="0"/>
              <a:t>Unused </a:t>
            </a:r>
            <a:r>
              <a:rPr lang="en-US" b="1" dirty="0"/>
              <a:t>Amounts </a:t>
            </a:r>
          </a:p>
          <a:p>
            <a:pPr lvl="1"/>
            <a:r>
              <a:rPr lang="en-US" dirty="0"/>
              <a:t>Non-Capital Carry Over</a:t>
            </a:r>
          </a:p>
          <a:p>
            <a:pPr lvl="1"/>
            <a:r>
              <a:rPr lang="en-US" dirty="0"/>
              <a:t>Back For 3 Years, Forward 10 </a:t>
            </a:r>
            <a:r>
              <a:rPr lang="en-US" dirty="0" smtClean="0"/>
              <a:t>(</a:t>
            </a:r>
            <a:r>
              <a:rPr lang="en-US" dirty="0"/>
              <a:t>Not 20) Years</a:t>
            </a:r>
          </a:p>
          <a:p>
            <a:pPr lvl="1"/>
            <a:r>
              <a:rPr lang="en-US" dirty="0"/>
              <a:t>After 10 Years, Reverts To Net Capital Loss Carry Forward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Investment Losses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b="1" dirty="0"/>
              <a:t>Effect Of Lifetime Capital Gains Deduction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Realization Of Business Investment Loss Reduces Ability To Take Advantage Of This Deduction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To The Extent That A Deduction Has Been Made Under ITA 110.6, Equivalent Portion Of Loss Will Be Disallowed (Disallowed = Treated As Ordinary Capital Loss)</a:t>
            </a:r>
          </a:p>
          <a:p>
            <a:pPr>
              <a:lnSpc>
                <a:spcPct val="12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 </a:t>
            </a:r>
            <a:r>
              <a:rPr lang="en-US" dirty="0" smtClean="0"/>
              <a:t>2014, </a:t>
            </a:r>
            <a:r>
              <a:rPr lang="en-US" dirty="0"/>
              <a:t>John Brown has an ABIL of $66,000, net taxable capital gains of $14,000, and other non-capital sources of income of $20,000.  In previous years, he has deducted $22,500 [(1/2)($45,000)] under the lifetime capital gains provisions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	ABIL</a:t>
            </a:r>
            <a:r>
              <a:rPr lang="en-US" dirty="0"/>
              <a:t>	</a:t>
            </a:r>
            <a:r>
              <a:rPr lang="en-US" dirty="0" smtClean="0"/>
              <a:t>		 	 $</a:t>
            </a:r>
            <a:r>
              <a:rPr lang="en-US" dirty="0"/>
              <a:t>66,000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	110.6 </a:t>
            </a:r>
            <a:r>
              <a:rPr lang="en-US" dirty="0"/>
              <a:t>In Previous Years		</a:t>
            </a:r>
            <a:r>
              <a:rPr lang="en-US" u="sng" dirty="0" smtClean="0"/>
              <a:t>(  </a:t>
            </a:r>
            <a:r>
              <a:rPr lang="en-US" u="sng" dirty="0"/>
              <a:t>22,500)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	</a:t>
            </a:r>
            <a:r>
              <a:rPr lang="en-US" dirty="0" smtClean="0"/>
              <a:t> Allowed Amount		  $</a:t>
            </a:r>
            <a:r>
              <a:rPr lang="en-US" dirty="0"/>
              <a:t>43,500   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	Non</a:t>
            </a:r>
            <a:r>
              <a:rPr lang="en-US" dirty="0"/>
              <a:t>-Capital Income	</a:t>
            </a:r>
            <a:r>
              <a:rPr lang="en-US" dirty="0" smtClean="0"/>
              <a:t>	</a:t>
            </a:r>
            <a:r>
              <a:rPr lang="en-US" u="sng" dirty="0" smtClean="0"/>
              <a:t>(  </a:t>
            </a:r>
            <a:r>
              <a:rPr lang="en-US" u="sng" dirty="0"/>
              <a:t>20,000)</a:t>
            </a:r>
            <a:r>
              <a:rPr lang="en-US" dirty="0"/>
              <a:t>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	Unused </a:t>
            </a:r>
            <a:r>
              <a:rPr lang="en-US" dirty="0"/>
              <a:t>ABIL (To Non-Capital)	</a:t>
            </a:r>
            <a:r>
              <a:rPr lang="en-US" u="sng" dirty="0"/>
              <a:t> </a:t>
            </a:r>
            <a:r>
              <a:rPr lang="en-US" u="sng" dirty="0" smtClean="0"/>
              <a:t> $</a:t>
            </a:r>
            <a:r>
              <a:rPr lang="en-US" u="sng" dirty="0"/>
              <a:t>23,500 </a:t>
            </a:r>
            <a:r>
              <a:rPr lang="en-US" dirty="0"/>
              <a:t>	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ABIL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ABIL Example (Continued)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ITA </a:t>
            </a:r>
            <a:r>
              <a:rPr lang="en-US" dirty="0"/>
              <a:t>3(a)				$20,000	</a:t>
            </a:r>
            <a:r>
              <a:rPr lang="en-US" dirty="0" smtClean="0"/>
              <a:t>	ITA </a:t>
            </a:r>
            <a:r>
              <a:rPr lang="en-US" dirty="0"/>
              <a:t>3(b) </a:t>
            </a:r>
            <a:r>
              <a:rPr lang="en-US" dirty="0" smtClean="0"/>
              <a:t>($</a:t>
            </a:r>
            <a:r>
              <a:rPr lang="en-US" dirty="0"/>
              <a:t>14,000 - </a:t>
            </a:r>
            <a:r>
              <a:rPr lang="en-US" dirty="0" smtClean="0"/>
              <a:t>$22,500)</a:t>
            </a:r>
            <a:r>
              <a:rPr lang="en-US" dirty="0"/>
              <a:t>		</a:t>
            </a:r>
            <a:r>
              <a:rPr lang="en-US" u="sng" dirty="0"/>
              <a:t>         Nil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ITA </a:t>
            </a:r>
            <a:r>
              <a:rPr lang="en-US" dirty="0"/>
              <a:t>3(c)					$20,000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ITA </a:t>
            </a:r>
            <a:r>
              <a:rPr lang="en-US" dirty="0" smtClean="0"/>
              <a:t>3(d</a:t>
            </a:r>
            <a:r>
              <a:rPr lang="en-US" dirty="0"/>
              <a:t>) ABIL				</a:t>
            </a:r>
            <a:r>
              <a:rPr lang="en-US" dirty="0" smtClean="0"/>
              <a:t> </a:t>
            </a:r>
            <a:r>
              <a:rPr lang="en-US" u="sng" dirty="0" smtClean="0"/>
              <a:t>(</a:t>
            </a:r>
            <a:r>
              <a:rPr lang="en-US" u="sng" dirty="0"/>
              <a:t>20,000)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Net </a:t>
            </a:r>
            <a:r>
              <a:rPr lang="en-US" dirty="0"/>
              <a:t>Income	                		</a:t>
            </a:r>
            <a:r>
              <a:rPr lang="en-US" u="sng" dirty="0"/>
              <a:t>        </a:t>
            </a:r>
            <a:r>
              <a:rPr lang="en-US" u="sng" dirty="0" smtClean="0"/>
              <a:t> Nil </a:t>
            </a:r>
            <a:endParaRPr lang="en-US" u="sng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Unused </a:t>
            </a:r>
            <a:r>
              <a:rPr lang="en-US" dirty="0"/>
              <a:t>ABIL (To Non-Capital)		</a:t>
            </a:r>
            <a:r>
              <a:rPr lang="en-US" dirty="0" smtClean="0"/>
              <a:t>	</a:t>
            </a:r>
            <a:r>
              <a:rPr lang="en-US" u="sng" dirty="0" smtClean="0"/>
              <a:t>$</a:t>
            </a:r>
            <a:r>
              <a:rPr lang="en-US" u="sng" dirty="0" smtClean="0"/>
              <a:t>23,500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u="sng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Net Capital Losses: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Disallowed ABIL (Capital Loss)		$22,500</a:t>
            </a:r>
            <a:endParaRPr lang="en-US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	</a:t>
            </a:r>
            <a:r>
              <a:rPr lang="en-US" dirty="0" smtClean="0"/>
              <a:t>Current </a:t>
            </a:r>
            <a:r>
              <a:rPr lang="en-US" dirty="0"/>
              <a:t>Taxable Capital Gains		</a:t>
            </a:r>
            <a:r>
              <a:rPr lang="en-US" u="sng" dirty="0" smtClean="0"/>
              <a:t>( 14,000</a:t>
            </a:r>
            <a:r>
              <a:rPr lang="en-US" u="sng" dirty="0"/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Net </a:t>
            </a:r>
            <a:r>
              <a:rPr lang="en-US" dirty="0"/>
              <a:t>Capital Loss Carry Over			</a:t>
            </a:r>
            <a:r>
              <a:rPr lang="en-US" u="sng" dirty="0"/>
              <a:t>$ </a:t>
            </a:r>
            <a:r>
              <a:rPr lang="en-US" u="sng" dirty="0" smtClean="0"/>
              <a:t> 8,500</a:t>
            </a:r>
            <a:endParaRPr lang="en-US" u="sng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Restricted Farm Losses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Arise When:</a:t>
            </a:r>
          </a:p>
          <a:p>
            <a:pPr lvl="1"/>
            <a:r>
              <a:rPr lang="en-US" dirty="0"/>
              <a:t>Reasonable Expectation Of Profit</a:t>
            </a:r>
          </a:p>
          <a:p>
            <a:pPr lvl="1"/>
            <a:r>
              <a:rPr lang="en-US" dirty="0"/>
              <a:t>Not Taxpayer’s Principal Source Of Income </a:t>
            </a:r>
            <a:br>
              <a:rPr lang="en-US" dirty="0"/>
            </a:br>
            <a:r>
              <a:rPr lang="en-US" dirty="0"/>
              <a:t>(Farming is a subordinate source)</a:t>
            </a:r>
          </a:p>
          <a:p>
            <a:r>
              <a:rPr lang="en-US" b="1" dirty="0" smtClean="0"/>
              <a:t>Restricted </a:t>
            </a:r>
            <a:r>
              <a:rPr lang="en-US" b="1" dirty="0"/>
              <a:t>Farm Losses</a:t>
            </a:r>
          </a:p>
          <a:p>
            <a:pPr lvl="1"/>
            <a:r>
              <a:rPr lang="en-US" dirty="0"/>
              <a:t>Back 3 Years, Forward 20 Years</a:t>
            </a:r>
          </a:p>
          <a:p>
            <a:pPr lvl="1"/>
            <a:r>
              <a:rPr lang="en-US" dirty="0"/>
              <a:t>Only Against Farm Income</a:t>
            </a:r>
          </a:p>
          <a:p>
            <a:r>
              <a:rPr lang="en-US" b="1" dirty="0"/>
              <a:t>Limit:  First $2,500, plus one-half of next $30,000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Regular </a:t>
            </a:r>
            <a:r>
              <a:rPr lang="en-US" b="1" dirty="0"/>
              <a:t>Farm Losses</a:t>
            </a:r>
          </a:p>
          <a:p>
            <a:pPr lvl="1"/>
            <a:r>
              <a:rPr lang="en-US" dirty="0"/>
              <a:t>Back 3 Years, Forward 20 Years</a:t>
            </a:r>
          </a:p>
          <a:p>
            <a:pPr lvl="1"/>
            <a:r>
              <a:rPr lang="en-US" dirty="0"/>
              <a:t>Against Any Source Of Income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Regular Farm Losses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Lifetime Capital Gains Deduction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History</a:t>
            </a:r>
          </a:p>
          <a:p>
            <a:pPr lvl="1"/>
            <a:r>
              <a:rPr lang="en-US" dirty="0"/>
              <a:t>1985:  Introduction of the </a:t>
            </a:r>
            <a:r>
              <a:rPr lang="en-US" dirty="0" smtClean="0"/>
              <a:t>provision</a:t>
            </a:r>
            <a:endParaRPr lang="en-US" dirty="0"/>
          </a:p>
          <a:p>
            <a:pPr lvl="1"/>
            <a:r>
              <a:rPr lang="en-US" dirty="0"/>
              <a:t>1992:  Removed for rental property</a:t>
            </a:r>
          </a:p>
          <a:p>
            <a:pPr lvl="1"/>
            <a:r>
              <a:rPr lang="en-US" dirty="0"/>
              <a:t>1994:  Removed for all assets except “qualified” farm and small business property</a:t>
            </a:r>
          </a:p>
          <a:p>
            <a:pPr lvl="1"/>
            <a:r>
              <a:rPr lang="en-US" dirty="0"/>
              <a:t>2006:  Added qualified fishing property</a:t>
            </a:r>
          </a:p>
          <a:p>
            <a:pPr lvl="1"/>
            <a:r>
              <a:rPr lang="en-US" dirty="0"/>
              <a:t>2007:  Increased limit to $750,000</a:t>
            </a:r>
          </a:p>
          <a:p>
            <a:pPr lvl="1"/>
            <a:r>
              <a:rPr lang="en-US" dirty="0"/>
              <a:t>2014:  $800,000, plus indexing in subsequent years.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Qualified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Small Business </a:t>
            </a:r>
            <a:r>
              <a:rPr lang="en-US" b="1" dirty="0" smtClean="0"/>
              <a:t>Corporation</a:t>
            </a:r>
          </a:p>
          <a:p>
            <a:endParaRPr lang="en-US" b="1" dirty="0"/>
          </a:p>
          <a:p>
            <a:r>
              <a:rPr lang="en-US" b="1" dirty="0" smtClean="0"/>
              <a:t>Farm Property</a:t>
            </a:r>
          </a:p>
          <a:p>
            <a:endParaRPr lang="en-US" b="1" dirty="0"/>
          </a:p>
          <a:p>
            <a:r>
              <a:rPr lang="en-US" b="1" dirty="0" smtClean="0"/>
              <a:t>Fishing </a:t>
            </a:r>
            <a:r>
              <a:rPr lang="en-US" b="1" dirty="0"/>
              <a:t>Property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Small Business Corporation</a:t>
            </a:r>
          </a:p>
          <a:p>
            <a:pPr lvl="1"/>
            <a:r>
              <a:rPr lang="en-US" b="1" dirty="0"/>
              <a:t>CCPC</a:t>
            </a:r>
          </a:p>
          <a:p>
            <a:pPr lvl="1"/>
            <a:r>
              <a:rPr lang="en-US" b="1" dirty="0" smtClean="0"/>
              <a:t>Active </a:t>
            </a:r>
            <a:r>
              <a:rPr lang="en-US" b="1" dirty="0"/>
              <a:t>Business</a:t>
            </a:r>
          </a:p>
          <a:p>
            <a:pPr lvl="2"/>
            <a:r>
              <a:rPr lang="en-US" dirty="0"/>
              <a:t>Substantially All Assets (90%)</a:t>
            </a:r>
          </a:p>
          <a:p>
            <a:pPr lvl="2"/>
            <a:r>
              <a:rPr lang="en-US" dirty="0"/>
              <a:t>Primarily In Canada (50%)</a:t>
            </a:r>
          </a:p>
          <a:p>
            <a:pPr lvl="1"/>
            <a:r>
              <a:rPr lang="en-US" b="1" dirty="0" smtClean="0"/>
              <a:t>Includes </a:t>
            </a:r>
            <a:r>
              <a:rPr lang="en-US" b="1" dirty="0"/>
              <a:t>Shares Of Other SBC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Lifetime Capital Gains </a:t>
            </a:r>
            <a:r>
              <a:rPr lang="en-US" dirty="0"/>
              <a:t>Deduction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Lifetime Capital Gains Deduction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Qualified SBC</a:t>
            </a:r>
          </a:p>
          <a:p>
            <a:pPr lvl="1"/>
            <a:r>
              <a:rPr lang="en-US" dirty="0"/>
              <a:t>Small Business Corporation</a:t>
            </a:r>
          </a:p>
          <a:p>
            <a:pPr lvl="1"/>
            <a:r>
              <a:rPr lang="en-US" dirty="0" smtClean="0"/>
              <a:t>Held </a:t>
            </a:r>
            <a:r>
              <a:rPr lang="en-US" dirty="0"/>
              <a:t>For 24 Months</a:t>
            </a:r>
          </a:p>
          <a:p>
            <a:pPr lvl="1"/>
            <a:r>
              <a:rPr lang="en-US" dirty="0" smtClean="0"/>
              <a:t>50 </a:t>
            </a:r>
            <a:r>
              <a:rPr lang="en-US" dirty="0"/>
              <a:t>Percent For 24 Months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>
              <a:buClr>
                <a:schemeClr val="tx1"/>
              </a:buClr>
            </a:pPr>
            <a:r>
              <a:rPr lang="en-GB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Unused Portion Of Maximum – Example</a:t>
            </a:r>
          </a:p>
          <a:p>
            <a:pPr marL="0" indent="0" algn="ctr">
              <a:buClr>
                <a:schemeClr val="tx1"/>
              </a:buClr>
              <a:buNone/>
            </a:pPr>
            <a:endParaRPr lang="en-GB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algn="ctr">
              <a:buClr>
                <a:schemeClr val="tx1"/>
              </a:buClr>
              <a:buNone/>
            </a:pPr>
            <a:r>
              <a:rPr lang="en-US" dirty="0" smtClean="0"/>
              <a:t>Deducted </a:t>
            </a:r>
            <a:r>
              <a:rPr lang="en-US" dirty="0"/>
              <a:t>$50,000 in 2004 [(1/2))($100,000</a:t>
            </a:r>
            <a:r>
              <a:rPr lang="en-US" dirty="0" smtClean="0"/>
              <a:t>)]</a:t>
            </a:r>
          </a:p>
          <a:p>
            <a:pPr marL="0" indent="0" algn="ctr">
              <a:buClr>
                <a:schemeClr val="tx1"/>
              </a:buClr>
              <a:buNone/>
            </a:pPr>
            <a:r>
              <a:rPr lang="en-US" dirty="0" smtClean="0"/>
              <a:t>Deducted </a:t>
            </a:r>
            <a:r>
              <a:rPr lang="en-US" dirty="0"/>
              <a:t>$28,500 in 2006 [(1/2)($57,000)]</a:t>
            </a:r>
            <a:endParaRPr lang="en-CA" dirty="0"/>
          </a:p>
          <a:p>
            <a:pPr marL="0" indent="0">
              <a:buClr>
                <a:schemeClr val="tx1"/>
              </a:buClr>
              <a:buNone/>
            </a:pPr>
            <a:endParaRPr lang="fr-FR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algn="ctr">
              <a:buClr>
                <a:schemeClr val="tx1"/>
              </a:buClr>
              <a:buNone/>
            </a:pPr>
            <a:r>
              <a:rPr lang="fr-FR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Balance </a:t>
            </a:r>
            <a:r>
              <a:rPr lang="fr-FR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</a:t>
            </a:r>
            <a:r>
              <a:rPr lang="fr-FR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$800,000 </a:t>
            </a:r>
            <a:r>
              <a:rPr lang="fr-FR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$100,000 - $57,000 = </a:t>
            </a:r>
            <a:r>
              <a:rPr lang="fr-FR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$643,000</a:t>
            </a:r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buClr>
                <a:schemeClr val="tx1"/>
              </a:buClr>
            </a:pPr>
            <a:endParaRPr lang="en-GB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Deduction:  Least Of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Deduction:  Least Of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Annual Gains Limit (If no non-qualified capital gains)</a:t>
            </a:r>
          </a:p>
          <a:p>
            <a:pPr lvl="1"/>
            <a:r>
              <a:rPr lang="en-US" dirty="0"/>
              <a:t>Net Taxable Capital Gains For Year</a:t>
            </a:r>
          </a:p>
          <a:p>
            <a:pPr lvl="1"/>
            <a:r>
              <a:rPr lang="en-US" dirty="0"/>
              <a:t>Less: Net Capital Loss Carry Overs Deducted</a:t>
            </a:r>
          </a:p>
          <a:p>
            <a:pPr lvl="1"/>
            <a:r>
              <a:rPr lang="en-US" dirty="0"/>
              <a:t>Less: ABILs Realized During Year (Whether Or Not Deducted)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Cumulative Net Investment Loss (CNIL)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b="1" dirty="0"/>
              <a:t>Additions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Property income (interest, rents, dividends) for individual or a partnership of which the individual is a specified member (limited partner)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Income from rental properties and leasing properties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Recapture on property, the income of which would be property income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One-half of the income that derives from the recapture of exploration and development expenses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Non-eligible portion of capital gains arising upon dispositions of non-qualifying real property</a:t>
            </a:r>
          </a:p>
          <a:p>
            <a:pPr>
              <a:lnSpc>
                <a:spcPct val="11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Deductions</a:t>
            </a:r>
          </a:p>
          <a:p>
            <a:pPr lvl="1"/>
            <a:r>
              <a:rPr lang="en-US" dirty="0"/>
              <a:t>Amounts deducted by the individual (including interest) in computing income from property</a:t>
            </a:r>
          </a:p>
          <a:p>
            <a:pPr lvl="1"/>
            <a:r>
              <a:rPr lang="en-US" dirty="0"/>
              <a:t>Losses from rental properties and leasing properties</a:t>
            </a:r>
          </a:p>
          <a:p>
            <a:pPr lvl="1"/>
            <a:r>
              <a:rPr lang="en-US" dirty="0"/>
              <a:t>Interest and other financing costs deducted in computing income from a limited partnership interest </a:t>
            </a:r>
          </a:p>
          <a:p>
            <a:pPr lvl="1"/>
            <a:r>
              <a:rPr lang="en-US" dirty="0"/>
              <a:t>Losses allocated to the individual by a limited partnership</a:t>
            </a:r>
          </a:p>
          <a:p>
            <a:pPr lvl="1"/>
            <a:r>
              <a:rPr lang="en-US" dirty="0"/>
              <a:t>One-half of amounts deducted for exploration and development expenses that have been allocated by a corporation (flow through shares) or an interest in a limited partnership</a:t>
            </a:r>
          </a:p>
          <a:p>
            <a:pPr lvl="1"/>
            <a:r>
              <a:rPr lang="en-US" dirty="0"/>
              <a:t>Net capital loss carry overs deducted against non-eligible portion of gains on non-qualifying real property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Cumulative Net Investment Loss (CNIL)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Deduction: </a:t>
            </a:r>
            <a:r>
              <a:rPr lang="en-US" dirty="0" smtClean="0"/>
              <a:t>Least </a:t>
            </a:r>
            <a:r>
              <a:rPr lang="en-US" dirty="0"/>
              <a:t>Of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Cumulative Gains Limit</a:t>
            </a:r>
          </a:p>
          <a:p>
            <a:pPr lvl="1"/>
            <a:r>
              <a:rPr lang="en-US" dirty="0"/>
              <a:t>The Sum Of All Annual Gains Limits After 1984 (No Adjustments For Changing Inclusion Rates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dirty="0"/>
              <a:t>Less:  Capital Gains Deduction Claimed In Previous Years (No Adjustments For Changing Inclusion Rates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dirty="0"/>
              <a:t>Less: CNIL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Lifetime Capital Gains - Example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An individual has a $20,000 taxable capital gain in </a:t>
            </a:r>
            <a:r>
              <a:rPr lang="en-US" dirty="0" smtClean="0"/>
              <a:t>2014 </a:t>
            </a:r>
            <a:r>
              <a:rPr lang="en-US" dirty="0"/>
              <a:t>on the disposition of shares in a qualified small business corporation.  He deducted a taxable capital gain of $6,000 [(1/2)($12,000)] in </a:t>
            </a:r>
            <a:r>
              <a:rPr lang="en-US" dirty="0" smtClean="0"/>
              <a:t>2008 </a:t>
            </a:r>
            <a:r>
              <a:rPr lang="en-US" dirty="0"/>
              <a:t>and has a net capital loss carry forward from </a:t>
            </a:r>
            <a:r>
              <a:rPr lang="en-US" dirty="0" smtClean="0"/>
              <a:t>2010 </a:t>
            </a:r>
            <a:r>
              <a:rPr lang="en-US" dirty="0"/>
              <a:t>of $9,000 [(1/2)($18,000)] which he deducts in </a:t>
            </a:r>
            <a:r>
              <a:rPr lang="en-US" dirty="0" smtClean="0"/>
              <a:t>2014.</a:t>
            </a:r>
          </a:p>
          <a:p>
            <a:pPr lvl="1"/>
            <a:r>
              <a:rPr lang="en-US" dirty="0" smtClean="0"/>
              <a:t>Unused </a:t>
            </a:r>
            <a:r>
              <a:rPr lang="en-US" dirty="0"/>
              <a:t>portion of deduction ($375,000 - $6,000) = $369,000</a:t>
            </a:r>
          </a:p>
          <a:p>
            <a:pPr lvl="1"/>
            <a:r>
              <a:rPr lang="en-US" dirty="0"/>
              <a:t>Annual gains limit ($20,000 - $9,000) = $11,000</a:t>
            </a:r>
          </a:p>
          <a:p>
            <a:pPr lvl="1"/>
            <a:r>
              <a:rPr lang="en-US" dirty="0"/>
              <a:t>Cumulative gains limit ($6,000 + $11,000 - $6,000) = $11,000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Significance Of Ordering</a:t>
            </a:r>
          </a:p>
          <a:p>
            <a:endParaRPr lang="en-US" dirty="0"/>
          </a:p>
          <a:p>
            <a:r>
              <a:rPr lang="en-US" b="1" dirty="0"/>
              <a:t>Deductions May Be Lost If Not Used</a:t>
            </a:r>
          </a:p>
          <a:p>
            <a:pPr lvl="1"/>
            <a:r>
              <a:rPr lang="en-US" dirty="0"/>
              <a:t>Example:  Spousal Support</a:t>
            </a:r>
          </a:p>
          <a:p>
            <a:pPr lvl="1"/>
            <a:r>
              <a:rPr lang="en-US" dirty="0"/>
              <a:t>Example:  Child Care Costs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Ordering of Deductions And Losses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Ordering of Deductions And </a:t>
            </a:r>
            <a:r>
              <a:rPr lang="en-US" dirty="0" smtClean="0"/>
              <a:t>Losses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Ordering Rules </a:t>
            </a:r>
          </a:p>
          <a:p>
            <a:pPr lvl="1"/>
            <a:r>
              <a:rPr lang="en-US" b="1" dirty="0" smtClean="0"/>
              <a:t>Net </a:t>
            </a:r>
            <a:r>
              <a:rPr lang="en-US" b="1" dirty="0"/>
              <a:t>Income - ITA 3</a:t>
            </a:r>
          </a:p>
          <a:p>
            <a:pPr lvl="2"/>
            <a:r>
              <a:rPr lang="en-US" dirty="0"/>
              <a:t>3(a)  Non-Capital Positive Sources</a:t>
            </a:r>
          </a:p>
          <a:p>
            <a:pPr lvl="2"/>
            <a:r>
              <a:rPr lang="en-US" dirty="0"/>
              <a:t>3(b)  Net Taxable Capital Gains (Positive </a:t>
            </a:r>
            <a:r>
              <a:rPr lang="en-US" dirty="0" smtClean="0"/>
              <a:t>Amounts Only</a:t>
            </a:r>
            <a:r>
              <a:rPr lang="en-US" dirty="0"/>
              <a:t>)</a:t>
            </a:r>
          </a:p>
          <a:p>
            <a:pPr lvl="2"/>
            <a:r>
              <a:rPr lang="en-US" dirty="0"/>
              <a:t>3(c)  3(a) + 3(b), Less Subdivision e Deductions</a:t>
            </a:r>
          </a:p>
          <a:p>
            <a:pPr lvl="2"/>
            <a:r>
              <a:rPr lang="en-US" dirty="0"/>
              <a:t>3(d)  Non-Capital Losses And ABILs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Ordering of Deductions And </a:t>
            </a:r>
            <a:r>
              <a:rPr lang="en-US" dirty="0" smtClean="0"/>
              <a:t>Losses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Ordering In Computing Taxable Income (Individuals Only)</a:t>
            </a:r>
          </a:p>
          <a:p>
            <a:pPr lvl="1"/>
            <a:r>
              <a:rPr lang="en-US" dirty="0"/>
              <a:t>ITA 110:  Stock Options And Other</a:t>
            </a:r>
          </a:p>
          <a:p>
            <a:pPr lvl="1"/>
            <a:r>
              <a:rPr lang="en-US" dirty="0"/>
              <a:t>ITA 110.2:  Retroactive Lump Sum Payments</a:t>
            </a:r>
          </a:p>
          <a:p>
            <a:pPr lvl="1"/>
            <a:r>
              <a:rPr lang="en-US" dirty="0"/>
              <a:t>ITA 110.6:  Lifetime Capital Gains Deduction</a:t>
            </a:r>
          </a:p>
          <a:p>
            <a:pPr lvl="1"/>
            <a:r>
              <a:rPr lang="en-US" dirty="0"/>
              <a:t>ITA 110.7:  Northern Residents Deductions</a:t>
            </a:r>
          </a:p>
          <a:p>
            <a:pPr lvl="1"/>
            <a:r>
              <a:rPr lang="en-US" dirty="0"/>
              <a:t>ITA 111:  Loss Carry Overs (In Order Incurred)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>
    <p:split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Tax On Split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Applicability</a:t>
            </a:r>
          </a:p>
          <a:p>
            <a:pPr lvl="1"/>
            <a:r>
              <a:rPr lang="en-US" b="1" dirty="0"/>
              <a:t>Under 18 At End Of Year</a:t>
            </a:r>
          </a:p>
          <a:p>
            <a:pPr lvl="1"/>
            <a:r>
              <a:rPr lang="en-US" b="1" dirty="0" smtClean="0"/>
              <a:t>Types </a:t>
            </a:r>
            <a:r>
              <a:rPr lang="en-US" b="1" dirty="0"/>
              <a:t>of income</a:t>
            </a:r>
          </a:p>
          <a:p>
            <a:pPr lvl="2"/>
            <a:r>
              <a:rPr lang="en-US" dirty="0"/>
              <a:t>Private Company Dividends, Shareholder Benefits, Partnership And Trust Allocations (If Related Party)</a:t>
            </a:r>
          </a:p>
          <a:p>
            <a:pPr lvl="2"/>
            <a:r>
              <a:rPr lang="en-US" dirty="0"/>
              <a:t>Capital gains in some circumstances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Tax On Split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Application</a:t>
            </a:r>
          </a:p>
          <a:p>
            <a:pPr lvl="1"/>
            <a:r>
              <a:rPr lang="en-US" dirty="0"/>
              <a:t>Federal Tax At 29 Percent</a:t>
            </a:r>
          </a:p>
          <a:p>
            <a:pPr lvl="1"/>
            <a:r>
              <a:rPr lang="en-US" dirty="0" smtClean="0"/>
              <a:t>Split Income Deducted </a:t>
            </a:r>
            <a:r>
              <a:rPr lang="en-US" dirty="0"/>
              <a:t>From Total Income</a:t>
            </a:r>
          </a:p>
          <a:p>
            <a:pPr lvl="1"/>
            <a:r>
              <a:rPr lang="en-US" dirty="0" smtClean="0"/>
              <a:t>Only </a:t>
            </a:r>
            <a:r>
              <a:rPr lang="en-US" dirty="0"/>
              <a:t>Credits Are For Dividends And Foreign Tax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39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Tax On Split Income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Example:  </a:t>
            </a:r>
            <a:br>
              <a:rPr lang="en-US" b="1" dirty="0"/>
            </a:br>
            <a:r>
              <a:rPr lang="en-US" dirty="0"/>
              <a:t>A 14 year old individual receives </a:t>
            </a:r>
            <a:r>
              <a:rPr lang="en-US" dirty="0" smtClean="0"/>
              <a:t>$18,000 in non-eligible </a:t>
            </a:r>
            <a:r>
              <a:rPr lang="en-US" dirty="0"/>
              <a:t>dividends from a private </a:t>
            </a:r>
            <a:r>
              <a:rPr lang="en-US" dirty="0" smtClean="0"/>
              <a:t>company. 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In addition, she has employment income of $8,500 from her summer job.  She has no deductions in the calculation of her Taxable Income.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40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Tax On Split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Regular Tax Payable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Dividends </a:t>
            </a:r>
            <a:r>
              <a:rPr lang="en-US" dirty="0"/>
              <a:t>(</a:t>
            </a:r>
            <a:r>
              <a:rPr lang="en-US" dirty="0" smtClean="0"/>
              <a:t>118%)($</a:t>
            </a:r>
            <a:r>
              <a:rPr lang="en-US" dirty="0"/>
              <a:t>18,000)	</a:t>
            </a:r>
            <a:r>
              <a:rPr lang="en-US" dirty="0" smtClean="0"/>
              <a:t>$21,240</a:t>
            </a: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Employment </a:t>
            </a:r>
            <a:r>
              <a:rPr lang="en-US" dirty="0"/>
              <a:t>Income		</a:t>
            </a:r>
            <a:r>
              <a:rPr lang="en-US" u="sng" dirty="0"/>
              <a:t>    8,500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Total </a:t>
            </a:r>
            <a:r>
              <a:rPr lang="en-US" dirty="0"/>
              <a:t>Income	</a:t>
            </a:r>
            <a:r>
              <a:rPr lang="en-US" dirty="0" smtClean="0"/>
              <a:t>		$29,740</a:t>
            </a: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Split </a:t>
            </a:r>
            <a:r>
              <a:rPr lang="en-US" dirty="0"/>
              <a:t>Income Deduction	</a:t>
            </a:r>
            <a:r>
              <a:rPr lang="en-US" dirty="0" smtClean="0"/>
              <a:t>	</a:t>
            </a:r>
            <a:r>
              <a:rPr lang="en-US" u="sng" dirty="0" smtClean="0"/>
              <a:t>( 21,240)</a:t>
            </a:r>
            <a:endParaRPr lang="en-US" u="sng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Net </a:t>
            </a:r>
            <a:r>
              <a:rPr lang="en-US" dirty="0"/>
              <a:t>And Taxable Income	</a:t>
            </a:r>
            <a:r>
              <a:rPr lang="en-US" u="dbl" dirty="0"/>
              <a:t>$ </a:t>
            </a:r>
            <a:r>
              <a:rPr lang="en-US" u="dbl" dirty="0" smtClean="0"/>
              <a:t>  8,500</a:t>
            </a:r>
            <a:endParaRPr lang="en-US" u="dbl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Tax </a:t>
            </a:r>
            <a:r>
              <a:rPr lang="en-US" dirty="0"/>
              <a:t>At 15%	</a:t>
            </a:r>
            <a:r>
              <a:rPr lang="en-US" dirty="0" smtClean="0"/>
              <a:t>		$ </a:t>
            </a:r>
            <a:r>
              <a:rPr lang="en-US" dirty="0"/>
              <a:t>1,275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Personal </a:t>
            </a:r>
            <a:r>
              <a:rPr lang="en-US" dirty="0"/>
              <a:t>Credit	</a:t>
            </a:r>
            <a:r>
              <a:rPr lang="en-US" dirty="0" smtClean="0"/>
              <a:t>		</a:t>
            </a:r>
            <a:r>
              <a:rPr lang="en-US" u="sng" dirty="0" smtClean="0"/>
              <a:t>(  1,671)</a:t>
            </a:r>
            <a:endParaRPr lang="en-US" u="sng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	Regular </a:t>
            </a:r>
            <a:r>
              <a:rPr lang="en-US" dirty="0"/>
              <a:t>Tax Payable	  </a:t>
            </a:r>
            <a:r>
              <a:rPr lang="en-US" dirty="0" smtClean="0"/>
              <a:t>	</a:t>
            </a:r>
            <a:r>
              <a:rPr lang="en-US" u="dbl" dirty="0" smtClean="0"/>
              <a:t>        Nil</a:t>
            </a:r>
            <a:r>
              <a:rPr lang="en-US" u="dbl" dirty="0"/>
              <a:t>	</a:t>
            </a:r>
            <a:r>
              <a:rPr lang="en-US" dirty="0"/>
              <a:t>	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41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Tax On Split Income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Dividends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	(29%)($21,240)			$  6,160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Dividend Tax Credit</a:t>
            </a:r>
            <a:br>
              <a:rPr lang="en-US" dirty="0" smtClean="0"/>
            </a:br>
            <a:r>
              <a:rPr lang="en-US" dirty="0" smtClean="0"/>
              <a:t>	(13/18)(18%)($18,000)		 </a:t>
            </a:r>
            <a:r>
              <a:rPr lang="en-US" u="sng" dirty="0" smtClean="0"/>
              <a:t>(  2,340)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Tax Payable On Split Income		</a:t>
            </a:r>
            <a:r>
              <a:rPr lang="en-US" u="sng" dirty="0"/>
              <a:t>$ </a:t>
            </a:r>
            <a:r>
              <a:rPr lang="en-US" u="sng" dirty="0" smtClean="0"/>
              <a:t> 3,820 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42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Tax On Split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/>
              <a:t>Regular Tax Payable	</a:t>
            </a:r>
            <a:r>
              <a:rPr lang="en-US" dirty="0" smtClean="0"/>
              <a:t>       Nil</a:t>
            </a:r>
            <a:endParaRPr lang="en-US" dirty="0"/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Tax on split income	</a:t>
            </a:r>
            <a:r>
              <a:rPr lang="en-US" u="sng" dirty="0"/>
              <a:t>$ 3,820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Total Tax Payable	</a:t>
            </a:r>
            <a:r>
              <a:rPr lang="en-US" u="sng" dirty="0"/>
              <a:t>$ 3,820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Example: 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Mr. Bartlett’s only income consists of $13,000 in eligible dividends received from taxable Canadian corporations. 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As a consequence of this income receipt, Mrs. Bartlett is not able to claim a spousal tax credit.  Mrs. Bartlett has other income of $25,000.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Transfer Of Dividends to a Spouse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44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Transfer Of Dividends to a </a:t>
            </a:r>
            <a:r>
              <a:rPr lang="en-US" dirty="0" smtClean="0"/>
              <a:t>Spouse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Transfer:</a:t>
            </a:r>
          </a:p>
          <a:p>
            <a:pPr lvl="1"/>
            <a:r>
              <a:rPr lang="en-US" dirty="0"/>
              <a:t>Mrs. Bartlett Gets Full Spousal Credit Of $</a:t>
            </a:r>
            <a:r>
              <a:rPr lang="en-US" dirty="0" smtClean="0"/>
              <a:t>1,671</a:t>
            </a:r>
            <a:endParaRPr lang="en-US" dirty="0"/>
          </a:p>
          <a:p>
            <a:pPr lvl="1"/>
            <a:r>
              <a:rPr lang="en-US" dirty="0"/>
              <a:t>Taxable Dividends = $17,940 [(138%)($13,000)]</a:t>
            </a:r>
          </a:p>
          <a:p>
            <a:pPr lvl="1"/>
            <a:r>
              <a:rPr lang="en-US" dirty="0"/>
              <a:t>Pays Taxes Of  [(15%)($17,940)] = $2,691</a:t>
            </a:r>
          </a:p>
          <a:p>
            <a:pPr lvl="1"/>
            <a:r>
              <a:rPr lang="en-US" dirty="0"/>
              <a:t>Gets Dividend Tax Credit = $2,695 [(6/11)($4,940)]</a:t>
            </a:r>
          </a:p>
          <a:p>
            <a:pPr lvl="1"/>
            <a:r>
              <a:rPr lang="en-US" dirty="0"/>
              <a:t>Decrease in Tax Payable = $-1,675 ($2,691 - $</a:t>
            </a:r>
            <a:r>
              <a:rPr lang="en-US" dirty="0" smtClean="0"/>
              <a:t>1,671 </a:t>
            </a:r>
            <a:r>
              <a:rPr lang="en-US" dirty="0"/>
              <a:t>- $2,695)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45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General Rules</a:t>
            </a:r>
          </a:p>
          <a:p>
            <a:pPr lvl="1"/>
            <a:r>
              <a:rPr lang="en-US" dirty="0"/>
              <a:t>15%(1st $200) + 29% Of Excess</a:t>
            </a:r>
          </a:p>
          <a:p>
            <a:pPr lvl="1"/>
            <a:r>
              <a:rPr lang="en-US" dirty="0"/>
              <a:t>Limit:  75% of net income</a:t>
            </a:r>
          </a:p>
          <a:p>
            <a:pPr lvl="1"/>
            <a:r>
              <a:rPr lang="en-US" dirty="0"/>
              <a:t>100% of net income in individual’s year of death and preceding year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Charitable Donations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If FMV &gt; ACB, Taxpayer Can Elect Any Value Between FMV And ACB For Purposes Of Determining The Credit</a:t>
            </a:r>
          </a:p>
          <a:p>
            <a:r>
              <a:rPr lang="en-US" b="1" dirty="0"/>
              <a:t>Base For Charitable Donations Of Capital Property:</a:t>
            </a:r>
          </a:p>
          <a:p>
            <a:pPr lvl="1"/>
            <a:r>
              <a:rPr lang="en-US" dirty="0"/>
              <a:t>75% Of Net Income For The Year; Plus</a:t>
            </a:r>
          </a:p>
          <a:p>
            <a:pPr lvl="1"/>
            <a:r>
              <a:rPr lang="en-US" dirty="0"/>
              <a:t>25% Of Any Taxable Capital Gain Resulting From Gift; Plus</a:t>
            </a:r>
          </a:p>
          <a:p>
            <a:pPr lvl="1"/>
            <a:r>
              <a:rPr lang="en-US" dirty="0"/>
              <a:t>25% Of Any Recaptured CCA Resulting From Gift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Gifts Of Capital Property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47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Gifts Of Capital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Example</a:t>
            </a:r>
            <a:r>
              <a:rPr lang="en-US" dirty="0"/>
              <a:t> – Gift Has FMV = $100,000; </a:t>
            </a:r>
            <a:br>
              <a:rPr lang="en-US" dirty="0"/>
            </a:br>
            <a:r>
              <a:rPr lang="en-US" dirty="0"/>
              <a:t>Cost = $80,000;  UCC = $50,000</a:t>
            </a:r>
          </a:p>
          <a:p>
            <a:pPr lvl="1"/>
            <a:r>
              <a:rPr lang="en-US" b="1" dirty="0"/>
              <a:t>Taxable Capital Gain = $10,000</a:t>
            </a:r>
          </a:p>
          <a:p>
            <a:pPr lvl="1"/>
            <a:r>
              <a:rPr lang="en-US" b="1" dirty="0"/>
              <a:t>Recapture = $30,000</a:t>
            </a:r>
          </a:p>
          <a:p>
            <a:pPr lvl="1"/>
            <a:r>
              <a:rPr lang="en-US" b="1" dirty="0"/>
              <a:t>Net Income = $40,000</a:t>
            </a:r>
          </a:p>
          <a:p>
            <a:pPr lvl="2"/>
            <a:r>
              <a:rPr lang="en-US" dirty="0"/>
              <a:t>Usual Limit = $30,000 [(75%)($40,000)]</a:t>
            </a:r>
          </a:p>
          <a:p>
            <a:pPr lvl="2"/>
            <a:r>
              <a:rPr lang="en-US" dirty="0"/>
              <a:t>Extra $10,000 [(25%)($10,000 + $30,000)] Eliminates TCG And Recapture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48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dirty="0"/>
              <a:t>An asset with an ACB of $100,000 and a FMV of $200,000 is gifted to a charity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b="1" dirty="0"/>
              <a:t>	</a:t>
            </a:r>
            <a:r>
              <a:rPr lang="en-US" sz="1600" b="1" dirty="0" smtClean="0"/>
              <a:t>Elect </a:t>
            </a:r>
            <a:r>
              <a:rPr lang="en-US" sz="1600" b="1" dirty="0"/>
              <a:t>$200,000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/>
              <a:t>	</a:t>
            </a:r>
            <a:r>
              <a:rPr lang="en-US" sz="1600" dirty="0" smtClean="0"/>
              <a:t>	Credit </a:t>
            </a:r>
            <a:r>
              <a:rPr lang="en-US" sz="1600" dirty="0"/>
              <a:t>= [(15%)($200) + (29%)($199,800)]	</a:t>
            </a:r>
            <a:r>
              <a:rPr lang="en-US" sz="1600" dirty="0" smtClean="0"/>
              <a:t>$</a:t>
            </a:r>
            <a:r>
              <a:rPr lang="en-US" sz="1600" dirty="0"/>
              <a:t>57,972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/>
              <a:t>	</a:t>
            </a:r>
            <a:r>
              <a:rPr lang="en-US" sz="1600" dirty="0" smtClean="0"/>
              <a:t>	Less </a:t>
            </a:r>
            <a:r>
              <a:rPr lang="en-US" sz="1600" dirty="0"/>
              <a:t>Tax = [(29%)(1/2)($100,000)]		</a:t>
            </a:r>
            <a:r>
              <a:rPr lang="en-US" sz="1600" u="sng" dirty="0" smtClean="0"/>
              <a:t>  14,500</a:t>
            </a:r>
            <a:endParaRPr lang="en-US" sz="1600" u="sng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/>
              <a:t>	</a:t>
            </a:r>
            <a:r>
              <a:rPr lang="en-US" sz="1600" dirty="0" smtClean="0"/>
              <a:t>	Net</a:t>
            </a:r>
            <a:r>
              <a:rPr lang="en-US" sz="1600" dirty="0"/>
              <a:t>					</a:t>
            </a:r>
            <a:r>
              <a:rPr lang="en-US" sz="1600" u="sng" dirty="0" smtClean="0"/>
              <a:t>$</a:t>
            </a:r>
            <a:r>
              <a:rPr lang="en-US" sz="1600" u="sng" dirty="0"/>
              <a:t>43,472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b="1" dirty="0" smtClean="0"/>
              <a:t>	Elect </a:t>
            </a:r>
            <a:r>
              <a:rPr lang="en-US" sz="1600" b="1" dirty="0"/>
              <a:t>$100,000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/>
              <a:t>	</a:t>
            </a:r>
            <a:r>
              <a:rPr lang="en-US" sz="1600" dirty="0" smtClean="0"/>
              <a:t>	Credit </a:t>
            </a:r>
            <a:r>
              <a:rPr lang="en-US" sz="1600" dirty="0"/>
              <a:t>= [(15%)($200) + (29%)($99,800)]	</a:t>
            </a:r>
            <a:r>
              <a:rPr lang="en-US" sz="1600" dirty="0" smtClean="0"/>
              <a:t>$</a:t>
            </a:r>
            <a:r>
              <a:rPr lang="en-US" sz="1600" dirty="0"/>
              <a:t>28,972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/>
              <a:t>	</a:t>
            </a:r>
            <a:r>
              <a:rPr lang="en-US" sz="1600" dirty="0" smtClean="0"/>
              <a:t>	Less </a:t>
            </a:r>
            <a:r>
              <a:rPr lang="en-US" sz="1600" dirty="0"/>
              <a:t>Tax					</a:t>
            </a:r>
            <a:r>
              <a:rPr lang="en-US" sz="1600" u="sng" dirty="0" smtClean="0"/>
              <a:t>         Nil </a:t>
            </a:r>
            <a:endParaRPr lang="en-US" sz="1600" u="sng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/>
              <a:t>	</a:t>
            </a:r>
            <a:r>
              <a:rPr lang="en-US" sz="1600" dirty="0" smtClean="0"/>
              <a:t>	Net</a:t>
            </a:r>
            <a:r>
              <a:rPr lang="en-US" sz="1600" dirty="0"/>
              <a:t>					</a:t>
            </a:r>
            <a:r>
              <a:rPr lang="en-US" sz="1600" u="sng" dirty="0" smtClean="0"/>
              <a:t>$</a:t>
            </a:r>
            <a:r>
              <a:rPr lang="en-US" sz="1600" u="sng" dirty="0"/>
              <a:t>28,972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 smtClean="0"/>
              <a:t>	Savings </a:t>
            </a:r>
            <a:r>
              <a:rPr lang="en-US" sz="1600" dirty="0"/>
              <a:t>($43,472 - $28,972)				</a:t>
            </a:r>
            <a:r>
              <a:rPr lang="en-US" sz="1600" u="dbl" dirty="0" smtClean="0"/>
              <a:t>$</a:t>
            </a:r>
            <a:r>
              <a:rPr lang="en-US" sz="1600" u="dbl" dirty="0"/>
              <a:t>14,500</a:t>
            </a:r>
          </a:p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  <a:p>
            <a:pPr marL="0" indent="0">
              <a:lnSpc>
                <a:spcPct val="100000"/>
              </a:lnSpc>
              <a:buNone/>
            </a:pPr>
            <a:endParaRPr lang="en-US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Gifts Of Capital Property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49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Charitable Donations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General Rules</a:t>
            </a:r>
          </a:p>
          <a:p>
            <a:pPr lvl="1"/>
            <a:r>
              <a:rPr lang="en-US" dirty="0"/>
              <a:t>Carry Forward:  5 </a:t>
            </a:r>
            <a:r>
              <a:rPr lang="en-US" dirty="0" smtClean="0"/>
              <a:t>Years</a:t>
            </a:r>
            <a:endParaRPr lang="en-US" dirty="0"/>
          </a:p>
          <a:p>
            <a:pPr lvl="1"/>
            <a:r>
              <a:rPr lang="en-US" dirty="0"/>
              <a:t>Subject To The Same Limitations In Carry Forward Years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50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/>
              <a:t>No Capital Gain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Publicly Traded Securities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Ecologically Sensitive Land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Canadian Cultural Property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 smtClean="0"/>
              <a:t>Recipients</a:t>
            </a:r>
            <a:endParaRPr lang="en-US" b="1" dirty="0"/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Registered Charities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Amateur Athletic Associations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United Nations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Universities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Foreign (If Canadian Government Contributes)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Charitable Donations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51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The Problem</a:t>
            </a:r>
          </a:p>
          <a:p>
            <a:pPr lvl="1"/>
            <a:r>
              <a:rPr lang="en-US" dirty="0"/>
              <a:t>The net gain is a combination of employment income and a Taxable Income deduction</a:t>
            </a:r>
          </a:p>
          <a:p>
            <a:r>
              <a:rPr lang="en-US" b="1" dirty="0"/>
              <a:t>The Solution</a:t>
            </a:r>
          </a:p>
          <a:p>
            <a:pPr lvl="1"/>
            <a:r>
              <a:rPr lang="en-US" dirty="0"/>
              <a:t>Donated Within 30 Days Of Acquisition</a:t>
            </a:r>
          </a:p>
          <a:p>
            <a:pPr lvl="1"/>
            <a:r>
              <a:rPr lang="en-US" dirty="0"/>
              <a:t>Get Extra 50 Percent Deduction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Shares Acquired With Options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52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Tax Credits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Basic Concept:  Include Full Amount In Income And Get Credit For Foreign Withholding</a:t>
            </a:r>
          </a:p>
          <a:p>
            <a:pPr lvl="1"/>
            <a:r>
              <a:rPr lang="en-US" dirty="0"/>
              <a:t>Receive $850 After Withholding Of 15%</a:t>
            </a:r>
          </a:p>
          <a:p>
            <a:pPr lvl="1"/>
            <a:r>
              <a:rPr lang="en-US" dirty="0"/>
              <a:t>Tax On $1,000 At 45% = $450</a:t>
            </a:r>
          </a:p>
          <a:p>
            <a:pPr lvl="1"/>
            <a:r>
              <a:rPr lang="en-US" dirty="0"/>
              <a:t>Tax After Credit = $450 - $150 = $300</a:t>
            </a:r>
          </a:p>
          <a:p>
            <a:pPr lvl="1"/>
            <a:r>
              <a:rPr lang="en-US" dirty="0"/>
              <a:t>Tax Paid = ($150 + $300) = $450</a:t>
            </a:r>
          </a:p>
          <a:p>
            <a:pPr lvl="1"/>
            <a:r>
              <a:rPr lang="en-US" dirty="0"/>
              <a:t>Same As If Earned In Canada And Taxed At 45%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 lIns="91440" tIns="45720" rIns="91440" bIns="45720"/>
          <a:lstStyle/>
          <a:p>
            <a:pPr>
              <a:spcBef>
                <a:spcPct val="50000"/>
              </a:spcBef>
              <a:buClr>
                <a:schemeClr val="tx1"/>
              </a:buClr>
              <a:buFontTx/>
              <a:buNone/>
            </a:pPr>
            <a:r>
              <a:rPr lang="en-GB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Credit Equals The Lesser Of:</a:t>
            </a:r>
          </a:p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Actual Withholding (Limited To 15 Percent)</a:t>
            </a:r>
          </a:p>
          <a:p>
            <a:pPr>
              <a:lnSpc>
                <a:spcPct val="10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GB" sz="2000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Net Foreign Non-Business Income</a:t>
            </a: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X  Tax Otherwise</a:t>
            </a:r>
          </a:p>
          <a:p>
            <a:pPr eaLnBrk="1" hangingPunct="1">
              <a:lnSpc>
                <a:spcPct val="100000"/>
              </a:lnSpc>
              <a:buClr>
                <a:schemeClr val="tx1"/>
              </a:buClr>
              <a:buFontTx/>
              <a:buNone/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Adjusted Net Income                           Payable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Clr>
                <a:schemeClr val="tx1"/>
              </a:buClr>
              <a:buNone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Adjusted Net Income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Net Income,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Reduced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By ITA 110.6, 111(1)(b), 110(1)(d), (d.1), (d.3), (f), (j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buClr>
                <a:schemeClr val="tx1"/>
              </a:buClr>
              <a:buNone/>
            </a:pP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Tax 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Otherwise Payable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Part I Tax Before Dividend Tax Credit, Investment Tax Credit, And Political Contributions Tax Credit</a:t>
            </a:r>
          </a:p>
          <a:p>
            <a:pPr eaLnBrk="1" hangingPunct="1">
              <a:buClr>
                <a:schemeClr val="tx1"/>
              </a:buClr>
              <a:buFontTx/>
              <a:buNone/>
            </a:pPr>
            <a:endParaRPr lang="en-US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Non-Business Tax Credit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54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allAtOnce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Credit Equals The Least Of:</a:t>
            </a:r>
          </a:p>
          <a:p>
            <a:pPr lvl="1"/>
            <a:r>
              <a:rPr lang="en-US" dirty="0"/>
              <a:t>Actual Withholding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US" u="sng" dirty="0" smtClean="0"/>
              <a:t>Net </a:t>
            </a:r>
            <a:r>
              <a:rPr lang="en-US" u="sng" dirty="0"/>
              <a:t>Foreign Business Income</a:t>
            </a:r>
            <a:r>
              <a:rPr lang="en-US" dirty="0"/>
              <a:t>  X  Tax Otherwise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           </a:t>
            </a:r>
            <a:r>
              <a:rPr lang="en-US" dirty="0" smtClean="0"/>
              <a:t>	     Adjusted </a:t>
            </a:r>
            <a:r>
              <a:rPr lang="en-US" dirty="0"/>
              <a:t>Net Income                 </a:t>
            </a:r>
            <a:r>
              <a:rPr lang="en-US" dirty="0" smtClean="0"/>
              <a:t> Payable</a:t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Tax </a:t>
            </a:r>
            <a:r>
              <a:rPr lang="en-US" dirty="0"/>
              <a:t>Otherwise Payable, Less Foreign Non-Business Credit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Business Tax Credit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55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Minimum Tax (AMT)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The Problem</a:t>
            </a:r>
          </a:p>
          <a:p>
            <a:pPr lvl="1"/>
            <a:r>
              <a:rPr lang="en-US" dirty="0"/>
              <a:t>High Income Individuals</a:t>
            </a:r>
          </a:p>
          <a:p>
            <a:pPr lvl="1"/>
            <a:r>
              <a:rPr lang="en-US" dirty="0" smtClean="0"/>
              <a:t>Little </a:t>
            </a:r>
            <a:r>
              <a:rPr lang="en-US" dirty="0"/>
              <a:t>Or No Tax Payable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Public Relations Issue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AMT - Procedure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The Minimum Tax Is Equal To: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[</a:t>
            </a:r>
            <a:r>
              <a:rPr lang="en-US" dirty="0"/>
              <a:t>A (B - C) - D]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Where: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A </a:t>
            </a:r>
            <a:r>
              <a:rPr lang="en-US" dirty="0"/>
              <a:t>= 15%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B </a:t>
            </a:r>
            <a:r>
              <a:rPr lang="en-US" dirty="0"/>
              <a:t>= Adjusted Taxable Income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C </a:t>
            </a:r>
            <a:r>
              <a:rPr lang="en-US" dirty="0"/>
              <a:t>= The Basic Exemption ($40,000)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D </a:t>
            </a:r>
            <a:r>
              <a:rPr lang="en-US" dirty="0"/>
              <a:t>= The Basic Minimum Tax Credit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57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Add Back</a:t>
            </a:r>
          </a:p>
          <a:p>
            <a:pPr lvl="1"/>
            <a:r>
              <a:rPr lang="en-US" dirty="0"/>
              <a:t>30 Percent Of Capital Gains</a:t>
            </a:r>
          </a:p>
          <a:p>
            <a:pPr lvl="1"/>
            <a:r>
              <a:rPr lang="en-US" dirty="0"/>
              <a:t>3/5 Stock Option Deduction </a:t>
            </a:r>
          </a:p>
          <a:p>
            <a:pPr lvl="1"/>
            <a:r>
              <a:rPr lang="en-US" dirty="0"/>
              <a:t>Loss:  CCA On Buildings And Films</a:t>
            </a:r>
          </a:p>
          <a:p>
            <a:pPr lvl="1"/>
            <a:r>
              <a:rPr lang="en-US" dirty="0"/>
              <a:t>Loss:  Depletion, Exploration, Development</a:t>
            </a:r>
          </a:p>
          <a:p>
            <a:pPr lvl="1"/>
            <a:r>
              <a:rPr lang="en-US" dirty="0"/>
              <a:t>Home Relocation Deduction</a:t>
            </a:r>
          </a:p>
          <a:p>
            <a:pPr lvl="1"/>
            <a:r>
              <a:rPr lang="en-US" dirty="0"/>
              <a:t>Certain Tax Shelter And Limited Partnership Losses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AMT - Adjusted Net Income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58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Deduct</a:t>
            </a:r>
          </a:p>
          <a:p>
            <a:pPr lvl="1"/>
            <a:r>
              <a:rPr lang="en-US" dirty="0"/>
              <a:t>Gross up of Canadian dividends</a:t>
            </a:r>
          </a:p>
          <a:p>
            <a:pPr lvl="1"/>
            <a:r>
              <a:rPr lang="en-US" dirty="0"/>
              <a:t>60 percent of ABILs deducted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AMT - Adjusted Net Income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59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US" b="1" dirty="0"/>
              <a:t>Allowed</a:t>
            </a:r>
          </a:p>
          <a:p>
            <a:pPr lvl="1"/>
            <a:r>
              <a:rPr lang="en-US" dirty="0"/>
              <a:t>Personal Credits</a:t>
            </a:r>
          </a:p>
          <a:p>
            <a:pPr lvl="1"/>
            <a:r>
              <a:rPr lang="en-US" dirty="0"/>
              <a:t>Age Credit</a:t>
            </a:r>
          </a:p>
          <a:p>
            <a:pPr lvl="1"/>
            <a:r>
              <a:rPr lang="en-US" dirty="0"/>
              <a:t>Canada Employment Credit</a:t>
            </a:r>
          </a:p>
          <a:p>
            <a:pPr lvl="1"/>
            <a:r>
              <a:rPr lang="en-US" dirty="0"/>
              <a:t>Adoption Expenses, Transit </a:t>
            </a:r>
            <a:r>
              <a:rPr lang="en-US" dirty="0" smtClean="0"/>
              <a:t>Pass, Volunteer Firefighter, and Volunteer Search And Rescue</a:t>
            </a:r>
            <a:endParaRPr lang="en-US" dirty="0"/>
          </a:p>
          <a:p>
            <a:pPr lvl="1"/>
            <a:r>
              <a:rPr lang="en-US" dirty="0"/>
              <a:t>Child Fitness and Children’s Arts Credits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Charitable </a:t>
            </a:r>
            <a:r>
              <a:rPr lang="en-US" dirty="0"/>
              <a:t>Donations</a:t>
            </a:r>
          </a:p>
          <a:p>
            <a:pPr lvl="1"/>
            <a:r>
              <a:rPr lang="en-US" dirty="0"/>
              <a:t>Medical Expense Credit</a:t>
            </a:r>
          </a:p>
          <a:p>
            <a:pPr lvl="1"/>
            <a:r>
              <a:rPr lang="en-US" dirty="0"/>
              <a:t>Disability Credit</a:t>
            </a:r>
          </a:p>
          <a:p>
            <a:pPr lvl="1"/>
            <a:r>
              <a:rPr lang="en-US" dirty="0"/>
              <a:t>Tuition, Education and Textbook Credits</a:t>
            </a:r>
          </a:p>
          <a:p>
            <a:pPr lvl="1"/>
            <a:r>
              <a:rPr lang="en-US" dirty="0"/>
              <a:t>EI And CPP Credits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Minimum Credit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60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Seven Years</a:t>
            </a:r>
          </a:p>
          <a:p>
            <a:endParaRPr lang="en-US" dirty="0"/>
          </a:p>
          <a:p>
            <a:r>
              <a:rPr lang="en-US" dirty="0"/>
              <a:t>Against Any Excess Of Regular Tax Payable Over Minimum Tax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Minimum Tax Carry Over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Copyright © 2015 Pearson Education Ltd.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61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End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212419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Custom 1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Theme2" id="{0156448C-0312-484F-931A-82329FE8675F}" vid="{91735713-8CC2-49EF-82C2-87AE438EB4D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byrd_chen_template</Template>
  <TotalTime>920</TotalTime>
  <Words>2815</Words>
  <Application>Microsoft Macintosh PowerPoint</Application>
  <PresentationFormat>On-screen Show (4:3)</PresentationFormat>
  <Paragraphs>522</Paragraphs>
  <Slides>63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4" baseType="lpstr">
      <vt:lpstr>Theme2</vt:lpstr>
      <vt:lpstr>Taxable Income and Tax Payable For Individuals Revisited </vt:lpstr>
      <vt:lpstr>From Net To Taxable Income</vt:lpstr>
      <vt:lpstr>From Net To Taxable Income</vt:lpstr>
      <vt:lpstr>Lump-Sum Payments</vt:lpstr>
      <vt:lpstr>Treatment Of Losses</vt:lpstr>
      <vt:lpstr>Treatment Of Losses</vt:lpstr>
      <vt:lpstr>Treatment Of Losses</vt:lpstr>
      <vt:lpstr>Treatment Of Losses</vt:lpstr>
      <vt:lpstr>Treatment Of Losses</vt:lpstr>
      <vt:lpstr>Treatment Of Losses</vt:lpstr>
      <vt:lpstr>Treatment Of Losses Non-Capital Losses Defined</vt:lpstr>
      <vt:lpstr>Treatment Of Losses</vt:lpstr>
      <vt:lpstr>Treatment Of Losses</vt:lpstr>
      <vt:lpstr>Treatment Of Losses</vt:lpstr>
      <vt:lpstr>Treatment Of Losses</vt:lpstr>
      <vt:lpstr>Treatment Of Losses</vt:lpstr>
      <vt:lpstr>Business Investment Losses</vt:lpstr>
      <vt:lpstr>Business Investment Losses</vt:lpstr>
      <vt:lpstr>Business Investment Losses</vt:lpstr>
      <vt:lpstr>ABILs</vt:lpstr>
      <vt:lpstr>Example: ABIL</vt:lpstr>
      <vt:lpstr>ABIL Example (Continued)</vt:lpstr>
      <vt:lpstr>Restricted Farm Losses</vt:lpstr>
      <vt:lpstr>Regular Farm Losses</vt:lpstr>
      <vt:lpstr>Lifetime Capital Gains Deduction</vt:lpstr>
      <vt:lpstr>Qualified Property</vt:lpstr>
      <vt:lpstr>Lifetime Capital Gains Deduction</vt:lpstr>
      <vt:lpstr>Lifetime Capital Gains Deduction</vt:lpstr>
      <vt:lpstr>Maximum Deduction:  Least Of</vt:lpstr>
      <vt:lpstr>Maximum Deduction:  Least Of</vt:lpstr>
      <vt:lpstr>Cumulative Net Investment Loss (CNIL)</vt:lpstr>
      <vt:lpstr>Cumulative Net Investment Loss (CNIL)</vt:lpstr>
      <vt:lpstr>Maximum Deduction: Least Of</vt:lpstr>
      <vt:lpstr>Lifetime Capital Gains - Example</vt:lpstr>
      <vt:lpstr>Ordering of Deductions And Losses</vt:lpstr>
      <vt:lpstr>Ordering of Deductions And Losses</vt:lpstr>
      <vt:lpstr>Ordering of Deductions And Losses</vt:lpstr>
      <vt:lpstr>Tax On Split Income</vt:lpstr>
      <vt:lpstr>Tax On Split Income</vt:lpstr>
      <vt:lpstr>Tax On Split Income</vt:lpstr>
      <vt:lpstr>Tax On Split Income</vt:lpstr>
      <vt:lpstr>Tax On Split Income</vt:lpstr>
      <vt:lpstr>Tax On Split Income</vt:lpstr>
      <vt:lpstr>Transfer Of Dividends to a Spouse</vt:lpstr>
      <vt:lpstr>Transfer Of Dividends to a Spouse</vt:lpstr>
      <vt:lpstr>Charitable Donations</vt:lpstr>
      <vt:lpstr>Gifts Of Capital Property</vt:lpstr>
      <vt:lpstr>Gifts Of Capital Property</vt:lpstr>
      <vt:lpstr>Gifts Of Capital Property</vt:lpstr>
      <vt:lpstr>Charitable Donations</vt:lpstr>
      <vt:lpstr>Charitable Donations</vt:lpstr>
      <vt:lpstr>Shares Acquired With Options</vt:lpstr>
      <vt:lpstr>Foreign Tax Credits</vt:lpstr>
      <vt:lpstr>Foreign Non-Business Tax Credit</vt:lpstr>
      <vt:lpstr>Foreign Business Tax Credit</vt:lpstr>
      <vt:lpstr>Alternative Minimum Tax (AMT)</vt:lpstr>
      <vt:lpstr>AMT - Procedure</vt:lpstr>
      <vt:lpstr>AMT - Adjusted Net Income</vt:lpstr>
      <vt:lpstr>AMT - Adjusted Net Income</vt:lpstr>
      <vt:lpstr>Basic Minimum Credit</vt:lpstr>
      <vt:lpstr>Minimum Tax Carry Over</vt:lpstr>
      <vt:lpstr>The End</vt:lpstr>
      <vt:lpstr>PowerPoint Presentation</vt:lpstr>
    </vt:vector>
  </TitlesOfParts>
  <Company>Pearson Canada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Pearson Canada</dc:creator>
  <cp:lastModifiedBy>Suzanne Simpson </cp:lastModifiedBy>
  <cp:revision>158</cp:revision>
  <dcterms:created xsi:type="dcterms:W3CDTF">2008-04-03T18:21:39Z</dcterms:created>
  <dcterms:modified xsi:type="dcterms:W3CDTF">2014-07-09T16:38:46Z</dcterms:modified>
</cp:coreProperties>
</file>