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76" r:id="rId1"/>
    <p:sldMasterId id="2147483679" r:id="rId2"/>
  </p:sldMasterIdLst>
  <p:notesMasterIdLst>
    <p:notesMasterId r:id="rId37"/>
  </p:notesMasterIdLst>
  <p:handoutMasterIdLst>
    <p:handoutMasterId r:id="rId38"/>
  </p:handoutMasterIdLst>
  <p:sldIdLst>
    <p:sldId id="308" r:id="rId3"/>
    <p:sldId id="298" r:id="rId4"/>
    <p:sldId id="299" r:id="rId5"/>
    <p:sldId id="257" r:id="rId6"/>
    <p:sldId id="258" r:id="rId7"/>
    <p:sldId id="259" r:id="rId8"/>
    <p:sldId id="283" r:id="rId9"/>
    <p:sldId id="284" r:id="rId10"/>
    <p:sldId id="286" r:id="rId11"/>
    <p:sldId id="294" r:id="rId12"/>
    <p:sldId id="300" r:id="rId13"/>
    <p:sldId id="260" r:id="rId14"/>
    <p:sldId id="310" r:id="rId15"/>
    <p:sldId id="262" r:id="rId16"/>
    <p:sldId id="261" r:id="rId17"/>
    <p:sldId id="309" r:id="rId18"/>
    <p:sldId id="263" r:id="rId19"/>
    <p:sldId id="269" r:id="rId20"/>
    <p:sldId id="271" r:id="rId21"/>
    <p:sldId id="303" r:id="rId22"/>
    <p:sldId id="304" r:id="rId23"/>
    <p:sldId id="287" r:id="rId24"/>
    <p:sldId id="291" r:id="rId25"/>
    <p:sldId id="305" r:id="rId26"/>
    <p:sldId id="288" r:id="rId27"/>
    <p:sldId id="306" r:id="rId28"/>
    <p:sldId id="307" r:id="rId29"/>
    <p:sldId id="278" r:id="rId30"/>
    <p:sldId id="295" r:id="rId31"/>
    <p:sldId id="311" r:id="rId32"/>
    <p:sldId id="312" r:id="rId33"/>
    <p:sldId id="315" r:id="rId34"/>
    <p:sldId id="314" r:id="rId35"/>
    <p:sldId id="313" r:id="rId36"/>
  </p:sldIdLst>
  <p:sldSz cx="9144000" cy="6858000" type="screen4x3"/>
  <p:notesSz cx="6858000" cy="914400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795">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a:srgbClr val="990033"/>
    <a:srgbClr val="474747"/>
    <a:srgbClr val="919191"/>
    <a:srgbClr val="676767"/>
    <a:srgbClr val="712000"/>
    <a:srgbClr val="00279F"/>
    <a:srgbClr val="005400"/>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5" autoAdjust="0"/>
    <p:restoredTop sz="64452" autoAdjust="0"/>
  </p:normalViewPr>
  <p:slideViewPr>
    <p:cSldViewPr>
      <p:cViewPr varScale="1">
        <p:scale>
          <a:sx n="40" d="100"/>
          <a:sy n="40" d="100"/>
        </p:scale>
        <p:origin x="414" y="54"/>
      </p:cViewPr>
      <p:guideLst>
        <p:guide orient="horz" pos="795"/>
        <p:guide pos="2880"/>
      </p:guideLst>
    </p:cSldViewPr>
  </p:slideViewPr>
  <p:outlineViewPr>
    <p:cViewPr>
      <p:scale>
        <a:sx n="33" d="100"/>
        <a:sy n="33" d="100"/>
      </p:scale>
      <p:origin x="0" y="0"/>
    </p:cViewPr>
    <p:sldLst>
      <p:sld r:id="rId1" collapse="1"/>
      <p:sld r:id="rId2" collapse="1"/>
      <p:sld r:id="rId3" collapse="1"/>
    </p:sldLst>
  </p:outlineViewPr>
  <p:notesTextViewPr>
    <p:cViewPr>
      <p:scale>
        <a:sx n="100" d="100"/>
        <a:sy n="100" d="100"/>
      </p:scale>
      <p:origin x="0" y="0"/>
    </p:cViewPr>
  </p:notesTextViewPr>
  <p:sorterViewPr>
    <p:cViewPr>
      <p:scale>
        <a:sx n="66" d="100"/>
        <a:sy n="66" d="100"/>
      </p:scale>
      <p:origin x="0" y="0"/>
    </p:cViewPr>
  </p:sorterViewPr>
  <p:notesViewPr>
    <p:cSldViewPr>
      <p:cViewPr>
        <p:scale>
          <a:sx n="75" d="100"/>
          <a:sy n="75" d="100"/>
        </p:scale>
        <p:origin x="-1404" y="124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handoutMaster" Target="handoutMasters/handoutMaster1.xml"/></Relationships>
</file>

<file path=ppt/_rels/viewProps.xml.rels><?xml version="1.0" encoding="UTF-8" standalone="yes"?>
<Relationships xmlns="http://schemas.openxmlformats.org/package/2006/relationships"><Relationship Id="rId3" Type="http://schemas.openxmlformats.org/officeDocument/2006/relationships/slide" Target="slides/slide29.xml"/><Relationship Id="rId2" Type="http://schemas.openxmlformats.org/officeDocument/2006/relationships/slide" Target="slides/slide11.xml"/><Relationship Id="rId1"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995F1BE-AB25-41DF-B4E0-AB87C3ECCC05}" type="doc">
      <dgm:prSet loTypeId="urn:microsoft.com/office/officeart/2005/8/layout/process1" loCatId="process" qsTypeId="urn:microsoft.com/office/officeart/2005/8/quickstyle/simple1" qsCatId="simple" csTypeId="urn:microsoft.com/office/officeart/2005/8/colors/accent1_2" csCatId="accent1" phldr="1"/>
      <dgm:spPr/>
    </dgm:pt>
    <dgm:pt modelId="{A52BA724-C84C-4C7D-8B3C-07B614F4415C}">
      <dgm:prSet phldrT="[Text]"/>
      <dgm:spPr>
        <a:solidFill>
          <a:srgbClr val="99CCFF"/>
        </a:solidFill>
      </dgm:spPr>
      <dgm:t>
        <a:bodyPr/>
        <a:lstStyle/>
        <a:p>
          <a:r>
            <a:rPr lang="en-CA"/>
            <a:t>Expectancy</a:t>
          </a:r>
          <a:endParaRPr lang="en-US"/>
        </a:p>
      </dgm:t>
    </dgm:pt>
    <dgm:pt modelId="{EEEA94CD-9AA2-43F0-BD6B-8276E2824858}" type="parTrans" cxnId="{915F8CBA-E5AE-465F-9E4F-D24D36BA6CF6}">
      <dgm:prSet/>
      <dgm:spPr/>
      <dgm:t>
        <a:bodyPr/>
        <a:lstStyle/>
        <a:p>
          <a:endParaRPr lang="en-US"/>
        </a:p>
      </dgm:t>
    </dgm:pt>
    <dgm:pt modelId="{1E14021B-1826-444A-85E9-36977DD7C28E}" type="sibTrans" cxnId="{915F8CBA-E5AE-465F-9E4F-D24D36BA6CF6}">
      <dgm:prSet/>
      <dgm:spPr>
        <a:solidFill>
          <a:srgbClr val="0070C0"/>
        </a:solidFill>
      </dgm:spPr>
      <dgm:t>
        <a:bodyPr/>
        <a:lstStyle/>
        <a:p>
          <a:endParaRPr lang="en-US"/>
        </a:p>
      </dgm:t>
    </dgm:pt>
    <dgm:pt modelId="{5297F51C-4572-486C-849A-0AB560B3E244}">
      <dgm:prSet phldrT="[Text]"/>
      <dgm:spPr>
        <a:solidFill>
          <a:srgbClr val="99CCFF"/>
        </a:solidFill>
      </dgm:spPr>
      <dgm:t>
        <a:bodyPr/>
        <a:lstStyle/>
        <a:p>
          <a:r>
            <a:rPr lang="en-CA"/>
            <a:t>Instrumentality</a:t>
          </a:r>
          <a:endParaRPr lang="en-US"/>
        </a:p>
      </dgm:t>
    </dgm:pt>
    <dgm:pt modelId="{F75065E8-5FCD-4D45-A8EF-3602A8D88301}" type="parTrans" cxnId="{0C7A8238-B4D8-4A2C-B6EE-8E8033E770B6}">
      <dgm:prSet/>
      <dgm:spPr/>
      <dgm:t>
        <a:bodyPr/>
        <a:lstStyle/>
        <a:p>
          <a:endParaRPr lang="en-US"/>
        </a:p>
      </dgm:t>
    </dgm:pt>
    <dgm:pt modelId="{05212378-3372-49AE-BA46-59E9AE1B24ED}" type="sibTrans" cxnId="{0C7A8238-B4D8-4A2C-B6EE-8E8033E770B6}">
      <dgm:prSet/>
      <dgm:spPr>
        <a:solidFill>
          <a:srgbClr val="0070C0"/>
        </a:solidFill>
      </dgm:spPr>
      <dgm:t>
        <a:bodyPr/>
        <a:lstStyle/>
        <a:p>
          <a:endParaRPr lang="en-US"/>
        </a:p>
      </dgm:t>
    </dgm:pt>
    <dgm:pt modelId="{3E800F44-158C-4E98-B634-7A685C98F43F}">
      <dgm:prSet phldrT="[Text]"/>
      <dgm:spPr>
        <a:solidFill>
          <a:srgbClr val="99CCFF"/>
        </a:solidFill>
      </dgm:spPr>
      <dgm:t>
        <a:bodyPr/>
        <a:lstStyle/>
        <a:p>
          <a:r>
            <a:rPr lang="en-CA"/>
            <a:t>Valence</a:t>
          </a:r>
          <a:endParaRPr lang="en-US"/>
        </a:p>
      </dgm:t>
    </dgm:pt>
    <dgm:pt modelId="{63A4CAD6-3463-448A-95EE-9C6FFF525642}" type="parTrans" cxnId="{51B741F1-FB27-461C-9807-3A7A960DB39E}">
      <dgm:prSet/>
      <dgm:spPr/>
      <dgm:t>
        <a:bodyPr/>
        <a:lstStyle/>
        <a:p>
          <a:endParaRPr lang="en-US"/>
        </a:p>
      </dgm:t>
    </dgm:pt>
    <dgm:pt modelId="{E5C77982-817F-49E6-A42D-0E0B19A5D60F}" type="sibTrans" cxnId="{51B741F1-FB27-461C-9807-3A7A960DB39E}">
      <dgm:prSet/>
      <dgm:spPr/>
      <dgm:t>
        <a:bodyPr/>
        <a:lstStyle/>
        <a:p>
          <a:endParaRPr lang="en-US"/>
        </a:p>
      </dgm:t>
    </dgm:pt>
    <dgm:pt modelId="{068F0C43-672E-4C13-9EAF-73FFEB2E0028}">
      <dgm:prSet phldrT="[Text]"/>
      <dgm:spPr>
        <a:solidFill>
          <a:srgbClr val="99CCFF"/>
        </a:solidFill>
      </dgm:spPr>
      <dgm:t>
        <a:bodyPr/>
        <a:lstStyle/>
        <a:p>
          <a:r>
            <a:rPr lang="en-US"/>
            <a:t>Effort is linked to Performance</a:t>
          </a:r>
        </a:p>
      </dgm:t>
    </dgm:pt>
    <dgm:pt modelId="{295D6302-C7C1-4D97-83EE-C2FB82212E41}" type="parTrans" cxnId="{7C91A85E-36F3-45FD-B443-57ED1915AE83}">
      <dgm:prSet/>
      <dgm:spPr/>
      <dgm:t>
        <a:bodyPr/>
        <a:lstStyle/>
        <a:p>
          <a:endParaRPr lang="en-US"/>
        </a:p>
      </dgm:t>
    </dgm:pt>
    <dgm:pt modelId="{7F700295-A74B-4F37-A92B-3E2160B345DA}" type="sibTrans" cxnId="{7C91A85E-36F3-45FD-B443-57ED1915AE83}">
      <dgm:prSet/>
      <dgm:spPr/>
      <dgm:t>
        <a:bodyPr/>
        <a:lstStyle/>
        <a:p>
          <a:endParaRPr lang="en-US"/>
        </a:p>
      </dgm:t>
    </dgm:pt>
    <dgm:pt modelId="{567BF7D2-EE3E-4837-8165-18CA4FD66366}">
      <dgm:prSet phldrT="[Text]"/>
      <dgm:spPr>
        <a:solidFill>
          <a:srgbClr val="99CCFF"/>
        </a:solidFill>
      </dgm:spPr>
      <dgm:t>
        <a:bodyPr/>
        <a:lstStyle/>
        <a:p>
          <a:r>
            <a:rPr lang="en-US"/>
            <a:t>Performance is linked to Rewards</a:t>
          </a:r>
        </a:p>
      </dgm:t>
    </dgm:pt>
    <dgm:pt modelId="{9B56DD2F-F86A-4CFF-ACA5-E7FD64718D9F}" type="parTrans" cxnId="{AF3E958B-853A-4327-8F5B-D8BED905720B}">
      <dgm:prSet/>
      <dgm:spPr/>
      <dgm:t>
        <a:bodyPr/>
        <a:lstStyle/>
        <a:p>
          <a:endParaRPr lang="en-US"/>
        </a:p>
      </dgm:t>
    </dgm:pt>
    <dgm:pt modelId="{27F6FE14-3A80-4932-833B-D00876C9FC52}" type="sibTrans" cxnId="{AF3E958B-853A-4327-8F5B-D8BED905720B}">
      <dgm:prSet/>
      <dgm:spPr/>
      <dgm:t>
        <a:bodyPr/>
        <a:lstStyle/>
        <a:p>
          <a:endParaRPr lang="en-US"/>
        </a:p>
      </dgm:t>
    </dgm:pt>
    <dgm:pt modelId="{C2816607-8772-4FB6-9CC1-5756F65BB8C4}">
      <dgm:prSet phldrT="[Text]"/>
      <dgm:spPr>
        <a:solidFill>
          <a:srgbClr val="99CCFF"/>
        </a:solidFill>
      </dgm:spPr>
      <dgm:t>
        <a:bodyPr/>
        <a:lstStyle/>
        <a:p>
          <a:r>
            <a:rPr lang="en-US" dirty="0"/>
            <a:t>Rewards are linked to Personal Goals</a:t>
          </a:r>
        </a:p>
      </dgm:t>
    </dgm:pt>
    <dgm:pt modelId="{E34409BE-2039-4A07-897F-366414C6AFEB}" type="parTrans" cxnId="{791E3278-2C88-43FD-BB10-330D5AFC23EA}">
      <dgm:prSet/>
      <dgm:spPr/>
      <dgm:t>
        <a:bodyPr/>
        <a:lstStyle/>
        <a:p>
          <a:endParaRPr lang="en-US"/>
        </a:p>
      </dgm:t>
    </dgm:pt>
    <dgm:pt modelId="{D64CB7C3-C51A-447D-8889-57519A6332F9}" type="sibTrans" cxnId="{791E3278-2C88-43FD-BB10-330D5AFC23EA}">
      <dgm:prSet/>
      <dgm:spPr/>
      <dgm:t>
        <a:bodyPr/>
        <a:lstStyle/>
        <a:p>
          <a:endParaRPr lang="en-US"/>
        </a:p>
      </dgm:t>
    </dgm:pt>
    <dgm:pt modelId="{CB47DF31-37AD-4FD0-B8A1-C6363C06EE46}">
      <dgm:prSet phldrT="[Text]"/>
      <dgm:spPr>
        <a:solidFill>
          <a:srgbClr val="99CCFF"/>
        </a:solidFill>
      </dgm:spPr>
      <dgm:t>
        <a:bodyPr/>
        <a:lstStyle/>
        <a:p>
          <a:r>
            <a:rPr lang="en-US" dirty="0"/>
            <a:t>"No matter how much I study, I will never achieve an A+ in the course"</a:t>
          </a:r>
        </a:p>
      </dgm:t>
    </dgm:pt>
    <dgm:pt modelId="{20C8E8A1-4E19-444C-9EFB-EE2FBD796DB9}" type="parTrans" cxnId="{04F3C74F-B16A-4EA6-BFA6-25E7690E5CD6}">
      <dgm:prSet/>
      <dgm:spPr/>
      <dgm:t>
        <a:bodyPr/>
        <a:lstStyle/>
        <a:p>
          <a:endParaRPr lang="en-US"/>
        </a:p>
      </dgm:t>
    </dgm:pt>
    <dgm:pt modelId="{7A015ED8-9076-4F81-887B-3ED46C9DA797}" type="sibTrans" cxnId="{04F3C74F-B16A-4EA6-BFA6-25E7690E5CD6}">
      <dgm:prSet/>
      <dgm:spPr/>
      <dgm:t>
        <a:bodyPr/>
        <a:lstStyle/>
        <a:p>
          <a:endParaRPr lang="en-US"/>
        </a:p>
      </dgm:t>
    </dgm:pt>
    <dgm:pt modelId="{AB6CD93E-CE16-4CED-908C-D4BECBC35FFB}">
      <dgm:prSet phldrT="[Text]"/>
      <dgm:spPr>
        <a:solidFill>
          <a:srgbClr val="99CCFF"/>
        </a:solidFill>
      </dgm:spPr>
      <dgm:t>
        <a:bodyPr/>
        <a:lstStyle/>
        <a:p>
          <a:r>
            <a:rPr lang="en-US" dirty="0"/>
            <a:t>"The professor does not often award A+"</a:t>
          </a:r>
        </a:p>
      </dgm:t>
    </dgm:pt>
    <dgm:pt modelId="{33E1D522-6069-4FF9-9003-4256F7B97D9B}" type="parTrans" cxnId="{9DDA06FB-79F0-4764-BDBD-28007D373714}">
      <dgm:prSet/>
      <dgm:spPr/>
      <dgm:t>
        <a:bodyPr/>
        <a:lstStyle/>
        <a:p>
          <a:endParaRPr lang="en-US"/>
        </a:p>
      </dgm:t>
    </dgm:pt>
    <dgm:pt modelId="{DAAE2ED3-033E-4B56-9AEB-AE56BC4B35F6}" type="sibTrans" cxnId="{9DDA06FB-79F0-4764-BDBD-28007D373714}">
      <dgm:prSet/>
      <dgm:spPr/>
      <dgm:t>
        <a:bodyPr/>
        <a:lstStyle/>
        <a:p>
          <a:endParaRPr lang="en-US"/>
        </a:p>
      </dgm:t>
    </dgm:pt>
    <dgm:pt modelId="{4B7B8FB4-5235-43A0-9F42-5AADA8146DCE}">
      <dgm:prSet phldrT="[Text]"/>
      <dgm:spPr>
        <a:solidFill>
          <a:srgbClr val="99CCFF"/>
        </a:solidFill>
      </dgm:spPr>
      <dgm:t>
        <a:bodyPr/>
        <a:lstStyle/>
        <a:p>
          <a:r>
            <a:rPr lang="en-US"/>
            <a:t>"I only need to pass the course in order to graduate"</a:t>
          </a:r>
        </a:p>
      </dgm:t>
    </dgm:pt>
    <dgm:pt modelId="{7F5FED7B-457C-4BA8-8345-9A3243D8D0A0}" type="parTrans" cxnId="{40810E5E-9832-4A41-B854-2B9630D9F70C}">
      <dgm:prSet/>
      <dgm:spPr/>
      <dgm:t>
        <a:bodyPr/>
        <a:lstStyle/>
        <a:p>
          <a:endParaRPr lang="en-US"/>
        </a:p>
      </dgm:t>
    </dgm:pt>
    <dgm:pt modelId="{F80A6906-2E16-4723-BAC8-1E2D2E5BA17D}" type="sibTrans" cxnId="{40810E5E-9832-4A41-B854-2B9630D9F70C}">
      <dgm:prSet/>
      <dgm:spPr/>
      <dgm:t>
        <a:bodyPr/>
        <a:lstStyle/>
        <a:p>
          <a:endParaRPr lang="en-US"/>
        </a:p>
      </dgm:t>
    </dgm:pt>
    <dgm:pt modelId="{BDE01D3F-9AFE-4BC3-B522-2F2143BC358D}">
      <dgm:prSet phldrT="[Text]"/>
      <dgm:spPr>
        <a:solidFill>
          <a:srgbClr val="99CCFF"/>
        </a:solidFill>
      </dgm:spPr>
      <dgm:t>
        <a:bodyPr/>
        <a:lstStyle/>
        <a:p>
          <a:r>
            <a:rPr lang="en-US"/>
            <a:t>Low expectancy level</a:t>
          </a:r>
        </a:p>
      </dgm:t>
    </dgm:pt>
    <dgm:pt modelId="{31BECBAD-B99B-4CDF-9C47-CFD820CAE132}" type="parTrans" cxnId="{5752D275-8F44-4A2A-8078-B48E463A12FE}">
      <dgm:prSet/>
      <dgm:spPr/>
      <dgm:t>
        <a:bodyPr/>
        <a:lstStyle/>
        <a:p>
          <a:endParaRPr lang="en-US"/>
        </a:p>
      </dgm:t>
    </dgm:pt>
    <dgm:pt modelId="{7FD9EC6A-97E7-4924-8085-C4AA83395443}" type="sibTrans" cxnId="{5752D275-8F44-4A2A-8078-B48E463A12FE}">
      <dgm:prSet/>
      <dgm:spPr/>
      <dgm:t>
        <a:bodyPr/>
        <a:lstStyle/>
        <a:p>
          <a:endParaRPr lang="en-US"/>
        </a:p>
      </dgm:t>
    </dgm:pt>
    <dgm:pt modelId="{AD80B608-A523-4F6F-9C29-DF44F9BA4BD6}">
      <dgm:prSet phldrT="[Text]"/>
      <dgm:spPr>
        <a:solidFill>
          <a:srgbClr val="99CCFF"/>
        </a:solidFill>
      </dgm:spPr>
      <dgm:t>
        <a:bodyPr/>
        <a:lstStyle/>
        <a:p>
          <a:r>
            <a:rPr lang="en-US"/>
            <a:t>Low instrumentality</a:t>
          </a:r>
        </a:p>
      </dgm:t>
    </dgm:pt>
    <dgm:pt modelId="{56CAB5A3-536E-4580-9BE4-0A4131129BED}" type="parTrans" cxnId="{276F7E44-E7D2-416A-B838-36D930BC25AA}">
      <dgm:prSet/>
      <dgm:spPr/>
      <dgm:t>
        <a:bodyPr/>
        <a:lstStyle/>
        <a:p>
          <a:endParaRPr lang="en-US"/>
        </a:p>
      </dgm:t>
    </dgm:pt>
    <dgm:pt modelId="{BBCA2B71-CD56-46E2-92D8-6F55C61E5DC4}" type="sibTrans" cxnId="{276F7E44-E7D2-416A-B838-36D930BC25AA}">
      <dgm:prSet/>
      <dgm:spPr/>
      <dgm:t>
        <a:bodyPr/>
        <a:lstStyle/>
        <a:p>
          <a:endParaRPr lang="en-US"/>
        </a:p>
      </dgm:t>
    </dgm:pt>
    <dgm:pt modelId="{E821B5A2-5EF8-4512-A4D7-846775A8FC21}">
      <dgm:prSet phldrT="[Text]"/>
      <dgm:spPr>
        <a:solidFill>
          <a:srgbClr val="99CCFF"/>
        </a:solidFill>
      </dgm:spPr>
      <dgm:t>
        <a:bodyPr/>
        <a:lstStyle/>
        <a:p>
          <a:r>
            <a:rPr lang="en-US"/>
            <a:t>Low or negative valence</a:t>
          </a:r>
        </a:p>
      </dgm:t>
    </dgm:pt>
    <dgm:pt modelId="{ED42D047-58DD-47BA-B38A-84E2261DBBA0}" type="parTrans" cxnId="{2D7282C0-3EFA-4862-A800-30C8F48C573F}">
      <dgm:prSet/>
      <dgm:spPr/>
      <dgm:t>
        <a:bodyPr/>
        <a:lstStyle/>
        <a:p>
          <a:endParaRPr lang="en-US"/>
        </a:p>
      </dgm:t>
    </dgm:pt>
    <dgm:pt modelId="{00DB7E89-7031-4822-AD2D-FB900AB108AD}" type="sibTrans" cxnId="{2D7282C0-3EFA-4862-A800-30C8F48C573F}">
      <dgm:prSet/>
      <dgm:spPr/>
      <dgm:t>
        <a:bodyPr/>
        <a:lstStyle/>
        <a:p>
          <a:endParaRPr lang="en-US"/>
        </a:p>
      </dgm:t>
    </dgm:pt>
    <dgm:pt modelId="{66EF4A8D-3EEA-4E2C-83C5-DA53B7A4026F}" type="pres">
      <dgm:prSet presAssocID="{A995F1BE-AB25-41DF-B4E0-AB87C3ECCC05}" presName="Name0" presStyleCnt="0">
        <dgm:presLayoutVars>
          <dgm:dir/>
          <dgm:resizeHandles val="exact"/>
        </dgm:presLayoutVars>
      </dgm:prSet>
      <dgm:spPr/>
    </dgm:pt>
    <dgm:pt modelId="{BA317EDF-6F91-48F4-919A-A43B9A740D94}" type="pres">
      <dgm:prSet presAssocID="{A52BA724-C84C-4C7D-8B3C-07B614F4415C}" presName="node" presStyleLbl="node1" presStyleIdx="0" presStyleCnt="3">
        <dgm:presLayoutVars>
          <dgm:bulletEnabled val="1"/>
        </dgm:presLayoutVars>
      </dgm:prSet>
      <dgm:spPr/>
      <dgm:t>
        <a:bodyPr/>
        <a:lstStyle/>
        <a:p>
          <a:endParaRPr lang="en-US"/>
        </a:p>
      </dgm:t>
    </dgm:pt>
    <dgm:pt modelId="{28006A15-F7EC-4AA7-BBF6-2C61364CC01F}" type="pres">
      <dgm:prSet presAssocID="{1E14021B-1826-444A-85E9-36977DD7C28E}" presName="sibTrans" presStyleLbl="sibTrans2D1" presStyleIdx="0" presStyleCnt="2"/>
      <dgm:spPr/>
      <dgm:t>
        <a:bodyPr/>
        <a:lstStyle/>
        <a:p>
          <a:endParaRPr lang="en-US"/>
        </a:p>
      </dgm:t>
    </dgm:pt>
    <dgm:pt modelId="{49644553-5658-413A-97B1-F9C53062E229}" type="pres">
      <dgm:prSet presAssocID="{1E14021B-1826-444A-85E9-36977DD7C28E}" presName="connectorText" presStyleLbl="sibTrans2D1" presStyleIdx="0" presStyleCnt="2"/>
      <dgm:spPr/>
      <dgm:t>
        <a:bodyPr/>
        <a:lstStyle/>
        <a:p>
          <a:endParaRPr lang="en-US"/>
        </a:p>
      </dgm:t>
    </dgm:pt>
    <dgm:pt modelId="{0CFCCB29-CC71-482C-8F3F-08EAFDBB35DD}" type="pres">
      <dgm:prSet presAssocID="{5297F51C-4572-486C-849A-0AB560B3E244}" presName="node" presStyleLbl="node1" presStyleIdx="1" presStyleCnt="3">
        <dgm:presLayoutVars>
          <dgm:bulletEnabled val="1"/>
        </dgm:presLayoutVars>
      </dgm:prSet>
      <dgm:spPr/>
      <dgm:t>
        <a:bodyPr/>
        <a:lstStyle/>
        <a:p>
          <a:endParaRPr lang="en-US"/>
        </a:p>
      </dgm:t>
    </dgm:pt>
    <dgm:pt modelId="{369BC557-0B4B-4350-8947-0789BF61C973}" type="pres">
      <dgm:prSet presAssocID="{05212378-3372-49AE-BA46-59E9AE1B24ED}" presName="sibTrans" presStyleLbl="sibTrans2D1" presStyleIdx="1" presStyleCnt="2"/>
      <dgm:spPr/>
      <dgm:t>
        <a:bodyPr/>
        <a:lstStyle/>
        <a:p>
          <a:endParaRPr lang="en-US"/>
        </a:p>
      </dgm:t>
    </dgm:pt>
    <dgm:pt modelId="{0A3FC60A-BA75-43EB-B0F2-FD8CC5BC3468}" type="pres">
      <dgm:prSet presAssocID="{05212378-3372-49AE-BA46-59E9AE1B24ED}" presName="connectorText" presStyleLbl="sibTrans2D1" presStyleIdx="1" presStyleCnt="2"/>
      <dgm:spPr/>
      <dgm:t>
        <a:bodyPr/>
        <a:lstStyle/>
        <a:p>
          <a:endParaRPr lang="en-US"/>
        </a:p>
      </dgm:t>
    </dgm:pt>
    <dgm:pt modelId="{26A07842-9F17-47B7-A2CE-6C9D6168A940}" type="pres">
      <dgm:prSet presAssocID="{3E800F44-158C-4E98-B634-7A685C98F43F}" presName="node" presStyleLbl="node1" presStyleIdx="2" presStyleCnt="3">
        <dgm:presLayoutVars>
          <dgm:bulletEnabled val="1"/>
        </dgm:presLayoutVars>
      </dgm:prSet>
      <dgm:spPr/>
      <dgm:t>
        <a:bodyPr/>
        <a:lstStyle/>
        <a:p>
          <a:endParaRPr lang="en-US"/>
        </a:p>
      </dgm:t>
    </dgm:pt>
  </dgm:ptLst>
  <dgm:cxnLst>
    <dgm:cxn modelId="{D8D45DCF-DF9C-45EB-811A-B517EE5C04D5}" type="presOf" srcId="{E821B5A2-5EF8-4512-A4D7-846775A8FC21}" destId="{26A07842-9F17-47B7-A2CE-6C9D6168A940}" srcOrd="0" destOrd="3" presId="urn:microsoft.com/office/officeart/2005/8/layout/process1"/>
    <dgm:cxn modelId="{9E3B52F9-1784-43BF-A601-B784365EC395}" type="presOf" srcId="{AB6CD93E-CE16-4CED-908C-D4BECBC35FFB}" destId="{0CFCCB29-CC71-482C-8F3F-08EAFDBB35DD}" srcOrd="0" destOrd="2" presId="urn:microsoft.com/office/officeart/2005/8/layout/process1"/>
    <dgm:cxn modelId="{92DB28CC-2AD7-4DEE-9171-A6E624821CB2}" type="presOf" srcId="{068F0C43-672E-4C13-9EAF-73FFEB2E0028}" destId="{BA317EDF-6F91-48F4-919A-A43B9A740D94}" srcOrd="0" destOrd="1" presId="urn:microsoft.com/office/officeart/2005/8/layout/process1"/>
    <dgm:cxn modelId="{7ADFA82B-0696-4C3E-A3EC-0D9E3C842452}" type="presOf" srcId="{BDE01D3F-9AFE-4BC3-B522-2F2143BC358D}" destId="{BA317EDF-6F91-48F4-919A-A43B9A740D94}" srcOrd="0" destOrd="3" presId="urn:microsoft.com/office/officeart/2005/8/layout/process1"/>
    <dgm:cxn modelId="{0A92054D-9167-46B9-A8FA-2518EC2AC16A}" type="presOf" srcId="{1E14021B-1826-444A-85E9-36977DD7C28E}" destId="{28006A15-F7EC-4AA7-BBF6-2C61364CC01F}" srcOrd="0" destOrd="0" presId="urn:microsoft.com/office/officeart/2005/8/layout/process1"/>
    <dgm:cxn modelId="{A99ADF77-73E4-401C-8310-39DF6C8DF75C}" type="presOf" srcId="{AD80B608-A523-4F6F-9C29-DF44F9BA4BD6}" destId="{0CFCCB29-CC71-482C-8F3F-08EAFDBB35DD}" srcOrd="0" destOrd="3" presId="urn:microsoft.com/office/officeart/2005/8/layout/process1"/>
    <dgm:cxn modelId="{53ABE061-5A28-45DA-8F7E-A5686334CE16}" type="presOf" srcId="{4B7B8FB4-5235-43A0-9F42-5AADA8146DCE}" destId="{26A07842-9F17-47B7-A2CE-6C9D6168A940}" srcOrd="0" destOrd="2" presId="urn:microsoft.com/office/officeart/2005/8/layout/process1"/>
    <dgm:cxn modelId="{05D427E6-FEA7-46D9-9E2B-6F84EDBD3B11}" type="presOf" srcId="{5297F51C-4572-486C-849A-0AB560B3E244}" destId="{0CFCCB29-CC71-482C-8F3F-08EAFDBB35DD}" srcOrd="0" destOrd="0" presId="urn:microsoft.com/office/officeart/2005/8/layout/process1"/>
    <dgm:cxn modelId="{0C7A8238-B4D8-4A2C-B6EE-8E8033E770B6}" srcId="{A995F1BE-AB25-41DF-B4E0-AB87C3ECCC05}" destId="{5297F51C-4572-486C-849A-0AB560B3E244}" srcOrd="1" destOrd="0" parTransId="{F75065E8-5FCD-4D45-A8EF-3602A8D88301}" sibTransId="{05212378-3372-49AE-BA46-59E9AE1B24ED}"/>
    <dgm:cxn modelId="{5752D275-8F44-4A2A-8078-B48E463A12FE}" srcId="{A52BA724-C84C-4C7D-8B3C-07B614F4415C}" destId="{BDE01D3F-9AFE-4BC3-B522-2F2143BC358D}" srcOrd="2" destOrd="0" parTransId="{31BECBAD-B99B-4CDF-9C47-CFD820CAE132}" sibTransId="{7FD9EC6A-97E7-4924-8085-C4AA83395443}"/>
    <dgm:cxn modelId="{04F3C74F-B16A-4EA6-BFA6-25E7690E5CD6}" srcId="{A52BA724-C84C-4C7D-8B3C-07B614F4415C}" destId="{CB47DF31-37AD-4FD0-B8A1-C6363C06EE46}" srcOrd="1" destOrd="0" parTransId="{20C8E8A1-4E19-444C-9EFB-EE2FBD796DB9}" sibTransId="{7A015ED8-9076-4F81-887B-3ED46C9DA797}"/>
    <dgm:cxn modelId="{E8001570-7A19-48C8-85E5-F52530AD30D6}" type="presOf" srcId="{05212378-3372-49AE-BA46-59E9AE1B24ED}" destId="{369BC557-0B4B-4350-8947-0789BF61C973}" srcOrd="0" destOrd="0" presId="urn:microsoft.com/office/officeart/2005/8/layout/process1"/>
    <dgm:cxn modelId="{AF3E958B-853A-4327-8F5B-D8BED905720B}" srcId="{5297F51C-4572-486C-849A-0AB560B3E244}" destId="{567BF7D2-EE3E-4837-8165-18CA4FD66366}" srcOrd="0" destOrd="0" parTransId="{9B56DD2F-F86A-4CFF-ACA5-E7FD64718D9F}" sibTransId="{27F6FE14-3A80-4932-833B-D00876C9FC52}"/>
    <dgm:cxn modelId="{71C97E9F-A593-4F4D-81D5-F1402BB3C857}" type="presOf" srcId="{A52BA724-C84C-4C7D-8B3C-07B614F4415C}" destId="{BA317EDF-6F91-48F4-919A-A43B9A740D94}" srcOrd="0" destOrd="0" presId="urn:microsoft.com/office/officeart/2005/8/layout/process1"/>
    <dgm:cxn modelId="{51B741F1-FB27-461C-9807-3A7A960DB39E}" srcId="{A995F1BE-AB25-41DF-B4E0-AB87C3ECCC05}" destId="{3E800F44-158C-4E98-B634-7A685C98F43F}" srcOrd="2" destOrd="0" parTransId="{63A4CAD6-3463-448A-95EE-9C6FFF525642}" sibTransId="{E5C77982-817F-49E6-A42D-0E0B19A5D60F}"/>
    <dgm:cxn modelId="{831CFF5D-0798-4742-9183-1CF4D6E4808E}" type="presOf" srcId="{3E800F44-158C-4E98-B634-7A685C98F43F}" destId="{26A07842-9F17-47B7-A2CE-6C9D6168A940}" srcOrd="0" destOrd="0" presId="urn:microsoft.com/office/officeart/2005/8/layout/process1"/>
    <dgm:cxn modelId="{40810E5E-9832-4A41-B854-2B9630D9F70C}" srcId="{3E800F44-158C-4E98-B634-7A685C98F43F}" destId="{4B7B8FB4-5235-43A0-9F42-5AADA8146DCE}" srcOrd="1" destOrd="0" parTransId="{7F5FED7B-457C-4BA8-8345-9A3243D8D0A0}" sibTransId="{F80A6906-2E16-4723-BAC8-1E2D2E5BA17D}"/>
    <dgm:cxn modelId="{9DDA06FB-79F0-4764-BDBD-28007D373714}" srcId="{5297F51C-4572-486C-849A-0AB560B3E244}" destId="{AB6CD93E-CE16-4CED-908C-D4BECBC35FFB}" srcOrd="1" destOrd="0" parTransId="{33E1D522-6069-4FF9-9003-4256F7B97D9B}" sibTransId="{DAAE2ED3-033E-4B56-9AEB-AE56BC4B35F6}"/>
    <dgm:cxn modelId="{0D37F58F-B7A6-43CA-AD66-DA67F8EB914F}" type="presOf" srcId="{A995F1BE-AB25-41DF-B4E0-AB87C3ECCC05}" destId="{66EF4A8D-3EEA-4E2C-83C5-DA53B7A4026F}" srcOrd="0" destOrd="0" presId="urn:microsoft.com/office/officeart/2005/8/layout/process1"/>
    <dgm:cxn modelId="{2D7282C0-3EFA-4862-A800-30C8F48C573F}" srcId="{3E800F44-158C-4E98-B634-7A685C98F43F}" destId="{E821B5A2-5EF8-4512-A4D7-846775A8FC21}" srcOrd="2" destOrd="0" parTransId="{ED42D047-58DD-47BA-B38A-84E2261DBBA0}" sibTransId="{00DB7E89-7031-4822-AD2D-FB900AB108AD}"/>
    <dgm:cxn modelId="{866C60D7-6B4C-4936-8621-CB23EC2A678F}" type="presOf" srcId="{C2816607-8772-4FB6-9CC1-5756F65BB8C4}" destId="{26A07842-9F17-47B7-A2CE-6C9D6168A940}" srcOrd="0" destOrd="1" presId="urn:microsoft.com/office/officeart/2005/8/layout/process1"/>
    <dgm:cxn modelId="{915F8CBA-E5AE-465F-9E4F-D24D36BA6CF6}" srcId="{A995F1BE-AB25-41DF-B4E0-AB87C3ECCC05}" destId="{A52BA724-C84C-4C7D-8B3C-07B614F4415C}" srcOrd="0" destOrd="0" parTransId="{EEEA94CD-9AA2-43F0-BD6B-8276E2824858}" sibTransId="{1E14021B-1826-444A-85E9-36977DD7C28E}"/>
    <dgm:cxn modelId="{EFDB8886-36B7-40DC-B0E7-DC460A4ACD9A}" type="presOf" srcId="{1E14021B-1826-444A-85E9-36977DD7C28E}" destId="{49644553-5658-413A-97B1-F9C53062E229}" srcOrd="1" destOrd="0" presId="urn:microsoft.com/office/officeart/2005/8/layout/process1"/>
    <dgm:cxn modelId="{D56C21A5-140E-4F83-A7E6-AA5583C95A02}" type="presOf" srcId="{CB47DF31-37AD-4FD0-B8A1-C6363C06EE46}" destId="{BA317EDF-6F91-48F4-919A-A43B9A740D94}" srcOrd="0" destOrd="2" presId="urn:microsoft.com/office/officeart/2005/8/layout/process1"/>
    <dgm:cxn modelId="{791E3278-2C88-43FD-BB10-330D5AFC23EA}" srcId="{3E800F44-158C-4E98-B634-7A685C98F43F}" destId="{C2816607-8772-4FB6-9CC1-5756F65BB8C4}" srcOrd="0" destOrd="0" parTransId="{E34409BE-2039-4A07-897F-366414C6AFEB}" sibTransId="{D64CB7C3-C51A-447D-8889-57519A6332F9}"/>
    <dgm:cxn modelId="{276F7E44-E7D2-416A-B838-36D930BC25AA}" srcId="{5297F51C-4572-486C-849A-0AB560B3E244}" destId="{AD80B608-A523-4F6F-9C29-DF44F9BA4BD6}" srcOrd="2" destOrd="0" parTransId="{56CAB5A3-536E-4580-9BE4-0A4131129BED}" sibTransId="{BBCA2B71-CD56-46E2-92D8-6F55C61E5DC4}"/>
    <dgm:cxn modelId="{7C91A85E-36F3-45FD-B443-57ED1915AE83}" srcId="{A52BA724-C84C-4C7D-8B3C-07B614F4415C}" destId="{068F0C43-672E-4C13-9EAF-73FFEB2E0028}" srcOrd="0" destOrd="0" parTransId="{295D6302-C7C1-4D97-83EE-C2FB82212E41}" sibTransId="{7F700295-A74B-4F37-A92B-3E2160B345DA}"/>
    <dgm:cxn modelId="{909213D5-8786-4131-893D-6AF424DCE6D9}" type="presOf" srcId="{567BF7D2-EE3E-4837-8165-18CA4FD66366}" destId="{0CFCCB29-CC71-482C-8F3F-08EAFDBB35DD}" srcOrd="0" destOrd="1" presId="urn:microsoft.com/office/officeart/2005/8/layout/process1"/>
    <dgm:cxn modelId="{4E2D37F7-D73A-4AD7-B289-245D38455209}" type="presOf" srcId="{05212378-3372-49AE-BA46-59E9AE1B24ED}" destId="{0A3FC60A-BA75-43EB-B0F2-FD8CC5BC3468}" srcOrd="1" destOrd="0" presId="urn:microsoft.com/office/officeart/2005/8/layout/process1"/>
    <dgm:cxn modelId="{A954D84E-3FAD-408E-B9E5-C4C29AC4F4CA}" type="presParOf" srcId="{66EF4A8D-3EEA-4E2C-83C5-DA53B7A4026F}" destId="{BA317EDF-6F91-48F4-919A-A43B9A740D94}" srcOrd="0" destOrd="0" presId="urn:microsoft.com/office/officeart/2005/8/layout/process1"/>
    <dgm:cxn modelId="{8778B1E7-B401-4B88-9526-EA5178318A13}" type="presParOf" srcId="{66EF4A8D-3EEA-4E2C-83C5-DA53B7A4026F}" destId="{28006A15-F7EC-4AA7-BBF6-2C61364CC01F}" srcOrd="1" destOrd="0" presId="urn:microsoft.com/office/officeart/2005/8/layout/process1"/>
    <dgm:cxn modelId="{00D6DADA-8C13-47FC-9DE3-B24108549C52}" type="presParOf" srcId="{28006A15-F7EC-4AA7-BBF6-2C61364CC01F}" destId="{49644553-5658-413A-97B1-F9C53062E229}" srcOrd="0" destOrd="0" presId="urn:microsoft.com/office/officeart/2005/8/layout/process1"/>
    <dgm:cxn modelId="{D3A58936-A12C-4965-8EFB-F789E22116C3}" type="presParOf" srcId="{66EF4A8D-3EEA-4E2C-83C5-DA53B7A4026F}" destId="{0CFCCB29-CC71-482C-8F3F-08EAFDBB35DD}" srcOrd="2" destOrd="0" presId="urn:microsoft.com/office/officeart/2005/8/layout/process1"/>
    <dgm:cxn modelId="{6ED6517F-5B51-4BC2-9DC6-A799C12C6280}" type="presParOf" srcId="{66EF4A8D-3EEA-4E2C-83C5-DA53B7A4026F}" destId="{369BC557-0B4B-4350-8947-0789BF61C973}" srcOrd="3" destOrd="0" presId="urn:microsoft.com/office/officeart/2005/8/layout/process1"/>
    <dgm:cxn modelId="{021BFE7F-78D6-4047-A492-2288921E5FA9}" type="presParOf" srcId="{369BC557-0B4B-4350-8947-0789BF61C973}" destId="{0A3FC60A-BA75-43EB-B0F2-FD8CC5BC3468}" srcOrd="0" destOrd="0" presId="urn:microsoft.com/office/officeart/2005/8/layout/process1"/>
    <dgm:cxn modelId="{B512DEF5-2324-4122-B7AF-F0ECFC2E1EED}" type="presParOf" srcId="{66EF4A8D-3EEA-4E2C-83C5-DA53B7A4026F}" destId="{26A07842-9F17-47B7-A2CE-6C9D6168A940}"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95F1BE-AB25-41DF-B4E0-AB87C3ECCC05}" type="doc">
      <dgm:prSet loTypeId="urn:microsoft.com/office/officeart/2005/8/layout/process1" loCatId="process" qsTypeId="urn:microsoft.com/office/officeart/2005/8/quickstyle/simple1" qsCatId="simple" csTypeId="urn:microsoft.com/office/officeart/2005/8/colors/accent1_2" csCatId="accent1" phldr="1"/>
      <dgm:spPr/>
    </dgm:pt>
    <dgm:pt modelId="{A52BA724-C84C-4C7D-8B3C-07B614F4415C}">
      <dgm:prSet phldrT="[Text]"/>
      <dgm:spPr>
        <a:solidFill>
          <a:srgbClr val="99CCFF"/>
        </a:solidFill>
      </dgm:spPr>
      <dgm:t>
        <a:bodyPr/>
        <a:lstStyle/>
        <a:p>
          <a:r>
            <a:rPr lang="en-CA"/>
            <a:t>Expectancy</a:t>
          </a:r>
          <a:endParaRPr lang="en-US"/>
        </a:p>
      </dgm:t>
    </dgm:pt>
    <dgm:pt modelId="{EEEA94CD-9AA2-43F0-BD6B-8276E2824858}" type="parTrans" cxnId="{915F8CBA-E5AE-465F-9E4F-D24D36BA6CF6}">
      <dgm:prSet/>
      <dgm:spPr/>
      <dgm:t>
        <a:bodyPr/>
        <a:lstStyle/>
        <a:p>
          <a:endParaRPr lang="en-US"/>
        </a:p>
      </dgm:t>
    </dgm:pt>
    <dgm:pt modelId="{1E14021B-1826-444A-85E9-36977DD7C28E}" type="sibTrans" cxnId="{915F8CBA-E5AE-465F-9E4F-D24D36BA6CF6}">
      <dgm:prSet/>
      <dgm:spPr>
        <a:solidFill>
          <a:srgbClr val="0070C0"/>
        </a:solidFill>
      </dgm:spPr>
      <dgm:t>
        <a:bodyPr/>
        <a:lstStyle/>
        <a:p>
          <a:endParaRPr lang="en-US"/>
        </a:p>
      </dgm:t>
    </dgm:pt>
    <dgm:pt modelId="{5297F51C-4572-486C-849A-0AB560B3E244}">
      <dgm:prSet phldrT="[Text]"/>
      <dgm:spPr>
        <a:solidFill>
          <a:srgbClr val="99CCFF"/>
        </a:solidFill>
      </dgm:spPr>
      <dgm:t>
        <a:bodyPr/>
        <a:lstStyle/>
        <a:p>
          <a:r>
            <a:rPr lang="en-CA" dirty="0"/>
            <a:t>Instrumentality</a:t>
          </a:r>
          <a:endParaRPr lang="en-US" dirty="0"/>
        </a:p>
      </dgm:t>
    </dgm:pt>
    <dgm:pt modelId="{F75065E8-5FCD-4D45-A8EF-3602A8D88301}" type="parTrans" cxnId="{0C7A8238-B4D8-4A2C-B6EE-8E8033E770B6}">
      <dgm:prSet/>
      <dgm:spPr/>
      <dgm:t>
        <a:bodyPr/>
        <a:lstStyle/>
        <a:p>
          <a:endParaRPr lang="en-US"/>
        </a:p>
      </dgm:t>
    </dgm:pt>
    <dgm:pt modelId="{05212378-3372-49AE-BA46-59E9AE1B24ED}" type="sibTrans" cxnId="{0C7A8238-B4D8-4A2C-B6EE-8E8033E770B6}">
      <dgm:prSet/>
      <dgm:spPr>
        <a:solidFill>
          <a:srgbClr val="0070C0"/>
        </a:solidFill>
      </dgm:spPr>
      <dgm:t>
        <a:bodyPr/>
        <a:lstStyle/>
        <a:p>
          <a:endParaRPr lang="en-US"/>
        </a:p>
      </dgm:t>
    </dgm:pt>
    <dgm:pt modelId="{3E800F44-158C-4E98-B634-7A685C98F43F}">
      <dgm:prSet phldrT="[Text]"/>
      <dgm:spPr>
        <a:solidFill>
          <a:srgbClr val="99CCFF"/>
        </a:solidFill>
      </dgm:spPr>
      <dgm:t>
        <a:bodyPr/>
        <a:lstStyle/>
        <a:p>
          <a:r>
            <a:rPr lang="en-CA" dirty="0"/>
            <a:t>Valence</a:t>
          </a:r>
          <a:endParaRPr lang="en-US" dirty="0"/>
        </a:p>
      </dgm:t>
    </dgm:pt>
    <dgm:pt modelId="{63A4CAD6-3463-448A-95EE-9C6FFF525642}" type="parTrans" cxnId="{51B741F1-FB27-461C-9807-3A7A960DB39E}">
      <dgm:prSet/>
      <dgm:spPr/>
      <dgm:t>
        <a:bodyPr/>
        <a:lstStyle/>
        <a:p>
          <a:endParaRPr lang="en-US"/>
        </a:p>
      </dgm:t>
    </dgm:pt>
    <dgm:pt modelId="{E5C77982-817F-49E6-A42D-0E0B19A5D60F}" type="sibTrans" cxnId="{51B741F1-FB27-461C-9807-3A7A960DB39E}">
      <dgm:prSet/>
      <dgm:spPr/>
      <dgm:t>
        <a:bodyPr/>
        <a:lstStyle/>
        <a:p>
          <a:endParaRPr lang="en-US"/>
        </a:p>
      </dgm:t>
    </dgm:pt>
    <dgm:pt modelId="{068F0C43-672E-4C13-9EAF-73FFEB2E0028}">
      <dgm:prSet phldrT="[Text]"/>
      <dgm:spPr>
        <a:solidFill>
          <a:srgbClr val="99CCFF"/>
        </a:solidFill>
      </dgm:spPr>
      <dgm:t>
        <a:bodyPr/>
        <a:lstStyle/>
        <a:p>
          <a:r>
            <a:rPr lang="en-US"/>
            <a:t>Effort is linked to Performance</a:t>
          </a:r>
        </a:p>
      </dgm:t>
    </dgm:pt>
    <dgm:pt modelId="{295D6302-C7C1-4D97-83EE-C2FB82212E41}" type="parTrans" cxnId="{7C91A85E-36F3-45FD-B443-57ED1915AE83}">
      <dgm:prSet/>
      <dgm:spPr/>
      <dgm:t>
        <a:bodyPr/>
        <a:lstStyle/>
        <a:p>
          <a:endParaRPr lang="en-US"/>
        </a:p>
      </dgm:t>
    </dgm:pt>
    <dgm:pt modelId="{7F700295-A74B-4F37-A92B-3E2160B345DA}" type="sibTrans" cxnId="{7C91A85E-36F3-45FD-B443-57ED1915AE83}">
      <dgm:prSet/>
      <dgm:spPr/>
      <dgm:t>
        <a:bodyPr/>
        <a:lstStyle/>
        <a:p>
          <a:endParaRPr lang="en-US"/>
        </a:p>
      </dgm:t>
    </dgm:pt>
    <dgm:pt modelId="{567BF7D2-EE3E-4837-8165-18CA4FD66366}">
      <dgm:prSet phldrT="[Text]"/>
      <dgm:spPr>
        <a:solidFill>
          <a:srgbClr val="99CCFF"/>
        </a:solidFill>
      </dgm:spPr>
      <dgm:t>
        <a:bodyPr/>
        <a:lstStyle/>
        <a:p>
          <a:r>
            <a:rPr lang="en-US" dirty="0"/>
            <a:t>Performance is linked to Rewards</a:t>
          </a:r>
        </a:p>
      </dgm:t>
    </dgm:pt>
    <dgm:pt modelId="{9B56DD2F-F86A-4CFF-ACA5-E7FD64718D9F}" type="parTrans" cxnId="{AF3E958B-853A-4327-8F5B-D8BED905720B}">
      <dgm:prSet/>
      <dgm:spPr/>
      <dgm:t>
        <a:bodyPr/>
        <a:lstStyle/>
        <a:p>
          <a:endParaRPr lang="en-US"/>
        </a:p>
      </dgm:t>
    </dgm:pt>
    <dgm:pt modelId="{27F6FE14-3A80-4932-833B-D00876C9FC52}" type="sibTrans" cxnId="{AF3E958B-853A-4327-8F5B-D8BED905720B}">
      <dgm:prSet/>
      <dgm:spPr/>
      <dgm:t>
        <a:bodyPr/>
        <a:lstStyle/>
        <a:p>
          <a:endParaRPr lang="en-US"/>
        </a:p>
      </dgm:t>
    </dgm:pt>
    <dgm:pt modelId="{C2816607-8772-4FB6-9CC1-5756F65BB8C4}">
      <dgm:prSet phldrT="[Text]"/>
      <dgm:spPr>
        <a:solidFill>
          <a:srgbClr val="99CCFF"/>
        </a:solidFill>
      </dgm:spPr>
      <dgm:t>
        <a:bodyPr/>
        <a:lstStyle/>
        <a:p>
          <a:r>
            <a:rPr lang="en-US" dirty="0"/>
            <a:t>Rewards are linked to Personal Goals</a:t>
          </a:r>
        </a:p>
      </dgm:t>
    </dgm:pt>
    <dgm:pt modelId="{E34409BE-2039-4A07-897F-366414C6AFEB}" type="parTrans" cxnId="{791E3278-2C88-43FD-BB10-330D5AFC23EA}">
      <dgm:prSet/>
      <dgm:spPr/>
      <dgm:t>
        <a:bodyPr/>
        <a:lstStyle/>
        <a:p>
          <a:endParaRPr lang="en-US"/>
        </a:p>
      </dgm:t>
    </dgm:pt>
    <dgm:pt modelId="{D64CB7C3-C51A-447D-8889-57519A6332F9}" type="sibTrans" cxnId="{791E3278-2C88-43FD-BB10-330D5AFC23EA}">
      <dgm:prSet/>
      <dgm:spPr/>
      <dgm:t>
        <a:bodyPr/>
        <a:lstStyle/>
        <a:p>
          <a:endParaRPr lang="en-US"/>
        </a:p>
      </dgm:t>
    </dgm:pt>
    <dgm:pt modelId="{CB47DF31-37AD-4FD0-B8A1-C6363C06EE46}">
      <dgm:prSet phldrT="[Text]"/>
      <dgm:spPr>
        <a:solidFill>
          <a:srgbClr val="99CCFF"/>
        </a:solidFill>
      </dgm:spPr>
      <dgm:t>
        <a:bodyPr/>
        <a:lstStyle/>
        <a:p>
          <a:r>
            <a:rPr lang="en-US" dirty="0"/>
            <a:t>"If I study hard, I will achieve an A+ in the course"</a:t>
          </a:r>
        </a:p>
      </dgm:t>
    </dgm:pt>
    <dgm:pt modelId="{20C8E8A1-4E19-444C-9EFB-EE2FBD796DB9}" type="parTrans" cxnId="{04F3C74F-B16A-4EA6-BFA6-25E7690E5CD6}">
      <dgm:prSet/>
      <dgm:spPr/>
      <dgm:t>
        <a:bodyPr/>
        <a:lstStyle/>
        <a:p>
          <a:endParaRPr lang="en-US"/>
        </a:p>
      </dgm:t>
    </dgm:pt>
    <dgm:pt modelId="{7A015ED8-9076-4F81-887B-3ED46C9DA797}" type="sibTrans" cxnId="{04F3C74F-B16A-4EA6-BFA6-25E7690E5CD6}">
      <dgm:prSet/>
      <dgm:spPr/>
      <dgm:t>
        <a:bodyPr/>
        <a:lstStyle/>
        <a:p>
          <a:endParaRPr lang="en-US"/>
        </a:p>
      </dgm:t>
    </dgm:pt>
    <dgm:pt modelId="{AB6CD93E-CE16-4CED-908C-D4BECBC35FFB}">
      <dgm:prSet phldrT="[Text]"/>
      <dgm:spPr>
        <a:solidFill>
          <a:srgbClr val="99CCFF"/>
        </a:solidFill>
      </dgm:spPr>
      <dgm:t>
        <a:bodyPr/>
        <a:lstStyle/>
        <a:p>
          <a:r>
            <a:rPr lang="en-US"/>
            <a:t>"The professor will give me an A+ if I achieve 90%"</a:t>
          </a:r>
        </a:p>
      </dgm:t>
    </dgm:pt>
    <dgm:pt modelId="{33E1D522-6069-4FF9-9003-4256F7B97D9B}" type="parTrans" cxnId="{9DDA06FB-79F0-4764-BDBD-28007D373714}">
      <dgm:prSet/>
      <dgm:spPr/>
      <dgm:t>
        <a:bodyPr/>
        <a:lstStyle/>
        <a:p>
          <a:endParaRPr lang="en-US"/>
        </a:p>
      </dgm:t>
    </dgm:pt>
    <dgm:pt modelId="{DAAE2ED3-033E-4B56-9AEB-AE56BC4B35F6}" type="sibTrans" cxnId="{9DDA06FB-79F0-4764-BDBD-28007D373714}">
      <dgm:prSet/>
      <dgm:spPr/>
      <dgm:t>
        <a:bodyPr/>
        <a:lstStyle/>
        <a:p>
          <a:endParaRPr lang="en-US"/>
        </a:p>
      </dgm:t>
    </dgm:pt>
    <dgm:pt modelId="{4B7B8FB4-5235-43A0-9F42-5AADA8146DCE}">
      <dgm:prSet phldrT="[Text]"/>
      <dgm:spPr>
        <a:solidFill>
          <a:srgbClr val="99CCFF"/>
        </a:solidFill>
      </dgm:spPr>
      <dgm:t>
        <a:bodyPr/>
        <a:lstStyle/>
        <a:p>
          <a:r>
            <a:rPr lang="en-US"/>
            <a:t>"I really need to get an A+ to graduate with honours"</a:t>
          </a:r>
        </a:p>
      </dgm:t>
    </dgm:pt>
    <dgm:pt modelId="{7F5FED7B-457C-4BA8-8345-9A3243D8D0A0}" type="parTrans" cxnId="{40810E5E-9832-4A41-B854-2B9630D9F70C}">
      <dgm:prSet/>
      <dgm:spPr/>
      <dgm:t>
        <a:bodyPr/>
        <a:lstStyle/>
        <a:p>
          <a:endParaRPr lang="en-US"/>
        </a:p>
      </dgm:t>
    </dgm:pt>
    <dgm:pt modelId="{F80A6906-2E16-4723-BAC8-1E2D2E5BA17D}" type="sibTrans" cxnId="{40810E5E-9832-4A41-B854-2B9630D9F70C}">
      <dgm:prSet/>
      <dgm:spPr/>
      <dgm:t>
        <a:bodyPr/>
        <a:lstStyle/>
        <a:p>
          <a:endParaRPr lang="en-US"/>
        </a:p>
      </dgm:t>
    </dgm:pt>
    <dgm:pt modelId="{BDE01D3F-9AFE-4BC3-B522-2F2143BC358D}">
      <dgm:prSet phldrT="[Text]"/>
      <dgm:spPr>
        <a:solidFill>
          <a:srgbClr val="99CCFF"/>
        </a:solidFill>
      </dgm:spPr>
      <dgm:t>
        <a:bodyPr/>
        <a:lstStyle/>
        <a:p>
          <a:r>
            <a:rPr lang="en-US"/>
            <a:t>High expectancy level</a:t>
          </a:r>
        </a:p>
      </dgm:t>
    </dgm:pt>
    <dgm:pt modelId="{31BECBAD-B99B-4CDF-9C47-CFD820CAE132}" type="parTrans" cxnId="{5752D275-8F44-4A2A-8078-B48E463A12FE}">
      <dgm:prSet/>
      <dgm:spPr/>
      <dgm:t>
        <a:bodyPr/>
        <a:lstStyle/>
        <a:p>
          <a:endParaRPr lang="en-US"/>
        </a:p>
      </dgm:t>
    </dgm:pt>
    <dgm:pt modelId="{7FD9EC6A-97E7-4924-8085-C4AA83395443}" type="sibTrans" cxnId="{5752D275-8F44-4A2A-8078-B48E463A12FE}">
      <dgm:prSet/>
      <dgm:spPr/>
      <dgm:t>
        <a:bodyPr/>
        <a:lstStyle/>
        <a:p>
          <a:endParaRPr lang="en-US"/>
        </a:p>
      </dgm:t>
    </dgm:pt>
    <dgm:pt modelId="{AD80B608-A523-4F6F-9C29-DF44F9BA4BD6}">
      <dgm:prSet phldrT="[Text]"/>
      <dgm:spPr>
        <a:solidFill>
          <a:srgbClr val="99CCFF"/>
        </a:solidFill>
      </dgm:spPr>
      <dgm:t>
        <a:bodyPr/>
        <a:lstStyle/>
        <a:p>
          <a:r>
            <a:rPr lang="en-US"/>
            <a:t>High instrumentality</a:t>
          </a:r>
        </a:p>
      </dgm:t>
    </dgm:pt>
    <dgm:pt modelId="{56CAB5A3-536E-4580-9BE4-0A4131129BED}" type="parTrans" cxnId="{276F7E44-E7D2-416A-B838-36D930BC25AA}">
      <dgm:prSet/>
      <dgm:spPr/>
      <dgm:t>
        <a:bodyPr/>
        <a:lstStyle/>
        <a:p>
          <a:endParaRPr lang="en-US"/>
        </a:p>
      </dgm:t>
    </dgm:pt>
    <dgm:pt modelId="{BBCA2B71-CD56-46E2-92D8-6F55C61E5DC4}" type="sibTrans" cxnId="{276F7E44-E7D2-416A-B838-36D930BC25AA}">
      <dgm:prSet/>
      <dgm:spPr/>
      <dgm:t>
        <a:bodyPr/>
        <a:lstStyle/>
        <a:p>
          <a:endParaRPr lang="en-US"/>
        </a:p>
      </dgm:t>
    </dgm:pt>
    <dgm:pt modelId="{E821B5A2-5EF8-4512-A4D7-846775A8FC21}">
      <dgm:prSet phldrT="[Text]"/>
      <dgm:spPr>
        <a:solidFill>
          <a:srgbClr val="99CCFF"/>
        </a:solidFill>
      </dgm:spPr>
      <dgm:t>
        <a:bodyPr/>
        <a:lstStyle/>
        <a:p>
          <a:r>
            <a:rPr lang="en-US"/>
            <a:t>Positive valence</a:t>
          </a:r>
        </a:p>
      </dgm:t>
    </dgm:pt>
    <dgm:pt modelId="{ED42D047-58DD-47BA-B38A-84E2261DBBA0}" type="parTrans" cxnId="{2D7282C0-3EFA-4862-A800-30C8F48C573F}">
      <dgm:prSet/>
      <dgm:spPr/>
      <dgm:t>
        <a:bodyPr/>
        <a:lstStyle/>
        <a:p>
          <a:endParaRPr lang="en-US"/>
        </a:p>
      </dgm:t>
    </dgm:pt>
    <dgm:pt modelId="{00DB7E89-7031-4822-AD2D-FB900AB108AD}" type="sibTrans" cxnId="{2D7282C0-3EFA-4862-A800-30C8F48C573F}">
      <dgm:prSet/>
      <dgm:spPr/>
      <dgm:t>
        <a:bodyPr/>
        <a:lstStyle/>
        <a:p>
          <a:endParaRPr lang="en-US"/>
        </a:p>
      </dgm:t>
    </dgm:pt>
    <dgm:pt modelId="{66EF4A8D-3EEA-4E2C-83C5-DA53B7A4026F}" type="pres">
      <dgm:prSet presAssocID="{A995F1BE-AB25-41DF-B4E0-AB87C3ECCC05}" presName="Name0" presStyleCnt="0">
        <dgm:presLayoutVars>
          <dgm:dir/>
          <dgm:resizeHandles val="exact"/>
        </dgm:presLayoutVars>
      </dgm:prSet>
      <dgm:spPr/>
    </dgm:pt>
    <dgm:pt modelId="{BA317EDF-6F91-48F4-919A-A43B9A740D94}" type="pres">
      <dgm:prSet presAssocID="{A52BA724-C84C-4C7D-8B3C-07B614F4415C}" presName="node" presStyleLbl="node1" presStyleIdx="0" presStyleCnt="3">
        <dgm:presLayoutVars>
          <dgm:bulletEnabled val="1"/>
        </dgm:presLayoutVars>
      </dgm:prSet>
      <dgm:spPr/>
      <dgm:t>
        <a:bodyPr/>
        <a:lstStyle/>
        <a:p>
          <a:endParaRPr lang="en-US"/>
        </a:p>
      </dgm:t>
    </dgm:pt>
    <dgm:pt modelId="{28006A15-F7EC-4AA7-BBF6-2C61364CC01F}" type="pres">
      <dgm:prSet presAssocID="{1E14021B-1826-444A-85E9-36977DD7C28E}" presName="sibTrans" presStyleLbl="sibTrans2D1" presStyleIdx="0" presStyleCnt="2"/>
      <dgm:spPr/>
      <dgm:t>
        <a:bodyPr/>
        <a:lstStyle/>
        <a:p>
          <a:endParaRPr lang="en-US"/>
        </a:p>
      </dgm:t>
    </dgm:pt>
    <dgm:pt modelId="{49644553-5658-413A-97B1-F9C53062E229}" type="pres">
      <dgm:prSet presAssocID="{1E14021B-1826-444A-85E9-36977DD7C28E}" presName="connectorText" presStyleLbl="sibTrans2D1" presStyleIdx="0" presStyleCnt="2"/>
      <dgm:spPr/>
      <dgm:t>
        <a:bodyPr/>
        <a:lstStyle/>
        <a:p>
          <a:endParaRPr lang="en-US"/>
        </a:p>
      </dgm:t>
    </dgm:pt>
    <dgm:pt modelId="{0CFCCB29-CC71-482C-8F3F-08EAFDBB35DD}" type="pres">
      <dgm:prSet presAssocID="{5297F51C-4572-486C-849A-0AB560B3E244}" presName="node" presStyleLbl="node1" presStyleIdx="1" presStyleCnt="3">
        <dgm:presLayoutVars>
          <dgm:bulletEnabled val="1"/>
        </dgm:presLayoutVars>
      </dgm:prSet>
      <dgm:spPr/>
      <dgm:t>
        <a:bodyPr/>
        <a:lstStyle/>
        <a:p>
          <a:endParaRPr lang="en-US"/>
        </a:p>
      </dgm:t>
    </dgm:pt>
    <dgm:pt modelId="{369BC557-0B4B-4350-8947-0789BF61C973}" type="pres">
      <dgm:prSet presAssocID="{05212378-3372-49AE-BA46-59E9AE1B24ED}" presName="sibTrans" presStyleLbl="sibTrans2D1" presStyleIdx="1" presStyleCnt="2"/>
      <dgm:spPr/>
      <dgm:t>
        <a:bodyPr/>
        <a:lstStyle/>
        <a:p>
          <a:endParaRPr lang="en-US"/>
        </a:p>
      </dgm:t>
    </dgm:pt>
    <dgm:pt modelId="{0A3FC60A-BA75-43EB-B0F2-FD8CC5BC3468}" type="pres">
      <dgm:prSet presAssocID="{05212378-3372-49AE-BA46-59E9AE1B24ED}" presName="connectorText" presStyleLbl="sibTrans2D1" presStyleIdx="1" presStyleCnt="2"/>
      <dgm:spPr/>
      <dgm:t>
        <a:bodyPr/>
        <a:lstStyle/>
        <a:p>
          <a:endParaRPr lang="en-US"/>
        </a:p>
      </dgm:t>
    </dgm:pt>
    <dgm:pt modelId="{26A07842-9F17-47B7-A2CE-6C9D6168A940}" type="pres">
      <dgm:prSet presAssocID="{3E800F44-158C-4E98-B634-7A685C98F43F}" presName="node" presStyleLbl="node1" presStyleIdx="2" presStyleCnt="3">
        <dgm:presLayoutVars>
          <dgm:bulletEnabled val="1"/>
        </dgm:presLayoutVars>
      </dgm:prSet>
      <dgm:spPr/>
      <dgm:t>
        <a:bodyPr/>
        <a:lstStyle/>
        <a:p>
          <a:endParaRPr lang="en-US"/>
        </a:p>
      </dgm:t>
    </dgm:pt>
  </dgm:ptLst>
  <dgm:cxnLst>
    <dgm:cxn modelId="{AD27900B-3C5C-40DF-8018-A521F6BFA639}" type="presOf" srcId="{A995F1BE-AB25-41DF-B4E0-AB87C3ECCC05}" destId="{66EF4A8D-3EEA-4E2C-83C5-DA53B7A4026F}" srcOrd="0" destOrd="0" presId="urn:microsoft.com/office/officeart/2005/8/layout/process1"/>
    <dgm:cxn modelId="{457F132E-A393-43F4-98B9-12B47AFDC637}" type="presOf" srcId="{05212378-3372-49AE-BA46-59E9AE1B24ED}" destId="{369BC557-0B4B-4350-8947-0789BF61C973}" srcOrd="0" destOrd="0" presId="urn:microsoft.com/office/officeart/2005/8/layout/process1"/>
    <dgm:cxn modelId="{42B4C92E-169C-4F61-AA7D-D8F4004B5C9B}" type="presOf" srcId="{AD80B608-A523-4F6F-9C29-DF44F9BA4BD6}" destId="{0CFCCB29-CC71-482C-8F3F-08EAFDBB35DD}" srcOrd="0" destOrd="3" presId="urn:microsoft.com/office/officeart/2005/8/layout/process1"/>
    <dgm:cxn modelId="{FFCD605C-BDC2-4F36-8947-5AC7311C7641}" type="presOf" srcId="{BDE01D3F-9AFE-4BC3-B522-2F2143BC358D}" destId="{BA317EDF-6F91-48F4-919A-A43B9A740D94}" srcOrd="0" destOrd="3" presId="urn:microsoft.com/office/officeart/2005/8/layout/process1"/>
    <dgm:cxn modelId="{BF46BEB3-6560-4244-AFD0-284BAE99F54A}" type="presOf" srcId="{C2816607-8772-4FB6-9CC1-5756F65BB8C4}" destId="{26A07842-9F17-47B7-A2CE-6C9D6168A940}" srcOrd="0" destOrd="1" presId="urn:microsoft.com/office/officeart/2005/8/layout/process1"/>
    <dgm:cxn modelId="{70D04788-FE70-4250-BA28-1C18C7B2998D}" type="presOf" srcId="{3E800F44-158C-4E98-B634-7A685C98F43F}" destId="{26A07842-9F17-47B7-A2CE-6C9D6168A940}" srcOrd="0" destOrd="0" presId="urn:microsoft.com/office/officeart/2005/8/layout/process1"/>
    <dgm:cxn modelId="{0C7A8238-B4D8-4A2C-B6EE-8E8033E770B6}" srcId="{A995F1BE-AB25-41DF-B4E0-AB87C3ECCC05}" destId="{5297F51C-4572-486C-849A-0AB560B3E244}" srcOrd="1" destOrd="0" parTransId="{F75065E8-5FCD-4D45-A8EF-3602A8D88301}" sibTransId="{05212378-3372-49AE-BA46-59E9AE1B24ED}"/>
    <dgm:cxn modelId="{5752D275-8F44-4A2A-8078-B48E463A12FE}" srcId="{A52BA724-C84C-4C7D-8B3C-07B614F4415C}" destId="{BDE01D3F-9AFE-4BC3-B522-2F2143BC358D}" srcOrd="2" destOrd="0" parTransId="{31BECBAD-B99B-4CDF-9C47-CFD820CAE132}" sibTransId="{7FD9EC6A-97E7-4924-8085-C4AA83395443}"/>
    <dgm:cxn modelId="{26E71A33-4369-459E-B0CB-0EFFEAA756D5}" type="presOf" srcId="{E821B5A2-5EF8-4512-A4D7-846775A8FC21}" destId="{26A07842-9F17-47B7-A2CE-6C9D6168A940}" srcOrd="0" destOrd="3" presId="urn:microsoft.com/office/officeart/2005/8/layout/process1"/>
    <dgm:cxn modelId="{C46013A5-E85E-4631-8634-8A356C88C0BF}" type="presOf" srcId="{5297F51C-4572-486C-849A-0AB560B3E244}" destId="{0CFCCB29-CC71-482C-8F3F-08EAFDBB35DD}" srcOrd="0" destOrd="0" presId="urn:microsoft.com/office/officeart/2005/8/layout/process1"/>
    <dgm:cxn modelId="{814235F8-E4B3-4BB1-B76E-59D20B4B4246}" type="presOf" srcId="{AB6CD93E-CE16-4CED-908C-D4BECBC35FFB}" destId="{0CFCCB29-CC71-482C-8F3F-08EAFDBB35DD}" srcOrd="0" destOrd="2" presId="urn:microsoft.com/office/officeart/2005/8/layout/process1"/>
    <dgm:cxn modelId="{04F3C74F-B16A-4EA6-BFA6-25E7690E5CD6}" srcId="{A52BA724-C84C-4C7D-8B3C-07B614F4415C}" destId="{CB47DF31-37AD-4FD0-B8A1-C6363C06EE46}" srcOrd="1" destOrd="0" parTransId="{20C8E8A1-4E19-444C-9EFB-EE2FBD796DB9}" sibTransId="{7A015ED8-9076-4F81-887B-3ED46C9DA797}"/>
    <dgm:cxn modelId="{0FC15333-3C63-4984-96CA-1403EEF528C6}" type="presOf" srcId="{1E14021B-1826-444A-85E9-36977DD7C28E}" destId="{28006A15-F7EC-4AA7-BBF6-2C61364CC01F}" srcOrd="0" destOrd="0" presId="urn:microsoft.com/office/officeart/2005/8/layout/process1"/>
    <dgm:cxn modelId="{2DFBC5F4-D78A-48AC-9841-3FDE8C5AE372}" type="presOf" srcId="{1E14021B-1826-444A-85E9-36977DD7C28E}" destId="{49644553-5658-413A-97B1-F9C53062E229}" srcOrd="1" destOrd="0" presId="urn:microsoft.com/office/officeart/2005/8/layout/process1"/>
    <dgm:cxn modelId="{AF3E958B-853A-4327-8F5B-D8BED905720B}" srcId="{5297F51C-4572-486C-849A-0AB560B3E244}" destId="{567BF7D2-EE3E-4837-8165-18CA4FD66366}" srcOrd="0" destOrd="0" parTransId="{9B56DD2F-F86A-4CFF-ACA5-E7FD64718D9F}" sibTransId="{27F6FE14-3A80-4932-833B-D00876C9FC52}"/>
    <dgm:cxn modelId="{51B741F1-FB27-461C-9807-3A7A960DB39E}" srcId="{A995F1BE-AB25-41DF-B4E0-AB87C3ECCC05}" destId="{3E800F44-158C-4E98-B634-7A685C98F43F}" srcOrd="2" destOrd="0" parTransId="{63A4CAD6-3463-448A-95EE-9C6FFF525642}" sibTransId="{E5C77982-817F-49E6-A42D-0E0B19A5D60F}"/>
    <dgm:cxn modelId="{40810E5E-9832-4A41-B854-2B9630D9F70C}" srcId="{3E800F44-158C-4E98-B634-7A685C98F43F}" destId="{4B7B8FB4-5235-43A0-9F42-5AADA8146DCE}" srcOrd="1" destOrd="0" parTransId="{7F5FED7B-457C-4BA8-8345-9A3243D8D0A0}" sibTransId="{F80A6906-2E16-4723-BAC8-1E2D2E5BA17D}"/>
    <dgm:cxn modelId="{F148C24D-B76E-4FD6-9746-1DACC3744B94}" type="presOf" srcId="{CB47DF31-37AD-4FD0-B8A1-C6363C06EE46}" destId="{BA317EDF-6F91-48F4-919A-A43B9A740D94}" srcOrd="0" destOrd="2" presId="urn:microsoft.com/office/officeart/2005/8/layout/process1"/>
    <dgm:cxn modelId="{9DDA06FB-79F0-4764-BDBD-28007D373714}" srcId="{5297F51C-4572-486C-849A-0AB560B3E244}" destId="{AB6CD93E-CE16-4CED-908C-D4BECBC35FFB}" srcOrd="1" destOrd="0" parTransId="{33E1D522-6069-4FF9-9003-4256F7B97D9B}" sibTransId="{DAAE2ED3-033E-4B56-9AEB-AE56BC4B35F6}"/>
    <dgm:cxn modelId="{2D7282C0-3EFA-4862-A800-30C8F48C573F}" srcId="{3E800F44-158C-4E98-B634-7A685C98F43F}" destId="{E821B5A2-5EF8-4512-A4D7-846775A8FC21}" srcOrd="2" destOrd="0" parTransId="{ED42D047-58DD-47BA-B38A-84E2261DBBA0}" sibTransId="{00DB7E89-7031-4822-AD2D-FB900AB108AD}"/>
    <dgm:cxn modelId="{915F8CBA-E5AE-465F-9E4F-D24D36BA6CF6}" srcId="{A995F1BE-AB25-41DF-B4E0-AB87C3ECCC05}" destId="{A52BA724-C84C-4C7D-8B3C-07B614F4415C}" srcOrd="0" destOrd="0" parTransId="{EEEA94CD-9AA2-43F0-BD6B-8276E2824858}" sibTransId="{1E14021B-1826-444A-85E9-36977DD7C28E}"/>
    <dgm:cxn modelId="{791E3278-2C88-43FD-BB10-330D5AFC23EA}" srcId="{3E800F44-158C-4E98-B634-7A685C98F43F}" destId="{C2816607-8772-4FB6-9CC1-5756F65BB8C4}" srcOrd="0" destOrd="0" parTransId="{E34409BE-2039-4A07-897F-366414C6AFEB}" sibTransId="{D64CB7C3-C51A-447D-8889-57519A6332F9}"/>
    <dgm:cxn modelId="{5CF901A1-4787-4D1D-BD0C-832E411153F4}" type="presOf" srcId="{05212378-3372-49AE-BA46-59E9AE1B24ED}" destId="{0A3FC60A-BA75-43EB-B0F2-FD8CC5BC3468}" srcOrd="1" destOrd="0" presId="urn:microsoft.com/office/officeart/2005/8/layout/process1"/>
    <dgm:cxn modelId="{B5E046D1-97DA-42A2-95EA-F134B4D598E2}" type="presOf" srcId="{4B7B8FB4-5235-43A0-9F42-5AADA8146DCE}" destId="{26A07842-9F17-47B7-A2CE-6C9D6168A940}" srcOrd="0" destOrd="2" presId="urn:microsoft.com/office/officeart/2005/8/layout/process1"/>
    <dgm:cxn modelId="{276F7E44-E7D2-416A-B838-36D930BC25AA}" srcId="{5297F51C-4572-486C-849A-0AB560B3E244}" destId="{AD80B608-A523-4F6F-9C29-DF44F9BA4BD6}" srcOrd="2" destOrd="0" parTransId="{56CAB5A3-536E-4580-9BE4-0A4131129BED}" sibTransId="{BBCA2B71-CD56-46E2-92D8-6F55C61E5DC4}"/>
    <dgm:cxn modelId="{7C91A85E-36F3-45FD-B443-57ED1915AE83}" srcId="{A52BA724-C84C-4C7D-8B3C-07B614F4415C}" destId="{068F0C43-672E-4C13-9EAF-73FFEB2E0028}" srcOrd="0" destOrd="0" parTransId="{295D6302-C7C1-4D97-83EE-C2FB82212E41}" sibTransId="{7F700295-A74B-4F37-A92B-3E2160B345DA}"/>
    <dgm:cxn modelId="{4F804147-602B-47C3-920C-27001450E57A}" type="presOf" srcId="{567BF7D2-EE3E-4837-8165-18CA4FD66366}" destId="{0CFCCB29-CC71-482C-8F3F-08EAFDBB35DD}" srcOrd="0" destOrd="1" presId="urn:microsoft.com/office/officeart/2005/8/layout/process1"/>
    <dgm:cxn modelId="{A5D0418A-B3E9-4C9F-B78B-863E4050FD2F}" type="presOf" srcId="{068F0C43-672E-4C13-9EAF-73FFEB2E0028}" destId="{BA317EDF-6F91-48F4-919A-A43B9A740D94}" srcOrd="0" destOrd="1" presId="urn:microsoft.com/office/officeart/2005/8/layout/process1"/>
    <dgm:cxn modelId="{5CB5D603-2272-4C44-A35C-AD8F0427FF33}" type="presOf" srcId="{A52BA724-C84C-4C7D-8B3C-07B614F4415C}" destId="{BA317EDF-6F91-48F4-919A-A43B9A740D94}" srcOrd="0" destOrd="0" presId="urn:microsoft.com/office/officeart/2005/8/layout/process1"/>
    <dgm:cxn modelId="{6D84E3AD-7865-4A98-AE95-A2C0F7812140}" type="presParOf" srcId="{66EF4A8D-3EEA-4E2C-83C5-DA53B7A4026F}" destId="{BA317EDF-6F91-48F4-919A-A43B9A740D94}" srcOrd="0" destOrd="0" presId="urn:microsoft.com/office/officeart/2005/8/layout/process1"/>
    <dgm:cxn modelId="{B8852FA4-C148-4CEC-BBC1-33474B0DEE46}" type="presParOf" srcId="{66EF4A8D-3EEA-4E2C-83C5-DA53B7A4026F}" destId="{28006A15-F7EC-4AA7-BBF6-2C61364CC01F}" srcOrd="1" destOrd="0" presId="urn:microsoft.com/office/officeart/2005/8/layout/process1"/>
    <dgm:cxn modelId="{4A15C624-2052-48BB-9B5D-8F5D7CBF21BD}" type="presParOf" srcId="{28006A15-F7EC-4AA7-BBF6-2C61364CC01F}" destId="{49644553-5658-413A-97B1-F9C53062E229}" srcOrd="0" destOrd="0" presId="urn:microsoft.com/office/officeart/2005/8/layout/process1"/>
    <dgm:cxn modelId="{A5280918-6F40-4314-9D64-22A4A49FCEC7}" type="presParOf" srcId="{66EF4A8D-3EEA-4E2C-83C5-DA53B7A4026F}" destId="{0CFCCB29-CC71-482C-8F3F-08EAFDBB35DD}" srcOrd="2" destOrd="0" presId="urn:microsoft.com/office/officeart/2005/8/layout/process1"/>
    <dgm:cxn modelId="{8C8C710D-F3EF-4EF3-BBC7-2AEE5E63E166}" type="presParOf" srcId="{66EF4A8D-3EEA-4E2C-83C5-DA53B7A4026F}" destId="{369BC557-0B4B-4350-8947-0789BF61C973}" srcOrd="3" destOrd="0" presId="urn:microsoft.com/office/officeart/2005/8/layout/process1"/>
    <dgm:cxn modelId="{2E8385C8-AA0A-42DB-A4E5-316828D37069}" type="presParOf" srcId="{369BC557-0B4B-4350-8947-0789BF61C973}" destId="{0A3FC60A-BA75-43EB-B0F2-FD8CC5BC3468}" srcOrd="0" destOrd="0" presId="urn:microsoft.com/office/officeart/2005/8/layout/process1"/>
    <dgm:cxn modelId="{ABC74381-36C6-4971-8A77-2FBD2C7D4469}" type="presParOf" srcId="{66EF4A8D-3EEA-4E2C-83C5-DA53B7A4026F}" destId="{26A07842-9F17-47B7-A2CE-6C9D6168A940}"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317EDF-6F91-48F4-919A-A43B9A740D94}">
      <dsp:nvSpPr>
        <dsp:cNvPr id="0" name=""/>
        <dsp:cNvSpPr/>
      </dsp:nvSpPr>
      <dsp:spPr>
        <a:xfrm>
          <a:off x="6161" y="1253670"/>
          <a:ext cx="1841599" cy="2140859"/>
        </a:xfrm>
        <a:prstGeom prst="roundRect">
          <a:avLst>
            <a:gd name="adj" fmla="val 10000"/>
          </a:avLst>
        </a:prstGeom>
        <a:solidFill>
          <a:srgbClr val="99CC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n-CA" sz="1800" kern="1200"/>
            <a:t>Expectancy</a:t>
          </a:r>
          <a:endParaRPr lang="en-US" sz="1800" kern="1200"/>
        </a:p>
        <a:p>
          <a:pPr marL="114300" lvl="1" indent="-114300" algn="l" defTabSz="622300">
            <a:lnSpc>
              <a:spcPct val="90000"/>
            </a:lnSpc>
            <a:spcBef>
              <a:spcPct val="0"/>
            </a:spcBef>
            <a:spcAft>
              <a:spcPct val="15000"/>
            </a:spcAft>
            <a:buChar char="••"/>
          </a:pPr>
          <a:r>
            <a:rPr lang="en-US" sz="1400" kern="1200"/>
            <a:t>Effort is linked to Performance</a:t>
          </a:r>
        </a:p>
        <a:p>
          <a:pPr marL="114300" lvl="1" indent="-114300" algn="l" defTabSz="622300">
            <a:lnSpc>
              <a:spcPct val="90000"/>
            </a:lnSpc>
            <a:spcBef>
              <a:spcPct val="0"/>
            </a:spcBef>
            <a:spcAft>
              <a:spcPct val="15000"/>
            </a:spcAft>
            <a:buChar char="••"/>
          </a:pPr>
          <a:r>
            <a:rPr lang="en-US" sz="1400" kern="1200" dirty="0"/>
            <a:t>"No matter how much I study, I will never achieve an A+ in the course"</a:t>
          </a:r>
        </a:p>
        <a:p>
          <a:pPr marL="114300" lvl="1" indent="-114300" algn="l" defTabSz="622300">
            <a:lnSpc>
              <a:spcPct val="90000"/>
            </a:lnSpc>
            <a:spcBef>
              <a:spcPct val="0"/>
            </a:spcBef>
            <a:spcAft>
              <a:spcPct val="15000"/>
            </a:spcAft>
            <a:buChar char="••"/>
          </a:pPr>
          <a:r>
            <a:rPr lang="en-US" sz="1400" kern="1200"/>
            <a:t>Low expectancy level</a:t>
          </a:r>
        </a:p>
      </dsp:txBody>
      <dsp:txXfrm>
        <a:off x="60100" y="1307609"/>
        <a:ext cx="1733721" cy="2032981"/>
      </dsp:txXfrm>
    </dsp:sp>
    <dsp:sp modelId="{28006A15-F7EC-4AA7-BBF6-2C61364CC01F}">
      <dsp:nvSpPr>
        <dsp:cNvPr id="0" name=""/>
        <dsp:cNvSpPr/>
      </dsp:nvSpPr>
      <dsp:spPr>
        <a:xfrm>
          <a:off x="2031920" y="2095741"/>
          <a:ext cx="390419" cy="456716"/>
        </a:xfrm>
        <a:prstGeom prst="rightArrow">
          <a:avLst>
            <a:gd name="adj1" fmla="val 60000"/>
            <a:gd name="adj2" fmla="val 50000"/>
          </a:avLst>
        </a:prstGeom>
        <a:solidFill>
          <a:srgbClr val="0070C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2031920" y="2187084"/>
        <a:ext cx="273293" cy="274030"/>
      </dsp:txXfrm>
    </dsp:sp>
    <dsp:sp modelId="{0CFCCB29-CC71-482C-8F3F-08EAFDBB35DD}">
      <dsp:nvSpPr>
        <dsp:cNvPr id="0" name=""/>
        <dsp:cNvSpPr/>
      </dsp:nvSpPr>
      <dsp:spPr>
        <a:xfrm>
          <a:off x="2584400" y="1253670"/>
          <a:ext cx="1841599" cy="2140859"/>
        </a:xfrm>
        <a:prstGeom prst="roundRect">
          <a:avLst>
            <a:gd name="adj" fmla="val 10000"/>
          </a:avLst>
        </a:prstGeom>
        <a:solidFill>
          <a:srgbClr val="99CC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n-CA" sz="1800" kern="1200"/>
            <a:t>Instrumentality</a:t>
          </a:r>
          <a:endParaRPr lang="en-US" sz="1800" kern="1200"/>
        </a:p>
        <a:p>
          <a:pPr marL="114300" lvl="1" indent="-114300" algn="l" defTabSz="622300">
            <a:lnSpc>
              <a:spcPct val="90000"/>
            </a:lnSpc>
            <a:spcBef>
              <a:spcPct val="0"/>
            </a:spcBef>
            <a:spcAft>
              <a:spcPct val="15000"/>
            </a:spcAft>
            <a:buChar char="••"/>
          </a:pPr>
          <a:r>
            <a:rPr lang="en-US" sz="1400" kern="1200"/>
            <a:t>Performance is linked to Rewards</a:t>
          </a:r>
        </a:p>
        <a:p>
          <a:pPr marL="114300" lvl="1" indent="-114300" algn="l" defTabSz="622300">
            <a:lnSpc>
              <a:spcPct val="90000"/>
            </a:lnSpc>
            <a:spcBef>
              <a:spcPct val="0"/>
            </a:spcBef>
            <a:spcAft>
              <a:spcPct val="15000"/>
            </a:spcAft>
            <a:buChar char="••"/>
          </a:pPr>
          <a:r>
            <a:rPr lang="en-US" sz="1400" kern="1200" dirty="0"/>
            <a:t>"The professor does not often award A+"</a:t>
          </a:r>
        </a:p>
        <a:p>
          <a:pPr marL="114300" lvl="1" indent="-114300" algn="l" defTabSz="622300">
            <a:lnSpc>
              <a:spcPct val="90000"/>
            </a:lnSpc>
            <a:spcBef>
              <a:spcPct val="0"/>
            </a:spcBef>
            <a:spcAft>
              <a:spcPct val="15000"/>
            </a:spcAft>
            <a:buChar char="••"/>
          </a:pPr>
          <a:r>
            <a:rPr lang="en-US" sz="1400" kern="1200"/>
            <a:t>Low instrumentality</a:t>
          </a:r>
        </a:p>
      </dsp:txBody>
      <dsp:txXfrm>
        <a:off x="2638339" y="1307609"/>
        <a:ext cx="1733721" cy="2032981"/>
      </dsp:txXfrm>
    </dsp:sp>
    <dsp:sp modelId="{369BC557-0B4B-4350-8947-0789BF61C973}">
      <dsp:nvSpPr>
        <dsp:cNvPr id="0" name=""/>
        <dsp:cNvSpPr/>
      </dsp:nvSpPr>
      <dsp:spPr>
        <a:xfrm>
          <a:off x="4610159" y="2095741"/>
          <a:ext cx="390419" cy="456716"/>
        </a:xfrm>
        <a:prstGeom prst="rightArrow">
          <a:avLst>
            <a:gd name="adj1" fmla="val 60000"/>
            <a:gd name="adj2" fmla="val 50000"/>
          </a:avLst>
        </a:prstGeom>
        <a:solidFill>
          <a:srgbClr val="0070C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4610159" y="2187084"/>
        <a:ext cx="273293" cy="274030"/>
      </dsp:txXfrm>
    </dsp:sp>
    <dsp:sp modelId="{26A07842-9F17-47B7-A2CE-6C9D6168A940}">
      <dsp:nvSpPr>
        <dsp:cNvPr id="0" name=""/>
        <dsp:cNvSpPr/>
      </dsp:nvSpPr>
      <dsp:spPr>
        <a:xfrm>
          <a:off x="5162639" y="1253670"/>
          <a:ext cx="1841599" cy="2140859"/>
        </a:xfrm>
        <a:prstGeom prst="roundRect">
          <a:avLst>
            <a:gd name="adj" fmla="val 10000"/>
          </a:avLst>
        </a:prstGeom>
        <a:solidFill>
          <a:srgbClr val="99CC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n-CA" sz="1800" kern="1200"/>
            <a:t>Valence</a:t>
          </a:r>
          <a:endParaRPr lang="en-US" sz="1800" kern="1200"/>
        </a:p>
        <a:p>
          <a:pPr marL="114300" lvl="1" indent="-114300" algn="l" defTabSz="622300">
            <a:lnSpc>
              <a:spcPct val="90000"/>
            </a:lnSpc>
            <a:spcBef>
              <a:spcPct val="0"/>
            </a:spcBef>
            <a:spcAft>
              <a:spcPct val="15000"/>
            </a:spcAft>
            <a:buChar char="••"/>
          </a:pPr>
          <a:r>
            <a:rPr lang="en-US" sz="1400" kern="1200" dirty="0"/>
            <a:t>Rewards are linked to Personal Goals</a:t>
          </a:r>
        </a:p>
        <a:p>
          <a:pPr marL="114300" lvl="1" indent="-114300" algn="l" defTabSz="622300">
            <a:lnSpc>
              <a:spcPct val="90000"/>
            </a:lnSpc>
            <a:spcBef>
              <a:spcPct val="0"/>
            </a:spcBef>
            <a:spcAft>
              <a:spcPct val="15000"/>
            </a:spcAft>
            <a:buChar char="••"/>
          </a:pPr>
          <a:r>
            <a:rPr lang="en-US" sz="1400" kern="1200"/>
            <a:t>"I only need to pass the course in order to graduate"</a:t>
          </a:r>
        </a:p>
        <a:p>
          <a:pPr marL="114300" lvl="1" indent="-114300" algn="l" defTabSz="622300">
            <a:lnSpc>
              <a:spcPct val="90000"/>
            </a:lnSpc>
            <a:spcBef>
              <a:spcPct val="0"/>
            </a:spcBef>
            <a:spcAft>
              <a:spcPct val="15000"/>
            </a:spcAft>
            <a:buChar char="••"/>
          </a:pPr>
          <a:r>
            <a:rPr lang="en-US" sz="1400" kern="1200"/>
            <a:t>Low or negative valence</a:t>
          </a:r>
        </a:p>
      </dsp:txBody>
      <dsp:txXfrm>
        <a:off x="5216578" y="1307609"/>
        <a:ext cx="1733721" cy="20329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317EDF-6F91-48F4-919A-A43B9A740D94}">
      <dsp:nvSpPr>
        <dsp:cNvPr id="0" name=""/>
        <dsp:cNvSpPr/>
      </dsp:nvSpPr>
      <dsp:spPr>
        <a:xfrm>
          <a:off x="6496" y="1016424"/>
          <a:ext cx="1941686" cy="1929550"/>
        </a:xfrm>
        <a:prstGeom prst="roundRect">
          <a:avLst>
            <a:gd name="adj" fmla="val 10000"/>
          </a:avLst>
        </a:prstGeom>
        <a:solidFill>
          <a:srgbClr val="99CC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n-CA" sz="1800" kern="1200"/>
            <a:t>Expectancy</a:t>
          </a:r>
          <a:endParaRPr lang="en-US" sz="1800" kern="1200"/>
        </a:p>
        <a:p>
          <a:pPr marL="114300" lvl="1" indent="-114300" algn="l" defTabSz="622300">
            <a:lnSpc>
              <a:spcPct val="90000"/>
            </a:lnSpc>
            <a:spcBef>
              <a:spcPct val="0"/>
            </a:spcBef>
            <a:spcAft>
              <a:spcPct val="15000"/>
            </a:spcAft>
            <a:buChar char="••"/>
          </a:pPr>
          <a:r>
            <a:rPr lang="en-US" sz="1400" kern="1200"/>
            <a:t>Effort is linked to Performance</a:t>
          </a:r>
        </a:p>
        <a:p>
          <a:pPr marL="114300" lvl="1" indent="-114300" algn="l" defTabSz="622300">
            <a:lnSpc>
              <a:spcPct val="90000"/>
            </a:lnSpc>
            <a:spcBef>
              <a:spcPct val="0"/>
            </a:spcBef>
            <a:spcAft>
              <a:spcPct val="15000"/>
            </a:spcAft>
            <a:buChar char="••"/>
          </a:pPr>
          <a:r>
            <a:rPr lang="en-US" sz="1400" kern="1200" dirty="0"/>
            <a:t>"If I study hard, I will achieve an A+ in the course"</a:t>
          </a:r>
        </a:p>
        <a:p>
          <a:pPr marL="114300" lvl="1" indent="-114300" algn="l" defTabSz="622300">
            <a:lnSpc>
              <a:spcPct val="90000"/>
            </a:lnSpc>
            <a:spcBef>
              <a:spcPct val="0"/>
            </a:spcBef>
            <a:spcAft>
              <a:spcPct val="15000"/>
            </a:spcAft>
            <a:buChar char="••"/>
          </a:pPr>
          <a:r>
            <a:rPr lang="en-US" sz="1400" kern="1200"/>
            <a:t>High expectancy level</a:t>
          </a:r>
        </a:p>
      </dsp:txBody>
      <dsp:txXfrm>
        <a:off x="63011" y="1072939"/>
        <a:ext cx="1828656" cy="1816520"/>
      </dsp:txXfrm>
    </dsp:sp>
    <dsp:sp modelId="{28006A15-F7EC-4AA7-BBF6-2C61364CC01F}">
      <dsp:nvSpPr>
        <dsp:cNvPr id="0" name=""/>
        <dsp:cNvSpPr/>
      </dsp:nvSpPr>
      <dsp:spPr>
        <a:xfrm>
          <a:off x="2142351" y="1740430"/>
          <a:ext cx="411637" cy="481538"/>
        </a:xfrm>
        <a:prstGeom prst="rightArrow">
          <a:avLst>
            <a:gd name="adj1" fmla="val 60000"/>
            <a:gd name="adj2" fmla="val 50000"/>
          </a:avLst>
        </a:prstGeom>
        <a:solidFill>
          <a:srgbClr val="0070C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2142351" y="1836738"/>
        <a:ext cx="288146" cy="288922"/>
      </dsp:txXfrm>
    </dsp:sp>
    <dsp:sp modelId="{0CFCCB29-CC71-482C-8F3F-08EAFDBB35DD}">
      <dsp:nvSpPr>
        <dsp:cNvPr id="0" name=""/>
        <dsp:cNvSpPr/>
      </dsp:nvSpPr>
      <dsp:spPr>
        <a:xfrm>
          <a:off x="2724856" y="1016424"/>
          <a:ext cx="1941686" cy="1929550"/>
        </a:xfrm>
        <a:prstGeom prst="roundRect">
          <a:avLst>
            <a:gd name="adj" fmla="val 10000"/>
          </a:avLst>
        </a:prstGeom>
        <a:solidFill>
          <a:srgbClr val="99CC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n-CA" sz="1800" kern="1200" dirty="0"/>
            <a:t>Instrumentality</a:t>
          </a:r>
          <a:endParaRPr lang="en-US" sz="1800" kern="1200" dirty="0"/>
        </a:p>
        <a:p>
          <a:pPr marL="114300" lvl="1" indent="-114300" algn="l" defTabSz="622300">
            <a:lnSpc>
              <a:spcPct val="90000"/>
            </a:lnSpc>
            <a:spcBef>
              <a:spcPct val="0"/>
            </a:spcBef>
            <a:spcAft>
              <a:spcPct val="15000"/>
            </a:spcAft>
            <a:buChar char="••"/>
          </a:pPr>
          <a:r>
            <a:rPr lang="en-US" sz="1400" kern="1200" dirty="0"/>
            <a:t>Performance is linked to Rewards</a:t>
          </a:r>
        </a:p>
        <a:p>
          <a:pPr marL="114300" lvl="1" indent="-114300" algn="l" defTabSz="622300">
            <a:lnSpc>
              <a:spcPct val="90000"/>
            </a:lnSpc>
            <a:spcBef>
              <a:spcPct val="0"/>
            </a:spcBef>
            <a:spcAft>
              <a:spcPct val="15000"/>
            </a:spcAft>
            <a:buChar char="••"/>
          </a:pPr>
          <a:r>
            <a:rPr lang="en-US" sz="1400" kern="1200"/>
            <a:t>"The professor will give me an A+ if I achieve 90%"</a:t>
          </a:r>
        </a:p>
        <a:p>
          <a:pPr marL="114300" lvl="1" indent="-114300" algn="l" defTabSz="622300">
            <a:lnSpc>
              <a:spcPct val="90000"/>
            </a:lnSpc>
            <a:spcBef>
              <a:spcPct val="0"/>
            </a:spcBef>
            <a:spcAft>
              <a:spcPct val="15000"/>
            </a:spcAft>
            <a:buChar char="••"/>
          </a:pPr>
          <a:r>
            <a:rPr lang="en-US" sz="1400" kern="1200"/>
            <a:t>High instrumentality</a:t>
          </a:r>
        </a:p>
      </dsp:txBody>
      <dsp:txXfrm>
        <a:off x="2781371" y="1072939"/>
        <a:ext cx="1828656" cy="1816520"/>
      </dsp:txXfrm>
    </dsp:sp>
    <dsp:sp modelId="{369BC557-0B4B-4350-8947-0789BF61C973}">
      <dsp:nvSpPr>
        <dsp:cNvPr id="0" name=""/>
        <dsp:cNvSpPr/>
      </dsp:nvSpPr>
      <dsp:spPr>
        <a:xfrm>
          <a:off x="4860711" y="1740430"/>
          <a:ext cx="411637" cy="481538"/>
        </a:xfrm>
        <a:prstGeom prst="rightArrow">
          <a:avLst>
            <a:gd name="adj1" fmla="val 60000"/>
            <a:gd name="adj2" fmla="val 50000"/>
          </a:avLst>
        </a:prstGeom>
        <a:solidFill>
          <a:srgbClr val="0070C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4860711" y="1836738"/>
        <a:ext cx="288146" cy="288922"/>
      </dsp:txXfrm>
    </dsp:sp>
    <dsp:sp modelId="{26A07842-9F17-47B7-A2CE-6C9D6168A940}">
      <dsp:nvSpPr>
        <dsp:cNvPr id="0" name=""/>
        <dsp:cNvSpPr/>
      </dsp:nvSpPr>
      <dsp:spPr>
        <a:xfrm>
          <a:off x="5443217" y="1016424"/>
          <a:ext cx="1941686" cy="1929550"/>
        </a:xfrm>
        <a:prstGeom prst="roundRect">
          <a:avLst>
            <a:gd name="adj" fmla="val 10000"/>
          </a:avLst>
        </a:prstGeom>
        <a:solidFill>
          <a:srgbClr val="99CC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n-CA" sz="1800" kern="1200" dirty="0"/>
            <a:t>Valence</a:t>
          </a:r>
          <a:endParaRPr lang="en-US" sz="1800" kern="1200" dirty="0"/>
        </a:p>
        <a:p>
          <a:pPr marL="114300" lvl="1" indent="-114300" algn="l" defTabSz="622300">
            <a:lnSpc>
              <a:spcPct val="90000"/>
            </a:lnSpc>
            <a:spcBef>
              <a:spcPct val="0"/>
            </a:spcBef>
            <a:spcAft>
              <a:spcPct val="15000"/>
            </a:spcAft>
            <a:buChar char="••"/>
          </a:pPr>
          <a:r>
            <a:rPr lang="en-US" sz="1400" kern="1200" dirty="0"/>
            <a:t>Rewards are linked to Personal Goals</a:t>
          </a:r>
        </a:p>
        <a:p>
          <a:pPr marL="114300" lvl="1" indent="-114300" algn="l" defTabSz="622300">
            <a:lnSpc>
              <a:spcPct val="90000"/>
            </a:lnSpc>
            <a:spcBef>
              <a:spcPct val="0"/>
            </a:spcBef>
            <a:spcAft>
              <a:spcPct val="15000"/>
            </a:spcAft>
            <a:buChar char="••"/>
          </a:pPr>
          <a:r>
            <a:rPr lang="en-US" sz="1400" kern="1200"/>
            <a:t>"I really need to get an A+ to graduate with honours"</a:t>
          </a:r>
        </a:p>
        <a:p>
          <a:pPr marL="114300" lvl="1" indent="-114300" algn="l" defTabSz="622300">
            <a:lnSpc>
              <a:spcPct val="90000"/>
            </a:lnSpc>
            <a:spcBef>
              <a:spcPct val="0"/>
            </a:spcBef>
            <a:spcAft>
              <a:spcPct val="15000"/>
            </a:spcAft>
            <a:buChar char="••"/>
          </a:pPr>
          <a:r>
            <a:rPr lang="en-US" sz="1400" kern="1200"/>
            <a:t>Positive valence</a:t>
          </a:r>
        </a:p>
      </dsp:txBody>
      <dsp:txXfrm>
        <a:off x="5499732" y="1072939"/>
        <a:ext cx="1828656" cy="1816520"/>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3075"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3076"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3077"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A5EA8EB0-D4D5-4846-9BF1-D0D706BD60E4}" type="slidenum">
              <a:rPr lang="en-US"/>
              <a:pPr>
                <a:defRPr/>
              </a:pPr>
              <a:t>‹#›</a:t>
            </a:fld>
            <a:endParaRPr lang="en-US"/>
          </a:p>
        </p:txBody>
      </p:sp>
    </p:spTree>
    <p:extLst>
      <p:ext uri="{BB962C8B-B14F-4D97-AF65-F5344CB8AC3E}">
        <p14:creationId xmlns:p14="http://schemas.microsoft.com/office/powerpoint/2010/main" val="83532888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p:spPr>
      </p:sp>
      <p:sp>
        <p:nvSpPr>
          <p:cNvPr id="2051" name="Rectangle 3"/>
          <p:cNvSpPr>
            <a:spLocks noGrp="1" noChangeArrowheads="1"/>
          </p:cNvSpPr>
          <p:nvPr>
            <p:ph type="body" sz="quarter" idx="3"/>
          </p:nvPr>
        </p:nvSpPr>
        <p:spPr bwMode="auto">
          <a:xfrm>
            <a:off x="914400" y="4343400"/>
            <a:ext cx="5029200" cy="4114800"/>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52" name="Rectangle 4"/>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053" name="Rectangle 5"/>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05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05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6EC03DC-8F27-4FBF-B917-915FC2BC4671}" type="slidenum">
              <a:rPr lang="en-US"/>
              <a:pPr>
                <a:defRPr/>
              </a:pPr>
              <a:t>‹#›</a:t>
            </a:fld>
            <a:endParaRPr lang="en-US"/>
          </a:p>
        </p:txBody>
      </p:sp>
    </p:spTree>
    <p:extLst>
      <p:ext uri="{BB962C8B-B14F-4D97-AF65-F5344CB8AC3E}">
        <p14:creationId xmlns:p14="http://schemas.microsoft.com/office/powerpoint/2010/main" val="53942770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B97629A-2A9E-48DA-BBEF-8573CC8325B2}" type="slidenum">
              <a:rPr lang="en-US" altLang="en-US" smtClean="0"/>
              <a:pPr>
                <a:spcBef>
                  <a:spcPct val="0"/>
                </a:spcBef>
              </a:pPr>
              <a:t>1</a:t>
            </a:fld>
            <a:endParaRPr lang="en-US" altLang="en-US" smtClean="0"/>
          </a:p>
        </p:txBody>
      </p:sp>
      <p:sp>
        <p:nvSpPr>
          <p:cNvPr id="28675" name="Rectangle 2050"/>
          <p:cNvSpPr>
            <a:spLocks noGrp="1" noRot="1" noChangeAspect="1" noChangeArrowheads="1" noTextEdit="1"/>
          </p:cNvSpPr>
          <p:nvPr>
            <p:ph type="sldImg"/>
          </p:nvPr>
        </p:nvSpPr>
        <p:spPr>
          <a:xfrm>
            <a:off x="1150938" y="692150"/>
            <a:ext cx="4556125" cy="3416300"/>
          </a:xfrm>
          <a:ln/>
        </p:spPr>
      </p:sp>
      <p:sp>
        <p:nvSpPr>
          <p:cNvPr id="28676" name="Rectangle 2051"/>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b="1" dirty="0" smtClean="0"/>
          </a:p>
        </p:txBody>
      </p:sp>
    </p:spTree>
    <p:extLst>
      <p:ext uri="{BB962C8B-B14F-4D97-AF65-F5344CB8AC3E}">
        <p14:creationId xmlns:p14="http://schemas.microsoft.com/office/powerpoint/2010/main" val="19540506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Rot="1" noChangeAspect="1" noChangeArrowheads="1" noTextEdit="1"/>
          </p:cNvSpPr>
          <p:nvPr>
            <p:ph type="sldImg"/>
          </p:nvPr>
        </p:nvSpPr>
        <p:spPr>
          <a:xfrm>
            <a:off x="1150938" y="692150"/>
            <a:ext cx="4556125" cy="3416300"/>
          </a:xfrm>
          <a:ln/>
        </p:spPr>
      </p:sp>
      <p:sp>
        <p:nvSpPr>
          <p:cNvPr id="28676" name="Rectangle 3"/>
          <p:cNvSpPr>
            <a:spLocks noGrp="1" noChangeArrowheads="1"/>
          </p:cNvSpPr>
          <p:nvPr>
            <p:ph type="body" idx="1"/>
          </p:nvPr>
        </p:nvSpPr>
        <p:spPr>
          <a:noFill/>
          <a:ln w="9525"/>
        </p:spPr>
        <p:txBody>
          <a:bodyPr/>
          <a:lstStyle/>
          <a:p>
            <a:endParaRPr lang="en-CA" smtClean="0"/>
          </a:p>
        </p:txBody>
      </p:sp>
    </p:spTree>
    <p:extLst>
      <p:ext uri="{BB962C8B-B14F-4D97-AF65-F5344CB8AC3E}">
        <p14:creationId xmlns:p14="http://schemas.microsoft.com/office/powerpoint/2010/main" val="14793939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90619F62-C1FE-4BF2-9711-136C88C62505}" type="slidenum">
              <a:rPr lang="en-US" smtClean="0"/>
              <a:pPr/>
              <a:t>3</a:t>
            </a:fld>
            <a:endParaRPr lang="en-US" smtClean="0"/>
          </a:p>
        </p:txBody>
      </p:sp>
      <p:sp>
        <p:nvSpPr>
          <p:cNvPr id="32771" name="Rectangle 2"/>
          <p:cNvSpPr>
            <a:spLocks noGrp="1" noRot="1" noChangeAspect="1" noChangeArrowheads="1" noTextEdit="1"/>
          </p:cNvSpPr>
          <p:nvPr>
            <p:ph type="sldImg"/>
          </p:nvPr>
        </p:nvSpPr>
        <p:spPr>
          <a:xfrm>
            <a:off x="1150938" y="692150"/>
            <a:ext cx="4556125" cy="3416300"/>
          </a:xfrm>
          <a:ln cap="flat"/>
        </p:spPr>
      </p:sp>
      <p:sp>
        <p:nvSpPr>
          <p:cNvPr id="32772" name="Rectangle 3"/>
          <p:cNvSpPr>
            <a:spLocks noGrp="1" noChangeArrowheads="1"/>
          </p:cNvSpPr>
          <p:nvPr>
            <p:ph type="body" idx="1"/>
          </p:nvPr>
        </p:nvSpPr>
        <p:spPr>
          <a:noFill/>
          <a:ln w="9525"/>
        </p:spPr>
        <p:txBody>
          <a:bodyPr/>
          <a:lstStyle/>
          <a:p>
            <a:r>
              <a:rPr lang="en-CA" sz="1200" b="1" i="1" kern="1200" dirty="0" smtClean="0">
                <a:solidFill>
                  <a:schemeClr val="tx1"/>
                </a:solidFill>
                <a:effectLst/>
                <a:latin typeface="Times New Roman" pitchFamily="18" charset="0"/>
                <a:ea typeface="+mn-ea"/>
                <a:cs typeface="+mn-cs"/>
              </a:rPr>
              <a:t>LO1 Describe the nature of motivation and how it leads to the attainment of intrinsic and extrinsic outcomes.</a:t>
            </a:r>
          </a:p>
          <a:p>
            <a:endParaRPr lang="en-CA" sz="1200" kern="1200" dirty="0" smtClean="0">
              <a:solidFill>
                <a:schemeClr val="tx1"/>
              </a:solidFill>
              <a:effectLst/>
              <a:latin typeface="Times New Roman" pitchFamily="18" charset="0"/>
              <a:ea typeface="+mn-ea"/>
              <a:cs typeface="+mn-cs"/>
            </a:endParaRPr>
          </a:p>
          <a:p>
            <a:r>
              <a:rPr lang="en-CA" sz="1200" kern="1200" dirty="0" smtClean="0">
                <a:solidFill>
                  <a:schemeClr val="tx1"/>
                </a:solidFill>
                <a:effectLst/>
                <a:latin typeface="Times New Roman" pitchFamily="18" charset="0"/>
                <a:ea typeface="+mn-ea"/>
                <a:cs typeface="+mn-cs"/>
              </a:rPr>
              <a:t>Text Figure 8.1 Important Theories of Motivation</a:t>
            </a:r>
            <a:endParaRPr lang="en-US" dirty="0" smtClean="0"/>
          </a:p>
        </p:txBody>
      </p:sp>
    </p:spTree>
    <p:extLst>
      <p:ext uri="{BB962C8B-B14F-4D97-AF65-F5344CB8AC3E}">
        <p14:creationId xmlns:p14="http://schemas.microsoft.com/office/powerpoint/2010/main" val="1732985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9D57B419-8B46-4A00-80F8-D723F3754EA4}" type="slidenum">
              <a:rPr lang="en-US" smtClean="0"/>
              <a:pPr/>
              <a:t>4</a:t>
            </a:fld>
            <a:endParaRPr lang="en-US" smtClean="0"/>
          </a:p>
        </p:txBody>
      </p:sp>
      <p:sp>
        <p:nvSpPr>
          <p:cNvPr id="30723" name="Rectangle 2"/>
          <p:cNvSpPr>
            <a:spLocks noGrp="1" noRot="1" noChangeAspect="1" noChangeArrowheads="1" noTextEdit="1"/>
          </p:cNvSpPr>
          <p:nvPr>
            <p:ph type="sldImg"/>
          </p:nvPr>
        </p:nvSpPr>
        <p:spPr>
          <a:xfrm>
            <a:off x="1150938" y="692150"/>
            <a:ext cx="4556125" cy="3416300"/>
          </a:xfrm>
          <a:ln cap="flat"/>
        </p:spPr>
      </p:sp>
      <p:sp>
        <p:nvSpPr>
          <p:cNvPr id="30724"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LO1 Describe the nature of motivation and how it leads to the attainment of intrinsic and extrinsic outcomes.</a:t>
            </a:r>
          </a:p>
          <a:p>
            <a:endParaRPr lang="en-US" dirty="0" smtClean="0">
              <a:latin typeface="Wingdings" pitchFamily="2" charset="2"/>
              <a:cs typeface="Times New Roman" pitchFamily="18" charset="0"/>
            </a:endParaRPr>
          </a:p>
          <a:p>
            <a:r>
              <a:rPr lang="en-US" dirty="0" smtClean="0">
                <a:cs typeface="Times New Roman" pitchFamily="18" charset="0"/>
              </a:rPr>
              <a:t>Students often focus on extrinsic motivation when considering job performance given society’s focus on pay and rewards. However, ask them if they feel it is stronger than intrinsic motivation. Ideally, managers should be motivated by both sources.</a:t>
            </a:r>
          </a:p>
          <a:p>
            <a:r>
              <a:rPr lang="en-US" dirty="0" smtClean="0">
                <a:cs typeface="Times New Roman" pitchFamily="18" charset="0"/>
              </a:rPr>
              <a:t> </a:t>
            </a:r>
          </a:p>
          <a:p>
            <a:endParaRPr lang="en-US" dirty="0" smtClean="0"/>
          </a:p>
        </p:txBody>
      </p:sp>
    </p:spTree>
    <p:extLst>
      <p:ext uri="{BB962C8B-B14F-4D97-AF65-F5344CB8AC3E}">
        <p14:creationId xmlns:p14="http://schemas.microsoft.com/office/powerpoint/2010/main" val="2218634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B69687DE-CB32-4F2C-BDC3-E7C12028C3DE}" type="slidenum">
              <a:rPr lang="en-US" smtClean="0"/>
              <a:pPr/>
              <a:t>5</a:t>
            </a:fld>
            <a:endParaRPr lang="en-US" smtClean="0"/>
          </a:p>
        </p:txBody>
      </p:sp>
      <p:sp>
        <p:nvSpPr>
          <p:cNvPr id="31747" name="Rectangle 2"/>
          <p:cNvSpPr>
            <a:spLocks noGrp="1" noRot="1" noChangeAspect="1" noChangeArrowheads="1" noTextEdit="1"/>
          </p:cNvSpPr>
          <p:nvPr>
            <p:ph type="sldImg"/>
          </p:nvPr>
        </p:nvSpPr>
        <p:spPr>
          <a:xfrm>
            <a:off x="1150938" y="692150"/>
            <a:ext cx="4556125" cy="3416300"/>
          </a:xfrm>
          <a:ln cap="flat"/>
        </p:spPr>
      </p:sp>
      <p:sp>
        <p:nvSpPr>
          <p:cNvPr id="31748"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LO1 Describe the nature of motivation and how it leads to the attainment of intrinsic and extrinsic outcomes.</a:t>
            </a:r>
          </a:p>
          <a:p>
            <a:endParaRPr lang="en-US" dirty="0" smtClean="0">
              <a:latin typeface="Wingdings" pitchFamily="2" charset="2"/>
              <a:cs typeface="Times New Roman" pitchFamily="18" charset="0"/>
            </a:endParaRPr>
          </a:p>
          <a:p>
            <a:r>
              <a:rPr lang="en-US" dirty="0" smtClean="0">
                <a:cs typeface="Times New Roman" pitchFamily="18" charset="0"/>
              </a:rPr>
              <a:t>Firms want their employees to “work hard” and provide the most output for the least input. Therefore, it becomes very important to determine those outputs that are desired more than others. </a:t>
            </a:r>
          </a:p>
          <a:p>
            <a:endParaRPr lang="en-US" dirty="0" smtClean="0">
              <a:latin typeface="Wingdings" pitchFamily="2" charset="2"/>
              <a:cs typeface="Times New Roman" pitchFamily="18" charset="0"/>
            </a:endParaRPr>
          </a:p>
          <a:p>
            <a:r>
              <a:rPr lang="en-US" dirty="0" smtClean="0">
                <a:cs typeface="Times New Roman" pitchFamily="18" charset="0"/>
              </a:rPr>
              <a:t>The real challenge with this concept is that each individual often desires a different type of outcome and is motivated differently.</a:t>
            </a:r>
          </a:p>
          <a:p>
            <a:endParaRPr lang="en-US" dirty="0" smtClean="0"/>
          </a:p>
        </p:txBody>
      </p:sp>
    </p:spTree>
    <p:extLst>
      <p:ext uri="{BB962C8B-B14F-4D97-AF65-F5344CB8AC3E}">
        <p14:creationId xmlns:p14="http://schemas.microsoft.com/office/powerpoint/2010/main" val="40199225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90619F62-C1FE-4BF2-9711-136C88C62505}" type="slidenum">
              <a:rPr lang="en-US" smtClean="0"/>
              <a:pPr/>
              <a:t>6</a:t>
            </a:fld>
            <a:endParaRPr lang="en-US" smtClean="0"/>
          </a:p>
        </p:txBody>
      </p:sp>
      <p:sp>
        <p:nvSpPr>
          <p:cNvPr id="32771" name="Rectangle 2"/>
          <p:cNvSpPr>
            <a:spLocks noGrp="1" noRot="1" noChangeAspect="1" noChangeArrowheads="1" noTextEdit="1"/>
          </p:cNvSpPr>
          <p:nvPr>
            <p:ph type="sldImg"/>
          </p:nvPr>
        </p:nvSpPr>
        <p:spPr>
          <a:xfrm>
            <a:off x="1150938" y="692150"/>
            <a:ext cx="4556125" cy="3416300"/>
          </a:xfrm>
          <a:ln cap="flat"/>
        </p:spPr>
      </p:sp>
      <p:sp>
        <p:nvSpPr>
          <p:cNvPr id="32772"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LO1 Describe the nature of motivation and how it leads to the attainment of intrinsic and extrinsic outcomes.</a:t>
            </a:r>
          </a:p>
          <a:p>
            <a:endParaRPr lang="en-US" dirty="0" smtClean="0"/>
          </a:p>
          <a:p>
            <a:r>
              <a:rPr lang="en-US" dirty="0" smtClean="0"/>
              <a:t>Text Figure 8.2 –</a:t>
            </a:r>
            <a:r>
              <a:rPr lang="en-US" baseline="0" dirty="0" smtClean="0"/>
              <a:t> The Motivation Equation</a:t>
            </a:r>
            <a:endParaRPr lang="en-US" dirty="0" smtClean="0"/>
          </a:p>
        </p:txBody>
      </p:sp>
    </p:spTree>
    <p:extLst>
      <p:ext uri="{BB962C8B-B14F-4D97-AF65-F5344CB8AC3E}">
        <p14:creationId xmlns:p14="http://schemas.microsoft.com/office/powerpoint/2010/main" val="3404626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D06C85BF-3D7D-48F4-865D-FA5CD6CE963D}" type="slidenum">
              <a:rPr lang="en-US" smtClean="0"/>
              <a:pPr/>
              <a:t>7</a:t>
            </a:fld>
            <a:endParaRPr lang="en-US" smtClean="0"/>
          </a:p>
        </p:txBody>
      </p:sp>
      <p:sp>
        <p:nvSpPr>
          <p:cNvPr id="33795" name="Rectangle 2"/>
          <p:cNvSpPr>
            <a:spLocks noGrp="1" noRot="1" noChangeAspect="1" noChangeArrowheads="1" noTextEdit="1"/>
          </p:cNvSpPr>
          <p:nvPr>
            <p:ph type="sldImg"/>
          </p:nvPr>
        </p:nvSpPr>
        <p:spPr>
          <a:xfrm>
            <a:off x="1150938" y="692150"/>
            <a:ext cx="4556125" cy="3416300"/>
          </a:xfrm>
          <a:ln cap="flat"/>
        </p:spPr>
      </p:sp>
      <p:sp>
        <p:nvSpPr>
          <p:cNvPr id="3379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LO2 Explain how need theories of motivation help managers determine the needs of employees and provide outcomes that satisfy them.</a:t>
            </a:r>
            <a:endParaRPr lang="en-CA" sz="1200" b="1" kern="1200" dirty="0" smtClean="0">
              <a:solidFill>
                <a:schemeClr val="tx1"/>
              </a:solidFill>
              <a:effectLst/>
              <a:latin typeface="Times New Roman" pitchFamily="18" charset="0"/>
              <a:ea typeface="+mn-ea"/>
              <a:cs typeface="+mn-cs"/>
            </a:endParaRPr>
          </a:p>
          <a:p>
            <a:endParaRPr lang="en-US" dirty="0" smtClean="0">
              <a:latin typeface="Wingdings" pitchFamily="2" charset="2"/>
              <a:cs typeface="Times New Roman" pitchFamily="18" charset="0"/>
            </a:endParaRPr>
          </a:p>
          <a:p>
            <a:r>
              <a:rPr lang="en-US" dirty="0" smtClean="0">
                <a:cs typeface="Times New Roman" pitchFamily="18" charset="0"/>
              </a:rPr>
              <a:t>There are many motivational theories. One group focuses on the needs of individuals.</a:t>
            </a:r>
          </a:p>
          <a:p>
            <a:endParaRPr lang="en-US" dirty="0" smtClean="0">
              <a:latin typeface="Wingdings" pitchFamily="2" charset="2"/>
              <a:cs typeface="Times New Roman" pitchFamily="18" charset="0"/>
            </a:endParaRPr>
          </a:p>
          <a:p>
            <a:r>
              <a:rPr lang="en-US" dirty="0" smtClean="0">
                <a:cs typeface="Times New Roman" pitchFamily="18" charset="0"/>
              </a:rPr>
              <a:t>These theories suggest that all people have different needs and are motivated to satisfy these needs. Therefore, managers must first identify the need and then seek ways to satisfy them so that the workers will be motivated.</a:t>
            </a:r>
          </a:p>
          <a:p>
            <a:endParaRPr lang="en-US" dirty="0" smtClean="0"/>
          </a:p>
        </p:txBody>
      </p:sp>
    </p:spTree>
    <p:extLst>
      <p:ext uri="{BB962C8B-B14F-4D97-AF65-F5344CB8AC3E}">
        <p14:creationId xmlns:p14="http://schemas.microsoft.com/office/powerpoint/2010/main" val="7279383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1D42B3CA-9390-467C-A3AB-9DEB1A29566E}" type="slidenum">
              <a:rPr lang="en-US" smtClean="0"/>
              <a:pPr/>
              <a:t>8</a:t>
            </a:fld>
            <a:endParaRPr lang="en-US" smtClean="0"/>
          </a:p>
        </p:txBody>
      </p:sp>
      <p:sp>
        <p:nvSpPr>
          <p:cNvPr id="34819" name="Rectangle 2"/>
          <p:cNvSpPr>
            <a:spLocks noGrp="1" noRot="1" noChangeAspect="1" noChangeArrowheads="1" noTextEdit="1"/>
          </p:cNvSpPr>
          <p:nvPr>
            <p:ph type="sldImg"/>
          </p:nvPr>
        </p:nvSpPr>
        <p:spPr>
          <a:xfrm>
            <a:off x="1150938" y="692150"/>
            <a:ext cx="4556125" cy="3416300"/>
          </a:xfrm>
          <a:ln cap="flat"/>
        </p:spPr>
      </p:sp>
      <p:sp>
        <p:nvSpPr>
          <p:cNvPr id="34820"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LO2 Explain how need theories of motivation help managers determine the needs of employees and provide outcomes that satisfy them.</a:t>
            </a:r>
            <a:endParaRPr lang="en-CA" sz="1200" b="1" kern="1200" dirty="0" smtClean="0">
              <a:solidFill>
                <a:schemeClr val="tx1"/>
              </a:solidFill>
              <a:effectLst/>
              <a:latin typeface="Times New Roman" pitchFamily="18" charset="0"/>
              <a:ea typeface="+mn-ea"/>
              <a:cs typeface="+mn-cs"/>
            </a:endParaRPr>
          </a:p>
          <a:p>
            <a:endParaRPr lang="en-US" dirty="0" smtClean="0">
              <a:cs typeface="Times New Roman" pitchFamily="18" charset="0"/>
            </a:endParaRPr>
          </a:p>
          <a:p>
            <a:r>
              <a:rPr lang="en-US" dirty="0" smtClean="0">
                <a:cs typeface="Times New Roman" pitchFamily="18" charset="0"/>
              </a:rPr>
              <a:t>Maslow’s model focuses on five levels. It is important that students understand Need models assume that all lower-level needs are satisfied before workers are motivated by higher level issues.</a:t>
            </a:r>
          </a:p>
          <a:p>
            <a:endParaRPr lang="en-US" dirty="0" smtClean="0">
              <a:cs typeface="Times New Roman" pitchFamily="18" charset="0"/>
            </a:endParaRPr>
          </a:p>
          <a:p>
            <a:r>
              <a:rPr lang="en-US" dirty="0" smtClean="0">
                <a:cs typeface="Times New Roman" pitchFamily="18" charset="0"/>
              </a:rPr>
              <a:t>Example: Workers will not be worried about job security when their pay level is insufficient to provide for basic food and shelter.</a:t>
            </a:r>
          </a:p>
          <a:p>
            <a:endParaRPr lang="en-US" dirty="0" smtClean="0"/>
          </a:p>
        </p:txBody>
      </p:sp>
    </p:spTree>
    <p:extLst>
      <p:ext uri="{BB962C8B-B14F-4D97-AF65-F5344CB8AC3E}">
        <p14:creationId xmlns:p14="http://schemas.microsoft.com/office/powerpoint/2010/main" val="13859914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F171D306-D606-4894-9129-C07A332740CC}" type="slidenum">
              <a:rPr lang="en-US" smtClean="0"/>
              <a:pPr/>
              <a:t>9</a:t>
            </a:fld>
            <a:endParaRPr lang="en-US" smtClean="0"/>
          </a:p>
        </p:txBody>
      </p:sp>
      <p:sp>
        <p:nvSpPr>
          <p:cNvPr id="36867" name="Rectangle 2"/>
          <p:cNvSpPr>
            <a:spLocks noGrp="1" noRot="1" noChangeAspect="1" noChangeArrowheads="1" noTextEdit="1"/>
          </p:cNvSpPr>
          <p:nvPr>
            <p:ph type="sldImg"/>
          </p:nvPr>
        </p:nvSpPr>
        <p:spPr>
          <a:xfrm>
            <a:off x="1150938" y="692150"/>
            <a:ext cx="4556125" cy="3416300"/>
          </a:xfrm>
          <a:ln cap="flat"/>
        </p:spPr>
      </p:sp>
      <p:sp>
        <p:nvSpPr>
          <p:cNvPr id="36868"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LO2 Explain how need theories of motivation help managers determine the needs of employees and provide outcomes that satisfy them.</a:t>
            </a:r>
            <a:endParaRPr lang="en-CA" sz="1200" b="1" kern="1200" dirty="0" smtClean="0">
              <a:solidFill>
                <a:schemeClr val="tx1"/>
              </a:solidFill>
              <a:effectLst/>
              <a:latin typeface="Times New Roman" pitchFamily="18" charset="0"/>
              <a:ea typeface="+mn-ea"/>
              <a:cs typeface="+mn-cs"/>
            </a:endParaRPr>
          </a:p>
          <a:p>
            <a:endParaRPr lang="en-US" dirty="0" smtClean="0">
              <a:latin typeface="Wingdings" pitchFamily="2" charset="2"/>
              <a:cs typeface="Times New Roman" pitchFamily="18" charset="0"/>
            </a:endParaRPr>
          </a:p>
          <a:p>
            <a:r>
              <a:rPr lang="en-US" dirty="0" smtClean="0">
                <a:cs typeface="Times New Roman" pitchFamily="18" charset="0"/>
              </a:rPr>
              <a:t>Needs can be broken into two categories: motivator and hygiene. The important difference is that satisfying hygiene needs does not lead to higher motivation (but when these hygiene needs are not met, lower motivation will result). </a:t>
            </a:r>
          </a:p>
          <a:p>
            <a:endParaRPr lang="en-US" dirty="0" smtClean="0">
              <a:latin typeface="Wingdings" pitchFamily="2" charset="2"/>
              <a:cs typeface="Times New Roman" pitchFamily="18" charset="0"/>
            </a:endParaRPr>
          </a:p>
          <a:p>
            <a:r>
              <a:rPr lang="en-US" dirty="0" smtClean="0">
                <a:cs typeface="Times New Roman" pitchFamily="18" charset="0"/>
              </a:rPr>
              <a:t>Example: When working conditions are poor, motivation will be lower. Here, work conditions are considered a hygiene factor. </a:t>
            </a:r>
          </a:p>
          <a:p>
            <a:endParaRPr lang="en-US" dirty="0" smtClean="0">
              <a:cs typeface="Times New Roman" pitchFamily="18" charset="0"/>
            </a:endParaRPr>
          </a:p>
          <a:p>
            <a:r>
              <a:rPr lang="en-US" dirty="0" smtClean="0">
                <a:cs typeface="Times New Roman" pitchFamily="18" charset="0"/>
              </a:rPr>
              <a:t>Ask students if health benefits are a motivator or hygiene need. (Most managers consider this to be a hygiene need).</a:t>
            </a:r>
          </a:p>
          <a:p>
            <a:endParaRPr lang="en-US" dirty="0" smtClean="0"/>
          </a:p>
        </p:txBody>
      </p:sp>
    </p:spTree>
    <p:extLst>
      <p:ext uri="{BB962C8B-B14F-4D97-AF65-F5344CB8AC3E}">
        <p14:creationId xmlns:p14="http://schemas.microsoft.com/office/powerpoint/2010/main" val="30845271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854551FC-E6AB-4193-9BD8-27EFE794A788}" type="slidenum">
              <a:rPr lang="en-US" smtClean="0"/>
              <a:pPr/>
              <a:t>10</a:t>
            </a:fld>
            <a:endParaRPr lang="en-US" smtClean="0"/>
          </a:p>
        </p:txBody>
      </p:sp>
      <p:sp>
        <p:nvSpPr>
          <p:cNvPr id="35843" name="Rectangle 2"/>
          <p:cNvSpPr>
            <a:spLocks noGrp="1" noRot="1" noChangeAspect="1" noChangeArrowheads="1" noTextEdit="1"/>
          </p:cNvSpPr>
          <p:nvPr>
            <p:ph type="sldImg"/>
          </p:nvPr>
        </p:nvSpPr>
        <p:spPr>
          <a:xfrm>
            <a:off x="1150938" y="692150"/>
            <a:ext cx="4556125" cy="3416300"/>
          </a:xfrm>
          <a:ln/>
        </p:spPr>
      </p:sp>
      <p:sp>
        <p:nvSpPr>
          <p:cNvPr id="35844"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LO2 Explain how need theories of motivation help managers determine the needs of employees and provide outcomes that satisfy them.</a:t>
            </a:r>
            <a:endParaRPr lang="en-CA" sz="1200" b="1" kern="1200" dirty="0" smtClean="0">
              <a:solidFill>
                <a:schemeClr val="tx1"/>
              </a:solidFill>
              <a:effectLst/>
              <a:latin typeface="Times New Roman" pitchFamily="18" charset="0"/>
              <a:ea typeface="+mn-ea"/>
              <a:cs typeface="+mn-cs"/>
            </a:endParaRPr>
          </a:p>
          <a:p>
            <a:endParaRPr lang="en-US" dirty="0" smtClean="0"/>
          </a:p>
          <a:p>
            <a:r>
              <a:rPr lang="en-US" dirty="0" smtClean="0"/>
              <a:t>Text Figure</a:t>
            </a:r>
            <a:r>
              <a:rPr lang="en-US" baseline="0" dirty="0" smtClean="0"/>
              <a:t> 8.4 - </a:t>
            </a:r>
            <a:r>
              <a:rPr lang="en-CA" sz="1200" kern="1200" dirty="0" smtClean="0">
                <a:solidFill>
                  <a:schemeClr val="tx1"/>
                </a:solidFill>
                <a:effectLst/>
                <a:latin typeface="Times New Roman" pitchFamily="18" charset="0"/>
                <a:ea typeface="+mn-ea"/>
                <a:cs typeface="+mn-cs"/>
              </a:rPr>
              <a:t>Herzberg’s Motivation-Hygiene Theory</a:t>
            </a:r>
            <a:endParaRPr lang="en-US" dirty="0" smtClean="0"/>
          </a:p>
        </p:txBody>
      </p:sp>
    </p:spTree>
    <p:extLst>
      <p:ext uri="{BB962C8B-B14F-4D97-AF65-F5344CB8AC3E}">
        <p14:creationId xmlns:p14="http://schemas.microsoft.com/office/powerpoint/2010/main" val="2552730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854551FC-E6AB-4193-9BD8-27EFE794A788}" type="slidenum">
              <a:rPr lang="en-US" smtClean="0"/>
              <a:pPr/>
              <a:t>11</a:t>
            </a:fld>
            <a:endParaRPr lang="en-US" smtClean="0"/>
          </a:p>
        </p:txBody>
      </p:sp>
      <p:sp>
        <p:nvSpPr>
          <p:cNvPr id="35843" name="Rectangle 2"/>
          <p:cNvSpPr>
            <a:spLocks noGrp="1" noRot="1" noChangeAspect="1" noChangeArrowheads="1" noTextEdit="1"/>
          </p:cNvSpPr>
          <p:nvPr>
            <p:ph type="sldImg"/>
          </p:nvPr>
        </p:nvSpPr>
        <p:spPr>
          <a:xfrm>
            <a:off x="1150938" y="692150"/>
            <a:ext cx="4556125" cy="3416300"/>
          </a:xfrm>
          <a:ln/>
        </p:spPr>
      </p:sp>
      <p:sp>
        <p:nvSpPr>
          <p:cNvPr id="35844"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LO2 Explain how need theories of motivation help managers determine the needs of employees and provide outcomes that satisfy them.</a:t>
            </a:r>
            <a:endParaRPr lang="en-CA" sz="1200" b="1" kern="1200" dirty="0" smtClean="0">
              <a:solidFill>
                <a:schemeClr val="tx1"/>
              </a:solidFill>
              <a:effectLst/>
              <a:latin typeface="Times New Roman" pitchFamily="18" charset="0"/>
              <a:ea typeface="+mn-ea"/>
              <a:cs typeface="+mn-cs"/>
            </a:endParaRPr>
          </a:p>
          <a:p>
            <a:endParaRPr lang="en-US" dirty="0" smtClean="0"/>
          </a:p>
          <a:p>
            <a:r>
              <a:rPr lang="en-CA" sz="1200" kern="1200" dirty="0" smtClean="0">
                <a:solidFill>
                  <a:schemeClr val="tx1"/>
                </a:solidFill>
                <a:effectLst/>
                <a:latin typeface="Times New Roman" pitchFamily="18" charset="0"/>
                <a:ea typeface="+mn-ea"/>
                <a:cs typeface="+mn-cs"/>
              </a:rPr>
              <a:t>Psychologist David McClelland has extensively researched the needs for achievement, affiliation, and power. </a:t>
            </a:r>
            <a:endParaRPr lang="en-US" dirty="0" smtClean="0"/>
          </a:p>
        </p:txBody>
      </p:sp>
    </p:spTree>
    <p:extLst>
      <p:ext uri="{BB962C8B-B14F-4D97-AF65-F5344CB8AC3E}">
        <p14:creationId xmlns:p14="http://schemas.microsoft.com/office/powerpoint/2010/main" val="28285223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95D01E7D-222F-4918-98C0-F857B613D27B}" type="slidenum">
              <a:rPr lang="en-US" smtClean="0"/>
              <a:pPr/>
              <a:t>12</a:t>
            </a:fld>
            <a:endParaRPr lang="en-US" smtClean="0"/>
          </a:p>
        </p:txBody>
      </p:sp>
      <p:sp>
        <p:nvSpPr>
          <p:cNvPr id="37891" name="Rectangle 2"/>
          <p:cNvSpPr>
            <a:spLocks noGrp="1" noRot="1" noChangeAspect="1" noChangeArrowheads="1" noTextEdit="1"/>
          </p:cNvSpPr>
          <p:nvPr>
            <p:ph type="sldImg"/>
          </p:nvPr>
        </p:nvSpPr>
        <p:spPr>
          <a:xfrm>
            <a:off x="1150938" y="692150"/>
            <a:ext cx="4556125" cy="3416300"/>
          </a:xfrm>
          <a:ln cap="flat"/>
        </p:spPr>
      </p:sp>
      <p:sp>
        <p:nvSpPr>
          <p:cNvPr id="37892" name="Rectangle 3"/>
          <p:cNvSpPr>
            <a:spLocks noGrp="1" noChangeArrowheads="1"/>
          </p:cNvSpPr>
          <p:nvPr>
            <p:ph type="body" idx="1"/>
          </p:nvPr>
        </p:nvSpPr>
        <p:spPr>
          <a:noFill/>
          <a:ln w="9525"/>
        </p:spPr>
        <p:txBody>
          <a:bodyPr/>
          <a:lstStyle/>
          <a:p>
            <a:r>
              <a:rPr lang="en-CA" sz="1200" b="1" i="1" kern="1200" dirty="0" smtClean="0">
                <a:solidFill>
                  <a:schemeClr val="tx1"/>
                </a:solidFill>
                <a:effectLst/>
                <a:latin typeface="Times New Roman" pitchFamily="18" charset="0"/>
                <a:ea typeface="+mn-ea"/>
                <a:cs typeface="+mn-cs"/>
              </a:rPr>
              <a:t>LO3 Describe how process theories of motivation help managers explain high and low performance levels.</a:t>
            </a:r>
            <a:endParaRPr lang="en-US" b="1" dirty="0" smtClean="0">
              <a:cs typeface="Times New Roman" pitchFamily="18" charset="0"/>
            </a:endParaRPr>
          </a:p>
          <a:p>
            <a:endParaRPr lang="en-US" dirty="0" smtClean="0">
              <a:cs typeface="Times New Roman" pitchFamily="18" charset="0"/>
            </a:endParaRPr>
          </a:p>
          <a:p>
            <a:r>
              <a:rPr lang="en-US" dirty="0" smtClean="0">
                <a:cs typeface="Times New Roman" pitchFamily="18" charset="0"/>
              </a:rPr>
              <a:t>Point out that Vroom connects high performance with effort and outcomes. He feels that workers look for the connection between these factors and if the connection is not there in any one of the three, then motivation will suffer.</a:t>
            </a:r>
          </a:p>
          <a:p>
            <a:r>
              <a:rPr lang="en-US" dirty="0" smtClean="0">
                <a:cs typeface="Times New Roman" pitchFamily="18" charset="0"/>
              </a:rPr>
              <a:t> </a:t>
            </a:r>
          </a:p>
          <a:p>
            <a:endParaRPr lang="en-US" dirty="0" smtClean="0"/>
          </a:p>
        </p:txBody>
      </p:sp>
    </p:spTree>
    <p:extLst>
      <p:ext uri="{BB962C8B-B14F-4D97-AF65-F5344CB8AC3E}">
        <p14:creationId xmlns:p14="http://schemas.microsoft.com/office/powerpoint/2010/main" val="38733715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Describe how process theories of motivation help managers explain high and low performance levels.</a:t>
            </a:r>
            <a:endParaRPr lang="en-US" b="1" dirty="0" smtClean="0">
              <a:cs typeface="Times New Roman" pitchFamily="18" charset="0"/>
            </a:endParaRPr>
          </a:p>
          <a:p>
            <a:endParaRPr lang="en-CA" dirty="0"/>
          </a:p>
        </p:txBody>
      </p:sp>
      <p:sp>
        <p:nvSpPr>
          <p:cNvPr id="4" name="Slide Number Placeholder 3"/>
          <p:cNvSpPr>
            <a:spLocks noGrp="1"/>
          </p:cNvSpPr>
          <p:nvPr>
            <p:ph type="sldNum" sz="quarter" idx="10"/>
          </p:nvPr>
        </p:nvSpPr>
        <p:spPr/>
        <p:txBody>
          <a:bodyPr/>
          <a:lstStyle/>
          <a:p>
            <a:pPr>
              <a:defRPr/>
            </a:pPr>
            <a:fld id="{96EC03DC-8F27-4FBF-B917-915FC2BC4671}" type="slidenum">
              <a:rPr lang="en-US" smtClean="0"/>
              <a:pPr>
                <a:defRPr/>
              </a:pPr>
              <a:t>13</a:t>
            </a:fld>
            <a:endParaRPr lang="en-US"/>
          </a:p>
        </p:txBody>
      </p:sp>
    </p:spTree>
    <p:extLst>
      <p:ext uri="{BB962C8B-B14F-4D97-AF65-F5344CB8AC3E}">
        <p14:creationId xmlns:p14="http://schemas.microsoft.com/office/powerpoint/2010/main" val="11574877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695BEDD0-BC90-4B89-B436-9A94EE051FFA}" type="slidenum">
              <a:rPr lang="en-US" smtClean="0"/>
              <a:pPr/>
              <a:t>14</a:t>
            </a:fld>
            <a:endParaRPr lang="en-US" smtClean="0"/>
          </a:p>
        </p:txBody>
      </p:sp>
      <p:sp>
        <p:nvSpPr>
          <p:cNvPr id="39939" name="Rectangle 2"/>
          <p:cNvSpPr>
            <a:spLocks noGrp="1" noRot="1" noChangeAspect="1" noChangeArrowheads="1" noTextEdit="1"/>
          </p:cNvSpPr>
          <p:nvPr>
            <p:ph type="sldImg"/>
          </p:nvPr>
        </p:nvSpPr>
        <p:spPr>
          <a:xfrm>
            <a:off x="1150938" y="692150"/>
            <a:ext cx="4556125" cy="3416300"/>
          </a:xfrm>
          <a:ln cap="flat"/>
        </p:spPr>
      </p:sp>
      <p:sp>
        <p:nvSpPr>
          <p:cNvPr id="39940"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Describe how process theories of motivation help managers explain high and low performance levels.</a:t>
            </a:r>
            <a:endParaRPr lang="en-US" b="1" dirty="0" smtClean="0">
              <a:cs typeface="Times New Roman" pitchFamily="18" charset="0"/>
            </a:endParaRPr>
          </a:p>
          <a:p>
            <a:endParaRPr lang="en-US" dirty="0" smtClean="0">
              <a:latin typeface="Wingdings" pitchFamily="2" charset="2"/>
              <a:cs typeface="Times New Roman" pitchFamily="18" charset="0"/>
            </a:endParaRPr>
          </a:p>
          <a:p>
            <a:r>
              <a:rPr lang="en-US" dirty="0" smtClean="0">
                <a:cs typeface="Times New Roman" pitchFamily="18" charset="0"/>
              </a:rPr>
              <a:t>Students understand these concepts. A good example is to consider their reaction to a major class paper. </a:t>
            </a:r>
          </a:p>
          <a:p>
            <a:endParaRPr lang="en-US" dirty="0" smtClean="0">
              <a:cs typeface="Times New Roman" pitchFamily="18" charset="0"/>
            </a:endParaRPr>
          </a:p>
          <a:p>
            <a:r>
              <a:rPr lang="en-US" dirty="0" smtClean="0">
                <a:cs typeface="Times New Roman" pitchFamily="18" charset="0"/>
              </a:rPr>
              <a:t>Example:</a:t>
            </a:r>
          </a:p>
          <a:p>
            <a:r>
              <a:rPr lang="en-US" b="1" dirty="0" smtClean="0">
                <a:cs typeface="Times New Roman" pitchFamily="18" charset="0"/>
              </a:rPr>
              <a:t>Expectancy</a:t>
            </a:r>
            <a:r>
              <a:rPr lang="en-US" dirty="0" smtClean="0">
                <a:cs typeface="Times New Roman" pitchFamily="18" charset="0"/>
              </a:rPr>
              <a:t>:  If a student worked very hard, they know they can write an excellent paper. This relationship shows that the expectancy value will be high.</a:t>
            </a:r>
          </a:p>
          <a:p>
            <a:r>
              <a:rPr lang="en-US" b="1" dirty="0" smtClean="0">
                <a:cs typeface="Times New Roman" pitchFamily="18" charset="0"/>
              </a:rPr>
              <a:t>Instrumentality</a:t>
            </a:r>
            <a:r>
              <a:rPr lang="en-US" dirty="0" smtClean="0">
                <a:cs typeface="Times New Roman" pitchFamily="18" charset="0"/>
              </a:rPr>
              <a:t>: The student knows that her high performance (the excellent paper) will lead to an excellent grade. This means the instrumentality is strong.</a:t>
            </a:r>
          </a:p>
          <a:p>
            <a:r>
              <a:rPr lang="en-US" b="1" dirty="0" smtClean="0">
                <a:cs typeface="Times New Roman" pitchFamily="18" charset="0"/>
              </a:rPr>
              <a:t>Valence</a:t>
            </a:r>
            <a:r>
              <a:rPr lang="en-US" dirty="0" smtClean="0">
                <a:cs typeface="Times New Roman" pitchFamily="18" charset="0"/>
              </a:rPr>
              <a:t>: The student desires an excellent grade, therefore, the valence is high.</a:t>
            </a:r>
          </a:p>
          <a:p>
            <a:r>
              <a:rPr lang="en-US" dirty="0" smtClean="0">
                <a:cs typeface="Times New Roman" pitchFamily="18" charset="0"/>
              </a:rPr>
              <a:t>This example provides for strong motivation. Point out that if any one factor is low, then motivation will be low.</a:t>
            </a:r>
          </a:p>
          <a:p>
            <a:endParaRPr lang="en-US" dirty="0" smtClean="0"/>
          </a:p>
        </p:txBody>
      </p:sp>
    </p:spTree>
    <p:extLst>
      <p:ext uri="{BB962C8B-B14F-4D97-AF65-F5344CB8AC3E}">
        <p14:creationId xmlns:p14="http://schemas.microsoft.com/office/powerpoint/2010/main" val="24914772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3E0A3FD4-8A57-4C33-AF9B-02B0DC1E05A4}" type="slidenum">
              <a:rPr lang="en-US" smtClean="0"/>
              <a:pPr/>
              <a:t>15</a:t>
            </a:fld>
            <a:endParaRPr lang="en-US" smtClean="0"/>
          </a:p>
        </p:txBody>
      </p:sp>
      <p:sp>
        <p:nvSpPr>
          <p:cNvPr id="38915" name="Rectangle 2"/>
          <p:cNvSpPr>
            <a:spLocks noGrp="1" noRot="1" noChangeAspect="1" noChangeArrowheads="1" noTextEdit="1"/>
          </p:cNvSpPr>
          <p:nvPr>
            <p:ph type="sldImg"/>
          </p:nvPr>
        </p:nvSpPr>
        <p:spPr>
          <a:xfrm>
            <a:off x="1150938" y="692150"/>
            <a:ext cx="4556125" cy="3416300"/>
          </a:xfrm>
          <a:ln cap="flat"/>
        </p:spPr>
      </p:sp>
      <p:sp>
        <p:nvSpPr>
          <p:cNvPr id="3891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Describe how process theories of motivation help managers explain high and low performance levels.</a:t>
            </a:r>
            <a:endParaRPr lang="en-US" b="1" dirty="0" smtClean="0">
              <a:cs typeface="Times New Roman" pitchFamily="18" charset="0"/>
            </a:endParaRPr>
          </a:p>
          <a:p>
            <a:endParaRPr lang="en-US" dirty="0" smtClean="0"/>
          </a:p>
          <a:p>
            <a:r>
              <a:rPr lang="en-US" dirty="0" smtClean="0"/>
              <a:t>Text Figure</a:t>
            </a:r>
            <a:r>
              <a:rPr lang="en-US" baseline="0" dirty="0" smtClean="0"/>
              <a:t> 8.5 – Expectancy, Instrumentality, and Valence</a:t>
            </a:r>
            <a:endParaRPr lang="en-US" dirty="0" smtClean="0"/>
          </a:p>
        </p:txBody>
      </p:sp>
    </p:spTree>
    <p:extLst>
      <p:ext uri="{BB962C8B-B14F-4D97-AF65-F5344CB8AC3E}">
        <p14:creationId xmlns:p14="http://schemas.microsoft.com/office/powerpoint/2010/main" val="147030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3E0A3FD4-8A57-4C33-AF9B-02B0DC1E05A4}" type="slidenum">
              <a:rPr lang="en-US" smtClean="0"/>
              <a:pPr/>
              <a:t>16</a:t>
            </a:fld>
            <a:endParaRPr lang="en-US" smtClean="0"/>
          </a:p>
        </p:txBody>
      </p:sp>
      <p:sp>
        <p:nvSpPr>
          <p:cNvPr id="38915" name="Rectangle 2"/>
          <p:cNvSpPr>
            <a:spLocks noGrp="1" noRot="1" noChangeAspect="1" noChangeArrowheads="1" noTextEdit="1"/>
          </p:cNvSpPr>
          <p:nvPr>
            <p:ph type="sldImg"/>
          </p:nvPr>
        </p:nvSpPr>
        <p:spPr>
          <a:xfrm>
            <a:off x="1150938" y="692150"/>
            <a:ext cx="4556125" cy="3416300"/>
          </a:xfrm>
          <a:ln cap="flat"/>
        </p:spPr>
      </p:sp>
      <p:sp>
        <p:nvSpPr>
          <p:cNvPr id="3891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Describe how process theories of motivation help managers explain high and low performance levels.</a:t>
            </a:r>
            <a:endParaRPr lang="en-US" b="1" dirty="0" smtClean="0">
              <a:cs typeface="Times New Roman" pitchFamily="18" charset="0"/>
            </a:endParaRPr>
          </a:p>
          <a:p>
            <a:endParaRPr lang="en-US" dirty="0" smtClean="0"/>
          </a:p>
          <a:p>
            <a:r>
              <a:rPr lang="en-US" dirty="0" smtClean="0"/>
              <a:t>Text Figure</a:t>
            </a:r>
            <a:r>
              <a:rPr lang="en-US" baseline="0" dirty="0" smtClean="0"/>
              <a:t> 8.5 – Expectancy, Instrumentality, and Valence</a:t>
            </a:r>
            <a:endParaRPr lang="en-US" dirty="0" smtClean="0"/>
          </a:p>
        </p:txBody>
      </p:sp>
    </p:spTree>
    <p:extLst>
      <p:ext uri="{BB962C8B-B14F-4D97-AF65-F5344CB8AC3E}">
        <p14:creationId xmlns:p14="http://schemas.microsoft.com/office/powerpoint/2010/main" val="24204531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24891747-3A0E-42C6-89AD-D39A174811B9}" type="slidenum">
              <a:rPr lang="en-US" smtClean="0"/>
              <a:pPr/>
              <a:t>17</a:t>
            </a:fld>
            <a:endParaRPr lang="en-US" smtClean="0"/>
          </a:p>
        </p:txBody>
      </p:sp>
      <p:sp>
        <p:nvSpPr>
          <p:cNvPr id="40963" name="Rectangle 2"/>
          <p:cNvSpPr>
            <a:spLocks noGrp="1" noRot="1" noChangeAspect="1" noChangeArrowheads="1" noTextEdit="1"/>
          </p:cNvSpPr>
          <p:nvPr>
            <p:ph type="sldImg"/>
          </p:nvPr>
        </p:nvSpPr>
        <p:spPr>
          <a:xfrm>
            <a:off x="1150938" y="692150"/>
            <a:ext cx="4556125" cy="3416300"/>
          </a:xfrm>
          <a:ln cap="flat"/>
        </p:spPr>
      </p:sp>
      <p:sp>
        <p:nvSpPr>
          <p:cNvPr id="40964"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Describe how process theories of motivation help managers explain high and low performance levels.</a:t>
            </a:r>
            <a:endParaRPr lang="en-US" b="1" dirty="0" smtClean="0">
              <a:cs typeface="Times New Roman" pitchFamily="18" charset="0"/>
            </a:endParaRPr>
          </a:p>
          <a:p>
            <a:endParaRPr lang="en-US" dirty="0" smtClean="0">
              <a:cs typeface="Times New Roman" pitchFamily="18" charset="0"/>
            </a:endParaRPr>
          </a:p>
          <a:p>
            <a:r>
              <a:rPr lang="en-US" dirty="0" smtClean="0">
                <a:cs typeface="Times New Roman" pitchFamily="18" charset="0"/>
              </a:rPr>
              <a:t>Example: If a student learned from prior experience that the professor grading the project routinely awards the same grades to students regardless of performance, then instrumentality will be low and as a result, motivation will be low.</a:t>
            </a:r>
          </a:p>
          <a:p>
            <a:r>
              <a:rPr lang="en-US" dirty="0" smtClean="0">
                <a:cs typeface="Times New Roman" pitchFamily="18" charset="0"/>
              </a:rPr>
              <a:t> </a:t>
            </a:r>
          </a:p>
          <a:p>
            <a:endParaRPr lang="en-US" dirty="0" smtClean="0"/>
          </a:p>
        </p:txBody>
      </p:sp>
    </p:spTree>
    <p:extLst>
      <p:ext uri="{BB962C8B-B14F-4D97-AF65-F5344CB8AC3E}">
        <p14:creationId xmlns:p14="http://schemas.microsoft.com/office/powerpoint/2010/main" val="36393588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5571B101-2AE4-47EB-9E05-CA6DE4DFC46C}" type="slidenum">
              <a:rPr lang="en-US" smtClean="0"/>
              <a:pPr/>
              <a:t>18</a:t>
            </a:fld>
            <a:endParaRPr lang="en-US" smtClean="0"/>
          </a:p>
        </p:txBody>
      </p:sp>
      <p:sp>
        <p:nvSpPr>
          <p:cNvPr id="48131" name="Rectangle 2"/>
          <p:cNvSpPr>
            <a:spLocks noGrp="1" noRot="1" noChangeAspect="1" noChangeArrowheads="1" noTextEdit="1"/>
          </p:cNvSpPr>
          <p:nvPr>
            <p:ph type="sldImg"/>
          </p:nvPr>
        </p:nvSpPr>
        <p:spPr>
          <a:xfrm>
            <a:off x="1150938" y="692150"/>
            <a:ext cx="4556125" cy="3416300"/>
          </a:xfrm>
          <a:ln cap="flat"/>
        </p:spPr>
      </p:sp>
      <p:sp>
        <p:nvSpPr>
          <p:cNvPr id="48132"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Describe how process theories of motivation help managers explain high and low performance levels.</a:t>
            </a:r>
            <a:endParaRPr lang="en-US" b="1" dirty="0" smtClean="0">
              <a:cs typeface="Times New Roman" pitchFamily="18" charset="0"/>
            </a:endParaRPr>
          </a:p>
          <a:p>
            <a:endParaRPr lang="en-US" dirty="0" smtClean="0">
              <a:latin typeface="Wingdings" pitchFamily="2" charset="2"/>
              <a:cs typeface="Times New Roman" pitchFamily="18" charset="0"/>
            </a:endParaRPr>
          </a:p>
          <a:p>
            <a:r>
              <a:rPr lang="en-US" dirty="0" smtClean="0">
                <a:cs typeface="Times New Roman" pitchFamily="18" charset="0"/>
              </a:rPr>
              <a:t>Students relate well to the concept of fairness and equity. Adam’s equity theory can be explained best through the use of examples.</a:t>
            </a:r>
          </a:p>
          <a:p>
            <a:endParaRPr lang="en-US" dirty="0" smtClean="0">
              <a:latin typeface="Wingdings" pitchFamily="2" charset="2"/>
              <a:cs typeface="Times New Roman" pitchFamily="18" charset="0"/>
            </a:endParaRPr>
          </a:p>
          <a:p>
            <a:r>
              <a:rPr lang="en-US" dirty="0" smtClean="0">
                <a:cs typeface="Times New Roman" pitchFamily="18" charset="0"/>
              </a:rPr>
              <a:t>Example: Ask students to describe how they might decide if the grade they receive on a project is fair. Probably, some students will compare the grade they received vs. the amount of work they performed as a ratio. They will then compare this perceived ratio with the assumed ratio of some other student (or referent). This would be a classic example of the equity theory.</a:t>
            </a:r>
          </a:p>
          <a:p>
            <a:endParaRPr lang="en-US" dirty="0" smtClean="0"/>
          </a:p>
        </p:txBody>
      </p:sp>
    </p:spTree>
    <p:extLst>
      <p:ext uri="{BB962C8B-B14F-4D97-AF65-F5344CB8AC3E}">
        <p14:creationId xmlns:p14="http://schemas.microsoft.com/office/powerpoint/2010/main" val="28726809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DAD0E8B6-E72E-40F0-AC28-9871159EA9A3}" type="slidenum">
              <a:rPr lang="en-US" smtClean="0"/>
              <a:pPr/>
              <a:t>19</a:t>
            </a:fld>
            <a:endParaRPr lang="en-US" smtClean="0"/>
          </a:p>
        </p:txBody>
      </p:sp>
      <p:sp>
        <p:nvSpPr>
          <p:cNvPr id="49155" name="Rectangle 2"/>
          <p:cNvSpPr>
            <a:spLocks noGrp="1" noRot="1" noChangeAspect="1" noChangeArrowheads="1" noTextEdit="1"/>
          </p:cNvSpPr>
          <p:nvPr>
            <p:ph type="sldImg"/>
          </p:nvPr>
        </p:nvSpPr>
        <p:spPr>
          <a:xfrm>
            <a:off x="1150938" y="692150"/>
            <a:ext cx="4556125" cy="3416300"/>
          </a:xfrm>
          <a:ln cap="flat"/>
        </p:spPr>
      </p:sp>
      <p:sp>
        <p:nvSpPr>
          <p:cNvPr id="4915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Describe how process theories of motivation help managers explain high and low performance levels.</a:t>
            </a:r>
            <a:endParaRPr lang="en-US" b="1" dirty="0" smtClean="0">
              <a:cs typeface="Times New Roman" pitchFamily="18" charset="0"/>
            </a:endParaRPr>
          </a:p>
          <a:p>
            <a:endParaRPr lang="en-US" dirty="0" smtClean="0">
              <a:latin typeface="Wingdings" pitchFamily="2" charset="2"/>
              <a:cs typeface="Times New Roman" pitchFamily="18" charset="0"/>
            </a:endParaRPr>
          </a:p>
          <a:p>
            <a:r>
              <a:rPr lang="en-US" dirty="0" smtClean="0">
                <a:cs typeface="Times New Roman" pitchFamily="18" charset="0"/>
              </a:rPr>
              <a:t>Students will have heard the comment “It is not fair. Jane did less than I did and got a better grade.” This illustrates a condition of inequity.</a:t>
            </a:r>
          </a:p>
          <a:p>
            <a:r>
              <a:rPr lang="en-US" dirty="0" smtClean="0">
                <a:cs typeface="Times New Roman" pitchFamily="18" charset="0"/>
              </a:rPr>
              <a:t>Notice that it is the worker that will attempt to achieve equity. If the worker perceives the situation incorrectly (the referent appears to do less work, but in reality does more), then management can help by ensuring accurate information is received.</a:t>
            </a:r>
          </a:p>
          <a:p>
            <a:endParaRPr lang="en-US" dirty="0" smtClean="0"/>
          </a:p>
        </p:txBody>
      </p:sp>
    </p:spTree>
    <p:extLst>
      <p:ext uri="{BB962C8B-B14F-4D97-AF65-F5344CB8AC3E}">
        <p14:creationId xmlns:p14="http://schemas.microsoft.com/office/powerpoint/2010/main" val="12374723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DAD0E8B6-E72E-40F0-AC28-9871159EA9A3}" type="slidenum">
              <a:rPr lang="en-US" smtClean="0"/>
              <a:pPr/>
              <a:t>20</a:t>
            </a:fld>
            <a:endParaRPr lang="en-US" smtClean="0"/>
          </a:p>
        </p:txBody>
      </p:sp>
      <p:sp>
        <p:nvSpPr>
          <p:cNvPr id="49155" name="Rectangle 2"/>
          <p:cNvSpPr>
            <a:spLocks noGrp="1" noRot="1" noChangeAspect="1" noChangeArrowheads="1" noTextEdit="1"/>
          </p:cNvSpPr>
          <p:nvPr>
            <p:ph type="sldImg"/>
          </p:nvPr>
        </p:nvSpPr>
        <p:spPr>
          <a:xfrm>
            <a:off x="1150938" y="692150"/>
            <a:ext cx="4556125" cy="3416300"/>
          </a:xfrm>
          <a:ln cap="flat"/>
        </p:spPr>
      </p:sp>
      <p:sp>
        <p:nvSpPr>
          <p:cNvPr id="4915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Describe how process theories of motivation help managers explain high and low performance levels.</a:t>
            </a:r>
            <a:endParaRPr lang="en-US" b="1" dirty="0" smtClean="0">
              <a:cs typeface="Times New Roman" pitchFamily="18" charset="0"/>
            </a:endParaRPr>
          </a:p>
          <a:p>
            <a:endParaRPr lang="en-US" dirty="0" smtClean="0">
              <a:latin typeface="Wingdings" pitchFamily="2" charset="2"/>
              <a:cs typeface="Times New Roman" pitchFamily="18" charset="0"/>
            </a:endParaRPr>
          </a:p>
          <a:p>
            <a:endParaRPr lang="en-US" dirty="0" smtClean="0"/>
          </a:p>
        </p:txBody>
      </p:sp>
    </p:spTree>
    <p:extLst>
      <p:ext uri="{BB962C8B-B14F-4D97-AF65-F5344CB8AC3E}">
        <p14:creationId xmlns:p14="http://schemas.microsoft.com/office/powerpoint/2010/main" val="39142278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DAD0E8B6-E72E-40F0-AC28-9871159EA9A3}" type="slidenum">
              <a:rPr lang="en-US" smtClean="0"/>
              <a:pPr/>
              <a:t>21</a:t>
            </a:fld>
            <a:endParaRPr lang="en-US" smtClean="0"/>
          </a:p>
        </p:txBody>
      </p:sp>
      <p:sp>
        <p:nvSpPr>
          <p:cNvPr id="49155" name="Rectangle 2"/>
          <p:cNvSpPr>
            <a:spLocks noGrp="1" noRot="1" noChangeAspect="1" noChangeArrowheads="1" noTextEdit="1"/>
          </p:cNvSpPr>
          <p:nvPr>
            <p:ph type="sldImg"/>
          </p:nvPr>
        </p:nvSpPr>
        <p:spPr>
          <a:xfrm>
            <a:off x="1150938" y="692150"/>
            <a:ext cx="4556125" cy="3416300"/>
          </a:xfrm>
          <a:ln cap="flat"/>
        </p:spPr>
      </p:sp>
      <p:sp>
        <p:nvSpPr>
          <p:cNvPr id="4915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Describe how process theories of motivation help managers explain high and low performance levels.</a:t>
            </a:r>
            <a:endParaRPr lang="en-US" b="1" dirty="0" smtClean="0">
              <a:cs typeface="Times New Roman" pitchFamily="18" charset="0"/>
            </a:endParaRPr>
          </a:p>
          <a:p>
            <a:endParaRPr lang="en-US" dirty="0" smtClean="0">
              <a:latin typeface="Wingdings" pitchFamily="2" charset="2"/>
              <a:cs typeface="Times New Roman" pitchFamily="18" charset="0"/>
            </a:endParaRPr>
          </a:p>
          <a:p>
            <a:r>
              <a:rPr lang="en-US" dirty="0" smtClean="0">
                <a:latin typeface="Wingdings" pitchFamily="2" charset="2"/>
                <a:cs typeface="Times New Roman" pitchFamily="18" charset="0"/>
              </a:rPr>
              <a:t>Text Figure 8.8 Possible Actions taken to Restore Equity </a:t>
            </a:r>
          </a:p>
        </p:txBody>
      </p:sp>
    </p:spTree>
    <p:extLst>
      <p:ext uri="{BB962C8B-B14F-4D97-AF65-F5344CB8AC3E}">
        <p14:creationId xmlns:p14="http://schemas.microsoft.com/office/powerpoint/2010/main" val="30044494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E7751F63-2E0C-455D-B7AF-F4510267DD7C}" type="slidenum">
              <a:rPr lang="en-US" smtClean="0"/>
              <a:pPr/>
              <a:t>22</a:t>
            </a:fld>
            <a:endParaRPr lang="en-US" smtClean="0"/>
          </a:p>
        </p:txBody>
      </p:sp>
      <p:sp>
        <p:nvSpPr>
          <p:cNvPr id="43011" name="Rectangle 1026"/>
          <p:cNvSpPr>
            <a:spLocks noGrp="1" noRot="1" noChangeAspect="1" noChangeArrowheads="1" noTextEdit="1"/>
          </p:cNvSpPr>
          <p:nvPr>
            <p:ph type="sldImg"/>
          </p:nvPr>
        </p:nvSpPr>
        <p:spPr>
          <a:xfrm>
            <a:off x="1150938" y="692150"/>
            <a:ext cx="4556125" cy="3416300"/>
          </a:xfrm>
          <a:ln cap="flat"/>
        </p:spPr>
      </p:sp>
      <p:sp>
        <p:nvSpPr>
          <p:cNvPr id="43012" name="Rectangle 1027"/>
          <p:cNvSpPr>
            <a:spLocks noGrp="1" noChangeArrowheads="1"/>
          </p:cNvSpPr>
          <p:nvPr>
            <p:ph type="body" idx="1"/>
          </p:nvPr>
        </p:nvSpPr>
        <p:spPr>
          <a:noFill/>
          <a:ln w="9525"/>
        </p:spPr>
        <p:txBody>
          <a:bodyPr/>
          <a:lstStyle/>
          <a:p>
            <a:r>
              <a:rPr lang="en-CA" sz="1200" b="1" i="1" kern="1200" dirty="0" smtClean="0">
                <a:solidFill>
                  <a:schemeClr val="tx1"/>
                </a:solidFill>
                <a:effectLst/>
                <a:latin typeface="Times New Roman" pitchFamily="18" charset="0"/>
                <a:ea typeface="+mn-ea"/>
                <a:cs typeface="+mn-cs"/>
              </a:rPr>
              <a:t>LO3 Describe how process theories of motivation help managers explain high and low performance levels.</a:t>
            </a:r>
            <a:endParaRPr lang="en-US" dirty="0" smtClean="0">
              <a:latin typeface="Wingdings" pitchFamily="2" charset="2"/>
              <a:cs typeface="Times New Roman" pitchFamily="18" charset="0"/>
            </a:endParaRPr>
          </a:p>
          <a:p>
            <a:endParaRPr lang="en-US" dirty="0" smtClean="0">
              <a:cs typeface="Times New Roman" pitchFamily="18" charset="0"/>
            </a:endParaRPr>
          </a:p>
          <a:p>
            <a:r>
              <a:rPr lang="en-US" dirty="0" smtClean="0">
                <a:cs typeface="Times New Roman" pitchFamily="18" charset="0"/>
              </a:rPr>
              <a:t>High performance organizations achieve challenging organizational goals. These overall goals are in turn broken down until there are goals for individual workers.</a:t>
            </a:r>
            <a:r>
              <a:rPr lang="en-US" baseline="0" dirty="0" smtClean="0">
                <a:cs typeface="Times New Roman" pitchFamily="18" charset="0"/>
              </a:rPr>
              <a:t> </a:t>
            </a:r>
            <a:endParaRPr lang="en-US" dirty="0" smtClean="0">
              <a:cs typeface="Times New Roman" pitchFamily="18" charset="0"/>
            </a:endParaRPr>
          </a:p>
          <a:p>
            <a:endParaRPr lang="en-US" dirty="0" smtClean="0">
              <a:cs typeface="Times New Roman" pitchFamily="18" charset="0"/>
            </a:endParaRPr>
          </a:p>
          <a:p>
            <a:r>
              <a:rPr lang="en-US" dirty="0" smtClean="0">
                <a:cs typeface="Times New Roman" pitchFamily="18" charset="0"/>
              </a:rPr>
              <a:t>Workers will be motivated to achieve these goals ONLY if they are committed to them. This means that mangers must relate the goal to the worker such that the worker knows the goal is important to the firm.</a:t>
            </a:r>
          </a:p>
          <a:p>
            <a:endParaRPr lang="en-US" dirty="0" smtClean="0"/>
          </a:p>
        </p:txBody>
      </p:sp>
    </p:spTree>
    <p:extLst>
      <p:ext uri="{BB962C8B-B14F-4D97-AF65-F5344CB8AC3E}">
        <p14:creationId xmlns:p14="http://schemas.microsoft.com/office/powerpoint/2010/main" val="36367159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343B52E8-F5B3-4BCD-A4B3-6C5FF160BFD5}" type="slidenum">
              <a:rPr lang="en-US" smtClean="0"/>
              <a:pPr/>
              <a:t>23</a:t>
            </a:fld>
            <a:endParaRPr lang="en-US" smtClean="0"/>
          </a:p>
        </p:txBody>
      </p:sp>
      <p:sp>
        <p:nvSpPr>
          <p:cNvPr id="44035" name="Rectangle 2"/>
          <p:cNvSpPr>
            <a:spLocks noGrp="1" noRot="1" noChangeAspect="1" noChangeArrowheads="1" noTextEdit="1"/>
          </p:cNvSpPr>
          <p:nvPr>
            <p:ph type="sldImg"/>
          </p:nvPr>
        </p:nvSpPr>
        <p:spPr>
          <a:xfrm>
            <a:off x="1150938" y="692150"/>
            <a:ext cx="4556125" cy="3416300"/>
          </a:xfrm>
          <a:ln cap="flat"/>
        </p:spPr>
      </p:sp>
      <p:sp>
        <p:nvSpPr>
          <p:cNvPr id="44036" name="Rectangle 3"/>
          <p:cNvSpPr>
            <a:spLocks noGrp="1" noChangeArrowheads="1"/>
          </p:cNvSpPr>
          <p:nvPr>
            <p:ph type="body" idx="1"/>
          </p:nvPr>
        </p:nvSpPr>
        <p:spPr>
          <a:noFill/>
          <a:ln w="9525"/>
        </p:spPr>
        <p:txBody>
          <a:bodyPr/>
          <a:lstStyle/>
          <a:p>
            <a:r>
              <a:rPr lang="en-CA" sz="1200" kern="1200" dirty="0" smtClean="0">
                <a:solidFill>
                  <a:schemeClr val="tx1"/>
                </a:solidFill>
                <a:effectLst/>
                <a:latin typeface="Times New Roman" pitchFamily="18" charset="0"/>
                <a:ea typeface="+mn-ea"/>
                <a:cs typeface="+mn-cs"/>
              </a:rPr>
              <a:t> </a:t>
            </a:r>
            <a:r>
              <a:rPr lang="en-CA" sz="1200" b="1" i="1" kern="1200" dirty="0" smtClean="0">
                <a:solidFill>
                  <a:schemeClr val="tx1"/>
                </a:solidFill>
                <a:effectLst/>
                <a:latin typeface="Times New Roman" pitchFamily="18" charset="0"/>
                <a:ea typeface="+mn-ea"/>
                <a:cs typeface="+mn-cs"/>
              </a:rPr>
              <a:t>LO4 Identify the motivation lessons that managers can learn from operant conditioning theory and social learning theory.</a:t>
            </a:r>
            <a:endParaRPr lang="en-CA" sz="1200" kern="1200" dirty="0" smtClean="0">
              <a:solidFill>
                <a:schemeClr val="tx1"/>
              </a:solidFill>
              <a:effectLst/>
              <a:latin typeface="Times New Roman" pitchFamily="18" charset="0"/>
              <a:ea typeface="+mn-ea"/>
              <a:cs typeface="+mn-cs"/>
            </a:endParaRPr>
          </a:p>
          <a:p>
            <a:endParaRPr lang="en-US" dirty="0" smtClean="0">
              <a:latin typeface="Wingdings" pitchFamily="2" charset="2"/>
              <a:cs typeface="Times New Roman" pitchFamily="18"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CA" sz="1200" kern="1200" dirty="0" smtClean="0">
                <a:solidFill>
                  <a:schemeClr val="tx1"/>
                </a:solidFill>
                <a:effectLst/>
                <a:latin typeface="Times New Roman" pitchFamily="18" charset="0"/>
                <a:ea typeface="+mn-ea"/>
                <a:cs typeface="+mn-cs"/>
              </a:rPr>
              <a:t>The basic premise of </a:t>
            </a:r>
            <a:r>
              <a:rPr lang="en-CA" sz="1200" b="1" u="none" strike="noStrike" kern="1200" dirty="0" smtClean="0">
                <a:solidFill>
                  <a:schemeClr val="tx1"/>
                </a:solidFill>
                <a:effectLst/>
                <a:latin typeface="Times New Roman" pitchFamily="18" charset="0"/>
                <a:ea typeface="+mn-ea"/>
                <a:cs typeface="+mn-cs"/>
              </a:rPr>
              <a:t>learning theories</a:t>
            </a:r>
            <a:r>
              <a:rPr lang="en-CA" sz="1200" kern="1200" dirty="0" smtClean="0">
                <a:solidFill>
                  <a:schemeClr val="tx1"/>
                </a:solidFill>
                <a:effectLst/>
                <a:latin typeface="Times New Roman" pitchFamily="18" charset="0"/>
                <a:ea typeface="+mn-ea"/>
                <a:cs typeface="+mn-cs"/>
              </a:rPr>
              <a:t> as applied to organizations is that managers can increase employee motivation and performance by the ways they link the outcomes that employees receive to the performance of desired behaviours and the attainment of goals.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sz="1200" kern="1200" dirty="0" smtClean="0">
              <a:solidFill>
                <a:schemeClr val="tx1"/>
              </a:solidFill>
              <a:effectLst/>
              <a:latin typeface="Times New Roman" pitchFamily="18" charset="0"/>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CA" sz="1200" kern="1200" dirty="0" smtClean="0">
                <a:solidFill>
                  <a:schemeClr val="tx1"/>
                </a:solidFill>
                <a:effectLst/>
                <a:latin typeface="Times New Roman" pitchFamily="18" charset="0"/>
                <a:ea typeface="+mn-ea"/>
                <a:cs typeface="+mn-cs"/>
              </a:rPr>
              <a:t>Learning theory focuses on the linkage between performance and outcomes in the motivation equation (refer back to Figure 8.2).</a:t>
            </a:r>
          </a:p>
          <a:p>
            <a:endParaRPr lang="en-US" dirty="0" smtClean="0">
              <a:latin typeface="Wingdings" pitchFamily="2" charset="2"/>
              <a:cs typeface="Times New Roman" pitchFamily="18" charset="0"/>
            </a:endParaRPr>
          </a:p>
        </p:txBody>
      </p:sp>
    </p:spTree>
    <p:extLst>
      <p:ext uri="{BB962C8B-B14F-4D97-AF65-F5344CB8AC3E}">
        <p14:creationId xmlns:p14="http://schemas.microsoft.com/office/powerpoint/2010/main" val="16251611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343B52E8-F5B3-4BCD-A4B3-6C5FF160BFD5}" type="slidenum">
              <a:rPr lang="en-US" smtClean="0"/>
              <a:pPr/>
              <a:t>24</a:t>
            </a:fld>
            <a:endParaRPr lang="en-US" smtClean="0"/>
          </a:p>
        </p:txBody>
      </p:sp>
      <p:sp>
        <p:nvSpPr>
          <p:cNvPr id="44035" name="Rectangle 2"/>
          <p:cNvSpPr>
            <a:spLocks noGrp="1" noRot="1" noChangeAspect="1" noChangeArrowheads="1" noTextEdit="1"/>
          </p:cNvSpPr>
          <p:nvPr>
            <p:ph type="sldImg"/>
          </p:nvPr>
        </p:nvSpPr>
        <p:spPr>
          <a:xfrm>
            <a:off x="1150938" y="692150"/>
            <a:ext cx="4556125" cy="3416300"/>
          </a:xfrm>
          <a:ln cap="flat"/>
        </p:spPr>
      </p:sp>
      <p:sp>
        <p:nvSpPr>
          <p:cNvPr id="4403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LO4 Identify the motivation lessons that managers can learn from operant conditioning theory and social learning theory.</a:t>
            </a:r>
            <a:endParaRPr lang="en-CA" sz="1200" kern="1200" dirty="0" smtClean="0">
              <a:solidFill>
                <a:schemeClr val="tx1"/>
              </a:solidFill>
              <a:effectLst/>
              <a:latin typeface="Times New Roman" pitchFamily="18" charset="0"/>
              <a:ea typeface="+mn-ea"/>
              <a:cs typeface="+mn-cs"/>
            </a:endParaRPr>
          </a:p>
          <a:p>
            <a:endParaRPr lang="en-US" dirty="0" smtClean="0">
              <a:latin typeface="Wingdings" pitchFamily="2" charset="2"/>
              <a:cs typeface="Times New Roman" pitchFamily="18" charset="0"/>
            </a:endParaRPr>
          </a:p>
          <a:p>
            <a:endParaRPr lang="en-US" dirty="0" smtClean="0"/>
          </a:p>
        </p:txBody>
      </p:sp>
    </p:spTree>
    <p:extLst>
      <p:ext uri="{BB962C8B-B14F-4D97-AF65-F5344CB8AC3E}">
        <p14:creationId xmlns:p14="http://schemas.microsoft.com/office/powerpoint/2010/main" val="24287276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15C5E143-C12B-4D5E-A8F2-48AFC2057A81}" type="slidenum">
              <a:rPr lang="en-US" smtClean="0"/>
              <a:pPr/>
              <a:t>25</a:t>
            </a:fld>
            <a:endParaRPr lang="en-US" smtClean="0"/>
          </a:p>
        </p:txBody>
      </p:sp>
      <p:sp>
        <p:nvSpPr>
          <p:cNvPr id="45059" name="Rectangle 2"/>
          <p:cNvSpPr>
            <a:spLocks noGrp="1" noRot="1" noChangeAspect="1" noChangeArrowheads="1" noTextEdit="1"/>
          </p:cNvSpPr>
          <p:nvPr>
            <p:ph type="sldImg"/>
          </p:nvPr>
        </p:nvSpPr>
        <p:spPr>
          <a:xfrm>
            <a:off x="1150938" y="692150"/>
            <a:ext cx="4556125" cy="3416300"/>
          </a:xfrm>
          <a:ln cap="flat"/>
        </p:spPr>
      </p:sp>
      <p:sp>
        <p:nvSpPr>
          <p:cNvPr id="45060"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LO4 Identify the motivation lessons that managers can learn from operant conditioning theory and social learning theory.</a:t>
            </a:r>
            <a:endParaRPr lang="en-CA" sz="1200" kern="1200" dirty="0" smtClean="0">
              <a:solidFill>
                <a:schemeClr val="tx1"/>
              </a:solidFill>
              <a:effectLst/>
              <a:latin typeface="Times New Roman" pitchFamily="18" charset="0"/>
              <a:ea typeface="+mn-ea"/>
              <a:cs typeface="+mn-cs"/>
            </a:endParaRPr>
          </a:p>
          <a:p>
            <a:endParaRPr lang="en-US" dirty="0" smtClean="0">
              <a:latin typeface="Wingdings" pitchFamily="2" charset="2"/>
              <a:cs typeface="Times New Roman" pitchFamily="18" charset="0"/>
            </a:endParaRPr>
          </a:p>
          <a:p>
            <a:r>
              <a:rPr lang="en-US" b="1" dirty="0" smtClean="0">
                <a:cs typeface="Times New Roman" pitchFamily="18" charset="0"/>
              </a:rPr>
              <a:t>Extinction</a:t>
            </a:r>
            <a:r>
              <a:rPr lang="en-US" dirty="0" smtClean="0">
                <a:cs typeface="Times New Roman" pitchFamily="18" charset="0"/>
              </a:rPr>
              <a:t> assumes that the actions performed by the worker (good and bad) are to attain outcomes. By not rewarding the </a:t>
            </a:r>
            <a:r>
              <a:rPr lang="en-US" dirty="0" err="1" smtClean="0">
                <a:cs typeface="Times New Roman" pitchFamily="18" charset="0"/>
              </a:rPr>
              <a:t>behaviour</a:t>
            </a:r>
            <a:r>
              <a:rPr lang="en-US" dirty="0" smtClean="0">
                <a:cs typeface="Times New Roman" pitchFamily="18" charset="0"/>
              </a:rPr>
              <a:t> in any way, over time the worker will cease to perform the </a:t>
            </a:r>
            <a:r>
              <a:rPr lang="en-US" dirty="0" err="1" smtClean="0">
                <a:cs typeface="Times New Roman" pitchFamily="18" charset="0"/>
              </a:rPr>
              <a:t>behaviour</a:t>
            </a:r>
            <a:r>
              <a:rPr lang="en-US" dirty="0" smtClean="0">
                <a:cs typeface="Times New Roman" pitchFamily="18" charset="0"/>
              </a:rPr>
              <a:t>. </a:t>
            </a:r>
          </a:p>
          <a:p>
            <a:endParaRPr lang="en-US" dirty="0" smtClean="0">
              <a:latin typeface="Wingdings" pitchFamily="2" charset="2"/>
              <a:cs typeface="Times New Roman" pitchFamily="18" charset="0"/>
            </a:endParaRPr>
          </a:p>
          <a:p>
            <a:r>
              <a:rPr lang="en-US" dirty="0" smtClean="0">
                <a:cs typeface="Times New Roman" pitchFamily="18" charset="0"/>
              </a:rPr>
              <a:t>Example: a auto dealer wants to avoid the use of pressure sales tactics. When a car is sold through the use of such tactics, the manager does not praise the sales rep. Praise is only given when appropriate methods are used.</a:t>
            </a:r>
          </a:p>
          <a:p>
            <a:endParaRPr lang="en-US" dirty="0" smtClean="0">
              <a:latin typeface="Wingdings" pitchFamily="2" charset="2"/>
              <a:cs typeface="Times New Roman" pitchFamily="18" charset="0"/>
            </a:endParaRPr>
          </a:p>
          <a:p>
            <a:r>
              <a:rPr lang="en-US" b="1" dirty="0" smtClean="0">
                <a:cs typeface="Times New Roman" pitchFamily="18" charset="0"/>
              </a:rPr>
              <a:t>Punishment</a:t>
            </a:r>
            <a:r>
              <a:rPr lang="en-US" dirty="0" smtClean="0">
                <a:cs typeface="Times New Roman" pitchFamily="18" charset="0"/>
              </a:rPr>
              <a:t> is a technique that should be sparingly used as it builds resentment toward managers and does nothing to enhance motivation.</a:t>
            </a:r>
          </a:p>
          <a:p>
            <a:endParaRPr lang="en-US" dirty="0" smtClean="0"/>
          </a:p>
        </p:txBody>
      </p:sp>
    </p:spTree>
    <p:extLst>
      <p:ext uri="{BB962C8B-B14F-4D97-AF65-F5344CB8AC3E}">
        <p14:creationId xmlns:p14="http://schemas.microsoft.com/office/powerpoint/2010/main" val="37735132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15C5E143-C12B-4D5E-A8F2-48AFC2057A81}" type="slidenum">
              <a:rPr lang="en-US" smtClean="0"/>
              <a:pPr/>
              <a:t>26</a:t>
            </a:fld>
            <a:endParaRPr lang="en-US" smtClean="0"/>
          </a:p>
        </p:txBody>
      </p:sp>
      <p:sp>
        <p:nvSpPr>
          <p:cNvPr id="45059" name="Rectangle 2"/>
          <p:cNvSpPr>
            <a:spLocks noGrp="1" noRot="1" noChangeAspect="1" noChangeArrowheads="1" noTextEdit="1"/>
          </p:cNvSpPr>
          <p:nvPr>
            <p:ph type="sldImg"/>
          </p:nvPr>
        </p:nvSpPr>
        <p:spPr>
          <a:xfrm>
            <a:off x="1150938" y="692150"/>
            <a:ext cx="4556125" cy="3416300"/>
          </a:xfrm>
          <a:ln cap="flat"/>
        </p:spPr>
      </p:sp>
      <p:sp>
        <p:nvSpPr>
          <p:cNvPr id="45060"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LO4 Identify the motivation lessons that managers can learn from operant conditioning theory and social learning theory.</a:t>
            </a:r>
            <a:endParaRPr lang="en-CA" sz="1200" kern="1200" dirty="0" smtClean="0">
              <a:solidFill>
                <a:schemeClr val="tx1"/>
              </a:solidFill>
              <a:effectLst/>
              <a:latin typeface="Times New Roman" pitchFamily="18" charset="0"/>
              <a:ea typeface="+mn-ea"/>
              <a:cs typeface="+mn-cs"/>
            </a:endParaRPr>
          </a:p>
          <a:p>
            <a:endParaRPr lang="en-US" dirty="0" smtClean="0">
              <a:latin typeface="Wingdings" pitchFamily="2" charset="2"/>
              <a:cs typeface="Times New Roman" pitchFamily="18" charset="0"/>
            </a:endParaRPr>
          </a:p>
          <a:p>
            <a:r>
              <a:rPr lang="en-CA" sz="1200" b="1" u="none" strike="noStrike" kern="1200" dirty="0" smtClean="0">
                <a:solidFill>
                  <a:schemeClr val="tx1"/>
                </a:solidFill>
                <a:effectLst/>
                <a:latin typeface="Times New Roman" pitchFamily="18" charset="0"/>
                <a:ea typeface="+mn-ea"/>
                <a:cs typeface="+mn-cs"/>
              </a:rPr>
              <a:t>Vicarious learning</a:t>
            </a:r>
            <a:r>
              <a:rPr lang="en-CA" sz="1200" u="none" strike="noStrike" kern="1200" dirty="0" smtClean="0">
                <a:solidFill>
                  <a:schemeClr val="tx1"/>
                </a:solidFill>
                <a:effectLst/>
                <a:latin typeface="Times New Roman" pitchFamily="18" charset="0"/>
                <a:ea typeface="+mn-ea"/>
                <a:cs typeface="+mn-cs"/>
              </a:rPr>
              <a:t>,</a:t>
            </a:r>
            <a:r>
              <a:rPr lang="en-CA" sz="1200" kern="1200" dirty="0" smtClean="0">
                <a:solidFill>
                  <a:schemeClr val="tx1"/>
                </a:solidFill>
                <a:effectLst/>
                <a:latin typeface="Times New Roman" pitchFamily="18" charset="0"/>
                <a:ea typeface="+mn-ea"/>
                <a:cs typeface="+mn-cs"/>
              </a:rPr>
              <a:t> often called </a:t>
            </a:r>
            <a:r>
              <a:rPr lang="en-CA" sz="1200" i="1" kern="1200" dirty="0" smtClean="0">
                <a:solidFill>
                  <a:schemeClr val="tx1"/>
                </a:solidFill>
                <a:effectLst/>
                <a:latin typeface="Times New Roman" pitchFamily="18" charset="0"/>
                <a:ea typeface="+mn-ea"/>
                <a:cs typeface="+mn-cs"/>
              </a:rPr>
              <a:t>observational learning,</a:t>
            </a:r>
            <a:r>
              <a:rPr lang="en-CA" sz="1200" kern="1200" dirty="0" smtClean="0">
                <a:solidFill>
                  <a:schemeClr val="tx1"/>
                </a:solidFill>
                <a:effectLst/>
                <a:latin typeface="Times New Roman" pitchFamily="18" charset="0"/>
                <a:ea typeface="+mn-ea"/>
                <a:cs typeface="+mn-cs"/>
              </a:rPr>
              <a:t> occurs when a person (the learner) becomes motivated to perform a behaviour by watching another person (the model) perform the behaviour and be positively reinforced for doing so.</a:t>
            </a:r>
          </a:p>
          <a:p>
            <a:endParaRPr lang="en-CA" sz="1200" kern="1200" dirty="0" smtClean="0">
              <a:solidFill>
                <a:schemeClr val="tx1"/>
              </a:solidFill>
              <a:effectLst/>
              <a:latin typeface="Times New Roman" pitchFamily="18" charset="0"/>
              <a:ea typeface="+mn-ea"/>
              <a:cs typeface="+mn-cs"/>
            </a:endParaRPr>
          </a:p>
          <a:p>
            <a:r>
              <a:rPr lang="en-CA" sz="1200" b="1" u="none" strike="noStrike" kern="1200" dirty="0" smtClean="0">
                <a:solidFill>
                  <a:schemeClr val="tx1"/>
                </a:solidFill>
                <a:effectLst/>
                <a:latin typeface="Times New Roman" pitchFamily="18" charset="0"/>
                <a:ea typeface="+mn-ea"/>
                <a:cs typeface="+mn-cs"/>
              </a:rPr>
              <a:t>Self-</a:t>
            </a:r>
            <a:r>
              <a:rPr lang="en-CA" sz="1200" b="1" u="none" strike="noStrike" kern="1200" dirty="0" err="1" smtClean="0">
                <a:solidFill>
                  <a:schemeClr val="tx1"/>
                </a:solidFill>
                <a:effectLst/>
                <a:latin typeface="Times New Roman" pitchFamily="18" charset="0"/>
                <a:ea typeface="+mn-ea"/>
                <a:cs typeface="+mn-cs"/>
              </a:rPr>
              <a:t>reinforcers</a:t>
            </a:r>
            <a:r>
              <a:rPr lang="en-CA" sz="1200" kern="1200" dirty="0" smtClean="0">
                <a:solidFill>
                  <a:schemeClr val="tx1"/>
                </a:solidFill>
                <a:effectLst/>
                <a:latin typeface="Times New Roman" pitchFamily="18" charset="0"/>
                <a:ea typeface="+mn-ea"/>
                <a:cs typeface="+mn-cs"/>
              </a:rPr>
              <a:t> are any desired or attractive outcomes or rewards that people can give to themselves for good performance, such as a feeling of accomplishment, going to a movie, having dinner out, buying a new CD, or taking time out for a golf game. </a:t>
            </a:r>
          </a:p>
          <a:p>
            <a:endParaRPr lang="en-CA" sz="1200" kern="1200" dirty="0" smtClean="0">
              <a:solidFill>
                <a:schemeClr val="tx1"/>
              </a:solidFill>
              <a:effectLst/>
              <a:latin typeface="Times New Roman" pitchFamily="18" charset="0"/>
              <a:ea typeface="+mn-ea"/>
              <a:cs typeface="+mn-cs"/>
            </a:endParaRPr>
          </a:p>
          <a:p>
            <a:r>
              <a:rPr lang="en-CA" sz="1200" b="1" u="none" strike="noStrike" kern="1200" dirty="0" smtClean="0">
                <a:solidFill>
                  <a:schemeClr val="tx1"/>
                </a:solidFill>
                <a:effectLst/>
                <a:latin typeface="Times New Roman" pitchFamily="18" charset="0"/>
                <a:ea typeface="+mn-ea"/>
                <a:cs typeface="+mn-cs"/>
              </a:rPr>
              <a:t>Self-efficacy</a:t>
            </a:r>
            <a:r>
              <a:rPr lang="en-CA" sz="1200" kern="1200" dirty="0" smtClean="0">
                <a:solidFill>
                  <a:schemeClr val="tx1"/>
                </a:solidFill>
                <a:effectLst/>
                <a:latin typeface="Times New Roman" pitchFamily="18" charset="0"/>
                <a:ea typeface="+mn-ea"/>
                <a:cs typeface="+mn-cs"/>
              </a:rPr>
              <a:t> is a person’s belief about his or her ability to perform a behaviour successfully</a:t>
            </a:r>
            <a:endParaRPr lang="en-US" dirty="0" smtClean="0">
              <a:latin typeface="Wingdings" pitchFamily="2" charset="2"/>
              <a:cs typeface="Times New Roman" pitchFamily="18" charset="0"/>
            </a:endParaRPr>
          </a:p>
        </p:txBody>
      </p:sp>
    </p:spTree>
    <p:extLst>
      <p:ext uri="{BB962C8B-B14F-4D97-AF65-F5344CB8AC3E}">
        <p14:creationId xmlns:p14="http://schemas.microsoft.com/office/powerpoint/2010/main" val="19796106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LO5 Explain how managers use reward systems to increase employee -motivation.</a:t>
            </a:r>
            <a:endParaRPr lang="en-CA" sz="1200" kern="1200" dirty="0" smtClean="0">
              <a:solidFill>
                <a:schemeClr val="tx1"/>
              </a:solidFill>
              <a:effectLst/>
              <a:latin typeface="Times New Roman" pitchFamily="18" charset="0"/>
              <a:ea typeface="+mn-ea"/>
              <a:cs typeface="+mn-cs"/>
            </a:endParaRPr>
          </a:p>
          <a:p>
            <a:endParaRPr lang="en-CA" sz="1200" kern="1200" dirty="0" smtClean="0">
              <a:solidFill>
                <a:schemeClr val="tx1"/>
              </a:solidFill>
              <a:effectLst/>
              <a:latin typeface="Times New Roman" pitchFamily="18" charset="0"/>
              <a:ea typeface="+mn-ea"/>
              <a:cs typeface="+mn-cs"/>
            </a:endParaRPr>
          </a:p>
          <a:p>
            <a:r>
              <a:rPr lang="en-CA" sz="1200" kern="1200" dirty="0" smtClean="0">
                <a:solidFill>
                  <a:schemeClr val="tx1"/>
                </a:solidFill>
                <a:effectLst/>
                <a:latin typeface="Times New Roman" pitchFamily="18" charset="0"/>
                <a:ea typeface="+mn-ea"/>
                <a:cs typeface="+mn-cs"/>
              </a:rPr>
              <a:t>Research by Gallup, shows that in world-class organizations, the ratio of engaged to actively disengaged employees is about 10:1. In average organizations, the ratio of engaged to actively disengaged employees is less than 2:1. </a:t>
            </a:r>
          </a:p>
          <a:p>
            <a:endParaRPr lang="en-CA" dirty="0"/>
          </a:p>
        </p:txBody>
      </p:sp>
      <p:sp>
        <p:nvSpPr>
          <p:cNvPr id="4" name="Slide Number Placeholder 3"/>
          <p:cNvSpPr>
            <a:spLocks noGrp="1"/>
          </p:cNvSpPr>
          <p:nvPr>
            <p:ph type="sldNum" sz="quarter" idx="10"/>
          </p:nvPr>
        </p:nvSpPr>
        <p:spPr/>
        <p:txBody>
          <a:bodyPr/>
          <a:lstStyle/>
          <a:p>
            <a:pPr>
              <a:defRPr/>
            </a:pPr>
            <a:fld id="{96EC03DC-8F27-4FBF-B917-915FC2BC4671}" type="slidenum">
              <a:rPr lang="en-US" smtClean="0"/>
              <a:pPr>
                <a:defRPr/>
              </a:pPr>
              <a:t>27</a:t>
            </a:fld>
            <a:endParaRPr lang="en-US"/>
          </a:p>
        </p:txBody>
      </p:sp>
    </p:spTree>
    <p:extLst>
      <p:ext uri="{BB962C8B-B14F-4D97-AF65-F5344CB8AC3E}">
        <p14:creationId xmlns:p14="http://schemas.microsoft.com/office/powerpoint/2010/main" val="6629926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79AAC489-74C2-45C7-BCDF-70BE2B46486A}" type="slidenum">
              <a:rPr lang="en-US" smtClean="0"/>
              <a:pPr/>
              <a:t>28</a:t>
            </a:fld>
            <a:endParaRPr lang="en-US" smtClean="0"/>
          </a:p>
        </p:txBody>
      </p:sp>
      <p:sp>
        <p:nvSpPr>
          <p:cNvPr id="50179" name="Rectangle 2"/>
          <p:cNvSpPr>
            <a:spLocks noGrp="1" noRot="1" noChangeAspect="1" noChangeArrowheads="1" noTextEdit="1"/>
          </p:cNvSpPr>
          <p:nvPr>
            <p:ph type="sldImg"/>
          </p:nvPr>
        </p:nvSpPr>
        <p:spPr>
          <a:xfrm>
            <a:off x="1150938" y="692150"/>
            <a:ext cx="4556125" cy="3416300"/>
          </a:xfrm>
          <a:ln cap="flat"/>
        </p:spPr>
      </p:sp>
      <p:sp>
        <p:nvSpPr>
          <p:cNvPr id="50180"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LO5 Explain how managers use reward systems to increase employee -motivation.</a:t>
            </a:r>
            <a:endParaRPr lang="en-CA" sz="1200" kern="1200" dirty="0" smtClean="0">
              <a:solidFill>
                <a:schemeClr val="tx1"/>
              </a:solidFill>
              <a:effectLst/>
              <a:latin typeface="Times New Roman" pitchFamily="18" charset="0"/>
              <a:ea typeface="+mn-ea"/>
              <a:cs typeface="+mn-cs"/>
            </a:endParaRPr>
          </a:p>
          <a:p>
            <a:endParaRPr lang="en-US" dirty="0" smtClean="0">
              <a:latin typeface="Wingdings" pitchFamily="2" charset="2"/>
              <a:cs typeface="Times New Roman" pitchFamily="18" charset="0"/>
            </a:endParaRPr>
          </a:p>
          <a:p>
            <a:r>
              <a:rPr lang="en-US" dirty="0" smtClean="0">
                <a:cs typeface="Times New Roman" pitchFamily="18" charset="0"/>
              </a:rPr>
              <a:t>Pay is a common and effective motivator. However, be sure to stress that it is not the only motivator!</a:t>
            </a:r>
          </a:p>
          <a:p>
            <a:r>
              <a:rPr lang="en-US" dirty="0" smtClean="0">
                <a:cs typeface="Times New Roman" pitchFamily="18" charset="0"/>
              </a:rPr>
              <a:t>Pay also has a tendency to lose motivational value over time and can be difficult to directly associate with performance.</a:t>
            </a:r>
          </a:p>
          <a:p>
            <a:endParaRPr lang="en-US" dirty="0" smtClean="0"/>
          </a:p>
        </p:txBody>
      </p:sp>
    </p:spTree>
    <p:extLst>
      <p:ext uri="{BB962C8B-B14F-4D97-AF65-F5344CB8AC3E}">
        <p14:creationId xmlns:p14="http://schemas.microsoft.com/office/powerpoint/2010/main" val="3910186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BA8C5821-A9AF-4908-A6CC-273CEAA97A0A}" type="slidenum">
              <a:rPr lang="en-US" smtClean="0"/>
              <a:pPr/>
              <a:t>29</a:t>
            </a:fld>
            <a:endParaRPr lang="en-US" smtClean="0"/>
          </a:p>
        </p:txBody>
      </p:sp>
      <p:sp>
        <p:nvSpPr>
          <p:cNvPr id="51203" name="Rectangle 2"/>
          <p:cNvSpPr>
            <a:spLocks noGrp="1" noRot="1" noChangeAspect="1" noChangeArrowheads="1" noTextEdit="1"/>
          </p:cNvSpPr>
          <p:nvPr>
            <p:ph type="sldImg"/>
          </p:nvPr>
        </p:nvSpPr>
        <p:spPr>
          <a:xfrm>
            <a:off x="1150938" y="692150"/>
            <a:ext cx="4556125" cy="3416300"/>
          </a:xfrm>
          <a:ln/>
        </p:spPr>
      </p:sp>
      <p:sp>
        <p:nvSpPr>
          <p:cNvPr id="51204"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LO5 Explain how managers use reward systems to increase employee -motivation.</a:t>
            </a:r>
            <a:endParaRPr lang="en-CA" sz="1200" kern="1200" dirty="0" smtClean="0">
              <a:solidFill>
                <a:schemeClr val="tx1"/>
              </a:solidFill>
              <a:effectLst/>
              <a:latin typeface="Times New Roman" pitchFamily="18" charset="0"/>
              <a:ea typeface="+mn-ea"/>
              <a:cs typeface="+mn-cs"/>
            </a:endParaRPr>
          </a:p>
          <a:p>
            <a:endParaRPr lang="en-US" dirty="0" smtClean="0"/>
          </a:p>
          <a:p>
            <a:r>
              <a:rPr lang="en-US" dirty="0" smtClean="0"/>
              <a:t>Text Figure 8.9 – How </a:t>
            </a:r>
            <a:r>
              <a:rPr lang="en-US" smtClean="0"/>
              <a:t>Pay Motivates</a:t>
            </a:r>
            <a:r>
              <a:rPr lang="en-US" baseline="0" smtClean="0"/>
              <a:t> </a:t>
            </a:r>
            <a:endParaRPr lang="en-US" dirty="0" smtClean="0"/>
          </a:p>
        </p:txBody>
      </p:sp>
    </p:spTree>
    <p:extLst>
      <p:ext uri="{BB962C8B-B14F-4D97-AF65-F5344CB8AC3E}">
        <p14:creationId xmlns:p14="http://schemas.microsoft.com/office/powerpoint/2010/main" val="1129497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6"/>
          <p:cNvSpPr>
            <a:spLocks noChangeArrowheads="1"/>
          </p:cNvSpPr>
          <p:nvPr userDrawn="1"/>
        </p:nvSpPr>
        <p:spPr bwMode="auto">
          <a:xfrm>
            <a:off x="0" y="0"/>
            <a:ext cx="304800" cy="6858000"/>
          </a:xfrm>
          <a:prstGeom prst="rect">
            <a:avLst/>
          </a:prstGeom>
          <a:solidFill>
            <a:srgbClr val="7030A0"/>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
        <p:nvSpPr>
          <p:cNvPr id="2" name="Title 1"/>
          <p:cNvSpPr>
            <a:spLocks noGrp="1"/>
          </p:cNvSpPr>
          <p:nvPr>
            <p:ph type="title"/>
          </p:nvPr>
        </p:nvSpPr>
        <p:spPr>
          <a:xfrm>
            <a:off x="434975" y="152400"/>
            <a:ext cx="8229600" cy="1143000"/>
          </a:xfrm>
        </p:spPr>
        <p:txBody>
          <a:bodyPr/>
          <a:lstStyle>
            <a:lvl1pPr>
              <a:defRPr>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609600" y="1755912"/>
            <a:ext cx="8229600" cy="4525963"/>
          </a:xfrm>
        </p:spPr>
        <p:txBody>
          <a:bodyPr/>
          <a:lstStyle>
            <a:lvl1pPr>
              <a:defRPr>
                <a:solidFill>
                  <a:srgbClr val="0070C0"/>
                </a:solidFill>
                <a:latin typeface="Times New Roman" pitchFamily="18" charset="0"/>
                <a:cs typeface="Times New Roman" pitchFamily="18" charset="0"/>
              </a:defRPr>
            </a:lvl1pPr>
            <a:lvl2pPr>
              <a:defRPr>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979152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1_Title and Content">
    <p:bg>
      <p:bgPr>
        <a:solidFill>
          <a:schemeClr val="bg1">
            <a:alpha val="35000"/>
          </a:schemeClr>
        </a:solidFill>
        <a:effectLst/>
      </p:bgPr>
    </p:bg>
    <p:spTree>
      <p:nvGrpSpPr>
        <p:cNvPr id="1" name=""/>
        <p:cNvGrpSpPr/>
        <p:nvPr/>
      </p:nvGrpSpPr>
      <p:grpSpPr>
        <a:xfrm>
          <a:off x="0" y="0"/>
          <a:ext cx="0" cy="0"/>
          <a:chOff x="0" y="0"/>
          <a:chExt cx="0" cy="0"/>
        </a:xfrm>
      </p:grpSpPr>
      <p:sp>
        <p:nvSpPr>
          <p:cNvPr id="4" name="Rectangle 6"/>
          <p:cNvSpPr>
            <a:spLocks noChangeArrowheads="1"/>
          </p:cNvSpPr>
          <p:nvPr userDrawn="1"/>
        </p:nvSpPr>
        <p:spPr bwMode="auto">
          <a:xfrm>
            <a:off x="-11113" y="0"/>
            <a:ext cx="9144001" cy="609600"/>
          </a:xfrm>
          <a:prstGeom prst="rect">
            <a:avLst/>
          </a:prstGeom>
          <a:solidFill>
            <a:srgbClr val="7030A0"/>
          </a:solidFill>
          <a:ln w="12700" algn="ctr">
            <a:solidFill>
              <a:schemeClr val="tx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CA" altLang="en-US" sz="2200" b="1" i="1">
                <a:solidFill>
                  <a:schemeClr val="bg1"/>
                </a:solidFill>
              </a:rPr>
              <a:t>ESSENTIALS OF CONTEMPORARY MANAGEMENT</a:t>
            </a:r>
          </a:p>
        </p:txBody>
      </p:sp>
      <p:sp>
        <p:nvSpPr>
          <p:cNvPr id="5" name="Rectangle 7"/>
          <p:cNvSpPr>
            <a:spLocks noChangeArrowheads="1"/>
          </p:cNvSpPr>
          <p:nvPr userDrawn="1"/>
        </p:nvSpPr>
        <p:spPr bwMode="auto">
          <a:xfrm>
            <a:off x="-11113" y="476250"/>
            <a:ext cx="1676401" cy="304800"/>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CA" altLang="en-US" sz="1600" b="1">
                <a:solidFill>
                  <a:schemeClr val="bg1"/>
                </a:solidFill>
              </a:rPr>
              <a:t>FIFTH EDITION</a:t>
            </a:r>
          </a:p>
        </p:txBody>
      </p:sp>
      <p:sp>
        <p:nvSpPr>
          <p:cNvPr id="2" name="Title 1"/>
          <p:cNvSpPr>
            <a:spLocks noGrp="1"/>
          </p:cNvSpPr>
          <p:nvPr>
            <p:ph type="title"/>
          </p:nvPr>
        </p:nvSpPr>
        <p:spPr>
          <a:xfrm>
            <a:off x="493643" y="914400"/>
            <a:ext cx="8229600" cy="1143000"/>
          </a:xfrm>
        </p:spPr>
        <p:txBody>
          <a:bodyPr/>
          <a:lstStyle>
            <a:lvl1pPr>
              <a:defRPr sz="4000">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0"/>
            <a:ext cx="8229600" cy="4525963"/>
          </a:xfrm>
        </p:spPr>
        <p:txBody>
          <a:bodyPr/>
          <a:lstStyle>
            <a:lvl1pPr>
              <a:defRPr>
                <a:solidFill>
                  <a:srgbClr val="0070C0"/>
                </a:solidFill>
                <a:latin typeface="Times New Roman" pitchFamily="18" charset="0"/>
                <a:cs typeface="Times New Roman" pitchFamily="18" charset="0"/>
              </a:defRPr>
            </a:lvl1pPr>
            <a:lvl2pPr>
              <a:defRPr>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Rectangle 2"/>
          <p:cNvSpPr>
            <a:spLocks noGrp="1" noChangeArrowheads="1"/>
          </p:cNvSpPr>
          <p:nvPr>
            <p:ph type="ftr" sz="quarter" idx="10"/>
          </p:nvPr>
        </p:nvSpPr>
        <p:spPr>
          <a:xfrm>
            <a:off x="457200" y="6278563"/>
            <a:ext cx="8207375" cy="476250"/>
          </a:xfrm>
          <a:prstGeom prst="rect">
            <a:avLst/>
          </a:prstGeom>
        </p:spPr>
        <p:txBody>
          <a:bodyPr/>
          <a:lstStyle>
            <a:lvl1pPr>
              <a:defRPr/>
            </a:lvl1pPr>
          </a:lstStyle>
          <a:p>
            <a:pPr>
              <a:defRPr/>
            </a:pPr>
            <a:endParaRPr lang="en-CA"/>
          </a:p>
        </p:txBody>
      </p:sp>
    </p:spTree>
    <p:extLst>
      <p:ext uri="{BB962C8B-B14F-4D97-AF65-F5344CB8AC3E}">
        <p14:creationId xmlns:p14="http://schemas.microsoft.com/office/powerpoint/2010/main" val="36962816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11113" y="-46038"/>
            <a:ext cx="9155113" cy="609601"/>
          </a:xfrm>
          <a:prstGeom prst="rect">
            <a:avLst/>
          </a:prstGeom>
          <a:solidFill>
            <a:srgbClr val="B4E4FA"/>
          </a:solidFill>
          <a:ln w="12700" algn="ctr">
            <a:solidFill>
              <a:schemeClr val="bg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2800" dirty="0" smtClean="0">
                <a:ln w="0"/>
                <a:solidFill>
                  <a:srgbClr val="FF0000"/>
                </a:solidFill>
                <a:latin typeface="Arial Narrow" panose="020B0606020202030204" pitchFamily="34" charset="0"/>
              </a:rPr>
              <a:t>ESSENTIALS</a:t>
            </a:r>
            <a:r>
              <a:rPr lang="en-CA" altLang="en-US" sz="2800" dirty="0" smtClean="0">
                <a:solidFill>
                  <a:srgbClr val="FFFFFF"/>
                </a:solidFill>
                <a:latin typeface="Arial Narrow" panose="020B0606020202030204" pitchFamily="34" charset="0"/>
              </a:rPr>
              <a:t> </a:t>
            </a:r>
            <a:r>
              <a:rPr lang="en-CA" altLang="en-US" sz="2800" dirty="0" smtClean="0">
                <a:solidFill>
                  <a:srgbClr val="FF0000"/>
                </a:solidFill>
                <a:latin typeface="Arial Narrow" panose="020B0606020202030204" pitchFamily="34" charset="0"/>
              </a:rPr>
              <a:t>OF</a:t>
            </a:r>
            <a:r>
              <a:rPr lang="en-CA" altLang="en-US" sz="2800" dirty="0" smtClean="0">
                <a:solidFill>
                  <a:srgbClr val="FFFFFF"/>
                </a:solidFill>
                <a:latin typeface="Arial Narrow" panose="020B0606020202030204" pitchFamily="34" charset="0"/>
              </a:rPr>
              <a:t> </a:t>
            </a:r>
            <a:r>
              <a:rPr lang="en-CA" altLang="en-US" sz="2800" dirty="0" smtClean="0">
                <a:solidFill>
                  <a:srgbClr val="0070C0"/>
                </a:solidFill>
                <a:latin typeface="Arial Narrow" panose="020B0606020202030204" pitchFamily="34" charset="0"/>
              </a:rPr>
              <a:t>CONTEMPORARY</a:t>
            </a:r>
            <a:r>
              <a:rPr lang="en-CA" altLang="en-US" sz="2800" dirty="0" smtClean="0">
                <a:solidFill>
                  <a:srgbClr val="FFFFFF"/>
                </a:solidFill>
                <a:latin typeface="Arial Narrow" panose="020B0606020202030204" pitchFamily="34" charset="0"/>
              </a:rPr>
              <a:t> </a:t>
            </a:r>
            <a:r>
              <a:rPr lang="en-CA" altLang="en-US" sz="2800" dirty="0" smtClean="0">
                <a:solidFill>
                  <a:srgbClr val="92D050"/>
                </a:solidFill>
                <a:latin typeface="Arial Narrow" panose="020B0606020202030204" pitchFamily="34" charset="0"/>
              </a:rPr>
              <a:t>MANAGEMENT</a:t>
            </a:r>
          </a:p>
        </p:txBody>
      </p:sp>
      <p:sp>
        <p:nvSpPr>
          <p:cNvPr id="5" name="Rectangle 4"/>
          <p:cNvSpPr>
            <a:spLocks noChangeArrowheads="1"/>
          </p:cNvSpPr>
          <p:nvPr userDrawn="1"/>
        </p:nvSpPr>
        <p:spPr bwMode="auto">
          <a:xfrm>
            <a:off x="0" y="563563"/>
            <a:ext cx="2362200" cy="350837"/>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600" b="1" dirty="0" smtClean="0">
                <a:solidFill>
                  <a:srgbClr val="FFFFFF"/>
                </a:solidFill>
              </a:rPr>
              <a:t>Fifth Canadian Edition</a:t>
            </a:r>
          </a:p>
        </p:txBody>
      </p:sp>
      <p:pic>
        <p:nvPicPr>
          <p:cNvPr id="6" name="Picture 7"/>
          <p:cNvPicPr>
            <a:picLocks noChangeAspect="1"/>
          </p:cNvPicPr>
          <p:nvPr userDrawn="1"/>
        </p:nvPicPr>
        <p:blipFill>
          <a:blip r:embed="rId2">
            <a:extLst>
              <a:ext uri="{28A0092B-C50C-407E-A947-70E740481C1C}">
                <a14:useLocalDpi xmlns:a14="http://schemas.microsoft.com/office/drawing/2010/main" val="0"/>
              </a:ext>
            </a:extLst>
          </a:blip>
          <a:srcRect t="39693"/>
          <a:stretch>
            <a:fillRect/>
          </a:stretch>
        </p:blipFill>
        <p:spPr bwMode="auto">
          <a:xfrm>
            <a:off x="7543800" y="-44450"/>
            <a:ext cx="1590675"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93643" y="914400"/>
            <a:ext cx="8229600" cy="1143000"/>
          </a:xfrm>
        </p:spPr>
        <p:txBody>
          <a:bodyPr/>
          <a:lstStyle>
            <a:lvl1pPr>
              <a:defRPr sz="3600">
                <a:solidFill>
                  <a:schemeClr val="tx1"/>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1"/>
            <a:ext cx="8229600" cy="2952750"/>
          </a:xfrm>
        </p:spPr>
        <p:txBody>
          <a:bodyPr/>
          <a:lstStyle>
            <a:lvl1pPr>
              <a:spcAft>
                <a:spcPts val="600"/>
              </a:spcAft>
              <a:defRPr sz="2400">
                <a:solidFill>
                  <a:schemeClr val="tx1"/>
                </a:solidFill>
                <a:latin typeface="Times New Roman" pitchFamily="18" charset="0"/>
                <a:cs typeface="Times New Roman" pitchFamily="18" charset="0"/>
              </a:defRPr>
            </a:lvl1pPr>
            <a:lvl2pPr marL="742950" indent="-285750">
              <a:spcAft>
                <a:spcPts val="600"/>
              </a:spcAft>
              <a:buFont typeface="Wingdings" panose="05000000000000000000" pitchFamily="2" charset="2"/>
              <a:buChar char="Ø"/>
              <a:defRPr sz="2400">
                <a:solidFill>
                  <a:schemeClr val="tx1"/>
                </a:solidFill>
                <a:latin typeface="Times New Roman" pitchFamily="18" charset="0"/>
                <a:cs typeface="Times New Roman" pitchFamily="18" charset="0"/>
              </a:defRPr>
            </a:lvl2pPr>
            <a:lvl3pPr>
              <a:spcAft>
                <a:spcPts val="600"/>
              </a:spcAft>
              <a:defRPr>
                <a:solidFill>
                  <a:schemeClr val="tx1"/>
                </a:solidFill>
                <a:latin typeface="Times New Roman" pitchFamily="18" charset="0"/>
                <a:cs typeface="Times New Roman" pitchFamily="18" charset="0"/>
              </a:defRPr>
            </a:lvl3pPr>
            <a:lvl4pPr>
              <a:spcAft>
                <a:spcPts val="600"/>
              </a:spcAft>
              <a:defRPr>
                <a:solidFill>
                  <a:schemeClr val="tx1"/>
                </a:solidFill>
                <a:latin typeface="Times New Roman" pitchFamily="18" charset="0"/>
                <a:cs typeface="Times New Roman" pitchFamily="18" charset="0"/>
              </a:defRPr>
            </a:lvl4pPr>
            <a:lvl5pPr>
              <a:spcAft>
                <a:spcPts val="600"/>
              </a:spcAft>
              <a:defRPr>
                <a:solidFill>
                  <a:schemeClr val="tx1"/>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53082058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3">
            <a:lumMod val="85000"/>
            <a:alpha val="35000"/>
          </a:schemeClr>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4008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The McGraw-Hill Companies Inc. 					                                                     8- </a:t>
            </a:r>
            <a:fld id="{A283B5D8-C1AD-40BA-A203-4F2160ABAA16}"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2051"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2052" name="Rectangle 6"/>
          <p:cNvSpPr>
            <a:spLocks noGrp="1" noChangeArrowheads="1"/>
          </p:cNvSpPr>
          <p:nvPr>
            <p:ph type="body" idx="1"/>
          </p:nvPr>
        </p:nvSpPr>
        <p:spPr bwMode="auto">
          <a:xfrm>
            <a:off x="474663" y="17526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dirty="0" smtClean="0"/>
              <a:t>Click to edit Master text styles</a:t>
            </a:r>
          </a:p>
          <a:p>
            <a:pPr lvl="1"/>
            <a:r>
              <a:rPr lang="en-CA" altLang="en-US" dirty="0" smtClean="0"/>
              <a:t>Second level</a:t>
            </a:r>
          </a:p>
          <a:p>
            <a:pPr lvl="2"/>
            <a:r>
              <a:rPr lang="en-CA" altLang="en-US" dirty="0" smtClean="0"/>
              <a:t>Third level</a:t>
            </a:r>
          </a:p>
          <a:p>
            <a:pPr lvl="3"/>
            <a:r>
              <a:rPr lang="en-CA" altLang="en-US" dirty="0" smtClean="0"/>
              <a:t>Fourth level</a:t>
            </a:r>
          </a:p>
          <a:p>
            <a:pPr lvl="4"/>
            <a:r>
              <a:rPr lang="en-CA" altLang="en-US" dirty="0" smtClean="0"/>
              <a:t>Fifth level</a:t>
            </a:r>
          </a:p>
        </p:txBody>
      </p:sp>
      <p:sp>
        <p:nvSpPr>
          <p:cNvPr id="1030" name="Rectangle 1"/>
          <p:cNvSpPr>
            <a:spLocks noChangeArrowheads="1"/>
          </p:cNvSpPr>
          <p:nvPr userDrawn="1"/>
        </p:nvSpPr>
        <p:spPr bwMode="auto">
          <a:xfrm>
            <a:off x="0" y="0"/>
            <a:ext cx="9144000" cy="1447800"/>
          </a:xfrm>
          <a:prstGeom prst="rect">
            <a:avLst/>
          </a:prstGeom>
          <a:solidFill>
            <a:srgbClr val="C9A6E4">
              <a:alpha val="25098"/>
            </a:srgbClr>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Tree>
    <p:extLst>
      <p:ext uri="{BB962C8B-B14F-4D97-AF65-F5344CB8AC3E}">
        <p14:creationId xmlns:p14="http://schemas.microsoft.com/office/powerpoint/2010/main" val="1625188655"/>
      </p:ext>
    </p:extLst>
  </p:cSld>
  <p:clrMap bg1="lt1" tx1="dk1" bg2="lt2" tx2="dk2" accent1="accent1" accent2="accent2" accent3="accent3" accent4="accent4" accent5="accent5" accent6="accent6" hlink="hlink" folHlink="folHlink"/>
  <p:sldLayoutIdLst>
    <p:sldLayoutId id="2147483677" r:id="rId1"/>
    <p:sldLayoutId id="2147483678" r:id="rId2"/>
  </p:sldLayoutIdLst>
  <p:hf sldNum="0"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24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Wingdings" panose="05000000000000000000" pitchFamily="2" charset="2"/>
        <a:buChar char="Ø"/>
        <a:defRPr sz="20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5532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McGraw-Hill Education Limited	    				                                                     8- </a:t>
            </a:r>
            <a:fld id="{170270E7-D39E-4561-8107-191BEA3D0063}"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4099" name="Rectangle 5"/>
          <p:cNvSpPr>
            <a:spLocks noGrp="1" noChangeArrowheads="1"/>
          </p:cNvSpPr>
          <p:nvPr>
            <p:ph type="title"/>
          </p:nvPr>
        </p:nvSpPr>
        <p:spPr bwMode="auto">
          <a:xfrm>
            <a:off x="474663" y="74295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dirty="0" smtClean="0"/>
              <a:t>Click to edit Master title style</a:t>
            </a:r>
          </a:p>
        </p:txBody>
      </p:sp>
      <p:sp>
        <p:nvSpPr>
          <p:cNvPr id="4100" name="Rectangle 6"/>
          <p:cNvSpPr>
            <a:spLocks noGrp="1" noChangeArrowheads="1"/>
          </p:cNvSpPr>
          <p:nvPr>
            <p:ph type="body" idx="1"/>
          </p:nvPr>
        </p:nvSpPr>
        <p:spPr bwMode="auto">
          <a:xfrm>
            <a:off x="457200" y="1981200"/>
            <a:ext cx="8229600" cy="334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dirty="0" smtClean="0"/>
              <a:t>Click to edit Master text styles</a:t>
            </a:r>
          </a:p>
          <a:p>
            <a:pPr lvl="1"/>
            <a:r>
              <a:rPr lang="en-CA" altLang="en-US" dirty="0" smtClean="0"/>
              <a:t>Second level</a:t>
            </a:r>
          </a:p>
          <a:p>
            <a:pPr lvl="2"/>
            <a:r>
              <a:rPr lang="en-CA" altLang="en-US" dirty="0" smtClean="0"/>
              <a:t>Third level</a:t>
            </a:r>
          </a:p>
          <a:p>
            <a:pPr lvl="3"/>
            <a:r>
              <a:rPr lang="en-CA" altLang="en-US" dirty="0" smtClean="0"/>
              <a:t>Fourth level</a:t>
            </a:r>
          </a:p>
          <a:p>
            <a:pPr lvl="4"/>
            <a:r>
              <a:rPr lang="en-CA" altLang="en-US" dirty="0" smtClean="0"/>
              <a:t>Fifth level</a:t>
            </a:r>
          </a:p>
        </p:txBody>
      </p:sp>
      <p:sp>
        <p:nvSpPr>
          <p:cNvPr id="1030" name="Rectangle 1"/>
          <p:cNvSpPr>
            <a:spLocks noChangeArrowheads="1"/>
          </p:cNvSpPr>
          <p:nvPr userDrawn="1"/>
        </p:nvSpPr>
        <p:spPr bwMode="auto">
          <a:xfrm>
            <a:off x="0" y="0"/>
            <a:ext cx="9144000" cy="7493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Tree>
    <p:extLst>
      <p:ext uri="{BB962C8B-B14F-4D97-AF65-F5344CB8AC3E}">
        <p14:creationId xmlns:p14="http://schemas.microsoft.com/office/powerpoint/2010/main" val="3601129537"/>
      </p:ext>
    </p:extLst>
  </p:cSld>
  <p:clrMap bg1="lt1" tx1="dk1" bg2="lt2" tx2="dk2" accent1="accent1" accent2="accent2" accent3="accent3" accent4="accent4" accent5="accent5" accent6="accent6" hlink="hlink" folHlink="folHlink"/>
  <p:sldLayoutIdLst>
    <p:sldLayoutId id="2147483680" r:id="rId1"/>
  </p:sldLayoutIdLst>
  <p:hf hdr="0" dt="0"/>
  <p:txStyles>
    <p:titleStyle>
      <a:lvl1pPr algn="ctr" rtl="0" eaLnBrk="0" fontAlgn="base" hangingPunct="0">
        <a:spcBef>
          <a:spcPct val="0"/>
        </a:spcBef>
        <a:spcAft>
          <a:spcPct val="0"/>
        </a:spcAft>
        <a:defRPr sz="4000" b="1">
          <a:solidFill>
            <a:schemeClr val="tx1"/>
          </a:solidFill>
          <a:latin typeface="Times New Roman" pitchFamily="18" charset="0"/>
          <a:ea typeface="+mj-ea"/>
          <a:cs typeface="Times New Roman" pitchFamily="18" charset="0"/>
        </a:defRPr>
      </a:lvl1pPr>
      <a:lvl2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2pPr>
      <a:lvl3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3pPr>
      <a:lvl4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4pPr>
      <a:lvl5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6"/>
          <p:cNvSpPr>
            <a:spLocks noChangeArrowheads="1"/>
          </p:cNvSpPr>
          <p:nvPr/>
        </p:nvSpPr>
        <p:spPr bwMode="auto">
          <a:xfrm>
            <a:off x="4213225" y="1789113"/>
            <a:ext cx="4540250" cy="480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anchor="ctr"/>
          <a:lstStyle>
            <a:lvl1pPr>
              <a:spcBef>
                <a:spcPct val="20000"/>
              </a:spcBef>
              <a:buChar char="•"/>
              <a:defRPr sz="3200">
                <a:solidFill>
                  <a:srgbClr val="0070C0"/>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rgbClr val="0070C0"/>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rgbClr val="0070C0"/>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rgbClr val="0070C0"/>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rgbClr val="0070C0"/>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endParaRPr lang="en-US" altLang="en-US" sz="1800">
              <a:solidFill>
                <a:schemeClr val="tx1"/>
              </a:solidFill>
              <a:latin typeface="Arial" panose="020B0604020202020204" pitchFamily="34" charset="0"/>
              <a:cs typeface="Arial" panose="020B0604020202020204" pitchFamily="34" charset="0"/>
            </a:endParaRPr>
          </a:p>
        </p:txBody>
      </p:sp>
      <p:sp>
        <p:nvSpPr>
          <p:cNvPr id="10" name="Rectangle 9"/>
          <p:cNvSpPr/>
          <p:nvPr/>
        </p:nvSpPr>
        <p:spPr>
          <a:xfrm>
            <a:off x="5105400" y="2438400"/>
            <a:ext cx="3505200" cy="2185214"/>
          </a:xfrm>
          <a:prstGeom prst="rect">
            <a:avLst/>
          </a:prstGeom>
        </p:spPr>
        <p:txBody>
          <a:bodyPr>
            <a:spAutoFit/>
          </a:bodyPr>
          <a:lstStyle/>
          <a:p>
            <a:pPr algn="ctr"/>
            <a:r>
              <a:rPr lang="en-CA" sz="4000" b="1" dirty="0">
                <a:latin typeface="Baskerville Old Face" panose="02020602080505020303" pitchFamily="18" charset="0"/>
              </a:rPr>
              <a:t>Chapter </a:t>
            </a:r>
            <a:r>
              <a:rPr lang="en-CA" sz="4000" b="1" dirty="0" smtClean="0">
                <a:latin typeface="Baskerville Old Face" panose="02020602080505020303" pitchFamily="18" charset="0"/>
              </a:rPr>
              <a:t>8</a:t>
            </a:r>
            <a:endParaRPr lang="en-CA" sz="4000" b="1" dirty="0">
              <a:latin typeface="Baskerville Old Face" panose="02020602080505020303" pitchFamily="18" charset="0"/>
            </a:endParaRPr>
          </a:p>
          <a:p>
            <a:pPr algn="ctr"/>
            <a:endParaRPr lang="en-CA" sz="1600" b="1" dirty="0">
              <a:latin typeface="Baskerville Old Face" panose="02020602080505020303" pitchFamily="18" charset="0"/>
            </a:endParaRPr>
          </a:p>
          <a:p>
            <a:pPr algn="ctr"/>
            <a:r>
              <a:rPr lang="en-CA" sz="4000" b="1" dirty="0">
                <a:latin typeface="Baskerville Old Face" panose="02020602080505020303" pitchFamily="18" charset="0"/>
              </a:rPr>
              <a:t>Managing Motivation</a:t>
            </a:r>
            <a:endParaRPr lang="en-CA" sz="4000" dirty="0">
              <a:latin typeface="Baskerville Old Face" panose="02020602080505020303"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503" y="1219200"/>
            <a:ext cx="3883736" cy="5043061"/>
          </a:xfrm>
          <a:prstGeom prst="rect">
            <a:avLst/>
          </a:prstGeom>
        </p:spPr>
      </p:pic>
    </p:spTree>
    <p:extLst>
      <p:ext uri="{BB962C8B-B14F-4D97-AF65-F5344CB8AC3E}">
        <p14:creationId xmlns:p14="http://schemas.microsoft.com/office/powerpoint/2010/main" val="115939783"/>
      </p:ext>
    </p:extLst>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1026"/>
          <p:cNvSpPr txBox="1">
            <a:spLocks noChangeArrowheads="1"/>
          </p:cNvSpPr>
          <p:nvPr/>
        </p:nvSpPr>
        <p:spPr bwMode="auto">
          <a:xfrm>
            <a:off x="2420295" y="1066800"/>
            <a:ext cx="4532010" cy="707886"/>
          </a:xfrm>
          <a:prstGeom prst="rect">
            <a:avLst/>
          </a:prstGeom>
          <a:noFill/>
          <a:ln w="9525">
            <a:noFill/>
            <a:miter lim="800000"/>
            <a:headEnd/>
            <a:tailEnd/>
          </a:ln>
          <a:effectLst/>
        </p:spPr>
        <p:txBody>
          <a:bodyPr wrap="none">
            <a:spAutoFit/>
          </a:bodyPr>
          <a:lstStyle/>
          <a:p>
            <a:pPr eaLnBrk="0" hangingPunct="0"/>
            <a:r>
              <a:rPr lang="en-US" sz="4000" b="1" dirty="0">
                <a:latin typeface="Times New Roman" pitchFamily="18" charset="0"/>
                <a:cs typeface="Times New Roman" pitchFamily="18" charset="0"/>
              </a:rPr>
              <a:t>Learning Outcomes</a:t>
            </a:r>
          </a:p>
        </p:txBody>
      </p:sp>
      <p:sp>
        <p:nvSpPr>
          <p:cNvPr id="66561" name="Rectangle 1"/>
          <p:cNvSpPr>
            <a:spLocks noChangeArrowheads="1"/>
          </p:cNvSpPr>
          <p:nvPr/>
        </p:nvSpPr>
        <p:spPr bwMode="auto">
          <a:xfrm>
            <a:off x="762000" y="1905000"/>
            <a:ext cx="7848600" cy="4431983"/>
          </a:xfrm>
          <a:prstGeom prst="rect">
            <a:avLst/>
          </a:prstGeom>
          <a:noFill/>
          <a:ln w="12700" cap="flat" cmpd="sng">
            <a:noFill/>
            <a:prstDash val="solid"/>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l" defTabSz="914400" rtl="0" eaLnBrk="0" fontAlgn="base" latinLnBrk="0" hangingPunct="0">
              <a:lnSpc>
                <a:spcPct val="100000"/>
              </a:lnSpc>
              <a:spcBef>
                <a:spcPts val="600"/>
              </a:spcBef>
              <a:spcAft>
                <a:spcPts val="600"/>
              </a:spcAft>
              <a:buClrTx/>
              <a:buSzTx/>
              <a:buFont typeface="+mj-lt"/>
              <a:buAutoNum type="arabicPeriod"/>
              <a:tabLst/>
            </a:pPr>
            <a:r>
              <a:rPr kumimoji="0" lang="en-CA" sz="2200" b="0" u="none" strike="noStrike" cap="none" normalizeH="0" baseline="0" dirty="0" smtClean="0">
                <a:ln>
                  <a:noFill/>
                </a:ln>
                <a:effectLst/>
                <a:latin typeface="Times New Roman" pitchFamily="18" charset="0"/>
                <a:ea typeface="Times New Roman" pitchFamily="18" charset="0"/>
                <a:cs typeface="Times New Roman" pitchFamily="18" charset="0"/>
              </a:rPr>
              <a:t>Describe the nature of motivation and how it leads to the attainment of intrinsic and extrinsic outcomes.</a:t>
            </a:r>
            <a:endParaRPr kumimoji="0" lang="en-CA" sz="2200" b="0" u="none" strike="noStrike" cap="none" normalizeH="0" baseline="0" dirty="0" smtClean="0">
              <a:ln>
                <a:noFill/>
              </a:ln>
              <a:effectLst/>
              <a:latin typeface="Times New Roman" pitchFamily="18" charset="0"/>
            </a:endParaRPr>
          </a:p>
          <a:p>
            <a:pPr marL="457200" marR="0" lvl="0" indent="-457200" algn="l" defTabSz="914400" rtl="0" eaLnBrk="0" fontAlgn="base" latinLnBrk="0" hangingPunct="0">
              <a:lnSpc>
                <a:spcPct val="100000"/>
              </a:lnSpc>
              <a:spcBef>
                <a:spcPts val="600"/>
              </a:spcBef>
              <a:spcAft>
                <a:spcPts val="600"/>
              </a:spcAft>
              <a:buClrTx/>
              <a:buSzTx/>
              <a:buFont typeface="+mj-lt"/>
              <a:buAutoNum type="arabicPeriod"/>
              <a:tabLst/>
            </a:pPr>
            <a:r>
              <a:rPr kumimoji="0" lang="en-CA" sz="2200" b="0" u="none" strike="noStrike" cap="none" normalizeH="0" baseline="0" dirty="0" smtClean="0">
                <a:ln>
                  <a:noFill/>
                </a:ln>
                <a:effectLst/>
                <a:latin typeface="Times New Roman" pitchFamily="18" charset="0"/>
                <a:ea typeface="Times New Roman" pitchFamily="18" charset="0"/>
                <a:cs typeface="Times New Roman" pitchFamily="18" charset="0"/>
              </a:rPr>
              <a:t>Explain how need theories of motivation help managers determine the needs of employees and provide outcomes that satisfy them.</a:t>
            </a:r>
            <a:endParaRPr kumimoji="0" lang="en-CA" sz="2200" b="0" u="none" strike="noStrike" cap="none" normalizeH="0" baseline="0" dirty="0" smtClean="0">
              <a:ln>
                <a:noFill/>
              </a:ln>
              <a:effectLst/>
              <a:latin typeface="Times New Roman" pitchFamily="18" charset="0"/>
            </a:endParaRPr>
          </a:p>
          <a:p>
            <a:pPr marL="457200" marR="0" lvl="0" indent="-457200" algn="l" defTabSz="914400" rtl="0" eaLnBrk="0" fontAlgn="base" latinLnBrk="0" hangingPunct="0">
              <a:lnSpc>
                <a:spcPct val="100000"/>
              </a:lnSpc>
              <a:spcBef>
                <a:spcPts val="600"/>
              </a:spcBef>
              <a:spcAft>
                <a:spcPts val="600"/>
              </a:spcAft>
              <a:buClrTx/>
              <a:buSzTx/>
              <a:buFont typeface="+mj-lt"/>
              <a:buAutoNum type="arabicPeriod"/>
              <a:tabLst/>
            </a:pPr>
            <a:r>
              <a:rPr kumimoji="0" lang="en-CA" sz="2200" b="0" u="none" strike="noStrike" cap="none" normalizeH="0" baseline="0" dirty="0" smtClean="0">
                <a:ln>
                  <a:noFill/>
                </a:ln>
                <a:effectLst/>
                <a:latin typeface="Times New Roman" pitchFamily="18" charset="0"/>
                <a:ea typeface="Times New Roman" pitchFamily="18" charset="0"/>
                <a:cs typeface="Times New Roman" pitchFamily="18" charset="0"/>
              </a:rPr>
              <a:t>Describe how process theories of motivation help managers explain high and low performance levels.</a:t>
            </a:r>
            <a:endParaRPr kumimoji="0" lang="en-CA" sz="2200" b="0" u="none" strike="noStrike" cap="none" normalizeH="0" baseline="0" dirty="0" smtClean="0">
              <a:ln>
                <a:noFill/>
              </a:ln>
              <a:effectLst/>
              <a:latin typeface="Times New Roman" pitchFamily="18" charset="0"/>
            </a:endParaRPr>
          </a:p>
          <a:p>
            <a:pPr marL="457200" marR="0" lvl="0" indent="-457200" algn="l" defTabSz="914400" rtl="0" eaLnBrk="0" fontAlgn="base" latinLnBrk="0" hangingPunct="0">
              <a:lnSpc>
                <a:spcPct val="100000"/>
              </a:lnSpc>
              <a:spcBef>
                <a:spcPts val="600"/>
              </a:spcBef>
              <a:spcAft>
                <a:spcPts val="600"/>
              </a:spcAft>
              <a:buClrTx/>
              <a:buSzTx/>
              <a:buFont typeface="+mj-lt"/>
              <a:buAutoNum type="arabicPeriod"/>
              <a:tabLst/>
            </a:pPr>
            <a:r>
              <a:rPr kumimoji="0" lang="en-CA" sz="2200" b="0" u="none" strike="noStrike" cap="none" normalizeH="0" baseline="0" dirty="0" smtClean="0">
                <a:ln>
                  <a:noFill/>
                </a:ln>
                <a:effectLst/>
                <a:latin typeface="Times New Roman" pitchFamily="18" charset="0"/>
                <a:ea typeface="Times New Roman" pitchFamily="18" charset="0"/>
                <a:cs typeface="Times New Roman" pitchFamily="18" charset="0"/>
              </a:rPr>
              <a:t>Identify the motivation lessons that managers can learn from learning theories of motivation.</a:t>
            </a:r>
            <a:endParaRPr kumimoji="0" lang="en-CA" sz="2200" b="0" u="none" strike="noStrike" cap="none" normalizeH="0" baseline="0" dirty="0" smtClean="0">
              <a:ln>
                <a:noFill/>
              </a:ln>
              <a:effectLst/>
              <a:latin typeface="Times New Roman" pitchFamily="18" charset="0"/>
            </a:endParaRPr>
          </a:p>
          <a:p>
            <a:pPr marL="457200" marR="0" lvl="0" indent="-457200" algn="l" defTabSz="914400" rtl="0" eaLnBrk="0" fontAlgn="base" latinLnBrk="0" hangingPunct="0">
              <a:lnSpc>
                <a:spcPct val="100000"/>
              </a:lnSpc>
              <a:spcBef>
                <a:spcPts val="600"/>
              </a:spcBef>
              <a:spcAft>
                <a:spcPts val="600"/>
              </a:spcAft>
              <a:buClrTx/>
              <a:buSzTx/>
              <a:buFont typeface="+mj-lt"/>
              <a:buAutoNum type="arabicPeriod"/>
              <a:tabLst/>
            </a:pPr>
            <a:r>
              <a:rPr kumimoji="0" lang="en-CA" sz="2200" b="0" u="none" strike="noStrike" cap="none" normalizeH="0" baseline="0" dirty="0" smtClean="0">
                <a:ln>
                  <a:noFill/>
                </a:ln>
                <a:effectLst/>
                <a:latin typeface="Times New Roman" pitchFamily="18" charset="0"/>
                <a:ea typeface="Times New Roman" pitchFamily="18" charset="0"/>
                <a:cs typeface="Times New Roman" pitchFamily="18" charset="0"/>
              </a:rPr>
              <a:t>Explain how managers use reward systems to increase employee motivation.</a:t>
            </a:r>
            <a:endParaRPr kumimoji="0" lang="en-CA" sz="2200" b="0" u="none" strike="noStrike" cap="none" normalizeH="0" baseline="0" dirty="0" smtClean="0">
              <a:ln>
                <a:noFill/>
              </a:ln>
              <a:effectLst/>
              <a:latin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057400" y="990600"/>
            <a:ext cx="5202065" cy="707886"/>
          </a:xfrm>
          <a:prstGeom prst="rect">
            <a:avLst/>
          </a:prstGeom>
        </p:spPr>
        <p:txBody>
          <a:bodyPr wrap="none">
            <a:spAutoFit/>
          </a:bodyPr>
          <a:lstStyle/>
          <a:p>
            <a:r>
              <a:rPr lang="en-CA" sz="4000" b="1" dirty="0" smtClean="0"/>
              <a:t>Theories of Motivation</a:t>
            </a:r>
            <a:endParaRPr lang="en-CA" sz="4000" b="1"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9378" y="1916252"/>
            <a:ext cx="5918107" cy="4941748"/>
          </a:xfrm>
          <a:prstGeom prst="rect">
            <a:avLst/>
          </a:prstGeom>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21635" y="914400"/>
            <a:ext cx="8229600" cy="1143000"/>
          </a:xfrm>
        </p:spPr>
        <p:txBody>
          <a:bodyPr/>
          <a:lstStyle/>
          <a:p>
            <a:r>
              <a:rPr lang="en-CA" b="1" dirty="0" smtClean="0"/>
              <a:t>The Nature of Motivation</a:t>
            </a:r>
            <a:endParaRPr lang="en-CA" b="1" dirty="0"/>
          </a:p>
        </p:txBody>
      </p:sp>
      <p:sp>
        <p:nvSpPr>
          <p:cNvPr id="5123" name="Rectangle 3"/>
          <p:cNvSpPr>
            <a:spLocks noGrp="1" noChangeArrowheads="1"/>
          </p:cNvSpPr>
          <p:nvPr>
            <p:ph idx="1"/>
          </p:nvPr>
        </p:nvSpPr>
        <p:spPr>
          <a:xfrm>
            <a:off x="521635" y="2286000"/>
            <a:ext cx="8229600" cy="3810000"/>
          </a:xfrm>
          <a:noFill/>
        </p:spPr>
        <p:txBody>
          <a:bodyPr lIns="90488" tIns="44450" rIns="90488" bIns="44450"/>
          <a:lstStyle/>
          <a:p>
            <a:pPr>
              <a:lnSpc>
                <a:spcPct val="90000"/>
              </a:lnSpc>
            </a:pPr>
            <a:r>
              <a:rPr lang="en-US" b="0" dirty="0" smtClean="0"/>
              <a:t>Defined as the psychological forces within a person that determine:</a:t>
            </a:r>
          </a:p>
          <a:p>
            <a:pPr lvl="2">
              <a:lnSpc>
                <a:spcPct val="90000"/>
              </a:lnSpc>
              <a:buFont typeface="Wingdings" pitchFamily="2" charset="2"/>
              <a:buNone/>
            </a:pPr>
            <a:r>
              <a:rPr lang="en-US" dirty="0" smtClean="0"/>
              <a:t>1. The direction of behaviour in an organization</a:t>
            </a:r>
          </a:p>
          <a:p>
            <a:pPr lvl="2">
              <a:lnSpc>
                <a:spcPct val="90000"/>
              </a:lnSpc>
              <a:buFont typeface="Wingdings" pitchFamily="2" charset="2"/>
              <a:buNone/>
            </a:pPr>
            <a:r>
              <a:rPr lang="en-US" dirty="0" smtClean="0"/>
              <a:t>2. </a:t>
            </a:r>
            <a:r>
              <a:rPr lang="en-US" dirty="0"/>
              <a:t>T</a:t>
            </a:r>
            <a:r>
              <a:rPr lang="en-US" dirty="0" smtClean="0"/>
              <a:t>he effort or how hard people work</a:t>
            </a:r>
          </a:p>
          <a:p>
            <a:pPr lvl="2">
              <a:lnSpc>
                <a:spcPct val="90000"/>
              </a:lnSpc>
              <a:buFont typeface="Wingdings" pitchFamily="2" charset="2"/>
              <a:buNone/>
            </a:pPr>
            <a:r>
              <a:rPr lang="en-US" dirty="0" smtClean="0"/>
              <a:t>3. </a:t>
            </a:r>
            <a:r>
              <a:rPr lang="en-US" dirty="0"/>
              <a:t>T</a:t>
            </a:r>
            <a:r>
              <a:rPr lang="en-US" dirty="0" smtClean="0"/>
              <a:t>he persistence displayed in meeting goals</a:t>
            </a:r>
          </a:p>
          <a:p>
            <a:pPr lvl="1">
              <a:lnSpc>
                <a:spcPct val="90000"/>
              </a:lnSpc>
              <a:buSzPct val="75000"/>
            </a:pPr>
            <a:r>
              <a:rPr lang="en-US" sz="2400" b="1" dirty="0" smtClean="0"/>
              <a:t>Intrinsically Motivated Behaviour</a:t>
            </a:r>
          </a:p>
          <a:p>
            <a:pPr lvl="1">
              <a:lnSpc>
                <a:spcPct val="90000"/>
              </a:lnSpc>
              <a:buSzPct val="75000"/>
            </a:pPr>
            <a:r>
              <a:rPr lang="en-US" sz="2400" b="1" dirty="0" smtClean="0"/>
              <a:t>Extrinsically Motivation Behaviour</a:t>
            </a:r>
          </a:p>
          <a:p>
            <a:pPr lvl="1">
              <a:lnSpc>
                <a:spcPct val="90000"/>
              </a:lnSpc>
              <a:buSzPct val="75000"/>
            </a:pPr>
            <a:r>
              <a:rPr lang="en-IN" b="1" dirty="0" err="1"/>
              <a:t>Prosocially</a:t>
            </a:r>
            <a:r>
              <a:rPr lang="en-IN" b="1" dirty="0"/>
              <a:t> </a:t>
            </a:r>
            <a:r>
              <a:rPr lang="en-IN" b="1" dirty="0" smtClean="0"/>
              <a:t>Motivated </a:t>
            </a:r>
            <a:r>
              <a:rPr lang="en-IN" b="1" dirty="0"/>
              <a:t>B</a:t>
            </a:r>
            <a:r>
              <a:rPr lang="en-IN" b="1" dirty="0" smtClean="0"/>
              <a:t>ehaviour</a:t>
            </a:r>
            <a:r>
              <a:rPr lang="en-IN" dirty="0" smtClean="0"/>
              <a:t> </a:t>
            </a:r>
            <a:endParaRPr lang="en-US" dirty="0" smtClean="0"/>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30086" y="1066800"/>
            <a:ext cx="8229600" cy="1143000"/>
          </a:xfrm>
        </p:spPr>
        <p:txBody>
          <a:bodyPr/>
          <a:lstStyle/>
          <a:p>
            <a:r>
              <a:rPr lang="en-CA" b="1" dirty="0" smtClean="0"/>
              <a:t>The Nature of Motivation</a:t>
            </a:r>
            <a:endParaRPr lang="en-CA" b="1" dirty="0"/>
          </a:p>
        </p:txBody>
      </p:sp>
      <p:sp>
        <p:nvSpPr>
          <p:cNvPr id="6147" name="Rectangle 3"/>
          <p:cNvSpPr>
            <a:spLocks noGrp="1" noChangeArrowheads="1"/>
          </p:cNvSpPr>
          <p:nvPr>
            <p:ph idx="1"/>
          </p:nvPr>
        </p:nvSpPr>
        <p:spPr>
          <a:xfrm>
            <a:off x="530086" y="2369457"/>
            <a:ext cx="8229600" cy="3581399"/>
          </a:xfrm>
          <a:noFill/>
        </p:spPr>
        <p:txBody>
          <a:bodyPr lIns="90488" tIns="44450" rIns="90488" bIns="44450">
            <a:normAutofit/>
          </a:bodyPr>
          <a:lstStyle/>
          <a:p>
            <a:pPr lvl="1">
              <a:lnSpc>
                <a:spcPct val="110000"/>
              </a:lnSpc>
              <a:buSzPct val="75000"/>
              <a:buFont typeface="Arial" pitchFamily="34" charset="0"/>
              <a:buChar char="•"/>
            </a:pPr>
            <a:r>
              <a:rPr lang="en-US" sz="2400" dirty="0" smtClean="0"/>
              <a:t>Regardless of the source of motivation, people seek outcomes.</a:t>
            </a:r>
          </a:p>
          <a:p>
            <a:pPr lvl="2">
              <a:lnSpc>
                <a:spcPct val="110000"/>
              </a:lnSpc>
              <a:buSzPct val="100000"/>
              <a:buFont typeface="Wingdings" pitchFamily="2" charset="2"/>
              <a:buChar char="Ø"/>
            </a:pPr>
            <a:r>
              <a:rPr lang="en-US" b="1" dirty="0" smtClean="0"/>
              <a:t>Outcome: </a:t>
            </a:r>
            <a:r>
              <a:rPr lang="en-US" dirty="0" smtClean="0"/>
              <a:t>anything a person gets from a job.</a:t>
            </a:r>
          </a:p>
          <a:p>
            <a:pPr lvl="1">
              <a:lnSpc>
                <a:spcPct val="110000"/>
              </a:lnSpc>
              <a:buSzPct val="75000"/>
              <a:buFont typeface="Arial" pitchFamily="34" charset="0"/>
              <a:buChar char="•"/>
            </a:pPr>
            <a:r>
              <a:rPr lang="en-US" sz="2400" dirty="0" smtClean="0"/>
              <a:t>Organizations hire workers to obtain inputs:</a:t>
            </a:r>
          </a:p>
          <a:p>
            <a:pPr lvl="2">
              <a:lnSpc>
                <a:spcPct val="110000"/>
              </a:lnSpc>
              <a:buSzPct val="100000"/>
              <a:buFont typeface="Wingdings" pitchFamily="2" charset="2"/>
              <a:buChar char="Ø"/>
            </a:pPr>
            <a:r>
              <a:rPr lang="en-US" b="1" dirty="0" smtClean="0"/>
              <a:t>Input:</a:t>
            </a:r>
            <a:r>
              <a:rPr lang="en-US" dirty="0" smtClean="0"/>
              <a:t> anything a person contributes to their job.</a:t>
            </a:r>
          </a:p>
          <a:p>
            <a:pPr lvl="1">
              <a:lnSpc>
                <a:spcPct val="110000"/>
              </a:lnSpc>
              <a:buSzPct val="75000"/>
              <a:buFont typeface="Arial" pitchFamily="34" charset="0"/>
              <a:buChar char="•"/>
            </a:pPr>
            <a:r>
              <a:rPr lang="en-US" sz="2400" dirty="0" smtClean="0"/>
              <a:t>Managers thus use outcomes to motivate workers to provide inputs.</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72946" y="1295400"/>
            <a:ext cx="5743880" cy="707886"/>
          </a:xfrm>
          <a:prstGeom prst="rect">
            <a:avLst/>
          </a:prstGeom>
        </p:spPr>
        <p:txBody>
          <a:bodyPr wrap="none">
            <a:spAutoFit/>
          </a:bodyPr>
          <a:lstStyle/>
          <a:p>
            <a:r>
              <a:rPr lang="en-CA" sz="4000" b="1" dirty="0" smtClean="0"/>
              <a:t>The Motivation Equation</a:t>
            </a:r>
            <a:endParaRPr lang="en-CA" sz="4000" b="1" dirty="0"/>
          </a:p>
        </p:txBody>
      </p:sp>
      <p:pic>
        <p:nvPicPr>
          <p:cNvPr id="6" name="Picture 5" descr="jon5149X_0802"/>
          <p:cNvPicPr/>
          <p:nvPr/>
        </p:nvPicPr>
        <p:blipFill>
          <a:blip r:embed="rId3">
            <a:extLst>
              <a:ext uri="{28A0092B-C50C-407E-A947-70E740481C1C}">
                <a14:useLocalDpi xmlns:a14="http://schemas.microsoft.com/office/drawing/2010/main" val="0"/>
              </a:ext>
            </a:extLst>
          </a:blip>
          <a:srcRect/>
          <a:stretch>
            <a:fillRect/>
          </a:stretch>
        </p:blipFill>
        <p:spPr bwMode="auto">
          <a:xfrm>
            <a:off x="1408380" y="2514600"/>
            <a:ext cx="6473012" cy="3632835"/>
          </a:xfrm>
          <a:prstGeom prst="rect">
            <a:avLst/>
          </a:prstGeom>
          <a:noFill/>
          <a:ln>
            <a:noFill/>
          </a:ln>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1027"/>
          <p:cNvSpPr>
            <a:spLocks noGrp="1" noChangeArrowheads="1"/>
          </p:cNvSpPr>
          <p:nvPr>
            <p:ph idx="1"/>
          </p:nvPr>
        </p:nvSpPr>
        <p:spPr>
          <a:xfrm>
            <a:off x="530085" y="2057400"/>
            <a:ext cx="8229600" cy="2952750"/>
          </a:xfrm>
          <a:noFill/>
        </p:spPr>
        <p:txBody>
          <a:bodyPr lIns="90488" tIns="44450" rIns="90488" bIns="44450">
            <a:noAutofit/>
          </a:bodyPr>
          <a:lstStyle/>
          <a:p>
            <a:pPr lvl="1">
              <a:buFont typeface="Arial" pitchFamily="34" charset="0"/>
              <a:buChar char="•"/>
            </a:pPr>
            <a:r>
              <a:rPr lang="en-US" sz="2400" dirty="0" smtClean="0"/>
              <a:t>People are motivated to obtain </a:t>
            </a:r>
            <a:r>
              <a:rPr lang="en-US" sz="2400" b="1" dirty="0" smtClean="0"/>
              <a:t>outcomes </a:t>
            </a:r>
            <a:r>
              <a:rPr lang="en-US" sz="2400" dirty="0" smtClean="0"/>
              <a:t>at work to satisfy their needs.</a:t>
            </a:r>
          </a:p>
          <a:p>
            <a:pPr lvl="2">
              <a:buSzPct val="100000"/>
              <a:buFont typeface="Wingdings" pitchFamily="2" charset="2"/>
              <a:buChar char="Ø"/>
            </a:pPr>
            <a:r>
              <a:rPr lang="en-US" sz="2000" dirty="0" smtClean="0"/>
              <a:t>A </a:t>
            </a:r>
            <a:r>
              <a:rPr lang="en-US" sz="2000" b="1" dirty="0" smtClean="0"/>
              <a:t>need</a:t>
            </a:r>
            <a:r>
              <a:rPr lang="en-US" sz="2000" dirty="0" smtClean="0"/>
              <a:t> is a requirement for survival and well being.</a:t>
            </a:r>
          </a:p>
          <a:p>
            <a:pPr lvl="2">
              <a:buSzPct val="100000"/>
              <a:buFont typeface="Wingdings" pitchFamily="2" charset="2"/>
              <a:buChar char="Ø"/>
            </a:pPr>
            <a:r>
              <a:rPr lang="en-US" sz="2000" dirty="0" smtClean="0"/>
              <a:t>To </a:t>
            </a:r>
            <a:r>
              <a:rPr lang="en-US" sz="2000" b="1" dirty="0" smtClean="0"/>
              <a:t>motivate</a:t>
            </a:r>
            <a:r>
              <a:rPr lang="en-US" sz="2000" dirty="0" smtClean="0"/>
              <a:t> a person:</a:t>
            </a:r>
          </a:p>
          <a:p>
            <a:pPr lvl="3">
              <a:buFont typeface="Wingdings" pitchFamily="2" charset="2"/>
              <a:buNone/>
            </a:pPr>
            <a:r>
              <a:rPr lang="en-US" dirty="0" smtClean="0"/>
              <a:t>1) Managers must determine what needs worker want satisfied.</a:t>
            </a:r>
          </a:p>
          <a:p>
            <a:pPr lvl="3">
              <a:buFont typeface="Wingdings" pitchFamily="2" charset="2"/>
              <a:buNone/>
            </a:pPr>
            <a:r>
              <a:rPr lang="en-US" dirty="0" smtClean="0"/>
              <a:t>2) Ensure that a person receives the outcomes when  performing well.</a:t>
            </a:r>
          </a:p>
          <a:p>
            <a:pPr lvl="1">
              <a:buSzPct val="75000"/>
              <a:buFont typeface="Arial" pitchFamily="34" charset="0"/>
              <a:buChar char="•"/>
            </a:pPr>
            <a:r>
              <a:rPr lang="en-US" sz="2400" dirty="0" smtClean="0"/>
              <a:t>Several needs theories exist.</a:t>
            </a:r>
          </a:p>
          <a:p>
            <a:pPr lvl="2">
              <a:buSzPct val="100000"/>
              <a:buFont typeface="Wingdings" pitchFamily="2" charset="2"/>
              <a:buChar char="Ø"/>
            </a:pPr>
            <a:r>
              <a:rPr lang="en-US" sz="2000" b="1" dirty="0" smtClean="0"/>
              <a:t>Maslow’s Hierarchy of Needs.</a:t>
            </a:r>
          </a:p>
          <a:p>
            <a:pPr lvl="2">
              <a:buSzPct val="100000"/>
              <a:buFont typeface="Wingdings" pitchFamily="2" charset="2"/>
              <a:buChar char="Ø"/>
            </a:pPr>
            <a:r>
              <a:rPr lang="en-US" sz="2000" b="1" dirty="0" smtClean="0"/>
              <a:t>Herzberg’s Motivator-Hygiene Theory</a:t>
            </a:r>
          </a:p>
        </p:txBody>
      </p:sp>
      <p:sp>
        <p:nvSpPr>
          <p:cNvPr id="5" name="Rectangle 4"/>
          <p:cNvSpPr/>
          <p:nvPr/>
        </p:nvSpPr>
        <p:spPr>
          <a:xfrm>
            <a:off x="1428941" y="1143000"/>
            <a:ext cx="6431889" cy="707886"/>
          </a:xfrm>
          <a:prstGeom prst="rect">
            <a:avLst/>
          </a:prstGeom>
        </p:spPr>
        <p:txBody>
          <a:bodyPr wrap="none">
            <a:spAutoFit/>
          </a:bodyPr>
          <a:lstStyle/>
          <a:p>
            <a:pPr algn="ctr"/>
            <a:r>
              <a:rPr lang="en-CA" sz="4000" b="1" dirty="0"/>
              <a:t>Need Theories of Motivation</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457199" y="1143000"/>
            <a:ext cx="8229600" cy="1143000"/>
          </a:xfrm>
        </p:spPr>
        <p:txBody>
          <a:bodyPr/>
          <a:lstStyle/>
          <a:p>
            <a:r>
              <a:rPr lang="en-CA" b="1" dirty="0" smtClean="0"/>
              <a:t>Maslow’s Hierarchy of Needs</a:t>
            </a:r>
            <a:endParaRPr lang="en-CA" b="1"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146" y="2286000"/>
            <a:ext cx="8665707" cy="3877722"/>
          </a:xfrm>
          <a:prstGeom prst="rect">
            <a:avLst/>
          </a:prstGeom>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04529" y="1143000"/>
            <a:ext cx="8229600" cy="1143000"/>
          </a:xfrm>
        </p:spPr>
        <p:txBody>
          <a:bodyPr>
            <a:noAutofit/>
          </a:bodyPr>
          <a:lstStyle/>
          <a:p>
            <a:r>
              <a:rPr lang="en-CA" b="1" dirty="0" smtClean="0"/>
              <a:t>Herzberg’s Motivation-Hygiene Theory</a:t>
            </a:r>
            <a:endParaRPr lang="en-CA" b="1" dirty="0"/>
          </a:p>
        </p:txBody>
      </p:sp>
      <p:sp>
        <p:nvSpPr>
          <p:cNvPr id="11267" name="Rectangle 3"/>
          <p:cNvSpPr>
            <a:spLocks noGrp="1" noChangeArrowheads="1"/>
          </p:cNvSpPr>
          <p:nvPr>
            <p:ph idx="1"/>
          </p:nvPr>
        </p:nvSpPr>
        <p:spPr>
          <a:xfrm>
            <a:off x="381000" y="2318657"/>
            <a:ext cx="8229600" cy="2952750"/>
          </a:xfrm>
          <a:noFill/>
        </p:spPr>
        <p:txBody>
          <a:bodyPr lIns="90488" tIns="44450" rIns="90488" bIns="44450"/>
          <a:lstStyle/>
          <a:p>
            <a:pPr lvl="1">
              <a:lnSpc>
                <a:spcPct val="90000"/>
              </a:lnSpc>
              <a:spcAft>
                <a:spcPts val="1200"/>
              </a:spcAft>
              <a:buFont typeface="Arial" panose="020B0604020202020204" pitchFamily="34" charset="0"/>
              <a:buChar char="•"/>
              <a:tabLst>
                <a:tab pos="449263" algn="l"/>
              </a:tabLst>
            </a:pPr>
            <a:r>
              <a:rPr lang="en-US" sz="2400" dirty="0" smtClean="0"/>
              <a:t>Focuses on outcomes that can lead to high motivation, job satisfaction, and those that can prevent dissatisfaction.</a:t>
            </a:r>
          </a:p>
          <a:p>
            <a:pPr lvl="2">
              <a:lnSpc>
                <a:spcPct val="90000"/>
              </a:lnSpc>
              <a:spcAft>
                <a:spcPts val="1200"/>
              </a:spcAft>
              <a:buFont typeface="Wingdings" panose="05000000000000000000" pitchFamily="2" charset="2"/>
              <a:buChar char="Ø"/>
              <a:tabLst>
                <a:tab pos="449263" algn="l"/>
              </a:tabLst>
            </a:pPr>
            <a:r>
              <a:rPr lang="en-US" b="1" i="1" dirty="0" smtClean="0"/>
              <a:t>Motivator needs:</a:t>
            </a:r>
            <a:r>
              <a:rPr lang="en-US" dirty="0" smtClean="0"/>
              <a:t> related to the nature of the work and how challenging it is.</a:t>
            </a:r>
          </a:p>
          <a:p>
            <a:pPr lvl="2">
              <a:lnSpc>
                <a:spcPct val="90000"/>
              </a:lnSpc>
              <a:spcAft>
                <a:spcPts val="1200"/>
              </a:spcAft>
              <a:buSzPct val="85000"/>
              <a:buFont typeface="Wingdings" panose="05000000000000000000" pitchFamily="2" charset="2"/>
              <a:buChar char="Ø"/>
              <a:tabLst>
                <a:tab pos="449263" algn="l"/>
              </a:tabLst>
            </a:pPr>
            <a:r>
              <a:rPr lang="en-US" b="1" i="1" dirty="0" smtClean="0"/>
              <a:t>Hygiene needs:</a:t>
            </a:r>
            <a:r>
              <a:rPr lang="en-US" b="1" dirty="0" smtClean="0"/>
              <a:t> </a:t>
            </a:r>
            <a:r>
              <a:rPr lang="en-US" dirty="0" smtClean="0"/>
              <a:t>related to the physical &amp; psychological context of the work.</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ChangeArrowheads="1"/>
          </p:cNvSpPr>
          <p:nvPr/>
        </p:nvSpPr>
        <p:spPr bwMode="auto">
          <a:xfrm>
            <a:off x="179388" y="481013"/>
            <a:ext cx="8783637" cy="781050"/>
          </a:xfrm>
          <a:prstGeom prst="rect">
            <a:avLst/>
          </a:prstGeom>
          <a:noFill/>
          <a:ln w="12700">
            <a:noFill/>
            <a:miter lim="800000"/>
            <a:headEnd/>
            <a:tailEnd/>
          </a:ln>
          <a:effectLst>
            <a:outerShdw dist="17961" dir="13500000" algn="ctr" rotWithShape="0">
              <a:schemeClr val="tx1"/>
            </a:outerShdw>
          </a:effectLst>
        </p:spPr>
        <p:txBody>
          <a:bodyPr lIns="90488" tIns="44450" rIns="90488" bIns="44450" anchor="ctr"/>
          <a:lstStyle/>
          <a:p>
            <a:pPr algn="ctr">
              <a:defRPr/>
            </a:pPr>
            <a:endParaRPr lang="en-US" sz="3200" dirty="0">
              <a:solidFill>
                <a:schemeClr val="tx2"/>
              </a:solidFill>
            </a:endParaRPr>
          </a:p>
        </p:txBody>
      </p:sp>
      <p:sp>
        <p:nvSpPr>
          <p:cNvPr id="10244" name="Rectangle 6"/>
          <p:cNvSpPr>
            <a:spLocks noChangeArrowheads="1"/>
          </p:cNvSpPr>
          <p:nvPr/>
        </p:nvSpPr>
        <p:spPr bwMode="auto">
          <a:xfrm>
            <a:off x="1947863" y="1119188"/>
            <a:ext cx="9144000" cy="0"/>
          </a:xfrm>
          <a:prstGeom prst="rect">
            <a:avLst/>
          </a:prstGeom>
          <a:noFill/>
          <a:ln w="12700">
            <a:noFill/>
            <a:miter lim="800000"/>
            <a:headEnd/>
            <a:tailEnd/>
          </a:ln>
        </p:spPr>
        <p:txBody>
          <a:bodyPr>
            <a:spAutoFit/>
          </a:bodyPr>
          <a:lstStyle/>
          <a:p>
            <a:endParaRPr lang="en-US"/>
          </a:p>
        </p:txBody>
      </p:sp>
      <p:sp>
        <p:nvSpPr>
          <p:cNvPr id="8" name="Title 7"/>
          <p:cNvSpPr>
            <a:spLocks noGrp="1"/>
          </p:cNvSpPr>
          <p:nvPr>
            <p:ph type="title"/>
          </p:nvPr>
        </p:nvSpPr>
        <p:spPr>
          <a:xfrm>
            <a:off x="456406" y="734463"/>
            <a:ext cx="8229600" cy="1143000"/>
          </a:xfrm>
        </p:spPr>
        <p:txBody>
          <a:bodyPr>
            <a:noAutofit/>
          </a:bodyPr>
          <a:lstStyle/>
          <a:p>
            <a:r>
              <a:rPr lang="en-CA" b="1" dirty="0"/>
              <a:t>Herzberg’s </a:t>
            </a:r>
            <a:r>
              <a:rPr lang="en-CA" b="1" dirty="0" smtClean="0"/>
              <a:t>Motivation-Hygiene </a:t>
            </a:r>
            <a:r>
              <a:rPr lang="en-CA" b="1" dirty="0"/>
              <a:t>Theory</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1714" y="2130913"/>
            <a:ext cx="5078984" cy="4097666"/>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ChangeArrowheads="1"/>
          </p:cNvSpPr>
          <p:nvPr/>
        </p:nvSpPr>
        <p:spPr bwMode="auto">
          <a:xfrm>
            <a:off x="179388" y="481013"/>
            <a:ext cx="8783637" cy="781050"/>
          </a:xfrm>
          <a:prstGeom prst="rect">
            <a:avLst/>
          </a:prstGeom>
          <a:noFill/>
          <a:ln w="12700">
            <a:noFill/>
            <a:miter lim="800000"/>
            <a:headEnd/>
            <a:tailEnd/>
          </a:ln>
          <a:effectLst>
            <a:outerShdw dist="17961" dir="13500000" algn="ctr" rotWithShape="0">
              <a:schemeClr val="tx1"/>
            </a:outerShdw>
          </a:effectLst>
        </p:spPr>
        <p:txBody>
          <a:bodyPr lIns="90488" tIns="44450" rIns="90488" bIns="44450" anchor="ctr"/>
          <a:lstStyle/>
          <a:p>
            <a:pPr algn="ctr">
              <a:defRPr/>
            </a:pPr>
            <a:endParaRPr lang="en-US" sz="3200" dirty="0">
              <a:solidFill>
                <a:schemeClr val="tx2"/>
              </a:solidFill>
            </a:endParaRPr>
          </a:p>
        </p:txBody>
      </p:sp>
      <p:sp>
        <p:nvSpPr>
          <p:cNvPr id="10244" name="Rectangle 6"/>
          <p:cNvSpPr>
            <a:spLocks noChangeArrowheads="1"/>
          </p:cNvSpPr>
          <p:nvPr/>
        </p:nvSpPr>
        <p:spPr bwMode="auto">
          <a:xfrm>
            <a:off x="1947863" y="1119188"/>
            <a:ext cx="9144000" cy="0"/>
          </a:xfrm>
          <a:prstGeom prst="rect">
            <a:avLst/>
          </a:prstGeom>
          <a:noFill/>
          <a:ln w="12700">
            <a:noFill/>
            <a:miter lim="800000"/>
            <a:headEnd/>
            <a:tailEnd/>
          </a:ln>
        </p:spPr>
        <p:txBody>
          <a:bodyPr>
            <a:spAutoFit/>
          </a:bodyPr>
          <a:lstStyle/>
          <a:p>
            <a:endParaRPr lang="en-US"/>
          </a:p>
        </p:txBody>
      </p:sp>
      <p:sp>
        <p:nvSpPr>
          <p:cNvPr id="8" name="Title 7"/>
          <p:cNvSpPr>
            <a:spLocks noGrp="1"/>
          </p:cNvSpPr>
          <p:nvPr>
            <p:ph type="title"/>
          </p:nvPr>
        </p:nvSpPr>
        <p:spPr>
          <a:xfrm>
            <a:off x="637198" y="1185864"/>
            <a:ext cx="8229600" cy="1143000"/>
          </a:xfrm>
        </p:spPr>
        <p:txBody>
          <a:bodyPr>
            <a:noAutofit/>
          </a:bodyPr>
          <a:lstStyle/>
          <a:p>
            <a:r>
              <a:rPr lang="en-CA" b="1" dirty="0"/>
              <a:t>McClelland’s Need for Achievement, Affiliation, and Power</a:t>
            </a:r>
          </a:p>
        </p:txBody>
      </p:sp>
      <p:sp>
        <p:nvSpPr>
          <p:cNvPr id="3" name="Rectangle 2"/>
          <p:cNvSpPr/>
          <p:nvPr/>
        </p:nvSpPr>
        <p:spPr>
          <a:xfrm>
            <a:off x="460985" y="2743200"/>
            <a:ext cx="8582025" cy="3416320"/>
          </a:xfrm>
          <a:prstGeom prst="rect">
            <a:avLst/>
          </a:prstGeom>
        </p:spPr>
        <p:txBody>
          <a:bodyPr wrap="square">
            <a:spAutoFit/>
          </a:bodyPr>
          <a:lstStyle/>
          <a:p>
            <a:pPr marL="342900" indent="-342900">
              <a:buFont typeface="Arial" pitchFamily="34" charset="0"/>
              <a:buChar char="•"/>
            </a:pPr>
            <a:r>
              <a:rPr lang="en-CA" dirty="0"/>
              <a:t>The </a:t>
            </a:r>
            <a:r>
              <a:rPr lang="en-CA" b="1" dirty="0"/>
              <a:t>need for achievement</a:t>
            </a:r>
            <a:r>
              <a:rPr lang="en-CA" dirty="0"/>
              <a:t> </a:t>
            </a:r>
            <a:r>
              <a:rPr lang="en-CA" dirty="0" smtClean="0"/>
              <a:t>– how strong is one’s desire </a:t>
            </a:r>
            <a:r>
              <a:rPr lang="en-CA" dirty="0"/>
              <a:t>to perform challenging tasks well and </a:t>
            </a:r>
            <a:r>
              <a:rPr lang="en-CA" dirty="0" smtClean="0"/>
              <a:t>meet </a:t>
            </a:r>
            <a:r>
              <a:rPr lang="en-CA" dirty="0"/>
              <a:t>personal </a:t>
            </a:r>
            <a:r>
              <a:rPr lang="en-CA" dirty="0" smtClean="0"/>
              <a:t>standards.</a:t>
            </a:r>
          </a:p>
          <a:p>
            <a:pPr marL="342900" indent="-342900">
              <a:buFont typeface="Arial" pitchFamily="34" charset="0"/>
              <a:buChar char="•"/>
            </a:pPr>
            <a:endParaRPr lang="en-CA" dirty="0" smtClean="0"/>
          </a:p>
          <a:p>
            <a:pPr marL="342900" indent="-342900">
              <a:buFont typeface="Arial" pitchFamily="34" charset="0"/>
              <a:buChar char="•"/>
            </a:pPr>
            <a:r>
              <a:rPr lang="en-CA" dirty="0" smtClean="0"/>
              <a:t>The </a:t>
            </a:r>
            <a:r>
              <a:rPr lang="en-CA" b="1" dirty="0"/>
              <a:t>need for affiliation</a:t>
            </a:r>
            <a:r>
              <a:rPr lang="en-CA" dirty="0"/>
              <a:t> </a:t>
            </a:r>
            <a:r>
              <a:rPr lang="en-CA" dirty="0" smtClean="0"/>
              <a:t>– how concerned is an </a:t>
            </a:r>
            <a:r>
              <a:rPr lang="en-CA" dirty="0"/>
              <a:t>individual </a:t>
            </a:r>
            <a:r>
              <a:rPr lang="en-CA" dirty="0" smtClean="0"/>
              <a:t>with </a:t>
            </a:r>
            <a:r>
              <a:rPr lang="en-CA" dirty="0"/>
              <a:t>establishing </a:t>
            </a:r>
            <a:r>
              <a:rPr lang="en-CA" dirty="0" smtClean="0"/>
              <a:t>good </a:t>
            </a:r>
            <a:r>
              <a:rPr lang="en-CA" dirty="0"/>
              <a:t>-interpersonal relations, being liked, and having the people around him or her get along with each other. </a:t>
            </a:r>
            <a:endParaRPr lang="en-CA" dirty="0" smtClean="0"/>
          </a:p>
          <a:p>
            <a:pPr marL="342900" indent="-342900">
              <a:buFont typeface="Arial" pitchFamily="34" charset="0"/>
              <a:buChar char="•"/>
            </a:pPr>
            <a:endParaRPr lang="en-CA" dirty="0" smtClean="0"/>
          </a:p>
          <a:p>
            <a:pPr marL="342900" indent="-342900">
              <a:buFont typeface="Arial" pitchFamily="34" charset="0"/>
              <a:buChar char="•"/>
            </a:pPr>
            <a:r>
              <a:rPr lang="en-CA" dirty="0" smtClean="0"/>
              <a:t>The </a:t>
            </a:r>
            <a:r>
              <a:rPr lang="en-CA" b="1" dirty="0"/>
              <a:t>need for power</a:t>
            </a:r>
            <a:r>
              <a:rPr lang="en-CA" dirty="0"/>
              <a:t> </a:t>
            </a:r>
            <a:r>
              <a:rPr lang="en-CA" dirty="0" smtClean="0"/>
              <a:t>– how concerned is an </a:t>
            </a:r>
            <a:r>
              <a:rPr lang="en-CA" dirty="0"/>
              <a:t>individual </a:t>
            </a:r>
            <a:r>
              <a:rPr lang="en-CA" dirty="0" smtClean="0"/>
              <a:t>with their ability to control </a:t>
            </a:r>
            <a:r>
              <a:rPr lang="en-CA" dirty="0"/>
              <a:t>or influence others.</a:t>
            </a:r>
          </a:p>
        </p:txBody>
      </p:sp>
    </p:spTree>
    <p:extLst>
      <p:ext uri="{BB962C8B-B14F-4D97-AF65-F5344CB8AC3E}">
        <p14:creationId xmlns:p14="http://schemas.microsoft.com/office/powerpoint/2010/main" val="42255684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sz="4000" b="1" dirty="0" smtClean="0"/>
              <a:t>Expectancy Theory</a:t>
            </a:r>
            <a:endParaRPr lang="en-CA" sz="4000" b="1" dirty="0"/>
          </a:p>
        </p:txBody>
      </p:sp>
      <p:sp>
        <p:nvSpPr>
          <p:cNvPr id="12291" name="Rectangle 3"/>
          <p:cNvSpPr>
            <a:spLocks noGrp="1" noChangeArrowheads="1"/>
          </p:cNvSpPr>
          <p:nvPr>
            <p:ph idx="1"/>
          </p:nvPr>
        </p:nvSpPr>
        <p:spPr>
          <a:xfrm>
            <a:off x="496753" y="2091612"/>
            <a:ext cx="8229600" cy="2952750"/>
          </a:xfrm>
          <a:noFill/>
        </p:spPr>
        <p:txBody>
          <a:bodyPr lIns="90488" tIns="44450" rIns="90488" bIns="44450"/>
          <a:lstStyle/>
          <a:p>
            <a:r>
              <a:rPr lang="en-US" dirty="0" smtClean="0"/>
              <a:t>D</a:t>
            </a:r>
            <a:r>
              <a:rPr lang="en-US" b="0" dirty="0" smtClean="0"/>
              <a:t>eveloped by Victor Vroom and is a very popular theory of work motivation.</a:t>
            </a:r>
          </a:p>
          <a:p>
            <a:r>
              <a:rPr lang="en-US" b="0" dirty="0" smtClean="0"/>
              <a:t>Vroom suggests that motivation will be high when workers feel:</a:t>
            </a:r>
          </a:p>
          <a:p>
            <a:pPr lvl="1">
              <a:buSzPct val="75000"/>
            </a:pPr>
            <a:r>
              <a:rPr lang="en-US" sz="2400" dirty="0" smtClean="0"/>
              <a:t>High levels of effort lead to high performance. </a:t>
            </a:r>
          </a:p>
          <a:p>
            <a:pPr lvl="1">
              <a:buSzPct val="75000"/>
            </a:pPr>
            <a:r>
              <a:rPr lang="en-US" sz="2400" dirty="0" smtClean="0"/>
              <a:t>High performance will lead to the attainment of desired outcomes.</a:t>
            </a:r>
          </a:p>
          <a:p>
            <a:r>
              <a:rPr lang="en-US" b="0" dirty="0" smtClean="0"/>
              <a:t>Consists of three areas:</a:t>
            </a:r>
            <a:r>
              <a:rPr lang="en-US" dirty="0" smtClean="0"/>
              <a:t> </a:t>
            </a:r>
          </a:p>
          <a:p>
            <a:pPr lvl="1">
              <a:buSzPct val="75000"/>
            </a:pPr>
            <a:r>
              <a:rPr lang="en-US" sz="2400" b="1" i="1" dirty="0" smtClean="0"/>
              <a:t>Expectancy, Instrumentality, and Valence</a:t>
            </a:r>
            <a:r>
              <a:rPr lang="en-US" sz="2400" i="1" dirty="0" smtClean="0"/>
              <a:t>.</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4982" y="1219200"/>
            <a:ext cx="8229600" cy="1143000"/>
          </a:xfrm>
        </p:spPr>
        <p:txBody>
          <a:bodyPr/>
          <a:lstStyle/>
          <a:p>
            <a:r>
              <a:rPr lang="en-CA" sz="3200" dirty="0" smtClean="0"/>
              <a:t>Expectancy, Instrumentality, and Valance</a:t>
            </a:r>
            <a:endParaRPr lang="en-CA" sz="3200"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6139" y="2819400"/>
            <a:ext cx="8198443" cy="2590800"/>
          </a:xfrm>
          <a:prstGeom prst="rect">
            <a:avLst/>
          </a:prstGeom>
        </p:spPr>
      </p:pic>
    </p:spTree>
    <p:extLst>
      <p:ext uri="{BB962C8B-B14F-4D97-AF65-F5344CB8AC3E}">
        <p14:creationId xmlns:p14="http://schemas.microsoft.com/office/powerpoint/2010/main" val="28795155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30086" y="914400"/>
            <a:ext cx="8229600" cy="1143000"/>
          </a:xfrm>
        </p:spPr>
        <p:txBody>
          <a:bodyPr>
            <a:normAutofit/>
          </a:bodyPr>
          <a:lstStyle/>
          <a:p>
            <a:r>
              <a:rPr lang="en-CA" sz="4000" b="1" dirty="0" smtClean="0"/>
              <a:t>Expectancy Theory </a:t>
            </a:r>
            <a:endParaRPr lang="en-CA" sz="4000" b="1" dirty="0"/>
          </a:p>
        </p:txBody>
      </p:sp>
      <p:sp>
        <p:nvSpPr>
          <p:cNvPr id="14339" name="Rectangle 3"/>
          <p:cNvSpPr>
            <a:spLocks noGrp="1" noChangeArrowheads="1"/>
          </p:cNvSpPr>
          <p:nvPr>
            <p:ph idx="1"/>
          </p:nvPr>
        </p:nvSpPr>
        <p:spPr>
          <a:xfrm>
            <a:off x="530401" y="2133600"/>
            <a:ext cx="8229600" cy="3733800"/>
          </a:xfrm>
          <a:noFill/>
        </p:spPr>
        <p:txBody>
          <a:bodyPr lIns="90488" tIns="44450" rIns="90488" bIns="44450">
            <a:noAutofit/>
          </a:bodyPr>
          <a:lstStyle/>
          <a:p>
            <a:pPr marL="566738" lvl="1">
              <a:spcAft>
                <a:spcPts val="1200"/>
              </a:spcAft>
              <a:buSzPct val="100000"/>
              <a:buFont typeface="Arial" pitchFamily="34" charset="0"/>
              <a:buChar char="•"/>
            </a:pPr>
            <a:r>
              <a:rPr lang="en-US" b="1" dirty="0" smtClean="0"/>
              <a:t>Expectancy </a:t>
            </a:r>
            <a:r>
              <a:rPr lang="en-US" dirty="0" smtClean="0"/>
              <a:t>is the perception that effort (input) will result             in a level of performance.</a:t>
            </a:r>
          </a:p>
          <a:p>
            <a:pPr marL="1055688" lvl="2" indent="-342900">
              <a:lnSpc>
                <a:spcPct val="90000"/>
              </a:lnSpc>
              <a:spcAft>
                <a:spcPts val="1200"/>
              </a:spcAft>
              <a:buSzPct val="100000"/>
              <a:buFont typeface="Wingdings" pitchFamily="2" charset="2"/>
              <a:buChar char="Ø"/>
            </a:pPr>
            <a:r>
              <a:rPr lang="en-US" dirty="0" smtClean="0"/>
              <a:t>You will work hard  if it leads to high performance.  </a:t>
            </a:r>
            <a:endParaRPr lang="en-US" b="1" dirty="0" smtClean="0"/>
          </a:p>
          <a:p>
            <a:pPr marL="566738" lvl="1">
              <a:lnSpc>
                <a:spcPct val="90000"/>
              </a:lnSpc>
              <a:spcAft>
                <a:spcPts val="1200"/>
              </a:spcAft>
              <a:buFont typeface="Arial" pitchFamily="34" charset="0"/>
              <a:buChar char="•"/>
            </a:pPr>
            <a:r>
              <a:rPr lang="en-US" b="1" dirty="0" smtClean="0"/>
              <a:t>Instrumentality</a:t>
            </a:r>
            <a:r>
              <a:rPr lang="en-US" dirty="0" smtClean="0"/>
              <a:t>: Performance leads to outcomes.</a:t>
            </a:r>
          </a:p>
          <a:p>
            <a:pPr marL="1055688" lvl="2" indent="-342900">
              <a:lnSpc>
                <a:spcPct val="90000"/>
              </a:lnSpc>
              <a:spcAft>
                <a:spcPts val="1200"/>
              </a:spcAft>
              <a:buSzPct val="100000"/>
              <a:buFont typeface="Wingdings" pitchFamily="2" charset="2"/>
              <a:buChar char="Ø"/>
            </a:pPr>
            <a:r>
              <a:rPr lang="en-US" dirty="0" smtClean="0"/>
              <a:t>Workers are only motivated if they think performance leads to an outcome. </a:t>
            </a:r>
            <a:endParaRPr lang="en-US" b="1" dirty="0" smtClean="0"/>
          </a:p>
          <a:p>
            <a:pPr marL="712788" lvl="1" indent="-457200">
              <a:lnSpc>
                <a:spcPct val="90000"/>
              </a:lnSpc>
              <a:spcAft>
                <a:spcPts val="1200"/>
              </a:spcAft>
              <a:buSzPct val="100000"/>
              <a:buFont typeface="Arial" pitchFamily="34" charset="0"/>
              <a:buChar char="•"/>
            </a:pPr>
            <a:r>
              <a:rPr lang="en-US" b="1" dirty="0" smtClean="0"/>
              <a:t>Valence</a:t>
            </a:r>
            <a:r>
              <a:rPr lang="en-US" dirty="0" smtClean="0"/>
              <a:t>: How desirable each outcome is to a person.</a:t>
            </a: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80999" y="838200"/>
            <a:ext cx="8229600" cy="1143000"/>
          </a:xfrm>
        </p:spPr>
        <p:txBody>
          <a:bodyPr/>
          <a:lstStyle/>
          <a:p>
            <a:r>
              <a:rPr lang="en-CA" sz="4000" b="1" dirty="0" smtClean="0"/>
              <a:t>Expectancy Theory</a:t>
            </a:r>
            <a:endParaRPr lang="en-CA" sz="4000" b="1" dirty="0"/>
          </a:p>
        </p:txBody>
      </p:sp>
      <p:graphicFrame>
        <p:nvGraphicFramePr>
          <p:cNvPr id="6" name="Diagram 5"/>
          <p:cNvGraphicFramePr>
            <a:graphicFrameLocks/>
          </p:cNvGraphicFramePr>
          <p:nvPr>
            <p:extLst>
              <p:ext uri="{D42A27DB-BD31-4B8C-83A1-F6EECF244321}">
                <p14:modId xmlns:p14="http://schemas.microsoft.com/office/powerpoint/2010/main" val="2182998892"/>
              </p:ext>
            </p:extLst>
          </p:nvPr>
        </p:nvGraphicFramePr>
        <p:xfrm>
          <a:off x="1143000" y="1828800"/>
          <a:ext cx="7010400" cy="4648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 Box 3"/>
          <p:cNvSpPr txBox="1">
            <a:spLocks noChangeArrowheads="1"/>
          </p:cNvSpPr>
          <p:nvPr/>
        </p:nvSpPr>
        <p:spPr bwMode="auto">
          <a:xfrm>
            <a:off x="1762537" y="5638800"/>
            <a:ext cx="5466522" cy="4572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spcAft>
                <a:spcPts val="0"/>
              </a:spcAft>
            </a:pPr>
            <a:r>
              <a:rPr lang="en-IN" sz="2000" dirty="0">
                <a:effectLst/>
                <a:latin typeface="Times New Roman" panose="02020603050405020304" pitchFamily="18" charset="0"/>
                <a:ea typeface="Times New Roman" panose="02020603050405020304" pitchFamily="18" charset="0"/>
              </a:rPr>
              <a:t>I am not motivated to achieve an A+ in this course</a:t>
            </a:r>
            <a:r>
              <a:rPr lang="en-IN" sz="2000" dirty="0" smtClean="0">
                <a:effectLst/>
                <a:latin typeface="Times New Roman" panose="02020603050405020304" pitchFamily="18" charset="0"/>
                <a:ea typeface="Times New Roman" panose="02020603050405020304" pitchFamily="18" charset="0"/>
              </a:rPr>
              <a:t>.</a:t>
            </a:r>
          </a:p>
          <a:p>
            <a:pPr>
              <a:spcAft>
                <a:spcPts val="0"/>
              </a:spcAft>
            </a:pPr>
            <a:endParaRPr lang="en-CA" sz="2000" dirty="0">
              <a:effectLst/>
              <a:latin typeface="Times New Roman" panose="02020603050405020304" pitchFamily="18" charset="0"/>
              <a:ea typeface="Times New Roman" panose="02020603050405020304" pitchFamily="18" charset="0"/>
            </a:endParaRPr>
          </a:p>
        </p:txBody>
      </p:sp>
      <p:sp>
        <p:nvSpPr>
          <p:cNvPr id="9" name="Text Box 2"/>
          <p:cNvSpPr txBox="1">
            <a:spLocks noChangeArrowheads="1"/>
          </p:cNvSpPr>
          <p:nvPr/>
        </p:nvSpPr>
        <p:spPr bwMode="auto">
          <a:xfrm>
            <a:off x="1689540" y="2286000"/>
            <a:ext cx="5612517" cy="4572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spcAft>
                <a:spcPts val="0"/>
              </a:spcAft>
            </a:pPr>
            <a:r>
              <a:rPr lang="en-IN" sz="2000" dirty="0">
                <a:effectLst/>
                <a:latin typeface="Times New Roman" panose="02020603050405020304" pitchFamily="18" charset="0"/>
                <a:ea typeface="Times New Roman" panose="02020603050405020304" pitchFamily="18" charset="0"/>
              </a:rPr>
              <a:t>Am I motivated to achieve an A+ in this course? No</a:t>
            </a:r>
            <a:endParaRPr lang="en-CA" sz="2000" dirty="0">
              <a:effectLst/>
              <a:latin typeface="Times New Roman" panose="02020603050405020304" pitchFamily="18" charset="0"/>
              <a:ea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70875" y="914400"/>
            <a:ext cx="8229600" cy="1143000"/>
          </a:xfrm>
        </p:spPr>
        <p:txBody>
          <a:bodyPr/>
          <a:lstStyle/>
          <a:p>
            <a:r>
              <a:rPr lang="en-CA" sz="4000" b="1" dirty="0" smtClean="0"/>
              <a:t>Expectancy Theory</a:t>
            </a:r>
            <a:endParaRPr lang="en-CA" sz="4000" b="1" dirty="0"/>
          </a:p>
        </p:txBody>
      </p:sp>
      <p:graphicFrame>
        <p:nvGraphicFramePr>
          <p:cNvPr id="4" name="Picture 12"/>
          <p:cNvGraphicFramePr>
            <a:graphicFrameLocks/>
          </p:cNvGraphicFramePr>
          <p:nvPr>
            <p:extLst>
              <p:ext uri="{D42A27DB-BD31-4B8C-83A1-F6EECF244321}">
                <p14:modId xmlns:p14="http://schemas.microsoft.com/office/powerpoint/2010/main" val="2342664849"/>
              </p:ext>
            </p:extLst>
          </p:nvPr>
        </p:nvGraphicFramePr>
        <p:xfrm>
          <a:off x="914400" y="2095500"/>
          <a:ext cx="7391400" cy="3962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 Box 4"/>
          <p:cNvSpPr txBox="1">
            <a:spLocks noChangeArrowheads="1"/>
          </p:cNvSpPr>
          <p:nvPr/>
        </p:nvSpPr>
        <p:spPr bwMode="auto">
          <a:xfrm>
            <a:off x="1600200" y="2209800"/>
            <a:ext cx="5770950" cy="3810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spcAft>
                <a:spcPts val="0"/>
              </a:spcAft>
            </a:pPr>
            <a:r>
              <a:rPr lang="en-IN" sz="2000" dirty="0">
                <a:effectLst/>
                <a:latin typeface="Times New Roman" panose="02020603050405020304" pitchFamily="18" charset="0"/>
                <a:ea typeface="Times New Roman" panose="02020603050405020304" pitchFamily="18" charset="0"/>
              </a:rPr>
              <a:t>Am I motivated to achieve an A+ in this course?  Yes</a:t>
            </a:r>
            <a:endParaRPr lang="en-CA" sz="2000" dirty="0">
              <a:effectLst/>
              <a:latin typeface="Times New Roman" panose="02020603050405020304" pitchFamily="18" charset="0"/>
              <a:ea typeface="Times New Roman" panose="02020603050405020304" pitchFamily="18" charset="0"/>
            </a:endParaRPr>
          </a:p>
        </p:txBody>
      </p:sp>
      <p:sp>
        <p:nvSpPr>
          <p:cNvPr id="8" name="Text Box 5"/>
          <p:cNvSpPr txBox="1">
            <a:spLocks noChangeArrowheads="1"/>
          </p:cNvSpPr>
          <p:nvPr/>
        </p:nvSpPr>
        <p:spPr bwMode="auto">
          <a:xfrm>
            <a:off x="1971075" y="5562600"/>
            <a:ext cx="5029200" cy="4572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spcAft>
                <a:spcPts val="0"/>
              </a:spcAft>
            </a:pPr>
            <a:r>
              <a:rPr lang="en-IN" sz="2000" dirty="0">
                <a:effectLst/>
                <a:latin typeface="Times New Roman" panose="02020603050405020304" pitchFamily="18" charset="0"/>
                <a:ea typeface="Times New Roman" panose="02020603050405020304" pitchFamily="18" charset="0"/>
              </a:rPr>
              <a:t>I am motivated to achieve an A+ in this course.</a:t>
            </a:r>
            <a:endParaRPr lang="en-CA"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73655211"/>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idx="1"/>
          </p:nvPr>
        </p:nvSpPr>
        <p:spPr>
          <a:xfrm>
            <a:off x="530086" y="2438400"/>
            <a:ext cx="8229600" cy="3428999"/>
          </a:xfrm>
          <a:noFill/>
        </p:spPr>
        <p:txBody>
          <a:bodyPr lIns="90488" tIns="44450" rIns="90488" bIns="44450">
            <a:normAutofit fontScale="92500" lnSpcReduction="10000"/>
          </a:bodyPr>
          <a:lstStyle/>
          <a:p>
            <a:pPr>
              <a:lnSpc>
                <a:spcPct val="110000"/>
              </a:lnSpc>
            </a:pPr>
            <a:r>
              <a:rPr lang="en-US" b="0" dirty="0" smtClean="0"/>
              <a:t>According to the Expectancy Theory, high motivation results from high levels of Expectancy, Instrumentality, and Valence.</a:t>
            </a:r>
          </a:p>
          <a:p>
            <a:pPr lvl="1">
              <a:lnSpc>
                <a:spcPct val="110000"/>
              </a:lnSpc>
              <a:buSzPct val="75000"/>
            </a:pPr>
            <a:r>
              <a:rPr lang="en-US" sz="2400" dirty="0" smtClean="0"/>
              <a:t>If just one </a:t>
            </a:r>
            <a:r>
              <a:rPr lang="en-US" sz="2400" b="1" i="1" dirty="0" smtClean="0"/>
              <a:t>value is low, motivation will be low</a:t>
            </a:r>
            <a:r>
              <a:rPr lang="en-US" sz="2400" i="1" dirty="0" smtClean="0"/>
              <a:t>.</a:t>
            </a:r>
            <a:endParaRPr lang="en-US" sz="2400" dirty="0" smtClean="0"/>
          </a:p>
          <a:p>
            <a:pPr lvl="1">
              <a:lnSpc>
                <a:spcPct val="110000"/>
              </a:lnSpc>
              <a:buSzPct val="75000"/>
            </a:pPr>
            <a:r>
              <a:rPr lang="en-US" sz="2400" dirty="0" smtClean="0"/>
              <a:t>This means that even if desired outcomes are closely linked to performance, the worker must feel the task is possible to achieve for high motivation to result.</a:t>
            </a:r>
          </a:p>
          <a:p>
            <a:pPr lvl="1">
              <a:lnSpc>
                <a:spcPct val="110000"/>
              </a:lnSpc>
              <a:buSzPct val="75000"/>
            </a:pPr>
            <a:r>
              <a:rPr lang="en-US" sz="2400" dirty="0" smtClean="0"/>
              <a:t>Managers need to consider this relationship to build a high performance firm.</a:t>
            </a:r>
          </a:p>
        </p:txBody>
      </p:sp>
      <p:sp>
        <p:nvSpPr>
          <p:cNvPr id="5" name="Rectangle 4"/>
          <p:cNvSpPr/>
          <p:nvPr/>
        </p:nvSpPr>
        <p:spPr>
          <a:xfrm>
            <a:off x="379343" y="1066800"/>
            <a:ext cx="8531086" cy="1200329"/>
          </a:xfrm>
          <a:prstGeom prst="rect">
            <a:avLst/>
          </a:prstGeom>
        </p:spPr>
        <p:txBody>
          <a:bodyPr wrap="square">
            <a:spAutoFit/>
          </a:bodyPr>
          <a:lstStyle/>
          <a:p>
            <a:pPr algn="ctr"/>
            <a:r>
              <a:rPr lang="en-CA" sz="3600" b="1" dirty="0" smtClean="0"/>
              <a:t>Bringing It All Together: </a:t>
            </a:r>
          </a:p>
          <a:p>
            <a:pPr algn="ctr"/>
            <a:r>
              <a:rPr lang="en-CA" sz="3600" b="1" dirty="0" smtClean="0"/>
              <a:t>Expectancy Theory</a:t>
            </a:r>
            <a:endParaRPr lang="en-CA" sz="3600" b="1" dirty="0"/>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97272" y="685800"/>
            <a:ext cx="8229600" cy="1143000"/>
          </a:xfrm>
        </p:spPr>
        <p:txBody>
          <a:bodyPr/>
          <a:lstStyle/>
          <a:p>
            <a:r>
              <a:rPr lang="en-CA" sz="4000" b="1" dirty="0" smtClean="0"/>
              <a:t>Equity Theory</a:t>
            </a:r>
            <a:endParaRPr lang="en-CA" sz="4000" b="1" dirty="0"/>
          </a:p>
        </p:txBody>
      </p:sp>
      <p:sp>
        <p:nvSpPr>
          <p:cNvPr id="22531" name="Rectangle 3"/>
          <p:cNvSpPr>
            <a:spLocks noGrp="1" noChangeArrowheads="1"/>
          </p:cNvSpPr>
          <p:nvPr>
            <p:ph idx="1"/>
          </p:nvPr>
        </p:nvSpPr>
        <p:spPr>
          <a:xfrm>
            <a:off x="497272" y="2057400"/>
            <a:ext cx="8229600" cy="4343400"/>
          </a:xfrm>
          <a:noFill/>
        </p:spPr>
        <p:txBody>
          <a:bodyPr lIns="90488" tIns="44450" rIns="90488" bIns="44450">
            <a:noAutofit/>
          </a:bodyPr>
          <a:lstStyle/>
          <a:p>
            <a:pPr marL="566738" lvl="1">
              <a:lnSpc>
                <a:spcPct val="90000"/>
              </a:lnSpc>
              <a:buSzPct val="85000"/>
              <a:buFont typeface="Arial" pitchFamily="34" charset="0"/>
              <a:buChar char="•"/>
            </a:pPr>
            <a:r>
              <a:rPr lang="en-US" dirty="0" smtClean="0"/>
              <a:t>Considers worker’s perceptions of the fairness of work outcomes in proportion to their inputs.</a:t>
            </a:r>
          </a:p>
          <a:p>
            <a:pPr marL="941388" lvl="2">
              <a:buSzPct val="85000"/>
              <a:buFont typeface="Wingdings" pitchFamily="2" charset="2"/>
              <a:buChar char="Ø"/>
            </a:pPr>
            <a:r>
              <a:rPr lang="en-US" dirty="0" smtClean="0"/>
              <a:t>It is the relative rather than the absolute level of outcomes a person receives.</a:t>
            </a:r>
          </a:p>
          <a:p>
            <a:pPr marL="941388" lvl="2">
              <a:buSzPct val="85000"/>
              <a:buFont typeface="Wingdings" pitchFamily="2" charset="2"/>
              <a:buChar char="Ø"/>
            </a:pPr>
            <a:r>
              <a:rPr lang="en-US" dirty="0" smtClean="0"/>
              <a:t>The </a:t>
            </a:r>
            <a:r>
              <a:rPr lang="en-US" b="1" i="1" dirty="0"/>
              <a:t>o</a:t>
            </a:r>
            <a:r>
              <a:rPr lang="en-US" b="1" i="1" dirty="0" smtClean="0"/>
              <a:t>utcome/input</a:t>
            </a:r>
            <a:r>
              <a:rPr lang="en-US" dirty="0" smtClean="0"/>
              <a:t> ratio is compared by worker with another person called a </a:t>
            </a:r>
            <a:r>
              <a:rPr lang="en-US" b="1" dirty="0" smtClean="0"/>
              <a:t>referent</a:t>
            </a:r>
            <a:r>
              <a:rPr lang="en-US" dirty="0" smtClean="0"/>
              <a:t>.</a:t>
            </a:r>
            <a:endParaRPr lang="en-US" b="1" i="1" dirty="0" smtClean="0"/>
          </a:p>
          <a:p>
            <a:pPr marL="941388" lvl="2">
              <a:buSzPct val="85000"/>
              <a:buFont typeface="Wingdings" pitchFamily="2" charset="2"/>
              <a:buChar char="Ø"/>
            </a:pPr>
            <a:r>
              <a:rPr lang="en-US" b="1" dirty="0" smtClean="0"/>
              <a:t>Equity</a:t>
            </a:r>
            <a:r>
              <a:rPr lang="en-US" dirty="0" smtClean="0"/>
              <a:t> exists when a person perceives their outcome/input ratio to be equal to the referent’s ratio.</a:t>
            </a:r>
          </a:p>
          <a:p>
            <a:pPr marL="941388" lvl="2">
              <a:buSzPct val="85000"/>
              <a:buFont typeface="Wingdings" pitchFamily="2" charset="2"/>
              <a:buChar char="Ø"/>
            </a:pPr>
            <a:r>
              <a:rPr lang="en-US" dirty="0" smtClean="0"/>
              <a:t>If the referent receives more outcomes, they should also give more inputs to achieve equity.</a:t>
            </a: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00539" y="914400"/>
            <a:ext cx="8229600" cy="1143000"/>
          </a:xfrm>
        </p:spPr>
        <p:txBody>
          <a:bodyPr/>
          <a:lstStyle/>
          <a:p>
            <a:r>
              <a:rPr lang="en-CA" sz="4000" b="1" dirty="0" smtClean="0"/>
              <a:t>Inequity</a:t>
            </a:r>
            <a:endParaRPr lang="en-CA" sz="4000" b="1" dirty="0"/>
          </a:p>
        </p:txBody>
      </p:sp>
      <p:sp>
        <p:nvSpPr>
          <p:cNvPr id="23555" name="Rectangle 3"/>
          <p:cNvSpPr>
            <a:spLocks noGrp="1" noChangeArrowheads="1"/>
          </p:cNvSpPr>
          <p:nvPr>
            <p:ph idx="1"/>
          </p:nvPr>
        </p:nvSpPr>
        <p:spPr>
          <a:xfrm>
            <a:off x="195739" y="2362200"/>
            <a:ext cx="8534400" cy="3886200"/>
          </a:xfrm>
          <a:noFill/>
        </p:spPr>
        <p:txBody>
          <a:bodyPr lIns="90488" tIns="44450" rIns="90488" bIns="44450"/>
          <a:lstStyle/>
          <a:p>
            <a:pPr marL="941388" lvl="2">
              <a:spcBef>
                <a:spcPts val="1200"/>
              </a:spcBef>
              <a:spcAft>
                <a:spcPts val="1200"/>
              </a:spcAft>
              <a:buSzPct val="85000"/>
            </a:pPr>
            <a:r>
              <a:rPr lang="en-US" b="1" i="1" dirty="0" smtClean="0"/>
              <a:t>Inequity</a:t>
            </a:r>
            <a:r>
              <a:rPr lang="en-US" dirty="0" smtClean="0"/>
              <a:t> exists when worker’s outcome/input ratio is not equal to referent.</a:t>
            </a:r>
          </a:p>
          <a:p>
            <a:pPr marL="1311275" lvl="3">
              <a:spcBef>
                <a:spcPts val="1200"/>
              </a:spcBef>
              <a:spcAft>
                <a:spcPts val="1200"/>
              </a:spcAft>
              <a:buSzPct val="85000"/>
              <a:buFont typeface="Wingdings" pitchFamily="2" charset="2"/>
              <a:buChar char="Ø"/>
            </a:pPr>
            <a:r>
              <a:rPr lang="en-US" sz="2400" b="1" dirty="0" smtClean="0"/>
              <a:t>Underpayment inequity:</a:t>
            </a:r>
            <a:r>
              <a:rPr lang="en-US" sz="2400" dirty="0" smtClean="0"/>
              <a:t> ratio is less than the referent. Worker feels they are not getting the outcomes they should given inputs.</a:t>
            </a:r>
          </a:p>
          <a:p>
            <a:pPr marL="1311275" lvl="3">
              <a:spcBef>
                <a:spcPts val="1200"/>
              </a:spcBef>
              <a:spcAft>
                <a:spcPts val="1200"/>
              </a:spcAft>
              <a:buSzPct val="85000"/>
              <a:buFont typeface="Wingdings" pitchFamily="2" charset="2"/>
              <a:buChar char="Ø"/>
            </a:pPr>
            <a:r>
              <a:rPr lang="en-US" sz="2400" b="1" dirty="0" smtClean="0"/>
              <a:t>Overpayment inequity</a:t>
            </a:r>
            <a:r>
              <a:rPr lang="en-US" sz="2400" dirty="0" smtClean="0"/>
              <a:t>: ratio is higher than the referent. Worker feels they are getting more outcomes then they should given inputs.</a:t>
            </a:r>
            <a:br>
              <a:rPr lang="en-US" sz="2400" dirty="0" smtClean="0"/>
            </a:br>
            <a:endParaRPr lang="en-US" sz="2400" dirty="0" smtClean="0"/>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81000" y="990600"/>
            <a:ext cx="8229600" cy="1143000"/>
          </a:xfrm>
        </p:spPr>
        <p:txBody>
          <a:bodyPr/>
          <a:lstStyle/>
          <a:p>
            <a:r>
              <a:rPr lang="en-CA" sz="4000" b="1" dirty="0" smtClean="0"/>
              <a:t>Inequity</a:t>
            </a:r>
            <a:endParaRPr lang="en-CA" sz="4000" b="1" dirty="0"/>
          </a:p>
        </p:txBody>
      </p:sp>
      <p:sp>
        <p:nvSpPr>
          <p:cNvPr id="23555" name="Rectangle 3"/>
          <p:cNvSpPr>
            <a:spLocks noGrp="1" noChangeArrowheads="1"/>
          </p:cNvSpPr>
          <p:nvPr>
            <p:ph idx="1"/>
          </p:nvPr>
        </p:nvSpPr>
        <p:spPr>
          <a:xfrm>
            <a:off x="381000" y="2362200"/>
            <a:ext cx="8229600" cy="3048000"/>
          </a:xfrm>
          <a:noFill/>
        </p:spPr>
        <p:txBody>
          <a:bodyPr lIns="90488" tIns="44450" rIns="90488" bIns="44450"/>
          <a:lstStyle/>
          <a:p>
            <a:pPr marL="598488" lvl="1" indent="-342900">
              <a:spcBef>
                <a:spcPts val="1200"/>
              </a:spcBef>
              <a:spcAft>
                <a:spcPts val="1200"/>
              </a:spcAft>
              <a:buSzPct val="65000"/>
              <a:buFont typeface="Arial" panose="020B0604020202020204" pitchFamily="34" charset="0"/>
              <a:buChar char="•"/>
            </a:pPr>
            <a:r>
              <a:rPr lang="en-US" b="1" dirty="0" smtClean="0"/>
              <a:t>Restoring Equity</a:t>
            </a:r>
            <a:r>
              <a:rPr lang="en-US" b="1" i="1" dirty="0" smtClean="0"/>
              <a:t>:</a:t>
            </a:r>
            <a:r>
              <a:rPr lang="en-US" b="1" dirty="0" smtClean="0"/>
              <a:t> </a:t>
            </a:r>
            <a:r>
              <a:rPr lang="en-US" dirty="0" smtClean="0"/>
              <a:t>Inequity creates tension in workers to restore equity.</a:t>
            </a:r>
          </a:p>
          <a:p>
            <a:pPr marL="911225" lvl="2" indent="-285750">
              <a:spcBef>
                <a:spcPts val="1200"/>
              </a:spcBef>
              <a:spcAft>
                <a:spcPts val="1200"/>
              </a:spcAft>
              <a:buFont typeface="Wingdings" pitchFamily="2" charset="2"/>
              <a:buChar char="Ø"/>
            </a:pPr>
            <a:r>
              <a:rPr lang="en-US" dirty="0" smtClean="0"/>
              <a:t>In underpayment, workers reduce input levels to correct. </a:t>
            </a:r>
          </a:p>
          <a:p>
            <a:pPr marL="911225" lvl="2" indent="-285750">
              <a:spcBef>
                <a:spcPts val="1200"/>
              </a:spcBef>
              <a:spcAft>
                <a:spcPts val="1200"/>
              </a:spcAft>
              <a:buFont typeface="Wingdings" pitchFamily="2" charset="2"/>
              <a:buChar char="Ø"/>
            </a:pPr>
            <a:r>
              <a:rPr lang="en-US" dirty="0" smtClean="0"/>
              <a:t>In overpayment, worker can change the referent to adjust.</a:t>
            </a:r>
          </a:p>
          <a:p>
            <a:pPr marL="598488" lvl="1" indent="-342900">
              <a:spcBef>
                <a:spcPts val="1200"/>
              </a:spcBef>
              <a:spcAft>
                <a:spcPts val="1200"/>
              </a:spcAft>
              <a:buSzPct val="65000"/>
              <a:buFont typeface="Arial" panose="020B0604020202020204" pitchFamily="34" charset="0"/>
              <a:buChar char="•"/>
            </a:pPr>
            <a:r>
              <a:rPr lang="en-US" dirty="0" smtClean="0"/>
              <a:t>If inequity persists, worker will often leave the firm.</a:t>
            </a:r>
          </a:p>
        </p:txBody>
      </p:sp>
    </p:spTree>
    <p:extLst>
      <p:ext uri="{BB962C8B-B14F-4D97-AF65-F5344CB8AC3E}">
        <p14:creationId xmlns:p14="http://schemas.microsoft.com/office/powerpoint/2010/main" val="859903042"/>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93643" y="1066800"/>
            <a:ext cx="8229600" cy="1143000"/>
          </a:xfrm>
        </p:spPr>
        <p:txBody>
          <a:bodyPr/>
          <a:lstStyle/>
          <a:p>
            <a:r>
              <a:rPr lang="en-CA" sz="4000" b="1" dirty="0" smtClean="0"/>
              <a:t>Inequity</a:t>
            </a:r>
            <a:endParaRPr lang="en-CA" sz="4000" b="1"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378" y="2590800"/>
            <a:ext cx="8042130" cy="2994288"/>
          </a:xfrm>
          <a:prstGeom prst="rect">
            <a:avLst/>
          </a:prstGeom>
        </p:spPr>
      </p:pic>
    </p:spTree>
    <p:extLst>
      <p:ext uri="{BB962C8B-B14F-4D97-AF65-F5344CB8AC3E}">
        <p14:creationId xmlns:p14="http://schemas.microsoft.com/office/powerpoint/2010/main" val="2285615908"/>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30086" y="990600"/>
            <a:ext cx="8229600" cy="1143000"/>
          </a:xfrm>
        </p:spPr>
        <p:txBody>
          <a:bodyPr/>
          <a:lstStyle/>
          <a:p>
            <a:r>
              <a:rPr lang="en-CA" sz="4000" b="1" dirty="0" smtClean="0"/>
              <a:t>Goal-Setting Theory</a:t>
            </a:r>
            <a:endParaRPr lang="en-CA" sz="4000" b="1" dirty="0"/>
          </a:p>
        </p:txBody>
      </p:sp>
      <p:sp>
        <p:nvSpPr>
          <p:cNvPr id="17411" name="Rectangle 3"/>
          <p:cNvSpPr>
            <a:spLocks noGrp="1" noChangeArrowheads="1"/>
          </p:cNvSpPr>
          <p:nvPr>
            <p:ph idx="1"/>
          </p:nvPr>
        </p:nvSpPr>
        <p:spPr>
          <a:xfrm>
            <a:off x="304800" y="2438400"/>
            <a:ext cx="8229600" cy="2952750"/>
          </a:xfrm>
          <a:noFill/>
        </p:spPr>
        <p:txBody>
          <a:bodyPr lIns="90488" tIns="44450" rIns="90488" bIns="44450">
            <a:noAutofit/>
          </a:bodyPr>
          <a:lstStyle/>
          <a:p>
            <a:pPr lvl="1">
              <a:lnSpc>
                <a:spcPct val="90000"/>
              </a:lnSpc>
              <a:buSzPct val="75000"/>
              <a:buFont typeface="Arial" pitchFamily="34" charset="0"/>
              <a:buChar char="•"/>
            </a:pPr>
            <a:r>
              <a:rPr lang="en-US" dirty="0" smtClean="0"/>
              <a:t>Focus worker’s inputs in the direction of high performance &amp; achievement of organizational goals.</a:t>
            </a:r>
            <a:endParaRPr lang="en-US" b="1" i="1" dirty="0" smtClean="0"/>
          </a:p>
          <a:p>
            <a:pPr lvl="2">
              <a:buSzPct val="65000"/>
              <a:buFont typeface="Wingdings" pitchFamily="2" charset="2"/>
              <a:buChar char="Ø"/>
            </a:pPr>
            <a:r>
              <a:rPr lang="en-US" dirty="0" smtClean="0"/>
              <a:t>A</a:t>
            </a:r>
            <a:r>
              <a:rPr lang="en-US" b="1" i="1" dirty="0" smtClean="0"/>
              <a:t> goal</a:t>
            </a:r>
            <a:r>
              <a:rPr lang="en-US" dirty="0" smtClean="0"/>
              <a:t> is what a worker tries to accomplish.</a:t>
            </a:r>
          </a:p>
          <a:p>
            <a:pPr lvl="2">
              <a:buSzPct val="65000"/>
              <a:buFont typeface="Wingdings" pitchFamily="2" charset="2"/>
              <a:buChar char="Ø"/>
            </a:pPr>
            <a:r>
              <a:rPr lang="en-US" dirty="0" smtClean="0"/>
              <a:t>Workers must accept and be committed to them.</a:t>
            </a:r>
          </a:p>
          <a:p>
            <a:pPr lvl="2">
              <a:buSzPct val="65000"/>
              <a:buFont typeface="Wingdings" pitchFamily="2" charset="2"/>
              <a:buChar char="Ø"/>
            </a:pPr>
            <a:r>
              <a:rPr lang="en-US" dirty="0" smtClean="0"/>
              <a:t>Managers should encourage workers to develop action plans to attain goals.	</a:t>
            </a:r>
          </a:p>
          <a:p>
            <a:pPr lvl="2">
              <a:buSzPct val="65000"/>
              <a:buFont typeface="Wingdings" pitchFamily="2" charset="2"/>
              <a:buChar char="Ø"/>
            </a:pPr>
            <a:r>
              <a:rPr lang="en-US" dirty="0" smtClean="0"/>
              <a:t>Management by Objectives (MBO)	</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79343" y="1143000"/>
            <a:ext cx="8229600" cy="1143000"/>
          </a:xfrm>
        </p:spPr>
        <p:txBody>
          <a:bodyPr/>
          <a:lstStyle/>
          <a:p>
            <a:r>
              <a:rPr lang="en-CA" sz="4000" b="1" dirty="0" smtClean="0"/>
              <a:t>Learning</a:t>
            </a:r>
            <a:r>
              <a:rPr lang="en-CA" sz="4000" dirty="0" smtClean="0"/>
              <a:t> </a:t>
            </a:r>
            <a:r>
              <a:rPr lang="en-CA" sz="4000" b="1" dirty="0" smtClean="0"/>
              <a:t>Theories</a:t>
            </a:r>
            <a:endParaRPr lang="en-CA" sz="4000" b="1" dirty="0"/>
          </a:p>
        </p:txBody>
      </p:sp>
      <p:sp>
        <p:nvSpPr>
          <p:cNvPr id="18435" name="Rectangle 3"/>
          <p:cNvSpPr>
            <a:spLocks noGrp="1" noChangeArrowheads="1"/>
          </p:cNvSpPr>
          <p:nvPr>
            <p:ph idx="1"/>
          </p:nvPr>
        </p:nvSpPr>
        <p:spPr>
          <a:xfrm>
            <a:off x="530086" y="2514600"/>
            <a:ext cx="7928114" cy="2952750"/>
          </a:xfrm>
          <a:noFill/>
        </p:spPr>
        <p:txBody>
          <a:bodyPr lIns="90488" tIns="44450" rIns="90488" bIns="44450"/>
          <a:lstStyle/>
          <a:p>
            <a:r>
              <a:rPr lang="en-CA" b="1" dirty="0" smtClean="0"/>
              <a:t>Learning </a:t>
            </a:r>
            <a:r>
              <a:rPr lang="en-CA" b="1" dirty="0"/>
              <a:t>theories </a:t>
            </a:r>
            <a:r>
              <a:rPr lang="en-CA" b="1" dirty="0" smtClean="0"/>
              <a:t>- </a:t>
            </a:r>
            <a:r>
              <a:rPr lang="en-CA" dirty="0"/>
              <a:t>t</a:t>
            </a:r>
            <a:r>
              <a:rPr lang="en-CA" dirty="0" smtClean="0"/>
              <a:t>heories </a:t>
            </a:r>
            <a:r>
              <a:rPr lang="en-CA" dirty="0"/>
              <a:t>that focus on increasing employee motivation and performance by linking the outcomes that employees receive to the performance of desired behaviours and the attainment of goals</a:t>
            </a:r>
            <a:r>
              <a:rPr lang="en-CA" dirty="0" smtClean="0"/>
              <a:t>.</a:t>
            </a:r>
          </a:p>
          <a:p>
            <a:endParaRPr lang="en-CA" sz="800" dirty="0"/>
          </a:p>
          <a:p>
            <a:pPr lvl="1"/>
            <a:r>
              <a:rPr lang="en-CA" sz="2400" b="1" dirty="0" smtClean="0"/>
              <a:t>Learning - </a:t>
            </a:r>
            <a:r>
              <a:rPr lang="en-CA" sz="2400" dirty="0"/>
              <a:t>a</a:t>
            </a:r>
            <a:r>
              <a:rPr lang="en-CA" sz="2400" dirty="0" smtClean="0"/>
              <a:t> </a:t>
            </a:r>
            <a:r>
              <a:rPr lang="en-CA" sz="2400" dirty="0"/>
              <a:t>relatively permanent change in knowledge </a:t>
            </a:r>
            <a:r>
              <a:rPr lang="en-CA" sz="2400" dirty="0" smtClean="0"/>
              <a:t> or </a:t>
            </a:r>
            <a:r>
              <a:rPr lang="en-CA" sz="2400" dirty="0"/>
              <a:t>behaviour that results from practice or experience.</a:t>
            </a:r>
          </a:p>
          <a:p>
            <a:endParaRPr lang="en-US" i="1" dirty="0" smtClean="0"/>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530086" y="914400"/>
            <a:ext cx="8229600" cy="1143000"/>
          </a:xfrm>
        </p:spPr>
        <p:txBody>
          <a:bodyPr/>
          <a:lstStyle/>
          <a:p>
            <a:r>
              <a:rPr lang="en-CA" b="1" dirty="0"/>
              <a:t>O</a:t>
            </a:r>
            <a:r>
              <a:rPr lang="en-CA" b="1" dirty="0" smtClean="0"/>
              <a:t>perant </a:t>
            </a:r>
            <a:r>
              <a:rPr lang="en-CA" b="1" dirty="0"/>
              <a:t>C</a:t>
            </a:r>
            <a:r>
              <a:rPr lang="en-CA" b="1" dirty="0" smtClean="0"/>
              <a:t>onditioning </a:t>
            </a:r>
            <a:r>
              <a:rPr lang="en-CA" b="1" dirty="0"/>
              <a:t>T</a:t>
            </a:r>
            <a:r>
              <a:rPr lang="en-CA" b="1" dirty="0" smtClean="0"/>
              <a:t>heory</a:t>
            </a:r>
            <a:endParaRPr lang="en-CA" dirty="0"/>
          </a:p>
        </p:txBody>
      </p:sp>
      <p:sp>
        <p:nvSpPr>
          <p:cNvPr id="18435" name="Rectangle 3"/>
          <p:cNvSpPr>
            <a:spLocks noGrp="1" noChangeArrowheads="1"/>
          </p:cNvSpPr>
          <p:nvPr>
            <p:ph idx="1"/>
          </p:nvPr>
        </p:nvSpPr>
        <p:spPr>
          <a:xfrm>
            <a:off x="530086" y="2057400"/>
            <a:ext cx="8229600" cy="4190999"/>
          </a:xfrm>
          <a:noFill/>
        </p:spPr>
        <p:txBody>
          <a:bodyPr lIns="90488" tIns="44450" rIns="90488" bIns="44450">
            <a:noAutofit/>
          </a:bodyPr>
          <a:lstStyle/>
          <a:p>
            <a:r>
              <a:rPr lang="en-CA" dirty="0" smtClean="0"/>
              <a:t>O</a:t>
            </a:r>
            <a:r>
              <a:rPr lang="en-CA" b="1" dirty="0" smtClean="0"/>
              <a:t>perant conditioning theory </a:t>
            </a:r>
            <a:r>
              <a:rPr lang="en-CA" dirty="0" smtClean="0"/>
              <a:t>(reinforcement </a:t>
            </a:r>
            <a:r>
              <a:rPr lang="en-US" dirty="0" smtClean="0"/>
              <a:t>theory) looks at the relationship between behaviour and its consequences. </a:t>
            </a:r>
          </a:p>
          <a:p>
            <a:pPr lvl="2">
              <a:buSzPct val="100000"/>
              <a:buFont typeface="Wingdings" pitchFamily="2" charset="2"/>
              <a:buChar char="Ø"/>
            </a:pPr>
            <a:r>
              <a:rPr lang="en-US" b="1" i="1" dirty="0" smtClean="0"/>
              <a:t>Positive Reinforcement:</a:t>
            </a:r>
            <a:r>
              <a:rPr lang="en-US" dirty="0" smtClean="0"/>
              <a:t> people get desired outcomes when they perform needed work </a:t>
            </a:r>
            <a:r>
              <a:rPr lang="en-US" dirty="0" err="1" smtClean="0"/>
              <a:t>behaviours</a:t>
            </a:r>
            <a:r>
              <a:rPr lang="en-US" dirty="0" smtClean="0"/>
              <a:t>.</a:t>
            </a:r>
          </a:p>
          <a:p>
            <a:pPr lvl="3"/>
            <a:r>
              <a:rPr lang="en-US" sz="2400" b="1" dirty="0" smtClean="0"/>
              <a:t>Positive </a:t>
            </a:r>
            <a:r>
              <a:rPr lang="en-US" sz="2400" b="1" dirty="0" err="1" smtClean="0"/>
              <a:t>reinforcers</a:t>
            </a:r>
            <a:r>
              <a:rPr lang="en-US" sz="2400" dirty="0" smtClean="0"/>
              <a:t>: pay raises, promotions.</a:t>
            </a:r>
            <a:endParaRPr lang="en-US" sz="2400" b="1" i="1" dirty="0" smtClean="0"/>
          </a:p>
          <a:p>
            <a:pPr lvl="2">
              <a:buSzPct val="100000"/>
              <a:buFont typeface="Wingdings" pitchFamily="2" charset="2"/>
              <a:buChar char="Ø"/>
            </a:pPr>
            <a:r>
              <a:rPr lang="en-US" b="1" i="1" dirty="0" smtClean="0"/>
              <a:t>Negative Reinforcement:</a:t>
            </a:r>
            <a:r>
              <a:rPr lang="en-US" dirty="0" smtClean="0"/>
              <a:t> manager eliminates undesired outcomes once the desired behaviour occurs.</a:t>
            </a:r>
          </a:p>
          <a:p>
            <a:pPr lvl="3"/>
            <a:r>
              <a:rPr lang="en-US" sz="2400" dirty="0" smtClean="0"/>
              <a:t>Worker performs to avoid an undesired outcome (Work harder or you are fired).</a:t>
            </a:r>
            <a:br>
              <a:rPr lang="en-US" sz="2400" dirty="0" smtClean="0"/>
            </a:br>
            <a:endParaRPr lang="en-US" sz="2400" dirty="0" smtClean="0"/>
          </a:p>
        </p:txBody>
      </p:sp>
    </p:spTree>
    <p:extLst>
      <p:ext uri="{BB962C8B-B14F-4D97-AF65-F5344CB8AC3E}">
        <p14:creationId xmlns:p14="http://schemas.microsoft.com/office/powerpoint/2010/main" val="3059161056"/>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b="1" dirty="0" smtClean="0"/>
              <a:t>Operant Conditioning Theory</a:t>
            </a:r>
            <a:endParaRPr lang="en-CA" b="1" dirty="0"/>
          </a:p>
        </p:txBody>
      </p:sp>
      <p:sp>
        <p:nvSpPr>
          <p:cNvPr id="19459" name="Rectangle 3"/>
          <p:cNvSpPr>
            <a:spLocks noGrp="1" noChangeArrowheads="1"/>
          </p:cNvSpPr>
          <p:nvPr>
            <p:ph idx="1"/>
          </p:nvPr>
        </p:nvSpPr>
        <p:spPr>
          <a:xfrm>
            <a:off x="-58057" y="2209800"/>
            <a:ext cx="8799443" cy="3581400"/>
          </a:xfrm>
          <a:noFill/>
        </p:spPr>
        <p:txBody>
          <a:bodyPr lIns="90488" tIns="44450" rIns="90488" bIns="44450">
            <a:noAutofit/>
          </a:bodyPr>
          <a:lstStyle/>
          <a:p>
            <a:pPr lvl="2">
              <a:buSzPct val="100000"/>
            </a:pPr>
            <a:r>
              <a:rPr lang="en-US" b="1" dirty="0" smtClean="0"/>
              <a:t>Extinction: </a:t>
            </a:r>
            <a:r>
              <a:rPr lang="en-US" dirty="0" smtClean="0"/>
              <a:t>used when workers are performing behaviour detrimental to the firm. </a:t>
            </a:r>
          </a:p>
          <a:p>
            <a:pPr lvl="3">
              <a:buFont typeface="Wingdings" pitchFamily="2" charset="2"/>
              <a:buChar char="Ø"/>
            </a:pPr>
            <a:r>
              <a:rPr lang="en-US" sz="2400" dirty="0" smtClean="0"/>
              <a:t>Manager does not reward the behaviour and over time, the worker will stop performing it.</a:t>
            </a:r>
            <a:endParaRPr lang="en-US" sz="2400" b="1" i="1" dirty="0" smtClean="0"/>
          </a:p>
          <a:p>
            <a:pPr lvl="2">
              <a:buSzPct val="100000"/>
            </a:pPr>
            <a:r>
              <a:rPr lang="en-US" b="1" dirty="0" smtClean="0"/>
              <a:t>Punishment: </a:t>
            </a:r>
            <a:r>
              <a:rPr lang="en-US" dirty="0" smtClean="0"/>
              <a:t>used when the manager does not control the reward the worker receives (perhaps it is outside the job).</a:t>
            </a:r>
          </a:p>
          <a:p>
            <a:pPr lvl="3">
              <a:buFont typeface="Wingdings" pitchFamily="2" charset="2"/>
              <a:buChar char="Ø"/>
            </a:pPr>
            <a:r>
              <a:rPr lang="en-US" sz="2400" dirty="0" smtClean="0"/>
              <a:t>Manager administers an undesired consequence to worker (verbal reprimands to pay cuts).</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33400" y="990600"/>
            <a:ext cx="8229600" cy="1143000"/>
          </a:xfrm>
        </p:spPr>
        <p:txBody>
          <a:bodyPr/>
          <a:lstStyle/>
          <a:p>
            <a:r>
              <a:rPr lang="en-CA" sz="4000" b="1" dirty="0" smtClean="0"/>
              <a:t>Social Learning Theory</a:t>
            </a:r>
            <a:endParaRPr lang="en-CA" sz="4000" b="1" dirty="0"/>
          </a:p>
        </p:txBody>
      </p:sp>
      <p:sp>
        <p:nvSpPr>
          <p:cNvPr id="19459" name="Rectangle 3"/>
          <p:cNvSpPr>
            <a:spLocks noGrp="1" noChangeArrowheads="1"/>
          </p:cNvSpPr>
          <p:nvPr>
            <p:ph idx="1"/>
          </p:nvPr>
        </p:nvSpPr>
        <p:spPr>
          <a:xfrm>
            <a:off x="0" y="2362200"/>
            <a:ext cx="8229600" cy="3505199"/>
          </a:xfrm>
          <a:noFill/>
        </p:spPr>
        <p:txBody>
          <a:bodyPr lIns="90488" tIns="44450" rIns="90488" bIns="44450">
            <a:noAutofit/>
          </a:bodyPr>
          <a:lstStyle/>
          <a:p>
            <a:pPr lvl="2">
              <a:buSzPct val="100000"/>
            </a:pPr>
            <a:r>
              <a:rPr lang="en-CA" b="1" dirty="0" smtClean="0"/>
              <a:t>Social Learning Theory</a:t>
            </a:r>
            <a:r>
              <a:rPr lang="en-CA" dirty="0" smtClean="0"/>
              <a:t> - motivation </a:t>
            </a:r>
            <a:r>
              <a:rPr lang="en-CA" dirty="0"/>
              <a:t>results </a:t>
            </a:r>
            <a:r>
              <a:rPr lang="en-CA" dirty="0" smtClean="0"/>
              <a:t>from direct experience </a:t>
            </a:r>
            <a:r>
              <a:rPr lang="en-CA" dirty="0"/>
              <a:t>of rewards and </a:t>
            </a:r>
            <a:r>
              <a:rPr lang="en-CA" dirty="0" smtClean="0"/>
              <a:t>punishments </a:t>
            </a:r>
            <a:r>
              <a:rPr lang="en-CA" i="1" dirty="0" smtClean="0"/>
              <a:t>and</a:t>
            </a:r>
            <a:r>
              <a:rPr lang="en-CA" dirty="0" smtClean="0"/>
              <a:t> from </a:t>
            </a:r>
            <a:r>
              <a:rPr lang="en-CA" dirty="0"/>
              <a:t>a person’s </a:t>
            </a:r>
            <a:r>
              <a:rPr lang="en-CA" dirty="0" smtClean="0"/>
              <a:t>thoughts and </a:t>
            </a:r>
            <a:r>
              <a:rPr lang="en-CA" dirty="0"/>
              <a:t>beliefs. </a:t>
            </a:r>
            <a:endParaRPr lang="en-CA" dirty="0" smtClean="0"/>
          </a:p>
          <a:p>
            <a:pPr lvl="2">
              <a:buSzPct val="100000"/>
            </a:pPr>
            <a:r>
              <a:rPr lang="en-CA" dirty="0" smtClean="0"/>
              <a:t>It explains: </a:t>
            </a:r>
          </a:p>
          <a:p>
            <a:pPr lvl="3">
              <a:buSzPct val="85000"/>
              <a:buFont typeface="Wingdings" pitchFamily="2" charset="2"/>
              <a:buChar char="Ø"/>
            </a:pPr>
            <a:r>
              <a:rPr lang="en-CA" sz="2400" b="1" i="1" dirty="0" smtClean="0"/>
              <a:t>Vicarious learning</a:t>
            </a:r>
            <a:endParaRPr lang="en-CA" sz="2400" dirty="0" smtClean="0"/>
          </a:p>
          <a:p>
            <a:pPr lvl="3">
              <a:buSzPct val="85000"/>
              <a:buFont typeface="Wingdings" pitchFamily="2" charset="2"/>
              <a:buChar char="Ø"/>
            </a:pPr>
            <a:r>
              <a:rPr lang="en-CA" sz="2400" b="1" i="1" dirty="0" smtClean="0"/>
              <a:t>Self-reinforcement</a:t>
            </a:r>
            <a:endParaRPr lang="en-CA" sz="2400" dirty="0" smtClean="0"/>
          </a:p>
          <a:p>
            <a:pPr lvl="3">
              <a:buSzPct val="85000"/>
              <a:buFont typeface="Wingdings" pitchFamily="2" charset="2"/>
              <a:buChar char="Ø"/>
            </a:pPr>
            <a:r>
              <a:rPr lang="en-CA" sz="2400" b="1" i="1" dirty="0" smtClean="0"/>
              <a:t>Self-efficacy</a:t>
            </a:r>
            <a:endParaRPr lang="en-US" sz="2400" dirty="0" smtClean="0"/>
          </a:p>
        </p:txBody>
      </p:sp>
    </p:spTree>
    <p:extLst>
      <p:ext uri="{BB962C8B-B14F-4D97-AF65-F5344CB8AC3E}">
        <p14:creationId xmlns:p14="http://schemas.microsoft.com/office/powerpoint/2010/main" val="962522183"/>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066800"/>
            <a:ext cx="8229600" cy="1143000"/>
          </a:xfrm>
        </p:spPr>
        <p:txBody>
          <a:bodyPr/>
          <a:lstStyle/>
          <a:p>
            <a:r>
              <a:rPr lang="en-CA" sz="4000" b="1" dirty="0" smtClean="0"/>
              <a:t>Total Reward Strategy</a:t>
            </a:r>
            <a:endParaRPr lang="en-CA" sz="4000" b="1" dirty="0"/>
          </a:p>
        </p:txBody>
      </p:sp>
      <p:sp>
        <p:nvSpPr>
          <p:cNvPr id="3" name="Content Placeholder 2"/>
          <p:cNvSpPr>
            <a:spLocks noGrp="1"/>
          </p:cNvSpPr>
          <p:nvPr>
            <p:ph idx="1"/>
          </p:nvPr>
        </p:nvSpPr>
        <p:spPr>
          <a:xfrm>
            <a:off x="685800" y="2242457"/>
            <a:ext cx="8229600" cy="3657599"/>
          </a:xfrm>
        </p:spPr>
        <p:txBody>
          <a:bodyPr>
            <a:normAutofit/>
          </a:bodyPr>
          <a:lstStyle/>
          <a:p>
            <a:r>
              <a:rPr lang="en-CA" sz="2600" dirty="0"/>
              <a:t>A total reward strategy encompasses both intrinsically and extrinsically motivating factors such </a:t>
            </a:r>
            <a:r>
              <a:rPr lang="en-CA" sz="2600" dirty="0" smtClean="0"/>
              <a:t>as: </a:t>
            </a:r>
          </a:p>
          <a:p>
            <a:pPr lvl="1"/>
            <a:r>
              <a:rPr lang="en-US" dirty="0" smtClean="0"/>
              <a:t>Career development opportunities</a:t>
            </a:r>
            <a:endParaRPr lang="en-CA" sz="2800" dirty="0" smtClean="0"/>
          </a:p>
          <a:p>
            <a:pPr lvl="1"/>
            <a:r>
              <a:rPr lang="en-US" dirty="0" smtClean="0"/>
              <a:t>Merit increases</a:t>
            </a:r>
            <a:endParaRPr lang="en-CA" sz="2800" dirty="0" smtClean="0"/>
          </a:p>
          <a:p>
            <a:pPr lvl="1"/>
            <a:r>
              <a:rPr lang="en-US" dirty="0" smtClean="0"/>
              <a:t>Base pay amounts</a:t>
            </a:r>
            <a:endParaRPr lang="en-CA" sz="2800" dirty="0" smtClean="0"/>
          </a:p>
          <a:p>
            <a:pPr lvl="1"/>
            <a:r>
              <a:rPr lang="en-US" dirty="0" smtClean="0"/>
              <a:t>Non-financial recognition</a:t>
            </a:r>
            <a:endParaRPr lang="en-CA" sz="2800" dirty="0" smtClean="0"/>
          </a:p>
          <a:p>
            <a:pPr lvl="1"/>
            <a:r>
              <a:rPr lang="en-US" dirty="0" smtClean="0"/>
              <a:t>Employee development and training</a:t>
            </a:r>
            <a:endParaRPr lang="en-CA" sz="2800" dirty="0"/>
          </a:p>
        </p:txBody>
      </p:sp>
    </p:spTree>
    <p:extLst>
      <p:ext uri="{BB962C8B-B14F-4D97-AF65-F5344CB8AC3E}">
        <p14:creationId xmlns:p14="http://schemas.microsoft.com/office/powerpoint/2010/main" val="23704968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93643" y="762000"/>
            <a:ext cx="8229600" cy="1143000"/>
          </a:xfrm>
        </p:spPr>
        <p:txBody>
          <a:bodyPr/>
          <a:lstStyle/>
          <a:p>
            <a:r>
              <a:rPr lang="en-CA" sz="4000" b="1" dirty="0" smtClean="0"/>
              <a:t>Pay and Motivation</a:t>
            </a:r>
            <a:endParaRPr lang="en-CA" sz="4000" b="1" dirty="0"/>
          </a:p>
        </p:txBody>
      </p:sp>
      <p:sp>
        <p:nvSpPr>
          <p:cNvPr id="24579" name="Rectangle 3"/>
          <p:cNvSpPr>
            <a:spLocks noGrp="1" noChangeArrowheads="1"/>
          </p:cNvSpPr>
          <p:nvPr>
            <p:ph idx="1"/>
          </p:nvPr>
        </p:nvSpPr>
        <p:spPr>
          <a:xfrm>
            <a:off x="228600" y="2057400"/>
            <a:ext cx="8494643" cy="3809999"/>
          </a:xfrm>
          <a:noFill/>
        </p:spPr>
        <p:txBody>
          <a:bodyPr lIns="90488" tIns="44450" rIns="90488" bIns="44450">
            <a:noAutofit/>
          </a:bodyPr>
          <a:lstStyle/>
          <a:p>
            <a:pPr lvl="1">
              <a:lnSpc>
                <a:spcPct val="90000"/>
              </a:lnSpc>
              <a:spcAft>
                <a:spcPts val="1200"/>
              </a:spcAft>
              <a:buSzPct val="75000"/>
              <a:buFont typeface="Arial" pitchFamily="34" charset="0"/>
              <a:buChar char="•"/>
            </a:pPr>
            <a:r>
              <a:rPr lang="en-US" dirty="0" smtClean="0"/>
              <a:t>Pay can help motivate workers.</a:t>
            </a:r>
          </a:p>
          <a:p>
            <a:pPr lvl="2">
              <a:lnSpc>
                <a:spcPct val="90000"/>
              </a:lnSpc>
              <a:spcAft>
                <a:spcPts val="1200"/>
              </a:spcAft>
              <a:buFont typeface="Wingdings" pitchFamily="2" charset="2"/>
              <a:buChar char="Ø"/>
            </a:pPr>
            <a:r>
              <a:rPr lang="en-US" b="1" dirty="0" smtClean="0"/>
              <a:t>Need Theory</a:t>
            </a:r>
          </a:p>
          <a:p>
            <a:pPr lvl="2">
              <a:lnSpc>
                <a:spcPct val="90000"/>
              </a:lnSpc>
              <a:spcAft>
                <a:spcPts val="1200"/>
              </a:spcAft>
              <a:buFont typeface="Wingdings" pitchFamily="2" charset="2"/>
              <a:buChar char="Ø"/>
            </a:pPr>
            <a:r>
              <a:rPr lang="en-US" b="1" dirty="0" smtClean="0"/>
              <a:t>Expectancy</a:t>
            </a:r>
          </a:p>
          <a:p>
            <a:pPr lvl="2">
              <a:lnSpc>
                <a:spcPct val="90000"/>
              </a:lnSpc>
              <a:spcAft>
                <a:spcPts val="1200"/>
              </a:spcAft>
              <a:buFont typeface="Wingdings" pitchFamily="2" charset="2"/>
              <a:buChar char="Ø"/>
            </a:pPr>
            <a:r>
              <a:rPr lang="en-US" b="1" dirty="0" smtClean="0"/>
              <a:t>Goal-Setting Theory</a:t>
            </a:r>
          </a:p>
          <a:p>
            <a:pPr lvl="2">
              <a:lnSpc>
                <a:spcPct val="90000"/>
              </a:lnSpc>
              <a:spcAft>
                <a:spcPts val="1200"/>
              </a:spcAft>
              <a:buFont typeface="Wingdings" pitchFamily="2" charset="2"/>
              <a:buChar char="Ø"/>
            </a:pPr>
            <a:r>
              <a:rPr lang="en-US" b="1" dirty="0" smtClean="0"/>
              <a:t>Reinforcement Theory</a:t>
            </a:r>
          </a:p>
          <a:p>
            <a:pPr lvl="2">
              <a:lnSpc>
                <a:spcPct val="90000"/>
              </a:lnSpc>
              <a:spcAft>
                <a:spcPts val="1200"/>
              </a:spcAft>
              <a:buFont typeface="Wingdings" pitchFamily="2" charset="2"/>
              <a:buChar char="Ø"/>
            </a:pPr>
            <a:r>
              <a:rPr lang="en-US" b="1" dirty="0" smtClean="0"/>
              <a:t>Equity Theory</a:t>
            </a:r>
            <a:endParaRPr lang="en-US" dirty="0" smtClean="0"/>
          </a:p>
          <a:p>
            <a:pPr lvl="1">
              <a:lnSpc>
                <a:spcPct val="90000"/>
              </a:lnSpc>
              <a:spcAft>
                <a:spcPts val="1200"/>
              </a:spcAft>
              <a:buSzPct val="75000"/>
              <a:buFont typeface="Arial" pitchFamily="34" charset="0"/>
              <a:buChar char="•"/>
            </a:pPr>
            <a:r>
              <a:rPr lang="en-US" dirty="0" smtClean="0"/>
              <a:t>Pay should be based on performance, many firms do this with a </a:t>
            </a:r>
            <a:r>
              <a:rPr lang="en-US" b="1" dirty="0" smtClean="0"/>
              <a:t>Merit Pay Plan</a:t>
            </a:r>
            <a:r>
              <a:rPr lang="en-US" dirty="0" smtClean="0"/>
              <a:t>.</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p:cNvSpPr>
            <a:spLocks noGrp="1"/>
          </p:cNvSpPr>
          <p:nvPr>
            <p:ph type="title"/>
          </p:nvPr>
        </p:nvSpPr>
        <p:spPr>
          <a:xfrm>
            <a:off x="493643" y="881743"/>
            <a:ext cx="8229600" cy="1143000"/>
          </a:xfrm>
        </p:spPr>
        <p:txBody>
          <a:bodyPr/>
          <a:lstStyle/>
          <a:p>
            <a:r>
              <a:rPr lang="en-CA" sz="4000" b="1" dirty="0" smtClean="0"/>
              <a:t>How Pay Motivates</a:t>
            </a:r>
            <a:endParaRPr lang="en-CA" sz="4000" b="1"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0144" y="2024743"/>
            <a:ext cx="6616598" cy="43760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0600"/>
            <a:ext cx="8229600" cy="1143000"/>
          </a:xfrm>
        </p:spPr>
        <p:txBody>
          <a:bodyPr/>
          <a:lstStyle/>
          <a:p>
            <a:r>
              <a:rPr lang="en-CA" sz="4000" dirty="0" smtClean="0"/>
              <a:t>Summary and Review</a:t>
            </a:r>
            <a:endParaRPr lang="en-CA" sz="4000" dirty="0"/>
          </a:p>
        </p:txBody>
      </p:sp>
      <p:sp>
        <p:nvSpPr>
          <p:cNvPr id="3" name="Content Placeholder 2"/>
          <p:cNvSpPr>
            <a:spLocks noGrp="1"/>
          </p:cNvSpPr>
          <p:nvPr>
            <p:ph idx="1"/>
          </p:nvPr>
        </p:nvSpPr>
        <p:spPr>
          <a:xfrm>
            <a:off x="684143" y="2133600"/>
            <a:ext cx="7775714" cy="3657599"/>
          </a:xfrm>
        </p:spPr>
        <p:txBody>
          <a:bodyPr/>
          <a:lstStyle/>
          <a:p>
            <a:pPr marL="0" indent="0">
              <a:buNone/>
            </a:pPr>
            <a:r>
              <a:rPr lang="en-US" b="1" dirty="0"/>
              <a:t>LO1 The Nature of Motivation</a:t>
            </a:r>
            <a:r>
              <a:rPr lang="en-US" dirty="0"/>
              <a:t> </a:t>
            </a:r>
            <a:endParaRPr lang="en-US" dirty="0" smtClean="0"/>
          </a:p>
          <a:p>
            <a:r>
              <a:rPr lang="en-US" dirty="0" smtClean="0"/>
              <a:t>Managers </a:t>
            </a:r>
            <a:r>
              <a:rPr lang="en-US" dirty="0"/>
              <a:t>strive to motivate employees to contribute their inputs to an organization, to focus these inputs in the direction of high performance, and to ensure that people receive the outcomes they desire when they perform at a high level. </a:t>
            </a:r>
            <a:endParaRPr lang="en-US" dirty="0" smtClean="0"/>
          </a:p>
          <a:p>
            <a:r>
              <a:rPr lang="en-US" dirty="0" smtClean="0"/>
              <a:t>People </a:t>
            </a:r>
            <a:r>
              <a:rPr lang="en-US" dirty="0"/>
              <a:t>are motivated to work hard </a:t>
            </a:r>
            <a:r>
              <a:rPr lang="en-US" i="1" dirty="0"/>
              <a:t>extrinsically</a:t>
            </a:r>
            <a:r>
              <a:rPr lang="en-US" dirty="0"/>
              <a:t> to acquire material rewards or avoid punishment, </a:t>
            </a:r>
            <a:r>
              <a:rPr lang="en-US" i="1" dirty="0"/>
              <a:t>intrinsically</a:t>
            </a:r>
            <a:r>
              <a:rPr lang="en-US" dirty="0"/>
              <a:t> for its own sake, and </a:t>
            </a:r>
            <a:r>
              <a:rPr lang="en-US" i="1" dirty="0" err="1"/>
              <a:t>prosocially</a:t>
            </a:r>
            <a:r>
              <a:rPr lang="en-US" dirty="0"/>
              <a:t> to help others</a:t>
            </a:r>
            <a:r>
              <a:rPr lang="en-US" dirty="0" smtClean="0"/>
              <a:t>.</a:t>
            </a:r>
            <a:endParaRPr lang="en-CA" dirty="0"/>
          </a:p>
        </p:txBody>
      </p:sp>
    </p:spTree>
    <p:extLst>
      <p:ext uri="{BB962C8B-B14F-4D97-AF65-F5344CB8AC3E}">
        <p14:creationId xmlns:p14="http://schemas.microsoft.com/office/powerpoint/2010/main" val="33160503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2980" y="1066800"/>
            <a:ext cx="8229600" cy="1143000"/>
          </a:xfrm>
        </p:spPr>
        <p:txBody>
          <a:bodyPr/>
          <a:lstStyle/>
          <a:p>
            <a:r>
              <a:rPr lang="en-CA" sz="4000" dirty="0" smtClean="0"/>
              <a:t>Summary and Review</a:t>
            </a:r>
            <a:endParaRPr lang="en-CA" sz="4000" dirty="0"/>
          </a:p>
        </p:txBody>
      </p:sp>
      <p:sp>
        <p:nvSpPr>
          <p:cNvPr id="3" name="Content Placeholder 2"/>
          <p:cNvSpPr>
            <a:spLocks noGrp="1"/>
          </p:cNvSpPr>
          <p:nvPr>
            <p:ph idx="1"/>
          </p:nvPr>
        </p:nvSpPr>
        <p:spPr>
          <a:xfrm>
            <a:off x="525421" y="2362200"/>
            <a:ext cx="8229600" cy="3657599"/>
          </a:xfrm>
        </p:spPr>
        <p:txBody>
          <a:bodyPr/>
          <a:lstStyle/>
          <a:p>
            <a:pPr marL="0" indent="0">
              <a:buNone/>
            </a:pPr>
            <a:r>
              <a:rPr lang="en-US" b="1" dirty="0" smtClean="0"/>
              <a:t>LO2</a:t>
            </a:r>
            <a:r>
              <a:rPr lang="en-US" b="1" dirty="0"/>
              <a:t> Need Theories of Motivation</a:t>
            </a:r>
            <a:r>
              <a:rPr lang="en-US" dirty="0"/>
              <a:t> </a:t>
            </a:r>
            <a:endParaRPr lang="en-US" dirty="0" smtClean="0"/>
          </a:p>
          <a:p>
            <a:r>
              <a:rPr lang="en-US" i="1" dirty="0" smtClean="0"/>
              <a:t>Need </a:t>
            </a:r>
            <a:r>
              <a:rPr lang="en-US" i="1" dirty="0"/>
              <a:t>theories</a:t>
            </a:r>
            <a:r>
              <a:rPr lang="en-US" dirty="0"/>
              <a:t> suggest that to motivate their workforces, managers should determine what needs people are trying to satisfy in organizations and then ensure that people receive outcomes that satisfy these needs when they perform at a high level and contribute to organizational effectiveness. </a:t>
            </a:r>
            <a:endParaRPr lang="en-US" dirty="0" smtClean="0"/>
          </a:p>
          <a:p>
            <a:r>
              <a:rPr lang="en-US" dirty="0" smtClean="0"/>
              <a:t>Managers </a:t>
            </a:r>
            <a:r>
              <a:rPr lang="en-US" dirty="0"/>
              <a:t>can design jobs with five core dimensions in mind to make them more interesting and motivating</a:t>
            </a:r>
            <a:r>
              <a:rPr lang="en-US" dirty="0" smtClean="0"/>
              <a:t>.</a:t>
            </a:r>
            <a:endParaRPr lang="en-CA" dirty="0"/>
          </a:p>
        </p:txBody>
      </p:sp>
    </p:spTree>
    <p:extLst>
      <p:ext uri="{BB962C8B-B14F-4D97-AF65-F5344CB8AC3E}">
        <p14:creationId xmlns:p14="http://schemas.microsoft.com/office/powerpoint/2010/main" val="27140208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6" y="1424474"/>
            <a:ext cx="8229600" cy="1143000"/>
          </a:xfrm>
        </p:spPr>
        <p:txBody>
          <a:bodyPr/>
          <a:lstStyle/>
          <a:p>
            <a:r>
              <a:rPr lang="en-CA" sz="4000" dirty="0" smtClean="0"/>
              <a:t>Summary and Review</a:t>
            </a:r>
            <a:endParaRPr lang="en-CA" sz="4000" dirty="0"/>
          </a:p>
        </p:txBody>
      </p:sp>
      <p:sp>
        <p:nvSpPr>
          <p:cNvPr id="3" name="Content Placeholder 2"/>
          <p:cNvSpPr>
            <a:spLocks noGrp="1"/>
          </p:cNvSpPr>
          <p:nvPr>
            <p:ph idx="1"/>
          </p:nvPr>
        </p:nvSpPr>
        <p:spPr>
          <a:xfrm>
            <a:off x="833229" y="2895600"/>
            <a:ext cx="7623314" cy="2952750"/>
          </a:xfrm>
        </p:spPr>
        <p:txBody>
          <a:bodyPr/>
          <a:lstStyle/>
          <a:p>
            <a:pPr marL="0" indent="0">
              <a:buNone/>
            </a:pPr>
            <a:r>
              <a:rPr lang="en-US" b="1" dirty="0" smtClean="0"/>
              <a:t>LO3</a:t>
            </a:r>
            <a:r>
              <a:rPr lang="en-US" b="1" dirty="0"/>
              <a:t> Process Theories of Motivation</a:t>
            </a:r>
            <a:r>
              <a:rPr lang="en-US" dirty="0"/>
              <a:t> </a:t>
            </a:r>
            <a:endParaRPr lang="en-US" dirty="0" smtClean="0"/>
          </a:p>
          <a:p>
            <a:r>
              <a:rPr lang="en-US" i="1" dirty="0" smtClean="0"/>
              <a:t>Process </a:t>
            </a:r>
            <a:r>
              <a:rPr lang="en-US" i="1" dirty="0"/>
              <a:t>theories</a:t>
            </a:r>
            <a:r>
              <a:rPr lang="en-US" dirty="0"/>
              <a:t> help managers explain why people act the way they do and thus help managers understand the roots of high and low performance levels among employees.</a:t>
            </a:r>
            <a:endParaRPr lang="en-CA" dirty="0"/>
          </a:p>
          <a:p>
            <a:endParaRPr lang="en-CA" dirty="0"/>
          </a:p>
        </p:txBody>
      </p:sp>
    </p:spTree>
    <p:extLst>
      <p:ext uri="{BB962C8B-B14F-4D97-AF65-F5344CB8AC3E}">
        <p14:creationId xmlns:p14="http://schemas.microsoft.com/office/powerpoint/2010/main" val="13507524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71600"/>
            <a:ext cx="8229600" cy="1143000"/>
          </a:xfrm>
        </p:spPr>
        <p:txBody>
          <a:bodyPr/>
          <a:lstStyle/>
          <a:p>
            <a:r>
              <a:rPr lang="en-CA" sz="4000" dirty="0" smtClean="0"/>
              <a:t>Summary and Review</a:t>
            </a:r>
            <a:endParaRPr lang="en-CA" sz="4000" dirty="0"/>
          </a:p>
        </p:txBody>
      </p:sp>
      <p:sp>
        <p:nvSpPr>
          <p:cNvPr id="3" name="Content Placeholder 2"/>
          <p:cNvSpPr>
            <a:spLocks noGrp="1"/>
          </p:cNvSpPr>
          <p:nvPr>
            <p:ph idx="1"/>
          </p:nvPr>
        </p:nvSpPr>
        <p:spPr>
          <a:xfrm>
            <a:off x="684143" y="2743200"/>
            <a:ext cx="7775714" cy="2952750"/>
          </a:xfrm>
        </p:spPr>
        <p:txBody>
          <a:bodyPr/>
          <a:lstStyle/>
          <a:p>
            <a:pPr marL="0" indent="0">
              <a:buNone/>
            </a:pPr>
            <a:r>
              <a:rPr lang="en-US" b="1" dirty="0" smtClean="0"/>
              <a:t>LO4</a:t>
            </a:r>
            <a:r>
              <a:rPr lang="en-US" b="1" dirty="0"/>
              <a:t> Learning Theories</a:t>
            </a:r>
            <a:r>
              <a:rPr lang="en-US" dirty="0"/>
              <a:t> </a:t>
            </a:r>
            <a:endParaRPr lang="en-US" dirty="0" smtClean="0"/>
          </a:p>
          <a:p>
            <a:r>
              <a:rPr lang="en-US" i="1" dirty="0" smtClean="0"/>
              <a:t>Learning </a:t>
            </a:r>
            <a:r>
              <a:rPr lang="en-US" i="1" dirty="0"/>
              <a:t>theories</a:t>
            </a:r>
            <a:r>
              <a:rPr lang="en-US" dirty="0"/>
              <a:t> help managers see the link between giving rewards for high performance behaviour and the repetition of that behaviour among employees</a:t>
            </a:r>
            <a:r>
              <a:rPr lang="en-US" dirty="0" smtClean="0"/>
              <a:t>.</a:t>
            </a:r>
            <a:endParaRPr lang="en-CA" dirty="0"/>
          </a:p>
        </p:txBody>
      </p:sp>
    </p:spTree>
    <p:extLst>
      <p:ext uri="{BB962C8B-B14F-4D97-AF65-F5344CB8AC3E}">
        <p14:creationId xmlns:p14="http://schemas.microsoft.com/office/powerpoint/2010/main" val="19663618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1057" y="1295400"/>
            <a:ext cx="8229600" cy="1143000"/>
          </a:xfrm>
        </p:spPr>
        <p:txBody>
          <a:bodyPr/>
          <a:lstStyle/>
          <a:p>
            <a:r>
              <a:rPr lang="en-CA" sz="4000" dirty="0" smtClean="0"/>
              <a:t>Summary and Review</a:t>
            </a:r>
            <a:endParaRPr lang="en-CA" sz="4000" dirty="0"/>
          </a:p>
        </p:txBody>
      </p:sp>
      <p:sp>
        <p:nvSpPr>
          <p:cNvPr id="3" name="Content Placeholder 2"/>
          <p:cNvSpPr>
            <a:spLocks noGrp="1"/>
          </p:cNvSpPr>
          <p:nvPr>
            <p:ph idx="1"/>
          </p:nvPr>
        </p:nvSpPr>
        <p:spPr/>
        <p:txBody>
          <a:bodyPr/>
          <a:lstStyle/>
          <a:p>
            <a:pPr marL="0" indent="0">
              <a:buNone/>
            </a:pPr>
            <a:r>
              <a:rPr lang="en-US" b="1" dirty="0" smtClean="0"/>
              <a:t>LO5</a:t>
            </a:r>
            <a:r>
              <a:rPr lang="en-US" b="1" dirty="0"/>
              <a:t> Total Reward Strategy</a:t>
            </a:r>
            <a:r>
              <a:rPr lang="en-US" dirty="0"/>
              <a:t> </a:t>
            </a:r>
          </a:p>
          <a:p>
            <a:r>
              <a:rPr lang="en-US" dirty="0" smtClean="0"/>
              <a:t>Each </a:t>
            </a:r>
            <a:r>
              <a:rPr lang="en-US" dirty="0"/>
              <a:t>of the motivation theories discussed in this chapter alludes to the importance of pay and suggests that pay should be based on performance. </a:t>
            </a:r>
            <a:endParaRPr lang="en-US" dirty="0" smtClean="0"/>
          </a:p>
          <a:p>
            <a:r>
              <a:rPr lang="en-US" dirty="0" smtClean="0"/>
              <a:t>Pay </a:t>
            </a:r>
            <a:r>
              <a:rPr lang="en-US" dirty="0"/>
              <a:t>is only one part of a </a:t>
            </a:r>
            <a:r>
              <a:rPr lang="en-US" i="1" dirty="0"/>
              <a:t>total reward strategy,</a:t>
            </a:r>
            <a:r>
              <a:rPr lang="en-US" dirty="0"/>
              <a:t> which includes both extrinsic elements such as pay and intrinsic elements such as providing opportunities for growth and development and non-financial recognition.</a:t>
            </a:r>
            <a:endParaRPr lang="en-CA" dirty="0"/>
          </a:p>
          <a:p>
            <a:endParaRPr lang="en-CA" dirty="0"/>
          </a:p>
        </p:txBody>
      </p:sp>
    </p:spTree>
    <p:extLst>
      <p:ext uri="{BB962C8B-B14F-4D97-AF65-F5344CB8AC3E}">
        <p14:creationId xmlns:p14="http://schemas.microsoft.com/office/powerpoint/2010/main" val="3197564048"/>
      </p:ext>
    </p:extLst>
  </p:cSld>
  <p:clrMapOvr>
    <a:masterClrMapping/>
  </p:clrMapOvr>
</p:sld>
</file>

<file path=ppt/theme/theme1.xml><?xml version="1.0" encoding="utf-8"?>
<a:theme xmlns:a="http://schemas.openxmlformats.org/drawingml/2006/main" name="1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3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1472216115</TotalTime>
  <Pages>24</Pages>
  <Words>2882</Words>
  <Application>Microsoft Office PowerPoint</Application>
  <PresentationFormat>On-screen Show (4:3)</PresentationFormat>
  <Paragraphs>311</Paragraphs>
  <Slides>34</Slides>
  <Notes>29</Notes>
  <HiddenSlides>1</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34</vt:i4>
      </vt:variant>
    </vt:vector>
  </HeadingPairs>
  <TitlesOfParts>
    <vt:vector size="42" baseType="lpstr">
      <vt:lpstr>Arial</vt:lpstr>
      <vt:lpstr>Arial Narrow</vt:lpstr>
      <vt:lpstr>Baskerville Old Face</vt:lpstr>
      <vt:lpstr>Symbol</vt:lpstr>
      <vt:lpstr>Times New Roman</vt:lpstr>
      <vt:lpstr>Wingdings</vt:lpstr>
      <vt:lpstr>1_McGraw Hill 2009</vt:lpstr>
      <vt:lpstr>3_McGraw Hill 2009</vt:lpstr>
      <vt:lpstr>PowerPoint Presentation</vt:lpstr>
      <vt:lpstr>PowerPoint Presentation</vt:lpstr>
      <vt:lpstr>PowerPoint Presentation</vt:lpstr>
      <vt:lpstr>The Nature of Motivation</vt:lpstr>
      <vt:lpstr>The Nature of Motivation</vt:lpstr>
      <vt:lpstr>PowerPoint Presentation</vt:lpstr>
      <vt:lpstr>PowerPoint Presentation</vt:lpstr>
      <vt:lpstr>Maslow’s Hierarchy of Needs</vt:lpstr>
      <vt:lpstr>Herzberg’s Motivation-Hygiene Theory</vt:lpstr>
      <vt:lpstr>Herzberg’s Motivation-Hygiene Theory</vt:lpstr>
      <vt:lpstr>McClelland’s Need for Achievement, Affiliation, and Power</vt:lpstr>
      <vt:lpstr>Expectancy Theory</vt:lpstr>
      <vt:lpstr>Expectancy, Instrumentality, and Valance</vt:lpstr>
      <vt:lpstr>Expectancy Theory </vt:lpstr>
      <vt:lpstr>Expectancy Theory</vt:lpstr>
      <vt:lpstr>Expectancy Theory</vt:lpstr>
      <vt:lpstr>PowerPoint Presentation</vt:lpstr>
      <vt:lpstr>Equity Theory</vt:lpstr>
      <vt:lpstr>Inequity</vt:lpstr>
      <vt:lpstr>Inequity</vt:lpstr>
      <vt:lpstr>Inequity</vt:lpstr>
      <vt:lpstr>Goal-Setting Theory</vt:lpstr>
      <vt:lpstr>Learning Theories</vt:lpstr>
      <vt:lpstr>Operant Conditioning Theory</vt:lpstr>
      <vt:lpstr>Operant Conditioning Theory</vt:lpstr>
      <vt:lpstr>Social Learning Theory</vt:lpstr>
      <vt:lpstr>Total Reward Strategy</vt:lpstr>
      <vt:lpstr>Pay and Motivation</vt:lpstr>
      <vt:lpstr>How Pay Motivates</vt:lpstr>
      <vt:lpstr>Summary and Review</vt:lpstr>
      <vt:lpstr>Summary and Review</vt:lpstr>
      <vt:lpstr>Summary and Review</vt:lpstr>
      <vt:lpstr>Summary and Review</vt:lpstr>
      <vt:lpstr>Summary and Review</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12</dc:title>
  <dc:creator>Authorized Gateway Customer</dc:creator>
  <cp:lastModifiedBy>Sandra Wellman</cp:lastModifiedBy>
  <cp:revision>187</cp:revision>
  <cp:lastPrinted>1999-04-26T16:48:04Z</cp:lastPrinted>
  <dcterms:created xsi:type="dcterms:W3CDTF">1997-05-21T18:25:00Z</dcterms:created>
  <dcterms:modified xsi:type="dcterms:W3CDTF">2016-02-05T02:43:11Z</dcterms:modified>
</cp:coreProperties>
</file>