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97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809156-A06B-429E-830E-3DF40F309102}" type="datetimeFigureOut">
              <a:rPr lang="fr-CA" smtClean="0"/>
              <a:t>2014-09-20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21E993-0A34-49D5-8D1D-9C80381EEF37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58863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21E993-0A34-49D5-8D1D-9C80381EEF37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4720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987884A-2507-414E-A0EF-FA26D39E0E75}" type="datetimeFigureOut">
              <a:rPr lang="en-CA" smtClean="0"/>
              <a:pPr/>
              <a:t>20/09/2014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AE7A168-94EE-4C3E-BB34-22ACDAA7A1E2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yan Gillis\Pictures\stel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400"/>
            <a:ext cx="9144000" cy="68580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68144" y="5517232"/>
            <a:ext cx="3056384" cy="985664"/>
          </a:xfrm>
        </p:spPr>
        <p:txBody>
          <a:bodyPr>
            <a:noAutofit/>
          </a:bodyPr>
          <a:lstStyle/>
          <a:p>
            <a:endParaRPr lang="en-CA" sz="3000" dirty="0" smtClean="0">
              <a:solidFill>
                <a:schemeClr val="tx1"/>
              </a:solidFill>
            </a:endParaRPr>
          </a:p>
          <a:p>
            <a:endParaRPr lang="en-CA" sz="3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7884368" cy="1296144"/>
          </a:xfrm>
        </p:spPr>
        <p:txBody>
          <a:bodyPr>
            <a:noAutofit/>
          </a:bodyPr>
          <a:lstStyle/>
          <a:p>
            <a:r>
              <a:rPr lang="en-CA" sz="5400" b="1" dirty="0" smtClean="0">
                <a:solidFill>
                  <a:schemeClr val="tx1"/>
                </a:solidFill>
              </a:rPr>
              <a:t>The Global Branding of Stella Artois</a:t>
            </a:r>
            <a:endParaRPr lang="en-CA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25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algn="ctr"/>
            <a:r>
              <a:rPr lang="fr-CA" b="1" dirty="0" smtClean="0"/>
              <a:t>Table of Contents</a:t>
            </a:r>
            <a:endParaRPr lang="fr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sz="2800" dirty="0" smtClean="0"/>
              <a:t>Brief Summary of Case</a:t>
            </a:r>
          </a:p>
          <a:p>
            <a:endParaRPr lang="en-CA" sz="2000" dirty="0" smtClean="0"/>
          </a:p>
          <a:p>
            <a:r>
              <a:rPr lang="en-CA" sz="2800" dirty="0" smtClean="0"/>
              <a:t>The Core Problems</a:t>
            </a:r>
          </a:p>
          <a:p>
            <a:endParaRPr lang="en-CA" sz="2000" dirty="0" smtClean="0"/>
          </a:p>
          <a:p>
            <a:r>
              <a:rPr lang="en-CA" sz="2800" dirty="0" smtClean="0"/>
              <a:t>Recommendation</a:t>
            </a:r>
          </a:p>
          <a:p>
            <a:endParaRPr lang="en-CA" sz="2000" dirty="0" smtClean="0"/>
          </a:p>
          <a:p>
            <a:r>
              <a:rPr lang="en-CA" sz="2800" dirty="0" smtClean="0"/>
              <a:t>Benefits: Global Brand</a:t>
            </a:r>
          </a:p>
          <a:p>
            <a:endParaRPr lang="en-CA" sz="2800" dirty="0" smtClean="0"/>
          </a:p>
          <a:p>
            <a:r>
              <a:rPr lang="en-CA" sz="2800" dirty="0" smtClean="0"/>
              <a:t>Benefits: Regional Marketing</a:t>
            </a:r>
          </a:p>
          <a:p>
            <a:endParaRPr lang="en-CA" sz="2800" dirty="0" smtClean="0"/>
          </a:p>
          <a:p>
            <a:r>
              <a:rPr lang="en-CA" sz="2800" dirty="0" smtClean="0"/>
              <a:t>Global Awareness</a:t>
            </a:r>
          </a:p>
          <a:p>
            <a:endParaRPr lang="en-CA" sz="2800" dirty="0"/>
          </a:p>
        </p:txBody>
      </p:sp>
      <p:pic>
        <p:nvPicPr>
          <p:cNvPr id="5" name="Picture 4" descr="stella-artois-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798" y="1196752"/>
            <a:ext cx="2301411" cy="5445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Timeline 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Founded in 1717 by Sebastian Artois</a:t>
            </a:r>
            <a:br>
              <a:rPr lang="en-CA" sz="2800" dirty="0" smtClean="0"/>
            </a:br>
            <a:endParaRPr lang="en-CA" sz="2800" dirty="0" smtClean="0"/>
          </a:p>
          <a:p>
            <a:r>
              <a:rPr lang="en-CA" sz="2800" dirty="0" smtClean="0"/>
              <a:t>Merged in 1987 and became </a:t>
            </a:r>
            <a:r>
              <a:rPr lang="en-CA" sz="2800" dirty="0" err="1" smtClean="0"/>
              <a:t>Interbrew</a:t>
            </a:r>
            <a:r>
              <a:rPr lang="en-CA" sz="2800" dirty="0" smtClean="0"/>
              <a:t/>
            </a:r>
            <a:br>
              <a:rPr lang="en-CA" sz="2800" dirty="0" smtClean="0"/>
            </a:br>
            <a:r>
              <a:rPr lang="en-CA" sz="2800" dirty="0" smtClean="0"/>
              <a:t> </a:t>
            </a:r>
          </a:p>
          <a:p>
            <a:r>
              <a:rPr lang="en-CA" sz="2800" dirty="0" smtClean="0"/>
              <a:t>Subsidiaries and Joint Ventures in 23 countries</a:t>
            </a:r>
            <a:br>
              <a:rPr lang="en-CA" sz="2800" dirty="0" smtClean="0"/>
            </a:br>
            <a:endParaRPr lang="en-CA" sz="2800" dirty="0" smtClean="0"/>
          </a:p>
          <a:p>
            <a:r>
              <a:rPr lang="en-CA" sz="2800" dirty="0" smtClean="0"/>
              <a:t>Beer sales in 80 countries</a:t>
            </a:r>
            <a:br>
              <a:rPr lang="en-CA" sz="2800" dirty="0" smtClean="0"/>
            </a:br>
            <a:endParaRPr lang="en-CA" sz="2800" dirty="0" smtClean="0"/>
          </a:p>
          <a:p>
            <a:r>
              <a:rPr lang="en-CA" sz="2800" dirty="0" smtClean="0"/>
              <a:t>Producers of Dos </a:t>
            </a:r>
            <a:r>
              <a:rPr lang="en-CA" sz="2800" dirty="0" err="1" smtClean="0"/>
              <a:t>Equis</a:t>
            </a:r>
            <a:r>
              <a:rPr lang="en-CA" sz="2800" dirty="0" smtClean="0"/>
              <a:t>, Labatt, Rolling Rock</a:t>
            </a:r>
            <a:endParaRPr lang="en-CA" sz="2800" dirty="0"/>
          </a:p>
        </p:txBody>
      </p:sp>
      <p:pic>
        <p:nvPicPr>
          <p:cNvPr id="6" name="Picture 5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Primary Issue Facing </a:t>
            </a:r>
            <a:r>
              <a:rPr lang="en-CA" b="1" dirty="0" err="1" smtClean="0"/>
              <a:t>Interbrew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80920" cy="3600400"/>
          </a:xfrm>
        </p:spPr>
        <p:txBody>
          <a:bodyPr/>
          <a:lstStyle/>
          <a:p>
            <a:endParaRPr lang="en-CA" sz="2800" dirty="0" smtClean="0"/>
          </a:p>
          <a:p>
            <a:r>
              <a:rPr lang="en-CA" sz="2800" dirty="0" smtClean="0"/>
              <a:t>Turning Stella Artois into a global brand</a:t>
            </a:r>
          </a:p>
          <a:p>
            <a:endParaRPr lang="en-CA" sz="2800" dirty="0" smtClean="0"/>
          </a:p>
          <a:p>
            <a:r>
              <a:rPr lang="en-CA" sz="2800" dirty="0" smtClean="0"/>
              <a:t>Devising a proper marketing strategy</a:t>
            </a:r>
            <a:endParaRPr lang="en-CA" sz="2800" dirty="0"/>
          </a:p>
          <a:p>
            <a:endParaRPr lang="en-CA" sz="2800" dirty="0" smtClean="0"/>
          </a:p>
          <a:p>
            <a:r>
              <a:rPr lang="en-CA" sz="2800" dirty="0" smtClean="0"/>
              <a:t>Increase its presence in growing markets</a:t>
            </a:r>
          </a:p>
          <a:p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5" name="Picture 4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72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Recommendation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4572000"/>
          </a:xfrm>
        </p:spPr>
        <p:txBody>
          <a:bodyPr/>
          <a:lstStyle/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Continue development of Stella Artois as a global brand with local touch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Clr>
                <a:schemeClr val="accent1"/>
              </a:buClr>
            </a:pPr>
            <a:r>
              <a:rPr lang="en-US" sz="2800" dirty="0" smtClean="0"/>
              <a:t>In growth markets: target key urban centers</a:t>
            </a:r>
          </a:p>
          <a:p>
            <a:pPr lvl="1">
              <a:buClr>
                <a:schemeClr val="accent1"/>
              </a:buClr>
            </a:pPr>
            <a:r>
              <a:rPr lang="en-US" sz="2800" dirty="0" smtClean="0"/>
              <a:t>In mature markets: improve production, distribution and marketing efficiencies</a:t>
            </a:r>
          </a:p>
          <a:p>
            <a:pPr lvl="1">
              <a:buClr>
                <a:schemeClr val="accent1"/>
              </a:buClr>
            </a:pPr>
            <a:r>
              <a:rPr lang="en-US" sz="2800" dirty="0" smtClean="0"/>
              <a:t>Capitalize on brand awareness with global branding</a:t>
            </a:r>
          </a:p>
          <a:p>
            <a:pPr lvl="1">
              <a:buClr>
                <a:schemeClr val="accent1"/>
              </a:buClr>
            </a:pPr>
            <a:r>
              <a:rPr lang="en-US" sz="2800" dirty="0" smtClean="0"/>
              <a:t>Use adaptable regional marketing/advertising</a:t>
            </a:r>
          </a:p>
          <a:p>
            <a:endParaRPr lang="fr-CA" dirty="0"/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Discussion: Why Stella Artois?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196752"/>
            <a:ext cx="7772400" cy="4572000"/>
          </a:xfrm>
        </p:spPr>
        <p:txBody>
          <a:bodyPr/>
          <a:lstStyle/>
          <a:p>
            <a:pPr>
              <a:lnSpc>
                <a:spcPct val="60000"/>
              </a:lnSpc>
            </a:pPr>
            <a:endParaRPr lang="en-US" sz="2800" dirty="0" smtClean="0"/>
          </a:p>
          <a:p>
            <a:r>
              <a:rPr lang="en-US" sz="2800" dirty="0" err="1" smtClean="0"/>
              <a:t>Interbrews</a:t>
            </a:r>
            <a:r>
              <a:rPr lang="en-US" sz="2800" dirty="0" smtClean="0"/>
              <a:t> most recognized brand: super-premium lager</a:t>
            </a:r>
          </a:p>
          <a:p>
            <a:endParaRPr lang="en-US" sz="2800" dirty="0" smtClean="0"/>
          </a:p>
          <a:p>
            <a:r>
              <a:rPr lang="en-US" sz="2800" dirty="0" smtClean="0"/>
              <a:t>Take advantage of globalization of the industry</a:t>
            </a:r>
          </a:p>
          <a:p>
            <a:endParaRPr lang="en-US" sz="2800" dirty="0" smtClean="0"/>
          </a:p>
          <a:p>
            <a:r>
              <a:rPr lang="en-US" sz="2800" dirty="0" smtClean="0"/>
              <a:t>Demand for premium and specialty beers is increasing </a:t>
            </a:r>
          </a:p>
          <a:p>
            <a:endParaRPr lang="fr-CA" sz="3200" dirty="0" smtClean="0"/>
          </a:p>
          <a:p>
            <a:pPr marL="0" indent="0">
              <a:buNone/>
            </a:pPr>
            <a:r>
              <a:rPr lang="en-CA" sz="3200" dirty="0">
                <a:solidFill>
                  <a:srgbClr val="A7971F"/>
                </a:solidFill>
              </a:rPr>
              <a:t>“</a:t>
            </a:r>
            <a:r>
              <a:rPr lang="en-US" sz="3200" dirty="0">
                <a:solidFill>
                  <a:srgbClr val="A7971F"/>
                </a:solidFill>
              </a:rPr>
              <a:t> </a:t>
            </a:r>
            <a:r>
              <a:rPr lang="fr-CA" sz="3200" dirty="0" smtClean="0">
                <a:solidFill>
                  <a:srgbClr val="A7971F"/>
                </a:solidFill>
              </a:rPr>
              <a:t>A </a:t>
            </a:r>
            <a:r>
              <a:rPr lang="fr-CA" sz="3200" dirty="0" err="1" smtClean="0">
                <a:solidFill>
                  <a:srgbClr val="A7971F"/>
                </a:solidFill>
              </a:rPr>
              <a:t>Cut</a:t>
            </a:r>
            <a:r>
              <a:rPr lang="fr-CA" sz="3200" dirty="0" smtClean="0">
                <a:solidFill>
                  <a:srgbClr val="A7971F"/>
                </a:solidFill>
              </a:rPr>
              <a:t> </a:t>
            </a:r>
            <a:r>
              <a:rPr lang="fr-CA" sz="3200" dirty="0" err="1" smtClean="0">
                <a:solidFill>
                  <a:srgbClr val="A7971F"/>
                </a:solidFill>
              </a:rPr>
              <a:t>Above</a:t>
            </a:r>
            <a:r>
              <a:rPr lang="fr-CA" sz="3200" dirty="0" smtClean="0">
                <a:solidFill>
                  <a:srgbClr val="A7971F"/>
                </a:solidFill>
              </a:rPr>
              <a:t> The </a:t>
            </a:r>
            <a:r>
              <a:rPr lang="fr-CA" sz="3200" dirty="0" err="1" smtClean="0">
                <a:solidFill>
                  <a:srgbClr val="A7971F"/>
                </a:solidFill>
              </a:rPr>
              <a:t>Rest</a:t>
            </a:r>
            <a:r>
              <a:rPr lang="fr-CA" sz="3200" dirty="0" smtClean="0">
                <a:solidFill>
                  <a:srgbClr val="A7971F"/>
                </a:solidFill>
              </a:rPr>
              <a:t>, </a:t>
            </a:r>
            <a:r>
              <a:rPr lang="fr-CA" sz="3200" dirty="0" err="1" smtClean="0">
                <a:solidFill>
                  <a:srgbClr val="A7971F"/>
                </a:solidFill>
              </a:rPr>
              <a:t>She</a:t>
            </a:r>
            <a:r>
              <a:rPr lang="fr-CA" sz="3200" dirty="0" smtClean="0">
                <a:solidFill>
                  <a:srgbClr val="A7971F"/>
                </a:solidFill>
              </a:rPr>
              <a:t> </a:t>
            </a:r>
            <a:r>
              <a:rPr lang="fr-CA" sz="3200" dirty="0" err="1" smtClean="0">
                <a:solidFill>
                  <a:srgbClr val="A7971F"/>
                </a:solidFill>
              </a:rPr>
              <a:t>is</a:t>
            </a:r>
            <a:r>
              <a:rPr lang="fr-CA" sz="3200" dirty="0" smtClean="0">
                <a:solidFill>
                  <a:srgbClr val="A7971F"/>
                </a:solidFill>
              </a:rPr>
              <a:t> a </a:t>
            </a:r>
            <a:r>
              <a:rPr lang="fr-CA" sz="3200" dirty="0" err="1" smtClean="0">
                <a:solidFill>
                  <a:srgbClr val="A7971F"/>
                </a:solidFill>
              </a:rPr>
              <a:t>Thing</a:t>
            </a:r>
            <a:r>
              <a:rPr lang="fr-CA" sz="3200" dirty="0" smtClean="0">
                <a:solidFill>
                  <a:srgbClr val="A7971F"/>
                </a:solidFill>
              </a:rPr>
              <a:t> of Beauty</a:t>
            </a:r>
            <a:r>
              <a:rPr lang="en-CA" sz="3200" dirty="0">
                <a:solidFill>
                  <a:srgbClr val="A7971F"/>
                </a:solidFill>
              </a:rPr>
              <a:t>”</a:t>
            </a:r>
            <a:r>
              <a:rPr lang="en-US" sz="3200" dirty="0">
                <a:solidFill>
                  <a:srgbClr val="A7971F"/>
                </a:solidFill>
              </a:rPr>
              <a:t> </a:t>
            </a:r>
            <a:endParaRPr lang="fr-CA" sz="3200" dirty="0">
              <a:solidFill>
                <a:srgbClr val="A7971F"/>
              </a:solidFill>
            </a:endParaRPr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b="1" dirty="0" smtClean="0"/>
              <a:t>Benefits of a Global Brand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Synergies is global advertising and sponsoring</a:t>
            </a:r>
          </a:p>
          <a:p>
            <a:endParaRPr lang="en-CA" sz="1600" dirty="0" smtClean="0"/>
          </a:p>
          <a:p>
            <a:r>
              <a:rPr lang="en-CA" sz="2800" dirty="0" smtClean="0"/>
              <a:t>Centralized coordination and control </a:t>
            </a:r>
          </a:p>
          <a:p>
            <a:endParaRPr lang="en-CA" sz="1600" dirty="0" smtClean="0"/>
          </a:p>
          <a:p>
            <a:r>
              <a:rPr lang="en-CA" sz="2800" dirty="0" smtClean="0"/>
              <a:t>Global advertising framework</a:t>
            </a:r>
          </a:p>
          <a:p>
            <a:endParaRPr lang="en-CA" sz="1600" dirty="0" smtClean="0"/>
          </a:p>
          <a:p>
            <a:r>
              <a:rPr lang="en-CA" sz="2800" dirty="0" smtClean="0"/>
              <a:t>P/E leverage</a:t>
            </a:r>
          </a:p>
          <a:p>
            <a:endParaRPr lang="en-CA" sz="1600" dirty="0" smtClean="0"/>
          </a:p>
          <a:p>
            <a:r>
              <a:rPr lang="en-CA" sz="2800" dirty="0" smtClean="0"/>
              <a:t>Socioeconomic trend increasing demand for premium beers</a:t>
            </a:r>
          </a:p>
          <a:p>
            <a:endParaRPr lang="fr-CA" sz="2800" dirty="0"/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 smtClean="0"/>
              <a:t>Global Sales/Production</a:t>
            </a:r>
            <a:endParaRPr lang="fr-CA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484784"/>
            <a:ext cx="3801616" cy="4572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000" dirty="0" smtClean="0"/>
              <a:t>Stella Artois 1999 sales profile: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Belgium: 13%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UK: 50%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France: 18%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Other: 19%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en-CA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sz="2000" dirty="0" smtClean="0"/>
              <a:t>Stella Artois Total Production 1999 (000 Hectolitre):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Belgium:  902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France:  1,074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UK:  3,377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CA" sz="2000" dirty="0" smtClean="0"/>
              <a:t>Overall Total: 6,691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4644008" y="1484784"/>
            <a:ext cx="4038600" cy="4896544"/>
          </a:xfrm>
          <a:prstGeom prst="rect">
            <a:avLst/>
          </a:prstGeom>
        </p:spPr>
        <p:txBody>
          <a:bodyPr rtlCol="0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Heineken 1998 Sales Profile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Netherlands: 19.5%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USA: 18.8%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UK: 12.8%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Other: 48.9%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Foster’s 1998 Sales Profile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UK: 62.8%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Australia: 20.2%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USA: 9.5%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Other: 7.5%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Carlsberg 1998 Sales Profile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UK: 37%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Denmark: 12.9%</a:t>
            </a:r>
          </a:p>
          <a:p>
            <a:pPr marL="548640" marR="0" lvl="1" indent="-228600" algn="l" defTabSz="914400" rtl="0" eaLnBrk="1" fontAlgn="auto" latinLnBrk="0" hangingPunct="1">
              <a:lnSpc>
                <a:spcPct val="100000"/>
              </a:lnSpc>
              <a:spcBef>
                <a:spcPts val="37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Arial" pitchFamily="34" charset="0"/>
              <a:buChar char="–"/>
              <a:tabLst/>
              <a:defRPr/>
            </a:pPr>
            <a:r>
              <a:rPr kumimoji="0" lang="en-CA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Other:  50.1%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CA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Arial" pitchFamily="34" charset="0"/>
              <a:buChar char="•"/>
              <a:tabLst/>
              <a:defRPr/>
            </a:pPr>
            <a:endParaRPr kumimoji="0" lang="en-CA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5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Benefits of Regional Advertising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Make the brand more relevant</a:t>
            </a:r>
            <a:br>
              <a:rPr lang="en-CA" sz="2800" dirty="0" smtClean="0"/>
            </a:br>
            <a:r>
              <a:rPr lang="en-CA" sz="2000" dirty="0" smtClean="0"/>
              <a:t>ex</a:t>
            </a:r>
            <a:r>
              <a:rPr lang="en-CA" sz="2000" smtClean="0"/>
              <a:t>: Super Bowl</a:t>
            </a:r>
            <a:endParaRPr lang="en-CA" sz="2000" dirty="0" smtClean="0"/>
          </a:p>
          <a:p>
            <a:pPr>
              <a:buNone/>
            </a:pPr>
            <a:endParaRPr lang="en-CA" sz="2000" dirty="0" smtClean="0"/>
          </a:p>
          <a:p>
            <a:r>
              <a:rPr lang="en-CA" sz="2800" dirty="0" smtClean="0"/>
              <a:t>Allow Stella to target certain markets </a:t>
            </a:r>
            <a:br>
              <a:rPr lang="en-CA" sz="2800" dirty="0" smtClean="0"/>
            </a:br>
            <a:r>
              <a:rPr lang="en-CA" sz="2000" dirty="0" smtClean="0"/>
              <a:t>ex: Young adults</a:t>
            </a:r>
          </a:p>
          <a:p>
            <a:pPr>
              <a:buNone/>
            </a:pPr>
            <a:endParaRPr lang="en-CA" sz="1800" dirty="0" smtClean="0"/>
          </a:p>
          <a:p>
            <a:r>
              <a:rPr lang="en-CA" sz="2800" dirty="0" smtClean="0"/>
              <a:t>Help to capture the focused attention of the consumers</a:t>
            </a:r>
            <a:br>
              <a:rPr lang="en-CA" sz="2800" dirty="0" smtClean="0"/>
            </a:br>
            <a:r>
              <a:rPr lang="en-CA" sz="2000" dirty="0" smtClean="0"/>
              <a:t>ex: Movies</a:t>
            </a:r>
          </a:p>
          <a:p>
            <a:pPr>
              <a:buNone/>
            </a:pPr>
            <a:endParaRPr lang="en-CA" sz="1800" dirty="0" smtClean="0"/>
          </a:p>
          <a:p>
            <a:r>
              <a:rPr lang="en-CA" sz="2800" dirty="0" smtClean="0"/>
              <a:t>Increased awareness of brand in local markets</a:t>
            </a:r>
            <a:br>
              <a:rPr lang="en-CA" sz="2800" dirty="0" smtClean="0"/>
            </a:br>
            <a:r>
              <a:rPr lang="en-CA" sz="2000" dirty="0" smtClean="0"/>
              <a:t>ex: Belgian Beer Cafés </a:t>
            </a:r>
            <a:br>
              <a:rPr lang="en-CA" sz="2000" dirty="0" smtClean="0"/>
            </a:br>
            <a:endParaRPr lang="fr-CA" sz="2000" dirty="0"/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Benefits of Regional Advertising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Help Interbrew to better understand their individual markets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800" dirty="0" smtClean="0"/>
              <a:t>Equip the company to better serve their clients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800" dirty="0" smtClean="0"/>
              <a:t>Create opportunities for local community involvement 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800" dirty="0" smtClean="0"/>
              <a:t>Overall increase in awareness locally and globally</a:t>
            </a:r>
            <a:endParaRPr lang="fr-CA" sz="2800" dirty="0"/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 smtClean="0"/>
              <a:t>Need for Global Awareness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CA" sz="2800" dirty="0" smtClean="0"/>
          </a:p>
          <a:p>
            <a:r>
              <a:rPr lang="en-CA" sz="2800" dirty="0" smtClean="0"/>
              <a:t>Build brand awareness</a:t>
            </a:r>
          </a:p>
          <a:p>
            <a:endParaRPr lang="en-CA" sz="2000" dirty="0" smtClean="0"/>
          </a:p>
          <a:p>
            <a:r>
              <a:rPr lang="en-CA" sz="2800" dirty="0" smtClean="0"/>
              <a:t>Maintain premium beer image</a:t>
            </a:r>
          </a:p>
          <a:p>
            <a:endParaRPr lang="en-CA" sz="2000" dirty="0" smtClean="0"/>
          </a:p>
          <a:p>
            <a:r>
              <a:rPr lang="en-CA" sz="2800" dirty="0" smtClean="0"/>
              <a:t>Attract customer loyalty</a:t>
            </a:r>
          </a:p>
          <a:p>
            <a:pPr>
              <a:buNone/>
            </a:pPr>
            <a:endParaRPr lang="en-CA" sz="2000" dirty="0" smtClean="0"/>
          </a:p>
          <a:p>
            <a:r>
              <a:rPr lang="en-CA" sz="2800" dirty="0" smtClean="0"/>
              <a:t>Prevent loss of sales</a:t>
            </a:r>
            <a:endParaRPr lang="en-CA" dirty="0" smtClean="0"/>
          </a:p>
        </p:txBody>
      </p:sp>
      <p:pic>
        <p:nvPicPr>
          <p:cNvPr id="4" name="Picture 3" descr="stella-artois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7227" y="5229200"/>
            <a:ext cx="1657261" cy="14401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1412776"/>
            <a:ext cx="2880320" cy="5258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/>
              <a:t>Global Awareness Opportunities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700808"/>
            <a:ext cx="3111500" cy="2616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4005064"/>
            <a:ext cx="4608512" cy="2400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1916832"/>
            <a:ext cx="41910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284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Ryan Gillis\Pictures\stella-artois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5101"/>
            <a:ext cx="7488832" cy="6507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241</TotalTime>
  <Words>327</Words>
  <Application>Microsoft Office PowerPoint</Application>
  <PresentationFormat>On-screen Show (4:3)</PresentationFormat>
  <Paragraphs>106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Franklin Gothic Book</vt:lpstr>
      <vt:lpstr>Perpetua</vt:lpstr>
      <vt:lpstr>Wingdings 2</vt:lpstr>
      <vt:lpstr>Equity</vt:lpstr>
      <vt:lpstr>The Global Branding of Stella Artois</vt:lpstr>
      <vt:lpstr>Table of Contents</vt:lpstr>
      <vt:lpstr>Timeline </vt:lpstr>
      <vt:lpstr>Primary Issue Facing Interbrew</vt:lpstr>
      <vt:lpstr>Recommendation</vt:lpstr>
      <vt:lpstr>Discussion: Why Stella Artois?</vt:lpstr>
      <vt:lpstr>Benefits of a Global Brand</vt:lpstr>
      <vt:lpstr>Global Sales/Production</vt:lpstr>
      <vt:lpstr>Benefits of Regional Advertising</vt:lpstr>
      <vt:lpstr>Benefits of Regional Advertising</vt:lpstr>
      <vt:lpstr>Need for Global Awareness</vt:lpstr>
      <vt:lpstr>Global Awareness Opportunities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Stella Artois Case Analysis</dc:title>
  <dc:creator>Alex Spark</dc:creator>
  <cp:lastModifiedBy>Frankie Meki</cp:lastModifiedBy>
  <cp:revision>13</cp:revision>
  <dcterms:created xsi:type="dcterms:W3CDTF">2013-10-21T20:53:04Z</dcterms:created>
  <dcterms:modified xsi:type="dcterms:W3CDTF">2014-09-20T21:18:58Z</dcterms:modified>
</cp:coreProperties>
</file>