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 id="2147483721" r:id="rId2"/>
    <p:sldMasterId id="2147483787" r:id="rId3"/>
    <p:sldMasterId id="2147483807" r:id="rId4"/>
  </p:sldMasterIdLst>
  <p:notesMasterIdLst>
    <p:notesMasterId r:id="rId39"/>
  </p:notesMasterIdLst>
  <p:handoutMasterIdLst>
    <p:handoutMasterId r:id="rId40"/>
  </p:handoutMasterIdLst>
  <p:sldIdLst>
    <p:sldId id="304" r:id="rId5"/>
    <p:sldId id="285" r:id="rId6"/>
    <p:sldId id="257" r:id="rId7"/>
    <p:sldId id="296" r:id="rId8"/>
    <p:sldId id="266" r:id="rId9"/>
    <p:sldId id="299" r:id="rId10"/>
    <p:sldId id="287" r:id="rId11"/>
    <p:sldId id="306" r:id="rId12"/>
    <p:sldId id="293" r:id="rId13"/>
    <p:sldId id="263" r:id="rId14"/>
    <p:sldId id="264" r:id="rId15"/>
    <p:sldId id="298" r:id="rId16"/>
    <p:sldId id="294" r:id="rId17"/>
    <p:sldId id="268" r:id="rId18"/>
    <p:sldId id="300" r:id="rId19"/>
    <p:sldId id="270" r:id="rId20"/>
    <p:sldId id="271" r:id="rId21"/>
    <p:sldId id="273" r:id="rId22"/>
    <p:sldId id="274" r:id="rId23"/>
    <p:sldId id="315" r:id="rId24"/>
    <p:sldId id="279" r:id="rId25"/>
    <p:sldId id="308" r:id="rId26"/>
    <p:sldId id="280" r:id="rId27"/>
    <p:sldId id="307" r:id="rId28"/>
    <p:sldId id="281" r:id="rId29"/>
    <p:sldId id="282" r:id="rId30"/>
    <p:sldId id="302" r:id="rId31"/>
    <p:sldId id="303" r:id="rId32"/>
    <p:sldId id="309" r:id="rId33"/>
    <p:sldId id="310" r:id="rId34"/>
    <p:sldId id="311" r:id="rId35"/>
    <p:sldId id="312" r:id="rId36"/>
    <p:sldId id="313" r:id="rId37"/>
    <p:sldId id="314" r:id="rId38"/>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768">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a:srgbClr val="FFFF99"/>
    <a:srgbClr val="99FFCC"/>
    <a:srgbClr val="99CCFF"/>
    <a:srgbClr val="0033CC"/>
    <a:srgbClr val="0066FF"/>
    <a:srgbClr val="474747"/>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434" autoAdjust="0"/>
  </p:normalViewPr>
  <p:slideViewPr>
    <p:cSldViewPr>
      <p:cViewPr varScale="1">
        <p:scale>
          <a:sx n="52" d="100"/>
          <a:sy n="52" d="100"/>
        </p:scale>
        <p:origin x="84" y="258"/>
      </p:cViewPr>
      <p:guideLst>
        <p:guide orient="horz" pos="76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1632" y="22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rial" charset="0"/>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rial" charset="0"/>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rial" charset="0"/>
              </a:defRPr>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anose="02020603050405020304" pitchFamily="18" charset="0"/>
              </a:defRPr>
            </a:lvl1pPr>
          </a:lstStyle>
          <a:p>
            <a:pPr>
              <a:defRPr/>
            </a:pPr>
            <a:fld id="{EC872B94-B7CE-454E-9EAE-88585B5D4708}" type="slidenum">
              <a:rPr lang="en-US" altLang="en-US"/>
              <a:pPr>
                <a:defRPr/>
              </a:pPr>
              <a:t>‹#›</a:t>
            </a:fld>
            <a:endParaRPr lang="en-US" altLang="en-US"/>
          </a:p>
        </p:txBody>
      </p:sp>
    </p:spTree>
    <p:extLst>
      <p:ext uri="{BB962C8B-B14F-4D97-AF65-F5344CB8AC3E}">
        <p14:creationId xmlns:p14="http://schemas.microsoft.com/office/powerpoint/2010/main" val="35793829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2051" name="Rectangle 3"/>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2" name="Rectangle 4"/>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rial" charset="0"/>
              </a:defRPr>
            </a:lvl1pPr>
          </a:lstStyle>
          <a:p>
            <a:pPr>
              <a:defRPr/>
            </a:pPr>
            <a:endParaRPr lang="en-US"/>
          </a:p>
        </p:txBody>
      </p:sp>
      <p:sp>
        <p:nvSpPr>
          <p:cNvPr id="2053" name="Rectangle 5"/>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rial" charset="0"/>
              </a:defRPr>
            </a:lvl1pPr>
          </a:lstStyle>
          <a:p>
            <a:pPr>
              <a:defRPr/>
            </a:pPr>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rial" charset="0"/>
              </a:defRPr>
            </a:lvl1pPr>
          </a:lstStyle>
          <a:p>
            <a:pPr>
              <a:defRPr/>
            </a:pPr>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anose="02020603050405020304" pitchFamily="18" charset="0"/>
              </a:defRPr>
            </a:lvl1pPr>
          </a:lstStyle>
          <a:p>
            <a:pPr>
              <a:defRPr/>
            </a:pPr>
            <a:fld id="{EEB66159-84C3-4720-BF28-FFE35BBA9050}" type="slidenum">
              <a:rPr lang="en-US" altLang="en-US"/>
              <a:pPr>
                <a:defRPr/>
              </a:pPr>
              <a:t>‹#›</a:t>
            </a:fld>
            <a:endParaRPr lang="en-US" altLang="en-US"/>
          </a:p>
        </p:txBody>
      </p:sp>
    </p:spTree>
    <p:extLst>
      <p:ext uri="{BB962C8B-B14F-4D97-AF65-F5344CB8AC3E}">
        <p14:creationId xmlns:p14="http://schemas.microsoft.com/office/powerpoint/2010/main" val="264543923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FDA6A4D-1994-401D-B778-C65D458D6AED}" type="slidenum">
              <a:rPr lang="en-US" altLang="en-US" smtClean="0"/>
              <a:pPr>
                <a:spcBef>
                  <a:spcPct val="0"/>
                </a:spcBef>
              </a:pPr>
              <a:t>1</a:t>
            </a:fld>
            <a:endParaRPr lang="en-US" altLang="en-US" smtClean="0"/>
          </a:p>
        </p:txBody>
      </p:sp>
      <p:sp>
        <p:nvSpPr>
          <p:cNvPr id="14339" name="Rectangle 2050"/>
          <p:cNvSpPr>
            <a:spLocks noGrp="1" noRot="1" noChangeAspect="1" noChangeArrowheads="1" noTextEdit="1"/>
          </p:cNvSpPr>
          <p:nvPr>
            <p:ph type="sldImg"/>
          </p:nvPr>
        </p:nvSpPr>
        <p:spPr>
          <a:xfrm>
            <a:off x="1150938" y="692150"/>
            <a:ext cx="4556125" cy="3416300"/>
          </a:xfrm>
          <a:ln/>
        </p:spPr>
      </p:sp>
      <p:sp>
        <p:nvSpPr>
          <p:cNvPr id="14340" name="Rectangle 2051"/>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smtClean="0"/>
          </a:p>
        </p:txBody>
      </p:sp>
    </p:spTree>
    <p:extLst>
      <p:ext uri="{BB962C8B-B14F-4D97-AF65-F5344CB8AC3E}">
        <p14:creationId xmlns:p14="http://schemas.microsoft.com/office/powerpoint/2010/main" val="22634154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99691B7-BAA3-49EB-A630-2D2CFB46C412}" type="slidenum">
              <a:rPr lang="en-US" altLang="en-US" smtClean="0"/>
              <a:pPr>
                <a:spcBef>
                  <a:spcPct val="0"/>
                </a:spcBef>
              </a:pPr>
              <a:t>2</a:t>
            </a:fld>
            <a:endParaRPr lang="en-US" altLang="en-US" smtClean="0"/>
          </a:p>
        </p:txBody>
      </p:sp>
      <p:sp>
        <p:nvSpPr>
          <p:cNvPr id="16387" name="Rectangle 2"/>
          <p:cNvSpPr>
            <a:spLocks noGrp="1" noRot="1" noChangeAspect="1" noChangeArrowheads="1" noTextEdit="1"/>
          </p:cNvSpPr>
          <p:nvPr>
            <p:ph type="sldImg"/>
          </p:nvPr>
        </p:nvSpPr>
        <p:spPr>
          <a:xfrm>
            <a:off x="1150938" y="692150"/>
            <a:ext cx="4556125" cy="3416300"/>
          </a:xfrm>
          <a:ln/>
        </p:spPr>
      </p:sp>
      <p:sp>
        <p:nvSpPr>
          <p:cNvPr id="1638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p>
        </p:txBody>
      </p:sp>
    </p:spTree>
    <p:extLst>
      <p:ext uri="{BB962C8B-B14F-4D97-AF65-F5344CB8AC3E}">
        <p14:creationId xmlns:p14="http://schemas.microsoft.com/office/powerpoint/2010/main" val="727346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712D3E5-D048-41B3-8884-4152ECC75F9E}" type="slidenum">
              <a:rPr lang="en-US" altLang="en-US" smtClean="0"/>
              <a:pPr>
                <a:spcBef>
                  <a:spcPct val="0"/>
                </a:spcBef>
              </a:pPr>
              <a:t>3</a:t>
            </a:fld>
            <a:endParaRPr lang="en-US" altLang="en-US" smtClean="0"/>
          </a:p>
        </p:txBody>
      </p:sp>
      <p:sp>
        <p:nvSpPr>
          <p:cNvPr id="18435" name="Rectangle 2"/>
          <p:cNvSpPr>
            <a:spLocks noGrp="1" noRot="1" noChangeAspect="1" noChangeArrowheads="1" noTextEdit="1"/>
          </p:cNvSpPr>
          <p:nvPr>
            <p:ph type="sldImg"/>
          </p:nvPr>
        </p:nvSpPr>
        <p:spPr>
          <a:xfrm>
            <a:off x="1150938" y="692150"/>
            <a:ext cx="4556125" cy="3416300"/>
          </a:xfrm>
          <a:ln cap="flat"/>
        </p:spPr>
      </p:sp>
      <p:sp>
        <p:nvSpPr>
          <p:cNvPr id="1843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LO1 </a:t>
            </a:r>
            <a:r>
              <a:rPr lang="en-IN" altLang="en-US" b="1" i="1" dirty="0" smtClean="0"/>
              <a:t>Describe what planning is, the levels of planning, types of plans, why it is important, and what qualities make plans effective.</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There are two old sayings about planning:</a:t>
            </a:r>
          </a:p>
          <a:p>
            <a:r>
              <a:rPr lang="en-US" altLang="en-US" dirty="0" smtClean="0">
                <a:cs typeface="Times New Roman" panose="02020603050405020304" pitchFamily="18" charset="0"/>
              </a:rPr>
              <a:t>“Planning without action is futile but action without planning is fatal!”</a:t>
            </a:r>
          </a:p>
          <a:p>
            <a:r>
              <a:rPr lang="en-US" altLang="en-US" dirty="0" smtClean="0">
                <a:cs typeface="Times New Roman" panose="02020603050405020304" pitchFamily="18" charset="0"/>
              </a:rPr>
              <a:t>“Those who fail to plan, plan to fail!”</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Planning is the key to high performance in an organization or in our individual lives. Few successful firms have just happened.</a:t>
            </a:r>
          </a:p>
          <a:p>
            <a:endParaRPr lang="en-US" altLang="en-US" dirty="0" smtClean="0"/>
          </a:p>
        </p:txBody>
      </p:sp>
    </p:spTree>
    <p:extLst>
      <p:ext uri="{BB962C8B-B14F-4D97-AF65-F5344CB8AC3E}">
        <p14:creationId xmlns:p14="http://schemas.microsoft.com/office/powerpoint/2010/main" val="601757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EA23AA1-EF2E-4E11-8C45-15FE09A37123}" type="slidenum">
              <a:rPr lang="en-US" altLang="en-US" smtClean="0"/>
              <a:pPr>
                <a:spcBef>
                  <a:spcPct val="0"/>
                </a:spcBef>
              </a:pPr>
              <a:t>4</a:t>
            </a:fld>
            <a:endParaRPr lang="en-US" altLang="en-US" smtClean="0"/>
          </a:p>
        </p:txBody>
      </p:sp>
      <p:sp>
        <p:nvSpPr>
          <p:cNvPr id="20483" name="Rectangle 2"/>
          <p:cNvSpPr>
            <a:spLocks noGrp="1" noRot="1" noChangeAspect="1" noChangeArrowheads="1" noTextEdit="1"/>
          </p:cNvSpPr>
          <p:nvPr>
            <p:ph type="sldImg"/>
          </p:nvPr>
        </p:nvSpPr>
        <p:spPr>
          <a:xfrm>
            <a:off x="1150938" y="692150"/>
            <a:ext cx="4556125" cy="3416300"/>
          </a:xfrm>
          <a:ln cap="flat"/>
        </p:spPr>
      </p:sp>
      <p:sp>
        <p:nvSpPr>
          <p:cNvPr id="2048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LO1 </a:t>
            </a:r>
            <a:r>
              <a:rPr lang="en-IN" altLang="en-US" b="1" i="1" dirty="0" smtClean="0"/>
              <a:t>Describe what planning is, the levels of planning, types of plans, why it is important, and what qualities make plans effective.</a:t>
            </a:r>
          </a:p>
          <a:p>
            <a:endParaRPr lang="en-US" altLang="en-US" b="1" dirty="0" smtClean="0">
              <a:cs typeface="Times New Roman" panose="02020603050405020304" pitchFamily="18" charset="0"/>
            </a:endParaRPr>
          </a:p>
          <a:p>
            <a:r>
              <a:rPr lang="en-US" altLang="en-US" dirty="0" smtClean="0">
                <a:cs typeface="Times New Roman" panose="02020603050405020304" pitchFamily="18" charset="0"/>
              </a:rPr>
              <a:t>Point out that the mission and goals provide a goal or target of where the firm wants to go and what it wants to achieve. If we do a poor job of setting the goals, it really does not matter what we do later on.</a:t>
            </a:r>
            <a:endParaRPr lang="en-US" altLang="en-US" dirty="0" smtClean="0"/>
          </a:p>
        </p:txBody>
      </p:sp>
    </p:spTree>
    <p:extLst>
      <p:ext uri="{BB962C8B-B14F-4D97-AF65-F5344CB8AC3E}">
        <p14:creationId xmlns:p14="http://schemas.microsoft.com/office/powerpoint/2010/main" val="3133563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3D38145-5824-4D22-A90D-5B182532D125}" type="slidenum">
              <a:rPr lang="en-US" altLang="en-US" smtClean="0"/>
              <a:pPr>
                <a:spcBef>
                  <a:spcPct val="0"/>
                </a:spcBef>
              </a:pPr>
              <a:t>5</a:t>
            </a:fld>
            <a:endParaRPr lang="en-US" altLang="en-US" smtClean="0"/>
          </a:p>
        </p:txBody>
      </p:sp>
      <p:sp>
        <p:nvSpPr>
          <p:cNvPr id="22531" name="Rectangle 2"/>
          <p:cNvSpPr>
            <a:spLocks noGrp="1" noRot="1" noChangeAspect="1" noChangeArrowheads="1" noTextEdit="1"/>
          </p:cNvSpPr>
          <p:nvPr>
            <p:ph type="sldImg"/>
          </p:nvPr>
        </p:nvSpPr>
        <p:spPr>
          <a:xfrm>
            <a:off x="1150938" y="692150"/>
            <a:ext cx="4556125" cy="3416300"/>
          </a:xfrm>
          <a:ln cap="flat"/>
        </p:spPr>
      </p:sp>
      <p:sp>
        <p:nvSpPr>
          <p:cNvPr id="2253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LO1 </a:t>
            </a:r>
            <a:r>
              <a:rPr lang="en-IN" altLang="en-US" b="1" i="1" dirty="0" smtClean="0"/>
              <a:t>Describe what planning is, the levels of planning, types of plans, why it is important, and what qualities make plans effective.</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It makes sense that managers that are involved in the development of a plan will be more enthusiastic about implementing it. </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This ownership also provides personal goals for the managers involved in the development.</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Finally, it must be clear who is in charge of controlling how the goal is accomplished.</a:t>
            </a:r>
          </a:p>
          <a:p>
            <a:endParaRPr lang="en-US" altLang="en-US" dirty="0" smtClean="0"/>
          </a:p>
        </p:txBody>
      </p:sp>
    </p:spTree>
    <p:extLst>
      <p:ext uri="{BB962C8B-B14F-4D97-AF65-F5344CB8AC3E}">
        <p14:creationId xmlns:p14="http://schemas.microsoft.com/office/powerpoint/2010/main" val="384621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xfrm>
            <a:off x="1150938" y="692150"/>
            <a:ext cx="4556125" cy="3416300"/>
          </a:xfrm>
          <a:ln/>
        </p:spPr>
      </p:sp>
      <p:sp>
        <p:nvSpPr>
          <p:cNvPr id="2457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i="1" dirty="0" smtClean="0"/>
              <a:t>LO1 </a:t>
            </a:r>
            <a:r>
              <a:rPr lang="en-IN" altLang="en-US" b="1" i="1" dirty="0" smtClean="0"/>
              <a:t>Describe what planning is, the levels of planning, types of plans, why it is important, and what qualities make plans effective.</a:t>
            </a:r>
          </a:p>
          <a:p>
            <a:endParaRPr lang="en-CA" altLang="en-US" dirty="0" smtClean="0"/>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CF9BE2E-6985-43D5-9B1A-EA4FD4AF56EA}" type="slidenum">
              <a:rPr lang="en-US" altLang="en-US" smtClean="0"/>
              <a:pPr>
                <a:spcBef>
                  <a:spcPct val="0"/>
                </a:spcBef>
              </a:pPr>
              <a:t>6</a:t>
            </a:fld>
            <a:endParaRPr lang="en-US" altLang="en-US" smtClean="0"/>
          </a:p>
        </p:txBody>
      </p:sp>
    </p:spTree>
    <p:extLst>
      <p:ext uri="{BB962C8B-B14F-4D97-AF65-F5344CB8AC3E}">
        <p14:creationId xmlns:p14="http://schemas.microsoft.com/office/powerpoint/2010/main" val="10481541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FFC07FF-5631-4518-A0EA-5CE759370446}" type="slidenum">
              <a:rPr lang="en-US" altLang="en-US" smtClean="0"/>
              <a:pPr>
                <a:spcBef>
                  <a:spcPct val="0"/>
                </a:spcBef>
              </a:pPr>
              <a:t>7</a:t>
            </a:fld>
            <a:endParaRPr lang="en-US" altLang="en-US" smtClean="0"/>
          </a:p>
        </p:txBody>
      </p:sp>
      <p:sp>
        <p:nvSpPr>
          <p:cNvPr id="26627" name="Rectangle 1026"/>
          <p:cNvSpPr>
            <a:spLocks noGrp="1" noRot="1" noChangeAspect="1" noChangeArrowheads="1" noTextEdit="1"/>
          </p:cNvSpPr>
          <p:nvPr>
            <p:ph type="sldImg"/>
          </p:nvPr>
        </p:nvSpPr>
        <p:spPr>
          <a:xfrm>
            <a:off x="1150938" y="692150"/>
            <a:ext cx="4556125" cy="3416300"/>
          </a:xfrm>
          <a:ln cap="flat"/>
        </p:spPr>
      </p:sp>
      <p:sp>
        <p:nvSpPr>
          <p:cNvPr id="26628" name="Rectangle 1027"/>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LO1 </a:t>
            </a:r>
            <a:r>
              <a:rPr lang="en-IN" altLang="en-US" b="1" i="1" dirty="0" smtClean="0"/>
              <a:t>Describe what planning is, the levels of planning, types of plans, why it is important, and what qualities make plans effective.</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The key point here is to stress the need for managers to communicate. Many top managers have failed by assuming they knew all the answers and did not need to listen to middle and lower level managers.</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Ideally, all levels of management should be involved in the planning process.</a:t>
            </a:r>
          </a:p>
          <a:p>
            <a:endParaRPr lang="en-US" altLang="en-US" dirty="0" smtClean="0"/>
          </a:p>
        </p:txBody>
      </p:sp>
    </p:spTree>
    <p:extLst>
      <p:ext uri="{BB962C8B-B14F-4D97-AF65-F5344CB8AC3E}">
        <p14:creationId xmlns:p14="http://schemas.microsoft.com/office/powerpoint/2010/main" val="9475084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EA7FAA5-CB3A-48B1-8C00-7B4590B89547}" type="slidenum">
              <a:rPr lang="en-US" altLang="en-US" smtClean="0"/>
              <a:pPr>
                <a:spcBef>
                  <a:spcPct val="0"/>
                </a:spcBef>
              </a:pPr>
              <a:t>8</a:t>
            </a:fld>
            <a:endParaRPr lang="en-US" altLang="en-US" smtClean="0"/>
          </a:p>
        </p:txBody>
      </p:sp>
      <p:sp>
        <p:nvSpPr>
          <p:cNvPr id="28675" name="Rectangle 1026"/>
          <p:cNvSpPr>
            <a:spLocks noGrp="1" noRot="1" noChangeAspect="1" noChangeArrowheads="1" noTextEdit="1"/>
          </p:cNvSpPr>
          <p:nvPr>
            <p:ph type="sldImg"/>
          </p:nvPr>
        </p:nvSpPr>
        <p:spPr>
          <a:xfrm>
            <a:off x="1150938" y="692150"/>
            <a:ext cx="4556125" cy="3416300"/>
          </a:xfrm>
          <a:ln cap="flat"/>
        </p:spPr>
      </p:sp>
      <p:sp>
        <p:nvSpPr>
          <p:cNvPr id="28676" name="Rectangle 1027"/>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LO1 </a:t>
            </a:r>
            <a:r>
              <a:rPr lang="en-IN" altLang="en-US" b="1" i="1" dirty="0" smtClean="0"/>
              <a:t>Describe what planning is, the levels of planning, types of plans, why it is important, and what qualities make plans effective.</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The key point here is to stress the need for managers to communicate. Many top managers have failed by assuming they knew all the answers and did not need to listen to middle and lower level managers.</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Ideally, all levels of management should be involved in the planning process.</a:t>
            </a:r>
          </a:p>
          <a:p>
            <a:endParaRPr lang="en-US" altLang="en-US" dirty="0" smtClean="0"/>
          </a:p>
        </p:txBody>
      </p:sp>
    </p:spTree>
    <p:extLst>
      <p:ext uri="{BB962C8B-B14F-4D97-AF65-F5344CB8AC3E}">
        <p14:creationId xmlns:p14="http://schemas.microsoft.com/office/powerpoint/2010/main" val="2125863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1150938" y="692150"/>
            <a:ext cx="4556125" cy="3416300"/>
          </a:xfrm>
          <a:ln/>
        </p:spPr>
      </p:sp>
      <p:sp>
        <p:nvSpPr>
          <p:cNvPr id="30723"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i="1" dirty="0" smtClean="0"/>
              <a:t>LO1 </a:t>
            </a:r>
            <a:r>
              <a:rPr lang="en-IN" altLang="en-US" b="1" i="1" dirty="0" smtClean="0"/>
              <a:t>Describe what planning is, the levels of planning, types of plans, why it is important, and what qualities make plans effective.</a:t>
            </a:r>
          </a:p>
          <a:p>
            <a:endParaRPr lang="en-US" altLang="en-US" dirty="0" smtClean="0"/>
          </a:p>
          <a:p>
            <a:r>
              <a:rPr lang="en-US" altLang="en-US" dirty="0" smtClean="0"/>
              <a:t>Text Figure 5.2 - Levels of Planning at General Electric</a:t>
            </a:r>
            <a:endParaRPr lang="en-CA" altLang="en-US" dirty="0" smtClean="0"/>
          </a:p>
          <a:p>
            <a:endParaRPr lang="en-CA" altLang="en-US" dirty="0" smtClean="0"/>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8352915-CF6F-4A7A-A044-C1221275E359}" type="slidenum">
              <a:rPr lang="en-US" altLang="en-US" smtClean="0"/>
              <a:pPr>
                <a:spcBef>
                  <a:spcPct val="0"/>
                </a:spcBef>
              </a:pPr>
              <a:t>9</a:t>
            </a:fld>
            <a:endParaRPr lang="en-US" altLang="en-US" smtClean="0"/>
          </a:p>
        </p:txBody>
      </p:sp>
    </p:spTree>
    <p:extLst>
      <p:ext uri="{BB962C8B-B14F-4D97-AF65-F5344CB8AC3E}">
        <p14:creationId xmlns:p14="http://schemas.microsoft.com/office/powerpoint/2010/main" val="523776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BE98369-995A-4985-9390-A2F1EB482B0C}" type="slidenum">
              <a:rPr lang="en-US" altLang="en-US" smtClean="0"/>
              <a:pPr>
                <a:spcBef>
                  <a:spcPct val="0"/>
                </a:spcBef>
              </a:pPr>
              <a:t>10</a:t>
            </a:fld>
            <a:endParaRPr lang="en-US" altLang="en-US" smtClean="0"/>
          </a:p>
        </p:txBody>
      </p:sp>
      <p:sp>
        <p:nvSpPr>
          <p:cNvPr id="32771" name="Rectangle 2"/>
          <p:cNvSpPr>
            <a:spLocks noGrp="1" noRot="1" noChangeAspect="1" noChangeArrowheads="1" noTextEdit="1"/>
          </p:cNvSpPr>
          <p:nvPr>
            <p:ph type="sldImg"/>
          </p:nvPr>
        </p:nvSpPr>
        <p:spPr>
          <a:xfrm>
            <a:off x="1150938" y="692150"/>
            <a:ext cx="4556125" cy="3416300"/>
          </a:xfrm>
          <a:ln cap="flat"/>
        </p:spPr>
      </p:sp>
      <p:sp>
        <p:nvSpPr>
          <p:cNvPr id="3277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LO1 </a:t>
            </a:r>
            <a:r>
              <a:rPr lang="en-IN" altLang="en-US" b="1" i="1" dirty="0" smtClean="0"/>
              <a:t>Describe what planning is, the levels of planning, types of plans, why it is important, and what qualities make plans effective.</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All plans need to consider these time horizons.</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Consider the personal computer market. Ask students to describe the current state of the art system. Now, ask them to describe one five years old. Finally, ask them to describe one five years into the future. </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This example tends to focus them on the need to continually evaluate long-term plans.</a:t>
            </a:r>
          </a:p>
          <a:p>
            <a:endParaRPr lang="en-US" altLang="en-US" dirty="0" smtClean="0"/>
          </a:p>
        </p:txBody>
      </p:sp>
    </p:spTree>
    <p:extLst>
      <p:ext uri="{BB962C8B-B14F-4D97-AF65-F5344CB8AC3E}">
        <p14:creationId xmlns:p14="http://schemas.microsoft.com/office/powerpoint/2010/main" val="4142529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3952E1A-F4B9-4355-BEEC-4CE70C0225DD}" type="slidenum">
              <a:rPr lang="en-US" altLang="en-US" smtClean="0"/>
              <a:pPr>
                <a:spcBef>
                  <a:spcPct val="0"/>
                </a:spcBef>
              </a:pPr>
              <a:t>11</a:t>
            </a:fld>
            <a:endParaRPr lang="en-US" altLang="en-US" smtClean="0"/>
          </a:p>
        </p:txBody>
      </p:sp>
      <p:sp>
        <p:nvSpPr>
          <p:cNvPr id="34819" name="Rectangle 2"/>
          <p:cNvSpPr>
            <a:spLocks noGrp="1" noRot="1" noChangeAspect="1" noChangeArrowheads="1" noTextEdit="1"/>
          </p:cNvSpPr>
          <p:nvPr>
            <p:ph type="sldImg"/>
          </p:nvPr>
        </p:nvSpPr>
        <p:spPr>
          <a:xfrm>
            <a:off x="1150938" y="692150"/>
            <a:ext cx="4556125" cy="3416300"/>
          </a:xfrm>
          <a:ln cap="flat"/>
        </p:spPr>
      </p:sp>
      <p:sp>
        <p:nvSpPr>
          <p:cNvPr id="3482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LO1 </a:t>
            </a:r>
            <a:r>
              <a:rPr lang="en-IN" altLang="en-US" b="1" i="1" dirty="0" smtClean="0"/>
              <a:t>Describe what planning is, the levels of planning, types of plans, why it is important, and what qualities make plans effective.</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Managers would be overwhelmed if they had to make decisions for every situation each time it occurred. Therefore, we have developed plans that are used whenever a common issue occurs. </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For example, the hiring of a new employee follows a </a:t>
            </a:r>
            <a:r>
              <a:rPr lang="en-US" altLang="en-US" b="1" dirty="0" smtClean="0">
                <a:cs typeface="Times New Roman" panose="02020603050405020304" pitchFamily="18" charset="0"/>
              </a:rPr>
              <a:t>standing plan </a:t>
            </a:r>
            <a:r>
              <a:rPr lang="en-US" altLang="en-US" dirty="0" smtClean="0">
                <a:cs typeface="Times New Roman" panose="02020603050405020304" pitchFamily="18" charset="0"/>
              </a:rPr>
              <a:t>that describes how the advertisements are placed, the screening of resumes, </a:t>
            </a:r>
          </a:p>
          <a:p>
            <a:r>
              <a:rPr lang="en-US" altLang="en-US" dirty="0" smtClean="0">
                <a:cs typeface="Times New Roman" panose="02020603050405020304" pitchFamily="18" charset="0"/>
              </a:rPr>
              <a:t>interviewing candidates and so forth.</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If you have not done the action before, </a:t>
            </a:r>
            <a:r>
              <a:rPr lang="en-US" altLang="en-US" b="1" dirty="0" smtClean="0">
                <a:cs typeface="Times New Roman" panose="02020603050405020304" pitchFamily="18" charset="0"/>
              </a:rPr>
              <a:t>a single-use plan </a:t>
            </a:r>
            <a:r>
              <a:rPr lang="en-US" altLang="en-US" dirty="0" smtClean="0">
                <a:cs typeface="Times New Roman" panose="02020603050405020304" pitchFamily="18" charset="0"/>
              </a:rPr>
              <a:t>will be used. Naturally, the more complex the event, the more complex the plan will be.</a:t>
            </a:r>
          </a:p>
          <a:p>
            <a:endParaRPr lang="en-US" altLang="en-US" dirty="0" smtClean="0"/>
          </a:p>
        </p:txBody>
      </p:sp>
    </p:spTree>
    <p:extLst>
      <p:ext uri="{BB962C8B-B14F-4D97-AF65-F5344CB8AC3E}">
        <p14:creationId xmlns:p14="http://schemas.microsoft.com/office/powerpoint/2010/main" val="7963275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xfrm>
            <a:off x="1150938" y="692150"/>
            <a:ext cx="4556125" cy="3416300"/>
          </a:xfrm>
          <a:ln/>
        </p:spPr>
      </p:sp>
      <p:sp>
        <p:nvSpPr>
          <p:cNvPr id="3686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i="1" dirty="0" smtClean="0"/>
              <a:t>LO1 </a:t>
            </a:r>
            <a:r>
              <a:rPr lang="en-IN" altLang="en-US" b="1" i="1" dirty="0" smtClean="0"/>
              <a:t>Describe what planning is, the levels of planning, types of plans, why it is important, and what qualities make plans effective.</a:t>
            </a:r>
          </a:p>
          <a:p>
            <a:endParaRPr lang="en-CA" altLang="en-US" dirty="0" smtClean="0"/>
          </a:p>
          <a:p>
            <a:r>
              <a:rPr lang="en-CA" altLang="en-US" dirty="0" smtClean="0"/>
              <a:t>Text Figure 5.3 -</a:t>
            </a:r>
            <a:r>
              <a:rPr lang="en-CA" altLang="en-US" baseline="0" dirty="0" smtClean="0"/>
              <a:t> </a:t>
            </a:r>
            <a:r>
              <a:rPr lang="en-CA" altLang="en-US" dirty="0" smtClean="0"/>
              <a:t>Level of Manager Responsible for Types of Plans </a:t>
            </a: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6AABF7A-DF29-4315-8FC9-34D2212E4E3C}" type="slidenum">
              <a:rPr lang="en-US" altLang="en-US" smtClean="0"/>
              <a:pPr>
                <a:spcBef>
                  <a:spcPct val="0"/>
                </a:spcBef>
              </a:pPr>
              <a:t>12</a:t>
            </a:fld>
            <a:endParaRPr lang="en-US" altLang="en-US" smtClean="0"/>
          </a:p>
        </p:txBody>
      </p:sp>
    </p:spTree>
    <p:extLst>
      <p:ext uri="{BB962C8B-B14F-4D97-AF65-F5344CB8AC3E}">
        <p14:creationId xmlns:p14="http://schemas.microsoft.com/office/powerpoint/2010/main" val="2648649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xfrm>
            <a:off x="1150938" y="692150"/>
            <a:ext cx="4556125" cy="3416300"/>
          </a:xfrm>
          <a:ln/>
        </p:spPr>
      </p:sp>
      <p:sp>
        <p:nvSpPr>
          <p:cNvPr id="3891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i="1" dirty="0" smtClean="0"/>
              <a:t>LO1 </a:t>
            </a:r>
            <a:r>
              <a:rPr lang="en-IN" altLang="en-US" b="1" i="1" dirty="0" smtClean="0"/>
              <a:t>Describe what planning is, the levels of planning, types of plans, why it is important, and what qualities make plans effective.</a:t>
            </a:r>
          </a:p>
          <a:p>
            <a:endParaRPr lang="en-CA" altLang="en-US" dirty="0" smtClean="0"/>
          </a:p>
          <a:p>
            <a:r>
              <a:rPr lang="en-CA" altLang="en-US" b="1" dirty="0" smtClean="0"/>
              <a:t>Crisis Management Example</a:t>
            </a:r>
            <a:r>
              <a:rPr lang="en-CA" altLang="en-US" dirty="0" smtClean="0"/>
              <a:t>: In the early 2000s, Maple Leaf Foods recalled the entire stock of meat products from one of its plants that was shut down after being found to be the source of food-borne bacteria called </a:t>
            </a:r>
            <a:r>
              <a:rPr lang="en-CA" altLang="en-US" i="1" dirty="0" smtClean="0"/>
              <a:t>Listeria </a:t>
            </a:r>
            <a:r>
              <a:rPr lang="en-CA" altLang="en-US" i="1" dirty="0" err="1" smtClean="0"/>
              <a:t>monocytogenes</a:t>
            </a:r>
            <a:r>
              <a:rPr lang="en-CA" altLang="en-US" dirty="0" smtClean="0"/>
              <a:t>.  The </a:t>
            </a:r>
            <a:r>
              <a:rPr lang="en-CA" altLang="en-US" dirty="0" err="1" smtClean="0"/>
              <a:t>listeriosis</a:t>
            </a:r>
            <a:r>
              <a:rPr lang="en-CA" altLang="en-US" dirty="0" smtClean="0"/>
              <a:t> outbreak caused several deaths and illnesses.</a:t>
            </a:r>
          </a:p>
          <a:p>
            <a:endParaRPr lang="en-CA" altLang="en-US" dirty="0" smtClean="0"/>
          </a:p>
          <a:p>
            <a:r>
              <a:rPr lang="en-CA" altLang="en-US" dirty="0" smtClean="0"/>
              <a:t>How did CEO Michael McCain handle the crisis? </a:t>
            </a:r>
          </a:p>
          <a:p>
            <a:r>
              <a:rPr lang="en-CA" altLang="en-US" dirty="0" smtClean="0"/>
              <a:t>In an effort to protect the company and its customers, he gave press releases, media interviews, and posted up-to-date information on the efforts the company was taking to get rid of the bacteria. </a:t>
            </a:r>
          </a:p>
          <a:p>
            <a:r>
              <a:rPr lang="en-CA" altLang="en-US" dirty="0" smtClean="0"/>
              <a:t>His highly apparent candour was praised by the public. </a:t>
            </a:r>
          </a:p>
          <a:p>
            <a:r>
              <a:rPr lang="en-CA" altLang="en-US" b="1" dirty="0" smtClean="0"/>
              <a:t>Communication was the key to their crisis management strategy. </a:t>
            </a:r>
            <a:r>
              <a:rPr lang="en-CA" altLang="en-US" dirty="0" smtClean="0"/>
              <a:t>What could have ruined the business turned out to be a short-lived crisis with a quick recovery.</a:t>
            </a:r>
          </a:p>
          <a:p>
            <a:endParaRPr lang="en-CA" altLang="en-US" dirty="0" smtClean="0"/>
          </a:p>
          <a:p>
            <a:r>
              <a:rPr lang="en-CA" altLang="en-US" dirty="0" smtClean="0"/>
              <a:t>Another famous example: Johnson &amp; Johnson's response to the case of tampered Tylenol. </a:t>
            </a:r>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ECD22C8-8E8B-41A7-81A3-8E19F144E686}" type="slidenum">
              <a:rPr lang="en-US" altLang="en-US" smtClean="0"/>
              <a:pPr>
                <a:spcBef>
                  <a:spcPct val="0"/>
                </a:spcBef>
              </a:pPr>
              <a:t>13</a:t>
            </a:fld>
            <a:endParaRPr lang="en-US" altLang="en-US" smtClean="0"/>
          </a:p>
        </p:txBody>
      </p:sp>
    </p:spTree>
    <p:extLst>
      <p:ext uri="{BB962C8B-B14F-4D97-AF65-F5344CB8AC3E}">
        <p14:creationId xmlns:p14="http://schemas.microsoft.com/office/powerpoint/2010/main" val="21550707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F511E7A-9D52-4072-8125-512F65CFDFB2}" type="slidenum">
              <a:rPr lang="en-US" altLang="en-US" smtClean="0"/>
              <a:pPr>
                <a:spcBef>
                  <a:spcPct val="0"/>
                </a:spcBef>
              </a:pPr>
              <a:t>14</a:t>
            </a:fld>
            <a:endParaRPr lang="en-US" altLang="en-US" smtClean="0"/>
          </a:p>
        </p:txBody>
      </p:sp>
      <p:sp>
        <p:nvSpPr>
          <p:cNvPr id="40963" name="Rectangle 2"/>
          <p:cNvSpPr>
            <a:spLocks noGrp="1" noRot="1" noChangeAspect="1" noChangeArrowheads="1" noTextEdit="1"/>
          </p:cNvSpPr>
          <p:nvPr>
            <p:ph type="sldImg"/>
          </p:nvPr>
        </p:nvSpPr>
        <p:spPr>
          <a:xfrm>
            <a:off x="1150938" y="692150"/>
            <a:ext cx="4556125" cy="3416300"/>
          </a:xfrm>
          <a:ln cap="flat"/>
        </p:spPr>
      </p:sp>
      <p:sp>
        <p:nvSpPr>
          <p:cNvPr id="4096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LO2 Describe planning as a five-step process.</a:t>
            </a:r>
            <a:r>
              <a:rPr lang="en-CA" altLang="en-US" b="1" dirty="0" smtClean="0"/>
              <a:t> </a:t>
            </a:r>
            <a:endParaRPr lang="en-CA" altLang="en-US" dirty="0" smtClean="0"/>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The most crucial issue managers must address is to accurately identify their customer and determine why they buy from the manager’s firm.</a:t>
            </a:r>
          </a:p>
          <a:p>
            <a:r>
              <a:rPr lang="en-US" altLang="en-US" dirty="0" smtClean="0">
                <a:cs typeface="Times New Roman" panose="02020603050405020304" pitchFamily="18" charset="0"/>
              </a:rPr>
              <a:t>› For example, a car dealer might decide to focus on a customer set that values an easily understood sales process and superb service (Saturn).	</a:t>
            </a:r>
          </a:p>
          <a:p>
            <a:r>
              <a:rPr lang="en-US" altLang="en-US" dirty="0" smtClean="0">
                <a:cs typeface="Times New Roman" panose="02020603050405020304" pitchFamily="18" charset="0"/>
              </a:rPr>
              <a:t>› This process can also pinpoint competitors that might target the same customer set. </a:t>
            </a:r>
          </a:p>
          <a:p>
            <a:r>
              <a:rPr lang="en-US" altLang="en-US" dirty="0" smtClean="0">
                <a:cs typeface="Times New Roman" panose="02020603050405020304" pitchFamily="18" charset="0"/>
              </a:rPr>
              <a:t>Managers of all levels will set goals that guide their efforts. While goals should be challenging, they must also be attainable. Too often, managers set goals that are not attainable. As a result, the goals are ignored.</a:t>
            </a:r>
          </a:p>
          <a:p>
            <a:endParaRPr lang="en-US" altLang="en-US" dirty="0" smtClean="0"/>
          </a:p>
        </p:txBody>
      </p:sp>
    </p:spTree>
    <p:extLst>
      <p:ext uri="{BB962C8B-B14F-4D97-AF65-F5344CB8AC3E}">
        <p14:creationId xmlns:p14="http://schemas.microsoft.com/office/powerpoint/2010/main" val="2139524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xfrm>
            <a:off x="1150938" y="692150"/>
            <a:ext cx="4556125" cy="3416300"/>
          </a:xfrm>
          <a:ln/>
        </p:spPr>
      </p:sp>
      <p:sp>
        <p:nvSpPr>
          <p:cNvPr id="4301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LO2 Describe planning as a five-step process.</a:t>
            </a:r>
          </a:p>
          <a:p>
            <a:endParaRPr lang="en-CA" altLang="en-US" b="1" i="1" smtClean="0"/>
          </a:p>
          <a:p>
            <a:r>
              <a:rPr lang="en-CA" altLang="en-US" smtClean="0"/>
              <a:t>To be effective, goals should be; specific, not vague; measurable- that is quantifiable whenever possible; attainable; realistic, fall within an appropriate timeframe and be communicated to all stakeholders. </a:t>
            </a:r>
          </a:p>
          <a:p>
            <a:endParaRPr lang="en-CA" altLang="en-US" smtClean="0"/>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1C572B4-1FAE-4F7F-AFD7-7C740F66A975}" type="slidenum">
              <a:rPr lang="en-US" altLang="en-US" smtClean="0"/>
              <a:pPr>
                <a:spcBef>
                  <a:spcPct val="0"/>
                </a:spcBef>
              </a:pPr>
              <a:t>15</a:t>
            </a:fld>
            <a:endParaRPr lang="en-US" altLang="en-US" smtClean="0"/>
          </a:p>
        </p:txBody>
      </p:sp>
    </p:spTree>
    <p:extLst>
      <p:ext uri="{BB962C8B-B14F-4D97-AF65-F5344CB8AC3E}">
        <p14:creationId xmlns:p14="http://schemas.microsoft.com/office/powerpoint/2010/main" val="31597836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52E0F34-8E6B-4A5A-A976-E898DF6D17E9}" type="slidenum">
              <a:rPr lang="en-US" altLang="en-US" smtClean="0"/>
              <a:pPr>
                <a:spcBef>
                  <a:spcPct val="0"/>
                </a:spcBef>
              </a:pPr>
              <a:t>16</a:t>
            </a:fld>
            <a:endParaRPr lang="en-US" altLang="en-US" smtClean="0"/>
          </a:p>
        </p:txBody>
      </p:sp>
      <p:sp>
        <p:nvSpPr>
          <p:cNvPr id="45059" name="Rectangle 2"/>
          <p:cNvSpPr>
            <a:spLocks noGrp="1" noRot="1" noChangeAspect="1" noChangeArrowheads="1" noTextEdit="1"/>
          </p:cNvSpPr>
          <p:nvPr>
            <p:ph type="sldImg"/>
          </p:nvPr>
        </p:nvSpPr>
        <p:spPr>
          <a:xfrm>
            <a:off x="1150938" y="692150"/>
            <a:ext cx="4556125" cy="3416300"/>
          </a:xfrm>
          <a:ln cap="flat"/>
        </p:spPr>
      </p:sp>
      <p:sp>
        <p:nvSpPr>
          <p:cNvPr id="4506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Explain how managers use diagnostic techniques to evaluate the opportunities and threats in the organization’s environment.</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A SWOT analysis provides managers with a tool to evaluate the firm. </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Ask students to build their own, personal SWOT as they seek a new job. Here are some examples of the kinds of items that might be included.</a:t>
            </a:r>
          </a:p>
          <a:p>
            <a:r>
              <a:rPr lang="en-US" altLang="en-US" smtClean="0">
                <a:cs typeface="Times New Roman" panose="02020603050405020304" pitchFamily="18" charset="0"/>
              </a:rPr>
              <a:t>› Strengths: helpful and important personal skills, abilities.</a:t>
            </a:r>
          </a:p>
          <a:p>
            <a:r>
              <a:rPr lang="en-US" altLang="en-US" smtClean="0">
                <a:cs typeface="Times New Roman" panose="02020603050405020304" pitchFamily="18" charset="0"/>
              </a:rPr>
              <a:t>› Weakness: poor organization skills, lack of specific training.</a:t>
            </a:r>
          </a:p>
          <a:p>
            <a:r>
              <a:rPr lang="en-US" altLang="en-US" smtClean="0">
                <a:cs typeface="Times New Roman" panose="02020603050405020304" pitchFamily="18" charset="0"/>
              </a:rPr>
              <a:t>› Opportunities: emerging trends that the student can capitalize on.</a:t>
            </a:r>
          </a:p>
          <a:p>
            <a:r>
              <a:rPr lang="en-US" altLang="en-US" smtClean="0">
                <a:cs typeface="Times New Roman" panose="02020603050405020304" pitchFamily="18" charset="0"/>
              </a:rPr>
              <a:t>› Threats: a recession that slows hiring for all students.</a:t>
            </a:r>
          </a:p>
          <a:p>
            <a:endParaRPr lang="en-US" altLang="en-US" smtClean="0"/>
          </a:p>
        </p:txBody>
      </p:sp>
    </p:spTree>
    <p:extLst>
      <p:ext uri="{BB962C8B-B14F-4D97-AF65-F5344CB8AC3E}">
        <p14:creationId xmlns:p14="http://schemas.microsoft.com/office/powerpoint/2010/main" val="3778614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51A825E-DC46-40A8-B4C3-4F46D0ED9250}" type="slidenum">
              <a:rPr lang="en-US" altLang="en-US" smtClean="0"/>
              <a:pPr>
                <a:spcBef>
                  <a:spcPct val="0"/>
                </a:spcBef>
              </a:pPr>
              <a:t>17</a:t>
            </a:fld>
            <a:endParaRPr lang="en-US" altLang="en-US" smtClean="0"/>
          </a:p>
        </p:txBody>
      </p:sp>
      <p:sp>
        <p:nvSpPr>
          <p:cNvPr id="47107" name="Rectangle 2"/>
          <p:cNvSpPr>
            <a:spLocks noGrp="1" noRot="1" noChangeAspect="1" noChangeArrowheads="1" noTextEdit="1"/>
          </p:cNvSpPr>
          <p:nvPr>
            <p:ph type="sldImg"/>
          </p:nvPr>
        </p:nvSpPr>
        <p:spPr>
          <a:xfrm>
            <a:off x="1150938" y="692150"/>
            <a:ext cx="4556125" cy="3416300"/>
          </a:xfrm>
          <a:ln cap="flat"/>
        </p:spPr>
      </p:sp>
      <p:sp>
        <p:nvSpPr>
          <p:cNvPr id="4710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Explain how managers use diagnostic techniques to evaluate the opportunities and threats in the organization’s environment.</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Notice the SWOT concept can be used by all levels of management. Naturally, each level of management will focus on different types of issues.</a:t>
            </a:r>
          </a:p>
          <a:p>
            <a:r>
              <a:rPr lang="en-US" altLang="en-US" smtClean="0">
                <a:cs typeface="Times New Roman" panose="02020603050405020304" pitchFamily="18" charset="0"/>
              </a:rPr>
              <a:t> </a:t>
            </a:r>
          </a:p>
          <a:p>
            <a:r>
              <a:rPr lang="en-US" altLang="en-US" smtClean="0">
                <a:cs typeface="Times New Roman" panose="02020603050405020304" pitchFamily="18" charset="0"/>
              </a:rPr>
              <a:t> </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4840327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8B45FB8-9A54-4731-A56F-F304727C9C23}" type="slidenum">
              <a:rPr lang="en-US" altLang="en-US" smtClean="0"/>
              <a:pPr>
                <a:spcBef>
                  <a:spcPct val="0"/>
                </a:spcBef>
              </a:pPr>
              <a:t>18</a:t>
            </a:fld>
            <a:endParaRPr lang="en-US" altLang="en-US" smtClean="0"/>
          </a:p>
        </p:txBody>
      </p:sp>
      <p:sp>
        <p:nvSpPr>
          <p:cNvPr id="49155" name="Rectangle 2"/>
          <p:cNvSpPr>
            <a:spLocks noGrp="1" noRot="1" noChangeAspect="1" noChangeArrowheads="1" noTextEdit="1"/>
          </p:cNvSpPr>
          <p:nvPr>
            <p:ph type="sldImg"/>
          </p:nvPr>
        </p:nvSpPr>
        <p:spPr>
          <a:xfrm>
            <a:off x="1150938" y="692150"/>
            <a:ext cx="4556125" cy="3416300"/>
          </a:xfrm>
          <a:ln cap="flat"/>
        </p:spPr>
      </p:sp>
      <p:sp>
        <p:nvSpPr>
          <p:cNvPr id="4915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Explain how managers use diagnostic techniques to evaluate the opportunities and threats in the organization’s environment.</a:t>
            </a:r>
            <a:endParaRPr lang="en-CA" altLang="en-US" smtClean="0"/>
          </a:p>
          <a:p>
            <a:endParaRPr lang="en-US" altLang="en-US" smtClean="0">
              <a:cs typeface="Times New Roman" panose="02020603050405020304" pitchFamily="18" charset="0"/>
            </a:endParaRPr>
          </a:p>
          <a:p>
            <a:r>
              <a:rPr lang="en-US" altLang="en-US" smtClean="0">
                <a:cs typeface="Times New Roman" panose="02020603050405020304" pitchFamily="18" charset="0"/>
              </a:rPr>
              <a:t>Rivalry is usually the most critical of the five forces. Typically, when there are many competitors of about the same size and ability, there will be more competition. </a:t>
            </a:r>
          </a:p>
          <a:p>
            <a:r>
              <a:rPr lang="en-US" altLang="en-US" smtClean="0">
                <a:cs typeface="Times New Roman" panose="02020603050405020304" pitchFamily="18" charset="0"/>
              </a:rPr>
              <a:t>Potential entry: students realize that the easier it is to enter a business, the more firms will enter the business. This leads to higher competition.</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28417375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AEB225E-82AC-4782-A5EA-3925AEF116DD}" type="slidenum">
              <a:rPr lang="en-US" altLang="en-US" smtClean="0"/>
              <a:pPr>
                <a:spcBef>
                  <a:spcPct val="0"/>
                </a:spcBef>
              </a:pPr>
              <a:t>19</a:t>
            </a:fld>
            <a:endParaRPr lang="en-US" altLang="en-US" smtClean="0"/>
          </a:p>
        </p:txBody>
      </p:sp>
      <p:sp>
        <p:nvSpPr>
          <p:cNvPr id="51203" name="Rectangle 2"/>
          <p:cNvSpPr>
            <a:spLocks noGrp="1" noRot="1" noChangeAspect="1" noChangeArrowheads="1" noTextEdit="1"/>
          </p:cNvSpPr>
          <p:nvPr>
            <p:ph type="sldImg"/>
          </p:nvPr>
        </p:nvSpPr>
        <p:spPr>
          <a:xfrm>
            <a:off x="1150938" y="692150"/>
            <a:ext cx="4556125" cy="3416300"/>
          </a:xfrm>
          <a:ln cap="flat"/>
        </p:spPr>
      </p:sp>
      <p:sp>
        <p:nvSpPr>
          <p:cNvPr id="5120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LO4 Differentiate among corporate-level, business-level, and functional-level strategies.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There are many ways to succeed at business. Stress that while firms ins </a:t>
            </a:r>
            <a:r>
              <a:rPr lang="en-US" altLang="en-US" b="1" dirty="0" smtClean="0">
                <a:cs typeface="Times New Roman" panose="02020603050405020304" pitchFamily="18" charset="0"/>
              </a:rPr>
              <a:t>single type of business</a:t>
            </a:r>
            <a:r>
              <a:rPr lang="en-US" altLang="en-US" dirty="0" smtClean="0">
                <a:cs typeface="Times New Roman" panose="02020603050405020304" pitchFamily="18" charset="0"/>
              </a:rPr>
              <a:t> can focus on it but if the environment changes, the firm can totally lose the market. A good example might be large, rear-wheel drive automobiles that were displaced by smaller, front wheel drive cars.</a:t>
            </a:r>
          </a:p>
          <a:p>
            <a:endParaRPr lang="en-US" altLang="en-US" dirty="0" smtClean="0"/>
          </a:p>
        </p:txBody>
      </p:sp>
    </p:spTree>
    <p:extLst>
      <p:ext uri="{BB962C8B-B14F-4D97-AF65-F5344CB8AC3E}">
        <p14:creationId xmlns:p14="http://schemas.microsoft.com/office/powerpoint/2010/main" val="3329994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AEB225E-82AC-4782-A5EA-3925AEF116DD}" type="slidenum">
              <a:rPr lang="en-US" altLang="en-US" smtClean="0"/>
              <a:pPr>
                <a:spcBef>
                  <a:spcPct val="0"/>
                </a:spcBef>
              </a:pPr>
              <a:t>20</a:t>
            </a:fld>
            <a:endParaRPr lang="en-US" altLang="en-US" smtClean="0"/>
          </a:p>
        </p:txBody>
      </p:sp>
      <p:sp>
        <p:nvSpPr>
          <p:cNvPr id="51203" name="Rectangle 2"/>
          <p:cNvSpPr>
            <a:spLocks noGrp="1" noRot="1" noChangeAspect="1" noChangeArrowheads="1" noTextEdit="1"/>
          </p:cNvSpPr>
          <p:nvPr>
            <p:ph type="sldImg"/>
          </p:nvPr>
        </p:nvSpPr>
        <p:spPr>
          <a:xfrm>
            <a:off x="1150938" y="692150"/>
            <a:ext cx="4556125" cy="3416300"/>
          </a:xfrm>
          <a:ln cap="flat"/>
        </p:spPr>
      </p:sp>
      <p:sp>
        <p:nvSpPr>
          <p:cNvPr id="5120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LO4 Differentiate among corporate-level, business-level, and functional-level strategies.</a:t>
            </a:r>
          </a:p>
          <a:p>
            <a:endParaRPr lang="en-US" altLang="en-US" dirty="0" smtClean="0">
              <a:latin typeface="Wingdings" panose="05000000000000000000" pitchFamily="2" charset="2"/>
              <a:cs typeface="Times New Roman" panose="02020603050405020304" pitchFamily="18" charset="0"/>
            </a:endParaRPr>
          </a:p>
          <a:p>
            <a:r>
              <a:rPr lang="en-US" altLang="en-US" b="1" dirty="0" smtClean="0">
                <a:cs typeface="Times New Roman" panose="02020603050405020304" pitchFamily="18" charset="0"/>
              </a:rPr>
              <a:t>Diversification</a:t>
            </a:r>
            <a:r>
              <a:rPr lang="en-US" altLang="en-US" dirty="0" smtClean="0">
                <a:cs typeface="Times New Roman" panose="02020603050405020304" pitchFamily="18" charset="0"/>
              </a:rPr>
              <a:t> can spread business risk over more ventures but then it becomes much harder for managers to control the business.</a:t>
            </a:r>
          </a:p>
          <a:p>
            <a:r>
              <a:rPr lang="en-US" altLang="en-US" dirty="0" smtClean="0">
                <a:cs typeface="Times New Roman" panose="02020603050405020304" pitchFamily="18" charset="0"/>
              </a:rPr>
              <a:t>› The bottom line is that there is no sure-fire recipe for success. </a:t>
            </a:r>
          </a:p>
          <a:p>
            <a:r>
              <a:rPr lang="en-US" altLang="en-US" dirty="0" smtClean="0">
                <a:cs typeface="Times New Roman" panose="02020603050405020304" pitchFamily="18" charset="0"/>
              </a:rPr>
              <a:t>› Point out that this uncertainty is why management can be so interesting and rewarding.</a:t>
            </a:r>
          </a:p>
          <a:p>
            <a:endParaRPr lang="en-US" altLang="en-US" dirty="0" smtClean="0"/>
          </a:p>
        </p:txBody>
      </p:sp>
    </p:spTree>
    <p:extLst>
      <p:ext uri="{BB962C8B-B14F-4D97-AF65-F5344CB8AC3E}">
        <p14:creationId xmlns:p14="http://schemas.microsoft.com/office/powerpoint/2010/main" val="18402126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838E71A-5797-4DD8-96D7-774A15919661}" type="slidenum">
              <a:rPr lang="en-US" altLang="en-US" smtClean="0"/>
              <a:pPr>
                <a:spcBef>
                  <a:spcPct val="0"/>
                </a:spcBef>
              </a:pPr>
              <a:t>21</a:t>
            </a:fld>
            <a:endParaRPr lang="en-US" altLang="en-US" smtClean="0"/>
          </a:p>
        </p:txBody>
      </p:sp>
      <p:sp>
        <p:nvSpPr>
          <p:cNvPr id="53251" name="Rectangle 2"/>
          <p:cNvSpPr>
            <a:spLocks noGrp="1" noRot="1" noChangeAspect="1" noChangeArrowheads="1" noTextEdit="1"/>
          </p:cNvSpPr>
          <p:nvPr>
            <p:ph type="sldImg"/>
          </p:nvPr>
        </p:nvSpPr>
        <p:spPr>
          <a:xfrm>
            <a:off x="1150938" y="692150"/>
            <a:ext cx="4556125" cy="3416300"/>
          </a:xfrm>
          <a:ln cap="flat"/>
        </p:spPr>
      </p:sp>
      <p:sp>
        <p:nvSpPr>
          <p:cNvPr id="5325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LO4 Differentiate among corporate-level, business-level, and functional-level strategies.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Students often confuse low-cost with low selling price. Stress that this is NOT the case.	</a:t>
            </a:r>
          </a:p>
          <a:p>
            <a:r>
              <a:rPr lang="en-US" altLang="en-US" dirty="0" smtClean="0">
                <a:cs typeface="Times New Roman" panose="02020603050405020304" pitchFamily="18" charset="0"/>
              </a:rPr>
              <a:t>› Example: during IBM’s domination of the computer business, they actually were the low-cost leader of large computers while selling for the highest price.</a:t>
            </a:r>
          </a:p>
          <a:p>
            <a:r>
              <a:rPr lang="en-US" altLang="en-US" dirty="0" smtClean="0">
                <a:cs typeface="Times New Roman" panose="02020603050405020304" pitchFamily="18" charset="0"/>
              </a:rPr>
              <a:t>› BMW auto company seeks to differentiate themselves based on handling and performance. The key is to find a source of differentiation that is valued by the consumer</a:t>
            </a:r>
          </a:p>
          <a:p>
            <a:endParaRPr lang="en-US" altLang="en-US" dirty="0" smtClean="0"/>
          </a:p>
        </p:txBody>
      </p:sp>
    </p:spTree>
    <p:extLst>
      <p:ext uri="{BB962C8B-B14F-4D97-AF65-F5344CB8AC3E}">
        <p14:creationId xmlns:p14="http://schemas.microsoft.com/office/powerpoint/2010/main" val="35877614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3A83974-FE54-42D2-92BC-5F8D9011A737}" type="slidenum">
              <a:rPr lang="en-US" altLang="en-US" smtClean="0"/>
              <a:pPr>
                <a:spcBef>
                  <a:spcPct val="0"/>
                </a:spcBef>
              </a:pPr>
              <a:t>22</a:t>
            </a:fld>
            <a:endParaRPr lang="en-US" altLang="en-US" smtClean="0"/>
          </a:p>
        </p:txBody>
      </p:sp>
      <p:sp>
        <p:nvSpPr>
          <p:cNvPr id="55299" name="Rectangle 2"/>
          <p:cNvSpPr>
            <a:spLocks noGrp="1" noRot="1" noChangeAspect="1" noChangeArrowheads="1" noTextEdit="1"/>
          </p:cNvSpPr>
          <p:nvPr>
            <p:ph type="sldImg"/>
          </p:nvPr>
        </p:nvSpPr>
        <p:spPr>
          <a:xfrm>
            <a:off x="1150938" y="692150"/>
            <a:ext cx="4556125" cy="3416300"/>
          </a:xfrm>
          <a:ln cap="flat"/>
        </p:spPr>
      </p:sp>
      <p:sp>
        <p:nvSpPr>
          <p:cNvPr id="5530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LO4 Differentiate among corporate-level, business-level, and functional-level strategies.</a:t>
            </a:r>
          </a:p>
          <a:p>
            <a:endParaRPr lang="en-US" altLang="en-US" dirty="0" smtClean="0">
              <a:latin typeface="Wingdings" panose="05000000000000000000" pitchFamily="2" charset="2"/>
              <a:cs typeface="Times New Roman" panose="02020603050405020304" pitchFamily="18" charset="0"/>
            </a:endParaRPr>
          </a:p>
          <a:p>
            <a:endParaRPr lang="en-US" altLang="en-US" dirty="0" smtClean="0"/>
          </a:p>
        </p:txBody>
      </p:sp>
    </p:spTree>
    <p:extLst>
      <p:ext uri="{BB962C8B-B14F-4D97-AF65-F5344CB8AC3E}">
        <p14:creationId xmlns:p14="http://schemas.microsoft.com/office/powerpoint/2010/main" val="11592159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CA9FC71-C995-4987-B5F2-020EAD6564FE}" type="slidenum">
              <a:rPr lang="en-US" altLang="en-US" smtClean="0"/>
              <a:pPr>
                <a:spcBef>
                  <a:spcPct val="0"/>
                </a:spcBef>
              </a:pPr>
              <a:t>23</a:t>
            </a:fld>
            <a:endParaRPr lang="en-US" altLang="en-US" smtClean="0"/>
          </a:p>
        </p:txBody>
      </p:sp>
      <p:sp>
        <p:nvSpPr>
          <p:cNvPr id="57347" name="Rectangle 2"/>
          <p:cNvSpPr>
            <a:spLocks noGrp="1" noRot="1" noChangeAspect="1" noChangeArrowheads="1" noTextEdit="1"/>
          </p:cNvSpPr>
          <p:nvPr>
            <p:ph type="sldImg"/>
          </p:nvPr>
        </p:nvSpPr>
        <p:spPr>
          <a:xfrm>
            <a:off x="1150938" y="692150"/>
            <a:ext cx="4556125" cy="3416300"/>
          </a:xfrm>
          <a:ln cap="flat"/>
        </p:spPr>
      </p:sp>
      <p:sp>
        <p:nvSpPr>
          <p:cNvPr id="5734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LO4 Differentiate among corporate-level, business-level, and functional-level strategies.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Most firms concentrate on one or a very few segments of a market. Low cost is hard to achieve but can dominate the segment. It is important to realize that cost structures change over time based on consumer demand and production technology.</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904097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4DA9BB0-0021-4984-B67E-21CB0DBCCB21}" type="slidenum">
              <a:rPr lang="en-US" altLang="en-US" smtClean="0"/>
              <a:pPr>
                <a:spcBef>
                  <a:spcPct val="0"/>
                </a:spcBef>
              </a:pPr>
              <a:t>24</a:t>
            </a:fld>
            <a:endParaRPr lang="en-US" altLang="en-US" smtClean="0"/>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LO4 Differentiate among corporate-level, business-level, and functional-level strategies.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Most firms concentrate on one or a very few segments of a market. Low cost is hard to achieve but can dominate the segment. It is important to realize that cost structures change over time based on consumer demand and production technology.</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38131426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78ECD20-D9D8-470B-B189-4629BFDF046C}" type="slidenum">
              <a:rPr lang="en-US" altLang="en-US" smtClean="0"/>
              <a:pPr>
                <a:spcBef>
                  <a:spcPct val="0"/>
                </a:spcBef>
              </a:pPr>
              <a:t>25</a:t>
            </a:fld>
            <a:endParaRPr lang="en-US" altLang="en-US" smtClean="0"/>
          </a:p>
        </p:txBody>
      </p:sp>
      <p:sp>
        <p:nvSpPr>
          <p:cNvPr id="61443" name="Rectangle 2"/>
          <p:cNvSpPr>
            <a:spLocks noGrp="1" noRot="1" noChangeAspect="1" noChangeArrowheads="1" noTextEdit="1"/>
          </p:cNvSpPr>
          <p:nvPr>
            <p:ph type="sldImg"/>
          </p:nvPr>
        </p:nvSpPr>
        <p:spPr>
          <a:xfrm>
            <a:off x="1150938" y="692150"/>
            <a:ext cx="4556125" cy="3416300"/>
          </a:xfrm>
          <a:ln cap="flat"/>
        </p:spPr>
      </p:sp>
      <p:sp>
        <p:nvSpPr>
          <p:cNvPr id="6144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LO4 Differentiate among corporate-level, business-level, and functional-level strategies.</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Adding value is a critical concept and one that is embraced by the Total Quality Management concept. </a:t>
            </a:r>
          </a:p>
          <a:p>
            <a:r>
              <a:rPr lang="en-US" altLang="en-US" dirty="0" smtClean="0">
                <a:cs typeface="Times New Roman" panose="02020603050405020304" pitchFamily="18" charset="0"/>
              </a:rPr>
              <a:t>› Value is added when the product or service is desired more by the customer.</a:t>
            </a:r>
          </a:p>
          <a:p>
            <a:r>
              <a:rPr lang="en-US" altLang="en-US" dirty="0" smtClean="0">
                <a:cs typeface="Times New Roman" panose="02020603050405020304" pitchFamily="18" charset="0"/>
              </a:rPr>
              <a:t>› Example: No value is added when the firm needs to repair products that are poorly constructed. Further, no value is added by inspecting products to identify broken products.</a:t>
            </a:r>
          </a:p>
          <a:p>
            <a:endParaRPr lang="en-US" altLang="en-US" dirty="0" smtClean="0"/>
          </a:p>
        </p:txBody>
      </p:sp>
    </p:spTree>
    <p:extLst>
      <p:ext uri="{BB962C8B-B14F-4D97-AF65-F5344CB8AC3E}">
        <p14:creationId xmlns:p14="http://schemas.microsoft.com/office/powerpoint/2010/main" val="39190860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51D44BB-E810-4CDF-B3AA-6754E3A88A4F}" type="slidenum">
              <a:rPr lang="en-US" altLang="en-US" smtClean="0"/>
              <a:pPr>
                <a:spcBef>
                  <a:spcPct val="0"/>
                </a:spcBef>
              </a:pPr>
              <a:t>26</a:t>
            </a:fld>
            <a:endParaRPr lang="en-US" altLang="en-US" smtClean="0"/>
          </a:p>
        </p:txBody>
      </p:sp>
      <p:sp>
        <p:nvSpPr>
          <p:cNvPr id="63491" name="Rectangle 2"/>
          <p:cNvSpPr>
            <a:spLocks noGrp="1" noRot="1" noChangeAspect="1" noChangeArrowheads="1" noTextEdit="1"/>
          </p:cNvSpPr>
          <p:nvPr>
            <p:ph type="sldImg"/>
          </p:nvPr>
        </p:nvSpPr>
        <p:spPr>
          <a:xfrm>
            <a:off x="1150938" y="692150"/>
            <a:ext cx="4556125" cy="3416300"/>
          </a:xfrm>
          <a:ln cap="flat"/>
        </p:spPr>
      </p:sp>
      <p:sp>
        <p:nvSpPr>
          <p:cNvPr id="6349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LO4 Differentiate among corporate-level, business-level, and functional-level strategies.</a:t>
            </a:r>
          </a:p>
          <a:p>
            <a:endParaRPr lang="en-US" altLang="en-US" dirty="0" smtClean="0">
              <a:latin typeface="Wingdings" panose="05000000000000000000" pitchFamily="2" charset="2"/>
              <a:cs typeface="Times New Roman" panose="02020603050405020304" pitchFamily="18" charset="0"/>
            </a:endParaRPr>
          </a:p>
          <a:p>
            <a:r>
              <a:rPr lang="en-US" altLang="en-US" b="1" dirty="0" smtClean="0">
                <a:cs typeface="Times New Roman" panose="02020603050405020304" pitchFamily="18" charset="0"/>
              </a:rPr>
              <a:t>Functional strategies </a:t>
            </a:r>
            <a:r>
              <a:rPr lang="en-US" altLang="en-US" dirty="0" smtClean="0">
                <a:cs typeface="Times New Roman" panose="02020603050405020304" pitchFamily="18" charset="0"/>
              </a:rPr>
              <a:t>describe how we can build a product that will provide us with a competitive advantage. </a:t>
            </a:r>
          </a:p>
          <a:p>
            <a:r>
              <a:rPr lang="en-US" altLang="en-US" dirty="0" smtClean="0">
                <a:cs typeface="Times New Roman" panose="02020603050405020304" pitchFamily="18" charset="0"/>
              </a:rPr>
              <a:t>› Note that there is usually room in the market for several firms that can each follow a different functional strategy. </a:t>
            </a:r>
          </a:p>
          <a:p>
            <a:r>
              <a:rPr lang="en-US" altLang="en-US" dirty="0" smtClean="0">
                <a:cs typeface="Times New Roman" panose="02020603050405020304" pitchFamily="18" charset="0"/>
              </a:rPr>
              <a:t>› Be sure to mention that for the functional strategy to be effective, the workers building the product must also embrace the strategy. This is a key issue for managers.</a:t>
            </a:r>
          </a:p>
          <a:p>
            <a:endParaRPr lang="en-US" altLang="en-US" dirty="0" smtClean="0"/>
          </a:p>
        </p:txBody>
      </p:sp>
    </p:spTree>
    <p:extLst>
      <p:ext uri="{BB962C8B-B14F-4D97-AF65-F5344CB8AC3E}">
        <p14:creationId xmlns:p14="http://schemas.microsoft.com/office/powerpoint/2010/main" val="32852388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xfrm>
            <a:off x="1150938" y="692150"/>
            <a:ext cx="4556125" cy="3416300"/>
          </a:xfrm>
          <a:ln/>
        </p:spPr>
      </p:sp>
      <p:sp>
        <p:nvSpPr>
          <p:cNvPr id="6553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LO5 Describe how managers implement strategy and evaluate its success.</a:t>
            </a:r>
            <a:r>
              <a:rPr lang="en-CA" altLang="en-US" b="1" smtClean="0"/>
              <a:t> </a:t>
            </a:r>
            <a:endParaRPr lang="en-CA" altLang="en-US" smtClean="0"/>
          </a:p>
          <a:p>
            <a:endParaRPr lang="en-CA" altLang="en-US" smtClean="0"/>
          </a:p>
          <a:p>
            <a:r>
              <a:rPr lang="en-CA" altLang="en-US" b="1" smtClean="0"/>
              <a:t>Recall Steps 1 through 3: </a:t>
            </a:r>
          </a:p>
          <a:p>
            <a:r>
              <a:rPr lang="en-CA" altLang="en-US" smtClean="0"/>
              <a:t>After conducting a SWOT analysis and analyzing the forces in the organization’s industry using Porter’s Five Forces Model, managers </a:t>
            </a:r>
            <a:r>
              <a:rPr lang="en-CA" altLang="en-US" b="1" smtClean="0"/>
              <a:t>formulate appropriate strategies</a:t>
            </a:r>
            <a:r>
              <a:rPr lang="en-CA" altLang="en-US" smtClean="0"/>
              <a:t> at the corporate, business, and functional level that support the organization’s vision, mission, and goals. </a:t>
            </a:r>
          </a:p>
          <a:p>
            <a:endParaRPr lang="en-CA" altLang="en-US" smtClean="0"/>
          </a:p>
          <a:p>
            <a:r>
              <a:rPr lang="en-CA" altLang="en-US" smtClean="0"/>
              <a:t>The next step in the planning process, </a:t>
            </a:r>
            <a:r>
              <a:rPr lang="en-CA" altLang="en-US" b="1" smtClean="0"/>
              <a:t>implementation</a:t>
            </a:r>
            <a:r>
              <a:rPr lang="en-CA" altLang="en-US" smtClean="0"/>
              <a:t>, now confronts managers with the challenge of how to put those strategies into action</a:t>
            </a:r>
          </a:p>
          <a:p>
            <a:endParaRPr lang="en-CA" altLang="en-US" smtClean="0"/>
          </a:p>
        </p:txBody>
      </p:sp>
      <p:sp>
        <p:nvSpPr>
          <p:cNvPr id="655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5CCCE60-78B9-41F4-B974-F3BA82E8B2C2}" type="slidenum">
              <a:rPr lang="en-US" altLang="en-US" smtClean="0"/>
              <a:pPr>
                <a:spcBef>
                  <a:spcPct val="0"/>
                </a:spcBef>
              </a:pPr>
              <a:t>27</a:t>
            </a:fld>
            <a:endParaRPr lang="en-US" altLang="en-US" smtClean="0"/>
          </a:p>
        </p:txBody>
      </p:sp>
    </p:spTree>
    <p:extLst>
      <p:ext uri="{BB962C8B-B14F-4D97-AF65-F5344CB8AC3E}">
        <p14:creationId xmlns:p14="http://schemas.microsoft.com/office/powerpoint/2010/main" val="1793301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xfrm>
            <a:off x="1150938" y="692150"/>
            <a:ext cx="4556125" cy="3416300"/>
          </a:xfrm>
          <a:ln/>
        </p:spPr>
      </p:sp>
      <p:sp>
        <p:nvSpPr>
          <p:cNvPr id="6758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LO5 Describe how managers implement strategy and evaluate its success.</a:t>
            </a:r>
            <a:r>
              <a:rPr lang="en-CA" altLang="en-US" b="1" smtClean="0"/>
              <a:t> </a:t>
            </a:r>
            <a:endParaRPr lang="en-CA" altLang="en-US" smtClean="0"/>
          </a:p>
          <a:p>
            <a:endParaRPr lang="en-CA" altLang="en-US" smtClean="0"/>
          </a:p>
          <a:p>
            <a:r>
              <a:rPr lang="en-CA" altLang="en-US" smtClean="0"/>
              <a:t>Here is an example which teaches this point: </a:t>
            </a:r>
          </a:p>
          <a:p>
            <a:endParaRPr lang="en-CA" altLang="en-US" smtClean="0"/>
          </a:p>
          <a:p>
            <a:r>
              <a:rPr lang="en-CA" altLang="en-US" smtClean="0"/>
              <a:t>Campbell’s Soup company did an about face after it lost its competitive advantage to General Mills when the latter began offering a more health conscious line of soup in the early 2000s. </a:t>
            </a:r>
          </a:p>
          <a:p>
            <a:endParaRPr lang="en-CA" altLang="en-US" smtClean="0"/>
          </a:p>
          <a:p>
            <a:r>
              <a:rPr lang="en-CA" altLang="en-US" smtClean="0"/>
              <a:t>Campbell’s responded to this threat by realigning its products to meet the changing nutrition needs of consumers. Among the changes, it reduced the amount of sodium in soups. </a:t>
            </a:r>
          </a:p>
          <a:p>
            <a:endParaRPr lang="en-CA" altLang="en-US" smtClean="0"/>
          </a:p>
          <a:p>
            <a:r>
              <a:rPr lang="en-CA" altLang="en-US" smtClean="0"/>
              <a:t>By 2011, sales were sluggish and incoming CEO Denise Morrison </a:t>
            </a:r>
            <a:r>
              <a:rPr lang="en-CA" altLang="en-US" b="1" smtClean="0"/>
              <a:t>reversed the low sodium strategy </a:t>
            </a:r>
            <a:r>
              <a:rPr lang="en-CA" altLang="en-US" smtClean="0"/>
              <a:t>to try to regain market share. </a:t>
            </a:r>
          </a:p>
          <a:p>
            <a:endParaRPr lang="en-CA" altLang="en-US" smtClean="0"/>
          </a:p>
          <a:p>
            <a:r>
              <a:rPr lang="en-CA" altLang="en-US" smtClean="0"/>
              <a:t>When goals are unmet, strategy must be rethought in such a way as to stay true to the vision and mission of the organization.</a:t>
            </a:r>
          </a:p>
          <a:p>
            <a:endParaRPr lang="en-CA" altLang="en-US" smtClean="0"/>
          </a:p>
          <a:p>
            <a:endParaRPr lang="en-CA" altLang="en-US" smtClean="0"/>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52CE892-A78B-433F-A023-8CD414166215}" type="slidenum">
              <a:rPr lang="en-US" altLang="en-US" smtClean="0"/>
              <a:pPr>
                <a:spcBef>
                  <a:spcPct val="0"/>
                </a:spcBef>
              </a:pPr>
              <a:t>28</a:t>
            </a:fld>
            <a:endParaRPr lang="en-US" altLang="en-US" smtClean="0"/>
          </a:p>
        </p:txBody>
      </p:sp>
    </p:spTree>
    <p:extLst>
      <p:ext uri="{BB962C8B-B14F-4D97-AF65-F5344CB8AC3E}">
        <p14:creationId xmlns:p14="http://schemas.microsoft.com/office/powerpoint/2010/main" val="17885907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xfrm>
            <a:off x="1150938" y="692150"/>
            <a:ext cx="4556125" cy="3416300"/>
          </a:xfrm>
          <a:ln/>
        </p:spPr>
      </p:sp>
      <p:sp>
        <p:nvSpPr>
          <p:cNvPr id="6963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LO5 Describe how managers implement strategy and evaluate its success.</a:t>
            </a:r>
            <a:r>
              <a:rPr lang="en-CA" altLang="en-US" b="1" smtClean="0"/>
              <a:t> </a:t>
            </a:r>
            <a:endParaRPr lang="en-CA" altLang="en-US" smtClean="0"/>
          </a:p>
          <a:p>
            <a:endParaRPr lang="en-CA" altLang="en-US" smtClean="0"/>
          </a:p>
          <a:p>
            <a:endParaRPr lang="en-CA" altLang="en-US" smtClean="0"/>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BBDD0AD-58C5-43A7-B428-6A1047DDE43A}" type="slidenum">
              <a:rPr lang="en-US" altLang="en-US" smtClean="0"/>
              <a:pPr>
                <a:spcBef>
                  <a:spcPct val="0"/>
                </a:spcBef>
              </a:pPr>
              <a:t>29</a:t>
            </a:fld>
            <a:endParaRPr lang="en-US" altLang="en-US" smtClean="0"/>
          </a:p>
        </p:txBody>
      </p:sp>
    </p:spTree>
    <p:extLst>
      <p:ext uri="{BB962C8B-B14F-4D97-AF65-F5344CB8AC3E}">
        <p14:creationId xmlns:p14="http://schemas.microsoft.com/office/powerpoint/2010/main" val="3493390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2"/>
          <p:cNvSpPr>
            <a:spLocks noGrp="1" noChangeArrowheads="1"/>
          </p:cNvSpPr>
          <p:nvPr>
            <p:ph type="ftr" sz="quarter" idx="10"/>
          </p:nvPr>
        </p:nvSpPr>
        <p:spPr/>
        <p:txBody>
          <a:bodyPr/>
          <a:lstStyle>
            <a:lvl1pPr algn="l">
              <a:defRPr/>
            </a:lvl1pPr>
          </a:lstStyle>
          <a:p>
            <a:pPr>
              <a:defRPr/>
            </a:pPr>
            <a:r>
              <a:rPr lang="en-CA"/>
              <a:t>Copyright (c) 2016 McGraw-Hill Companies Inc.                                                                                                                                                               5-2</a:t>
            </a:r>
            <a:endParaRPr lang="en-CA" dirty="0"/>
          </a:p>
        </p:txBody>
      </p:sp>
    </p:spTree>
    <p:extLst>
      <p:ext uri="{BB962C8B-B14F-4D97-AF65-F5344CB8AC3E}">
        <p14:creationId xmlns:p14="http://schemas.microsoft.com/office/powerpoint/2010/main" val="1408079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26981" y="228600"/>
            <a:ext cx="8207375" cy="1152525"/>
          </a:xfrm>
        </p:spPr>
        <p:txBody>
          <a:bodyPr/>
          <a:lstStyle>
            <a:lvl1pPr>
              <a:defRPr b="1">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800">
                <a:solidFill>
                  <a:srgbClr val="0070C0"/>
                </a:solidFill>
              </a:defRPr>
            </a:lvl1pPr>
            <a:lvl2pPr>
              <a:buFont typeface="Wingdings" pitchFamily="2" charset="2"/>
              <a:buChar char="Ø"/>
              <a:defRPr sz="2400">
                <a:solidFill>
                  <a:srgbClr val="0070C0"/>
                </a:solidFill>
              </a:defRPr>
            </a:lvl2pPr>
            <a:lvl3pPr>
              <a:defRPr sz="2200">
                <a:solidFill>
                  <a:srgbClr val="0070C0"/>
                </a:solidFill>
              </a:defRPr>
            </a:lvl3pPr>
            <a:lvl4pPr>
              <a:defRPr>
                <a:solidFill>
                  <a:srgbClr val="0070C0"/>
                </a:solidFill>
              </a:defRPr>
            </a:lvl4pPr>
            <a:lvl5pPr>
              <a:defRPr>
                <a:solidFill>
                  <a:srgbClr val="0070C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2"/>
          <p:cNvSpPr>
            <a:spLocks noGrp="1" noChangeArrowheads="1"/>
          </p:cNvSpPr>
          <p:nvPr>
            <p:ph type="ftr" sz="quarter" idx="10"/>
          </p:nvPr>
        </p:nvSpPr>
        <p:spPr/>
        <p:txBody>
          <a:bodyPr/>
          <a:lstStyle>
            <a:lvl1pPr algn="l">
              <a:defRPr/>
            </a:lvl1pPr>
          </a:lstStyle>
          <a:p>
            <a:pPr>
              <a:defRPr/>
            </a:pPr>
            <a:r>
              <a:rPr lang="en-CA"/>
              <a:t>Copyright (c) 2016 McGraw-Hill Companies Inc.                                                                                                                                                               5-2</a:t>
            </a:r>
            <a:endParaRPr lang="en-CA" dirty="0"/>
          </a:p>
        </p:txBody>
      </p:sp>
    </p:spTree>
    <p:extLst>
      <p:ext uri="{BB962C8B-B14F-4D97-AF65-F5344CB8AC3E}">
        <p14:creationId xmlns:p14="http://schemas.microsoft.com/office/powerpoint/2010/main" val="1347886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ftr" sz="quarter" idx="10"/>
          </p:nvPr>
        </p:nvSpPr>
        <p:spPr>
          <a:ln/>
        </p:spPr>
        <p:txBody>
          <a:bodyPr/>
          <a:lstStyle>
            <a:lvl1pPr>
              <a:defRPr/>
            </a:lvl1pPr>
          </a:lstStyle>
          <a:p>
            <a:pPr>
              <a:defRPr/>
            </a:pPr>
            <a:r>
              <a:rPr lang="en-CA"/>
              <a:t>Copyright (c) 2016 McGraw-Hill Companies Inc.                                                                                                                                                               5-2</a:t>
            </a:r>
            <a:endParaRPr lang="en-CA" dirty="0"/>
          </a:p>
        </p:txBody>
      </p:sp>
    </p:spTree>
    <p:extLst>
      <p:ext uri="{BB962C8B-B14F-4D97-AF65-F5344CB8AC3E}">
        <p14:creationId xmlns:p14="http://schemas.microsoft.com/office/powerpoint/2010/main" val="3584950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9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a:ln/>
        </p:spPr>
        <p:txBody>
          <a:bodyPr/>
          <a:lstStyle>
            <a:lvl1pPr>
              <a:defRPr/>
            </a:lvl1pPr>
          </a:lstStyle>
          <a:p>
            <a:pPr>
              <a:defRPr/>
            </a:pPr>
            <a:r>
              <a:rPr lang="en-CA"/>
              <a:t>Copyright (c) 2016 McGraw-Hill Companies Inc.                                                                                                                                                               5-2</a:t>
            </a:r>
            <a:endParaRPr lang="en-CA" dirty="0"/>
          </a:p>
        </p:txBody>
      </p:sp>
    </p:spTree>
    <p:extLst>
      <p:ext uri="{BB962C8B-B14F-4D97-AF65-F5344CB8AC3E}">
        <p14:creationId xmlns:p14="http://schemas.microsoft.com/office/powerpoint/2010/main" val="1476349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ftr" sz="quarter" idx="10"/>
          </p:nvPr>
        </p:nvSpPr>
        <p:spPr>
          <a:ln/>
        </p:spPr>
        <p:txBody>
          <a:bodyPr/>
          <a:lstStyle>
            <a:lvl1pPr>
              <a:defRPr/>
            </a:lvl1pPr>
          </a:lstStyle>
          <a:p>
            <a:pPr>
              <a:defRPr/>
            </a:pPr>
            <a:r>
              <a:rPr lang="en-CA"/>
              <a:t>Copyright (c) 2016 McGraw-Hill Companies Inc.                                                                                                                                                               5-2</a:t>
            </a:r>
            <a:endParaRPr lang="en-CA" dirty="0"/>
          </a:p>
        </p:txBody>
      </p:sp>
    </p:spTree>
    <p:extLst>
      <p:ext uri="{BB962C8B-B14F-4D97-AF65-F5344CB8AC3E}">
        <p14:creationId xmlns:p14="http://schemas.microsoft.com/office/powerpoint/2010/main" val="2113814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Line 1032"/>
          <p:cNvSpPr>
            <a:spLocks noChangeShapeType="1"/>
          </p:cNvSpPr>
          <p:nvPr userDrawn="1"/>
        </p:nvSpPr>
        <p:spPr bwMode="auto">
          <a:xfrm>
            <a:off x="457200" y="1295400"/>
            <a:ext cx="8229600" cy="0"/>
          </a:xfrm>
          <a:prstGeom prst="line">
            <a:avLst/>
          </a:prstGeom>
          <a:ln>
            <a:solidFill>
              <a:srgbClr val="FF0000"/>
            </a:solidFill>
            <a:headEnd/>
            <a:tailEnd/>
          </a:ln>
        </p:spPr>
        <p:style>
          <a:lnRef idx="3">
            <a:schemeClr val="accent6"/>
          </a:lnRef>
          <a:fillRef idx="0">
            <a:schemeClr val="accent6"/>
          </a:fillRef>
          <a:effectRef idx="2">
            <a:schemeClr val="accent6"/>
          </a:effectRef>
          <a:fontRef idx="minor">
            <a:schemeClr val="tx1"/>
          </a:fontRef>
        </p:style>
        <p:txBody>
          <a:bodyPr/>
          <a:lstStyle/>
          <a:p>
            <a:pPr eaLnBrk="1" hangingPunct="1">
              <a:defRPr/>
            </a:pPr>
            <a:endParaRPr lang="en-CA"/>
          </a:p>
        </p:txBody>
      </p:sp>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Rectangle 3"/>
          <p:cNvSpPr>
            <a:spLocks noGrp="1" noChangeArrowheads="1"/>
          </p:cNvSpPr>
          <p:nvPr>
            <p:ph type="ftr" sz="quarter" idx="10"/>
          </p:nvPr>
        </p:nvSpPr>
        <p:spPr/>
        <p:txBody>
          <a:bodyPr/>
          <a:lstStyle>
            <a:lvl1pPr>
              <a:defRPr/>
            </a:lvl1pPr>
          </a:lstStyle>
          <a:p>
            <a:pPr>
              <a:defRPr/>
            </a:pPr>
            <a:r>
              <a:rPr lang="en-CA"/>
              <a:t>Copyright (c) 2016 McGraw-Hill Companies Inc.                                                                                                                                                               5-2</a:t>
            </a:r>
          </a:p>
        </p:txBody>
      </p:sp>
    </p:spTree>
    <p:extLst>
      <p:ext uri="{BB962C8B-B14F-4D97-AF65-F5344CB8AC3E}">
        <p14:creationId xmlns:p14="http://schemas.microsoft.com/office/powerpoint/2010/main" val="1413961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r>
              <a:rPr lang="en-CA"/>
              <a:t>Copyright (c) 2016 McGraw-Hill Companies Inc.                                                                                                                                                               5-2</a:t>
            </a:r>
            <a:endParaRPr lang="en-CA" dirty="0"/>
          </a:p>
        </p:txBody>
      </p:sp>
    </p:spTree>
    <p:extLst>
      <p:ext uri="{BB962C8B-B14F-4D97-AF65-F5344CB8AC3E}">
        <p14:creationId xmlns:p14="http://schemas.microsoft.com/office/powerpoint/2010/main" val="357357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r>
              <a:rPr lang="en-CA"/>
              <a:t>Copyright (c) 2016 McGraw-Hill Companies Inc.                                                                                                                                                               5-2</a:t>
            </a:r>
            <a:endParaRPr lang="en-CA" dirty="0"/>
          </a:p>
        </p:txBody>
      </p:sp>
    </p:spTree>
    <p:extLst>
      <p:ext uri="{BB962C8B-B14F-4D97-AF65-F5344CB8AC3E}">
        <p14:creationId xmlns:p14="http://schemas.microsoft.com/office/powerpoint/2010/main" val="2424614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r>
              <a:rPr lang="en-CA"/>
              <a:t>Copyright (c) 2016 McGraw-Hill Companies Inc.                                                                                                                                                               5-2</a:t>
            </a:r>
            <a:endParaRPr lang="en-CA" dirty="0"/>
          </a:p>
        </p:txBody>
      </p:sp>
    </p:spTree>
    <p:extLst>
      <p:ext uri="{BB962C8B-B14F-4D97-AF65-F5344CB8AC3E}">
        <p14:creationId xmlns:p14="http://schemas.microsoft.com/office/powerpoint/2010/main" val="257946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r>
              <a:rPr lang="en-CA"/>
              <a:t>Copyright (c) 2016 McGraw-Hill Companies Inc.                                                                                                                                                               5-2</a:t>
            </a:r>
            <a:endParaRPr lang="en-CA" dirty="0"/>
          </a:p>
        </p:txBody>
      </p:sp>
    </p:spTree>
    <p:extLst>
      <p:ext uri="{BB962C8B-B14F-4D97-AF65-F5344CB8AC3E}">
        <p14:creationId xmlns:p14="http://schemas.microsoft.com/office/powerpoint/2010/main" val="3351453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8943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8313" y="260350"/>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r>
              <a:rPr lang="en-CA"/>
              <a:t>Copyright (c) 2016 McGraw-Hill Companies Inc.                                                                                                                                                               5-2</a:t>
            </a:r>
            <a:endParaRPr lang="en-CA" dirty="0"/>
          </a:p>
        </p:txBody>
      </p:sp>
    </p:spTree>
    <p:extLst>
      <p:ext uri="{BB962C8B-B14F-4D97-AF65-F5344CB8AC3E}">
        <p14:creationId xmlns:p14="http://schemas.microsoft.com/office/powerpoint/2010/main" val="155683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mtClean="0">
              <a:solidFill>
                <a:srgbClr val="000000"/>
              </a:solidFill>
            </a:endParaRPr>
          </a:p>
        </p:txBody>
      </p:sp>
      <p:sp>
        <p:nvSpPr>
          <p:cNvPr id="2" name="Title 1"/>
          <p:cNvSpPr>
            <a:spLocks noGrp="1"/>
          </p:cNvSpPr>
          <p:nvPr>
            <p:ph type="title"/>
          </p:nvPr>
        </p:nvSpPr>
        <p:spPr>
          <a:xfrm>
            <a:off x="434975" y="152400"/>
            <a:ext cx="8229600" cy="1143000"/>
          </a:xfrm>
        </p:spPr>
        <p:txBody>
          <a:bodyPr/>
          <a:lstStyle>
            <a:lvl1pPr>
              <a:defRPr>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1755912"/>
            <a:ext cx="8229600" cy="4525963"/>
          </a:xfrm>
        </p:spPr>
        <p:txBody>
          <a:bodyPr/>
          <a:lstStyle>
            <a:lvl1pPr>
              <a:defRPr>
                <a:solidFill>
                  <a:srgbClr val="0070C0"/>
                </a:solidFill>
                <a:latin typeface="Times New Roman" pitchFamily="18" charset="0"/>
                <a:cs typeface="Times New Roman" pitchFamily="18" charset="0"/>
              </a:defRPr>
            </a:lvl1pPr>
            <a:lvl2pPr>
              <a:defRPr>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120124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0"/>
            <a:ext cx="9144001" cy="609600"/>
          </a:xfrm>
          <a:prstGeom prst="rect">
            <a:avLst/>
          </a:prstGeom>
          <a:solidFill>
            <a:srgbClr val="7030A0"/>
          </a:solidFill>
          <a:ln w="12700" algn="ctr">
            <a:solidFill>
              <a:schemeClr val="tx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200" b="1" i="1" smtClean="0">
                <a:solidFill>
                  <a:srgbClr val="FFFFFF"/>
                </a:solidFill>
              </a:rPr>
              <a:t>ESSENTIALS OF CONTEMPORARY MANAGEMENT</a:t>
            </a:r>
          </a:p>
        </p:txBody>
      </p:sp>
      <p:sp>
        <p:nvSpPr>
          <p:cNvPr id="5" name="Rectangle 4"/>
          <p:cNvSpPr>
            <a:spLocks noChangeArrowheads="1"/>
          </p:cNvSpPr>
          <p:nvPr userDrawn="1"/>
        </p:nvSpPr>
        <p:spPr bwMode="auto">
          <a:xfrm>
            <a:off x="-11113" y="476250"/>
            <a:ext cx="1676401" cy="304800"/>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smtClean="0">
                <a:solidFill>
                  <a:srgbClr val="FFFFFF"/>
                </a:solidFill>
              </a:rPr>
              <a:t>FIFTH EDITION</a:t>
            </a:r>
          </a:p>
        </p:txBody>
      </p:sp>
      <p:sp>
        <p:nvSpPr>
          <p:cNvPr id="2" name="Title 1"/>
          <p:cNvSpPr>
            <a:spLocks noGrp="1"/>
          </p:cNvSpPr>
          <p:nvPr>
            <p:ph type="title"/>
          </p:nvPr>
        </p:nvSpPr>
        <p:spPr>
          <a:xfrm>
            <a:off x="493643" y="914400"/>
            <a:ext cx="8229600" cy="1143000"/>
          </a:xfrm>
        </p:spPr>
        <p:txBody>
          <a:bodyPr/>
          <a:lstStyle>
            <a:lvl1pPr>
              <a:defRPr sz="4000">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0"/>
            <a:ext cx="8229600" cy="4525963"/>
          </a:xfrm>
        </p:spPr>
        <p:txBody>
          <a:bodyPr/>
          <a:lstStyle>
            <a:lvl1pPr>
              <a:defRPr sz="2400">
                <a:solidFill>
                  <a:srgbClr val="0070C0"/>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Rectangle 2"/>
          <p:cNvSpPr>
            <a:spLocks noGrp="1" noChangeArrowheads="1"/>
          </p:cNvSpPr>
          <p:nvPr>
            <p:ph type="ftr" sz="quarter" idx="10"/>
          </p:nvPr>
        </p:nvSpPr>
        <p:spPr>
          <a:xfrm>
            <a:off x="457200" y="6278563"/>
            <a:ext cx="8207375" cy="476250"/>
          </a:xfrm>
        </p:spPr>
        <p:txBody>
          <a:bodyPr/>
          <a:lstStyle>
            <a:lvl1pPr>
              <a:defRPr/>
            </a:lvl1pPr>
          </a:lstStyle>
          <a:p>
            <a:pPr>
              <a:defRPr/>
            </a:pPr>
            <a:endParaRPr lang="en-CA"/>
          </a:p>
        </p:txBody>
      </p:sp>
    </p:spTree>
    <p:extLst>
      <p:ext uri="{BB962C8B-B14F-4D97-AF65-F5344CB8AC3E}">
        <p14:creationId xmlns:p14="http://schemas.microsoft.com/office/powerpoint/2010/main" val="20334504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3600" b="1">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defRPr sz="2400">
                <a:solidFill>
                  <a:schemeClr val="tx1"/>
                </a:solidFill>
                <a:latin typeface="Times New Roman" pitchFamily="18" charset="0"/>
                <a:cs typeface="Times New Roman" pitchFamily="18" charset="0"/>
              </a:defRPr>
            </a:lvl1pPr>
            <a:lvl2pPr marL="742950" indent="-285750">
              <a:buSzPct val="85000"/>
              <a:buFont typeface="Wingdings" panose="05000000000000000000" pitchFamily="2" charset="2"/>
              <a:buChar char="Ø"/>
              <a:defRPr sz="2000">
                <a:solidFill>
                  <a:schemeClr val="tx1"/>
                </a:solidFill>
                <a:latin typeface="Times New Roman" pitchFamily="18" charset="0"/>
                <a:cs typeface="Times New Roman" pitchFamily="18" charset="0"/>
              </a:defRPr>
            </a:lvl2pPr>
            <a:lvl3pPr>
              <a:defRPr>
                <a:solidFill>
                  <a:schemeClr val="tx1"/>
                </a:solidFill>
                <a:latin typeface="Times New Roman" pitchFamily="18" charset="0"/>
                <a:cs typeface="Times New Roman" pitchFamily="18" charset="0"/>
              </a:defRPr>
            </a:lvl3pPr>
            <a:lvl4pPr>
              <a:defRPr>
                <a:solidFill>
                  <a:schemeClr val="tx1"/>
                </a:solidFill>
                <a:latin typeface="Times New Roman" pitchFamily="18" charset="0"/>
                <a:cs typeface="Times New Roman" pitchFamily="18" charset="0"/>
              </a:defRPr>
            </a:lvl4pPr>
            <a:lvl5pPr>
              <a:defRPr>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639313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7030A0">
            <a:alpha val="5098"/>
          </a:srgbClr>
        </a:solidFill>
        <a:effectLst/>
      </p:bgPr>
    </p:bg>
    <p:spTree>
      <p:nvGrpSpPr>
        <p:cNvPr id="1" name=""/>
        <p:cNvGrpSpPr/>
        <p:nvPr/>
      </p:nvGrpSpPr>
      <p:grpSpPr>
        <a:xfrm>
          <a:off x="0" y="0"/>
          <a:ext cx="0" cy="0"/>
          <a:chOff x="0" y="0"/>
          <a:chExt cx="0" cy="0"/>
        </a:xfrm>
      </p:grpSpPr>
      <p:sp>
        <p:nvSpPr>
          <p:cNvPr id="83970" name="Rectangle 2"/>
          <p:cNvSpPr>
            <a:spLocks noGrp="1" noChangeArrowheads="1"/>
          </p:cNvSpPr>
          <p:nvPr>
            <p:ph type="ftr" sz="quarter" idx="3"/>
          </p:nvPr>
        </p:nvSpPr>
        <p:spPr bwMode="auto">
          <a:xfrm>
            <a:off x="468313" y="6165850"/>
            <a:ext cx="82073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Times New Roman" pitchFamily="18" charset="0"/>
                <a:cs typeface="Arial" charset="0"/>
              </a:defRPr>
            </a:lvl1pPr>
          </a:lstStyle>
          <a:p>
            <a:pPr>
              <a:defRPr/>
            </a:pPr>
            <a:r>
              <a:rPr lang="en-CA"/>
              <a:t>Copyright (c) 2016 McGraw-Hill Companies Inc.                                                                                                                                                               5-2</a:t>
            </a:r>
            <a:endParaRPr lang="en-CA" dirty="0"/>
          </a:p>
        </p:txBody>
      </p:sp>
      <p:sp>
        <p:nvSpPr>
          <p:cNvPr id="1027" name="Rectangle 4"/>
          <p:cNvSpPr>
            <a:spLocks noGrp="1" noChangeArrowheads="1"/>
          </p:cNvSpPr>
          <p:nvPr>
            <p:ph type="title"/>
          </p:nvPr>
        </p:nvSpPr>
        <p:spPr bwMode="auto">
          <a:xfrm>
            <a:off x="468313" y="260350"/>
            <a:ext cx="8207375"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1028" name="Rectangle 5"/>
          <p:cNvSpPr>
            <a:spLocks noGrp="1" noChangeArrowheads="1"/>
          </p:cNvSpPr>
          <p:nvPr>
            <p:ph type="body" idx="1"/>
          </p:nvPr>
        </p:nvSpPr>
        <p:spPr bwMode="auto">
          <a:xfrm>
            <a:off x="468313" y="1628775"/>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Tree>
  </p:cSld>
  <p:clrMap bg1="lt1" tx1="dk1" bg2="lt2" tx2="dk2" accent1="accent1" accent2="accent2" accent3="accent3" accent4="accent4" accent5="accent5" accent6="accent6" hlink="hlink" folHlink="folHlink"/>
  <p:sldLayoutIdLst>
    <p:sldLayoutId id="2147483823" r:id="rId1"/>
    <p:sldLayoutId id="2147483824" r:id="rId2"/>
    <p:sldLayoutId id="2147483815" r:id="rId3"/>
    <p:sldLayoutId id="2147483816" r:id="rId4"/>
    <p:sldLayoutId id="2147483817" r:id="rId5"/>
    <p:sldLayoutId id="2147483825" r:id="rId6"/>
    <p:sldLayoutId id="2147483818" r:id="rId7"/>
    <p:sldLayoutId id="2147483819" r:id="rId8"/>
    <p:sldLayoutId id="2147483820" r:id="rId9"/>
    <p:sldLayoutId id="2147483821" r:id="rId10"/>
    <p:sldLayoutId id="2147483822" r:id="rId1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anose="02020603050405020304" pitchFamily="18" charset="0"/>
          <a:cs typeface="Times New Roman" panose="02020603050405020304" pitchFamily="18" charset="0"/>
        </a:defRPr>
      </a:lvl2pPr>
      <a:lvl3pPr algn="ctr" rtl="0" eaLnBrk="0" fontAlgn="base" hangingPunct="0">
        <a:spcBef>
          <a:spcPct val="0"/>
        </a:spcBef>
        <a:spcAft>
          <a:spcPct val="0"/>
        </a:spcAft>
        <a:defRPr sz="4400">
          <a:solidFill>
            <a:srgbClr val="7030A0"/>
          </a:solidFill>
          <a:latin typeface="Times New Roman" panose="02020603050405020304" pitchFamily="18" charset="0"/>
          <a:cs typeface="Times New Roman" panose="02020603050405020304" pitchFamily="18" charset="0"/>
        </a:defRPr>
      </a:lvl3pPr>
      <a:lvl4pPr algn="ctr" rtl="0" eaLnBrk="0" fontAlgn="base" hangingPunct="0">
        <a:spcBef>
          <a:spcPct val="0"/>
        </a:spcBef>
        <a:spcAft>
          <a:spcPct val="0"/>
        </a:spcAft>
        <a:defRPr sz="4400">
          <a:solidFill>
            <a:srgbClr val="7030A0"/>
          </a:solidFill>
          <a:latin typeface="Times New Roman" panose="02020603050405020304" pitchFamily="18" charset="0"/>
          <a:cs typeface="Times New Roman" panose="02020603050405020304" pitchFamily="18" charset="0"/>
        </a:defRPr>
      </a:lvl4pPr>
      <a:lvl5pPr algn="ctr" rtl="0" eaLnBrk="0" fontAlgn="base" hangingPunct="0">
        <a:spcBef>
          <a:spcPct val="0"/>
        </a:spcBef>
        <a:spcAft>
          <a:spcPct val="0"/>
        </a:spcAft>
        <a:defRPr sz="4400">
          <a:solidFill>
            <a:srgbClr val="7030A0"/>
          </a:solidFill>
          <a:latin typeface="Times New Roman" panose="02020603050405020304" pitchFamily="18" charset="0"/>
          <a:cs typeface="Times New Roman" panose="02020603050405020304"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2800">
          <a:solidFill>
            <a:srgbClr val="0070C0"/>
          </a:solidFill>
          <a:latin typeface="Times New Roman" pitchFamily="18" charset="0"/>
          <a:ea typeface="+mn-ea"/>
          <a:cs typeface="Times New Roman" pitchFamily="18" charset="0"/>
        </a:defRPr>
      </a:lvl1pPr>
      <a:lvl2pPr marL="914400" indent="-457200" algn="l" rtl="0" eaLnBrk="0" fontAlgn="base" hangingPunct="0">
        <a:spcBef>
          <a:spcPct val="20000"/>
        </a:spcBef>
        <a:spcAft>
          <a:spcPct val="0"/>
        </a:spcAft>
        <a:buFont typeface="Wingdings" panose="05000000000000000000" pitchFamily="2" charset="2"/>
        <a:buChar char="Ø"/>
        <a:defRPr sz="24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200" i="1">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D9D9D9">
            <a:alpha val="34901"/>
          </a:srgbClr>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5- </a:t>
            </a:r>
            <a:fld id="{ABD3ACF7-B6DE-4E8E-B046-81CA47C9CE5C}"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051"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2052" name="Rectangle 6"/>
          <p:cNvSpPr>
            <a:spLocks noGrp="1" noChangeArrowheads="1"/>
          </p:cNvSpPr>
          <p:nvPr>
            <p:ph type="body" idx="1"/>
          </p:nvPr>
        </p:nvSpPr>
        <p:spPr bwMode="auto">
          <a:xfrm>
            <a:off x="474663"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rgbClr val="C9A6E4">
              <a:alpha val="25098"/>
            </a:srgbClr>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mtClean="0">
              <a:solidFill>
                <a:srgbClr val="000000"/>
              </a:solidFill>
            </a:endParaRPr>
          </a:p>
        </p:txBody>
      </p:sp>
      <p:sp>
        <p:nvSpPr>
          <p:cNvPr id="6" name="Rectangle 6"/>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826" r:id="rId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24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ftr" sz="quarter" idx="3"/>
          </p:nvPr>
        </p:nvSpPr>
        <p:spPr bwMode="auto">
          <a:xfrm>
            <a:off x="457200" y="5622925"/>
            <a:ext cx="82073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solidFill>
                  <a:srgbClr val="000000"/>
                </a:solidFill>
                <a:latin typeface="Times New Roman" pitchFamily="18" charset="0"/>
                <a:cs typeface="Arial" charset="0"/>
              </a:defRPr>
            </a:lvl1pPr>
          </a:lstStyle>
          <a:p>
            <a:pPr>
              <a:defRPr/>
            </a:pPr>
            <a:endParaRPr lang="en-CA"/>
          </a:p>
        </p:txBody>
      </p:sp>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1- </a:t>
            </a:r>
            <a:fld id="{6EE2D506-2FF0-4E68-99C3-3B87FD173300}"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3076"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3077" name="Rectangle 6"/>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827" r:id="rId1"/>
  </p:sldLayoutIdLst>
  <p:hf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4- </a:t>
            </a:r>
            <a:fld id="{E7D5C4E5-4410-499C-A3CF-D7FB3323D9AA}"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4099"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4100"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828" r:id="rId1"/>
  </p:sldLayoutIdLst>
  <p:hf hdr="0" dt="0"/>
  <p:txStyles>
    <p:titleStyle>
      <a:lvl1pPr algn="ctr" rtl="0" eaLnBrk="0" fontAlgn="base" hangingPunct="0">
        <a:spcBef>
          <a:spcPct val="0"/>
        </a:spcBef>
        <a:spcAft>
          <a:spcPct val="0"/>
        </a:spcAft>
        <a:defRPr sz="4000">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6"/>
          <p:cNvSpPr>
            <a:spLocks noChangeArrowheads="1"/>
          </p:cNvSpPr>
          <p:nvPr/>
        </p:nvSpPr>
        <p:spPr bwMode="auto">
          <a:xfrm>
            <a:off x="4213225" y="1789113"/>
            <a:ext cx="4540250" cy="480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US" altLang="en-US" sz="1800">
              <a:latin typeface="Arial" panose="020B0604020202020204" pitchFamily="34" charset="0"/>
              <a:cs typeface="Arial" panose="020B0604020202020204" pitchFamily="34" charset="0"/>
            </a:endParaRPr>
          </a:p>
        </p:txBody>
      </p:sp>
      <p:sp>
        <p:nvSpPr>
          <p:cNvPr id="13315" name="Rectangle 9"/>
          <p:cNvSpPr>
            <a:spLocks noChangeArrowheads="1"/>
          </p:cNvSpPr>
          <p:nvPr/>
        </p:nvSpPr>
        <p:spPr bwMode="auto">
          <a:xfrm>
            <a:off x="4730750" y="2297906"/>
            <a:ext cx="35052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a:spcBef>
                <a:spcPct val="0"/>
              </a:spcBef>
              <a:buFontTx/>
              <a:buNone/>
            </a:pPr>
            <a:r>
              <a:rPr lang="en-CA" altLang="en-US" sz="4000" b="1" dirty="0">
                <a:latin typeface="Baskerville Old Face" panose="02020602080505020303" pitchFamily="18" charset="0"/>
                <a:cs typeface="Arial" panose="020B0604020202020204" pitchFamily="34" charset="0"/>
              </a:rPr>
              <a:t>Chapter 4</a:t>
            </a:r>
          </a:p>
          <a:p>
            <a:pPr algn="ctr">
              <a:spcBef>
                <a:spcPct val="0"/>
              </a:spcBef>
              <a:buFontTx/>
              <a:buNone/>
            </a:pPr>
            <a:endParaRPr lang="en-CA" altLang="en-US" sz="2000" b="1" dirty="0">
              <a:latin typeface="Baskerville Old Face" panose="02020602080505020303" pitchFamily="18" charset="0"/>
              <a:cs typeface="Arial" panose="020B0604020202020204" pitchFamily="34" charset="0"/>
            </a:endParaRPr>
          </a:p>
          <a:p>
            <a:pPr algn="ctr">
              <a:spcBef>
                <a:spcPct val="0"/>
              </a:spcBef>
              <a:buFontTx/>
              <a:buNone/>
            </a:pPr>
            <a:r>
              <a:rPr lang="en-CA" altLang="en-US" sz="4000" b="1" dirty="0">
                <a:latin typeface="Baskerville Old Face" panose="02020602080505020303" pitchFamily="18" charset="0"/>
                <a:cs typeface="Arial" panose="020B0604020202020204" pitchFamily="34" charset="0"/>
              </a:rPr>
              <a:t>Managing  Planning and Strategy</a:t>
            </a:r>
            <a:endParaRPr lang="en-CA" altLang="en-US" sz="4000" dirty="0">
              <a:latin typeface="Baskerville Old Face" panose="02020602080505020303" pitchFamily="18" charset="0"/>
              <a:cs typeface="Arial" panose="020B0604020202020204" pitchFamily="34" charset="0"/>
            </a:endParaRPr>
          </a:p>
        </p:txBody>
      </p:sp>
      <p:pic>
        <p:nvPicPr>
          <p:cNvPr id="1331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41375" y="1371600"/>
            <a:ext cx="3630613" cy="471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1027"/>
          <p:cNvSpPr txBox="1">
            <a:spLocks noChangeAspect="1" noChangeArrowheads="1"/>
          </p:cNvSpPr>
          <p:nvPr/>
        </p:nvSpPr>
        <p:spPr bwMode="auto">
          <a:xfrm>
            <a:off x="609600" y="1905000"/>
            <a:ext cx="8001000" cy="375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defTabSz="346075">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defTabSz="34607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defTabSz="346075">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defTabSz="346075">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defTabSz="346075">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defTabSz="346075"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defTabSz="346075"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defTabSz="346075"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defTabSz="346075"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buFontTx/>
              <a:buAutoNum type="arabicPeriod"/>
            </a:pPr>
            <a:r>
              <a:rPr lang="en-US" altLang="en-US" sz="2400" dirty="0"/>
              <a:t>Describe what planning is, the levels of planning, types of plans, why it is important, and what qualities make plans effective.</a:t>
            </a:r>
            <a:endParaRPr lang="en-CA" altLang="en-US" sz="2400" dirty="0"/>
          </a:p>
          <a:p>
            <a:pPr>
              <a:buFontTx/>
              <a:buAutoNum type="arabicPeriod"/>
            </a:pPr>
            <a:r>
              <a:rPr lang="en-US" altLang="en-US" sz="2400" dirty="0"/>
              <a:t>Describe planning as a five-step process.</a:t>
            </a:r>
            <a:endParaRPr lang="en-CA" altLang="en-US" sz="2400" dirty="0"/>
          </a:p>
          <a:p>
            <a:pPr>
              <a:buFontTx/>
              <a:buAutoNum type="arabicPeriod"/>
            </a:pPr>
            <a:r>
              <a:rPr lang="en-US" altLang="en-US" sz="2400" dirty="0"/>
              <a:t>Explain how managers use planning techniques to evaluate the opportunities and threats in the organization’s environment.</a:t>
            </a:r>
            <a:endParaRPr lang="en-CA" altLang="en-US" sz="2400" dirty="0"/>
          </a:p>
          <a:p>
            <a:pPr>
              <a:buFontTx/>
              <a:buAutoNum type="arabicPeriod"/>
            </a:pPr>
            <a:r>
              <a:rPr lang="en-US" altLang="en-US" sz="2400" dirty="0"/>
              <a:t>Differentiate among corporate-level, business-level, and functional-level strategies.</a:t>
            </a:r>
            <a:endParaRPr lang="en-CA" altLang="en-US" sz="2400" dirty="0"/>
          </a:p>
          <a:p>
            <a:pPr>
              <a:buFontTx/>
              <a:buAutoNum type="arabicPeriod"/>
            </a:pPr>
            <a:r>
              <a:rPr lang="en-US" altLang="en-US" sz="2400" dirty="0"/>
              <a:t>Describe how managers implement strategy and evaluate its success.</a:t>
            </a:r>
            <a:endParaRPr lang="en-CA" altLang="en-US" sz="2400" dirty="0"/>
          </a:p>
        </p:txBody>
      </p:sp>
      <p:sp>
        <p:nvSpPr>
          <p:cNvPr id="62470" name="Text Box 1030"/>
          <p:cNvSpPr txBox="1">
            <a:spLocks noChangeArrowheads="1"/>
          </p:cNvSpPr>
          <p:nvPr/>
        </p:nvSpPr>
        <p:spPr bwMode="auto">
          <a:xfrm>
            <a:off x="838200" y="1069975"/>
            <a:ext cx="7543800" cy="706438"/>
          </a:xfrm>
          <a:prstGeom prst="rect">
            <a:avLst/>
          </a:prstGeom>
          <a:noFill/>
          <a:ln w="9525">
            <a:noFill/>
            <a:miter lim="800000"/>
            <a:headEnd/>
            <a:tailEnd/>
          </a:ln>
          <a:effectLst/>
        </p:spPr>
        <p:txBody>
          <a:bodyPr>
            <a:spAutoFit/>
          </a:bodyPr>
          <a:lstStyle/>
          <a:p>
            <a:pPr algn="ctr">
              <a:defRPr/>
            </a:pPr>
            <a:r>
              <a:rPr lang="en-US" sz="4000" b="1" dirty="0">
                <a:effectLst>
                  <a:outerShdw blurRad="38100" dist="38100" dir="2700000" algn="tl">
                    <a:srgbClr val="C0C0C0"/>
                  </a:outerShdw>
                </a:effectLst>
                <a:latin typeface="Times New Roman" pitchFamily="18" charset="0"/>
                <a:cs typeface="Times New Roman" pitchFamily="18" charset="0"/>
              </a:rPr>
              <a:t>Learning Outcomes</a:t>
            </a:r>
            <a:endParaRPr lang="en-US" sz="4000" b="1"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6"/>
          <p:cNvSpPr>
            <a:spLocks noGrp="1"/>
          </p:cNvSpPr>
          <p:nvPr>
            <p:ph type="title"/>
          </p:nvPr>
        </p:nvSpPr>
        <p:spPr>
          <a:xfrm>
            <a:off x="493713" y="914400"/>
            <a:ext cx="8229600" cy="1143000"/>
          </a:xfrm>
        </p:spPr>
        <p:txBody>
          <a:bodyPr/>
          <a:lstStyle/>
          <a:p>
            <a:r>
              <a:rPr lang="en-CA" altLang="en-US" smtClean="0"/>
              <a:t>An Overview of the Planning Process</a:t>
            </a:r>
          </a:p>
        </p:txBody>
      </p:sp>
      <p:sp>
        <p:nvSpPr>
          <p:cNvPr id="17411" name="Rectangle 3"/>
          <p:cNvSpPr>
            <a:spLocks noGrp="1" noChangeArrowheads="1"/>
          </p:cNvSpPr>
          <p:nvPr>
            <p:ph idx="1"/>
          </p:nvPr>
        </p:nvSpPr>
        <p:spPr>
          <a:xfrm>
            <a:off x="493713" y="2286000"/>
            <a:ext cx="8229600" cy="2952750"/>
          </a:xfrm>
        </p:spPr>
        <p:txBody>
          <a:bodyPr/>
          <a:lstStyle/>
          <a:p>
            <a:pPr>
              <a:spcBef>
                <a:spcPts val="1200"/>
              </a:spcBef>
              <a:spcAft>
                <a:spcPts val="1200"/>
              </a:spcAft>
            </a:pPr>
            <a:r>
              <a:rPr lang="en-US" altLang="en-US" b="1" dirty="0" smtClean="0"/>
              <a:t>Planning</a:t>
            </a:r>
            <a:r>
              <a:rPr lang="en-US" altLang="en-US" dirty="0" smtClean="0"/>
              <a:t> is the process used by managers to identify and select goals and actions for the organization.</a:t>
            </a:r>
          </a:p>
          <a:p>
            <a:pPr>
              <a:spcBef>
                <a:spcPts val="1200"/>
              </a:spcBef>
              <a:spcAft>
                <a:spcPts val="1200"/>
              </a:spcAft>
            </a:pPr>
            <a:r>
              <a:rPr lang="en-US" altLang="en-US" dirty="0" smtClean="0"/>
              <a:t>The </a:t>
            </a:r>
            <a:r>
              <a:rPr lang="en-US" altLang="en-US" b="1" dirty="0" smtClean="0"/>
              <a:t>organizational plan </a:t>
            </a:r>
            <a:r>
              <a:rPr lang="en-US" altLang="en-US" dirty="0" smtClean="0"/>
              <a:t>that results from the planning process details the </a:t>
            </a:r>
            <a:r>
              <a:rPr lang="en-US" altLang="en-US" b="1" dirty="0" smtClean="0"/>
              <a:t>goals</a:t>
            </a:r>
            <a:r>
              <a:rPr lang="en-US" altLang="en-US" dirty="0" smtClean="0"/>
              <a:t> to be attained.</a:t>
            </a:r>
          </a:p>
          <a:p>
            <a:pPr>
              <a:spcBef>
                <a:spcPts val="1200"/>
              </a:spcBef>
              <a:spcAft>
                <a:spcPts val="1200"/>
              </a:spcAft>
            </a:pPr>
            <a:r>
              <a:rPr lang="en-US" altLang="en-US" dirty="0" smtClean="0"/>
              <a:t>The cluster of decisions and actions managers take to reach these goals is the organization’s </a:t>
            </a:r>
            <a:r>
              <a:rPr lang="en-US" altLang="en-US" b="1" dirty="0" smtClean="0"/>
              <a:t>strategy</a:t>
            </a:r>
            <a:r>
              <a:rPr lang="en-US" altLang="en-US" dirty="0" smtClean="0"/>
              <a:t>.</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7"/>
          <p:cNvSpPr>
            <a:spLocks noGrp="1"/>
          </p:cNvSpPr>
          <p:nvPr>
            <p:ph type="title"/>
          </p:nvPr>
        </p:nvSpPr>
        <p:spPr>
          <a:xfrm>
            <a:off x="493713" y="914400"/>
            <a:ext cx="8229600" cy="1143000"/>
          </a:xfrm>
        </p:spPr>
        <p:txBody>
          <a:bodyPr/>
          <a:lstStyle/>
          <a:p>
            <a:r>
              <a:rPr lang="en-CA" altLang="en-US" sz="3900" smtClean="0"/>
              <a:t>An Overview of the Planning Process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6313" y="2057400"/>
            <a:ext cx="4724400" cy="4061068"/>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6"/>
          <p:cNvSpPr>
            <a:spLocks noGrp="1"/>
          </p:cNvSpPr>
          <p:nvPr>
            <p:ph type="title"/>
          </p:nvPr>
        </p:nvSpPr>
        <p:spPr>
          <a:xfrm>
            <a:off x="504045" y="1066800"/>
            <a:ext cx="8229600" cy="1143000"/>
          </a:xfrm>
        </p:spPr>
        <p:txBody>
          <a:bodyPr/>
          <a:lstStyle/>
          <a:p>
            <a:r>
              <a:rPr lang="en-CA" altLang="en-US" dirty="0" smtClean="0"/>
              <a:t>Why Planning is Important</a:t>
            </a:r>
          </a:p>
        </p:txBody>
      </p:sp>
      <p:sp>
        <p:nvSpPr>
          <p:cNvPr id="21507" name="Rectangle 3"/>
          <p:cNvSpPr>
            <a:spLocks noGrp="1" noChangeArrowheads="1"/>
          </p:cNvSpPr>
          <p:nvPr>
            <p:ph idx="1"/>
          </p:nvPr>
        </p:nvSpPr>
        <p:spPr>
          <a:xfrm>
            <a:off x="504045" y="2362200"/>
            <a:ext cx="8229600" cy="3352800"/>
          </a:xfrm>
        </p:spPr>
        <p:txBody>
          <a:bodyPr lIns="90488" tIns="44450" rIns="90488" bIns="44450"/>
          <a:lstStyle/>
          <a:p>
            <a:pPr eaLnBrk="1" hangingPunct="1">
              <a:lnSpc>
                <a:spcPct val="80000"/>
              </a:lnSpc>
            </a:pPr>
            <a:r>
              <a:rPr lang="en-US" altLang="en-US" dirty="0" smtClean="0"/>
              <a:t>Planning determines where the organization is now and where it will be in the future. Good planning provides:</a:t>
            </a:r>
            <a:br>
              <a:rPr lang="en-US" altLang="en-US" dirty="0" smtClean="0"/>
            </a:br>
            <a:endParaRPr lang="en-US" altLang="en-US" dirty="0" smtClean="0"/>
          </a:p>
          <a:p>
            <a:pPr lvl="1" eaLnBrk="1" hangingPunct="1">
              <a:buSzPct val="75000"/>
            </a:pPr>
            <a:r>
              <a:rPr lang="en-US" altLang="en-US" sz="2400" b="1" dirty="0" smtClean="0"/>
              <a:t>Participation</a:t>
            </a:r>
            <a:endParaRPr lang="en-US" altLang="en-US" sz="2400" dirty="0" smtClean="0"/>
          </a:p>
          <a:p>
            <a:pPr lvl="1" eaLnBrk="1" hangingPunct="1">
              <a:buSzPct val="75000"/>
            </a:pPr>
            <a:r>
              <a:rPr lang="en-US" altLang="en-US" sz="2400" b="1" dirty="0" smtClean="0"/>
              <a:t>Sense of direction &amp; purpose</a:t>
            </a:r>
            <a:endParaRPr lang="en-US" altLang="en-US" sz="2400" dirty="0" smtClean="0"/>
          </a:p>
          <a:p>
            <a:pPr lvl="1" eaLnBrk="1" hangingPunct="1">
              <a:buSzPct val="75000"/>
            </a:pPr>
            <a:r>
              <a:rPr lang="en-US" altLang="en-US" sz="2400" b="1" dirty="0" smtClean="0"/>
              <a:t>Coordination</a:t>
            </a:r>
            <a:endParaRPr lang="en-US" altLang="en-US" sz="2400" dirty="0" smtClean="0"/>
          </a:p>
          <a:p>
            <a:pPr lvl="1" eaLnBrk="1" hangingPunct="1">
              <a:buSzPct val="75000"/>
            </a:pPr>
            <a:r>
              <a:rPr lang="en-US" altLang="en-US" sz="2400" b="1" dirty="0" smtClean="0"/>
              <a:t>Control</a:t>
            </a:r>
            <a:endParaRPr lang="en-US" altLang="en-US" sz="2400" dirty="0" smtClean="0"/>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505337" y="1114425"/>
            <a:ext cx="8229600" cy="1143000"/>
          </a:xfrm>
        </p:spPr>
        <p:txBody>
          <a:bodyPr/>
          <a:lstStyle/>
          <a:p>
            <a:r>
              <a:rPr lang="en-CA" altLang="en-US" sz="4000" dirty="0" smtClean="0"/>
              <a:t>Effective Plans</a:t>
            </a:r>
          </a:p>
        </p:txBody>
      </p:sp>
      <p:sp>
        <p:nvSpPr>
          <p:cNvPr id="23555" name="Content Placeholder 2"/>
          <p:cNvSpPr>
            <a:spLocks noGrp="1"/>
          </p:cNvSpPr>
          <p:nvPr>
            <p:ph idx="1"/>
          </p:nvPr>
        </p:nvSpPr>
        <p:spPr>
          <a:xfrm>
            <a:off x="505337" y="2286000"/>
            <a:ext cx="8229600" cy="2952750"/>
          </a:xfrm>
        </p:spPr>
        <p:txBody>
          <a:bodyPr/>
          <a:lstStyle/>
          <a:p>
            <a:pPr>
              <a:spcBef>
                <a:spcPts val="600"/>
              </a:spcBef>
              <a:spcAft>
                <a:spcPts val="600"/>
              </a:spcAft>
            </a:pPr>
            <a:r>
              <a:rPr lang="en-CA" altLang="en-US" dirty="0" smtClean="0"/>
              <a:t>Effective plans have four qualities:</a:t>
            </a:r>
          </a:p>
          <a:p>
            <a:pPr lvl="1">
              <a:spcBef>
                <a:spcPts val="600"/>
              </a:spcBef>
              <a:spcAft>
                <a:spcPts val="600"/>
              </a:spcAft>
            </a:pPr>
            <a:r>
              <a:rPr lang="en-CA" altLang="en-US" sz="2400" b="1" dirty="0" smtClean="0"/>
              <a:t>Unity </a:t>
            </a:r>
          </a:p>
          <a:p>
            <a:pPr lvl="1">
              <a:spcBef>
                <a:spcPts val="600"/>
              </a:spcBef>
              <a:spcAft>
                <a:spcPts val="600"/>
              </a:spcAft>
            </a:pPr>
            <a:r>
              <a:rPr lang="en-CA" altLang="en-US" sz="2400" b="1" dirty="0" smtClean="0"/>
              <a:t>Continuity</a:t>
            </a:r>
            <a:endParaRPr lang="en-CA" altLang="en-US" sz="2400" dirty="0" smtClean="0"/>
          </a:p>
          <a:p>
            <a:pPr lvl="1">
              <a:spcBef>
                <a:spcPts val="600"/>
              </a:spcBef>
              <a:spcAft>
                <a:spcPts val="600"/>
              </a:spcAft>
            </a:pPr>
            <a:r>
              <a:rPr lang="en-CA" altLang="en-US" sz="2400" b="1" dirty="0" smtClean="0"/>
              <a:t>Accuracy</a:t>
            </a:r>
          </a:p>
          <a:p>
            <a:pPr lvl="1">
              <a:spcBef>
                <a:spcPts val="600"/>
              </a:spcBef>
              <a:spcAft>
                <a:spcPts val="600"/>
              </a:spcAft>
            </a:pPr>
            <a:r>
              <a:rPr lang="en-CA" altLang="en-US" sz="2400" b="1" dirty="0" smtClean="0"/>
              <a:t>Flexibility</a:t>
            </a:r>
            <a:endParaRPr lang="en-CA" altLang="en-US" sz="2400" dirty="0" smtClean="0"/>
          </a:p>
          <a:p>
            <a:pPr>
              <a:spcBef>
                <a:spcPts val="600"/>
              </a:spcBef>
              <a:spcAft>
                <a:spcPts val="600"/>
              </a:spcAft>
            </a:pPr>
            <a:endParaRPr lang="en-CA" altLang="en-US"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6"/>
          <p:cNvSpPr>
            <a:spLocks noGrp="1"/>
          </p:cNvSpPr>
          <p:nvPr>
            <p:ph type="title"/>
          </p:nvPr>
        </p:nvSpPr>
        <p:spPr>
          <a:xfrm>
            <a:off x="526001" y="914400"/>
            <a:ext cx="8229600" cy="1143000"/>
          </a:xfrm>
        </p:spPr>
        <p:txBody>
          <a:bodyPr/>
          <a:lstStyle/>
          <a:p>
            <a:r>
              <a:rPr lang="en-CA" altLang="en-US" dirty="0" smtClean="0"/>
              <a:t>Levels and Types of Planning</a:t>
            </a:r>
          </a:p>
        </p:txBody>
      </p:sp>
      <p:sp>
        <p:nvSpPr>
          <p:cNvPr id="25603" name="Rectangle 3"/>
          <p:cNvSpPr>
            <a:spLocks noGrp="1" noChangeArrowheads="1"/>
          </p:cNvSpPr>
          <p:nvPr>
            <p:ph idx="1"/>
          </p:nvPr>
        </p:nvSpPr>
        <p:spPr>
          <a:xfrm>
            <a:off x="750901" y="2286000"/>
            <a:ext cx="7779799" cy="3276600"/>
          </a:xfrm>
        </p:spPr>
        <p:txBody>
          <a:bodyPr lIns="90488" tIns="44450" rIns="90488" bIns="44450"/>
          <a:lstStyle/>
          <a:p>
            <a:pPr eaLnBrk="1" hangingPunct="1">
              <a:lnSpc>
                <a:spcPct val="90000"/>
              </a:lnSpc>
              <a:spcAft>
                <a:spcPts val="600"/>
              </a:spcAft>
            </a:pPr>
            <a:r>
              <a:rPr lang="en-US" altLang="en-US" b="1" dirty="0" smtClean="0"/>
              <a:t>Corporate level </a:t>
            </a:r>
            <a:r>
              <a:rPr lang="en-US" altLang="en-US" dirty="0" smtClean="0"/>
              <a:t>planning is done by top managers.</a:t>
            </a:r>
          </a:p>
          <a:p>
            <a:pPr lvl="1" eaLnBrk="1" hangingPunct="1">
              <a:lnSpc>
                <a:spcPct val="90000"/>
              </a:lnSpc>
              <a:spcAft>
                <a:spcPts val="600"/>
              </a:spcAft>
              <a:buSzPct val="75000"/>
            </a:pPr>
            <a:r>
              <a:rPr lang="en-US" altLang="en-US" sz="2400" dirty="0" smtClean="0"/>
              <a:t>Also approve business and functional level plans.</a:t>
            </a:r>
          </a:p>
          <a:p>
            <a:pPr eaLnBrk="1" hangingPunct="1">
              <a:lnSpc>
                <a:spcPct val="90000"/>
              </a:lnSpc>
              <a:spcAft>
                <a:spcPts val="600"/>
              </a:spcAft>
            </a:pPr>
            <a:endParaRPr lang="en-US" altLang="en-US" sz="1200" b="1" dirty="0" smtClean="0"/>
          </a:p>
          <a:p>
            <a:pPr eaLnBrk="1" hangingPunct="1">
              <a:lnSpc>
                <a:spcPct val="90000"/>
              </a:lnSpc>
              <a:spcAft>
                <a:spcPts val="600"/>
              </a:spcAft>
            </a:pPr>
            <a:r>
              <a:rPr lang="en-US" altLang="en-US" b="1" dirty="0" smtClean="0"/>
              <a:t>Business level </a:t>
            </a:r>
            <a:r>
              <a:rPr lang="en-US" altLang="en-US" dirty="0" smtClean="0"/>
              <a:t>planning is done by divisional and functional managers. </a:t>
            </a:r>
          </a:p>
          <a:p>
            <a:pPr lvl="1" eaLnBrk="1" hangingPunct="1">
              <a:lnSpc>
                <a:spcPct val="90000"/>
              </a:lnSpc>
              <a:spcAft>
                <a:spcPts val="600"/>
              </a:spcAft>
              <a:buSzPct val="75000"/>
            </a:pPr>
            <a:r>
              <a:rPr lang="en-US" altLang="en-US" sz="2400" dirty="0" smtClean="0"/>
              <a:t>Both management levels should also seek information from other levels.</a:t>
            </a:r>
          </a:p>
          <a:p>
            <a:pPr marL="457200" lvl="1" indent="0" eaLnBrk="1" hangingPunct="1">
              <a:lnSpc>
                <a:spcPct val="90000"/>
              </a:lnSpc>
              <a:spcAft>
                <a:spcPts val="600"/>
              </a:spcAft>
              <a:buSzPct val="75000"/>
              <a:buNone/>
            </a:pPr>
            <a:endParaRPr lang="en-US" altLang="en-US" sz="2400" dirty="0" smtClean="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6"/>
          <p:cNvSpPr>
            <a:spLocks noGrp="1"/>
          </p:cNvSpPr>
          <p:nvPr>
            <p:ph type="title"/>
          </p:nvPr>
        </p:nvSpPr>
        <p:spPr>
          <a:xfrm>
            <a:off x="530225" y="1219200"/>
            <a:ext cx="8229600" cy="1143000"/>
          </a:xfrm>
        </p:spPr>
        <p:txBody>
          <a:bodyPr/>
          <a:lstStyle/>
          <a:p>
            <a:r>
              <a:rPr lang="en-CA" altLang="en-US" b="1" dirty="0" smtClean="0"/>
              <a:t>Levels and Types of Planning</a:t>
            </a:r>
          </a:p>
        </p:txBody>
      </p:sp>
      <p:sp>
        <p:nvSpPr>
          <p:cNvPr id="27651" name="Rectangle 3"/>
          <p:cNvSpPr>
            <a:spLocks noGrp="1" noChangeArrowheads="1"/>
          </p:cNvSpPr>
          <p:nvPr>
            <p:ph idx="1"/>
          </p:nvPr>
        </p:nvSpPr>
        <p:spPr>
          <a:xfrm>
            <a:off x="530225" y="2590800"/>
            <a:ext cx="8229600" cy="2743200"/>
          </a:xfrm>
        </p:spPr>
        <p:txBody>
          <a:bodyPr lIns="90488" tIns="44450" rIns="90488" bIns="44450"/>
          <a:lstStyle/>
          <a:p>
            <a:pPr eaLnBrk="1" hangingPunct="1">
              <a:lnSpc>
                <a:spcPct val="90000"/>
              </a:lnSpc>
              <a:spcAft>
                <a:spcPts val="1200"/>
              </a:spcAft>
            </a:pPr>
            <a:r>
              <a:rPr lang="en-US" altLang="en-US" dirty="0" smtClean="0"/>
              <a:t>A </a:t>
            </a:r>
            <a:r>
              <a:rPr lang="en-US" altLang="en-US" b="1" dirty="0" smtClean="0"/>
              <a:t>functional-level plan</a:t>
            </a:r>
            <a:r>
              <a:rPr lang="en-US" altLang="en-US" dirty="0" smtClean="0"/>
              <a:t> </a:t>
            </a:r>
          </a:p>
          <a:p>
            <a:pPr lvl="1" eaLnBrk="1" hangingPunct="1">
              <a:lnSpc>
                <a:spcPct val="90000"/>
              </a:lnSpc>
              <a:spcAft>
                <a:spcPts val="1200"/>
              </a:spcAft>
            </a:pPr>
            <a:r>
              <a:rPr lang="en-US" altLang="en-US" sz="2400" dirty="0" smtClean="0"/>
              <a:t>States the goals that the managers of each function will pursue. </a:t>
            </a:r>
          </a:p>
          <a:p>
            <a:pPr eaLnBrk="1" hangingPunct="1">
              <a:lnSpc>
                <a:spcPct val="90000"/>
              </a:lnSpc>
              <a:spcAft>
                <a:spcPts val="1200"/>
              </a:spcAft>
            </a:pPr>
            <a:r>
              <a:rPr lang="en-US" altLang="en-US" b="1" dirty="0" smtClean="0"/>
              <a:t>Functional-level strategy</a:t>
            </a:r>
            <a:r>
              <a:rPr lang="en-US" altLang="en-US" dirty="0" smtClean="0"/>
              <a:t> </a:t>
            </a:r>
          </a:p>
          <a:p>
            <a:pPr lvl="1" eaLnBrk="1" hangingPunct="1">
              <a:lnSpc>
                <a:spcPct val="90000"/>
              </a:lnSpc>
              <a:spcAft>
                <a:spcPts val="1200"/>
              </a:spcAft>
            </a:pPr>
            <a:r>
              <a:rPr lang="en-US" altLang="en-US" sz="2400" dirty="0" smtClean="0"/>
              <a:t>Adds value to an organization’s goods and services.</a:t>
            </a:r>
            <a:endParaRPr lang="en-CA" altLang="en-US" sz="2400" dirty="0" smtClean="0"/>
          </a:p>
          <a:p>
            <a:pPr eaLnBrk="1" hangingPunct="1">
              <a:lnSpc>
                <a:spcPct val="90000"/>
              </a:lnSpc>
              <a:spcAft>
                <a:spcPts val="1200"/>
              </a:spcAft>
            </a:pPr>
            <a:endParaRPr lang="en-US" altLang="en-US" dirty="0" smtClean="0"/>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93713" y="914400"/>
            <a:ext cx="8229600" cy="1143000"/>
          </a:xfrm>
        </p:spPr>
        <p:txBody>
          <a:bodyPr/>
          <a:lstStyle/>
          <a:p>
            <a:pPr eaLnBrk="1" hangingPunct="1"/>
            <a:r>
              <a:rPr lang="en-US" altLang="en-US" b="1" smtClean="0"/>
              <a:t>Levels and Types of Planning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2600" y="2286000"/>
            <a:ext cx="5334000" cy="406505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6"/>
          <p:cNvSpPr>
            <a:spLocks noGrp="1"/>
          </p:cNvSpPr>
          <p:nvPr>
            <p:ph type="title"/>
          </p:nvPr>
        </p:nvSpPr>
        <p:spPr>
          <a:xfrm>
            <a:off x="457200" y="993183"/>
            <a:ext cx="8229600" cy="1143000"/>
          </a:xfrm>
        </p:spPr>
        <p:txBody>
          <a:bodyPr/>
          <a:lstStyle/>
          <a:p>
            <a:r>
              <a:rPr lang="en-CA" altLang="en-US" dirty="0" smtClean="0"/>
              <a:t>Time Horizons of Plans</a:t>
            </a:r>
          </a:p>
        </p:txBody>
      </p:sp>
      <p:sp>
        <p:nvSpPr>
          <p:cNvPr id="10243" name="Rectangle 3"/>
          <p:cNvSpPr>
            <a:spLocks noGrp="1" noChangeArrowheads="1"/>
          </p:cNvSpPr>
          <p:nvPr>
            <p:ph idx="1"/>
          </p:nvPr>
        </p:nvSpPr>
        <p:spPr>
          <a:xfrm>
            <a:off x="457200" y="2133600"/>
            <a:ext cx="8229600" cy="4038600"/>
          </a:xfrm>
        </p:spPr>
        <p:txBody>
          <a:bodyPr lIns="90488" tIns="44450" rIns="90488" bIns="44450"/>
          <a:lstStyle/>
          <a:p>
            <a:pPr lvl="1" eaLnBrk="1" hangingPunct="1">
              <a:lnSpc>
                <a:spcPct val="90000"/>
              </a:lnSpc>
              <a:spcAft>
                <a:spcPts val="1200"/>
              </a:spcAft>
              <a:buSzPct val="75000"/>
              <a:buFont typeface="Arial" panose="020B0604020202020204" pitchFamily="34" charset="0"/>
              <a:buChar char="•"/>
              <a:defRPr/>
            </a:pPr>
            <a:r>
              <a:rPr lang="en-US" sz="2400" b="1" dirty="0" smtClean="0"/>
              <a:t>Long-term</a:t>
            </a:r>
          </a:p>
          <a:p>
            <a:pPr lvl="1" eaLnBrk="1" hangingPunct="1">
              <a:lnSpc>
                <a:spcPct val="90000"/>
              </a:lnSpc>
              <a:spcAft>
                <a:spcPts val="1200"/>
              </a:spcAft>
              <a:buSzPct val="75000"/>
              <a:buFont typeface="Arial" panose="020B0604020202020204" pitchFamily="34" charset="0"/>
              <a:buChar char="•"/>
              <a:defRPr/>
            </a:pPr>
            <a:r>
              <a:rPr lang="en-US" sz="2400" b="1" dirty="0" smtClean="0"/>
              <a:t>Intermediate-term</a:t>
            </a:r>
            <a:r>
              <a:rPr lang="en-US" sz="2400" dirty="0" smtClean="0"/>
              <a:t> </a:t>
            </a:r>
          </a:p>
          <a:p>
            <a:pPr lvl="2" eaLnBrk="1" hangingPunct="1">
              <a:lnSpc>
                <a:spcPct val="90000"/>
              </a:lnSpc>
              <a:spcAft>
                <a:spcPts val="1200"/>
              </a:spcAft>
              <a:buSzPct val="75000"/>
              <a:buFont typeface="Wingdings" panose="05000000000000000000" pitchFamily="2" charset="2"/>
              <a:buChar char="Ø"/>
              <a:defRPr/>
            </a:pPr>
            <a:r>
              <a:rPr lang="en-US" sz="2200" dirty="0" smtClean="0"/>
              <a:t>Corporate and business level plans usually long and intermediate terms.</a:t>
            </a:r>
          </a:p>
          <a:p>
            <a:pPr lvl="1" eaLnBrk="1" hangingPunct="1">
              <a:lnSpc>
                <a:spcPct val="90000"/>
              </a:lnSpc>
              <a:spcAft>
                <a:spcPts val="1200"/>
              </a:spcAft>
              <a:buSzPct val="75000"/>
              <a:buFont typeface="Arial" panose="020B0604020202020204" pitchFamily="34" charset="0"/>
              <a:buChar char="•"/>
              <a:defRPr/>
            </a:pPr>
            <a:r>
              <a:rPr lang="en-US" sz="2400" b="1" dirty="0" smtClean="0"/>
              <a:t>Short-term</a:t>
            </a:r>
            <a:r>
              <a:rPr lang="en-US" sz="2400" dirty="0" smtClean="0"/>
              <a:t> </a:t>
            </a:r>
          </a:p>
          <a:p>
            <a:pPr lvl="2" eaLnBrk="1" hangingPunct="1">
              <a:lnSpc>
                <a:spcPct val="90000"/>
              </a:lnSpc>
              <a:spcAft>
                <a:spcPts val="1200"/>
              </a:spcAft>
              <a:buSzPct val="75000"/>
              <a:buFont typeface="Wingdings" panose="05000000000000000000" pitchFamily="2" charset="2"/>
              <a:buChar char="Ø"/>
              <a:defRPr/>
            </a:pPr>
            <a:r>
              <a:rPr lang="en-US" sz="2200" dirty="0" smtClean="0"/>
              <a:t>Functional plans focus on short to intermediate term.</a:t>
            </a:r>
          </a:p>
          <a:p>
            <a:pPr lvl="1" eaLnBrk="1" hangingPunct="1">
              <a:lnSpc>
                <a:spcPct val="90000"/>
              </a:lnSpc>
              <a:spcAft>
                <a:spcPts val="1200"/>
              </a:spcAft>
              <a:buSzPct val="65000"/>
              <a:buFont typeface="Arial" panose="020B0604020202020204" pitchFamily="34" charset="0"/>
              <a:buChar char="•"/>
              <a:defRPr/>
            </a:pPr>
            <a:r>
              <a:rPr lang="en-US" sz="2400" b="1" dirty="0" smtClean="0"/>
              <a:t>Rolling plans </a:t>
            </a:r>
            <a:r>
              <a:rPr lang="en-US" sz="2400" dirty="0" smtClean="0"/>
              <a:t>are frequently amended to reflect changes in the external environment. </a:t>
            </a:r>
            <a:br>
              <a:rPr lang="en-US" sz="2400" dirty="0" smtClean="0"/>
            </a:br>
            <a:endParaRPr lang="en-US" sz="2400" dirty="0" smtClean="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685799" y="1066800"/>
            <a:ext cx="8229600" cy="1143000"/>
          </a:xfrm>
        </p:spPr>
        <p:txBody>
          <a:bodyPr/>
          <a:lstStyle/>
          <a:p>
            <a:r>
              <a:rPr lang="en-CA" altLang="en-US" dirty="0" smtClean="0"/>
              <a:t>Standing Plans and Single-Use Plans</a:t>
            </a:r>
          </a:p>
        </p:txBody>
      </p:sp>
      <p:sp>
        <p:nvSpPr>
          <p:cNvPr id="33795" name="Rectangle 3"/>
          <p:cNvSpPr>
            <a:spLocks noGrp="1" noChangeArrowheads="1"/>
          </p:cNvSpPr>
          <p:nvPr>
            <p:ph idx="1"/>
          </p:nvPr>
        </p:nvSpPr>
        <p:spPr>
          <a:xfrm>
            <a:off x="874711" y="2438400"/>
            <a:ext cx="7851775" cy="2952750"/>
          </a:xfrm>
        </p:spPr>
        <p:txBody>
          <a:bodyPr lIns="90488" tIns="44450" rIns="90488" bIns="44450"/>
          <a:lstStyle/>
          <a:p>
            <a:pPr eaLnBrk="1" hangingPunct="1">
              <a:spcAft>
                <a:spcPts val="600"/>
              </a:spcAft>
            </a:pPr>
            <a:r>
              <a:rPr lang="en-US" altLang="en-US" b="1" dirty="0" smtClean="0"/>
              <a:t>Standing Plans</a:t>
            </a:r>
            <a:r>
              <a:rPr lang="en-US" altLang="en-US" dirty="0" smtClean="0"/>
              <a:t>: for programmed decisions. </a:t>
            </a:r>
          </a:p>
          <a:p>
            <a:pPr lvl="1" eaLnBrk="1" hangingPunct="1">
              <a:spcAft>
                <a:spcPts val="600"/>
              </a:spcAft>
              <a:buSzPct val="75000"/>
            </a:pPr>
            <a:r>
              <a:rPr lang="en-US" altLang="en-US" sz="2400" dirty="0" smtClean="0"/>
              <a:t>Managers develop policies, rules, and standard operating procedures (SOP).</a:t>
            </a:r>
          </a:p>
          <a:p>
            <a:pPr eaLnBrk="1" hangingPunct="1">
              <a:spcAft>
                <a:spcPts val="600"/>
              </a:spcAft>
            </a:pPr>
            <a:endParaRPr lang="en-US" altLang="en-US" sz="1200" b="1" dirty="0" smtClean="0"/>
          </a:p>
          <a:p>
            <a:pPr eaLnBrk="1" hangingPunct="1">
              <a:spcAft>
                <a:spcPts val="600"/>
              </a:spcAft>
            </a:pPr>
            <a:r>
              <a:rPr lang="en-US" altLang="en-US" b="1" dirty="0" smtClean="0"/>
              <a:t>Single-Use Plans</a:t>
            </a:r>
            <a:r>
              <a:rPr lang="en-US" altLang="en-US" dirty="0" smtClean="0"/>
              <a:t>: developed for a one-time, non-programmed issue. </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493713" y="914400"/>
            <a:ext cx="8229600" cy="1143000"/>
          </a:xfrm>
        </p:spPr>
        <p:txBody>
          <a:bodyPr/>
          <a:lstStyle/>
          <a:p>
            <a:r>
              <a:rPr lang="en-CA" altLang="en-US" dirty="0" smtClean="0"/>
              <a:t>Level of Manager </a:t>
            </a:r>
            <a:br>
              <a:rPr lang="en-CA" altLang="en-US" dirty="0" smtClean="0"/>
            </a:br>
            <a:r>
              <a:rPr lang="en-CA" altLang="en-US" dirty="0" smtClean="0"/>
              <a:t>Responsible for Types of Plans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8799" y="2514600"/>
            <a:ext cx="6184227" cy="359054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6386" y="1219200"/>
            <a:ext cx="9322822" cy="1143000"/>
          </a:xfrm>
        </p:spPr>
        <p:txBody>
          <a:bodyPr/>
          <a:lstStyle/>
          <a:p>
            <a:r>
              <a:rPr lang="en-CA" altLang="en-US" dirty="0" smtClean="0"/>
              <a:t>Scenario Planning and Crisis Management</a:t>
            </a:r>
          </a:p>
        </p:txBody>
      </p:sp>
      <p:sp>
        <p:nvSpPr>
          <p:cNvPr id="65539" name="Rectangle 3"/>
          <p:cNvSpPr>
            <a:spLocks noGrp="1" noChangeArrowheads="1"/>
          </p:cNvSpPr>
          <p:nvPr>
            <p:ph idx="1"/>
          </p:nvPr>
        </p:nvSpPr>
        <p:spPr>
          <a:xfrm>
            <a:off x="530225" y="2514600"/>
            <a:ext cx="8229600" cy="2952750"/>
          </a:xfrm>
        </p:spPr>
        <p:txBody>
          <a:bodyPr/>
          <a:lstStyle/>
          <a:p>
            <a:pPr>
              <a:defRPr/>
            </a:pPr>
            <a:r>
              <a:rPr lang="en-CA" b="1" dirty="0" smtClean="0"/>
              <a:t>Scenario Planning</a:t>
            </a:r>
            <a:r>
              <a:rPr lang="en-CA" dirty="0" smtClean="0"/>
              <a:t>: The generation of multiple forecasts of future conditions followed by an analysis of how to respond effectively to each of those conditions.</a:t>
            </a:r>
          </a:p>
          <a:p>
            <a:pPr>
              <a:defRPr/>
            </a:pPr>
            <a:endParaRPr lang="en-CA" sz="1050" dirty="0" smtClean="0"/>
          </a:p>
          <a:p>
            <a:pPr>
              <a:defRPr/>
            </a:pPr>
            <a:r>
              <a:rPr lang="en-CA" b="1" dirty="0" smtClean="0"/>
              <a:t>Crisis Management Plans </a:t>
            </a:r>
            <a:r>
              <a:rPr lang="en-CA" dirty="0" smtClean="0"/>
              <a:t>are formulated to deal with possible future crisis.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6"/>
          <p:cNvSpPr>
            <a:spLocks noGrp="1"/>
          </p:cNvSpPr>
          <p:nvPr>
            <p:ph type="title"/>
          </p:nvPr>
        </p:nvSpPr>
        <p:spPr>
          <a:xfrm>
            <a:off x="493713" y="990600"/>
            <a:ext cx="8229600" cy="1143000"/>
          </a:xfrm>
        </p:spPr>
        <p:txBody>
          <a:bodyPr/>
          <a:lstStyle/>
          <a:p>
            <a:r>
              <a:rPr lang="en-CA" altLang="en-US" dirty="0" smtClean="0"/>
              <a:t>Five Steps in the Planning Process</a:t>
            </a:r>
          </a:p>
        </p:txBody>
      </p:sp>
      <p:sp>
        <p:nvSpPr>
          <p:cNvPr id="13315" name="Rectangle 3"/>
          <p:cNvSpPr>
            <a:spLocks noGrp="1" noChangeArrowheads="1"/>
          </p:cNvSpPr>
          <p:nvPr>
            <p:ph idx="1"/>
          </p:nvPr>
        </p:nvSpPr>
        <p:spPr>
          <a:xfrm>
            <a:off x="685800" y="2141349"/>
            <a:ext cx="8229600" cy="3505200"/>
          </a:xfrm>
        </p:spPr>
        <p:txBody>
          <a:bodyPr lIns="90488" tIns="44450" rIns="90488" bIns="44450"/>
          <a:lstStyle/>
          <a:p>
            <a:pPr eaLnBrk="1" hangingPunct="1">
              <a:lnSpc>
                <a:spcPct val="90000"/>
              </a:lnSpc>
              <a:spcAft>
                <a:spcPts val="600"/>
              </a:spcAft>
            </a:pPr>
            <a:r>
              <a:rPr lang="en-US" altLang="en-US" b="1" dirty="0" smtClean="0"/>
              <a:t>Step 1: Determining Vision, Mission and Goals</a:t>
            </a:r>
          </a:p>
          <a:p>
            <a:pPr eaLnBrk="1" hangingPunct="1">
              <a:lnSpc>
                <a:spcPct val="90000"/>
              </a:lnSpc>
              <a:spcAft>
                <a:spcPts val="600"/>
              </a:spcAft>
            </a:pPr>
            <a:endParaRPr lang="en-US" altLang="en-US" sz="1000" b="1" dirty="0" smtClean="0"/>
          </a:p>
          <a:p>
            <a:pPr marL="914400" lvl="1" indent="-457200" eaLnBrk="1" hangingPunct="1">
              <a:lnSpc>
                <a:spcPct val="90000"/>
              </a:lnSpc>
              <a:spcAft>
                <a:spcPts val="600"/>
              </a:spcAft>
              <a:buFontTx/>
              <a:buAutoNum type="arabicPeriod"/>
            </a:pPr>
            <a:r>
              <a:rPr lang="en-US" altLang="en-US" sz="2400" dirty="0" smtClean="0"/>
              <a:t>Determining the Vision</a:t>
            </a:r>
          </a:p>
          <a:p>
            <a:pPr marL="1314450" lvl="2" indent="-457200" eaLnBrk="1" hangingPunct="1">
              <a:lnSpc>
                <a:spcPct val="90000"/>
              </a:lnSpc>
              <a:spcAft>
                <a:spcPts val="600"/>
              </a:spcAft>
              <a:buSzPct val="85000"/>
              <a:buFont typeface="Wingdings" panose="05000000000000000000" pitchFamily="2" charset="2"/>
              <a:buChar char="Ø"/>
            </a:pPr>
            <a:r>
              <a:rPr lang="en-US" altLang="en-US" dirty="0" smtClean="0"/>
              <a:t>Vision statement – reveals the big picture</a:t>
            </a:r>
          </a:p>
          <a:p>
            <a:pPr marL="914400" lvl="1" indent="-457200" eaLnBrk="1" hangingPunct="1">
              <a:lnSpc>
                <a:spcPct val="90000"/>
              </a:lnSpc>
              <a:spcAft>
                <a:spcPts val="600"/>
              </a:spcAft>
              <a:buFontTx/>
              <a:buAutoNum type="arabicPeriod"/>
            </a:pPr>
            <a:r>
              <a:rPr lang="en-US" altLang="en-US" sz="2400" dirty="0" smtClean="0"/>
              <a:t>Setting the mission</a:t>
            </a:r>
          </a:p>
          <a:p>
            <a:pPr marL="1314450" lvl="2" indent="-457200" eaLnBrk="1" hangingPunct="1">
              <a:lnSpc>
                <a:spcPct val="90000"/>
              </a:lnSpc>
              <a:spcAft>
                <a:spcPts val="600"/>
              </a:spcAft>
              <a:buSzPct val="85000"/>
              <a:buFont typeface="Wingdings" panose="05000000000000000000" pitchFamily="2" charset="2"/>
              <a:buChar char="Ø"/>
            </a:pPr>
            <a:r>
              <a:rPr lang="en-US" altLang="en-US" dirty="0" smtClean="0"/>
              <a:t>Mission statement</a:t>
            </a:r>
          </a:p>
          <a:p>
            <a:pPr marL="914400" lvl="1" indent="-457200" eaLnBrk="1" hangingPunct="1">
              <a:lnSpc>
                <a:spcPct val="90000"/>
              </a:lnSpc>
              <a:spcAft>
                <a:spcPts val="600"/>
              </a:spcAft>
              <a:buFontTx/>
              <a:buAutoNum type="arabicPeriod"/>
            </a:pPr>
            <a:r>
              <a:rPr lang="en-US" altLang="en-US" sz="2400" dirty="0" smtClean="0"/>
              <a:t>Establishing major goals</a:t>
            </a:r>
          </a:p>
          <a:p>
            <a:pPr marL="1314450" lvl="2" indent="-457200" eaLnBrk="1" hangingPunct="1">
              <a:lnSpc>
                <a:spcPct val="90000"/>
              </a:lnSpc>
              <a:spcAft>
                <a:spcPts val="600"/>
              </a:spcAft>
              <a:buSzPct val="85000"/>
              <a:buFont typeface="Wingdings" panose="05000000000000000000" pitchFamily="2" charset="2"/>
              <a:buChar char="Ø"/>
            </a:pPr>
            <a:r>
              <a:rPr lang="en-US" altLang="en-US" dirty="0" smtClean="0"/>
              <a:t>Sense of direction</a:t>
            </a:r>
          </a:p>
          <a:p>
            <a:pPr marL="1314450" lvl="2" indent="-457200" eaLnBrk="1" hangingPunct="1">
              <a:lnSpc>
                <a:spcPct val="90000"/>
              </a:lnSpc>
              <a:spcAft>
                <a:spcPts val="600"/>
              </a:spcAft>
              <a:buSzPct val="85000"/>
              <a:buFont typeface="Wingdings" panose="05000000000000000000" pitchFamily="2" charset="2"/>
              <a:buChar char="Ø"/>
            </a:pPr>
            <a:r>
              <a:rPr lang="en-US" altLang="en-US" dirty="0" smtClean="0"/>
              <a:t>Strategic leadership</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609600" y="838200"/>
            <a:ext cx="8229600" cy="1143000"/>
          </a:xfrm>
        </p:spPr>
        <p:txBody>
          <a:bodyPr/>
          <a:lstStyle/>
          <a:p>
            <a:r>
              <a:rPr lang="en-CA" altLang="en-US" sz="3200" dirty="0" smtClean="0"/>
              <a:t>Five Steps in the Planning Process</a:t>
            </a:r>
          </a:p>
        </p:txBody>
      </p:sp>
      <p:sp>
        <p:nvSpPr>
          <p:cNvPr id="41987" name="Content Placeholder 2"/>
          <p:cNvSpPr>
            <a:spLocks noGrp="1"/>
          </p:cNvSpPr>
          <p:nvPr>
            <p:ph idx="1"/>
          </p:nvPr>
        </p:nvSpPr>
        <p:spPr>
          <a:xfrm>
            <a:off x="914400" y="1988976"/>
            <a:ext cx="7620000" cy="4259424"/>
          </a:xfrm>
        </p:spPr>
        <p:txBody>
          <a:bodyPr/>
          <a:lstStyle/>
          <a:p>
            <a:pPr>
              <a:buFontTx/>
              <a:buNone/>
            </a:pPr>
            <a:r>
              <a:rPr lang="en-CA" altLang="en-US" b="1" dirty="0" smtClean="0"/>
              <a:t>Qualities of Good Goal Formulation: </a:t>
            </a:r>
          </a:p>
          <a:p>
            <a:pPr lvl="1"/>
            <a:r>
              <a:rPr lang="en-CA" altLang="en-US" b="1" dirty="0" smtClean="0"/>
              <a:t>Make them </a:t>
            </a:r>
            <a:r>
              <a:rPr lang="en-CA" altLang="en-US" b="1" dirty="0" smtClean="0">
                <a:solidFill>
                  <a:srgbClr val="FF0000"/>
                </a:solidFill>
              </a:rPr>
              <a:t>SMART + C </a:t>
            </a:r>
          </a:p>
          <a:p>
            <a:endParaRPr lang="en-CA" altLang="en-US" sz="800" b="1" dirty="0" smtClean="0"/>
          </a:p>
          <a:p>
            <a:r>
              <a:rPr lang="en-CA" altLang="en-US" b="1" dirty="0" smtClean="0">
                <a:solidFill>
                  <a:srgbClr val="FF0000"/>
                </a:solidFill>
              </a:rPr>
              <a:t>S</a:t>
            </a:r>
            <a:r>
              <a:rPr lang="en-CA" altLang="en-US" dirty="0" smtClean="0"/>
              <a:t>pecific</a:t>
            </a:r>
          </a:p>
          <a:p>
            <a:r>
              <a:rPr lang="en-CA" altLang="en-US" b="1" dirty="0" smtClean="0">
                <a:solidFill>
                  <a:srgbClr val="FF0000"/>
                </a:solidFill>
              </a:rPr>
              <a:t>M</a:t>
            </a:r>
            <a:r>
              <a:rPr lang="en-CA" altLang="en-US" dirty="0" smtClean="0"/>
              <a:t>easurable</a:t>
            </a:r>
          </a:p>
          <a:p>
            <a:r>
              <a:rPr lang="en-CA" altLang="en-US" b="1" dirty="0" smtClean="0">
                <a:solidFill>
                  <a:srgbClr val="FF0000"/>
                </a:solidFill>
              </a:rPr>
              <a:t>A</a:t>
            </a:r>
            <a:r>
              <a:rPr lang="en-CA" altLang="en-US" dirty="0" smtClean="0"/>
              <a:t>ssignable (Achievable, Attainable, Action oriented, Acceptable, Agreed-upon, Accountable)</a:t>
            </a:r>
          </a:p>
          <a:p>
            <a:r>
              <a:rPr lang="en-CA" altLang="en-US" b="1" dirty="0" smtClean="0">
                <a:solidFill>
                  <a:srgbClr val="FF0000"/>
                </a:solidFill>
              </a:rPr>
              <a:t>R</a:t>
            </a:r>
            <a:r>
              <a:rPr lang="en-CA" altLang="en-US" dirty="0" smtClean="0"/>
              <a:t>ealistic (Relevant, Result-Oriented)</a:t>
            </a:r>
          </a:p>
          <a:p>
            <a:r>
              <a:rPr lang="en-CA" altLang="en-US" b="1" dirty="0" smtClean="0">
                <a:solidFill>
                  <a:srgbClr val="FF0000"/>
                </a:solidFill>
              </a:rPr>
              <a:t>T</a:t>
            </a:r>
            <a:r>
              <a:rPr lang="en-CA" altLang="en-US" dirty="0" smtClean="0"/>
              <a:t>ime-related (Timely, Time-bound, Tangible, Traceable)</a:t>
            </a:r>
          </a:p>
          <a:p>
            <a:r>
              <a:rPr lang="en-CA" altLang="en-US" dirty="0" smtClean="0"/>
              <a:t>+ </a:t>
            </a:r>
            <a:r>
              <a:rPr lang="en-CA" altLang="en-US" b="1" dirty="0" smtClean="0">
                <a:solidFill>
                  <a:srgbClr val="FF0000"/>
                </a:solidFill>
              </a:rPr>
              <a:t>C</a:t>
            </a:r>
            <a:r>
              <a:rPr lang="en-CA" altLang="en-US" dirty="0" smtClean="0"/>
              <a:t>ommunicated</a:t>
            </a:r>
          </a:p>
          <a:p>
            <a:endParaRPr lang="en-CA" altLang="en-US"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6"/>
          <p:cNvSpPr>
            <a:spLocks noGrp="1"/>
          </p:cNvSpPr>
          <p:nvPr>
            <p:ph type="title"/>
          </p:nvPr>
        </p:nvSpPr>
        <p:spPr>
          <a:xfrm>
            <a:off x="609600" y="1219200"/>
            <a:ext cx="8229600" cy="1143000"/>
          </a:xfrm>
        </p:spPr>
        <p:txBody>
          <a:bodyPr/>
          <a:lstStyle/>
          <a:p>
            <a:r>
              <a:rPr lang="en-CA" altLang="en-US" dirty="0" smtClean="0"/>
              <a:t>Five Steps in the Planning Process</a:t>
            </a:r>
          </a:p>
        </p:txBody>
      </p:sp>
      <p:sp>
        <p:nvSpPr>
          <p:cNvPr id="44035" name="Rectangle 3"/>
          <p:cNvSpPr>
            <a:spLocks noGrp="1" noChangeArrowheads="1"/>
          </p:cNvSpPr>
          <p:nvPr>
            <p:ph idx="1"/>
          </p:nvPr>
        </p:nvSpPr>
        <p:spPr>
          <a:xfrm>
            <a:off x="838200" y="2508142"/>
            <a:ext cx="3981450" cy="3124200"/>
          </a:xfrm>
        </p:spPr>
        <p:txBody>
          <a:bodyPr lIns="90488" tIns="44450" rIns="90488" bIns="44450"/>
          <a:lstStyle/>
          <a:p>
            <a:pPr eaLnBrk="1" hangingPunct="1"/>
            <a:r>
              <a:rPr lang="en-US" altLang="en-US" b="1" dirty="0" smtClean="0"/>
              <a:t>Step 2: Analyzing the Environment</a:t>
            </a:r>
          </a:p>
          <a:p>
            <a:pPr lvl="1" eaLnBrk="1" hangingPunct="1"/>
            <a:r>
              <a:rPr lang="en-US" altLang="en-US" sz="2400" dirty="0" smtClean="0"/>
              <a:t>Strategy Formulation - Managers analyze the current situation to develop strategies achieving the mission.</a:t>
            </a:r>
            <a:br>
              <a:rPr lang="en-US" altLang="en-US" sz="2400" dirty="0" smtClean="0"/>
            </a:br>
            <a:endParaRPr lang="en-US" altLang="en-US" sz="2400" dirty="0" smtClean="0"/>
          </a:p>
        </p:txBody>
      </p:sp>
      <p:pic>
        <p:nvPicPr>
          <p:cNvPr id="44036" name="Picture 3" descr="jon5149X_p05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2743200"/>
            <a:ext cx="3059687" cy="226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8"/>
          <p:cNvSpPr>
            <a:spLocks noGrp="1"/>
          </p:cNvSpPr>
          <p:nvPr>
            <p:ph type="title"/>
          </p:nvPr>
        </p:nvSpPr>
        <p:spPr>
          <a:xfrm>
            <a:off x="493713" y="914400"/>
            <a:ext cx="8229600" cy="1143000"/>
          </a:xfrm>
        </p:spPr>
        <p:txBody>
          <a:bodyPr/>
          <a:lstStyle/>
          <a:p>
            <a:r>
              <a:rPr lang="en-CA" altLang="en-US" smtClean="0"/>
              <a:t>Analyzing the Environment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0675" y="2362200"/>
            <a:ext cx="7355676" cy="3486912"/>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6"/>
          <p:cNvSpPr>
            <a:spLocks noGrp="1"/>
          </p:cNvSpPr>
          <p:nvPr>
            <p:ph type="title"/>
          </p:nvPr>
        </p:nvSpPr>
        <p:spPr>
          <a:xfrm>
            <a:off x="493713" y="914400"/>
            <a:ext cx="8229600" cy="1143000"/>
          </a:xfrm>
        </p:spPr>
        <p:txBody>
          <a:bodyPr/>
          <a:lstStyle/>
          <a:p>
            <a:r>
              <a:rPr lang="en-CA" altLang="en-US" smtClean="0"/>
              <a:t>The Five Forces Model</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5785" y="2362200"/>
            <a:ext cx="4505456" cy="3767328"/>
          </a:xfrm>
          <a:prstGeom prst="rect">
            <a:avLst/>
          </a:prstGeom>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6"/>
          <p:cNvSpPr>
            <a:spLocks noGrp="1"/>
          </p:cNvSpPr>
          <p:nvPr>
            <p:ph type="title"/>
          </p:nvPr>
        </p:nvSpPr>
        <p:spPr>
          <a:xfrm>
            <a:off x="493713" y="914400"/>
            <a:ext cx="8229600" cy="1143000"/>
          </a:xfrm>
        </p:spPr>
        <p:txBody>
          <a:bodyPr/>
          <a:lstStyle/>
          <a:p>
            <a:r>
              <a:rPr lang="en-CA" altLang="en-US" dirty="0" smtClean="0"/>
              <a:t>Step 3: Developing Strategy</a:t>
            </a:r>
          </a:p>
        </p:txBody>
      </p:sp>
      <p:sp>
        <p:nvSpPr>
          <p:cNvPr id="50179" name="Rectangle 3"/>
          <p:cNvSpPr>
            <a:spLocks noGrp="1" noChangeArrowheads="1"/>
          </p:cNvSpPr>
          <p:nvPr>
            <p:ph idx="1"/>
          </p:nvPr>
        </p:nvSpPr>
        <p:spPr>
          <a:xfrm>
            <a:off x="759619" y="2209800"/>
            <a:ext cx="7697787" cy="2514600"/>
          </a:xfrm>
        </p:spPr>
        <p:txBody>
          <a:bodyPr lIns="90488" tIns="44450" rIns="90488" bIns="44450"/>
          <a:lstStyle/>
          <a:p>
            <a:pPr eaLnBrk="1" hangingPunct="1">
              <a:spcAft>
                <a:spcPts val="600"/>
              </a:spcAft>
            </a:pPr>
            <a:r>
              <a:rPr lang="en-CA" altLang="en-US" b="1" dirty="0" smtClean="0"/>
              <a:t>Corporate-level strategy </a:t>
            </a:r>
            <a:endParaRPr lang="en-CA" altLang="en-US" dirty="0"/>
          </a:p>
          <a:p>
            <a:pPr lvl="1" eaLnBrk="1" hangingPunct="1">
              <a:spcAft>
                <a:spcPts val="600"/>
              </a:spcAft>
            </a:pPr>
            <a:r>
              <a:rPr lang="en-CA" altLang="en-US" sz="2400" dirty="0" smtClean="0"/>
              <a:t>Concerns which </a:t>
            </a:r>
            <a:r>
              <a:rPr lang="en-CA" altLang="en-US" sz="2400" b="1" i="1" dirty="0" smtClean="0"/>
              <a:t>industries</a:t>
            </a:r>
            <a:r>
              <a:rPr lang="en-CA" altLang="en-US" sz="2400" dirty="0" smtClean="0"/>
              <a:t> and </a:t>
            </a:r>
            <a:r>
              <a:rPr lang="en-CA" altLang="en-US" sz="2400" b="1" i="1" dirty="0" smtClean="0"/>
              <a:t>countries </a:t>
            </a:r>
            <a:r>
              <a:rPr lang="en-CA" altLang="en-US" sz="2400" dirty="0" smtClean="0"/>
              <a:t>an organization should invest its resources in to achieve its mission and goals</a:t>
            </a:r>
            <a:endParaRPr lang="en-US" altLang="en-US" sz="2400" dirty="0" smtClean="0"/>
          </a:p>
          <a:p>
            <a:pPr eaLnBrk="1" hangingPunct="1">
              <a:spcAft>
                <a:spcPts val="600"/>
              </a:spcAft>
            </a:pPr>
            <a:endParaRPr lang="en-CA" altLang="en-US" sz="600" b="1" dirty="0" smtClean="0"/>
          </a:p>
          <a:p>
            <a:pPr eaLnBrk="1" hangingPunct="1">
              <a:spcAft>
                <a:spcPts val="600"/>
              </a:spcAft>
            </a:pPr>
            <a:r>
              <a:rPr lang="en-CA" altLang="en-US" b="1" dirty="0" smtClean="0"/>
              <a:t>Corporate level plans</a:t>
            </a:r>
            <a:r>
              <a:rPr lang="en-CA" altLang="en-US" dirty="0" smtClean="0"/>
              <a:t> </a:t>
            </a:r>
            <a:endParaRPr lang="en-CA" altLang="en-US" dirty="0"/>
          </a:p>
          <a:p>
            <a:pPr lvl="1" eaLnBrk="1" hangingPunct="1">
              <a:spcAft>
                <a:spcPts val="600"/>
              </a:spcAft>
            </a:pPr>
            <a:r>
              <a:rPr lang="en-CA" altLang="en-US" sz="2400" dirty="0" smtClean="0"/>
              <a:t>Decisions relating to the organization’s mission and goals, overall strategy, and structure that facilitate growth.</a:t>
            </a:r>
            <a:endParaRPr lang="en-US" altLang="en-US" sz="2400" dirty="0" smtClean="0"/>
          </a:p>
          <a:p>
            <a:pPr eaLnBrk="1" hangingPunct="1">
              <a:spcAft>
                <a:spcPts val="600"/>
              </a:spcAft>
            </a:pPr>
            <a:endParaRPr lang="en-US" altLang="en-US" dirty="0" smtClean="0"/>
          </a:p>
          <a:p>
            <a:pPr eaLnBrk="1" hangingPunct="1">
              <a:spcAft>
                <a:spcPts val="600"/>
              </a:spcAft>
            </a:pPr>
            <a:endParaRPr lang="en-US" altLang="en-US" dirty="0" smtClean="0"/>
          </a:p>
          <a:p>
            <a:pPr eaLnBrk="1" hangingPunct="1">
              <a:spcAft>
                <a:spcPts val="600"/>
              </a:spcAft>
            </a:pPr>
            <a:endParaRPr lang="en-US" altLang="en-US" dirty="0" smtClean="0"/>
          </a:p>
          <a:p>
            <a:pPr eaLnBrk="1" hangingPunct="1">
              <a:spcAft>
                <a:spcPts val="600"/>
              </a:spcAft>
            </a:pPr>
            <a:endParaRPr lang="en-US" altLang="en-US" dirty="0" smtClean="0"/>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6"/>
          <p:cNvSpPr>
            <a:spLocks noGrp="1"/>
          </p:cNvSpPr>
          <p:nvPr>
            <p:ph type="title"/>
          </p:nvPr>
        </p:nvSpPr>
        <p:spPr>
          <a:xfrm>
            <a:off x="493713" y="914400"/>
            <a:ext cx="8229600" cy="1143000"/>
          </a:xfrm>
        </p:spPr>
        <p:txBody>
          <a:bodyPr/>
          <a:lstStyle/>
          <a:p>
            <a:r>
              <a:rPr lang="en-CA" altLang="en-US" dirty="0" smtClean="0"/>
              <a:t>Step 3: Developing Strategy</a:t>
            </a:r>
          </a:p>
        </p:txBody>
      </p:sp>
      <p:sp>
        <p:nvSpPr>
          <p:cNvPr id="50179" name="Rectangle 3"/>
          <p:cNvSpPr>
            <a:spLocks noGrp="1" noChangeArrowheads="1"/>
          </p:cNvSpPr>
          <p:nvPr>
            <p:ph idx="1"/>
          </p:nvPr>
        </p:nvSpPr>
        <p:spPr>
          <a:xfrm>
            <a:off x="531813" y="2209800"/>
            <a:ext cx="8229600" cy="2952750"/>
          </a:xfrm>
        </p:spPr>
        <p:txBody>
          <a:bodyPr lIns="90488" tIns="44450" rIns="90488" bIns="44450"/>
          <a:lstStyle/>
          <a:p>
            <a:pPr eaLnBrk="1" hangingPunct="1">
              <a:spcAft>
                <a:spcPts val="600"/>
              </a:spcAft>
            </a:pPr>
            <a:r>
              <a:rPr lang="en-CA" altLang="en-US" dirty="0" smtClean="0"/>
              <a:t>The principal corporate-level strategies are: </a:t>
            </a:r>
          </a:p>
          <a:p>
            <a:pPr lvl="1" eaLnBrk="1" hangingPunct="1">
              <a:spcAft>
                <a:spcPts val="600"/>
              </a:spcAft>
            </a:pPr>
            <a:r>
              <a:rPr lang="en-CA" altLang="en-US" sz="2400" b="1" dirty="0" smtClean="0"/>
              <a:t>Concentration on a single business</a:t>
            </a:r>
          </a:p>
          <a:p>
            <a:pPr lvl="1" eaLnBrk="1" hangingPunct="1">
              <a:spcAft>
                <a:spcPts val="600"/>
              </a:spcAft>
            </a:pPr>
            <a:r>
              <a:rPr lang="en-CA" altLang="en-US" sz="2400" b="1" dirty="0" smtClean="0"/>
              <a:t>Diversification</a:t>
            </a:r>
          </a:p>
          <a:p>
            <a:pPr lvl="1" eaLnBrk="1" hangingPunct="1">
              <a:spcAft>
                <a:spcPts val="600"/>
              </a:spcAft>
            </a:pPr>
            <a:r>
              <a:rPr lang="en-CA" altLang="en-US" sz="2400" b="1" dirty="0" smtClean="0"/>
              <a:t>Vertical integration</a:t>
            </a:r>
            <a:r>
              <a:rPr lang="en-CA" altLang="en-US" sz="2400" dirty="0" smtClean="0"/>
              <a:t> </a:t>
            </a:r>
          </a:p>
          <a:p>
            <a:pPr lvl="1" eaLnBrk="1" hangingPunct="1">
              <a:spcAft>
                <a:spcPts val="600"/>
              </a:spcAft>
            </a:pPr>
            <a:r>
              <a:rPr lang="en-CA" altLang="en-US" sz="2400" b="1" dirty="0" smtClean="0"/>
              <a:t>International expansion </a:t>
            </a:r>
            <a:endParaRPr lang="en-CA" altLang="en-US" sz="2400" dirty="0" smtClean="0"/>
          </a:p>
          <a:p>
            <a:pPr eaLnBrk="1" hangingPunct="1">
              <a:spcAft>
                <a:spcPts val="600"/>
              </a:spcAft>
            </a:pPr>
            <a:endParaRPr lang="en-US" altLang="en-US" dirty="0" smtClean="0"/>
          </a:p>
          <a:p>
            <a:pPr eaLnBrk="1" hangingPunct="1">
              <a:spcAft>
                <a:spcPts val="600"/>
              </a:spcAft>
            </a:pPr>
            <a:endParaRPr lang="en-US" altLang="en-US" dirty="0" smtClean="0"/>
          </a:p>
          <a:p>
            <a:pPr eaLnBrk="1" hangingPunct="1">
              <a:spcAft>
                <a:spcPts val="600"/>
              </a:spcAft>
            </a:pPr>
            <a:endParaRPr lang="en-US" altLang="en-US" dirty="0" smtClean="0"/>
          </a:p>
        </p:txBody>
      </p:sp>
    </p:spTree>
    <p:extLst>
      <p:ext uri="{BB962C8B-B14F-4D97-AF65-F5344CB8AC3E}">
        <p14:creationId xmlns:p14="http://schemas.microsoft.com/office/powerpoint/2010/main" val="75065638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6"/>
          <p:cNvSpPr>
            <a:spLocks noGrp="1"/>
          </p:cNvSpPr>
          <p:nvPr>
            <p:ph type="title"/>
          </p:nvPr>
        </p:nvSpPr>
        <p:spPr>
          <a:xfrm>
            <a:off x="530225" y="1219200"/>
            <a:ext cx="8229600" cy="1143000"/>
          </a:xfrm>
        </p:spPr>
        <p:txBody>
          <a:bodyPr/>
          <a:lstStyle/>
          <a:p>
            <a:r>
              <a:rPr lang="en-CA" altLang="en-US" dirty="0" smtClean="0"/>
              <a:t>Business Level Strategies</a:t>
            </a:r>
          </a:p>
        </p:txBody>
      </p:sp>
      <p:sp>
        <p:nvSpPr>
          <p:cNvPr id="52227" name="Rectangle 3"/>
          <p:cNvSpPr>
            <a:spLocks noGrp="1" noChangeArrowheads="1"/>
          </p:cNvSpPr>
          <p:nvPr>
            <p:ph idx="1"/>
          </p:nvPr>
        </p:nvSpPr>
        <p:spPr>
          <a:xfrm>
            <a:off x="304800" y="2590800"/>
            <a:ext cx="8229600" cy="2209800"/>
          </a:xfrm>
        </p:spPr>
        <p:txBody>
          <a:bodyPr lIns="90488" tIns="44450" rIns="90488" bIns="44450"/>
          <a:lstStyle/>
          <a:p>
            <a:pPr lvl="1" eaLnBrk="1" hangingPunct="1">
              <a:spcAft>
                <a:spcPts val="600"/>
              </a:spcAft>
              <a:buSzPct val="75000"/>
              <a:buFont typeface="Arial" panose="020B0604020202020204" pitchFamily="34" charset="0"/>
              <a:buChar char="•"/>
            </a:pPr>
            <a:r>
              <a:rPr lang="en-US" altLang="en-US" sz="2400" b="1" dirty="0" smtClean="0"/>
              <a:t>Cost Leadership</a:t>
            </a:r>
            <a:r>
              <a:rPr lang="en-US" altLang="en-US" sz="2400" dirty="0" smtClean="0"/>
              <a:t>: gain a competitive advantage by driving down organizational costs.</a:t>
            </a:r>
          </a:p>
          <a:p>
            <a:pPr lvl="2" eaLnBrk="1" hangingPunct="1">
              <a:spcAft>
                <a:spcPts val="600"/>
              </a:spcAft>
              <a:buSzPct val="65000"/>
              <a:buFont typeface="Wingdings" panose="05000000000000000000" pitchFamily="2" charset="2"/>
              <a:buChar char="Ø"/>
            </a:pPr>
            <a:r>
              <a:rPr lang="en-US" altLang="en-US" dirty="0" smtClean="0"/>
              <a:t>Managers manufacture at lower cost, reduce waste.</a:t>
            </a:r>
          </a:p>
          <a:p>
            <a:pPr lvl="2" eaLnBrk="1" hangingPunct="1">
              <a:spcAft>
                <a:spcPts val="600"/>
              </a:spcAft>
              <a:buSzPct val="65000"/>
              <a:buFont typeface="Wingdings" panose="05000000000000000000" pitchFamily="2" charset="2"/>
              <a:buChar char="Ø"/>
            </a:pPr>
            <a:r>
              <a:rPr lang="en-US" altLang="en-US" dirty="0" smtClean="0"/>
              <a:t>Lower costs than competition mean lower prices.</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6"/>
          <p:cNvSpPr>
            <a:spLocks noGrp="1"/>
          </p:cNvSpPr>
          <p:nvPr>
            <p:ph type="title"/>
          </p:nvPr>
        </p:nvSpPr>
        <p:spPr>
          <a:xfrm>
            <a:off x="480798" y="1127502"/>
            <a:ext cx="8229600" cy="1143000"/>
          </a:xfrm>
        </p:spPr>
        <p:txBody>
          <a:bodyPr/>
          <a:lstStyle/>
          <a:p>
            <a:r>
              <a:rPr lang="en-CA" altLang="en-US" dirty="0" smtClean="0"/>
              <a:t>Business Level Strategies</a:t>
            </a:r>
          </a:p>
        </p:txBody>
      </p:sp>
      <p:sp>
        <p:nvSpPr>
          <p:cNvPr id="54275" name="Rectangle 3"/>
          <p:cNvSpPr>
            <a:spLocks noGrp="1" noChangeArrowheads="1"/>
          </p:cNvSpPr>
          <p:nvPr>
            <p:ph idx="1"/>
          </p:nvPr>
        </p:nvSpPr>
        <p:spPr>
          <a:xfrm>
            <a:off x="480798" y="2286000"/>
            <a:ext cx="8229600" cy="2952750"/>
          </a:xfrm>
        </p:spPr>
        <p:txBody>
          <a:bodyPr lIns="90488" tIns="44450" rIns="90488" bIns="44450"/>
          <a:lstStyle/>
          <a:p>
            <a:pPr lvl="1" eaLnBrk="1" hangingPunct="1">
              <a:spcAft>
                <a:spcPts val="600"/>
              </a:spcAft>
              <a:buSzPct val="75000"/>
              <a:buFont typeface="Arial" panose="020B0604020202020204" pitchFamily="34" charset="0"/>
              <a:buChar char="•"/>
            </a:pPr>
            <a:r>
              <a:rPr lang="en-US" altLang="en-US" sz="2400" b="1" dirty="0" smtClean="0"/>
              <a:t>Differentiation</a:t>
            </a:r>
            <a:r>
              <a:rPr lang="en-US" altLang="en-US" sz="2400" dirty="0" smtClean="0"/>
              <a:t>: gain a competitive advantage by making your products different from competitors.</a:t>
            </a:r>
          </a:p>
          <a:p>
            <a:pPr lvl="2" eaLnBrk="1" hangingPunct="1">
              <a:spcAft>
                <a:spcPts val="600"/>
              </a:spcAft>
              <a:buSzPct val="65000"/>
              <a:buFont typeface="Wingdings" panose="05000000000000000000" pitchFamily="2" charset="2"/>
              <a:buChar char="Ø"/>
            </a:pPr>
            <a:r>
              <a:rPr lang="en-US" altLang="en-US" dirty="0" smtClean="0"/>
              <a:t>Differentiation must be valued by the customer.</a:t>
            </a:r>
          </a:p>
          <a:p>
            <a:pPr lvl="2" eaLnBrk="1" hangingPunct="1">
              <a:spcAft>
                <a:spcPts val="600"/>
              </a:spcAft>
              <a:buSzPct val="65000"/>
              <a:buFont typeface="Wingdings" panose="05000000000000000000" pitchFamily="2" charset="2"/>
              <a:buChar char="Ø"/>
            </a:pPr>
            <a:r>
              <a:rPr lang="en-US" altLang="en-US" dirty="0" smtClean="0"/>
              <a:t>Successful differentiation allows you to charge more   for a product.</a:t>
            </a:r>
          </a:p>
          <a:p>
            <a:pPr lvl="1" eaLnBrk="1" hangingPunct="1">
              <a:spcAft>
                <a:spcPts val="600"/>
              </a:spcAft>
              <a:buSzPct val="75000"/>
              <a:buFont typeface="Arial" panose="020B0604020202020204" pitchFamily="34" charset="0"/>
              <a:buChar char="•"/>
            </a:pPr>
            <a:r>
              <a:rPr lang="en-US" altLang="en-US" sz="2400" b="1" dirty="0" smtClean="0"/>
              <a:t>“Stuck in the middle”</a:t>
            </a:r>
            <a:endParaRPr lang="en-US" altLang="en-US" sz="2400" dirty="0" smtClean="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6800" y="4495800"/>
            <a:ext cx="2883408" cy="2072640"/>
          </a:xfrm>
          <a:prstGeom prst="rect">
            <a:avLst/>
          </a:prstGeom>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6"/>
          <p:cNvSpPr>
            <a:spLocks noGrp="1"/>
          </p:cNvSpPr>
          <p:nvPr>
            <p:ph type="title"/>
          </p:nvPr>
        </p:nvSpPr>
        <p:spPr>
          <a:xfrm>
            <a:off x="493713" y="1066800"/>
            <a:ext cx="8229600" cy="1143000"/>
          </a:xfrm>
        </p:spPr>
        <p:txBody>
          <a:bodyPr/>
          <a:lstStyle/>
          <a:p>
            <a:r>
              <a:rPr lang="en-CA" altLang="en-US" dirty="0" smtClean="0"/>
              <a:t>Business Level Strategies</a:t>
            </a:r>
          </a:p>
        </p:txBody>
      </p:sp>
      <p:sp>
        <p:nvSpPr>
          <p:cNvPr id="56323" name="Rectangle 3"/>
          <p:cNvSpPr>
            <a:spLocks noGrp="1" noChangeArrowheads="1"/>
          </p:cNvSpPr>
          <p:nvPr>
            <p:ph idx="1"/>
          </p:nvPr>
        </p:nvSpPr>
        <p:spPr>
          <a:xfrm>
            <a:off x="531813" y="2209800"/>
            <a:ext cx="8229600" cy="2514600"/>
          </a:xfrm>
        </p:spPr>
        <p:txBody>
          <a:bodyPr lIns="90488" tIns="44450" rIns="90488" bIns="44450"/>
          <a:lstStyle/>
          <a:p>
            <a:pPr eaLnBrk="1" hangingPunct="1"/>
            <a:r>
              <a:rPr lang="en-US" altLang="en-US" dirty="0" smtClean="0"/>
              <a:t>Firms also choose to serve the entire market or focus on a few segments.</a:t>
            </a:r>
          </a:p>
          <a:p>
            <a:pPr lvl="1" eaLnBrk="1" hangingPunct="1">
              <a:buSzPct val="75000"/>
            </a:pPr>
            <a:endParaRPr lang="en-US" altLang="en-US" sz="1000" b="1" dirty="0" smtClean="0"/>
          </a:p>
          <a:p>
            <a:pPr lvl="1" eaLnBrk="1" hangingPunct="1">
              <a:buSzPct val="75000"/>
            </a:pPr>
            <a:r>
              <a:rPr lang="en-US" altLang="en-US" sz="2600" b="1" dirty="0" smtClean="0"/>
              <a:t>Focused low-cost:</a:t>
            </a:r>
            <a:r>
              <a:rPr lang="en-US" altLang="en-US" sz="2600" dirty="0" smtClean="0"/>
              <a:t> try to serve one segment of the market but be the lowest cost in that segment</a:t>
            </a:r>
            <a:r>
              <a:rPr lang="en-US" altLang="en-US" sz="2000" dirty="0" smtClean="0"/>
              <a:t>.</a:t>
            </a:r>
          </a:p>
          <a:p>
            <a:pPr lvl="1" eaLnBrk="1" hangingPunct="1">
              <a:buSzPct val="75000"/>
            </a:pPr>
            <a:endParaRPr lang="en-US" altLang="en-US" sz="1000" b="1" dirty="0" smtClean="0"/>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6"/>
          <p:cNvSpPr>
            <a:spLocks noGrp="1"/>
          </p:cNvSpPr>
          <p:nvPr>
            <p:ph type="title"/>
          </p:nvPr>
        </p:nvSpPr>
        <p:spPr>
          <a:xfrm>
            <a:off x="533400" y="1066800"/>
            <a:ext cx="8229600" cy="1143000"/>
          </a:xfrm>
        </p:spPr>
        <p:txBody>
          <a:bodyPr/>
          <a:lstStyle/>
          <a:p>
            <a:r>
              <a:rPr lang="en-CA" altLang="en-US" dirty="0" smtClean="0"/>
              <a:t>Business Level Strategies</a:t>
            </a:r>
          </a:p>
        </p:txBody>
      </p:sp>
      <p:sp>
        <p:nvSpPr>
          <p:cNvPr id="58371" name="Rectangle 3"/>
          <p:cNvSpPr>
            <a:spLocks noGrp="1" noChangeArrowheads="1"/>
          </p:cNvSpPr>
          <p:nvPr>
            <p:ph idx="1"/>
          </p:nvPr>
        </p:nvSpPr>
        <p:spPr>
          <a:xfrm>
            <a:off x="228600" y="2362200"/>
            <a:ext cx="8229600" cy="2952750"/>
          </a:xfrm>
        </p:spPr>
        <p:txBody>
          <a:bodyPr lIns="90488" tIns="44450" rIns="90488" bIns="44450"/>
          <a:lstStyle/>
          <a:p>
            <a:pPr lvl="1" eaLnBrk="1" hangingPunct="1">
              <a:buSzPct val="75000"/>
            </a:pPr>
            <a:endParaRPr lang="en-US" altLang="en-US" sz="1000" b="1" dirty="0" smtClean="0"/>
          </a:p>
          <a:p>
            <a:pPr lvl="1" eaLnBrk="1" hangingPunct="1">
              <a:buSzPct val="75000"/>
              <a:buFont typeface="Arial" panose="020B0604020202020204" pitchFamily="34" charset="0"/>
              <a:buChar char="•"/>
            </a:pPr>
            <a:r>
              <a:rPr lang="en-US" altLang="en-US" sz="2600" b="1" dirty="0" smtClean="0"/>
              <a:t>Focused differentiated: </a:t>
            </a:r>
            <a:r>
              <a:rPr lang="en-US" altLang="en-US" sz="2600" dirty="0" smtClean="0"/>
              <a:t>Firm again seeks to focus on one market segment but is the most differentiated in that segment.</a:t>
            </a:r>
          </a:p>
          <a:p>
            <a:pPr lvl="1" eaLnBrk="1" hangingPunct="1">
              <a:buSzPct val="75000"/>
              <a:buFont typeface="Arial" panose="020B0604020202020204" pitchFamily="34" charset="0"/>
              <a:buChar char="•"/>
            </a:pPr>
            <a:endParaRPr lang="en-US" altLang="en-US" sz="400" dirty="0" smtClean="0"/>
          </a:p>
          <a:p>
            <a:pPr lvl="2" eaLnBrk="1" hangingPunct="1">
              <a:spcBef>
                <a:spcPts val="600"/>
              </a:spcBef>
              <a:spcAft>
                <a:spcPts val="600"/>
              </a:spcAft>
              <a:buSzPct val="85000"/>
              <a:buFont typeface="Wingdings" panose="05000000000000000000" pitchFamily="2" charset="2"/>
              <a:buChar char="Ø"/>
            </a:pPr>
            <a:r>
              <a:rPr lang="en-US" altLang="en-US" sz="2000" dirty="0" smtClean="0"/>
              <a:t>BMW provides a good example.</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6"/>
          <p:cNvSpPr>
            <a:spLocks noGrp="1"/>
          </p:cNvSpPr>
          <p:nvPr>
            <p:ph type="title"/>
          </p:nvPr>
        </p:nvSpPr>
        <p:spPr>
          <a:xfrm>
            <a:off x="539266" y="1066800"/>
            <a:ext cx="8229600" cy="1143000"/>
          </a:xfrm>
        </p:spPr>
        <p:txBody>
          <a:bodyPr/>
          <a:lstStyle/>
          <a:p>
            <a:r>
              <a:rPr lang="en-CA" altLang="en-US" dirty="0" smtClean="0"/>
              <a:t>Functional Level Strategies</a:t>
            </a:r>
          </a:p>
        </p:txBody>
      </p:sp>
      <p:sp>
        <p:nvSpPr>
          <p:cNvPr id="60419" name="Rectangle 3"/>
          <p:cNvSpPr>
            <a:spLocks noGrp="1" noChangeArrowheads="1"/>
          </p:cNvSpPr>
          <p:nvPr>
            <p:ph idx="1"/>
          </p:nvPr>
        </p:nvSpPr>
        <p:spPr>
          <a:xfrm>
            <a:off x="539266" y="2362200"/>
            <a:ext cx="8229600" cy="2952750"/>
          </a:xfrm>
        </p:spPr>
        <p:txBody>
          <a:bodyPr/>
          <a:lstStyle/>
          <a:p>
            <a:pPr>
              <a:spcAft>
                <a:spcPts val="600"/>
              </a:spcAft>
            </a:pPr>
            <a:r>
              <a:rPr lang="en-US" altLang="en-US" dirty="0" smtClean="0"/>
              <a:t>Seeks to have each department add value to a good or service.</a:t>
            </a:r>
          </a:p>
          <a:p>
            <a:pPr>
              <a:spcAft>
                <a:spcPts val="600"/>
              </a:spcAft>
            </a:pPr>
            <a:r>
              <a:rPr lang="en-US" altLang="en-US" dirty="0" smtClean="0"/>
              <a:t>Marketing, service, production all add value to a good or service.</a:t>
            </a:r>
          </a:p>
          <a:p>
            <a:pPr>
              <a:spcAft>
                <a:spcPts val="600"/>
              </a:spcAft>
            </a:pPr>
            <a:r>
              <a:rPr lang="en-US" altLang="en-US" dirty="0" smtClean="0"/>
              <a:t>Value is added by:  </a:t>
            </a:r>
            <a:endParaRPr lang="en-US" altLang="en-US" dirty="0"/>
          </a:p>
          <a:p>
            <a:pPr lvl="1">
              <a:spcAft>
                <a:spcPts val="600"/>
              </a:spcAft>
            </a:pPr>
            <a:r>
              <a:rPr lang="en-US" altLang="en-US" sz="2400" dirty="0" smtClean="0"/>
              <a:t>Lowering the operational costs of providing the value in products</a:t>
            </a:r>
          </a:p>
          <a:p>
            <a:pPr lvl="1">
              <a:spcAft>
                <a:spcPts val="600"/>
              </a:spcAft>
            </a:pPr>
            <a:r>
              <a:rPr lang="en-US" altLang="en-US" sz="2400" dirty="0" smtClean="0"/>
              <a:t>Adding new value to the product by differentiating.</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7"/>
          <p:cNvSpPr>
            <a:spLocks noGrp="1"/>
          </p:cNvSpPr>
          <p:nvPr>
            <p:ph type="title"/>
          </p:nvPr>
        </p:nvSpPr>
        <p:spPr>
          <a:xfrm>
            <a:off x="493713" y="914400"/>
            <a:ext cx="8229600" cy="1143000"/>
          </a:xfrm>
        </p:spPr>
        <p:txBody>
          <a:bodyPr/>
          <a:lstStyle/>
          <a:p>
            <a:r>
              <a:rPr lang="en-CA" altLang="en-US" smtClean="0"/>
              <a:t>Gaining a Competitive Advantage</a:t>
            </a:r>
          </a:p>
        </p:txBody>
      </p:sp>
      <p:sp>
        <p:nvSpPr>
          <p:cNvPr id="62467" name="Rectangle 3"/>
          <p:cNvSpPr>
            <a:spLocks noGrp="1" noChangeArrowheads="1"/>
          </p:cNvSpPr>
          <p:nvPr>
            <p:ph idx="1"/>
          </p:nvPr>
        </p:nvSpPr>
        <p:spPr>
          <a:xfrm>
            <a:off x="381000" y="2209800"/>
            <a:ext cx="8229600" cy="2952750"/>
          </a:xfrm>
        </p:spPr>
        <p:txBody>
          <a:bodyPr/>
          <a:lstStyle/>
          <a:p>
            <a:pPr lvl="1">
              <a:spcAft>
                <a:spcPts val="1200"/>
              </a:spcAft>
              <a:buFont typeface="Arial" panose="020B0604020202020204" pitchFamily="34" charset="0"/>
              <a:buChar char="•"/>
            </a:pPr>
            <a:r>
              <a:rPr lang="en-US" altLang="en-US" sz="2400" dirty="0" smtClean="0"/>
              <a:t>Attain </a:t>
            </a:r>
            <a:r>
              <a:rPr lang="en-US" altLang="en-US" sz="2400" b="1" dirty="0" smtClean="0"/>
              <a:t>superior efficiency</a:t>
            </a:r>
            <a:r>
              <a:rPr lang="en-US" altLang="en-US" sz="2400" dirty="0" smtClean="0"/>
              <a:t>: the measure of outputs for a given unit of input.</a:t>
            </a:r>
          </a:p>
          <a:p>
            <a:pPr lvl="1">
              <a:spcAft>
                <a:spcPts val="1200"/>
              </a:spcAft>
              <a:buFont typeface="Arial" panose="020B0604020202020204" pitchFamily="34" charset="0"/>
              <a:buChar char="•"/>
            </a:pPr>
            <a:r>
              <a:rPr lang="en-US" altLang="en-US" sz="2400" dirty="0" smtClean="0"/>
              <a:t>Attain </a:t>
            </a:r>
            <a:r>
              <a:rPr lang="en-US" altLang="en-US" sz="2400" b="1" dirty="0" smtClean="0"/>
              <a:t>superior quality</a:t>
            </a:r>
            <a:r>
              <a:rPr lang="en-US" altLang="en-US" sz="2400" dirty="0" smtClean="0"/>
              <a:t>: products that reliably do the job they were designed for.</a:t>
            </a:r>
          </a:p>
          <a:p>
            <a:pPr lvl="1">
              <a:spcAft>
                <a:spcPts val="1200"/>
              </a:spcAft>
              <a:buFont typeface="Arial" panose="020B0604020202020204" pitchFamily="34" charset="0"/>
              <a:buChar char="•"/>
            </a:pPr>
            <a:r>
              <a:rPr lang="en-US" altLang="en-US" sz="2400" dirty="0" smtClean="0"/>
              <a:t>Attain </a:t>
            </a:r>
            <a:r>
              <a:rPr lang="en-US" altLang="en-US" sz="2400" b="1" dirty="0" smtClean="0"/>
              <a:t>superior innovation</a:t>
            </a:r>
            <a:r>
              <a:rPr lang="en-US" altLang="en-US" sz="2400" dirty="0" smtClean="0"/>
              <a:t>: new, novel features about the product or process.</a:t>
            </a:r>
          </a:p>
          <a:p>
            <a:pPr lvl="1">
              <a:spcAft>
                <a:spcPts val="1200"/>
              </a:spcAft>
              <a:buFont typeface="Arial" panose="020B0604020202020204" pitchFamily="34" charset="0"/>
              <a:buChar char="•"/>
            </a:pPr>
            <a:r>
              <a:rPr lang="en-US" altLang="en-US" sz="2400" dirty="0" smtClean="0"/>
              <a:t>Attain </a:t>
            </a:r>
            <a:r>
              <a:rPr lang="en-US" altLang="en-US" sz="2400" b="1" dirty="0" smtClean="0"/>
              <a:t>superior responsiveness </a:t>
            </a:r>
            <a:r>
              <a:rPr lang="en-US" altLang="en-US" sz="2400" dirty="0" smtClean="0"/>
              <a:t>to customers: know the customer needs and fill them.</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530225" y="1066800"/>
            <a:ext cx="8229600" cy="1143000"/>
          </a:xfrm>
        </p:spPr>
        <p:txBody>
          <a:bodyPr/>
          <a:lstStyle/>
          <a:p>
            <a:pPr>
              <a:defRPr/>
            </a:pPr>
            <a:r>
              <a:rPr lang="en-CA" dirty="0"/>
              <a:t>Step 4: Strategy Implementation</a:t>
            </a:r>
          </a:p>
        </p:txBody>
      </p:sp>
      <p:sp>
        <p:nvSpPr>
          <p:cNvPr id="3" name="Content Placeholder 2"/>
          <p:cNvSpPr>
            <a:spLocks noGrp="1"/>
          </p:cNvSpPr>
          <p:nvPr>
            <p:ph idx="1"/>
          </p:nvPr>
        </p:nvSpPr>
        <p:spPr>
          <a:xfrm>
            <a:off x="530225" y="2362200"/>
            <a:ext cx="8229600" cy="2952750"/>
          </a:xfrm>
        </p:spPr>
        <p:txBody>
          <a:bodyPr/>
          <a:lstStyle/>
          <a:p>
            <a:pPr>
              <a:spcAft>
                <a:spcPts val="600"/>
              </a:spcAft>
              <a:buFontTx/>
              <a:buNone/>
              <a:defRPr/>
            </a:pPr>
            <a:r>
              <a:rPr lang="en-CA" dirty="0" smtClean="0"/>
              <a:t>	1.	Allocate responsibility for implementation</a:t>
            </a:r>
          </a:p>
          <a:p>
            <a:pPr>
              <a:spcAft>
                <a:spcPts val="600"/>
              </a:spcAft>
              <a:buFontTx/>
              <a:buNone/>
              <a:defRPr/>
            </a:pPr>
            <a:r>
              <a:rPr lang="en-CA" dirty="0" smtClean="0"/>
              <a:t>	2.	Draft detailed action plans that specify implementation.</a:t>
            </a:r>
          </a:p>
          <a:p>
            <a:pPr>
              <a:spcAft>
                <a:spcPts val="600"/>
              </a:spcAft>
              <a:buFontTx/>
              <a:buNone/>
              <a:defRPr/>
            </a:pPr>
            <a:r>
              <a:rPr lang="en-CA" dirty="0" smtClean="0"/>
              <a:t>	3.	Establish  a timetable for implementation </a:t>
            </a:r>
          </a:p>
          <a:p>
            <a:pPr lvl="2">
              <a:spcAft>
                <a:spcPts val="600"/>
              </a:spcAft>
              <a:buFont typeface="Wingdings" pitchFamily="2" charset="2"/>
              <a:buChar char="Ø"/>
              <a:defRPr/>
            </a:pPr>
            <a:r>
              <a:rPr lang="en-CA" dirty="0" smtClean="0"/>
              <a:t>A </a:t>
            </a:r>
            <a:r>
              <a:rPr lang="en-CA" b="1" dirty="0" smtClean="0"/>
              <a:t>Gantt chart</a:t>
            </a:r>
            <a:r>
              <a:rPr lang="en-CA" dirty="0" smtClean="0"/>
              <a:t> can be used to manage the project.</a:t>
            </a:r>
          </a:p>
          <a:p>
            <a:pPr>
              <a:spcAft>
                <a:spcPts val="600"/>
              </a:spcAft>
              <a:buFontTx/>
              <a:buNone/>
              <a:defRPr/>
            </a:pPr>
            <a:r>
              <a:rPr lang="en-CA" dirty="0" smtClean="0"/>
              <a:t>	4.	Allocate appropriate resources</a:t>
            </a:r>
          </a:p>
          <a:p>
            <a:pPr>
              <a:spcAft>
                <a:spcPts val="600"/>
              </a:spcAft>
              <a:buFontTx/>
              <a:buNone/>
              <a:defRPr/>
            </a:pPr>
            <a:r>
              <a:rPr lang="en-CA" dirty="0" smtClean="0"/>
              <a:t>	5.	Hold specific individuals or groups responsible for </a:t>
            </a:r>
          </a:p>
          <a:p>
            <a:pPr>
              <a:spcAft>
                <a:spcPts val="600"/>
              </a:spcAft>
              <a:buFontTx/>
              <a:buNone/>
              <a:defRPr/>
            </a:pPr>
            <a:r>
              <a:rPr lang="en-CA" dirty="0" smtClean="0"/>
              <a:t>            reaching corporate, divisional, and functional goals.</a:t>
            </a:r>
          </a:p>
          <a:p>
            <a:pPr>
              <a:spcAft>
                <a:spcPts val="600"/>
              </a:spcAft>
              <a:defRPr/>
            </a:pPr>
            <a:endParaRPr lang="en-CA"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492771" y="1066800"/>
            <a:ext cx="8229600" cy="1143000"/>
          </a:xfrm>
        </p:spPr>
        <p:txBody>
          <a:bodyPr/>
          <a:lstStyle/>
          <a:p>
            <a:pPr>
              <a:defRPr/>
            </a:pPr>
            <a:r>
              <a:rPr lang="en-CA" dirty="0"/>
              <a:t>Step 5: Evaluating Strategy</a:t>
            </a:r>
          </a:p>
        </p:txBody>
      </p:sp>
      <p:sp>
        <p:nvSpPr>
          <p:cNvPr id="3" name="Content Placeholder 2"/>
          <p:cNvSpPr>
            <a:spLocks noGrp="1"/>
          </p:cNvSpPr>
          <p:nvPr>
            <p:ph idx="1"/>
          </p:nvPr>
        </p:nvSpPr>
        <p:spPr>
          <a:xfrm>
            <a:off x="304800" y="2438400"/>
            <a:ext cx="8229600" cy="2590800"/>
          </a:xfrm>
        </p:spPr>
        <p:txBody>
          <a:bodyPr/>
          <a:lstStyle/>
          <a:p>
            <a:pPr lvl="1">
              <a:spcAft>
                <a:spcPts val="600"/>
              </a:spcAft>
              <a:buFont typeface="Arial" panose="020B0604020202020204" pitchFamily="34" charset="0"/>
              <a:buChar char="•"/>
              <a:defRPr/>
            </a:pPr>
            <a:r>
              <a:rPr lang="en-CA" sz="2400" dirty="0" smtClean="0"/>
              <a:t>How do managers know when they are successful? </a:t>
            </a:r>
          </a:p>
          <a:p>
            <a:pPr lvl="1">
              <a:spcAft>
                <a:spcPts val="600"/>
              </a:spcAft>
              <a:buFont typeface="Arial" panose="020B0604020202020204" pitchFamily="34" charset="0"/>
              <a:buChar char="•"/>
              <a:defRPr/>
            </a:pPr>
            <a:r>
              <a:rPr lang="en-CA" sz="2400" dirty="0" smtClean="0"/>
              <a:t>Managers must monitor progress, evaluate performance levels, and make corrective adjustments if results deviate between the goal and the actual performance. </a:t>
            </a:r>
          </a:p>
          <a:p>
            <a:pPr lvl="1">
              <a:spcAft>
                <a:spcPts val="600"/>
              </a:spcAft>
              <a:buFont typeface="Arial" panose="020B0604020202020204" pitchFamily="34" charset="0"/>
              <a:buChar char="•"/>
              <a:defRPr/>
            </a:pPr>
            <a:r>
              <a:rPr lang="en-CA" sz="2400" dirty="0" smtClean="0"/>
              <a:t>This is the </a:t>
            </a:r>
            <a:r>
              <a:rPr lang="en-CA" sz="2400" i="1" dirty="0" smtClean="0"/>
              <a:t>controlling process </a:t>
            </a:r>
            <a:r>
              <a:rPr lang="en-CA" sz="2400" dirty="0" smtClean="0"/>
              <a:t>(Chapter 12)</a:t>
            </a:r>
            <a:endParaRPr lang="en-CA" sz="2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a:xfrm>
            <a:off x="493713" y="914400"/>
            <a:ext cx="8229600" cy="1143000"/>
          </a:xfrm>
        </p:spPr>
        <p:txBody>
          <a:bodyPr/>
          <a:lstStyle/>
          <a:p>
            <a:r>
              <a:rPr lang="en-US" altLang="en-US" b="1" dirty="0" smtClean="0"/>
              <a:t>Strategy Evaluation Framework</a:t>
            </a:r>
            <a:endParaRPr lang="en-CA" altLang="en-US" dirty="0" smtClean="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7800" y="2057400"/>
            <a:ext cx="5884259" cy="4303776"/>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a:xfrm>
            <a:off x="493713" y="1066800"/>
            <a:ext cx="8229600" cy="1143000"/>
          </a:xfrm>
        </p:spPr>
        <p:txBody>
          <a:bodyPr/>
          <a:lstStyle/>
          <a:p>
            <a:r>
              <a:rPr lang="en-CA" altLang="en-US" sz="4000" dirty="0" smtClean="0"/>
              <a:t>Summary and Review</a:t>
            </a:r>
          </a:p>
        </p:txBody>
      </p:sp>
      <p:sp>
        <p:nvSpPr>
          <p:cNvPr id="3" name="Content Placeholder 2"/>
          <p:cNvSpPr>
            <a:spLocks noGrp="1"/>
          </p:cNvSpPr>
          <p:nvPr>
            <p:ph idx="1"/>
          </p:nvPr>
        </p:nvSpPr>
        <p:spPr>
          <a:xfrm>
            <a:off x="493713" y="2209800"/>
            <a:ext cx="8229600" cy="3810000"/>
          </a:xfrm>
        </p:spPr>
        <p:txBody>
          <a:bodyPr/>
          <a:lstStyle/>
          <a:p>
            <a:pPr marL="0" indent="0">
              <a:buFontTx/>
              <a:buNone/>
              <a:defRPr/>
            </a:pPr>
            <a:r>
              <a:rPr lang="en-US" b="1" dirty="0"/>
              <a:t>LO1 An Overview of the Planning Process</a:t>
            </a:r>
            <a:r>
              <a:rPr lang="en-US" dirty="0"/>
              <a:t> </a:t>
            </a:r>
            <a:endParaRPr lang="en-US" dirty="0" smtClean="0"/>
          </a:p>
          <a:p>
            <a:pPr>
              <a:defRPr/>
            </a:pPr>
            <a:r>
              <a:rPr lang="en-US" dirty="0" smtClean="0"/>
              <a:t>Planning </a:t>
            </a:r>
            <a:r>
              <a:rPr lang="en-US" dirty="0"/>
              <a:t>is setting goals and finding the best strategy to achieve them. </a:t>
            </a:r>
            <a:r>
              <a:rPr lang="en-US" dirty="0" smtClean="0"/>
              <a:t>This </a:t>
            </a:r>
            <a:r>
              <a:rPr lang="en-US" dirty="0"/>
              <a:t>is done by management at all three levels of the </a:t>
            </a:r>
            <a:r>
              <a:rPr lang="en-US" dirty="0" smtClean="0"/>
              <a:t>organization. </a:t>
            </a:r>
          </a:p>
          <a:p>
            <a:pPr>
              <a:defRPr/>
            </a:pPr>
            <a:r>
              <a:rPr lang="en-US" i="1" dirty="0" smtClean="0"/>
              <a:t>Scenario </a:t>
            </a:r>
            <a:r>
              <a:rPr lang="en-US" i="1" dirty="0"/>
              <a:t>or contingency planning</a:t>
            </a:r>
            <a:r>
              <a:rPr lang="en-US" dirty="0"/>
              <a:t> is managers forecasting what may happen in the future and then gathering resources to meet these anticipated needs, opportunities, and threats. </a:t>
            </a:r>
            <a:endParaRPr lang="en-US" dirty="0" smtClean="0"/>
          </a:p>
          <a:p>
            <a:pPr>
              <a:defRPr/>
            </a:pPr>
            <a:r>
              <a:rPr lang="en-US" i="1" dirty="0" smtClean="0"/>
              <a:t>Crisis </a:t>
            </a:r>
            <a:r>
              <a:rPr lang="en-US" i="1" dirty="0"/>
              <a:t>management</a:t>
            </a:r>
            <a:r>
              <a:rPr lang="en-US" dirty="0"/>
              <a:t> occurs when unanticipated and unplanned contingencies arise.</a:t>
            </a:r>
            <a:endParaRPr lang="en-CA" dirty="0"/>
          </a:p>
          <a:p>
            <a:pPr>
              <a:defRPr/>
            </a:pPr>
            <a:endParaRPr lang="en-CA"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a:xfrm>
            <a:off x="493713" y="1066800"/>
            <a:ext cx="8229600" cy="1143000"/>
          </a:xfrm>
        </p:spPr>
        <p:txBody>
          <a:bodyPr/>
          <a:lstStyle/>
          <a:p>
            <a:r>
              <a:rPr lang="en-CA" altLang="en-US" sz="4000" dirty="0"/>
              <a:t>Summary and Review</a:t>
            </a:r>
            <a:endParaRPr lang="en-CA" altLang="en-US" sz="4000" dirty="0" smtClean="0"/>
          </a:p>
        </p:txBody>
      </p:sp>
      <p:sp>
        <p:nvSpPr>
          <p:cNvPr id="3" name="Content Placeholder 2"/>
          <p:cNvSpPr>
            <a:spLocks noGrp="1"/>
          </p:cNvSpPr>
          <p:nvPr>
            <p:ph idx="1"/>
          </p:nvPr>
        </p:nvSpPr>
        <p:spPr>
          <a:xfrm>
            <a:off x="493713" y="2362200"/>
            <a:ext cx="8229600" cy="2952750"/>
          </a:xfrm>
        </p:spPr>
        <p:txBody>
          <a:bodyPr/>
          <a:lstStyle/>
          <a:p>
            <a:pPr marL="0" indent="0">
              <a:spcAft>
                <a:spcPts val="600"/>
              </a:spcAft>
              <a:buFontTx/>
              <a:buNone/>
            </a:pPr>
            <a:r>
              <a:rPr lang="en-US" altLang="en-US" b="1" dirty="0" smtClean="0"/>
              <a:t>LO2 Five Steps in the Planning Process</a:t>
            </a:r>
            <a:r>
              <a:rPr lang="en-US" altLang="en-US" dirty="0" smtClean="0"/>
              <a:t> </a:t>
            </a:r>
            <a:endParaRPr lang="en-CA" altLang="en-US" dirty="0" smtClean="0"/>
          </a:p>
          <a:p>
            <a:pPr marL="857250" lvl="1" indent="-457200">
              <a:spcAft>
                <a:spcPts val="600"/>
              </a:spcAft>
              <a:buFontTx/>
              <a:buAutoNum type="arabicPeriod"/>
            </a:pPr>
            <a:r>
              <a:rPr lang="en-US" altLang="en-US" sz="2400" dirty="0" smtClean="0"/>
              <a:t>Determining an organization’s vision, mission, and goals</a:t>
            </a:r>
            <a:endParaRPr lang="en-CA" altLang="en-US" sz="2400" dirty="0" smtClean="0"/>
          </a:p>
          <a:p>
            <a:pPr marL="857250" lvl="1" indent="-457200">
              <a:spcAft>
                <a:spcPts val="600"/>
              </a:spcAft>
              <a:buFontTx/>
              <a:buAutoNum type="arabicPeriod"/>
            </a:pPr>
            <a:r>
              <a:rPr lang="en-US" altLang="en-US" sz="2400" dirty="0" smtClean="0"/>
              <a:t>Analyzing the forces in the organizational environment</a:t>
            </a:r>
            <a:endParaRPr lang="en-CA" altLang="en-US" sz="2400" dirty="0" smtClean="0"/>
          </a:p>
          <a:p>
            <a:pPr marL="857250" lvl="1" indent="-457200">
              <a:spcAft>
                <a:spcPts val="600"/>
              </a:spcAft>
              <a:buFontTx/>
              <a:buAutoNum type="arabicPeriod"/>
            </a:pPr>
            <a:r>
              <a:rPr lang="en-US" altLang="en-US" sz="2400" dirty="0" smtClean="0"/>
              <a:t>Formulating strategy</a:t>
            </a:r>
            <a:endParaRPr lang="en-CA" altLang="en-US" sz="2400" dirty="0" smtClean="0"/>
          </a:p>
          <a:p>
            <a:pPr marL="857250" lvl="1" indent="-457200">
              <a:spcAft>
                <a:spcPts val="600"/>
              </a:spcAft>
              <a:buFontTx/>
              <a:buAutoNum type="arabicPeriod"/>
            </a:pPr>
            <a:r>
              <a:rPr lang="en-US" altLang="en-US" sz="2400" dirty="0" smtClean="0"/>
              <a:t>Implementing strategy</a:t>
            </a:r>
            <a:endParaRPr lang="en-CA" altLang="en-US" sz="2400" dirty="0" smtClean="0"/>
          </a:p>
          <a:p>
            <a:pPr marL="857250" lvl="1" indent="-457200">
              <a:spcAft>
                <a:spcPts val="600"/>
              </a:spcAft>
              <a:buFontTx/>
              <a:buAutoNum type="arabicPeriod"/>
            </a:pPr>
            <a:r>
              <a:rPr lang="en-US" altLang="en-US" sz="2400" dirty="0" smtClean="0"/>
              <a:t>Evaluating strategy</a:t>
            </a:r>
            <a:endParaRPr lang="en-CA" altLang="en-US" sz="2400" dirty="0" smtClean="0"/>
          </a:p>
          <a:p>
            <a:pPr marL="0" indent="0">
              <a:spcAft>
                <a:spcPts val="600"/>
              </a:spcAft>
            </a:pPr>
            <a:endParaRPr lang="en-CA" altLang="en-US" dirty="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a:xfrm>
            <a:off x="609600" y="1047750"/>
            <a:ext cx="8229600" cy="1143000"/>
          </a:xfrm>
        </p:spPr>
        <p:txBody>
          <a:bodyPr/>
          <a:lstStyle/>
          <a:p>
            <a:r>
              <a:rPr lang="en-CA" altLang="en-US" sz="4000" dirty="0"/>
              <a:t>Summary and Review</a:t>
            </a:r>
            <a:endParaRPr lang="en-CA" altLang="en-US" sz="4000" dirty="0" smtClean="0"/>
          </a:p>
        </p:txBody>
      </p:sp>
      <p:sp>
        <p:nvSpPr>
          <p:cNvPr id="3" name="Content Placeholder 2"/>
          <p:cNvSpPr>
            <a:spLocks noGrp="1"/>
          </p:cNvSpPr>
          <p:nvPr>
            <p:ph idx="1"/>
          </p:nvPr>
        </p:nvSpPr>
        <p:spPr>
          <a:xfrm>
            <a:off x="609600" y="2209800"/>
            <a:ext cx="8229600" cy="3657600"/>
          </a:xfrm>
        </p:spPr>
        <p:txBody>
          <a:bodyPr/>
          <a:lstStyle/>
          <a:p>
            <a:pPr marL="0" indent="0">
              <a:spcAft>
                <a:spcPts val="600"/>
              </a:spcAft>
              <a:buFontTx/>
              <a:buNone/>
              <a:defRPr/>
            </a:pPr>
            <a:r>
              <a:rPr lang="en-US" b="1" dirty="0"/>
              <a:t>LO3 Step Two in the Planning Process</a:t>
            </a:r>
            <a:r>
              <a:rPr lang="en-US" dirty="0"/>
              <a:t> </a:t>
            </a:r>
            <a:endParaRPr lang="en-US" dirty="0" smtClean="0"/>
          </a:p>
          <a:p>
            <a:pPr>
              <a:spcAft>
                <a:spcPts val="600"/>
              </a:spcAft>
              <a:defRPr/>
            </a:pPr>
            <a:r>
              <a:rPr lang="en-US" i="1" dirty="0" smtClean="0"/>
              <a:t>SWOT </a:t>
            </a:r>
            <a:r>
              <a:rPr lang="en-US" i="1" dirty="0"/>
              <a:t>analysis</a:t>
            </a:r>
            <a:r>
              <a:rPr lang="en-US" dirty="0"/>
              <a:t> examines the internal strengths and weaknesses of the </a:t>
            </a:r>
            <a:r>
              <a:rPr lang="en-US" dirty="0" smtClean="0"/>
              <a:t>organization. </a:t>
            </a:r>
          </a:p>
          <a:p>
            <a:pPr>
              <a:spcAft>
                <a:spcPts val="600"/>
              </a:spcAft>
              <a:defRPr/>
            </a:pPr>
            <a:r>
              <a:rPr lang="en-US" i="1" dirty="0" smtClean="0"/>
              <a:t>Porter’s </a:t>
            </a:r>
            <a:r>
              <a:rPr lang="en-US" i="1" dirty="0"/>
              <a:t>Five Forces</a:t>
            </a:r>
            <a:r>
              <a:rPr lang="en-US" dirty="0"/>
              <a:t> model </a:t>
            </a:r>
            <a:r>
              <a:rPr lang="en-US" dirty="0" smtClean="0"/>
              <a:t>looks </a:t>
            </a:r>
            <a:r>
              <a:rPr lang="en-US" dirty="0"/>
              <a:t>at the degree of competitive rivalry, the ease of entry, the power of buyers, the power of suppliers, and the threat of substitute products. </a:t>
            </a:r>
            <a:endParaRPr lang="en-US" dirty="0" smtClean="0"/>
          </a:p>
          <a:p>
            <a:pPr>
              <a:spcAft>
                <a:spcPts val="600"/>
              </a:spcAft>
              <a:defRPr/>
            </a:pPr>
            <a:r>
              <a:rPr lang="en-US" dirty="0" smtClean="0"/>
              <a:t>Managers </a:t>
            </a:r>
            <a:r>
              <a:rPr lang="en-US" dirty="0"/>
              <a:t>use these techniques to evaluate what strategy would gain them a competitive advantage.</a:t>
            </a:r>
            <a:endParaRPr lang="en-CA"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xfrm>
            <a:off x="495005" y="936436"/>
            <a:ext cx="8229600" cy="1143000"/>
          </a:xfrm>
        </p:spPr>
        <p:txBody>
          <a:bodyPr/>
          <a:lstStyle/>
          <a:p>
            <a:r>
              <a:rPr lang="en-CA" altLang="en-US" sz="4000" dirty="0"/>
              <a:t>Summary and Review</a:t>
            </a:r>
            <a:endParaRPr lang="en-CA" altLang="en-US" sz="4000" dirty="0" smtClean="0"/>
          </a:p>
        </p:txBody>
      </p:sp>
      <p:sp>
        <p:nvSpPr>
          <p:cNvPr id="3" name="Content Placeholder 2"/>
          <p:cNvSpPr>
            <a:spLocks noGrp="1"/>
          </p:cNvSpPr>
          <p:nvPr>
            <p:ph idx="1"/>
          </p:nvPr>
        </p:nvSpPr>
        <p:spPr>
          <a:xfrm>
            <a:off x="495005" y="2065149"/>
            <a:ext cx="8229600" cy="4191000"/>
          </a:xfrm>
        </p:spPr>
        <p:txBody>
          <a:bodyPr/>
          <a:lstStyle/>
          <a:p>
            <a:pPr marL="0" indent="0">
              <a:buFontTx/>
              <a:buNone/>
              <a:defRPr/>
            </a:pPr>
            <a:r>
              <a:rPr lang="en-US" b="1" dirty="0"/>
              <a:t>LO4 Step Three in the Planning Process: Developing Strategy</a:t>
            </a:r>
            <a:r>
              <a:rPr lang="en-US" dirty="0"/>
              <a:t> </a:t>
            </a:r>
            <a:endParaRPr lang="en-US" dirty="0" smtClean="0"/>
          </a:p>
          <a:p>
            <a:pPr>
              <a:defRPr/>
            </a:pPr>
            <a:r>
              <a:rPr lang="en-US" sz="2200" i="1" dirty="0" smtClean="0"/>
              <a:t>Corporate level: </a:t>
            </a:r>
            <a:r>
              <a:rPr lang="en-US" sz="2200" dirty="0" smtClean="0"/>
              <a:t>concentration </a:t>
            </a:r>
            <a:r>
              <a:rPr lang="en-US" sz="2200" dirty="0"/>
              <a:t>on a single business, diversification, vertical integration, and international </a:t>
            </a:r>
            <a:r>
              <a:rPr lang="en-US" sz="2200" dirty="0" smtClean="0"/>
              <a:t>expansion</a:t>
            </a:r>
          </a:p>
          <a:p>
            <a:pPr>
              <a:defRPr/>
            </a:pPr>
            <a:r>
              <a:rPr lang="en-US" sz="2200" i="1" dirty="0" smtClean="0"/>
              <a:t>Business </a:t>
            </a:r>
            <a:r>
              <a:rPr lang="en-US" sz="2200" i="1" dirty="0"/>
              <a:t>or divisional </a:t>
            </a:r>
            <a:r>
              <a:rPr lang="en-US" sz="2200" i="1" dirty="0" smtClean="0"/>
              <a:t>level: </a:t>
            </a:r>
            <a:r>
              <a:rPr lang="en-US" sz="2200" dirty="0" smtClean="0"/>
              <a:t>low-cost </a:t>
            </a:r>
            <a:r>
              <a:rPr lang="en-US" sz="2200" dirty="0"/>
              <a:t>or differentiation strategy, </a:t>
            </a:r>
            <a:r>
              <a:rPr lang="en-US" sz="2200" dirty="0" smtClean="0"/>
              <a:t>F</a:t>
            </a:r>
            <a:r>
              <a:rPr lang="en-US" sz="2200" i="1" dirty="0" smtClean="0"/>
              <a:t>unctional </a:t>
            </a:r>
            <a:r>
              <a:rPr lang="en-US" sz="2200" i="1" dirty="0"/>
              <a:t>level,</a:t>
            </a:r>
            <a:r>
              <a:rPr lang="en-US" sz="2200" dirty="0"/>
              <a:t> departmental managers try to add value to the product or service by differentiation or increasing efficiencies by reducing costs. </a:t>
            </a:r>
            <a:endParaRPr lang="en-US" sz="2200" dirty="0" smtClean="0"/>
          </a:p>
          <a:p>
            <a:pPr>
              <a:defRPr/>
            </a:pPr>
            <a:r>
              <a:rPr lang="en-US" sz="2200" dirty="0" smtClean="0"/>
              <a:t>All </a:t>
            </a:r>
            <a:r>
              <a:rPr lang="en-US" sz="2200" dirty="0"/>
              <a:t>managers attempt to gain a competitive advantage by increasing quality, responsiveness to customers, and efficiencies and innovations.</a:t>
            </a:r>
            <a:endParaRPr lang="en-CA" sz="22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xfrm>
            <a:off x="493713" y="990600"/>
            <a:ext cx="8229600" cy="1143000"/>
          </a:xfrm>
        </p:spPr>
        <p:txBody>
          <a:bodyPr/>
          <a:lstStyle/>
          <a:p>
            <a:r>
              <a:rPr lang="en-CA" altLang="en-US" sz="4000" dirty="0"/>
              <a:t>Summary and Review</a:t>
            </a:r>
            <a:endParaRPr lang="en-CA" altLang="en-US" sz="4000" dirty="0" smtClean="0"/>
          </a:p>
        </p:txBody>
      </p:sp>
      <p:sp>
        <p:nvSpPr>
          <p:cNvPr id="3" name="Content Placeholder 2"/>
          <p:cNvSpPr>
            <a:spLocks noGrp="1"/>
          </p:cNvSpPr>
          <p:nvPr>
            <p:ph idx="1"/>
          </p:nvPr>
        </p:nvSpPr>
        <p:spPr>
          <a:xfrm>
            <a:off x="493713" y="2209800"/>
            <a:ext cx="8229600" cy="2952750"/>
          </a:xfrm>
        </p:spPr>
        <p:txBody>
          <a:bodyPr/>
          <a:lstStyle/>
          <a:p>
            <a:pPr marL="0" indent="0">
              <a:buFontTx/>
              <a:buNone/>
              <a:defRPr/>
            </a:pPr>
            <a:r>
              <a:rPr lang="en-US" b="1" dirty="0"/>
              <a:t>LO5 Steps Four and Five in the Planning Process: Implementing and Evaluating Strategy</a:t>
            </a:r>
            <a:r>
              <a:rPr lang="en-US" dirty="0"/>
              <a:t> </a:t>
            </a:r>
            <a:endParaRPr lang="en-US" dirty="0" smtClean="0"/>
          </a:p>
          <a:p>
            <a:pPr>
              <a:defRPr/>
            </a:pPr>
            <a:r>
              <a:rPr lang="en-US" dirty="0" smtClean="0"/>
              <a:t>These </a:t>
            </a:r>
            <a:r>
              <a:rPr lang="en-US" dirty="0"/>
              <a:t>steps require managers to allocate responsibilities to individuals or groups, draft detailed action </a:t>
            </a:r>
            <a:r>
              <a:rPr lang="en-US" dirty="0" smtClean="0"/>
              <a:t>plans, establish </a:t>
            </a:r>
            <a:r>
              <a:rPr lang="en-US" dirty="0"/>
              <a:t>a timetable for </a:t>
            </a:r>
            <a:r>
              <a:rPr lang="en-US" dirty="0" smtClean="0"/>
              <a:t>implementation, </a:t>
            </a:r>
            <a:r>
              <a:rPr lang="en-US" dirty="0"/>
              <a:t>allocate necessary resources, and hold the individuals or groups accountable for reaching goals. </a:t>
            </a:r>
            <a:endParaRPr lang="en-US" dirty="0" smtClean="0"/>
          </a:p>
          <a:p>
            <a:pPr>
              <a:defRPr/>
            </a:pPr>
            <a:r>
              <a:rPr lang="en-US" dirty="0" smtClean="0"/>
              <a:t>Managers </a:t>
            </a:r>
            <a:r>
              <a:rPr lang="en-US" dirty="0"/>
              <a:t>monitor the progress of goal achievement and make corrective adjustments when strategies fail to accomplish the organization’s mission and goals.</a:t>
            </a:r>
            <a:endParaRPr lang="en-CA" dirty="0"/>
          </a:p>
        </p:txBody>
      </p:sp>
    </p:spTree>
  </p:cSld>
  <p:clrMapOvr>
    <a:masterClrMapping/>
  </p:clrMapOvr>
</p:sld>
</file>

<file path=ppt/theme/theme1.xml><?xml version="1.0" encoding="utf-8"?>
<a:theme xmlns:a="http://schemas.openxmlformats.org/drawingml/2006/main" name="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McGraw Hill</Template>
  <TotalTime>1472215674</TotalTime>
  <Pages>27</Pages>
  <Words>2712</Words>
  <Application>Microsoft Office PowerPoint</Application>
  <PresentationFormat>On-screen Show (4:3)</PresentationFormat>
  <Paragraphs>330</Paragraphs>
  <Slides>34</Slides>
  <Notes>29</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34</vt:i4>
      </vt:variant>
    </vt:vector>
  </HeadingPairs>
  <TitlesOfParts>
    <vt:vector size="44" baseType="lpstr">
      <vt:lpstr>Arial</vt:lpstr>
      <vt:lpstr>Arial Narrow</vt:lpstr>
      <vt:lpstr>Baskerville Old Face</vt:lpstr>
      <vt:lpstr>Symbol</vt:lpstr>
      <vt:lpstr>Times New Roman</vt:lpstr>
      <vt:lpstr>Wingdings</vt:lpstr>
      <vt:lpstr>McGraw Hill 2009</vt:lpstr>
      <vt:lpstr>1_McGraw Hill 2009</vt:lpstr>
      <vt:lpstr>2_McGraw Hill 2009</vt:lpstr>
      <vt:lpstr>3_McGraw Hill 2009</vt:lpstr>
      <vt:lpstr>PowerPoint Presentation</vt:lpstr>
      <vt:lpstr>PowerPoint Presentation</vt:lpstr>
      <vt:lpstr>An Overview of the Planning Process</vt:lpstr>
      <vt:lpstr>An Overview of the Planning Process</vt:lpstr>
      <vt:lpstr>Why Planning is Important</vt:lpstr>
      <vt:lpstr>Effective Plans</vt:lpstr>
      <vt:lpstr>Levels and Types of Planning</vt:lpstr>
      <vt:lpstr>Levels and Types of Planning</vt:lpstr>
      <vt:lpstr>Levels and Types of Planning </vt:lpstr>
      <vt:lpstr>Time Horizons of Plans</vt:lpstr>
      <vt:lpstr>Standing Plans and Single-Use Plans</vt:lpstr>
      <vt:lpstr>Level of Manager  Responsible for Types of Plans</vt:lpstr>
      <vt:lpstr>Scenario Planning and Crisis Management</vt:lpstr>
      <vt:lpstr>Five Steps in the Planning Process</vt:lpstr>
      <vt:lpstr>Five Steps in the Planning Process</vt:lpstr>
      <vt:lpstr>Five Steps in the Planning Process</vt:lpstr>
      <vt:lpstr>Analyzing the Environment</vt:lpstr>
      <vt:lpstr>The Five Forces Model</vt:lpstr>
      <vt:lpstr>Step 3: Developing Strategy</vt:lpstr>
      <vt:lpstr>Step 3: Developing Strategy</vt:lpstr>
      <vt:lpstr>Business Level Strategies</vt:lpstr>
      <vt:lpstr>Business Level Strategies</vt:lpstr>
      <vt:lpstr>Business Level Strategies</vt:lpstr>
      <vt:lpstr>Business Level Strategies</vt:lpstr>
      <vt:lpstr>Functional Level Strategies</vt:lpstr>
      <vt:lpstr>Gaining a Competitive Advantage</vt:lpstr>
      <vt:lpstr>Step 4: Strategy Implementation</vt:lpstr>
      <vt:lpstr>Step 5: Evaluating Strategy</vt:lpstr>
      <vt:lpstr>Strategy Evaluation Framework</vt:lpstr>
      <vt:lpstr>Summary and Review</vt:lpstr>
      <vt:lpstr>Summary and Review</vt:lpstr>
      <vt:lpstr>Summary and Review</vt:lpstr>
      <vt:lpstr>Summary and Review</vt:lpstr>
      <vt:lpstr>Summary and Review</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7</dc:title>
  <dc:creator>Authorized Gateway Customer</dc:creator>
  <cp:lastModifiedBy>Sandra Wellman</cp:lastModifiedBy>
  <cp:revision>148</cp:revision>
  <cp:lastPrinted>1997-07-16T16:09:50Z</cp:lastPrinted>
  <dcterms:created xsi:type="dcterms:W3CDTF">1997-04-24T17:24:44Z</dcterms:created>
  <dcterms:modified xsi:type="dcterms:W3CDTF">2016-02-05T02:00:00Z</dcterms:modified>
</cp:coreProperties>
</file>