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72" r:id="rId5"/>
    <p:sldId id="268" r:id="rId6"/>
    <p:sldId id="267" r:id="rId7"/>
    <p:sldId id="269" r:id="rId8"/>
    <p:sldId id="270" r:id="rId9"/>
    <p:sldId id="271" r:id="rId10"/>
    <p:sldId id="259" r:id="rId11"/>
    <p:sldId id="260" r:id="rId12"/>
    <p:sldId id="261" r:id="rId13"/>
    <p:sldId id="277" r:id="rId14"/>
    <p:sldId id="262" r:id="rId15"/>
    <p:sldId id="263" r:id="rId16"/>
    <p:sldId id="264" r:id="rId17"/>
    <p:sldId id="265" r:id="rId18"/>
    <p:sldId id="266" r:id="rId19"/>
    <p:sldId id="273" r:id="rId20"/>
    <p:sldId id="274" r:id="rId21"/>
    <p:sldId id="275" r:id="rId22"/>
    <p:sldId id="281" r:id="rId23"/>
    <p:sldId id="282" r:id="rId24"/>
    <p:sldId id="276" r:id="rId25"/>
    <p:sldId id="278" r:id="rId26"/>
    <p:sldId id="279" r:id="rId27"/>
    <p:sldId id="28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-96" y="-4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249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239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54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3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02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61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293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10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62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23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6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1E6E1-B712-874C-8E2F-E259C44A7A94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92522-EE55-D94E-B6A1-2EF1EEA250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703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Globalization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930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globalization?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Global village </a:t>
            </a:r>
          </a:p>
          <a:p>
            <a:r>
              <a:rPr lang="en-US" dirty="0" smtClean="0"/>
              <a:t>Western </a:t>
            </a:r>
            <a:r>
              <a:rPr lang="en-US" dirty="0"/>
              <a:t>influence </a:t>
            </a:r>
          </a:p>
          <a:p>
            <a:r>
              <a:rPr lang="en-US" dirty="0" smtClean="0"/>
              <a:t>Social </a:t>
            </a:r>
            <a:r>
              <a:rPr lang="en-US" dirty="0"/>
              <a:t>networking </a:t>
            </a:r>
          </a:p>
          <a:p>
            <a:r>
              <a:rPr lang="en-US" dirty="0" smtClean="0"/>
              <a:t> </a:t>
            </a:r>
            <a:r>
              <a:rPr lang="en-US" dirty="0"/>
              <a:t>Colonization</a:t>
            </a:r>
          </a:p>
          <a:p>
            <a:r>
              <a:rPr lang="en-US" dirty="0" smtClean="0"/>
              <a:t>Integration </a:t>
            </a:r>
            <a:r>
              <a:rPr lang="en-US" dirty="0"/>
              <a:t>of culture </a:t>
            </a:r>
          </a:p>
          <a:p>
            <a:endParaRPr lang="en-US" dirty="0" smtClean="0"/>
          </a:p>
          <a:p>
            <a:r>
              <a:rPr lang="en-US" dirty="0"/>
              <a:t>There’s a history behind globalization and what it entails</a:t>
            </a:r>
          </a:p>
          <a:p>
            <a:r>
              <a:rPr lang="en-US" dirty="0"/>
              <a:t>Is globalization a new or old phenomenon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77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The process of </a:t>
            </a:r>
            <a:r>
              <a:rPr lang="en-US" b="1" dirty="0" smtClean="0"/>
              <a:t>international integration </a:t>
            </a:r>
            <a:r>
              <a:rPr lang="en-US" dirty="0" smtClean="0"/>
              <a:t>as a result of the exchange of world views and aspects of culture</a:t>
            </a:r>
          </a:p>
          <a:p>
            <a:r>
              <a:rPr lang="en-US" dirty="0" smtClean="0"/>
              <a:t>Accepted as a reality in the 90’s, as opposed to in previous years where it was denied as existing </a:t>
            </a:r>
          </a:p>
          <a:p>
            <a:endParaRPr lang="en-US" dirty="0"/>
          </a:p>
          <a:p>
            <a:r>
              <a:rPr lang="en-US" b="1" dirty="0" smtClean="0"/>
              <a:t>Old</a:t>
            </a:r>
            <a:r>
              <a:rPr lang="en-US" dirty="0" smtClean="0"/>
              <a:t> globalization: In history, has been considered also as “empire building”</a:t>
            </a:r>
          </a:p>
          <a:p>
            <a:r>
              <a:rPr lang="en-US" dirty="0" smtClean="0"/>
              <a:t>The competition was on to build the better and stronger empire </a:t>
            </a:r>
          </a:p>
          <a:p>
            <a:endParaRPr lang="en-US" dirty="0"/>
          </a:p>
          <a:p>
            <a:r>
              <a:rPr lang="en-US" b="1" dirty="0" smtClean="0"/>
              <a:t>New</a:t>
            </a:r>
            <a:r>
              <a:rPr lang="en-US" dirty="0" smtClean="0"/>
              <a:t> globalization: The world is “shrinking” due to technologies, thanks to the internet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brings on a new wave of economical, political, cultural etc. influences and forces </a:t>
            </a:r>
          </a:p>
        </p:txBody>
      </p:sp>
    </p:spTree>
    <p:extLst>
      <p:ext uri="{BB962C8B-B14F-4D97-AF65-F5344CB8AC3E}">
        <p14:creationId xmlns:p14="http://schemas.microsoft.com/office/powerpoint/2010/main" val="4267268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There is a constant fear that globalization will inflict a </a:t>
            </a:r>
            <a:r>
              <a:rPr lang="en-US" b="1" dirty="0" smtClean="0"/>
              <a:t>monoculture</a:t>
            </a:r>
            <a:r>
              <a:rPr lang="en-US" dirty="0" smtClean="0"/>
              <a:t> upon all of us, everyone in society </a:t>
            </a:r>
            <a:r>
              <a:rPr lang="en-US" b="1" dirty="0" smtClean="0"/>
              <a:t>will become the same </a:t>
            </a:r>
            <a:r>
              <a:rPr lang="en-US" dirty="0" smtClean="0"/>
              <a:t>in conformity to the monoculture </a:t>
            </a:r>
          </a:p>
          <a:p>
            <a:endParaRPr lang="en-US" dirty="0"/>
          </a:p>
          <a:p>
            <a:r>
              <a:rPr lang="en-US" dirty="0" smtClean="0">
                <a:sym typeface="Wingdings"/>
              </a:rPr>
              <a:t> </a:t>
            </a:r>
            <a:r>
              <a:rPr lang="en-US" b="1" u="sng" dirty="0" smtClean="0">
                <a:sym typeface="Wingdings"/>
              </a:rPr>
              <a:t>Globalization is not a disjunctive ideology; there is no one or the other </a:t>
            </a:r>
          </a:p>
          <a:p>
            <a:r>
              <a:rPr lang="en-US" dirty="0" smtClean="0">
                <a:sym typeface="Wingdings"/>
              </a:rPr>
              <a:t>It is a little bit of everything coming together at once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926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Technology has allowed flows of information at a degree that was previously unknown to us:</a:t>
            </a:r>
          </a:p>
          <a:p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1. The speed at which info travels around the world is now faster than ever</a:t>
            </a:r>
          </a:p>
          <a:p>
            <a:pPr marL="0" indent="0">
              <a:buNone/>
            </a:pPr>
            <a:r>
              <a:rPr lang="en-US" dirty="0" smtClean="0"/>
              <a:t> </a:t>
            </a:r>
          </a:p>
          <a:p>
            <a:pPr marL="0" lvl="0" indent="0">
              <a:buNone/>
            </a:pPr>
            <a:r>
              <a:rPr lang="en-US" dirty="0" smtClean="0"/>
              <a:t>2. The amount of information travelling (large) and amount of networks is also large </a:t>
            </a:r>
          </a:p>
          <a:p>
            <a:pPr marL="0" indent="0">
              <a:buNone/>
            </a:pPr>
            <a:r>
              <a:rPr lang="en-US" dirty="0" smtClean="0"/>
              <a:t> </a:t>
            </a:r>
          </a:p>
          <a:p>
            <a:pPr marL="0" lvl="0" indent="0">
              <a:buNone/>
            </a:pPr>
            <a:r>
              <a:rPr lang="en-US" dirty="0" smtClean="0"/>
              <a:t>3. Intensity of relationships between countries </a:t>
            </a:r>
          </a:p>
          <a:p>
            <a:pPr marL="0" indent="0">
              <a:buNone/>
            </a:pPr>
            <a:r>
              <a:rPr lang="en-US" dirty="0" smtClean="0"/>
              <a:t> </a:t>
            </a:r>
          </a:p>
          <a:p>
            <a:pPr marL="0" lvl="0" indent="0">
              <a:buNone/>
            </a:pPr>
            <a:r>
              <a:rPr lang="en-US" dirty="0" smtClean="0"/>
              <a:t>4. Quantity/ volume of information </a:t>
            </a:r>
          </a:p>
          <a:p>
            <a:pPr mar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5. The extent of global networks that technology has facilitated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305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Sub-classes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Internationalization</a:t>
            </a:r>
            <a:r>
              <a:rPr lang="en-US" dirty="0" smtClean="0"/>
              <a:t>: A vague/ loose interdependence countries establish with each other </a:t>
            </a:r>
          </a:p>
          <a:p>
            <a:r>
              <a:rPr lang="en-US" b="1" dirty="0" smtClean="0"/>
              <a:t>Liberalization</a:t>
            </a:r>
            <a:r>
              <a:rPr lang="en-US" dirty="0" smtClean="0"/>
              <a:t>: A borderless economy between countries</a:t>
            </a:r>
          </a:p>
          <a:p>
            <a:r>
              <a:rPr lang="en-US" b="1" dirty="0" smtClean="0"/>
              <a:t>Universalization</a:t>
            </a:r>
            <a:r>
              <a:rPr lang="en-US" dirty="0" smtClean="0"/>
              <a:t>: Cultures becoming the same, cultures can either become homogenous, in most cases more Western, but hybrids can also emerge, like Bollywood </a:t>
            </a:r>
          </a:p>
          <a:p>
            <a:r>
              <a:rPr lang="en-US" b="1" dirty="0" smtClean="0"/>
              <a:t>Westernization</a:t>
            </a:r>
            <a:r>
              <a:rPr lang="en-US" dirty="0" smtClean="0"/>
              <a:t>: Becoming more “western” or American </a:t>
            </a:r>
          </a:p>
          <a:p>
            <a:r>
              <a:rPr lang="en-US" b="1" dirty="0" smtClean="0"/>
              <a:t>Deterritorilization</a:t>
            </a:r>
            <a:r>
              <a:rPr lang="en-US" dirty="0" smtClean="0"/>
              <a:t>: Countries having less control over their borders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550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Media’s role in globalization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7407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Media acts as: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1. Tools</a:t>
            </a:r>
            <a:r>
              <a:rPr lang="en-US" dirty="0"/>
              <a:t>/ channels of encounter that facilitate our encounters</a:t>
            </a:r>
          </a:p>
          <a:p>
            <a:pPr marL="0" indent="0">
              <a:buNone/>
            </a:pPr>
            <a:r>
              <a:rPr lang="en-US" dirty="0" smtClean="0"/>
              <a:t>Can expand </a:t>
            </a:r>
            <a:r>
              <a:rPr lang="en-US" dirty="0"/>
              <a:t>relationships over vast </a:t>
            </a:r>
            <a:r>
              <a:rPr lang="en-US" dirty="0" smtClean="0"/>
              <a:t>distances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* Can </a:t>
            </a:r>
            <a:r>
              <a:rPr lang="en-US" dirty="0"/>
              <a:t>also exclude people if they don’t have skills/access to technology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lvl="0" indent="0">
              <a:buNone/>
            </a:pPr>
            <a:r>
              <a:rPr lang="en-US" dirty="0" smtClean="0"/>
              <a:t>2. Tools </a:t>
            </a:r>
            <a:r>
              <a:rPr lang="en-US" dirty="0"/>
              <a:t>of governance and administration</a:t>
            </a:r>
          </a:p>
          <a:p>
            <a:pPr marL="0" indent="0">
              <a:buNone/>
            </a:pPr>
            <a:r>
              <a:rPr lang="en-US" dirty="0"/>
              <a:t>Can coordinate </a:t>
            </a:r>
            <a:r>
              <a:rPr lang="en-US" dirty="0" smtClean="0"/>
              <a:t>businesses </a:t>
            </a:r>
            <a:r>
              <a:rPr lang="en-US" dirty="0"/>
              <a:t>from a distance</a:t>
            </a:r>
          </a:p>
          <a:p>
            <a:pPr marL="0" indent="0">
              <a:buNone/>
            </a:pPr>
            <a:r>
              <a:rPr lang="en-US" dirty="0"/>
              <a:t>Ex. Can have a head office in Ottawa with a sweat shop in India 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lvl="0" indent="0">
              <a:buNone/>
            </a:pPr>
            <a:r>
              <a:rPr lang="en-US" dirty="0" smtClean="0"/>
              <a:t>3. Situating </a:t>
            </a:r>
            <a:r>
              <a:rPr lang="en-US" dirty="0"/>
              <a:t>us around the world with the technology we receive, technology is a means of transmitting information</a:t>
            </a:r>
          </a:p>
          <a:p>
            <a:pPr marL="0" indent="0">
              <a:buNone/>
            </a:pPr>
            <a:r>
              <a:rPr lang="en-US" dirty="0"/>
              <a:t>We see ourselves through technology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lvl="0" indent="0">
              <a:buNone/>
            </a:pPr>
            <a:r>
              <a:rPr lang="en-US" dirty="0" smtClean="0"/>
              <a:t>4.Technology </a:t>
            </a:r>
            <a:r>
              <a:rPr lang="en-US" dirty="0"/>
              <a:t>is an industry in itself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148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Ideologies within globalization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44036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dirty="0" smtClean="0"/>
              <a:t>1. Globalization  </a:t>
            </a:r>
            <a:r>
              <a:rPr lang="en-US" dirty="0"/>
              <a:t>is about liberalization and integration of markets </a:t>
            </a:r>
          </a:p>
          <a:p>
            <a:pPr marL="0" lvl="0" indent="0">
              <a:buNone/>
            </a:pPr>
            <a:r>
              <a:rPr lang="en-US" dirty="0" smtClean="0"/>
              <a:t>2. Globalization  </a:t>
            </a:r>
            <a:r>
              <a:rPr lang="en-US" dirty="0"/>
              <a:t>is irreversible, we can’t go back in time and </a:t>
            </a:r>
            <a:r>
              <a:rPr lang="en-US" dirty="0" smtClean="0"/>
              <a:t>take back what has happened in the past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>
                <a:sym typeface="Wingdings"/>
              </a:rPr>
              <a:t> </a:t>
            </a:r>
            <a:r>
              <a:rPr lang="en-US" dirty="0" smtClean="0"/>
              <a:t>Not </a:t>
            </a:r>
            <a:r>
              <a:rPr lang="en-US" dirty="0"/>
              <a:t>a lot of debate about these </a:t>
            </a:r>
            <a:r>
              <a:rPr lang="en-US" dirty="0" smtClean="0"/>
              <a:t>two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25152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4206"/>
            <a:ext cx="8229600" cy="590564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The next three are up for debate: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3. No one’s in charge of globalization, it’s just a process that happens, we’re riding a tide</a:t>
            </a:r>
          </a:p>
          <a:p>
            <a:r>
              <a:rPr lang="en-US" dirty="0" smtClean="0"/>
              <a:t>Counter debate- it’s not uncontrolled, the West controls it. If not the west, then corporations do 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4. Assertion that everyone benefits from Glob. </a:t>
            </a:r>
          </a:p>
          <a:p>
            <a:r>
              <a:rPr lang="en-US" dirty="0" smtClean="0"/>
              <a:t>Catch- yes, not everyone benefits economically, but we don’t know how false it is in other aspects like culture, politics etc. 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5. Globalization spreads democracy </a:t>
            </a:r>
          </a:p>
          <a:p>
            <a:pPr marL="0" indent="0">
              <a:buNone/>
            </a:pPr>
            <a:r>
              <a:rPr lang="en-US" dirty="0" smtClean="0"/>
              <a:t> A free market= free politics</a:t>
            </a:r>
          </a:p>
          <a:p>
            <a:pPr marL="0" indent="0">
              <a:buNone/>
            </a:pPr>
            <a:r>
              <a:rPr lang="en-US" dirty="0" smtClean="0"/>
              <a:t>Ex. Canada should expand trade to China because it will help their government become a democracy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216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Theorists of globalization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9658"/>
            <a:ext cx="8229600" cy="530096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1950’s/1960’s</a:t>
            </a:r>
          </a:p>
          <a:p>
            <a:r>
              <a:rPr lang="en-US" dirty="0" smtClean="0"/>
              <a:t>W. </a:t>
            </a:r>
            <a:r>
              <a:rPr lang="en-US" b="1" dirty="0" smtClean="0"/>
              <a:t>Rostow</a:t>
            </a:r>
            <a:r>
              <a:rPr lang="en-US" dirty="0" smtClean="0"/>
              <a:t>’s Stages of economic growth/ </a:t>
            </a:r>
            <a:r>
              <a:rPr lang="en-US" b="1" dirty="0" smtClean="0"/>
              <a:t>Modernization</a:t>
            </a:r>
            <a:r>
              <a:rPr lang="en-US" dirty="0" smtClean="0"/>
              <a:t> theory</a:t>
            </a:r>
          </a:p>
          <a:p>
            <a:r>
              <a:rPr lang="en-US" dirty="0" smtClean="0"/>
              <a:t>All countries develop and grow through a variety of stages over the process of a few hundred years</a:t>
            </a:r>
          </a:p>
          <a:p>
            <a:r>
              <a:rPr lang="en-US" dirty="0" smtClean="0"/>
              <a:t>Measuring development and globalization by the measure of a country’s economic wealth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5 stages</a:t>
            </a:r>
          </a:p>
          <a:p>
            <a:pPr marL="0" indent="0">
              <a:buNone/>
            </a:pPr>
            <a:r>
              <a:rPr lang="en-US" dirty="0" smtClean="0"/>
              <a:t>1. Traditional society (primary society, “hunting/ gathering times”)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2. Preconditions </a:t>
            </a:r>
            <a:r>
              <a:rPr lang="en-US" dirty="0"/>
              <a:t>for </a:t>
            </a:r>
            <a:r>
              <a:rPr lang="en-US" dirty="0" smtClean="0"/>
              <a:t>takeoff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3. Take</a:t>
            </a:r>
            <a:r>
              <a:rPr lang="en-US" dirty="0"/>
              <a:t>-off</a:t>
            </a:r>
          </a:p>
          <a:p>
            <a:pPr marL="0" indent="0">
              <a:buNone/>
            </a:pPr>
            <a:r>
              <a:rPr lang="en-US" dirty="0" smtClean="0"/>
              <a:t>4. Drive </a:t>
            </a:r>
            <a:r>
              <a:rPr lang="en-US" dirty="0"/>
              <a:t>to maturity</a:t>
            </a:r>
          </a:p>
          <a:p>
            <a:pPr marL="0" indent="0">
              <a:buNone/>
            </a:pPr>
            <a:r>
              <a:rPr lang="en-US" dirty="0" smtClean="0"/>
              <a:t>5. Age </a:t>
            </a:r>
            <a:r>
              <a:rPr lang="en-US" dirty="0"/>
              <a:t>of High mass </a:t>
            </a:r>
            <a:r>
              <a:rPr lang="en-US" dirty="0" smtClean="0"/>
              <a:t>consumption (the modern age)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All societies move through this timeline in a linear fashion; one step cannot be overlooked in order to move to the next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90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1960’s</a:t>
            </a:r>
          </a:p>
          <a:p>
            <a:pPr marL="0" indent="0">
              <a:buNone/>
            </a:pPr>
            <a:r>
              <a:rPr lang="en-US" dirty="0" smtClean="0"/>
              <a:t>Marshal </a:t>
            </a:r>
            <a:r>
              <a:rPr lang="en-US" b="1" dirty="0" smtClean="0"/>
              <a:t>McCluhan</a:t>
            </a:r>
            <a:r>
              <a:rPr lang="en-US" dirty="0" smtClean="0"/>
              <a:t>'s “</a:t>
            </a:r>
            <a:r>
              <a:rPr lang="en-US" b="1" dirty="0" smtClean="0"/>
              <a:t>global village</a:t>
            </a:r>
            <a:r>
              <a:rPr lang="en-US" dirty="0" smtClean="0"/>
              <a:t>”</a:t>
            </a:r>
          </a:p>
          <a:p>
            <a:endParaRPr lang="en-US" dirty="0"/>
          </a:p>
          <a:p>
            <a:r>
              <a:rPr lang="en-US" dirty="0" smtClean="0"/>
              <a:t>1960’s/ 1970’s </a:t>
            </a:r>
          </a:p>
          <a:p>
            <a:pPr marL="0" indent="0">
              <a:buNone/>
            </a:pPr>
            <a:r>
              <a:rPr lang="en-US" dirty="0" smtClean="0"/>
              <a:t>Buckminster </a:t>
            </a:r>
            <a:r>
              <a:rPr lang="en-US" b="1" dirty="0" smtClean="0"/>
              <a:t>Fuller</a:t>
            </a:r>
            <a:r>
              <a:rPr lang="en-US" dirty="0" smtClean="0"/>
              <a:t>’s “</a:t>
            </a:r>
            <a:r>
              <a:rPr lang="en-US" b="1" dirty="0" smtClean="0"/>
              <a:t>Spaceship earth</a:t>
            </a:r>
            <a:r>
              <a:rPr lang="en-US" dirty="0" smtClean="0"/>
              <a:t>”</a:t>
            </a:r>
          </a:p>
          <a:p>
            <a:pPr marL="0" indent="0">
              <a:buNone/>
            </a:pPr>
            <a:r>
              <a:rPr lang="en-US" dirty="0"/>
              <a:t>W</a:t>
            </a:r>
            <a:r>
              <a:rPr lang="en-US" dirty="0" smtClean="0"/>
              <a:t>rote </a:t>
            </a:r>
            <a:r>
              <a:rPr lang="en-US" dirty="0"/>
              <a:t>a book called </a:t>
            </a:r>
            <a:r>
              <a:rPr lang="en-US" dirty="0" smtClean="0"/>
              <a:t>“A </a:t>
            </a:r>
            <a:r>
              <a:rPr lang="en-US" dirty="0"/>
              <a:t>Manuel for Spaceship </a:t>
            </a:r>
            <a:r>
              <a:rPr lang="en-US" dirty="0" smtClean="0"/>
              <a:t>Earth” about globalization </a:t>
            </a:r>
            <a:r>
              <a:rPr lang="en-US" dirty="0"/>
              <a:t>from an </a:t>
            </a:r>
            <a:r>
              <a:rPr lang="en-US" b="1" dirty="0"/>
              <a:t>environmental </a:t>
            </a:r>
            <a:r>
              <a:rPr lang="en-US" b="1" dirty="0" smtClean="0"/>
              <a:t>perspective</a:t>
            </a:r>
            <a:r>
              <a:rPr lang="en-US" b="1" dirty="0"/>
              <a:t> </a:t>
            </a: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Asserts that we </a:t>
            </a:r>
            <a:r>
              <a:rPr lang="en-US" b="1" dirty="0"/>
              <a:t>can assure the prosperity of the human race by putting faith in </a:t>
            </a:r>
            <a:r>
              <a:rPr lang="en-US" b="1" dirty="0" smtClean="0"/>
              <a:t>science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I</a:t>
            </a:r>
            <a:r>
              <a:rPr lang="en-US" dirty="0" smtClean="0"/>
              <a:t>f </a:t>
            </a:r>
            <a:r>
              <a:rPr lang="en-US" dirty="0"/>
              <a:t>humans </a:t>
            </a:r>
            <a:r>
              <a:rPr lang="en-US" b="1" dirty="0"/>
              <a:t>don’t use up all the natural resources we will survive</a:t>
            </a:r>
            <a:r>
              <a:rPr lang="en-US" dirty="0"/>
              <a:t> (faith in </a:t>
            </a:r>
            <a:r>
              <a:rPr lang="en-US" dirty="0" smtClean="0"/>
              <a:t>humanity to not use up resources)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3276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2026"/>
            <a:ext cx="8229600" cy="632891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1970’s </a:t>
            </a:r>
          </a:p>
          <a:p>
            <a:r>
              <a:rPr lang="en-US" dirty="0" smtClean="0"/>
              <a:t>I. </a:t>
            </a:r>
            <a:r>
              <a:rPr lang="en-US" b="1" dirty="0" smtClean="0"/>
              <a:t>Wallerstein</a:t>
            </a:r>
            <a:r>
              <a:rPr lang="en-US" dirty="0" smtClean="0"/>
              <a:t>’s “</a:t>
            </a:r>
            <a:r>
              <a:rPr lang="en-US" b="1" dirty="0" smtClean="0"/>
              <a:t>World systems </a:t>
            </a:r>
            <a:r>
              <a:rPr lang="en-US" dirty="0" smtClean="0"/>
              <a:t>theory” </a:t>
            </a:r>
          </a:p>
          <a:p>
            <a:r>
              <a:rPr lang="en-US" dirty="0" smtClean="0"/>
              <a:t>Wallerstein </a:t>
            </a:r>
            <a:r>
              <a:rPr lang="en-US" dirty="0"/>
              <a:t>sees </a:t>
            </a:r>
            <a:r>
              <a:rPr lang="en-US" b="1" dirty="0"/>
              <a:t>the development of the capitalist world economy as </a:t>
            </a:r>
            <a:r>
              <a:rPr lang="en-US" b="1" dirty="0" smtClean="0"/>
              <a:t>negative to the world’s population </a:t>
            </a:r>
          </a:p>
          <a:p>
            <a:r>
              <a:rPr lang="en-US" dirty="0" smtClean="0"/>
              <a:t>Wallerstein </a:t>
            </a:r>
            <a:r>
              <a:rPr lang="en-US" dirty="0"/>
              <a:t>predicts that capitalism will be replaced by </a:t>
            </a:r>
            <a:r>
              <a:rPr lang="en-US" dirty="0" smtClean="0"/>
              <a:t>a socialist economy </a:t>
            </a:r>
          </a:p>
          <a:p>
            <a:r>
              <a:rPr lang="en-US" dirty="0" smtClean="0"/>
              <a:t>Theory is similar to Marxism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He dived the world </a:t>
            </a:r>
            <a:r>
              <a:rPr lang="en-US" dirty="0"/>
              <a:t>into 3 </a:t>
            </a:r>
            <a:r>
              <a:rPr lang="en-US" dirty="0" smtClean="0"/>
              <a:t>categories of countries: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Core</a:t>
            </a:r>
            <a:r>
              <a:rPr lang="en-US" dirty="0"/>
              <a:t>- strong, dominant </a:t>
            </a:r>
            <a:r>
              <a:rPr lang="en-US" dirty="0" smtClean="0"/>
              <a:t>economy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Ex</a:t>
            </a:r>
            <a:r>
              <a:rPr lang="en-US" dirty="0"/>
              <a:t>. </a:t>
            </a:r>
            <a:r>
              <a:rPr lang="en-US" dirty="0" smtClean="0"/>
              <a:t>The United States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Semi </a:t>
            </a:r>
            <a:r>
              <a:rPr lang="en-US" b="1" dirty="0"/>
              <a:t>periphery</a:t>
            </a:r>
            <a:r>
              <a:rPr lang="en-US" dirty="0"/>
              <a:t>- mid </a:t>
            </a:r>
            <a:r>
              <a:rPr lang="en-US" dirty="0" smtClean="0"/>
              <a:t>range economies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Periphery</a:t>
            </a:r>
            <a:r>
              <a:rPr lang="en-US" dirty="0"/>
              <a:t>- Developing nations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Ex</a:t>
            </a:r>
            <a:r>
              <a:rPr lang="en-US" dirty="0"/>
              <a:t>. Venezuela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283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gw560rf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8104187" cy="431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3559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1970’s/1980’s </a:t>
            </a:r>
          </a:p>
          <a:p>
            <a:r>
              <a:rPr lang="en-US" b="1" dirty="0" smtClean="0"/>
              <a:t>Let </a:t>
            </a:r>
            <a:r>
              <a:rPr lang="en-US" b="1" dirty="0"/>
              <a:t>the market reign outside of the </a:t>
            </a:r>
            <a:r>
              <a:rPr lang="en-US" b="1" dirty="0" smtClean="0"/>
              <a:t>government’s regulation </a:t>
            </a:r>
          </a:p>
          <a:p>
            <a:r>
              <a:rPr lang="en-US" u="sng" dirty="0"/>
              <a:t>T</a:t>
            </a:r>
            <a:r>
              <a:rPr lang="en-US" u="sng" dirty="0" smtClean="0"/>
              <a:t>he </a:t>
            </a:r>
            <a:r>
              <a:rPr lang="en-US" u="sng" dirty="0"/>
              <a:t>less privatization/ regulation the better </a:t>
            </a:r>
          </a:p>
          <a:p>
            <a:r>
              <a:rPr lang="en-US" dirty="0"/>
              <a:t>Their argument-  </a:t>
            </a:r>
            <a:r>
              <a:rPr lang="en-US" b="1" dirty="0" smtClean="0"/>
              <a:t>have a negative </a:t>
            </a:r>
            <a:r>
              <a:rPr lang="en-US" b="1" dirty="0"/>
              <a:t>view on public </a:t>
            </a:r>
            <a:r>
              <a:rPr lang="en-US" b="1" dirty="0" smtClean="0"/>
              <a:t>broadcasters</a:t>
            </a:r>
            <a:r>
              <a:rPr lang="en-US" dirty="0" smtClean="0"/>
              <a:t>; </a:t>
            </a:r>
            <a:r>
              <a:rPr lang="en-US" dirty="0"/>
              <a:t>they have an unfair intrusion into the </a:t>
            </a:r>
            <a:r>
              <a:rPr lang="en-US" dirty="0" smtClean="0"/>
              <a:t>market apparently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758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1980’s/1990’s</a:t>
            </a:r>
          </a:p>
          <a:p>
            <a:pPr marL="0" indent="0">
              <a:buNone/>
            </a:pPr>
            <a:r>
              <a:rPr lang="en-US" dirty="0" smtClean="0"/>
              <a:t>F. </a:t>
            </a:r>
            <a:r>
              <a:rPr lang="en-US" b="1" dirty="0" smtClean="0"/>
              <a:t>Fukuyama</a:t>
            </a:r>
            <a:r>
              <a:rPr lang="en-US" dirty="0" smtClean="0"/>
              <a:t>’s “</a:t>
            </a:r>
            <a:r>
              <a:rPr lang="en-US" b="1" dirty="0" smtClean="0"/>
              <a:t>End of history</a:t>
            </a:r>
            <a:r>
              <a:rPr lang="en-US" dirty="0" smtClean="0"/>
              <a:t>”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Written at the </a:t>
            </a:r>
            <a:r>
              <a:rPr lang="en-US" dirty="0" smtClean="0"/>
              <a:t>time of the fall </a:t>
            </a:r>
            <a:r>
              <a:rPr lang="en-US" dirty="0"/>
              <a:t>of the Berlin wall/ fall of Soviet communism </a:t>
            </a:r>
          </a:p>
          <a:p>
            <a:r>
              <a:rPr lang="en-US" dirty="0"/>
              <a:t>Throughout the 20</a:t>
            </a:r>
            <a:r>
              <a:rPr lang="en-US" baseline="30000" dirty="0"/>
              <a:t>th</a:t>
            </a:r>
            <a:r>
              <a:rPr lang="en-US" dirty="0"/>
              <a:t> </a:t>
            </a:r>
            <a:r>
              <a:rPr lang="en-US" dirty="0" smtClean="0"/>
              <a:t>century, </a:t>
            </a:r>
            <a:r>
              <a:rPr lang="en-US" dirty="0"/>
              <a:t>the world was ruled by </a:t>
            </a:r>
            <a:r>
              <a:rPr lang="en-US" dirty="0" smtClean="0"/>
              <a:t>neo-capitalism </a:t>
            </a:r>
            <a:r>
              <a:rPr lang="en-US" dirty="0"/>
              <a:t>and </a:t>
            </a:r>
            <a:r>
              <a:rPr lang="en-US" dirty="0" smtClean="0"/>
              <a:t>Marxist-Leninism  </a:t>
            </a:r>
          </a:p>
          <a:p>
            <a:r>
              <a:rPr lang="en-US" b="1" dirty="0"/>
              <a:t>C</a:t>
            </a:r>
            <a:r>
              <a:rPr lang="en-US" b="1" dirty="0" smtClean="0"/>
              <a:t>apitalism </a:t>
            </a:r>
            <a:r>
              <a:rPr lang="en-US" b="1" dirty="0"/>
              <a:t>has won</a:t>
            </a:r>
            <a:r>
              <a:rPr lang="en-US" dirty="0"/>
              <a:t>, </a:t>
            </a:r>
            <a:r>
              <a:rPr lang="en-US" b="1" dirty="0"/>
              <a:t>so now the world is going to move to being liberal democracies </a:t>
            </a:r>
            <a:r>
              <a:rPr lang="en-US" b="1" dirty="0" smtClean="0"/>
              <a:t>AND will never again revert back to communism</a:t>
            </a:r>
            <a:endParaRPr lang="en-US" b="1" dirty="0"/>
          </a:p>
          <a:p>
            <a:r>
              <a:rPr lang="en-US" dirty="0"/>
              <a:t>The world of ideologies has passed; we will now all accept and have capitalism without disputing different </a:t>
            </a:r>
            <a:r>
              <a:rPr lang="en-US" dirty="0" smtClean="0"/>
              <a:t>ideologies that we could have </a:t>
            </a:r>
          </a:p>
          <a:p>
            <a:r>
              <a:rPr lang="en-US" b="1" dirty="0" smtClean="0"/>
              <a:t>Capitalism will be the new norm for everyone  </a:t>
            </a:r>
            <a:endParaRPr lang="en-US" b="1" dirty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94725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Consequences of globalization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9502"/>
            <a:ext cx="8229600" cy="5628498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en-US" dirty="0" smtClean="0"/>
              <a:t>1. A </a:t>
            </a:r>
            <a:r>
              <a:rPr lang="en-US" dirty="0"/>
              <a:t>decline/ reduction in the authority of nation-</a:t>
            </a:r>
            <a:r>
              <a:rPr lang="en-US" dirty="0" smtClean="0"/>
              <a:t>states and policies, </a:t>
            </a:r>
            <a:r>
              <a:rPr lang="en-US" dirty="0"/>
              <a:t>the idea that states are the members of international agreements etc. with policies on domestic laws</a:t>
            </a:r>
          </a:p>
          <a:p>
            <a:pPr marL="0" indent="0">
              <a:buNone/>
            </a:pPr>
            <a:r>
              <a:rPr lang="en-US" dirty="0"/>
              <a:t>Ex. Canada being a member of the </a:t>
            </a:r>
            <a:r>
              <a:rPr lang="en-US" dirty="0" smtClean="0"/>
              <a:t>World Trade Agreement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lvl="0" indent="0">
              <a:buNone/>
            </a:pPr>
            <a:r>
              <a:rPr lang="en-US" dirty="0" smtClean="0"/>
              <a:t>2. Transnational flows- things moving around between countries, worldwide etc.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Of people, commodities, information, technologies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lvl="0" indent="0">
              <a:buNone/>
            </a:pPr>
            <a:r>
              <a:rPr lang="en-US" dirty="0" smtClean="0"/>
              <a:t>3. Transnational finance and capital gain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Foreign investment </a:t>
            </a:r>
            <a:r>
              <a:rPr lang="en-US" dirty="0" smtClean="0"/>
              <a:t>will occur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4. A </a:t>
            </a:r>
            <a:r>
              <a:rPr lang="en-US" dirty="0"/>
              <a:t>growth/ rise in international agreements and institutions </a:t>
            </a:r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5. Transnational </a:t>
            </a:r>
            <a:r>
              <a:rPr lang="en-US" dirty="0"/>
              <a:t>production/ production of goods internationally </a:t>
            </a:r>
          </a:p>
          <a:p>
            <a:pPr marL="0" indent="0">
              <a:buNone/>
            </a:pPr>
            <a:r>
              <a:rPr lang="en-US" dirty="0"/>
              <a:t>Ex. a car being made out of parts from all over the world 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004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Space and time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Social relations become stronger through the collapse of space and time</a:t>
            </a:r>
          </a:p>
          <a:p>
            <a:r>
              <a:rPr lang="en-US" dirty="0" smtClean="0"/>
              <a:t>The media mediates time and space </a:t>
            </a:r>
          </a:p>
          <a:p>
            <a:r>
              <a:rPr lang="en-US" dirty="0" smtClean="0"/>
              <a:t>Ex. Being able to video call on Skype with someone overseas </a:t>
            </a:r>
          </a:p>
          <a:p>
            <a:endParaRPr lang="en-US" dirty="0"/>
          </a:p>
          <a:p>
            <a:r>
              <a:rPr lang="en-US" dirty="0" smtClean="0"/>
              <a:t>Relations stretch over space and time; things that happen far away can now affect us at a local level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4403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4674"/>
            <a:ext cx="8229600" cy="608704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Time</a:t>
            </a:r>
            <a:r>
              <a:rPr lang="en-US" dirty="0" smtClean="0"/>
              <a:t> is no longer relevant </a:t>
            </a:r>
          </a:p>
          <a:p>
            <a:pPr>
              <a:spcBef>
                <a:spcPct val="35000"/>
              </a:spcBef>
              <a:buClr>
                <a:srgbClr val="FF0000"/>
              </a:buClr>
              <a:buSzPct val="75000"/>
            </a:pPr>
            <a:r>
              <a:rPr lang="en-US" dirty="0" smtClean="0"/>
              <a:t>24-hour news</a:t>
            </a:r>
          </a:p>
          <a:p>
            <a:pPr>
              <a:spcBef>
                <a:spcPct val="35000"/>
              </a:spcBef>
              <a:buClr>
                <a:srgbClr val="FF0000"/>
              </a:buClr>
              <a:buSzPct val="75000"/>
            </a:pPr>
            <a:r>
              <a:rPr lang="en-US" dirty="0" smtClean="0"/>
              <a:t>We can shop/consume anytime of the day</a:t>
            </a:r>
          </a:p>
          <a:p>
            <a:pPr>
              <a:spcBef>
                <a:spcPct val="35000"/>
              </a:spcBef>
              <a:buClr>
                <a:srgbClr val="FF0000"/>
              </a:buClr>
              <a:buSzPct val="75000"/>
            </a:pPr>
            <a:r>
              <a:rPr lang="en-US" dirty="0" smtClean="0"/>
              <a:t>Messages received virtually instantaneously</a:t>
            </a:r>
          </a:p>
          <a:p>
            <a:pPr marL="290513" indent="-290513">
              <a:spcBef>
                <a:spcPct val="3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endParaRPr lang="en-US" dirty="0"/>
          </a:p>
          <a:p>
            <a:pPr marL="0" indent="0">
              <a:buNone/>
            </a:pPr>
            <a:r>
              <a:rPr lang="en-US" b="1" dirty="0" smtClean="0">
                <a:solidFill>
                  <a:srgbClr val="000000"/>
                </a:solidFill>
              </a:rPr>
              <a:t>Place</a:t>
            </a:r>
            <a:r>
              <a:rPr lang="en-US" i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becoming less important:</a:t>
            </a:r>
          </a:p>
          <a:p>
            <a:r>
              <a:rPr lang="en-US" dirty="0" smtClean="0"/>
              <a:t>Experience events in distant places in real time; w</a:t>
            </a:r>
            <a:r>
              <a:rPr lang="en-US" dirty="0" smtClean="0"/>
              <a:t>e </a:t>
            </a:r>
            <a:r>
              <a:rPr lang="en-US" dirty="0"/>
              <a:t>can experience events from all over the world almost instantly </a:t>
            </a:r>
          </a:p>
          <a:p>
            <a:r>
              <a:rPr lang="en-US" dirty="0"/>
              <a:t>We aren’t grounded to a particular </a:t>
            </a:r>
            <a:r>
              <a:rPr lang="en-US" dirty="0" smtClean="0"/>
              <a:t>place</a:t>
            </a:r>
          </a:p>
          <a:p>
            <a:r>
              <a:rPr lang="en-US" dirty="0" smtClean="0"/>
              <a:t>Can communicate from anywhere with the technologie</a:t>
            </a:r>
            <a:r>
              <a:rPr lang="en-US" dirty="0" smtClean="0"/>
              <a:t>s we have now </a:t>
            </a:r>
          </a:p>
          <a:p>
            <a:endParaRPr lang="en-US" dirty="0"/>
          </a:p>
          <a:p>
            <a:r>
              <a:rPr lang="en-US" dirty="0" smtClean="0"/>
              <a:t>New </a:t>
            </a:r>
            <a:r>
              <a:rPr lang="en-US" b="1" dirty="0" smtClean="0"/>
              <a:t>spaces</a:t>
            </a:r>
            <a:r>
              <a:rPr lang="en-US" dirty="0" smtClean="0"/>
              <a:t> for consumption, like the internet </a:t>
            </a:r>
            <a:endParaRPr lang="en-US" dirty="0" smtClean="0"/>
          </a:p>
          <a:p>
            <a:pPr marL="0" indent="0">
              <a:spcBef>
                <a:spcPct val="35000"/>
              </a:spcBef>
              <a:buClr>
                <a:srgbClr val="FF0000"/>
              </a:buClr>
              <a:buSzPct val="75000"/>
              <a:buNone/>
            </a:pPr>
            <a:endParaRPr lang="en-US" dirty="0" smtClean="0"/>
          </a:p>
          <a:p>
            <a:pPr marL="290513" indent="-290513">
              <a:spcBef>
                <a:spcPct val="3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endParaRPr lang="en-US" dirty="0"/>
          </a:p>
          <a:p>
            <a:pPr marL="0" indent="0">
              <a:spcBef>
                <a:spcPct val="35000"/>
              </a:spcBef>
              <a:buClr>
                <a:srgbClr val="FF0000"/>
              </a:buClr>
              <a:buSzPct val="75000"/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33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613"/>
            <a:ext cx="8229600" cy="1143000"/>
          </a:xfrm>
        </p:spPr>
        <p:txBody>
          <a:bodyPr/>
          <a:lstStyle/>
          <a:p>
            <a:r>
              <a:rPr lang="en-US" dirty="0" smtClean="0"/>
              <a:t>Media and cultural imperialism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8724"/>
            <a:ext cx="8229600" cy="5729276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ct val="50000"/>
              </a:spcBef>
            </a:pPr>
            <a:r>
              <a:rPr lang="en-US" sz="4000" b="1" dirty="0" smtClean="0">
                <a:latin typeface="Calibri" charset="0"/>
                <a:cs typeface="ＭＳ Ｐゴシック" charset="0"/>
              </a:rPr>
              <a:t>Promotion of: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Global cultural items; </a:t>
            </a:r>
            <a:r>
              <a:rPr lang="en-US" sz="4000" dirty="0" smtClean="0">
                <a:latin typeface="Calibri" charset="0"/>
                <a:cs typeface="ＭＳ Ｐゴシック" charset="0"/>
              </a:rPr>
              <a:t>global superpowers like </a:t>
            </a:r>
            <a:r>
              <a:rPr lang="en-US" sz="4000" dirty="0" err="1" smtClean="0">
                <a:latin typeface="Calibri" charset="0"/>
                <a:cs typeface="ＭＳ Ｐゴシック" charset="0"/>
              </a:rPr>
              <a:t>Mcdonald’s</a:t>
            </a:r>
            <a:r>
              <a:rPr lang="en-US" sz="4000" dirty="0" smtClean="0">
                <a:latin typeface="Calibri" charset="0"/>
                <a:cs typeface="ＭＳ Ｐゴシック" charset="0"/>
              </a:rPr>
              <a:t>,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Incorporation of foreign or ethnic culture to satisfy the search for the exotic in the consumer’s life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endParaRPr lang="en-US" sz="4000" dirty="0" smtClean="0">
              <a:latin typeface="Calibri" charset="0"/>
              <a:cs typeface="ＭＳ Ｐゴシック" charset="0"/>
            </a:endParaRP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b="1" dirty="0" smtClean="0">
                <a:latin typeface="Calibri" charset="0"/>
                <a:cs typeface="ＭＳ Ｐゴシック" charset="0"/>
              </a:rPr>
              <a:t>Results</a:t>
            </a:r>
            <a:r>
              <a:rPr lang="en-US" sz="4000" dirty="0" smtClean="0">
                <a:latin typeface="Calibri" charset="0"/>
                <a:cs typeface="ＭＳ Ｐゴシック" charset="0"/>
              </a:rPr>
              <a:t>: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Destruction of indigenous culture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Decline of tradition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Distortion of local culture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Loss of language</a:t>
            </a:r>
          </a:p>
          <a:p>
            <a:pPr marL="0" indent="0">
              <a:spcBef>
                <a:spcPct val="50000"/>
              </a:spcBef>
              <a:buClr>
                <a:srgbClr val="FF0000"/>
              </a:buClr>
              <a:buSzPct val="75000"/>
              <a:buNone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= 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Culture becomes homogenized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Biased toward Americanization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US" sz="4000" dirty="0" smtClean="0">
                <a:latin typeface="Calibri" charset="0"/>
                <a:cs typeface="ＭＳ Ｐゴシック" charset="0"/>
              </a:rPr>
              <a:t>Destruction of diversity</a:t>
            </a:r>
          </a:p>
          <a:p>
            <a:pPr marL="0" indent="0">
              <a:spcBef>
                <a:spcPct val="50000"/>
              </a:spcBef>
              <a:buClr>
                <a:srgbClr val="FF0000"/>
              </a:buClr>
              <a:buSzPct val="75000"/>
              <a:buNone/>
            </a:pPr>
            <a:endParaRPr lang="en-US" sz="4000" dirty="0" smtClean="0">
              <a:latin typeface="Calibri" charset="0"/>
              <a:cs typeface="ＭＳ Ｐゴシック" charset="0"/>
            </a:endParaRP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endParaRPr lang="en-US" dirty="0">
              <a:latin typeface="Calibri" charset="0"/>
              <a:cs typeface="ＭＳ Ｐゴシック" charset="0"/>
            </a:endParaRPr>
          </a:p>
          <a:p>
            <a:pPr>
              <a:spcBef>
                <a:spcPct val="50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endParaRPr lang="en-US" dirty="0" smtClean="0">
              <a:latin typeface="Calibri" charset="0"/>
              <a:cs typeface="ＭＳ Ｐゴシック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8734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0"/>
              <a:buChar char="à"/>
            </a:pPr>
            <a:r>
              <a:rPr lang="en-US" dirty="0" smtClean="0"/>
              <a:t>Media starts to shape our consciousness; tells us how to think and act </a:t>
            </a:r>
          </a:p>
          <a:p>
            <a:pPr marL="0" indent="0">
              <a:buNone/>
            </a:pPr>
            <a:r>
              <a:rPr lang="en-US" dirty="0" smtClean="0"/>
              <a:t>Media messages have unpredictable consequences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05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Castell’s network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Calibri" charset="0"/>
              </a:rPr>
              <a:t>Technology allows the organization of society though networks </a:t>
            </a:r>
          </a:p>
          <a:p>
            <a:r>
              <a:rPr lang="en-US" b="1" dirty="0" smtClean="0">
                <a:latin typeface="Calibri" charset="0"/>
              </a:rPr>
              <a:t>Network Society:</a:t>
            </a:r>
            <a:r>
              <a:rPr lang="en-US" dirty="0" smtClean="0">
                <a:latin typeface="Calibri" charset="0"/>
              </a:rPr>
              <a:t> a new economy organized around competitive global networks</a:t>
            </a:r>
          </a:p>
          <a:p>
            <a:r>
              <a:rPr lang="en-US" b="1" dirty="0" smtClean="0">
                <a:latin typeface="Calibri" charset="0"/>
              </a:rPr>
              <a:t>Network</a:t>
            </a:r>
            <a:r>
              <a:rPr lang="en-US" dirty="0" smtClean="0">
                <a:latin typeface="Calibri" charset="0"/>
              </a:rPr>
              <a:t>: a set of interconnecting flows of information with no center</a:t>
            </a:r>
            <a:endParaRPr lang="en-US" dirty="0" smtClean="0">
              <a:latin typeface="Calibri" charset="0"/>
            </a:endParaRPr>
          </a:p>
          <a:p>
            <a:r>
              <a:rPr lang="en-US" b="1" dirty="0" smtClean="0"/>
              <a:t>Networks become extremely powerful</a:t>
            </a:r>
            <a:r>
              <a:rPr lang="en-US" dirty="0" smtClean="0"/>
              <a:t>, more powerful then having information centered in one place like a city </a:t>
            </a:r>
          </a:p>
          <a:p>
            <a:r>
              <a:rPr lang="en-US" dirty="0" smtClean="0"/>
              <a:t>Information technology like networks are a catalyst of globalization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760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flow doctrine of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notion developed by the US and other Western nations </a:t>
            </a:r>
          </a:p>
          <a:p>
            <a:r>
              <a:rPr lang="en-US" dirty="0" smtClean="0"/>
              <a:t>A free flow of information would be a means of promoting peace and understanding and </a:t>
            </a:r>
            <a:r>
              <a:rPr lang="en-US" b="1" dirty="0" smtClean="0"/>
              <a:t>allow for technological advancement around the world </a:t>
            </a:r>
          </a:p>
          <a:p>
            <a:r>
              <a:rPr lang="en-US" dirty="0" smtClean="0"/>
              <a:t>In a negative sense however, this could be used as a strategy to dominate global communication markets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2290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Technological apartheid</a:t>
            </a:r>
            <a:r>
              <a:rPr lang="en-US" dirty="0"/>
              <a:t>- the divide of not everyone having access to </a:t>
            </a:r>
            <a:r>
              <a:rPr lang="en-US" dirty="0" smtClean="0"/>
              <a:t>technology, due to financial or location issues </a:t>
            </a:r>
          </a:p>
          <a:p>
            <a:r>
              <a:rPr lang="en-US" dirty="0" smtClean="0"/>
              <a:t>Only people with means can access technology in this sense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2399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International Economic Order (NIEO)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1970’s</a:t>
            </a:r>
          </a:p>
          <a:p>
            <a:r>
              <a:rPr lang="en-US" dirty="0" smtClean="0"/>
              <a:t>Advocated change in development opportunities for developing/ peripheral nations</a:t>
            </a:r>
          </a:p>
          <a:p>
            <a:r>
              <a:rPr lang="en-US" dirty="0" smtClean="0"/>
              <a:t>No large advances at this time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3927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World International Communications Order (NWICO)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free flow of information will result in democracy for the peripheral nations </a:t>
            </a:r>
          </a:p>
          <a:p>
            <a:r>
              <a:rPr lang="en-US" dirty="0" smtClean="0"/>
              <a:t>Argued that </a:t>
            </a:r>
            <a:r>
              <a:rPr lang="en-US" b="1" dirty="0" smtClean="0"/>
              <a:t>the right to communicate is very fundamental to democracy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828324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World Summit on the Information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summit called by the United Nations </a:t>
            </a:r>
          </a:p>
          <a:p>
            <a:r>
              <a:rPr lang="en-US" dirty="0" smtClean="0"/>
              <a:t>Geneva </a:t>
            </a:r>
            <a:r>
              <a:rPr lang="en-US" dirty="0"/>
              <a:t>(2003</a:t>
            </a:r>
            <a:r>
              <a:rPr lang="en-US" dirty="0" smtClean="0"/>
              <a:t>) and Tunisia </a:t>
            </a:r>
            <a:r>
              <a:rPr lang="en-US" dirty="0"/>
              <a:t>(2005</a:t>
            </a:r>
            <a:r>
              <a:rPr lang="en-US" dirty="0" smtClean="0"/>
              <a:t>)</a:t>
            </a:r>
          </a:p>
          <a:p>
            <a:r>
              <a:rPr lang="en-US" dirty="0" smtClean="0"/>
              <a:t>Debated same issues of technology being a right and how they should regulate the right</a:t>
            </a:r>
          </a:p>
          <a:p>
            <a:r>
              <a:rPr lang="en-US" smtClean="0"/>
              <a:t>Internet regulation was </a:t>
            </a:r>
            <a:r>
              <a:rPr lang="en-US" dirty="0" smtClean="0"/>
              <a:t>an important topic for debate</a:t>
            </a:r>
            <a:endParaRPr lang="en-US" dirty="0"/>
          </a:p>
          <a:p>
            <a:r>
              <a:rPr lang="en-US" dirty="0"/>
              <a:t>At the end, very little took place</a:t>
            </a:r>
          </a:p>
          <a:p>
            <a:r>
              <a:rPr lang="en-US" dirty="0"/>
              <a:t>Lots of discourse, no action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965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34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1388</Words>
  <Application>Microsoft Macintosh PowerPoint</Application>
  <PresentationFormat>On-screen Show (4:3)</PresentationFormat>
  <Paragraphs>204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Chapter 11</vt:lpstr>
      <vt:lpstr>What is globalization?</vt:lpstr>
      <vt:lpstr>Globalization</vt:lpstr>
      <vt:lpstr>PowerPoint Presentation</vt:lpstr>
      <vt:lpstr>PowerPoint Presentation</vt:lpstr>
      <vt:lpstr>Sub-classes</vt:lpstr>
      <vt:lpstr>Media’s role in globalization </vt:lpstr>
      <vt:lpstr>Ideologies within globalization </vt:lpstr>
      <vt:lpstr>PowerPoint Presentation</vt:lpstr>
      <vt:lpstr>Theorists of globalization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Consequences of globalization</vt:lpstr>
      <vt:lpstr>Space and time </vt:lpstr>
      <vt:lpstr>PowerPoint Presentation</vt:lpstr>
      <vt:lpstr>Media and cultural imperialism </vt:lpstr>
      <vt:lpstr>PowerPoint Presentation</vt:lpstr>
      <vt:lpstr>Castell’s network society</vt:lpstr>
      <vt:lpstr>Free flow doctrine of information</vt:lpstr>
      <vt:lpstr>PowerPoint Presentation</vt:lpstr>
      <vt:lpstr>New International Economic Order (NIEO)</vt:lpstr>
      <vt:lpstr>New World International Communications Order (NWICO)</vt:lpstr>
      <vt:lpstr>World Summit on the Information Society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11</dc:title>
  <dc:creator>Belinda Mae Garcia-Breadmore</dc:creator>
  <cp:lastModifiedBy>Belinda Mae Garcia-Breadmore</cp:lastModifiedBy>
  <cp:revision>42</cp:revision>
  <dcterms:created xsi:type="dcterms:W3CDTF">2012-12-15T03:49:28Z</dcterms:created>
  <dcterms:modified xsi:type="dcterms:W3CDTF">2012-12-15T05:51:17Z</dcterms:modified>
</cp:coreProperties>
</file>