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259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45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9A7275-FE20-4612-9012-4CF11C34A2B1}" type="datetimeFigureOut">
              <a:rPr lang="en-CA" smtClean="0"/>
              <a:t>2015-02-16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DF1FD-2665-402A-832B-66343C3EA7E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1880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307500EB-3841-4A49-B624-E9096357D2AE}" type="slidenum">
              <a:rPr lang="en-US" altLang="en-US">
                <a:latin typeface="Times New Roman" panose="02020603050405020304" pitchFamily="18" charset="0"/>
              </a:rPr>
              <a:pPr eaLnBrk="1" hangingPunct="1"/>
              <a:t>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271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ChrisG5:Users:christopher:Documents:Chris%20JOBS:1%20|%20IN%20PROGRESS:PA8037_JMSB%20Identity:%20FINAL%20DESIGN:NEW-JMSB-Powerpoint:NEW-JMSB-Powerpoint-1.jpg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hrisG5:Users:christopher:Documents:Chris JOBS:1 | IN PROGRESS:PA8037_JMSB Identity: FINAL DESIGN:NEW-JMSB-Powerpoint:NEW-JMSB-Powerpoint-1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2514600"/>
            <a:ext cx="6400800" cy="914400"/>
          </a:xfrm>
        </p:spPr>
        <p:txBody>
          <a:bodyPr lIns="0" tIns="0" rIns="0" bIns="0" anchor="t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733800"/>
            <a:ext cx="6400800" cy="1752600"/>
          </a:xfrm>
        </p:spPr>
        <p:txBody>
          <a:bodyPr lIns="0" tIns="0" rIns="0" bIns="0"/>
          <a:lstStyle>
            <a:lvl1pPr marL="0" indent="0">
              <a:buFontTx/>
              <a:buNone/>
              <a:defRPr sz="20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259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116632"/>
            <a:ext cx="7772400" cy="936104"/>
          </a:xfrm>
        </p:spPr>
        <p:txBody>
          <a:bodyPr/>
          <a:lstStyle>
            <a:lvl1pPr algn="l"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68760"/>
            <a:ext cx="7772400" cy="48272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E76E79-8A2D-4B4A-A7B1-BF8A636E3C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23057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E76E79-8A2D-4B4A-A7B1-BF8A636E3C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72425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E76E79-8A2D-4B4A-A7B1-BF8A636E3C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64298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E76E79-8A2D-4B4A-A7B1-BF8A636E3C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10721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E76E79-8A2D-4B4A-A7B1-BF8A636E3C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6912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E76E79-8A2D-4B4A-A7B1-BF8A636E3C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7209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E76E79-8A2D-4B4A-A7B1-BF8A636E3C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9404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E76E79-8A2D-4B4A-A7B1-BF8A636E3C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12141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E76E79-8A2D-4B4A-A7B1-BF8A636E3C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2908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304800"/>
            <a:ext cx="194310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304800"/>
            <a:ext cx="567690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E76E79-8A2D-4B4A-A7B1-BF8A636E3C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78986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ChrisG5:Users:christopher:Documents:Chris%20JOBS:1%20|%20IN%20PROGRESS:PA8037_JMSB%20Identity:%20FINAL%20DESIGN:NEW-JMSB-Powerpoint:NEW-JMSB-Powerpoint-2.jpg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3" descr="ChrisG5:Users:christopher:Documents:Chris JOBS:1 | IN PROGRESS:PA8037_JMSB Identity: FINAL DESIGN:NEW-JMSB-Powerpoint:NEW-JMSB-Powerpoint-2.jpg"/>
          <p:cNvPicPr>
            <a:picLocks noChangeAspect="1" noChangeArrowheads="1"/>
          </p:cNvPicPr>
          <p:nvPr/>
        </p:nvPicPr>
        <p:blipFill>
          <a:blip r:embed="rId13" r:link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4800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47800" y="6248400"/>
            <a:ext cx="3962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</a:defRPr>
            </a:lvl1pPr>
          </a:lstStyle>
          <a:p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" y="62484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0AE76E79-8A2D-4B4A-A7B1-BF8A636E3CD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11632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Gill Sans MT Pro Bold" pitchFamily="48" charset="0"/>
          <a:ea typeface="ＭＳ Ｐゴシック" pitchFamily="48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Gill Sans MT Pro Bold" pitchFamily="48" charset="0"/>
          <a:ea typeface="ＭＳ Ｐゴシック" pitchFamily="48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Gill Sans MT Pro Bold" pitchFamily="48" charset="0"/>
          <a:ea typeface="ＭＳ Ｐゴシック" pitchFamily="48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Gill Sans MT Pro Bold" pitchFamily="48" charset="0"/>
          <a:ea typeface="ＭＳ Ｐゴシック" pitchFamily="48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Gill Sans MT Pro Bold" pitchFamily="48" charset="0"/>
          <a:ea typeface="ＭＳ Ｐゴシック" pitchFamily="48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Gill Sans MT Pro Bold" pitchFamily="48" charset="0"/>
          <a:ea typeface="ＭＳ Ｐゴシック" pitchFamily="48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Gill Sans MT Pro Bold" pitchFamily="48" charset="0"/>
          <a:ea typeface="ＭＳ Ｐゴシック" pitchFamily="48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Gill Sans MT Pro Bold" pitchFamily="48" charset="0"/>
          <a:ea typeface="ＭＳ Ｐゴシック" pitchFamily="48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7700" y="2060575"/>
            <a:ext cx="7848600" cy="2362200"/>
          </a:xfrm>
        </p:spPr>
        <p:txBody>
          <a:bodyPr/>
          <a:lstStyle/>
          <a:p>
            <a:r>
              <a:rPr lang="en-CA" altLang="en-US" noProof="0" dirty="0" smtClean="0"/>
              <a:t>COMM 226</a:t>
            </a:r>
            <a:br>
              <a:rPr lang="en-CA" altLang="en-US" noProof="0" dirty="0" smtClean="0"/>
            </a:br>
            <a:r>
              <a:rPr lang="en-CA" altLang="en-US" noProof="0" dirty="0" smtClean="0"/>
              <a:t/>
            </a:r>
            <a:br>
              <a:rPr lang="en-CA" altLang="en-US" noProof="0" dirty="0" smtClean="0"/>
            </a:br>
            <a:r>
              <a:rPr lang="en-CA" dirty="0"/>
              <a:t>Assignment 1 Part B</a:t>
            </a:r>
            <a:r>
              <a:rPr lang="en-CA" dirty="0" smtClean="0"/>
              <a:t>:</a:t>
            </a:r>
            <a:br>
              <a:rPr lang="en-CA" dirty="0" smtClean="0"/>
            </a:br>
            <a:r>
              <a:rPr lang="en-CA" dirty="0" smtClean="0"/>
              <a:t>Clarifications and tips</a:t>
            </a:r>
            <a:endParaRPr lang="en-CA" altLang="en-US" noProof="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4714875"/>
            <a:ext cx="8077200" cy="1219200"/>
          </a:xfrm>
        </p:spPr>
        <p:txBody>
          <a:bodyPr/>
          <a:lstStyle/>
          <a:p>
            <a:r>
              <a:rPr lang="en-CA" altLang="en-US" sz="2400" b="1" noProof="0" dirty="0" smtClean="0"/>
              <a:t>Chitu Okoli</a:t>
            </a:r>
          </a:p>
          <a:p>
            <a:r>
              <a:rPr lang="en-CA" altLang="en-US" sz="1800" noProof="0" dirty="0" smtClean="0"/>
              <a:t>Associate Professor in Business Technology Management</a:t>
            </a:r>
          </a:p>
          <a:p>
            <a:r>
              <a:rPr lang="en-CA" altLang="en-US" sz="1800" noProof="0" dirty="0" smtClean="0"/>
              <a:t>John Molson School of Business, Concordia University, Montréal</a:t>
            </a:r>
          </a:p>
        </p:txBody>
      </p:sp>
      <p:sp>
        <p:nvSpPr>
          <p:cNvPr id="3076" name="Rectangle 6"/>
          <p:cNvSpPr>
            <a:spLocks noGrp="1" noChangeArrowheads="1"/>
          </p:cNvSpPr>
          <p:nvPr>
            <p:ph type="sldNum" sz="quarter" idx="4294967295"/>
          </p:nvPr>
        </p:nvSpPr>
        <p:spPr>
          <a:xfrm>
            <a:off x="7010400" y="6286500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EAD4DC9C-1E42-4B02-A23E-723E375502FE}" type="slidenum">
              <a:rPr lang="en-US" altLang="en-US"/>
              <a:pPr eaLnBrk="1" hangingPunct="1"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6286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116632"/>
            <a:ext cx="7772400" cy="847195"/>
          </a:xfrm>
        </p:spPr>
        <p:txBody>
          <a:bodyPr/>
          <a:lstStyle/>
          <a:p>
            <a:r>
              <a:rPr lang="en-CA" sz="2800" dirty="0" smtClean="0"/>
              <a:t>Which tasks in the ERP process </a:t>
            </a:r>
            <a:br>
              <a:rPr lang="en-CA" sz="2800" dirty="0" smtClean="0"/>
            </a:br>
            <a:r>
              <a:rPr lang="en-CA" sz="2800" dirty="0" smtClean="0"/>
              <a:t>are you modeling?</a:t>
            </a:r>
            <a:endParaRPr lang="en-CA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052736"/>
            <a:ext cx="8229600" cy="5043264"/>
          </a:xfrm>
        </p:spPr>
        <p:txBody>
          <a:bodyPr/>
          <a:lstStyle/>
          <a:p>
            <a:pPr marL="457200" indent="-457200">
              <a:buFont typeface="+mj-lt"/>
              <a:buAutoNum type="arabicPeriod" startAt="6"/>
            </a:pPr>
            <a:r>
              <a:rPr lang="en-US" sz="1800" dirty="0"/>
              <a:t>Draw a BPMN diagram that shows the following processes of the MM case study (The diagram should only include the main tasks) (20 marks</a:t>
            </a:r>
            <a:r>
              <a:rPr lang="en-US" sz="1800" dirty="0" smtClean="0"/>
              <a:t>):</a:t>
            </a:r>
            <a:endParaRPr lang="en-CA" sz="18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CA" sz="1200" dirty="0" smtClean="0"/>
              <a:t>Create </a:t>
            </a:r>
            <a:r>
              <a:rPr lang="en-CA" sz="1200" dirty="0"/>
              <a:t>a new vendor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1200" dirty="0" smtClean="0"/>
              <a:t>Create </a:t>
            </a:r>
            <a:r>
              <a:rPr lang="en-CA" sz="1200" dirty="0"/>
              <a:t>Material Master for Trading Goods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1200" dirty="0" smtClean="0"/>
              <a:t>Extend </a:t>
            </a:r>
            <a:r>
              <a:rPr lang="en-CA" sz="1200" dirty="0"/>
              <a:t>Material Master for Trading Goods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1200" dirty="0" smtClean="0"/>
              <a:t>Display </a:t>
            </a:r>
            <a:r>
              <a:rPr lang="en-CA" sz="1200" dirty="0"/>
              <a:t>Stock/Requirements List (Inventory Supervisor)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1200" dirty="0" smtClean="0"/>
              <a:t>Create </a:t>
            </a:r>
            <a:r>
              <a:rPr lang="en-CA" sz="1200" dirty="0"/>
              <a:t>Purchase Requisition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1200" dirty="0" smtClean="0"/>
              <a:t>Display </a:t>
            </a:r>
            <a:r>
              <a:rPr lang="en-CA" sz="1200" dirty="0"/>
              <a:t>Stock/Requirements List (Technical Office Assistant)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1200" dirty="0" smtClean="0"/>
              <a:t>Create </a:t>
            </a:r>
            <a:r>
              <a:rPr lang="en-CA" sz="1200" dirty="0"/>
              <a:t>Request for Quotation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1200" dirty="0" smtClean="0"/>
              <a:t>Maintain </a:t>
            </a:r>
            <a:r>
              <a:rPr lang="en-CA" sz="1200" dirty="0"/>
              <a:t>Quotations from Vendors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1200" dirty="0" smtClean="0"/>
              <a:t>Evaluate </a:t>
            </a:r>
            <a:r>
              <a:rPr lang="en-CA" sz="1200" dirty="0"/>
              <a:t>Quotations on Price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1200" dirty="0" smtClean="0"/>
              <a:t>Reject </a:t>
            </a:r>
            <a:r>
              <a:rPr lang="en-CA" sz="1200" dirty="0"/>
              <a:t>Quotations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1200" dirty="0" smtClean="0"/>
              <a:t>Create </a:t>
            </a:r>
            <a:r>
              <a:rPr lang="en-CA" sz="1200" dirty="0"/>
              <a:t>Purchase Order Referencing an RFQ</a:t>
            </a:r>
          </a:p>
          <a:p>
            <a:endParaRPr lang="en-CA" sz="1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2814" y="4218461"/>
            <a:ext cx="5596670" cy="263953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5800" y="5215064"/>
            <a:ext cx="20655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MMCaseStudy.pdf</a:t>
            </a:r>
          </a:p>
          <a:p>
            <a:r>
              <a:rPr lang="en-CA" dirty="0" smtClean="0"/>
              <a:t>Page 2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95425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Positioning tasks in </a:t>
            </a:r>
            <a:r>
              <a:rPr lang="en-CA" dirty="0" smtClean="0"/>
              <a:t>BPMN lanes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Task in BPMN: Task in the SAP process</a:t>
            </a:r>
          </a:p>
          <a:p>
            <a:pPr lvl="1"/>
            <a:r>
              <a:rPr lang="en-CA" dirty="0" smtClean="0"/>
              <a:t>E.g. Create a purchase requisition</a:t>
            </a:r>
          </a:p>
          <a:p>
            <a:r>
              <a:rPr lang="en-CA" dirty="0" smtClean="0"/>
              <a:t>Lane in </a:t>
            </a:r>
            <a:r>
              <a:rPr lang="en-CA" dirty="0" smtClean="0"/>
              <a:t>BPMN: Role in the SAP process</a:t>
            </a:r>
          </a:p>
          <a:p>
            <a:pPr lvl="1"/>
            <a:r>
              <a:rPr lang="en-CA" dirty="0" smtClean="0"/>
              <a:t>E.g. Inventory </a:t>
            </a:r>
            <a:r>
              <a:rPr lang="en-CA" dirty="0" smtClean="0"/>
              <a:t>Supervisor</a:t>
            </a:r>
          </a:p>
          <a:p>
            <a:r>
              <a:rPr lang="en-CA" b="1" dirty="0" smtClean="0"/>
              <a:t>NOTE:</a:t>
            </a:r>
            <a:r>
              <a:rPr lang="en-CA" dirty="0" smtClean="0"/>
              <a:t> Other pools and lanes may exist!</a:t>
            </a:r>
          </a:p>
          <a:p>
            <a:pPr lvl="1"/>
            <a:r>
              <a:rPr lang="en-CA" dirty="0" smtClean="0"/>
              <a:t>These are just helpful tips, not the full solution </a:t>
            </a:r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362" y="4153741"/>
            <a:ext cx="7153275" cy="185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055237"/>
      </p:ext>
    </p:extLst>
  </p:cSld>
  <p:clrMapOvr>
    <a:masterClrMapping/>
  </p:clrMapOvr>
</p:sld>
</file>

<file path=ppt/theme/theme1.xml><?xml version="1.0" encoding="utf-8"?>
<a:theme xmlns:a="http://schemas.openxmlformats.org/drawingml/2006/main" name="JMSB">
  <a:themeElements>
    <a:clrScheme name="JMSB">
      <a:dk1>
        <a:srgbClr val="5C1F00"/>
      </a:dk1>
      <a:lt1>
        <a:srgbClr val="800000"/>
      </a:lt1>
      <a:dk2>
        <a:srgbClr val="FFFFFF"/>
      </a:dk2>
      <a:lt2>
        <a:srgbClr val="DFD293"/>
      </a:lt2>
      <a:accent1>
        <a:srgbClr val="BE7960"/>
      </a:accent1>
      <a:accent2>
        <a:srgbClr val="CC330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CC3300"/>
      </a:hlink>
      <a:folHlink>
        <a:srgbClr val="D3A219"/>
      </a:folHlink>
    </a:clrScheme>
    <a:fontScheme name="Blank Presentation">
      <a:majorFont>
        <a:latin typeface="Gill Sans MT Pro Bold"/>
        <a:ea typeface="ＭＳ Ｐゴシック"/>
        <a:cs typeface=""/>
      </a:majorFont>
      <a:minorFont>
        <a:latin typeface="Gill Sans MT Pro Book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48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48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wk4processes</Template>
  <TotalTime>42</TotalTime>
  <Words>165</Words>
  <Application>Microsoft Office PowerPoint</Application>
  <PresentationFormat>On-screen Show (4:3)</PresentationFormat>
  <Paragraphs>28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ＭＳ Ｐゴシック</vt:lpstr>
      <vt:lpstr>Arial</vt:lpstr>
      <vt:lpstr>Calibri</vt:lpstr>
      <vt:lpstr>Gill Sans MT Pro Bold</vt:lpstr>
      <vt:lpstr>Gill Sans MT Pro Book</vt:lpstr>
      <vt:lpstr>Times New Roman</vt:lpstr>
      <vt:lpstr>JMSB</vt:lpstr>
      <vt:lpstr>COMM 226  Assignment 1 Part B: Clarifications and tips</vt:lpstr>
      <vt:lpstr>Which tasks in the ERP process  are you modeling?</vt:lpstr>
      <vt:lpstr>Positioning tasks in BPMN lanes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Assignment 1 Part B: BPMN diagram clarification</dc:title>
  <dc:creator>Chitu Okoli</dc:creator>
  <cp:lastModifiedBy>Chitu Okoli</cp:lastModifiedBy>
  <cp:revision>4</cp:revision>
  <dcterms:created xsi:type="dcterms:W3CDTF">2014-10-01T14:44:12Z</dcterms:created>
  <dcterms:modified xsi:type="dcterms:W3CDTF">2015-02-16T17:31:33Z</dcterms:modified>
</cp:coreProperties>
</file>