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sldIdLst>
    <p:sldId id="326" r:id="rId2"/>
    <p:sldId id="296" r:id="rId3"/>
    <p:sldId id="391" r:id="rId4"/>
    <p:sldId id="390" r:id="rId5"/>
    <p:sldId id="295" r:id="rId6"/>
    <p:sldId id="373" r:id="rId7"/>
    <p:sldId id="374" r:id="rId8"/>
    <p:sldId id="375" r:id="rId9"/>
    <p:sldId id="376" r:id="rId10"/>
    <p:sldId id="377" r:id="rId11"/>
    <p:sldId id="378" r:id="rId12"/>
    <p:sldId id="379" r:id="rId13"/>
    <p:sldId id="380" r:id="rId14"/>
    <p:sldId id="381" r:id="rId15"/>
    <p:sldId id="382" r:id="rId16"/>
    <p:sldId id="384" r:id="rId17"/>
    <p:sldId id="383" r:id="rId18"/>
    <p:sldId id="385" r:id="rId19"/>
    <p:sldId id="386" r:id="rId20"/>
    <p:sldId id="387" r:id="rId21"/>
    <p:sldId id="388" r:id="rId22"/>
    <p:sldId id="393" r:id="rId23"/>
    <p:sldId id="392" r:id="rId24"/>
  </p:sldIdLst>
  <p:sldSz cx="9144000" cy="6858000" type="screen4x3"/>
  <p:notesSz cx="6888163" cy="10020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36D5"/>
    <a:srgbClr val="7D36CA"/>
    <a:srgbClr val="7D36B4"/>
    <a:srgbClr val="7E36B4"/>
    <a:srgbClr val="672C9C"/>
    <a:srgbClr val="672C94"/>
    <a:srgbClr val="5D2785"/>
    <a:srgbClr val="7332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3" autoAdjust="0"/>
    <p:restoredTop sz="85138" autoAdjust="0"/>
  </p:normalViewPr>
  <p:slideViewPr>
    <p:cSldViewPr>
      <p:cViewPr varScale="1">
        <p:scale>
          <a:sx n="63" d="100"/>
          <a:sy n="63" d="100"/>
        </p:scale>
        <p:origin x="167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BA260-D319-4632-87EC-64E504DE6720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B1F81D54-A829-474B-B0AC-1026461376DD}">
      <dgm:prSet phldrT="[Text]" custT="1"/>
      <dgm:spPr/>
      <dgm:t>
        <a:bodyPr/>
        <a:lstStyle/>
        <a:p>
          <a:r>
            <a:rPr lang="en-CA" sz="2400" dirty="0" smtClean="0">
              <a:latin typeface="Arial" panose="020B0604020202020204" pitchFamily="34" charset="0"/>
              <a:cs typeface="Arial" panose="020B0604020202020204" pitchFamily="34" charset="0"/>
            </a:rPr>
            <a:t>1. Define problem/issue/opportunity</a:t>
          </a:r>
          <a:endParaRPr lang="en-CA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D57183-5989-4D74-9EA5-BDDF78F45A75}" type="parTrans" cxnId="{94CFD494-F463-4265-AA54-E74DC811D141}">
      <dgm:prSet/>
      <dgm:spPr/>
      <dgm:t>
        <a:bodyPr/>
        <a:lstStyle/>
        <a:p>
          <a:endParaRPr lang="en-CA"/>
        </a:p>
      </dgm:t>
    </dgm:pt>
    <dgm:pt modelId="{0F75A1F7-EAB0-4399-BC44-49E6F18862A9}" type="sibTrans" cxnId="{94CFD494-F463-4265-AA54-E74DC811D141}">
      <dgm:prSet/>
      <dgm:spPr/>
      <dgm:t>
        <a:bodyPr/>
        <a:lstStyle/>
        <a:p>
          <a:endParaRPr lang="en-CA"/>
        </a:p>
      </dgm:t>
    </dgm:pt>
    <dgm:pt modelId="{911F8D7C-F914-4D20-89F7-8E3B297A03B8}">
      <dgm:prSet phldrT="[Text]" custT="1"/>
      <dgm:spPr/>
      <dgm:t>
        <a:bodyPr/>
        <a:lstStyle/>
        <a:p>
          <a:r>
            <a:rPr lang="en-CA" sz="2400" dirty="0" smtClean="0">
              <a:latin typeface="Arial" panose="020B0604020202020204" pitchFamily="34" charset="0"/>
              <a:cs typeface="Arial" panose="020B0604020202020204" pitchFamily="34" charset="0"/>
            </a:rPr>
            <a:t>2. Design the research plan</a:t>
          </a:r>
          <a:endParaRPr lang="en-CA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2D47E0-4164-4305-8EEF-E639AFB86E0B}" type="parTrans" cxnId="{08543336-E28B-4E98-8860-417DD7B7F31C}">
      <dgm:prSet/>
      <dgm:spPr/>
      <dgm:t>
        <a:bodyPr/>
        <a:lstStyle/>
        <a:p>
          <a:endParaRPr lang="en-CA"/>
        </a:p>
      </dgm:t>
    </dgm:pt>
    <dgm:pt modelId="{37941DAC-80CE-436D-9D92-38297F6C2970}" type="sibTrans" cxnId="{08543336-E28B-4E98-8860-417DD7B7F31C}">
      <dgm:prSet/>
      <dgm:spPr/>
      <dgm:t>
        <a:bodyPr/>
        <a:lstStyle/>
        <a:p>
          <a:endParaRPr lang="en-CA"/>
        </a:p>
      </dgm:t>
    </dgm:pt>
    <dgm:pt modelId="{A6ADDACD-BF99-4C9C-9EAC-A10DA7649C6E}">
      <dgm:prSet phldrT="[Text]" custT="1"/>
      <dgm:spPr/>
      <dgm:t>
        <a:bodyPr/>
        <a:lstStyle/>
        <a:p>
          <a:r>
            <a:rPr lang="en-CA" sz="2400" dirty="0" smtClean="0">
              <a:latin typeface="Arial" panose="020B0604020202020204" pitchFamily="34" charset="0"/>
              <a:cs typeface="Arial" panose="020B0604020202020204" pitchFamily="34" charset="0"/>
            </a:rPr>
            <a:t>3. Conduct exploratory and qualitative research</a:t>
          </a:r>
          <a:endParaRPr lang="en-CA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A3FB2C-4917-4242-A4AC-74B879381CA3}" type="parTrans" cxnId="{12311B07-37CC-4815-82CD-BB64325CB9E5}">
      <dgm:prSet/>
      <dgm:spPr/>
      <dgm:t>
        <a:bodyPr/>
        <a:lstStyle/>
        <a:p>
          <a:endParaRPr lang="en-CA"/>
        </a:p>
      </dgm:t>
    </dgm:pt>
    <dgm:pt modelId="{990C8266-03AC-40D9-93F1-B88A35E2607B}" type="sibTrans" cxnId="{12311B07-37CC-4815-82CD-BB64325CB9E5}">
      <dgm:prSet/>
      <dgm:spPr/>
      <dgm:t>
        <a:bodyPr/>
        <a:lstStyle/>
        <a:p>
          <a:endParaRPr lang="en-CA"/>
        </a:p>
      </dgm:t>
    </dgm:pt>
    <dgm:pt modelId="{3A973BC3-02B5-43FD-A09D-AA0C0E98B421}">
      <dgm:prSet phldrT="[Text]" custT="1"/>
      <dgm:spPr/>
      <dgm:t>
        <a:bodyPr/>
        <a:lstStyle/>
        <a:p>
          <a:r>
            <a:rPr lang="en-CA" sz="2000" dirty="0" smtClean="0">
              <a:latin typeface="Arial" panose="020B0604020202020204" pitchFamily="34" charset="0"/>
              <a:cs typeface="Arial" panose="020B0604020202020204" pitchFamily="34" charset="0"/>
            </a:rPr>
            <a:t>Exploratory secondary data</a:t>
          </a:r>
          <a:endParaRPr lang="en-CA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FA5105-591F-43C1-974B-65F99D288D84}" type="parTrans" cxnId="{9902F23F-E3EC-4A58-A1AA-48E4CB95FCFE}">
      <dgm:prSet/>
      <dgm:spPr/>
      <dgm:t>
        <a:bodyPr/>
        <a:lstStyle/>
        <a:p>
          <a:endParaRPr lang="en-CA"/>
        </a:p>
      </dgm:t>
    </dgm:pt>
    <dgm:pt modelId="{5AED2543-050A-4A95-8803-DE6B8C880197}" type="sibTrans" cxnId="{9902F23F-E3EC-4A58-A1AA-48E4CB95FCFE}">
      <dgm:prSet/>
      <dgm:spPr/>
      <dgm:t>
        <a:bodyPr/>
        <a:lstStyle/>
        <a:p>
          <a:endParaRPr lang="en-CA"/>
        </a:p>
      </dgm:t>
    </dgm:pt>
    <dgm:pt modelId="{CE99E98C-4BFB-43B3-91B4-933DDCC7BB8F}">
      <dgm:prSet phldrT="[Text]" custT="1"/>
      <dgm:spPr/>
      <dgm:t>
        <a:bodyPr/>
        <a:lstStyle/>
        <a:p>
          <a:r>
            <a:rPr lang="en-CA" sz="2000" dirty="0" smtClean="0">
              <a:latin typeface="Arial" panose="020B0604020202020204" pitchFamily="34" charset="0"/>
              <a:cs typeface="Arial" panose="020B0604020202020204" pitchFamily="34" charset="0"/>
            </a:rPr>
            <a:t>Exploratory primary data</a:t>
          </a:r>
          <a:endParaRPr lang="en-CA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66074C-BB62-4E90-A886-05B243C1353D}" type="parTrans" cxnId="{FF4E5C01-3248-4023-9846-B8D54B13D60C}">
      <dgm:prSet/>
      <dgm:spPr/>
      <dgm:t>
        <a:bodyPr/>
        <a:lstStyle/>
        <a:p>
          <a:endParaRPr lang="en-CA"/>
        </a:p>
      </dgm:t>
    </dgm:pt>
    <dgm:pt modelId="{EB92CC93-CE9F-4805-8993-46B2E66BE5FC}" type="sibTrans" cxnId="{FF4E5C01-3248-4023-9846-B8D54B13D60C}">
      <dgm:prSet/>
      <dgm:spPr/>
      <dgm:t>
        <a:bodyPr/>
        <a:lstStyle/>
        <a:p>
          <a:endParaRPr lang="en-CA"/>
        </a:p>
      </dgm:t>
    </dgm:pt>
    <dgm:pt modelId="{CEA1CAA9-15A1-43E5-BE76-A39A0A0DDD82}">
      <dgm:prSet phldrT="[Text]" custT="1"/>
      <dgm:spPr/>
      <dgm:t>
        <a:bodyPr/>
        <a:lstStyle/>
        <a:p>
          <a:r>
            <a:rPr lang="en-CA" sz="2400" dirty="0" smtClean="0">
              <a:latin typeface="Arial" panose="020B0604020202020204" pitchFamily="34" charset="0"/>
              <a:cs typeface="Arial" panose="020B0604020202020204" pitchFamily="34" charset="0"/>
            </a:rPr>
            <a:t>4. Collect quantitative primary research</a:t>
          </a:r>
          <a:endParaRPr lang="en-CA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59D756-854A-45F9-A0B3-5F8AA67FEC4F}" type="parTrans" cxnId="{DD40B348-7109-4F9A-9503-3609D52ACA56}">
      <dgm:prSet/>
      <dgm:spPr/>
      <dgm:t>
        <a:bodyPr/>
        <a:lstStyle/>
        <a:p>
          <a:endParaRPr lang="en-CA"/>
        </a:p>
      </dgm:t>
    </dgm:pt>
    <dgm:pt modelId="{99C80AB6-CE81-4FAC-B256-865D12670460}" type="sibTrans" cxnId="{DD40B348-7109-4F9A-9503-3609D52ACA56}">
      <dgm:prSet/>
      <dgm:spPr/>
      <dgm:t>
        <a:bodyPr/>
        <a:lstStyle/>
        <a:p>
          <a:endParaRPr lang="en-CA"/>
        </a:p>
      </dgm:t>
    </dgm:pt>
    <dgm:pt modelId="{D561DB99-7537-4702-B4A0-4E83733A460B}">
      <dgm:prSet phldrT="[Text]" custT="1"/>
      <dgm:spPr/>
      <dgm:t>
        <a:bodyPr/>
        <a:lstStyle/>
        <a:p>
          <a:r>
            <a:rPr lang="en-CA" sz="2400" dirty="0" smtClean="0">
              <a:latin typeface="Arial" panose="020B0604020202020204" pitchFamily="34" charset="0"/>
              <a:cs typeface="Arial" panose="020B0604020202020204" pitchFamily="34" charset="0"/>
            </a:rPr>
            <a:t>5. Compile, analyze, and interpret data</a:t>
          </a:r>
          <a:endParaRPr lang="en-CA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2AE092-8C66-4F18-A6F9-33F8F7A07DB0}" type="parTrans" cxnId="{596923CF-7906-4401-B443-3BA9241CF21B}">
      <dgm:prSet/>
      <dgm:spPr/>
      <dgm:t>
        <a:bodyPr/>
        <a:lstStyle/>
        <a:p>
          <a:endParaRPr lang="en-CA"/>
        </a:p>
      </dgm:t>
    </dgm:pt>
    <dgm:pt modelId="{05C1FE04-E50A-4FC7-80DB-8B2E49883064}" type="sibTrans" cxnId="{596923CF-7906-4401-B443-3BA9241CF21B}">
      <dgm:prSet/>
      <dgm:spPr/>
      <dgm:t>
        <a:bodyPr/>
        <a:lstStyle/>
        <a:p>
          <a:endParaRPr lang="en-CA"/>
        </a:p>
      </dgm:t>
    </dgm:pt>
    <dgm:pt modelId="{9BDD69F7-2FEE-49DB-9982-13BE5668E15C}">
      <dgm:prSet phldrT="[Text]" custT="1"/>
      <dgm:spPr/>
      <dgm:t>
        <a:bodyPr/>
        <a:lstStyle/>
        <a:p>
          <a:r>
            <a:rPr lang="en-CA" sz="2400" dirty="0" smtClean="0">
              <a:latin typeface="Arial" panose="020B0604020202020204" pitchFamily="34" charset="0"/>
              <a:cs typeface="Arial" panose="020B0604020202020204" pitchFamily="34" charset="0"/>
            </a:rPr>
            <a:t>6. Generate reports and recommendations</a:t>
          </a:r>
          <a:endParaRPr lang="en-CA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993853-A486-4777-A046-AFFCB04863E6}" type="parTrans" cxnId="{FEFF7F51-CBE9-429F-9600-45892BF7E125}">
      <dgm:prSet/>
      <dgm:spPr/>
      <dgm:t>
        <a:bodyPr/>
        <a:lstStyle/>
        <a:p>
          <a:endParaRPr lang="en-CA"/>
        </a:p>
      </dgm:t>
    </dgm:pt>
    <dgm:pt modelId="{542EE35D-CD5A-4FCC-A8C9-A1D25E6A6932}" type="sibTrans" cxnId="{FEFF7F51-CBE9-429F-9600-45892BF7E125}">
      <dgm:prSet/>
      <dgm:spPr/>
      <dgm:t>
        <a:bodyPr/>
        <a:lstStyle/>
        <a:p>
          <a:endParaRPr lang="en-CA"/>
        </a:p>
      </dgm:t>
    </dgm:pt>
    <dgm:pt modelId="{8F7F9A93-B99F-4E55-B18B-DF29BFCBE882}" type="pres">
      <dgm:prSet presAssocID="{B77BA260-D319-4632-87EC-64E504DE672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CC186981-B8F6-464A-B388-BC2A7327FCF1}" type="pres">
      <dgm:prSet presAssocID="{9BDD69F7-2FEE-49DB-9982-13BE5668E15C}" presName="boxAndChildren" presStyleCnt="0"/>
      <dgm:spPr/>
    </dgm:pt>
    <dgm:pt modelId="{33E4F995-A2F5-48BA-B88A-32BBB5A3F421}" type="pres">
      <dgm:prSet presAssocID="{9BDD69F7-2FEE-49DB-9982-13BE5668E15C}" presName="parentTextBox" presStyleLbl="node1" presStyleIdx="0" presStyleCnt="6"/>
      <dgm:spPr/>
      <dgm:t>
        <a:bodyPr/>
        <a:lstStyle/>
        <a:p>
          <a:endParaRPr lang="en-CA"/>
        </a:p>
      </dgm:t>
    </dgm:pt>
    <dgm:pt modelId="{5F5E2FE9-2DEE-4F8A-83C8-2AB8FA78B9DF}" type="pres">
      <dgm:prSet presAssocID="{05C1FE04-E50A-4FC7-80DB-8B2E49883064}" presName="sp" presStyleCnt="0"/>
      <dgm:spPr/>
    </dgm:pt>
    <dgm:pt modelId="{2B2EC1DC-8E55-483A-8911-DE7AFF7B333F}" type="pres">
      <dgm:prSet presAssocID="{D561DB99-7537-4702-B4A0-4E83733A460B}" presName="arrowAndChildren" presStyleCnt="0"/>
      <dgm:spPr/>
    </dgm:pt>
    <dgm:pt modelId="{1B6490EF-6C79-4188-8852-ABE4C4787634}" type="pres">
      <dgm:prSet presAssocID="{D561DB99-7537-4702-B4A0-4E83733A460B}" presName="parentTextArrow" presStyleLbl="node1" presStyleIdx="1" presStyleCnt="6"/>
      <dgm:spPr/>
      <dgm:t>
        <a:bodyPr/>
        <a:lstStyle/>
        <a:p>
          <a:endParaRPr lang="en-CA"/>
        </a:p>
      </dgm:t>
    </dgm:pt>
    <dgm:pt modelId="{8EE69DD1-1F5E-46C2-87B9-FD8B4E5F250A}" type="pres">
      <dgm:prSet presAssocID="{99C80AB6-CE81-4FAC-B256-865D12670460}" presName="sp" presStyleCnt="0"/>
      <dgm:spPr/>
    </dgm:pt>
    <dgm:pt modelId="{AF7563EF-7729-4C1B-94AB-1BEA9071CD4C}" type="pres">
      <dgm:prSet presAssocID="{CEA1CAA9-15A1-43E5-BE76-A39A0A0DDD82}" presName="arrowAndChildren" presStyleCnt="0"/>
      <dgm:spPr/>
    </dgm:pt>
    <dgm:pt modelId="{83D11B16-9CA1-469B-B261-58E77D06D139}" type="pres">
      <dgm:prSet presAssocID="{CEA1CAA9-15A1-43E5-BE76-A39A0A0DDD82}" presName="parentTextArrow" presStyleLbl="node1" presStyleIdx="2" presStyleCnt="6"/>
      <dgm:spPr/>
      <dgm:t>
        <a:bodyPr/>
        <a:lstStyle/>
        <a:p>
          <a:endParaRPr lang="en-CA"/>
        </a:p>
      </dgm:t>
    </dgm:pt>
    <dgm:pt modelId="{EBE068A9-AEC6-4608-94DD-B26B65A5CB6B}" type="pres">
      <dgm:prSet presAssocID="{990C8266-03AC-40D9-93F1-B88A35E2607B}" presName="sp" presStyleCnt="0"/>
      <dgm:spPr/>
    </dgm:pt>
    <dgm:pt modelId="{6C294E2C-65BD-4EDF-87D2-C2FAC56DFA80}" type="pres">
      <dgm:prSet presAssocID="{A6ADDACD-BF99-4C9C-9EAC-A10DA7649C6E}" presName="arrowAndChildren" presStyleCnt="0"/>
      <dgm:spPr/>
    </dgm:pt>
    <dgm:pt modelId="{22B44D84-85BC-4901-80EA-29D82C02E74D}" type="pres">
      <dgm:prSet presAssocID="{A6ADDACD-BF99-4C9C-9EAC-A10DA7649C6E}" presName="parentTextArrow" presStyleLbl="node1" presStyleIdx="2" presStyleCnt="6"/>
      <dgm:spPr/>
      <dgm:t>
        <a:bodyPr/>
        <a:lstStyle/>
        <a:p>
          <a:endParaRPr lang="en-CA"/>
        </a:p>
      </dgm:t>
    </dgm:pt>
    <dgm:pt modelId="{DFECFB99-42B8-4A7E-8818-2A043C3A9FAF}" type="pres">
      <dgm:prSet presAssocID="{A6ADDACD-BF99-4C9C-9EAC-A10DA7649C6E}" presName="arrow" presStyleLbl="node1" presStyleIdx="3" presStyleCnt="6"/>
      <dgm:spPr/>
      <dgm:t>
        <a:bodyPr/>
        <a:lstStyle/>
        <a:p>
          <a:endParaRPr lang="en-CA"/>
        </a:p>
      </dgm:t>
    </dgm:pt>
    <dgm:pt modelId="{39DE6DC8-D46F-448F-B3B5-16D663FA8D1D}" type="pres">
      <dgm:prSet presAssocID="{A6ADDACD-BF99-4C9C-9EAC-A10DA7649C6E}" presName="descendantArrow" presStyleCnt="0"/>
      <dgm:spPr/>
    </dgm:pt>
    <dgm:pt modelId="{0E73327B-F4A7-4BE7-8509-F8A1293C632D}" type="pres">
      <dgm:prSet presAssocID="{3A973BC3-02B5-43FD-A09D-AA0C0E98B421}" presName="childTextArrow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BC43141-8F48-4989-AA6C-B4FD0799551E}" type="pres">
      <dgm:prSet presAssocID="{CE99E98C-4BFB-43B3-91B4-933DDCC7BB8F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945E6FC-EE43-448A-BEB2-CFF67BFBDBF5}" type="pres">
      <dgm:prSet presAssocID="{37941DAC-80CE-436D-9D92-38297F6C2970}" presName="sp" presStyleCnt="0"/>
      <dgm:spPr/>
    </dgm:pt>
    <dgm:pt modelId="{E3734A7D-FB4A-451A-A85D-2C4EF0C9DC00}" type="pres">
      <dgm:prSet presAssocID="{911F8D7C-F914-4D20-89F7-8E3B297A03B8}" presName="arrowAndChildren" presStyleCnt="0"/>
      <dgm:spPr/>
    </dgm:pt>
    <dgm:pt modelId="{B5175A35-9E36-445A-9BA4-88DD5A5FD0C4}" type="pres">
      <dgm:prSet presAssocID="{911F8D7C-F914-4D20-89F7-8E3B297A03B8}" presName="parentTextArrow" presStyleLbl="node1" presStyleIdx="4" presStyleCnt="6"/>
      <dgm:spPr/>
      <dgm:t>
        <a:bodyPr/>
        <a:lstStyle/>
        <a:p>
          <a:endParaRPr lang="en-CA"/>
        </a:p>
      </dgm:t>
    </dgm:pt>
    <dgm:pt modelId="{8EDE9124-AA7B-496D-86FE-43F0751C164C}" type="pres">
      <dgm:prSet presAssocID="{0F75A1F7-EAB0-4399-BC44-49E6F18862A9}" presName="sp" presStyleCnt="0"/>
      <dgm:spPr/>
    </dgm:pt>
    <dgm:pt modelId="{8B477DD3-F87C-46A0-B901-831B6EDFA0F1}" type="pres">
      <dgm:prSet presAssocID="{B1F81D54-A829-474B-B0AC-1026461376DD}" presName="arrowAndChildren" presStyleCnt="0"/>
      <dgm:spPr/>
    </dgm:pt>
    <dgm:pt modelId="{204386F5-7FD6-4428-84F4-0A5F059A539B}" type="pres">
      <dgm:prSet presAssocID="{B1F81D54-A829-474B-B0AC-1026461376DD}" presName="parentTextArrow" presStyleLbl="node1" presStyleIdx="5" presStyleCnt="6"/>
      <dgm:spPr/>
      <dgm:t>
        <a:bodyPr/>
        <a:lstStyle/>
        <a:p>
          <a:endParaRPr lang="en-CA"/>
        </a:p>
      </dgm:t>
    </dgm:pt>
  </dgm:ptLst>
  <dgm:cxnLst>
    <dgm:cxn modelId="{1FC1B4DF-16D0-4743-B588-4D56B3E1B760}" type="presOf" srcId="{9BDD69F7-2FEE-49DB-9982-13BE5668E15C}" destId="{33E4F995-A2F5-48BA-B88A-32BBB5A3F421}" srcOrd="0" destOrd="0" presId="urn:microsoft.com/office/officeart/2005/8/layout/process4"/>
    <dgm:cxn modelId="{12311B07-37CC-4815-82CD-BB64325CB9E5}" srcId="{B77BA260-D319-4632-87EC-64E504DE6720}" destId="{A6ADDACD-BF99-4C9C-9EAC-A10DA7649C6E}" srcOrd="2" destOrd="0" parTransId="{AAA3FB2C-4917-4242-A4AC-74B879381CA3}" sibTransId="{990C8266-03AC-40D9-93F1-B88A35E2607B}"/>
    <dgm:cxn modelId="{DD40B348-7109-4F9A-9503-3609D52ACA56}" srcId="{B77BA260-D319-4632-87EC-64E504DE6720}" destId="{CEA1CAA9-15A1-43E5-BE76-A39A0A0DDD82}" srcOrd="3" destOrd="0" parTransId="{C859D756-854A-45F9-A0B3-5F8AA67FEC4F}" sibTransId="{99C80AB6-CE81-4FAC-B256-865D12670460}"/>
    <dgm:cxn modelId="{6101A11B-8CA4-4F47-AD20-E9000A02C2BE}" type="presOf" srcId="{3A973BC3-02B5-43FD-A09D-AA0C0E98B421}" destId="{0E73327B-F4A7-4BE7-8509-F8A1293C632D}" srcOrd="0" destOrd="0" presId="urn:microsoft.com/office/officeart/2005/8/layout/process4"/>
    <dgm:cxn modelId="{08543336-E28B-4E98-8860-417DD7B7F31C}" srcId="{B77BA260-D319-4632-87EC-64E504DE6720}" destId="{911F8D7C-F914-4D20-89F7-8E3B297A03B8}" srcOrd="1" destOrd="0" parTransId="{262D47E0-4164-4305-8EEF-E639AFB86E0B}" sibTransId="{37941DAC-80CE-436D-9D92-38297F6C2970}"/>
    <dgm:cxn modelId="{6DBC2BD9-5741-4C27-B9C4-0916A4AE1EB5}" type="presOf" srcId="{D561DB99-7537-4702-B4A0-4E83733A460B}" destId="{1B6490EF-6C79-4188-8852-ABE4C4787634}" srcOrd="0" destOrd="0" presId="urn:microsoft.com/office/officeart/2005/8/layout/process4"/>
    <dgm:cxn modelId="{94CFD494-F463-4265-AA54-E74DC811D141}" srcId="{B77BA260-D319-4632-87EC-64E504DE6720}" destId="{B1F81D54-A829-474B-B0AC-1026461376DD}" srcOrd="0" destOrd="0" parTransId="{32D57183-5989-4D74-9EA5-BDDF78F45A75}" sibTransId="{0F75A1F7-EAB0-4399-BC44-49E6F18862A9}"/>
    <dgm:cxn modelId="{D1DC5116-BE4E-48A7-B40A-C1BE56ADE15C}" type="presOf" srcId="{A6ADDACD-BF99-4C9C-9EAC-A10DA7649C6E}" destId="{22B44D84-85BC-4901-80EA-29D82C02E74D}" srcOrd="0" destOrd="0" presId="urn:microsoft.com/office/officeart/2005/8/layout/process4"/>
    <dgm:cxn modelId="{4F77B237-2355-4F7C-B6B2-E1D070E2C569}" type="presOf" srcId="{B77BA260-D319-4632-87EC-64E504DE6720}" destId="{8F7F9A93-B99F-4E55-B18B-DF29BFCBE882}" srcOrd="0" destOrd="0" presId="urn:microsoft.com/office/officeart/2005/8/layout/process4"/>
    <dgm:cxn modelId="{596923CF-7906-4401-B443-3BA9241CF21B}" srcId="{B77BA260-D319-4632-87EC-64E504DE6720}" destId="{D561DB99-7537-4702-B4A0-4E83733A460B}" srcOrd="4" destOrd="0" parTransId="{372AE092-8C66-4F18-A6F9-33F8F7A07DB0}" sibTransId="{05C1FE04-E50A-4FC7-80DB-8B2E49883064}"/>
    <dgm:cxn modelId="{3B8A36D9-BC6E-499D-A785-C5BE827EBB9C}" type="presOf" srcId="{B1F81D54-A829-474B-B0AC-1026461376DD}" destId="{204386F5-7FD6-4428-84F4-0A5F059A539B}" srcOrd="0" destOrd="0" presId="urn:microsoft.com/office/officeart/2005/8/layout/process4"/>
    <dgm:cxn modelId="{0D3BC3E8-7947-43C1-A6D0-7C6FE2C3A77A}" type="presOf" srcId="{CE99E98C-4BFB-43B3-91B4-933DDCC7BB8F}" destId="{6BC43141-8F48-4989-AA6C-B4FD0799551E}" srcOrd="0" destOrd="0" presId="urn:microsoft.com/office/officeart/2005/8/layout/process4"/>
    <dgm:cxn modelId="{FEFF7F51-CBE9-429F-9600-45892BF7E125}" srcId="{B77BA260-D319-4632-87EC-64E504DE6720}" destId="{9BDD69F7-2FEE-49DB-9982-13BE5668E15C}" srcOrd="5" destOrd="0" parTransId="{D3993853-A486-4777-A046-AFFCB04863E6}" sibTransId="{542EE35D-CD5A-4FCC-A8C9-A1D25E6A6932}"/>
    <dgm:cxn modelId="{B6F5270F-F8BB-494D-A786-CD5E9CC60BDC}" type="presOf" srcId="{911F8D7C-F914-4D20-89F7-8E3B297A03B8}" destId="{B5175A35-9E36-445A-9BA4-88DD5A5FD0C4}" srcOrd="0" destOrd="0" presId="urn:microsoft.com/office/officeart/2005/8/layout/process4"/>
    <dgm:cxn modelId="{FF4E5C01-3248-4023-9846-B8D54B13D60C}" srcId="{A6ADDACD-BF99-4C9C-9EAC-A10DA7649C6E}" destId="{CE99E98C-4BFB-43B3-91B4-933DDCC7BB8F}" srcOrd="1" destOrd="0" parTransId="{FA66074C-BB62-4E90-A886-05B243C1353D}" sibTransId="{EB92CC93-CE9F-4805-8993-46B2E66BE5FC}"/>
    <dgm:cxn modelId="{9B693F71-9736-49AF-B825-22EE6B774DB9}" type="presOf" srcId="{CEA1CAA9-15A1-43E5-BE76-A39A0A0DDD82}" destId="{83D11B16-9CA1-469B-B261-58E77D06D139}" srcOrd="0" destOrd="0" presId="urn:microsoft.com/office/officeart/2005/8/layout/process4"/>
    <dgm:cxn modelId="{F2B23D05-369B-4140-A530-3D5DE552BD1B}" type="presOf" srcId="{A6ADDACD-BF99-4C9C-9EAC-A10DA7649C6E}" destId="{DFECFB99-42B8-4A7E-8818-2A043C3A9FAF}" srcOrd="1" destOrd="0" presId="urn:microsoft.com/office/officeart/2005/8/layout/process4"/>
    <dgm:cxn modelId="{9902F23F-E3EC-4A58-A1AA-48E4CB95FCFE}" srcId="{A6ADDACD-BF99-4C9C-9EAC-A10DA7649C6E}" destId="{3A973BC3-02B5-43FD-A09D-AA0C0E98B421}" srcOrd="0" destOrd="0" parTransId="{2FFA5105-591F-43C1-974B-65F99D288D84}" sibTransId="{5AED2543-050A-4A95-8803-DE6B8C880197}"/>
    <dgm:cxn modelId="{DCC1DE50-FCF6-4823-AFDE-F802FC98720F}" type="presParOf" srcId="{8F7F9A93-B99F-4E55-B18B-DF29BFCBE882}" destId="{CC186981-B8F6-464A-B388-BC2A7327FCF1}" srcOrd="0" destOrd="0" presId="urn:microsoft.com/office/officeart/2005/8/layout/process4"/>
    <dgm:cxn modelId="{ECC73961-D6C7-4CF5-8A08-FB30A5274E92}" type="presParOf" srcId="{CC186981-B8F6-464A-B388-BC2A7327FCF1}" destId="{33E4F995-A2F5-48BA-B88A-32BBB5A3F421}" srcOrd="0" destOrd="0" presId="urn:microsoft.com/office/officeart/2005/8/layout/process4"/>
    <dgm:cxn modelId="{7792ECA2-D223-40BA-97D0-A245AE0C5A4D}" type="presParOf" srcId="{8F7F9A93-B99F-4E55-B18B-DF29BFCBE882}" destId="{5F5E2FE9-2DEE-4F8A-83C8-2AB8FA78B9DF}" srcOrd="1" destOrd="0" presId="urn:microsoft.com/office/officeart/2005/8/layout/process4"/>
    <dgm:cxn modelId="{574FB14E-E885-40EF-BED9-01C20A35993F}" type="presParOf" srcId="{8F7F9A93-B99F-4E55-B18B-DF29BFCBE882}" destId="{2B2EC1DC-8E55-483A-8911-DE7AFF7B333F}" srcOrd="2" destOrd="0" presId="urn:microsoft.com/office/officeart/2005/8/layout/process4"/>
    <dgm:cxn modelId="{59A621E0-5435-4B43-A4B9-EE164E99C424}" type="presParOf" srcId="{2B2EC1DC-8E55-483A-8911-DE7AFF7B333F}" destId="{1B6490EF-6C79-4188-8852-ABE4C4787634}" srcOrd="0" destOrd="0" presId="urn:microsoft.com/office/officeart/2005/8/layout/process4"/>
    <dgm:cxn modelId="{74A2999B-6C1A-46D3-A2C2-67423ABEE897}" type="presParOf" srcId="{8F7F9A93-B99F-4E55-B18B-DF29BFCBE882}" destId="{8EE69DD1-1F5E-46C2-87B9-FD8B4E5F250A}" srcOrd="3" destOrd="0" presId="urn:microsoft.com/office/officeart/2005/8/layout/process4"/>
    <dgm:cxn modelId="{A145F21E-0E23-4286-B319-742E7A49B103}" type="presParOf" srcId="{8F7F9A93-B99F-4E55-B18B-DF29BFCBE882}" destId="{AF7563EF-7729-4C1B-94AB-1BEA9071CD4C}" srcOrd="4" destOrd="0" presId="urn:microsoft.com/office/officeart/2005/8/layout/process4"/>
    <dgm:cxn modelId="{8E35FA7B-C18C-43CF-9978-209B96564F08}" type="presParOf" srcId="{AF7563EF-7729-4C1B-94AB-1BEA9071CD4C}" destId="{83D11B16-9CA1-469B-B261-58E77D06D139}" srcOrd="0" destOrd="0" presId="urn:microsoft.com/office/officeart/2005/8/layout/process4"/>
    <dgm:cxn modelId="{8DAFB82E-D304-4D1E-B3B1-53DC9F9C2FEC}" type="presParOf" srcId="{8F7F9A93-B99F-4E55-B18B-DF29BFCBE882}" destId="{EBE068A9-AEC6-4608-94DD-B26B65A5CB6B}" srcOrd="5" destOrd="0" presId="urn:microsoft.com/office/officeart/2005/8/layout/process4"/>
    <dgm:cxn modelId="{64173A92-BFC6-452C-BA1A-71AE569A0008}" type="presParOf" srcId="{8F7F9A93-B99F-4E55-B18B-DF29BFCBE882}" destId="{6C294E2C-65BD-4EDF-87D2-C2FAC56DFA80}" srcOrd="6" destOrd="0" presId="urn:microsoft.com/office/officeart/2005/8/layout/process4"/>
    <dgm:cxn modelId="{13F2FAB4-6E14-4A98-B957-2100ABBCBE53}" type="presParOf" srcId="{6C294E2C-65BD-4EDF-87D2-C2FAC56DFA80}" destId="{22B44D84-85BC-4901-80EA-29D82C02E74D}" srcOrd="0" destOrd="0" presId="urn:microsoft.com/office/officeart/2005/8/layout/process4"/>
    <dgm:cxn modelId="{E006702D-C556-4758-B3ED-4E03ABD076EA}" type="presParOf" srcId="{6C294E2C-65BD-4EDF-87D2-C2FAC56DFA80}" destId="{DFECFB99-42B8-4A7E-8818-2A043C3A9FAF}" srcOrd="1" destOrd="0" presId="urn:microsoft.com/office/officeart/2005/8/layout/process4"/>
    <dgm:cxn modelId="{2713101F-3543-475C-B0BF-38854E290E04}" type="presParOf" srcId="{6C294E2C-65BD-4EDF-87D2-C2FAC56DFA80}" destId="{39DE6DC8-D46F-448F-B3B5-16D663FA8D1D}" srcOrd="2" destOrd="0" presId="urn:microsoft.com/office/officeart/2005/8/layout/process4"/>
    <dgm:cxn modelId="{FECE0DC8-4136-4225-ABA9-4F28DA28ADA1}" type="presParOf" srcId="{39DE6DC8-D46F-448F-B3B5-16D663FA8D1D}" destId="{0E73327B-F4A7-4BE7-8509-F8A1293C632D}" srcOrd="0" destOrd="0" presId="urn:microsoft.com/office/officeart/2005/8/layout/process4"/>
    <dgm:cxn modelId="{0E3FB3DD-F27D-4C6F-9DFB-0629D9C5F8E3}" type="presParOf" srcId="{39DE6DC8-D46F-448F-B3B5-16D663FA8D1D}" destId="{6BC43141-8F48-4989-AA6C-B4FD0799551E}" srcOrd="1" destOrd="0" presId="urn:microsoft.com/office/officeart/2005/8/layout/process4"/>
    <dgm:cxn modelId="{35C5719D-8D3B-4792-A85C-67FBD7BC6BE2}" type="presParOf" srcId="{8F7F9A93-B99F-4E55-B18B-DF29BFCBE882}" destId="{6945E6FC-EE43-448A-BEB2-CFF67BFBDBF5}" srcOrd="7" destOrd="0" presId="urn:microsoft.com/office/officeart/2005/8/layout/process4"/>
    <dgm:cxn modelId="{E7B5A659-3072-4C4F-B127-03AA62A2A034}" type="presParOf" srcId="{8F7F9A93-B99F-4E55-B18B-DF29BFCBE882}" destId="{E3734A7D-FB4A-451A-A85D-2C4EF0C9DC00}" srcOrd="8" destOrd="0" presId="urn:microsoft.com/office/officeart/2005/8/layout/process4"/>
    <dgm:cxn modelId="{C108AD06-7DEA-4EB0-A22C-0E55B00EB35D}" type="presParOf" srcId="{E3734A7D-FB4A-451A-A85D-2C4EF0C9DC00}" destId="{B5175A35-9E36-445A-9BA4-88DD5A5FD0C4}" srcOrd="0" destOrd="0" presId="urn:microsoft.com/office/officeart/2005/8/layout/process4"/>
    <dgm:cxn modelId="{2139FFD5-9717-4440-BFE7-64726A3F9224}" type="presParOf" srcId="{8F7F9A93-B99F-4E55-B18B-DF29BFCBE882}" destId="{8EDE9124-AA7B-496D-86FE-43F0751C164C}" srcOrd="9" destOrd="0" presId="urn:microsoft.com/office/officeart/2005/8/layout/process4"/>
    <dgm:cxn modelId="{098F62EA-FA0F-4348-9805-D46352F883E2}" type="presParOf" srcId="{8F7F9A93-B99F-4E55-B18B-DF29BFCBE882}" destId="{8B477DD3-F87C-46A0-B901-831B6EDFA0F1}" srcOrd="10" destOrd="0" presId="urn:microsoft.com/office/officeart/2005/8/layout/process4"/>
    <dgm:cxn modelId="{12D0896E-4FD8-4827-B4C3-FF2EE112A18B}" type="presParOf" srcId="{8B477DD3-F87C-46A0-B901-831B6EDFA0F1}" destId="{204386F5-7FD6-4428-84F4-0A5F059A539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B6955F-AF1E-4C5B-9DC0-D6A0174F69A1}" type="doc">
      <dgm:prSet loTypeId="urn:microsoft.com/office/officeart/2005/8/layout/hierarchy5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6F40BAAA-EC14-4F6D-BF31-2ED2E7268A15}">
      <dgm:prSet phldrT="[Text]"/>
      <dgm:spPr/>
      <dgm:t>
        <a:bodyPr/>
        <a:lstStyle/>
        <a:p>
          <a:r>
            <a:rPr lang="en-CA" dirty="0" smtClean="0"/>
            <a:t>Secondary Data</a:t>
          </a:r>
          <a:endParaRPr lang="en-CA" dirty="0"/>
        </a:p>
      </dgm:t>
    </dgm:pt>
    <dgm:pt modelId="{F8CFE022-8EDC-41C0-91EB-2C79A35616E3}" type="parTrans" cxnId="{15972A61-1E4E-4DF7-9982-EBE990DAAF97}">
      <dgm:prSet/>
      <dgm:spPr/>
      <dgm:t>
        <a:bodyPr/>
        <a:lstStyle/>
        <a:p>
          <a:endParaRPr lang="en-CA"/>
        </a:p>
      </dgm:t>
    </dgm:pt>
    <dgm:pt modelId="{117CB321-CFD8-49A6-8A05-404D2D1E7BF8}" type="sibTrans" cxnId="{15972A61-1E4E-4DF7-9982-EBE990DAAF97}">
      <dgm:prSet/>
      <dgm:spPr/>
      <dgm:t>
        <a:bodyPr/>
        <a:lstStyle/>
        <a:p>
          <a:endParaRPr lang="en-CA"/>
        </a:p>
      </dgm:t>
    </dgm:pt>
    <dgm:pt modelId="{3469A2B0-D593-48D7-8322-F7EF9B1137C8}">
      <dgm:prSet phldrT="[Text]"/>
      <dgm:spPr/>
      <dgm:t>
        <a:bodyPr/>
        <a:lstStyle/>
        <a:p>
          <a:r>
            <a:rPr lang="en-CA" dirty="0" smtClean="0"/>
            <a:t>Internal Data</a:t>
          </a:r>
          <a:endParaRPr lang="en-CA" dirty="0"/>
        </a:p>
      </dgm:t>
    </dgm:pt>
    <dgm:pt modelId="{07862A6C-DFA7-4B68-933B-212BB280C257}" type="parTrans" cxnId="{7702CE7A-5B4A-4D01-A9B7-C2DAD2F1CE5A}">
      <dgm:prSet/>
      <dgm:spPr/>
      <dgm:t>
        <a:bodyPr/>
        <a:lstStyle/>
        <a:p>
          <a:endParaRPr lang="en-CA" dirty="0"/>
        </a:p>
      </dgm:t>
    </dgm:pt>
    <dgm:pt modelId="{5AD483EF-4FB4-46A3-96E6-D01B9C424C81}" type="sibTrans" cxnId="{7702CE7A-5B4A-4D01-A9B7-C2DAD2F1CE5A}">
      <dgm:prSet/>
      <dgm:spPr/>
      <dgm:t>
        <a:bodyPr/>
        <a:lstStyle/>
        <a:p>
          <a:endParaRPr lang="en-CA"/>
        </a:p>
      </dgm:t>
    </dgm:pt>
    <dgm:pt modelId="{BA5598E4-D2C5-4154-885F-B9993083C0B8}">
      <dgm:prSet phldrT="[Text]"/>
      <dgm:spPr/>
      <dgm:t>
        <a:bodyPr/>
        <a:lstStyle/>
        <a:p>
          <a:r>
            <a:rPr lang="en-CA" dirty="0" smtClean="0"/>
            <a:t>External Data</a:t>
          </a:r>
          <a:endParaRPr lang="en-CA" dirty="0"/>
        </a:p>
      </dgm:t>
    </dgm:pt>
    <dgm:pt modelId="{5E60EEBE-5184-4258-93C9-52A24055AB6C}" type="parTrans" cxnId="{BFCC5079-91FF-4844-B29A-0F795AEF7E75}">
      <dgm:prSet/>
      <dgm:spPr/>
      <dgm:t>
        <a:bodyPr/>
        <a:lstStyle/>
        <a:p>
          <a:endParaRPr lang="en-CA" dirty="0"/>
        </a:p>
      </dgm:t>
    </dgm:pt>
    <dgm:pt modelId="{C8D17B31-212E-43F5-B7AC-66CFA6135B1C}" type="sibTrans" cxnId="{BFCC5079-91FF-4844-B29A-0F795AEF7E75}">
      <dgm:prSet/>
      <dgm:spPr/>
      <dgm:t>
        <a:bodyPr/>
        <a:lstStyle/>
        <a:p>
          <a:endParaRPr lang="en-CA"/>
        </a:p>
      </dgm:t>
    </dgm:pt>
    <dgm:pt modelId="{E4D99FD2-8B23-4F73-8A14-BB14DFAC08F6}" type="pres">
      <dgm:prSet presAssocID="{26B6955F-AF1E-4C5B-9DC0-D6A0174F69A1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39FCC002-53C5-4F35-A605-B540524EDF68}" type="pres">
      <dgm:prSet presAssocID="{26B6955F-AF1E-4C5B-9DC0-D6A0174F69A1}" presName="hierFlow" presStyleCnt="0"/>
      <dgm:spPr/>
    </dgm:pt>
    <dgm:pt modelId="{1AD149A4-4194-4842-BCF6-FB5EFF92C07B}" type="pres">
      <dgm:prSet presAssocID="{26B6955F-AF1E-4C5B-9DC0-D6A0174F69A1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545A2D3F-9714-4A97-8DF6-6E97BA112FD7}" type="pres">
      <dgm:prSet presAssocID="{6F40BAAA-EC14-4F6D-BF31-2ED2E7268A15}" presName="Name17" presStyleCnt="0"/>
      <dgm:spPr/>
    </dgm:pt>
    <dgm:pt modelId="{8B60A1DD-18F3-4193-A423-1F72B078D516}" type="pres">
      <dgm:prSet presAssocID="{6F40BAAA-EC14-4F6D-BF31-2ED2E7268A15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9A57BBFD-B841-4750-B784-085DAFDFAAC2}" type="pres">
      <dgm:prSet presAssocID="{6F40BAAA-EC14-4F6D-BF31-2ED2E7268A15}" presName="hierChild2" presStyleCnt="0"/>
      <dgm:spPr/>
    </dgm:pt>
    <dgm:pt modelId="{410B1FB4-9F7F-4641-B960-FA1D40CFECD1}" type="pres">
      <dgm:prSet presAssocID="{07862A6C-DFA7-4B68-933B-212BB280C257}" presName="Name25" presStyleLbl="parChTrans1D2" presStyleIdx="0" presStyleCnt="2"/>
      <dgm:spPr/>
      <dgm:t>
        <a:bodyPr/>
        <a:lstStyle/>
        <a:p>
          <a:endParaRPr lang="en-CA"/>
        </a:p>
      </dgm:t>
    </dgm:pt>
    <dgm:pt modelId="{997F12BA-CEC7-492A-8792-2C09D38894AB}" type="pres">
      <dgm:prSet presAssocID="{07862A6C-DFA7-4B68-933B-212BB280C257}" presName="connTx" presStyleLbl="parChTrans1D2" presStyleIdx="0" presStyleCnt="2"/>
      <dgm:spPr/>
      <dgm:t>
        <a:bodyPr/>
        <a:lstStyle/>
        <a:p>
          <a:endParaRPr lang="en-CA"/>
        </a:p>
      </dgm:t>
    </dgm:pt>
    <dgm:pt modelId="{F42A0BEB-1F11-4D76-98DA-C9DCD9D9BDE6}" type="pres">
      <dgm:prSet presAssocID="{3469A2B0-D593-48D7-8322-F7EF9B1137C8}" presName="Name30" presStyleCnt="0"/>
      <dgm:spPr/>
    </dgm:pt>
    <dgm:pt modelId="{785D0948-CAC5-4DD1-BA8F-FDFA782B21C2}" type="pres">
      <dgm:prSet presAssocID="{3469A2B0-D593-48D7-8322-F7EF9B1137C8}" presName="level2Shape" presStyleLbl="node2" presStyleIdx="0" presStyleCnt="2"/>
      <dgm:spPr/>
      <dgm:t>
        <a:bodyPr/>
        <a:lstStyle/>
        <a:p>
          <a:endParaRPr lang="en-CA"/>
        </a:p>
      </dgm:t>
    </dgm:pt>
    <dgm:pt modelId="{9B06CCC1-C393-4F57-8DE6-E9BE992DD43C}" type="pres">
      <dgm:prSet presAssocID="{3469A2B0-D593-48D7-8322-F7EF9B1137C8}" presName="hierChild3" presStyleCnt="0"/>
      <dgm:spPr/>
    </dgm:pt>
    <dgm:pt modelId="{279C94BA-37E3-4EC5-9BC1-84EBC6DDDA7A}" type="pres">
      <dgm:prSet presAssocID="{5E60EEBE-5184-4258-93C9-52A24055AB6C}" presName="Name25" presStyleLbl="parChTrans1D2" presStyleIdx="1" presStyleCnt="2"/>
      <dgm:spPr/>
      <dgm:t>
        <a:bodyPr/>
        <a:lstStyle/>
        <a:p>
          <a:endParaRPr lang="en-CA"/>
        </a:p>
      </dgm:t>
    </dgm:pt>
    <dgm:pt modelId="{65A73D62-CBC3-45EC-8150-2D3C533593C6}" type="pres">
      <dgm:prSet presAssocID="{5E60EEBE-5184-4258-93C9-52A24055AB6C}" presName="connTx" presStyleLbl="parChTrans1D2" presStyleIdx="1" presStyleCnt="2"/>
      <dgm:spPr/>
      <dgm:t>
        <a:bodyPr/>
        <a:lstStyle/>
        <a:p>
          <a:endParaRPr lang="en-CA"/>
        </a:p>
      </dgm:t>
    </dgm:pt>
    <dgm:pt modelId="{3C0D19EA-A99B-4DA1-B659-6CBD7BC1E8D2}" type="pres">
      <dgm:prSet presAssocID="{BA5598E4-D2C5-4154-885F-B9993083C0B8}" presName="Name30" presStyleCnt="0"/>
      <dgm:spPr/>
    </dgm:pt>
    <dgm:pt modelId="{31533B0B-9E33-423E-B021-FA7D358DA426}" type="pres">
      <dgm:prSet presAssocID="{BA5598E4-D2C5-4154-885F-B9993083C0B8}" presName="level2Shape" presStyleLbl="node2" presStyleIdx="1" presStyleCnt="2"/>
      <dgm:spPr/>
      <dgm:t>
        <a:bodyPr/>
        <a:lstStyle/>
        <a:p>
          <a:endParaRPr lang="en-CA"/>
        </a:p>
      </dgm:t>
    </dgm:pt>
    <dgm:pt modelId="{BFF2F1BB-6D2E-40C9-933B-11BAD2C72922}" type="pres">
      <dgm:prSet presAssocID="{BA5598E4-D2C5-4154-885F-B9993083C0B8}" presName="hierChild3" presStyleCnt="0"/>
      <dgm:spPr/>
    </dgm:pt>
    <dgm:pt modelId="{5AF6CF04-9B1D-4D51-8168-8158A3DA9295}" type="pres">
      <dgm:prSet presAssocID="{26B6955F-AF1E-4C5B-9DC0-D6A0174F69A1}" presName="bgShapesFlow" presStyleCnt="0"/>
      <dgm:spPr/>
    </dgm:pt>
  </dgm:ptLst>
  <dgm:cxnLst>
    <dgm:cxn modelId="{076AF37A-59F3-4597-87B5-97E6179792BF}" type="presOf" srcId="{BA5598E4-D2C5-4154-885F-B9993083C0B8}" destId="{31533B0B-9E33-423E-B021-FA7D358DA426}" srcOrd="0" destOrd="0" presId="urn:microsoft.com/office/officeart/2005/8/layout/hierarchy5"/>
    <dgm:cxn modelId="{7DE41AE9-77A3-4CD3-A42F-1ECF8202B94B}" type="presOf" srcId="{5E60EEBE-5184-4258-93C9-52A24055AB6C}" destId="{279C94BA-37E3-4EC5-9BC1-84EBC6DDDA7A}" srcOrd="0" destOrd="0" presId="urn:microsoft.com/office/officeart/2005/8/layout/hierarchy5"/>
    <dgm:cxn modelId="{7702CE7A-5B4A-4D01-A9B7-C2DAD2F1CE5A}" srcId="{6F40BAAA-EC14-4F6D-BF31-2ED2E7268A15}" destId="{3469A2B0-D593-48D7-8322-F7EF9B1137C8}" srcOrd="0" destOrd="0" parTransId="{07862A6C-DFA7-4B68-933B-212BB280C257}" sibTransId="{5AD483EF-4FB4-46A3-96E6-D01B9C424C81}"/>
    <dgm:cxn modelId="{600E2B53-EE28-4AA2-B5EA-D8CE7D53F813}" type="presOf" srcId="{07862A6C-DFA7-4B68-933B-212BB280C257}" destId="{997F12BA-CEC7-492A-8792-2C09D38894AB}" srcOrd="1" destOrd="0" presId="urn:microsoft.com/office/officeart/2005/8/layout/hierarchy5"/>
    <dgm:cxn modelId="{15972A61-1E4E-4DF7-9982-EBE990DAAF97}" srcId="{26B6955F-AF1E-4C5B-9DC0-D6A0174F69A1}" destId="{6F40BAAA-EC14-4F6D-BF31-2ED2E7268A15}" srcOrd="0" destOrd="0" parTransId="{F8CFE022-8EDC-41C0-91EB-2C79A35616E3}" sibTransId="{117CB321-CFD8-49A6-8A05-404D2D1E7BF8}"/>
    <dgm:cxn modelId="{948D89E2-2E37-4826-B82C-C926D005875A}" type="presOf" srcId="{5E60EEBE-5184-4258-93C9-52A24055AB6C}" destId="{65A73D62-CBC3-45EC-8150-2D3C533593C6}" srcOrd="1" destOrd="0" presId="urn:microsoft.com/office/officeart/2005/8/layout/hierarchy5"/>
    <dgm:cxn modelId="{FEA3E02C-7096-4935-AAA1-6A57775C33CF}" type="presOf" srcId="{3469A2B0-D593-48D7-8322-F7EF9B1137C8}" destId="{785D0948-CAC5-4DD1-BA8F-FDFA782B21C2}" srcOrd="0" destOrd="0" presId="urn:microsoft.com/office/officeart/2005/8/layout/hierarchy5"/>
    <dgm:cxn modelId="{BFCC5079-91FF-4844-B29A-0F795AEF7E75}" srcId="{6F40BAAA-EC14-4F6D-BF31-2ED2E7268A15}" destId="{BA5598E4-D2C5-4154-885F-B9993083C0B8}" srcOrd="1" destOrd="0" parTransId="{5E60EEBE-5184-4258-93C9-52A24055AB6C}" sibTransId="{C8D17B31-212E-43F5-B7AC-66CFA6135B1C}"/>
    <dgm:cxn modelId="{A4D9C7DF-F1CF-4DBC-AD99-4AABAFBAED10}" type="presOf" srcId="{6F40BAAA-EC14-4F6D-BF31-2ED2E7268A15}" destId="{8B60A1DD-18F3-4193-A423-1F72B078D516}" srcOrd="0" destOrd="0" presId="urn:microsoft.com/office/officeart/2005/8/layout/hierarchy5"/>
    <dgm:cxn modelId="{DA4E1D41-1378-42BA-B43A-681B873F0E47}" type="presOf" srcId="{26B6955F-AF1E-4C5B-9DC0-D6A0174F69A1}" destId="{E4D99FD2-8B23-4F73-8A14-BB14DFAC08F6}" srcOrd="0" destOrd="0" presId="urn:microsoft.com/office/officeart/2005/8/layout/hierarchy5"/>
    <dgm:cxn modelId="{C29D1B71-F732-4981-8FCE-21EBB454E789}" type="presOf" srcId="{07862A6C-DFA7-4B68-933B-212BB280C257}" destId="{410B1FB4-9F7F-4641-B960-FA1D40CFECD1}" srcOrd="0" destOrd="0" presId="urn:microsoft.com/office/officeart/2005/8/layout/hierarchy5"/>
    <dgm:cxn modelId="{4C32B50E-6718-4203-9B6B-1B8ABD6AAAC6}" type="presParOf" srcId="{E4D99FD2-8B23-4F73-8A14-BB14DFAC08F6}" destId="{39FCC002-53C5-4F35-A605-B540524EDF68}" srcOrd="0" destOrd="0" presId="urn:microsoft.com/office/officeart/2005/8/layout/hierarchy5"/>
    <dgm:cxn modelId="{AB5D9C8D-54DB-46D7-A5A5-255B492F78F1}" type="presParOf" srcId="{39FCC002-53C5-4F35-A605-B540524EDF68}" destId="{1AD149A4-4194-4842-BCF6-FB5EFF92C07B}" srcOrd="0" destOrd="0" presId="urn:microsoft.com/office/officeart/2005/8/layout/hierarchy5"/>
    <dgm:cxn modelId="{6D1DBA92-EF7F-4F25-9FB9-21FD2ADE9D3F}" type="presParOf" srcId="{1AD149A4-4194-4842-BCF6-FB5EFF92C07B}" destId="{545A2D3F-9714-4A97-8DF6-6E97BA112FD7}" srcOrd="0" destOrd="0" presId="urn:microsoft.com/office/officeart/2005/8/layout/hierarchy5"/>
    <dgm:cxn modelId="{2E2DD05A-F68D-4BD6-9CEE-1AF5A5F19BEA}" type="presParOf" srcId="{545A2D3F-9714-4A97-8DF6-6E97BA112FD7}" destId="{8B60A1DD-18F3-4193-A423-1F72B078D516}" srcOrd="0" destOrd="0" presId="urn:microsoft.com/office/officeart/2005/8/layout/hierarchy5"/>
    <dgm:cxn modelId="{8EC53E0E-0FDD-48EF-AF82-2DEBF2A75996}" type="presParOf" srcId="{545A2D3F-9714-4A97-8DF6-6E97BA112FD7}" destId="{9A57BBFD-B841-4750-B784-085DAFDFAAC2}" srcOrd="1" destOrd="0" presId="urn:microsoft.com/office/officeart/2005/8/layout/hierarchy5"/>
    <dgm:cxn modelId="{6F781239-7C3B-4A7B-8046-A13BDB8BBFEF}" type="presParOf" srcId="{9A57BBFD-B841-4750-B784-085DAFDFAAC2}" destId="{410B1FB4-9F7F-4641-B960-FA1D40CFECD1}" srcOrd="0" destOrd="0" presId="urn:microsoft.com/office/officeart/2005/8/layout/hierarchy5"/>
    <dgm:cxn modelId="{6A76B3E7-832A-4433-BA61-9713C69303C9}" type="presParOf" srcId="{410B1FB4-9F7F-4641-B960-FA1D40CFECD1}" destId="{997F12BA-CEC7-492A-8792-2C09D38894AB}" srcOrd="0" destOrd="0" presId="urn:microsoft.com/office/officeart/2005/8/layout/hierarchy5"/>
    <dgm:cxn modelId="{D281F7A3-921F-46BE-9BF7-1890C39F3A77}" type="presParOf" srcId="{9A57BBFD-B841-4750-B784-085DAFDFAAC2}" destId="{F42A0BEB-1F11-4D76-98DA-C9DCD9D9BDE6}" srcOrd="1" destOrd="0" presId="urn:microsoft.com/office/officeart/2005/8/layout/hierarchy5"/>
    <dgm:cxn modelId="{6EA3997D-A901-45DD-82CC-6B33A9A6FDD2}" type="presParOf" srcId="{F42A0BEB-1F11-4D76-98DA-C9DCD9D9BDE6}" destId="{785D0948-CAC5-4DD1-BA8F-FDFA782B21C2}" srcOrd="0" destOrd="0" presId="urn:microsoft.com/office/officeart/2005/8/layout/hierarchy5"/>
    <dgm:cxn modelId="{32016C2E-0F17-4EF4-9D14-732D39A4BE3D}" type="presParOf" srcId="{F42A0BEB-1F11-4D76-98DA-C9DCD9D9BDE6}" destId="{9B06CCC1-C393-4F57-8DE6-E9BE992DD43C}" srcOrd="1" destOrd="0" presId="urn:microsoft.com/office/officeart/2005/8/layout/hierarchy5"/>
    <dgm:cxn modelId="{D457BF1E-D583-4E9D-ADFA-42C81EE62583}" type="presParOf" srcId="{9A57BBFD-B841-4750-B784-085DAFDFAAC2}" destId="{279C94BA-37E3-4EC5-9BC1-84EBC6DDDA7A}" srcOrd="2" destOrd="0" presId="urn:microsoft.com/office/officeart/2005/8/layout/hierarchy5"/>
    <dgm:cxn modelId="{D30DD062-B7D0-4CD1-904E-81764EB017B3}" type="presParOf" srcId="{279C94BA-37E3-4EC5-9BC1-84EBC6DDDA7A}" destId="{65A73D62-CBC3-45EC-8150-2D3C533593C6}" srcOrd="0" destOrd="0" presId="urn:microsoft.com/office/officeart/2005/8/layout/hierarchy5"/>
    <dgm:cxn modelId="{815B84CD-79FA-4B17-A3AC-5079B4563A49}" type="presParOf" srcId="{9A57BBFD-B841-4750-B784-085DAFDFAAC2}" destId="{3C0D19EA-A99B-4DA1-B659-6CBD7BC1E8D2}" srcOrd="3" destOrd="0" presId="urn:microsoft.com/office/officeart/2005/8/layout/hierarchy5"/>
    <dgm:cxn modelId="{D66ADDB8-666E-4E77-86CD-450C633725BC}" type="presParOf" srcId="{3C0D19EA-A99B-4DA1-B659-6CBD7BC1E8D2}" destId="{31533B0B-9E33-423E-B021-FA7D358DA426}" srcOrd="0" destOrd="0" presId="urn:microsoft.com/office/officeart/2005/8/layout/hierarchy5"/>
    <dgm:cxn modelId="{86DADCF4-79F0-46AE-BF2B-3296BCDC82F5}" type="presParOf" srcId="{3C0D19EA-A99B-4DA1-B659-6CBD7BC1E8D2}" destId="{BFF2F1BB-6D2E-40C9-933B-11BAD2C72922}" srcOrd="1" destOrd="0" presId="urn:microsoft.com/office/officeart/2005/8/layout/hierarchy5"/>
    <dgm:cxn modelId="{E5B27EAD-5A96-4926-9E36-73DF60C30104}" type="presParOf" srcId="{E4D99FD2-8B23-4F73-8A14-BB14DFAC08F6}" destId="{5AF6CF04-9B1D-4D51-8168-8158A3DA9295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E4F995-A2F5-48BA-B88A-32BBB5A3F421}">
      <dsp:nvSpPr>
        <dsp:cNvPr id="0" name=""/>
        <dsp:cNvSpPr/>
      </dsp:nvSpPr>
      <dsp:spPr>
        <a:xfrm>
          <a:off x="0" y="4390497"/>
          <a:ext cx="8363272" cy="5762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6. Generate reports and recommendations</a:t>
          </a:r>
          <a:endParaRPr lang="en-CA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390497"/>
        <a:ext cx="8363272" cy="576250"/>
      </dsp:txXfrm>
    </dsp:sp>
    <dsp:sp modelId="{1B6490EF-6C79-4188-8852-ABE4C4787634}">
      <dsp:nvSpPr>
        <dsp:cNvPr id="0" name=""/>
        <dsp:cNvSpPr/>
      </dsp:nvSpPr>
      <dsp:spPr>
        <a:xfrm rot="10800000">
          <a:off x="0" y="3512867"/>
          <a:ext cx="8363272" cy="88627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5. Compile, analyze, and interpret data</a:t>
          </a:r>
          <a:endParaRPr lang="en-CA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512867"/>
        <a:ext cx="8363272" cy="575874"/>
      </dsp:txXfrm>
    </dsp:sp>
    <dsp:sp modelId="{83D11B16-9CA1-469B-B261-58E77D06D139}">
      <dsp:nvSpPr>
        <dsp:cNvPr id="0" name=""/>
        <dsp:cNvSpPr/>
      </dsp:nvSpPr>
      <dsp:spPr>
        <a:xfrm rot="10800000">
          <a:off x="0" y="2635238"/>
          <a:ext cx="8363272" cy="88627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4. Collect quantitative primary research</a:t>
          </a:r>
          <a:endParaRPr lang="en-CA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635238"/>
        <a:ext cx="8363272" cy="575874"/>
      </dsp:txXfrm>
    </dsp:sp>
    <dsp:sp modelId="{DFECFB99-42B8-4A7E-8818-2A043C3A9FAF}">
      <dsp:nvSpPr>
        <dsp:cNvPr id="0" name=""/>
        <dsp:cNvSpPr/>
      </dsp:nvSpPr>
      <dsp:spPr>
        <a:xfrm rot="10800000">
          <a:off x="0" y="1757609"/>
          <a:ext cx="8363272" cy="88627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3. Conduct exploratory and qualitative research</a:t>
          </a:r>
          <a:endParaRPr lang="en-CA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757609"/>
        <a:ext cx="8363272" cy="311081"/>
      </dsp:txXfrm>
    </dsp:sp>
    <dsp:sp modelId="{0E73327B-F4A7-4BE7-8509-F8A1293C632D}">
      <dsp:nvSpPr>
        <dsp:cNvPr id="0" name=""/>
        <dsp:cNvSpPr/>
      </dsp:nvSpPr>
      <dsp:spPr>
        <a:xfrm>
          <a:off x="0" y="2068690"/>
          <a:ext cx="4181636" cy="26499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Exploratory secondary data</a:t>
          </a:r>
          <a:endParaRPr lang="en-CA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068690"/>
        <a:ext cx="4181636" cy="264995"/>
      </dsp:txXfrm>
    </dsp:sp>
    <dsp:sp modelId="{6BC43141-8F48-4989-AA6C-B4FD0799551E}">
      <dsp:nvSpPr>
        <dsp:cNvPr id="0" name=""/>
        <dsp:cNvSpPr/>
      </dsp:nvSpPr>
      <dsp:spPr>
        <a:xfrm>
          <a:off x="4181636" y="2068690"/>
          <a:ext cx="4181636" cy="26499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Exploratory primary data</a:t>
          </a:r>
          <a:endParaRPr lang="en-CA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81636" y="2068690"/>
        <a:ext cx="4181636" cy="264995"/>
      </dsp:txXfrm>
    </dsp:sp>
    <dsp:sp modelId="{B5175A35-9E36-445A-9BA4-88DD5A5FD0C4}">
      <dsp:nvSpPr>
        <dsp:cNvPr id="0" name=""/>
        <dsp:cNvSpPr/>
      </dsp:nvSpPr>
      <dsp:spPr>
        <a:xfrm rot="10800000">
          <a:off x="0" y="879979"/>
          <a:ext cx="8363272" cy="88627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2. Design the research plan</a:t>
          </a:r>
          <a:endParaRPr lang="en-CA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879979"/>
        <a:ext cx="8363272" cy="575874"/>
      </dsp:txXfrm>
    </dsp:sp>
    <dsp:sp modelId="{204386F5-7FD6-4428-84F4-0A5F059A539B}">
      <dsp:nvSpPr>
        <dsp:cNvPr id="0" name=""/>
        <dsp:cNvSpPr/>
      </dsp:nvSpPr>
      <dsp:spPr>
        <a:xfrm rot="10800000">
          <a:off x="0" y="2350"/>
          <a:ext cx="8363272" cy="88627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1. Define problem/issue/opportunity</a:t>
          </a:r>
          <a:endParaRPr lang="en-CA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350"/>
        <a:ext cx="8363272" cy="5758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60A1DD-18F3-4193-A423-1F72B078D516}">
      <dsp:nvSpPr>
        <dsp:cNvPr id="0" name=""/>
        <dsp:cNvSpPr/>
      </dsp:nvSpPr>
      <dsp:spPr>
        <a:xfrm>
          <a:off x="4627" y="1555919"/>
          <a:ext cx="3425144" cy="17125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25" tIns="34925" rIns="34925" bIns="34925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5500" kern="1200" dirty="0" smtClean="0"/>
            <a:t>Secondary Data</a:t>
          </a:r>
          <a:endParaRPr lang="en-CA" sz="5500" kern="1200" dirty="0"/>
        </a:p>
      </dsp:txBody>
      <dsp:txXfrm>
        <a:off x="54787" y="1606079"/>
        <a:ext cx="3324824" cy="1612252"/>
      </dsp:txXfrm>
    </dsp:sp>
    <dsp:sp modelId="{410B1FB4-9F7F-4641-B960-FA1D40CFECD1}">
      <dsp:nvSpPr>
        <dsp:cNvPr id="0" name=""/>
        <dsp:cNvSpPr/>
      </dsp:nvSpPr>
      <dsp:spPr>
        <a:xfrm rot="19457599">
          <a:off x="3271184" y="1887893"/>
          <a:ext cx="1687231" cy="63896"/>
        </a:xfrm>
        <a:custGeom>
          <a:avLst/>
          <a:gdLst/>
          <a:ahLst/>
          <a:cxnLst/>
          <a:rect l="0" t="0" r="0" b="0"/>
          <a:pathLst>
            <a:path>
              <a:moveTo>
                <a:pt x="0" y="31948"/>
              </a:moveTo>
              <a:lnTo>
                <a:pt x="1687231" y="3194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600" kern="1200" dirty="0"/>
        </a:p>
      </dsp:txBody>
      <dsp:txXfrm>
        <a:off x="4072619" y="1877660"/>
        <a:ext cx="84361" cy="84361"/>
      </dsp:txXfrm>
    </dsp:sp>
    <dsp:sp modelId="{785D0948-CAC5-4DD1-BA8F-FDFA782B21C2}">
      <dsp:nvSpPr>
        <dsp:cNvPr id="0" name=""/>
        <dsp:cNvSpPr/>
      </dsp:nvSpPr>
      <dsp:spPr>
        <a:xfrm>
          <a:off x="4799828" y="571191"/>
          <a:ext cx="3425144" cy="17125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25" tIns="34925" rIns="34925" bIns="34925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5500" kern="1200" dirty="0" smtClean="0"/>
            <a:t>Internal Data</a:t>
          </a:r>
          <a:endParaRPr lang="en-CA" sz="5500" kern="1200" dirty="0"/>
        </a:p>
      </dsp:txBody>
      <dsp:txXfrm>
        <a:off x="4849988" y="621351"/>
        <a:ext cx="3324824" cy="1612252"/>
      </dsp:txXfrm>
    </dsp:sp>
    <dsp:sp modelId="{279C94BA-37E3-4EC5-9BC1-84EBC6DDDA7A}">
      <dsp:nvSpPr>
        <dsp:cNvPr id="0" name=""/>
        <dsp:cNvSpPr/>
      </dsp:nvSpPr>
      <dsp:spPr>
        <a:xfrm rot="2142401">
          <a:off x="3271184" y="2872622"/>
          <a:ext cx="1687231" cy="63896"/>
        </a:xfrm>
        <a:custGeom>
          <a:avLst/>
          <a:gdLst/>
          <a:ahLst/>
          <a:cxnLst/>
          <a:rect l="0" t="0" r="0" b="0"/>
          <a:pathLst>
            <a:path>
              <a:moveTo>
                <a:pt x="0" y="31948"/>
              </a:moveTo>
              <a:lnTo>
                <a:pt x="1687231" y="3194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600" kern="1200" dirty="0"/>
        </a:p>
      </dsp:txBody>
      <dsp:txXfrm>
        <a:off x="4072619" y="2862389"/>
        <a:ext cx="84361" cy="84361"/>
      </dsp:txXfrm>
    </dsp:sp>
    <dsp:sp modelId="{31533B0B-9E33-423E-B021-FA7D358DA426}">
      <dsp:nvSpPr>
        <dsp:cNvPr id="0" name=""/>
        <dsp:cNvSpPr/>
      </dsp:nvSpPr>
      <dsp:spPr>
        <a:xfrm>
          <a:off x="4799828" y="2540648"/>
          <a:ext cx="3425144" cy="17125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25" tIns="34925" rIns="34925" bIns="34925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5500" kern="1200" dirty="0" smtClean="0"/>
            <a:t>External Data</a:t>
          </a:r>
          <a:endParaRPr lang="en-CA" sz="5500" kern="1200" dirty="0"/>
        </a:p>
      </dsp:txBody>
      <dsp:txXfrm>
        <a:off x="4849988" y="2590808"/>
        <a:ext cx="3324824" cy="1612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6A020001-C172-4001-A883-7D351CBDAE10}" type="datetimeFigureOut">
              <a:rPr lang="en-CA"/>
              <a:pPr>
                <a:defRPr/>
              </a:pPr>
              <a:t>2013-10-26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pPr lvl="0"/>
            <a:endParaRPr lang="en-CA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CCFD8385-30AA-4455-8E9E-977AD14AF7D7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367221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altLang="en-US" dirty="0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2A63FE-7C50-44AA-AC83-19C6640B56B0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2859663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C5AD0E-17FA-4D3A-B492-852A830BADD4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35056837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C5AD0E-17FA-4D3A-B492-852A830BADD4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2491159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en-CA" altLang="en-US" dirty="0" smtClean="0"/>
              <a:t>Benchmarking</a:t>
            </a:r>
            <a:r>
              <a:rPr lang="en-CA" altLang="en-US" baseline="0" dirty="0" smtClean="0"/>
              <a:t> yourself relative to market</a:t>
            </a:r>
            <a:endParaRPr lang="en-CA" altLang="en-US" dirty="0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C5AD0E-17FA-4D3A-B492-852A830BADD4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2121760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endParaRPr lang="en-CA" altLang="en-US" dirty="0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C2A9CF-78C6-4F7D-A3B0-F3FA8D99D2BF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3694056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801118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39318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804002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98013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622245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91294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12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37796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14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568491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791254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326639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172100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720101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Big data marketing</a:t>
            </a:r>
            <a:r>
              <a:rPr lang="en-CA" baseline="0" dirty="0" smtClean="0"/>
              <a:t> internet and mobile devices enable mass capture of transactional and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21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618110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FD8385-30AA-4455-8E9E-977AD14AF7D7}" type="slidenum">
              <a:rPr lang="en-CA" smtClean="0"/>
              <a:pPr>
                <a:defRPr/>
              </a:pPr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61811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C6267-E83D-407D-9184-BE1FAED06458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51231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24536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2F8D6-3B4C-440E-95E5-FCE96C9366A8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61718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 txBox="1">
            <a:spLocks/>
          </p:cNvSpPr>
          <p:nvPr userDrawn="1"/>
        </p:nvSpPr>
        <p:spPr>
          <a:xfrm>
            <a:off x="461963" y="28575"/>
            <a:ext cx="8220075" cy="102393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0" smtClean="0"/>
            </a:lvl1pPr>
          </a:lstStyle>
          <a:p>
            <a:pPr>
              <a:defRPr/>
            </a:pPr>
            <a:fld id="{F72565A3-244F-4F72-8D68-5AC2003BA001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3363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F7892-5D14-417C-A2AC-D2EAA01C7980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55641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B354A-D872-457A-8B4B-74280876D93A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02588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D5585-A0D8-4EA7-A437-EBB9C3FA1A9B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88143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A9AE6-186D-4954-9F60-2BC4D3A1905E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14433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1635D-E55F-4742-A6A9-59C807D53CA6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64869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E0D62-34DA-4BCC-9C0D-EECE1E2873A6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96830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7BC8B-0D39-45E1-A79D-FFEEEB3396D6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660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10783-0422-4C58-8273-47EC6E867990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61995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447800" y="6356350"/>
            <a:ext cx="6248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8666163" y="6430963"/>
            <a:ext cx="487362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C5BF0-9CE3-45A9-8D9D-6EBFB244DD21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79992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0232" y="6226224"/>
            <a:ext cx="9164464" cy="653976"/>
          </a:xfrm>
          <a:prstGeom prst="rect">
            <a:avLst/>
          </a:prstGeom>
          <a:gradFill flip="none" rotWithShape="1">
            <a:gsLst>
              <a:gs pos="20000">
                <a:srgbClr val="7D36D5">
                  <a:lumMod val="77000"/>
                </a:srgbClr>
              </a:gs>
              <a:gs pos="50000">
                <a:schemeClr val="bg1">
                  <a:alpha val="0"/>
                  <a:lumMod val="25000"/>
                  <a:lumOff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 dirty="0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9144000" cy="1052513"/>
          </a:xfrm>
          <a:prstGeom prst="rect">
            <a:avLst/>
          </a:prstGeom>
          <a:solidFill>
            <a:srgbClr val="7E36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CA" alt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CA" alt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356350"/>
            <a:ext cx="62484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pt-BR"/>
              <a:t>© 2013, Paul Cruz, MOS 1021A - Intro to MOS I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66163" y="6430963"/>
            <a:ext cx="487362" cy="24447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 b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CAD0E47-015B-4B63-9940-2106E493B58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pic>
        <p:nvPicPr>
          <p:cNvPr id="1033" name="Picture 2" descr="http://www.biochem.uwo.ca/wits/MALDI/images/Western_Logo_Full_RGB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6226175"/>
            <a:ext cx="1943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61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0" r:id="rId12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7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r>
              <a:rPr lang="en-CA" altLang="en-US" dirty="0" smtClean="0"/>
              <a:t>MOS 1021A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52700"/>
            <a:ext cx="6400800" cy="1752600"/>
          </a:xfrm>
        </p:spPr>
        <p:txBody>
          <a:bodyPr rtlCol="0" anchor="ctr">
            <a:normAutofit/>
          </a:bodyPr>
          <a:lstStyle/>
          <a:p>
            <a:pPr fontAlgn="auto">
              <a:spcBef>
                <a:spcPct val="0"/>
              </a:spcBef>
              <a:spcAft>
                <a:spcPts val="0"/>
              </a:spcAft>
              <a:defRPr/>
            </a:pPr>
            <a:r>
              <a:rPr lang="en-CA" sz="4400" dirty="0" smtClean="0">
                <a:solidFill>
                  <a:schemeClr val="tx1"/>
                </a:solidFill>
                <a:ea typeface="+mj-ea"/>
              </a:rPr>
              <a:t>Market Research</a:t>
            </a:r>
            <a:endParaRPr lang="en-CA" sz="4400" dirty="0">
              <a:solidFill>
                <a:schemeClr val="tx1"/>
              </a:solidFill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ontent Placeholder 2"/>
          <p:cNvSpPr>
            <a:spLocks noGrp="1"/>
          </p:cNvSpPr>
          <p:nvPr>
            <p:ph idx="1"/>
          </p:nvPr>
        </p:nvSpPr>
        <p:spPr>
          <a:xfrm rot="21600000">
            <a:off x="457200" y="1268413"/>
            <a:ext cx="8229600" cy="525621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altLang="en-US" dirty="0" smtClean="0"/>
              <a:t>Marketing Information Systems &amp; Market Research</a:t>
            </a:r>
          </a:p>
          <a:p>
            <a:pPr marL="514350" indent="-514350">
              <a:buFont typeface="+mj-lt"/>
              <a:buAutoNum type="arabicPeriod"/>
            </a:pPr>
            <a:r>
              <a:rPr lang="en-CA" altLang="en-US" dirty="0" smtClean="0"/>
              <a:t>The 6 Step Market Research Approach</a:t>
            </a:r>
          </a:p>
          <a:p>
            <a:pPr marL="514350" indent="-514350">
              <a:buFont typeface="+mj-lt"/>
              <a:buAutoNum type="arabicPeriod"/>
            </a:pPr>
            <a:r>
              <a:rPr lang="en-CA" altLang="en-US" dirty="0" smtClean="0"/>
              <a:t>The Future of Market Research</a:t>
            </a:r>
          </a:p>
          <a:p>
            <a:endParaRPr lang="en-CA" altLang="en-US" sz="3200" dirty="0" smtClean="0"/>
          </a:p>
          <a:p>
            <a:endParaRPr lang="en-CA" altLang="en-US" sz="3200" dirty="0" smtClean="0"/>
          </a:p>
        </p:txBody>
      </p:sp>
      <p:sp>
        <p:nvSpPr>
          <p:cNvPr id="18434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C19D9A-6F2A-40E3-958C-BADBD048215D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CA" altLang="en-US" dirty="0">
              <a:latin typeface="Arial" pitchFamily="34" charset="0"/>
            </a:endParaRPr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 dirty="0">
              <a:latin typeface="Arial" pitchFamily="34" charset="0"/>
            </a:endParaRPr>
          </a:p>
        </p:txBody>
      </p:sp>
      <p:sp>
        <p:nvSpPr>
          <p:cNvPr id="1843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r>
              <a:rPr lang="en-CA" altLang="en-US" dirty="0" smtClean="0"/>
              <a:t>Agenda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ontent Placeholder 2"/>
          <p:cNvSpPr>
            <a:spLocks noGrp="1"/>
          </p:cNvSpPr>
          <p:nvPr>
            <p:ph idx="1"/>
          </p:nvPr>
        </p:nvSpPr>
        <p:spPr>
          <a:xfrm rot="21600000">
            <a:off x="457200" y="1268413"/>
            <a:ext cx="8229600" cy="5256212"/>
          </a:xfrm>
        </p:spPr>
        <p:txBody>
          <a:bodyPr/>
          <a:lstStyle/>
          <a:p>
            <a:r>
              <a:rPr lang="en-CA" altLang="en-US" dirty="0" smtClean="0"/>
              <a:t>Information can be an important competitive advantage for firms </a:t>
            </a:r>
          </a:p>
          <a:p>
            <a:pPr lvl="1"/>
            <a:r>
              <a:rPr lang="en-CA" altLang="en-US" dirty="0" smtClean="0"/>
              <a:t>Challenge is to determine which information is most reliable, accurate, and relevant</a:t>
            </a:r>
          </a:p>
          <a:p>
            <a:pPr lvl="1"/>
            <a:r>
              <a:rPr lang="en-CA" altLang="en-US" dirty="0" smtClean="0"/>
              <a:t>Digital technology and the internet allow unprecedented info capture</a:t>
            </a:r>
          </a:p>
          <a:p>
            <a:pPr lvl="2"/>
            <a:r>
              <a:rPr lang="en-CA" altLang="en-US" dirty="0" smtClean="0"/>
              <a:t>Quantity makes it more difficult to identify what is useful and relevant</a:t>
            </a:r>
          </a:p>
          <a:p>
            <a:r>
              <a:rPr lang="en-CA" altLang="en-US" sz="3200" dirty="0" smtClean="0"/>
              <a:t>“Big data”</a:t>
            </a:r>
          </a:p>
          <a:p>
            <a:endParaRPr lang="en-CA" altLang="en-US" sz="3200" dirty="0" smtClean="0"/>
          </a:p>
        </p:txBody>
      </p:sp>
      <p:sp>
        <p:nvSpPr>
          <p:cNvPr id="18434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C19D9A-6F2A-40E3-958C-BADBD048215D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CA" altLang="en-US" dirty="0">
              <a:latin typeface="Arial" pitchFamily="34" charset="0"/>
            </a:endParaRPr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 dirty="0">
              <a:latin typeface="Arial" pitchFamily="34" charset="0"/>
            </a:endParaRPr>
          </a:p>
        </p:txBody>
      </p:sp>
      <p:sp>
        <p:nvSpPr>
          <p:cNvPr id="1843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r>
              <a:rPr lang="en-CA" altLang="en-US" dirty="0" smtClean="0"/>
              <a:t>Why Market Research?</a:t>
            </a:r>
          </a:p>
        </p:txBody>
      </p:sp>
    </p:spTree>
    <p:extLst>
      <p:ext uri="{BB962C8B-B14F-4D97-AF65-F5344CB8AC3E}">
        <p14:creationId xmlns:p14="http://schemas.microsoft.com/office/powerpoint/2010/main" val="386241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ontent Placeholder 2"/>
          <p:cNvSpPr>
            <a:spLocks noGrp="1"/>
          </p:cNvSpPr>
          <p:nvPr>
            <p:ph idx="1"/>
          </p:nvPr>
        </p:nvSpPr>
        <p:spPr>
          <a:xfrm rot="21600000">
            <a:off x="457200" y="1268413"/>
            <a:ext cx="8229600" cy="5256212"/>
          </a:xfrm>
        </p:spPr>
        <p:txBody>
          <a:bodyPr/>
          <a:lstStyle/>
          <a:p>
            <a:r>
              <a:rPr lang="en-CA" altLang="en-US" dirty="0" smtClean="0"/>
              <a:t>Marketing Information System (MIS)</a:t>
            </a:r>
          </a:p>
          <a:p>
            <a:pPr lvl="1"/>
            <a:r>
              <a:rPr lang="en-US" altLang="en-US" dirty="0" smtClean="0"/>
              <a:t>procedures </a:t>
            </a:r>
            <a:r>
              <a:rPr lang="en-US" altLang="en-US" dirty="0"/>
              <a:t>and processes for </a:t>
            </a:r>
            <a:r>
              <a:rPr lang="en-US" altLang="en-US" dirty="0" smtClean="0"/>
              <a:t>gathering, sorting, and analyzing </a:t>
            </a:r>
            <a:r>
              <a:rPr lang="en-US" altLang="en-US" dirty="0"/>
              <a:t>data on an ongoing </a:t>
            </a:r>
            <a:r>
              <a:rPr lang="en-US" altLang="en-US" dirty="0" smtClean="0"/>
              <a:t>basis</a:t>
            </a:r>
          </a:p>
          <a:p>
            <a:pPr lvl="1"/>
            <a:r>
              <a:rPr lang="en-US" altLang="en-US" dirty="0" smtClean="0"/>
              <a:t>Can come from both internal and external sources</a:t>
            </a:r>
          </a:p>
          <a:p>
            <a:r>
              <a:rPr lang="en-CA" altLang="en-US" dirty="0" smtClean="0"/>
              <a:t>Market Research </a:t>
            </a:r>
          </a:p>
          <a:p>
            <a:pPr lvl="1"/>
            <a:r>
              <a:rPr lang="en-US" altLang="en-US" dirty="0" smtClean="0">
                <a:solidFill>
                  <a:srgbClr val="FF0000"/>
                </a:solidFill>
              </a:rPr>
              <a:t>answers specific questions </a:t>
            </a:r>
            <a:r>
              <a:rPr lang="en-US" altLang="en-US" dirty="0">
                <a:solidFill>
                  <a:srgbClr val="FF0000"/>
                </a:solidFill>
              </a:rPr>
              <a:t>not answered by MIS</a:t>
            </a:r>
            <a:endParaRPr lang="en-CA" altLang="en-US" dirty="0" smtClean="0">
              <a:solidFill>
                <a:srgbClr val="FF0000"/>
              </a:solidFill>
            </a:endParaRPr>
          </a:p>
          <a:p>
            <a:endParaRPr lang="en-CA" altLang="en-US" sz="3200" dirty="0" smtClean="0"/>
          </a:p>
          <a:p>
            <a:endParaRPr lang="en-CA" altLang="en-US" sz="3200" dirty="0" smtClean="0"/>
          </a:p>
        </p:txBody>
      </p:sp>
      <p:sp>
        <p:nvSpPr>
          <p:cNvPr id="18434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C19D9A-6F2A-40E3-958C-BADBD048215D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CA" altLang="en-US" dirty="0">
              <a:latin typeface="Arial" pitchFamily="34" charset="0"/>
            </a:endParaRPr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 dirty="0">
              <a:latin typeface="Arial" pitchFamily="34" charset="0"/>
            </a:endParaRPr>
          </a:p>
        </p:txBody>
      </p:sp>
      <p:sp>
        <p:nvSpPr>
          <p:cNvPr id="1843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 fontScale="90000"/>
          </a:bodyPr>
          <a:lstStyle/>
          <a:p>
            <a:r>
              <a:rPr lang="en-CA" altLang="en-US" dirty="0" smtClean="0"/>
              <a:t>Marketing Information Systems and Market Research </a:t>
            </a:r>
          </a:p>
        </p:txBody>
      </p:sp>
    </p:spTree>
    <p:extLst>
      <p:ext uri="{BB962C8B-B14F-4D97-AF65-F5344CB8AC3E}">
        <p14:creationId xmlns:p14="http://schemas.microsoft.com/office/powerpoint/2010/main" val="22024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176712"/>
          </a:xfrm>
        </p:spPr>
        <p:txBody>
          <a:bodyPr/>
          <a:lstStyle/>
          <a:p>
            <a:r>
              <a:rPr lang="en-CA" altLang="en-US" dirty="0" smtClean="0"/>
              <a:t>A tool that clarifies marketing problems and opportunities and provides information for marketing decision-making</a:t>
            </a:r>
          </a:p>
          <a:p>
            <a:pPr lvl="1"/>
            <a:r>
              <a:rPr lang="en-CA" altLang="en-US" dirty="0" smtClean="0"/>
              <a:t>Is difficult to obtain valid and accurate information</a:t>
            </a:r>
          </a:p>
          <a:p>
            <a:r>
              <a:rPr lang="en-CA" altLang="en-US" dirty="0" smtClean="0"/>
              <a:t>Questions are planned to try and deal with these difficulties and get the required insights</a:t>
            </a:r>
            <a:endParaRPr lang="en-CA" altLang="en-US" sz="3200" dirty="0" smtClean="0"/>
          </a:p>
        </p:txBody>
      </p:sp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8675688" y="6453188"/>
            <a:ext cx="469900" cy="2159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87A770-F350-42CE-B14D-165239A963FE}" type="slidenum">
              <a:rPr lang="en-CA" alt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CA" altLang="en-US" dirty="0">
              <a:latin typeface="Arial" pitchFamily="34" charset="0"/>
            </a:endParaRPr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en-US">
                <a:latin typeface="Arial" pitchFamily="34" charset="0"/>
              </a:rPr>
              <a:t>© 2013, Paul Cruz, MOS 1021A - Intro to MOS I</a:t>
            </a:r>
            <a:endParaRPr lang="en-CA" altLang="en-US" dirty="0">
              <a:latin typeface="Arial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Market Research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4928" y="1124744"/>
            <a:ext cx="8754144" cy="4968552"/>
          </a:xfrm>
        </p:spPr>
        <p:txBody>
          <a:bodyPr/>
          <a:lstStyle/>
          <a:p>
            <a:r>
              <a:rPr lang="en-CA" sz="2700" dirty="0" smtClean="0"/>
              <a:t>3 categories of Market Research :</a:t>
            </a:r>
          </a:p>
          <a:p>
            <a:pPr lvl="1"/>
            <a:r>
              <a:rPr lang="en-CA" sz="2400" dirty="0" smtClean="0">
                <a:solidFill>
                  <a:srgbClr val="FF0000"/>
                </a:solidFill>
              </a:rPr>
              <a:t>Exploratory </a:t>
            </a:r>
          </a:p>
          <a:p>
            <a:pPr lvl="2"/>
            <a:r>
              <a:rPr lang="en-CA" sz="2100" dirty="0" smtClean="0"/>
              <a:t>Preliminary research that clarifies the </a:t>
            </a:r>
            <a:r>
              <a:rPr lang="en-CA" sz="2100" dirty="0" smtClean="0">
                <a:solidFill>
                  <a:srgbClr val="FF0000"/>
                </a:solidFill>
              </a:rPr>
              <a:t>scope and nature of a marketing issue </a:t>
            </a:r>
          </a:p>
          <a:p>
            <a:pPr lvl="2"/>
            <a:r>
              <a:rPr lang="en-CA" sz="2100" dirty="0" smtClean="0"/>
              <a:t>Subsequent more detailed research usually follows</a:t>
            </a:r>
          </a:p>
          <a:p>
            <a:pPr lvl="1"/>
            <a:r>
              <a:rPr lang="en-CA" sz="2400" dirty="0" smtClean="0">
                <a:solidFill>
                  <a:srgbClr val="FF0000"/>
                </a:solidFill>
              </a:rPr>
              <a:t>Descriptive</a:t>
            </a:r>
            <a:r>
              <a:rPr lang="en-CA" sz="2400" dirty="0" smtClean="0"/>
              <a:t> </a:t>
            </a:r>
          </a:p>
          <a:p>
            <a:pPr lvl="2"/>
            <a:r>
              <a:rPr lang="en-CA" sz="2100" dirty="0" smtClean="0"/>
              <a:t>Research </a:t>
            </a:r>
            <a:r>
              <a:rPr lang="en-CA" sz="2100" dirty="0" smtClean="0">
                <a:solidFill>
                  <a:srgbClr val="FF0000"/>
                </a:solidFill>
              </a:rPr>
              <a:t>to describe basic characteristics of a population or to clarify usage and attitudes</a:t>
            </a:r>
          </a:p>
          <a:p>
            <a:pPr lvl="2"/>
            <a:r>
              <a:rPr lang="en-CA" sz="2100" dirty="0" smtClean="0"/>
              <a:t>Already have a general understanding and seeking more conclusive data </a:t>
            </a:r>
          </a:p>
          <a:p>
            <a:pPr lvl="1"/>
            <a:r>
              <a:rPr lang="en-CA" sz="2400" dirty="0" smtClean="0"/>
              <a:t>Causal </a:t>
            </a:r>
          </a:p>
          <a:p>
            <a:pPr lvl="2"/>
            <a:r>
              <a:rPr lang="en-US" altLang="en-US" sz="2100" dirty="0" smtClean="0"/>
              <a:t>Explaining a </a:t>
            </a:r>
            <a:r>
              <a:rPr lang="en-US" altLang="en-US" sz="2100" dirty="0" smtClean="0">
                <a:solidFill>
                  <a:srgbClr val="FF0000"/>
                </a:solidFill>
              </a:rPr>
              <a:t>cause-and-effect </a:t>
            </a:r>
            <a:r>
              <a:rPr lang="en-US" altLang="en-US" sz="2100" dirty="0">
                <a:solidFill>
                  <a:srgbClr val="FF0000"/>
                </a:solidFill>
              </a:rPr>
              <a:t>relationship </a:t>
            </a:r>
            <a:r>
              <a:rPr lang="en-US" altLang="en-US" sz="2100" dirty="0" smtClean="0">
                <a:solidFill>
                  <a:srgbClr val="FF0000"/>
                </a:solidFill>
              </a:rPr>
              <a:t>among variables</a:t>
            </a:r>
          </a:p>
          <a:p>
            <a:pPr lvl="2"/>
            <a:r>
              <a:rPr lang="en-US" altLang="en-US" sz="2100" dirty="0" smtClean="0"/>
              <a:t>Generally comes after exploratory and descriptive </a:t>
            </a:r>
            <a:r>
              <a:rPr lang="en-US" altLang="en-US" sz="2100" dirty="0"/>
              <a:t>research</a:t>
            </a:r>
          </a:p>
          <a:p>
            <a:pPr lvl="2"/>
            <a:endParaRPr lang="en-US" altLang="en-US" sz="2300" dirty="0"/>
          </a:p>
          <a:p>
            <a:pPr lvl="2"/>
            <a:endParaRPr lang="en-CA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Research Classifications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dirty="0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5229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The Six-Step Market Research Approach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7</a:t>
            </a:fld>
            <a:endParaRPr lang="en-CA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5619902"/>
              </p:ext>
            </p:extLst>
          </p:nvPr>
        </p:nvGraphicFramePr>
        <p:xfrm>
          <a:off x="457200" y="1196752"/>
          <a:ext cx="8363272" cy="4969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2515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lvl="1"/>
            <a:r>
              <a:rPr lang="en-US" altLang="en-US" sz="3000" dirty="0" smtClean="0">
                <a:solidFill>
                  <a:srgbClr val="FF0000"/>
                </a:solidFill>
              </a:rPr>
              <a:t>Clearly define the problem, issue or opportunity, and to clarify the objectives </a:t>
            </a:r>
          </a:p>
          <a:p>
            <a:pPr marL="800100" lvl="2"/>
            <a:r>
              <a:rPr lang="en-US" altLang="en-US" sz="2700" dirty="0" smtClean="0"/>
              <a:t>Question that needs to be answered </a:t>
            </a:r>
            <a:endParaRPr lang="en-US" altLang="en-US" sz="2700" dirty="0"/>
          </a:p>
          <a:p>
            <a:pPr marL="400050" lvl="1"/>
            <a:r>
              <a:rPr lang="en-US" altLang="en-US" sz="3000" dirty="0"/>
              <a:t>Requires clarifying research </a:t>
            </a:r>
            <a:r>
              <a:rPr lang="en-US" altLang="en-US" sz="3000" dirty="0" smtClean="0"/>
              <a:t>objectives</a:t>
            </a:r>
          </a:p>
          <a:p>
            <a:pPr marL="800100" lvl="2"/>
            <a:r>
              <a:rPr lang="en-US" altLang="en-US" sz="2700" dirty="0" smtClean="0"/>
              <a:t>Specific, measurable goals that the decision maker seeks to achieve </a:t>
            </a:r>
            <a:endParaRPr lang="en-US" altLang="en-US" sz="2700" dirty="0"/>
          </a:p>
          <a:p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Step 1: Define the Problem/Issue/Opportunity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8743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40560"/>
          </a:xfrm>
        </p:spPr>
        <p:txBody>
          <a:bodyPr/>
          <a:lstStyle/>
          <a:p>
            <a:r>
              <a:rPr lang="en-CA" dirty="0" smtClean="0"/>
              <a:t>Identifying what information is needed, how it will be collected, and whether a sampling plan is needed </a:t>
            </a:r>
          </a:p>
          <a:p>
            <a:pPr lvl="1"/>
            <a:r>
              <a:rPr lang="en-CA" dirty="0" smtClean="0"/>
              <a:t>Information Requirements</a:t>
            </a:r>
          </a:p>
          <a:p>
            <a:pPr lvl="2"/>
            <a:r>
              <a:rPr lang="en-CA" dirty="0"/>
              <a:t>Specific to avoid irrelevant </a:t>
            </a:r>
            <a:r>
              <a:rPr lang="en-CA" dirty="0" smtClean="0"/>
              <a:t>data </a:t>
            </a:r>
          </a:p>
          <a:p>
            <a:pPr lvl="1"/>
            <a:r>
              <a:rPr lang="en-CA" dirty="0" smtClean="0"/>
              <a:t>Collection Methods </a:t>
            </a:r>
          </a:p>
          <a:p>
            <a:pPr lvl="2"/>
            <a:r>
              <a:rPr lang="en-CA" dirty="0" smtClean="0"/>
              <a:t>How to collect the data </a:t>
            </a:r>
          </a:p>
          <a:p>
            <a:pPr lvl="2"/>
            <a:r>
              <a:rPr lang="en-CA" dirty="0" smtClean="0"/>
              <a:t>Choose the method that maximize the results of accuracy </a:t>
            </a:r>
          </a:p>
          <a:p>
            <a:pPr marL="457200" lvl="1" indent="0">
              <a:buNone/>
            </a:pPr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Step 2: Design the Research Plan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0805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824536"/>
          </a:xfrm>
        </p:spPr>
        <p:txBody>
          <a:bodyPr/>
          <a:lstStyle/>
          <a:p>
            <a:r>
              <a:rPr lang="en-CA" dirty="0" smtClean="0"/>
              <a:t>Sampling </a:t>
            </a:r>
          </a:p>
          <a:p>
            <a:pPr lvl="1"/>
            <a:r>
              <a:rPr lang="en-CA" dirty="0" smtClean="0"/>
              <a:t>The process of gathering data from a subset of the total population rather than from all members of that particular group </a:t>
            </a:r>
          </a:p>
          <a:p>
            <a:pPr lvl="2"/>
            <a:r>
              <a:rPr lang="en-CA" dirty="0" smtClean="0"/>
              <a:t>Who is being sampled?</a:t>
            </a:r>
          </a:p>
          <a:p>
            <a:pPr lvl="2"/>
            <a:r>
              <a:rPr lang="en-CA" dirty="0" smtClean="0"/>
              <a:t>How big should the sample be?</a:t>
            </a:r>
          </a:p>
          <a:p>
            <a:pPr lvl="2"/>
            <a:r>
              <a:rPr lang="en-CA" dirty="0" smtClean="0"/>
              <a:t>How should the sample be selected? </a:t>
            </a:r>
          </a:p>
          <a:p>
            <a:pPr lvl="1"/>
            <a:r>
              <a:rPr lang="en-CA" dirty="0" smtClean="0"/>
              <a:t>Probability Sampling </a:t>
            </a:r>
          </a:p>
          <a:p>
            <a:pPr lvl="2"/>
            <a:r>
              <a:rPr lang="en-US" altLang="en-US" dirty="0">
                <a:sym typeface="Wingdings" charset="2"/>
              </a:rPr>
              <a:t>Precise rules used to select</a:t>
            </a:r>
            <a:endParaRPr lang="en-CA" dirty="0" smtClean="0"/>
          </a:p>
          <a:p>
            <a:pPr lvl="1"/>
            <a:r>
              <a:rPr lang="en-CA" dirty="0" smtClean="0"/>
              <a:t>Non-probability sampling </a:t>
            </a:r>
          </a:p>
          <a:p>
            <a:pPr lvl="2"/>
            <a:r>
              <a:rPr lang="en-US" altLang="en-US" dirty="0">
                <a:sym typeface="Wingdings" charset="2"/>
              </a:rPr>
              <a:t>Use of arbitrary judgment</a:t>
            </a:r>
            <a:endParaRPr lang="en-US" altLang="en-US" dirty="0"/>
          </a:p>
          <a:p>
            <a:pPr lvl="2"/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Step 2: Design the Research Plan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1276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40560"/>
          </a:xfrm>
        </p:spPr>
        <p:txBody>
          <a:bodyPr/>
          <a:lstStyle/>
          <a:p>
            <a:r>
              <a:rPr lang="en-CA" dirty="0" smtClean="0"/>
              <a:t>Clarifies the scope and nature of the problem</a:t>
            </a:r>
          </a:p>
          <a:p>
            <a:r>
              <a:rPr lang="en-CA" dirty="0" smtClean="0"/>
              <a:t>Qualitative research </a:t>
            </a:r>
          </a:p>
          <a:p>
            <a:pPr lvl="1"/>
            <a:r>
              <a:rPr lang="en-CA" dirty="0" smtClean="0"/>
              <a:t>Provides insightful and directional information to the researcher- more open ended questions, more broad</a:t>
            </a:r>
          </a:p>
          <a:p>
            <a:r>
              <a:rPr lang="en-CA" dirty="0" smtClean="0"/>
              <a:t>Secondary data</a:t>
            </a:r>
          </a:p>
          <a:p>
            <a:pPr lvl="1"/>
            <a:r>
              <a:rPr lang="en-CA" dirty="0" smtClean="0"/>
              <a:t>Already available and have been</a:t>
            </a:r>
            <a:r>
              <a:rPr lang="en-CA" dirty="0" smtClean="0">
                <a:solidFill>
                  <a:srgbClr val="FF0000"/>
                </a:solidFill>
              </a:rPr>
              <a:t> recorded </a:t>
            </a:r>
            <a:r>
              <a:rPr lang="en-CA" dirty="0" smtClean="0"/>
              <a:t>through a </a:t>
            </a:r>
            <a:r>
              <a:rPr lang="en-CA" dirty="0" smtClean="0">
                <a:solidFill>
                  <a:srgbClr val="FF0000"/>
                </a:solidFill>
              </a:rPr>
              <a:t>third party </a:t>
            </a:r>
          </a:p>
          <a:p>
            <a:r>
              <a:rPr lang="en-CA" dirty="0" smtClean="0"/>
              <a:t>Primary data  </a:t>
            </a:r>
          </a:p>
          <a:p>
            <a:pPr lvl="1"/>
            <a:r>
              <a:rPr lang="en-CA" dirty="0" smtClean="0">
                <a:solidFill>
                  <a:srgbClr val="FF0000"/>
                </a:solidFill>
              </a:rPr>
              <a:t>Original and specifically collected for a project 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Step 3: Conduct Exploratory and Qualitative Research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7040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1465618"/>
              </p:ext>
            </p:extLst>
          </p:nvPr>
        </p:nvGraphicFramePr>
        <p:xfrm>
          <a:off x="467544" y="764704"/>
          <a:ext cx="8229600" cy="4824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Secondary Data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12</a:t>
            </a:fld>
            <a:endParaRPr lang="en-CA" dirty="0"/>
          </a:p>
        </p:txBody>
      </p:sp>
      <p:sp>
        <p:nvSpPr>
          <p:cNvPr id="13" name="Content Placeholder 1"/>
          <p:cNvSpPr txBox="1">
            <a:spLocks/>
          </p:cNvSpPr>
          <p:nvPr/>
        </p:nvSpPr>
        <p:spPr bwMode="auto">
          <a:xfrm>
            <a:off x="457200" y="5301208"/>
            <a:ext cx="8229600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 smtClean="0">
                <a:solidFill>
                  <a:srgbClr val="FF0000"/>
                </a:solidFill>
              </a:rPr>
              <a:t>Secondary data collected </a:t>
            </a:r>
            <a:r>
              <a:rPr lang="en-CA" i="1" dirty="0" smtClean="0">
                <a:solidFill>
                  <a:srgbClr val="FF0000"/>
                </a:solidFill>
              </a:rPr>
              <a:t>before </a:t>
            </a:r>
            <a:r>
              <a:rPr lang="en-CA" dirty="0" smtClean="0">
                <a:solidFill>
                  <a:srgbClr val="FF0000"/>
                </a:solidFill>
              </a:rPr>
              <a:t>primary data</a:t>
            </a:r>
            <a:endParaRPr lang="en-CA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81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Sources of Secondary Data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13</a:t>
            </a:fld>
            <a:endParaRPr lang="en-CA" dirty="0"/>
          </a:p>
        </p:txBody>
      </p:sp>
      <p:pic>
        <p:nvPicPr>
          <p:cNvPr id="6" name="Picture 10" descr="Screen shot 2012-02-29 at 10.36.34 A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3" r="1628" b="4273"/>
          <a:stretch/>
        </p:blipFill>
        <p:spPr bwMode="auto">
          <a:xfrm>
            <a:off x="290799" y="1124744"/>
            <a:ext cx="856240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243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Online Sources of Secondary Data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14</a:t>
            </a:fld>
            <a:endParaRPr lang="en-CA" dirty="0"/>
          </a:p>
        </p:txBody>
      </p:sp>
      <p:pic>
        <p:nvPicPr>
          <p:cNvPr id="6" name="Picture 8" descr="KerinF04_0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3" r="1488" b="23459"/>
          <a:stretch/>
        </p:blipFill>
        <p:spPr bwMode="auto">
          <a:xfrm>
            <a:off x="870682" y="1185808"/>
            <a:ext cx="7402637" cy="490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16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Primary Data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15</a:t>
            </a:fld>
            <a:endParaRPr lang="en-CA" dirty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457200" y="1124744"/>
            <a:ext cx="822960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 smtClean="0">
                <a:solidFill>
                  <a:srgbClr val="FF0000"/>
                </a:solidFill>
              </a:rPr>
              <a:t>Focus Groups</a:t>
            </a:r>
          </a:p>
          <a:p>
            <a:pPr lvl="1"/>
            <a:r>
              <a:rPr lang="en-CA" dirty="0" smtClean="0"/>
              <a:t>Informal interview session, small groups</a:t>
            </a:r>
          </a:p>
          <a:p>
            <a:pPr lvl="1"/>
            <a:r>
              <a:rPr lang="en-CA" dirty="0" smtClean="0"/>
              <a:t>Watched by observers, sessions recorded</a:t>
            </a:r>
          </a:p>
          <a:p>
            <a:r>
              <a:rPr lang="en-CA" dirty="0" smtClean="0">
                <a:solidFill>
                  <a:srgbClr val="FF0000"/>
                </a:solidFill>
              </a:rPr>
              <a:t>In-depth Interviews</a:t>
            </a:r>
          </a:p>
          <a:p>
            <a:pPr lvl="1"/>
            <a:r>
              <a:rPr lang="en-CA" dirty="0" smtClean="0"/>
              <a:t>One-on-one interviews</a:t>
            </a:r>
          </a:p>
          <a:p>
            <a:pPr lvl="1"/>
            <a:r>
              <a:rPr lang="en-CA" dirty="0" smtClean="0"/>
              <a:t>Free-flowing conversations</a:t>
            </a:r>
          </a:p>
          <a:p>
            <a:r>
              <a:rPr lang="en-CA" dirty="0" smtClean="0">
                <a:solidFill>
                  <a:srgbClr val="FF0000"/>
                </a:solidFill>
              </a:rPr>
              <a:t>Online Research</a:t>
            </a:r>
          </a:p>
          <a:p>
            <a:pPr lvl="1"/>
            <a:r>
              <a:rPr lang="en-CA" dirty="0" smtClean="0"/>
              <a:t>Online research communities</a:t>
            </a:r>
          </a:p>
          <a:p>
            <a:pPr lvl="1"/>
            <a:r>
              <a:rPr lang="en-CA" dirty="0" smtClean="0"/>
              <a:t>Online research bulletin boards</a:t>
            </a:r>
          </a:p>
          <a:p>
            <a:pPr lvl="1"/>
            <a:r>
              <a:rPr lang="en-CA" dirty="0" smtClean="0"/>
              <a:t>Social listening</a:t>
            </a:r>
          </a:p>
        </p:txBody>
      </p:sp>
    </p:spTree>
    <p:extLst>
      <p:ext uri="{BB962C8B-B14F-4D97-AF65-F5344CB8AC3E}">
        <p14:creationId xmlns:p14="http://schemas.microsoft.com/office/powerpoint/2010/main" val="302048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4360" y="1196752"/>
            <a:ext cx="8435280" cy="5400600"/>
          </a:xfrm>
        </p:spPr>
        <p:txBody>
          <a:bodyPr/>
          <a:lstStyle/>
          <a:p>
            <a:r>
              <a:rPr lang="en-CA" sz="2700" dirty="0" smtClean="0">
                <a:solidFill>
                  <a:srgbClr val="FF0000"/>
                </a:solidFill>
              </a:rPr>
              <a:t>Quantitative Research’s main advantage is to be statically accurate and it is less open to interpretation </a:t>
            </a:r>
          </a:p>
          <a:p>
            <a:r>
              <a:rPr lang="en-CA" sz="2700" dirty="0" smtClean="0"/>
              <a:t>Observational Research </a:t>
            </a:r>
          </a:p>
          <a:p>
            <a:pPr lvl="1"/>
            <a:r>
              <a:rPr lang="en-CA" sz="2400" dirty="0" smtClean="0"/>
              <a:t>Watching how people behave in person  and recording </a:t>
            </a:r>
          </a:p>
          <a:p>
            <a:r>
              <a:rPr lang="en-CA" sz="2700" dirty="0" smtClean="0"/>
              <a:t>Surveys</a:t>
            </a:r>
            <a:r>
              <a:rPr lang="en-CA" dirty="0" smtClean="0"/>
              <a:t> </a:t>
            </a:r>
          </a:p>
          <a:p>
            <a:pPr lvl="1"/>
            <a:r>
              <a:rPr lang="en-CA" sz="2400" dirty="0" smtClean="0"/>
              <a:t>Standardized questions through surveys  that are conducted </a:t>
            </a:r>
          </a:p>
          <a:p>
            <a:r>
              <a:rPr lang="en-CA" sz="2700" dirty="0" smtClean="0"/>
              <a:t>Experiments </a:t>
            </a:r>
          </a:p>
          <a:p>
            <a:pPr lvl="1"/>
            <a:r>
              <a:rPr lang="en-CA" sz="2400" dirty="0" smtClean="0">
                <a:solidFill>
                  <a:srgbClr val="FF0000"/>
                </a:solidFill>
              </a:rPr>
              <a:t>Changing a variable involved in a customer purchase to find out what happens, test market </a:t>
            </a:r>
            <a:endParaRPr lang="en-CA" sz="24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Step 4: Collective Quantitative Primary Research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dirty="0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8351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Quantitative Research: Comparing Techniques 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17</a:t>
            </a:fld>
            <a:endParaRPr lang="en-CA" dirty="0"/>
          </a:p>
        </p:txBody>
      </p:sp>
      <p:pic>
        <p:nvPicPr>
          <p:cNvPr id="6" name="Picture 8" descr="KerinF04_04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73" r="1167" b="4685"/>
          <a:stretch/>
        </p:blipFill>
        <p:spPr bwMode="auto">
          <a:xfrm>
            <a:off x="129475" y="1196752"/>
            <a:ext cx="8885051" cy="496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07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Advantages and Disadvantages of Survey Techniques 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18</a:t>
            </a:fld>
            <a:endParaRPr lang="en-CA" dirty="0"/>
          </a:p>
        </p:txBody>
      </p:sp>
      <p:pic>
        <p:nvPicPr>
          <p:cNvPr id="1026" name="Picture 2" descr="C:\Users\PC\Desktop\MOS 1021 - Intro to MOS\Instructor Resources - McGraw Hill\Marketing - The Core\PPT\Image Bank\Chapter 4\KerinF04_05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67"/>
          <a:stretch/>
        </p:blipFill>
        <p:spPr bwMode="auto">
          <a:xfrm>
            <a:off x="53756" y="1268760"/>
            <a:ext cx="9036488" cy="489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80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After data has been collected, it must be compiled, analyzed and summarized to be turned into actionable information </a:t>
            </a:r>
          </a:p>
          <a:p>
            <a:r>
              <a:rPr lang="en-CA" dirty="0" smtClean="0"/>
              <a:t>Marketers must synthesize and simplify large amounts of data into something that can be used for decision making</a:t>
            </a:r>
          </a:p>
          <a:p>
            <a:pPr lvl="1"/>
            <a:r>
              <a:rPr lang="en-CA" dirty="0" smtClean="0"/>
              <a:t>Need implications: “so what?”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Step 5: Compile, Analyze and Interpret Data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1152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Prepare reports to communicate the research findings </a:t>
            </a:r>
          </a:p>
          <a:p>
            <a:r>
              <a:rPr lang="en-CA" dirty="0" smtClean="0"/>
              <a:t>Managers prefer clear, concise reports with the key findings highlighted 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Step 6: Generate Reports and Recommendations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131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15616" y="1844824"/>
            <a:ext cx="8229600" cy="3295223"/>
          </a:xfrm>
        </p:spPr>
        <p:txBody>
          <a:bodyPr/>
          <a:lstStyle/>
          <a:p>
            <a:r>
              <a:rPr lang="en-CA" dirty="0" smtClean="0"/>
              <a:t>Technology is facilitating the gathering of this information</a:t>
            </a:r>
          </a:p>
          <a:p>
            <a:pPr lvl="1"/>
            <a:r>
              <a:rPr lang="en-CA" dirty="0" smtClean="0"/>
              <a:t>Key skill will be the ability to distinguish what is relevant and draw meaningful implications </a:t>
            </a:r>
          </a:p>
          <a:p>
            <a:pPr lvl="1"/>
            <a:r>
              <a:rPr lang="en-CA" dirty="0" smtClean="0"/>
              <a:t>Adopt strategies and approaches to filter out unreliable and useless information from actionable facts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Future of Market Research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21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4994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0244" y="1329581"/>
            <a:ext cx="8229600" cy="482453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Internet and mobile devices enable mass capture of transactional and </a:t>
            </a:r>
            <a:r>
              <a:rPr lang="en-US" dirty="0" smtClean="0"/>
              <a:t>behavioral </a:t>
            </a:r>
            <a:r>
              <a:rPr lang="en-US" dirty="0" smtClean="0"/>
              <a:t>data</a:t>
            </a:r>
            <a:br>
              <a:rPr lang="en-US" dirty="0" smtClean="0"/>
            </a:br>
            <a:r>
              <a:rPr lang="en-US" dirty="0" smtClean="0"/>
              <a:t>-will </a:t>
            </a:r>
            <a:r>
              <a:rPr lang="en-US" dirty="0" smtClean="0"/>
              <a:t>it allow for perfectly targeted marketing or just hype</a:t>
            </a:r>
            <a:br>
              <a:rPr lang="en-US" dirty="0" smtClean="0"/>
            </a:br>
            <a:r>
              <a:rPr lang="en-US" dirty="0" smtClean="0"/>
              <a:t>-gathering </a:t>
            </a:r>
            <a:r>
              <a:rPr lang="en-US" dirty="0" smtClean="0"/>
              <a:t>and storing large volumes of data is expensive</a:t>
            </a:r>
            <a:br>
              <a:rPr lang="en-US" dirty="0" smtClean="0"/>
            </a:br>
            <a:r>
              <a:rPr lang="en-US" dirty="0" smtClean="0"/>
              <a:t>-privacy </a:t>
            </a:r>
            <a:r>
              <a:rPr lang="en-US" dirty="0" smtClean="0"/>
              <a:t>issues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“BIG DATA”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22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0607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Regulatory environment – consumer privacy developments</a:t>
            </a:r>
          </a:p>
          <a:p>
            <a:pPr lvl="1"/>
            <a:r>
              <a:rPr lang="en-CA" dirty="0" smtClean="0"/>
              <a:t>Personal Information Protection and Electronic Documentation Act </a:t>
            </a:r>
            <a:r>
              <a:rPr lang="en-CA" i="1" dirty="0" smtClean="0"/>
              <a:t>(PIPEDA)</a:t>
            </a:r>
          </a:p>
          <a:p>
            <a:pPr lvl="2"/>
            <a:r>
              <a:rPr lang="en-CA" dirty="0"/>
              <a:t>L</a:t>
            </a:r>
            <a:r>
              <a:rPr lang="en-CA" dirty="0" smtClean="0"/>
              <a:t>imits an organization’s collection of personal information – need consent</a:t>
            </a:r>
          </a:p>
          <a:p>
            <a:pPr lvl="2"/>
            <a:r>
              <a:rPr lang="en-CA" dirty="0" smtClean="0"/>
              <a:t>Needs to be stored securely</a:t>
            </a:r>
          </a:p>
          <a:p>
            <a:pPr lvl="1"/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Future of Market Research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© 2013, Paul Cruz, MOS 1021A - Intro to MOS I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D52F8D6-3B4C-440E-95E5-FCE96C9366A8}" type="slidenum">
              <a:rPr lang="en-CA" smtClean="0"/>
              <a:pPr>
                <a:defRPr/>
              </a:pPr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667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7475</TotalTime>
  <Words>1120</Words>
  <Application>Microsoft Office PowerPoint</Application>
  <PresentationFormat>On-screen Show (4:3)</PresentationFormat>
  <Paragraphs>184</Paragraphs>
  <Slides>23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Wingdings</vt:lpstr>
      <vt:lpstr>Office Theme</vt:lpstr>
      <vt:lpstr>MOS 1021A</vt:lpstr>
      <vt:lpstr>Agenda</vt:lpstr>
      <vt:lpstr>Why Market Research?</vt:lpstr>
      <vt:lpstr>Marketing Information Systems and Market Research </vt:lpstr>
      <vt:lpstr>Market Research</vt:lpstr>
      <vt:lpstr>Research Classifications</vt:lpstr>
      <vt:lpstr>The Six-Step Market Research Approach </vt:lpstr>
      <vt:lpstr>Step 1: Define the Problem/Issue/Opportunity </vt:lpstr>
      <vt:lpstr>Step 2: Design the Research Plan </vt:lpstr>
      <vt:lpstr>Step 2: Design the Research Plan </vt:lpstr>
      <vt:lpstr>Step 3: Conduct Exploratory and Qualitative Research</vt:lpstr>
      <vt:lpstr>Secondary Data </vt:lpstr>
      <vt:lpstr>Sources of Secondary Data </vt:lpstr>
      <vt:lpstr>Online Sources of Secondary Data </vt:lpstr>
      <vt:lpstr>Primary Data </vt:lpstr>
      <vt:lpstr>Step 4: Collective Quantitative Primary Research </vt:lpstr>
      <vt:lpstr>Quantitative Research: Comparing Techniques </vt:lpstr>
      <vt:lpstr>Advantages and Disadvantages of Survey Techniques </vt:lpstr>
      <vt:lpstr>Step 5: Compile, Analyze and Interpret Data </vt:lpstr>
      <vt:lpstr>Step 6: Generate Reports and Recommendations </vt:lpstr>
      <vt:lpstr>The Future of Market Research </vt:lpstr>
      <vt:lpstr>“BIG DATA”</vt:lpstr>
      <vt:lpstr>The Future of Market Research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Jordan McCurdy</cp:lastModifiedBy>
  <cp:revision>324</cp:revision>
  <cp:lastPrinted>2013-08-28T02:40:53Z</cp:lastPrinted>
  <dcterms:created xsi:type="dcterms:W3CDTF">2013-08-25T15:26:28Z</dcterms:created>
  <dcterms:modified xsi:type="dcterms:W3CDTF">2013-10-26T20:27:16Z</dcterms:modified>
</cp:coreProperties>
</file>