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9" r:id="rId1"/>
  </p:sldMasterIdLst>
  <p:notesMasterIdLst>
    <p:notesMasterId r:id="rId52"/>
  </p:notesMasterIdLst>
  <p:handoutMasterIdLst>
    <p:handoutMasterId r:id="rId53"/>
  </p:handoutMasterIdLst>
  <p:sldIdLst>
    <p:sldId id="536" r:id="rId2"/>
    <p:sldId id="451" r:id="rId3"/>
    <p:sldId id="527" r:id="rId4"/>
    <p:sldId id="522" r:id="rId5"/>
    <p:sldId id="523" r:id="rId6"/>
    <p:sldId id="524" r:id="rId7"/>
    <p:sldId id="525" r:id="rId8"/>
    <p:sldId id="539" r:id="rId9"/>
    <p:sldId id="482" r:id="rId10"/>
    <p:sldId id="483" r:id="rId11"/>
    <p:sldId id="484" r:id="rId12"/>
    <p:sldId id="485" r:id="rId13"/>
    <p:sldId id="519" r:id="rId14"/>
    <p:sldId id="486" r:id="rId15"/>
    <p:sldId id="487" r:id="rId16"/>
    <p:sldId id="509" r:id="rId17"/>
    <p:sldId id="488" r:id="rId18"/>
    <p:sldId id="489" r:id="rId19"/>
    <p:sldId id="490" r:id="rId20"/>
    <p:sldId id="491" r:id="rId21"/>
    <p:sldId id="492" r:id="rId22"/>
    <p:sldId id="493" r:id="rId23"/>
    <p:sldId id="494" r:id="rId24"/>
    <p:sldId id="495" r:id="rId25"/>
    <p:sldId id="496" r:id="rId26"/>
    <p:sldId id="497" r:id="rId27"/>
    <p:sldId id="498" r:id="rId28"/>
    <p:sldId id="499" r:id="rId29"/>
    <p:sldId id="500" r:id="rId30"/>
    <p:sldId id="501" r:id="rId31"/>
    <p:sldId id="502" r:id="rId32"/>
    <p:sldId id="503" r:id="rId33"/>
    <p:sldId id="504" r:id="rId34"/>
    <p:sldId id="532" r:id="rId35"/>
    <p:sldId id="505" r:id="rId36"/>
    <p:sldId id="506" r:id="rId37"/>
    <p:sldId id="507" r:id="rId38"/>
    <p:sldId id="508" r:id="rId39"/>
    <p:sldId id="511" r:id="rId40"/>
    <p:sldId id="512" r:id="rId41"/>
    <p:sldId id="513" r:id="rId42"/>
    <p:sldId id="514" r:id="rId43"/>
    <p:sldId id="515" r:id="rId44"/>
    <p:sldId id="516" r:id="rId45"/>
    <p:sldId id="530" r:id="rId46"/>
    <p:sldId id="520" r:id="rId47"/>
    <p:sldId id="531" r:id="rId48"/>
    <p:sldId id="537" r:id="rId49"/>
    <p:sldId id="538" r:id="rId50"/>
    <p:sldId id="517" r:id="rId5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CC0000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473" autoAdjust="0"/>
  </p:normalViewPr>
  <p:slideViewPr>
    <p:cSldViewPr>
      <p:cViewPr varScale="1">
        <p:scale>
          <a:sx n="69" d="100"/>
          <a:sy n="69" d="100"/>
        </p:scale>
        <p:origin x="1356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8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4427504-3116-49C5-95EC-58A6E36BDDAC}" type="datetimeFigureOut">
              <a:rPr lang="en-US"/>
              <a:pPr>
                <a:defRPr/>
              </a:pPr>
              <a:t>11/6/2017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25C82B7-6155-47AC-AE4E-114EF324514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57317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E152B65-8446-4EFF-B270-2C6C2D85DEF8}" type="datetimeFigureOut">
              <a:rPr lang="en-US"/>
              <a:pPr>
                <a:defRPr/>
              </a:pPr>
              <a:t>11/6/2017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4D2E5CB-C7C6-45D4-B346-62CDCA0F4C2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1126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0447E0B-0397-4770-B968-0980C91F0FDF}" type="slidenum">
              <a:rPr lang="en-US" altLang="en-US"/>
              <a:pPr eaLnBrk="1" hangingPunct="1"/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029806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23C28FB-B796-4687-A89B-5BF87A7A566E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10</a:t>
            </a:fld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9924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31A2521-9FFD-4193-A703-03B0E6C31DCB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11</a:t>
            </a:fld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0358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7134780-9DBF-4189-815E-423B3267644F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12</a:t>
            </a:fld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66505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F56BED4-B2A7-486C-8823-3F7A5DA43039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13</a:t>
            </a:fld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7928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46EBD52-DE86-4EA9-9F83-2FE1819C662E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14</a:t>
            </a:fld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5253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97C9E17-C334-4C6C-8C37-3C517C43DA47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15</a:t>
            </a:fld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44312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B987780-347E-496A-919D-55CF50DE8A96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16</a:t>
            </a:fld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59452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F3E3502-7570-4F99-B9E3-26CA83038A1D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17</a:t>
            </a:fld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92018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F200EF6-1F02-4069-997A-36D277004E92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18</a:t>
            </a:fld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882023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10DBCAE-763B-40B8-9771-9CD74D291E3D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19</a:t>
            </a:fld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264408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D72A522-856D-4005-B882-9A1B8DD5CED1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2</a:t>
            </a:fld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58561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5B969E0-FB67-426A-BAE6-6F7092016404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20</a:t>
            </a:fld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42453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805343A-A727-47F0-ADB1-84E34232540F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21</a:t>
            </a:fld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15932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E16D284-A0C7-4CFA-9EE6-CC80B049A525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22</a:t>
            </a:fld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735168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1289B2B-2DF6-4C11-8D89-17E5E3C9D92C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23</a:t>
            </a:fld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768822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9711DEA-41B9-4F4A-B4F2-5CD3319BABF6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24</a:t>
            </a:fld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063241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64CDFD6-B710-48EA-9468-FE4BE0F47EB4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25</a:t>
            </a:fld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298167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BC59993-345F-4AE8-ADAF-37FDC4A40A7D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26</a:t>
            </a:fld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925707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1E3E816-5C23-4620-A376-3F5FA07C6B0C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27</a:t>
            </a:fld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580289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743A681-D9C1-4E3F-80CF-6AC876F03D43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28</a:t>
            </a:fld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12672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1B737A1-769C-4D66-8DD7-DCF78BB9552D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29</a:t>
            </a:fld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13728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86BBFA5-BBC3-4A66-B393-09696248BCA7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3</a:t>
            </a:fld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053892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4236422-5644-4252-A002-C2A444C51F4E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30</a:t>
            </a:fld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531898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A55D3EF-E466-4523-8B49-B1CB5E8F8C63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31</a:t>
            </a:fld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18622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0707343-AE82-4183-B4B6-954885D48B00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32</a:t>
            </a:fld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68658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A38449D-E26D-4110-936C-FF549FECB2F9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33</a:t>
            </a:fld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992578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699E64B-EF38-4B7A-8A32-53BA0BCB4F8C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34</a:t>
            </a:fld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5544067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76EB381-3380-416B-8C25-0CE9429E1B22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35</a:t>
            </a:fld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702358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9745365-291F-4264-84EC-50DFD623904D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36</a:t>
            </a:fld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102775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1D06819-26C8-4EB9-B35E-A53F8D166099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37</a:t>
            </a:fld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661941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64237AC-5684-40CF-9DA9-E819D26B3058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38</a:t>
            </a:fld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706065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699E64B-EF38-4B7A-8A32-53BA0BCB4F8C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39</a:t>
            </a:fld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03718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EDAD57B-6EDF-4257-BF5E-DF8348971A67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4</a:t>
            </a:fld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347344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87DCFCF-9424-4D09-9A73-2E1E5CC31AD9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40</a:t>
            </a:fld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748532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7075282-F034-4EB7-AB61-DF52F5B43C41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41</a:t>
            </a:fld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641740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6BCA554-FD0A-4456-AA48-E9B6A8049AB0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42</a:t>
            </a:fld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6406714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0C774AC-CD73-4E71-8343-082D39DA932E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43</a:t>
            </a:fld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719014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9F72106-CC97-410A-8D00-D0A21A42BA52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44</a:t>
            </a:fld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56318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6BCA554-FD0A-4456-AA48-E9B6A8049AB0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45</a:t>
            </a:fld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147684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987EDEC-101C-42CC-98C0-4617051D5DF2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46</a:t>
            </a:fld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204934093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987EDEC-101C-42CC-98C0-4617051D5DF2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47</a:t>
            </a:fld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24365960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72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972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6617FD1-DFE3-4EE9-A758-0CEA220B4949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50</a:t>
            </a:fld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14227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E144F41-4E35-4F69-AF1B-9A80BE3F733D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5</a:t>
            </a:fld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67050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56D81B5-1391-45D8-982E-F6B3404D0DD5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6</a:t>
            </a:fld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70248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17D540D-A7EA-476F-BFC1-97B1B996B1E7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7</a:t>
            </a:fld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20532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17D540D-A7EA-476F-BFC1-97B1B996B1E7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8</a:t>
            </a:fld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196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69CCA70-4F43-4FDA-9C1A-5AFD8EDD0DA1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9</a:t>
            </a:fld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17347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46E2A-DE06-44C6-874F-03B06B4C576A}" type="datetimeFigureOut">
              <a:rPr lang="en-US"/>
              <a:pPr>
                <a:defRPr/>
              </a:pPr>
              <a:t>11/6/2017</a:t>
            </a:fld>
            <a:endParaRPr lang="en-CA" dirty="0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03BD5-CEDE-4EE7-9FD1-99571ABABF03}" type="slidenum">
              <a:rPr lang="en-CA"/>
              <a:pPr>
                <a:defRPr/>
              </a:pPr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3443955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24981-4F01-4964-B148-1909B81A585C}" type="datetimeFigureOut">
              <a:rPr lang="en-US"/>
              <a:pPr>
                <a:defRPr/>
              </a:pPr>
              <a:t>11/6/2017</a:t>
            </a:fld>
            <a:endParaRPr lang="en-CA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DB0386-74AF-43BD-9EFB-D3110CFB40A0}" type="slidenum">
              <a:rPr lang="en-CA"/>
              <a:pPr>
                <a:defRPr/>
              </a:pPr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5203799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3461B-255C-4718-976D-32A7A9888795}" type="datetimeFigureOut">
              <a:rPr lang="en-US"/>
              <a:pPr>
                <a:defRPr/>
              </a:pPr>
              <a:t>11/6/2017</a:t>
            </a:fld>
            <a:endParaRPr lang="en-CA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FC2A3B-6E7A-40D6-98B9-192074DF1EA2}" type="slidenum">
              <a:rPr lang="en-CA"/>
              <a:pPr>
                <a:defRPr/>
              </a:pPr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099981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172EFA-BA46-4DD6-ADA6-875C28450881}" type="datetimeFigureOut">
              <a:rPr lang="en-US"/>
              <a:pPr>
                <a:defRPr/>
              </a:pPr>
              <a:t>11/6/2017</a:t>
            </a:fld>
            <a:endParaRPr lang="en-CA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C59EDB-D1D6-4F53-B99B-372E1122161C}" type="slidenum">
              <a:rPr lang="en-CA"/>
              <a:pPr>
                <a:defRPr/>
              </a:pPr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0845318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D05DB-2003-4881-A526-0D54210E4E5F}" type="datetimeFigureOut">
              <a:rPr lang="en-US"/>
              <a:pPr>
                <a:defRPr/>
              </a:pPr>
              <a:t>11/6/2017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6A5A15-DC63-4556-99B7-9609261B82AE}" type="slidenum">
              <a:rPr lang="en-CA"/>
              <a:pPr>
                <a:defRPr/>
              </a:pPr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3928830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2CF8F-CA11-4F8B-BCF0-CBC25D65CAD9}" type="datetimeFigureOut">
              <a:rPr lang="en-US"/>
              <a:pPr>
                <a:defRPr/>
              </a:pPr>
              <a:t>11/6/2017</a:t>
            </a:fld>
            <a:endParaRPr lang="en-CA" dirty="0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BECC2-C7F5-492D-A969-2CF6827B4212}" type="slidenum">
              <a:rPr lang="en-CA"/>
              <a:pPr>
                <a:defRPr/>
              </a:pPr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231066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9AF8D-71EF-45DC-B4AD-23CB31D0ACBC}" type="datetimeFigureOut">
              <a:rPr lang="en-US"/>
              <a:pPr>
                <a:defRPr/>
              </a:pPr>
              <a:t>11/6/2017</a:t>
            </a:fld>
            <a:endParaRPr lang="en-CA" dirty="0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308BA-E0D8-4A0E-8480-2756A9857A32}" type="slidenum">
              <a:rPr lang="en-CA"/>
              <a:pPr>
                <a:defRPr/>
              </a:pPr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670799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9CF31-065B-4F4B-931F-99C69A8D4476}" type="datetimeFigureOut">
              <a:rPr lang="en-US"/>
              <a:pPr>
                <a:defRPr/>
              </a:pPr>
              <a:t>11/6/2017</a:t>
            </a:fld>
            <a:endParaRPr lang="en-CA" dirty="0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19D518-462F-4ED5-B5F2-CD97AEC4755F}" type="slidenum">
              <a:rPr lang="en-CA"/>
              <a:pPr>
                <a:defRPr/>
              </a:pPr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281745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C5C9AD-732F-4C73-9B15-CBEA205D5EEB}" type="datetimeFigureOut">
              <a:rPr lang="en-US"/>
              <a:pPr>
                <a:defRPr/>
              </a:pPr>
              <a:t>11/6/2017</a:t>
            </a:fld>
            <a:endParaRPr lang="en-CA" dirty="0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0236F-C404-48F9-8C92-193E0A46FD2F}" type="slidenum">
              <a:rPr lang="en-CA"/>
              <a:pPr>
                <a:defRPr/>
              </a:pPr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407948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41543F-2B7A-445D-BB3A-659E2D958D09}" type="datetimeFigureOut">
              <a:rPr lang="en-US"/>
              <a:pPr>
                <a:defRPr/>
              </a:pPr>
              <a:t>11/6/2017</a:t>
            </a:fld>
            <a:endParaRPr lang="en-CA" dirty="0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D9F850-62F9-4F8F-A4AC-84052F4C07A3}" type="slidenum">
              <a:rPr lang="en-CA"/>
              <a:pPr>
                <a:defRPr/>
              </a:pPr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181592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6" name="Right Triangle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C66B9-CD2E-4C7B-A70D-54A99CEB11EC}" type="datetimeFigureOut">
              <a:rPr lang="en-US"/>
              <a:pPr>
                <a:defRPr/>
              </a:pPr>
              <a:t>11/6/2017</a:t>
            </a:fld>
            <a:endParaRPr lang="en-CA" dirty="0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5B8DCB-C5B3-45F7-9369-D2A4DCE038C5}" type="slidenum">
              <a:rPr lang="en-CA"/>
              <a:pPr>
                <a:defRPr/>
              </a:pPr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2660463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E67AF2E-AF43-454E-AD62-EF2891B9C0DE}" type="datetimeFigureOut">
              <a:rPr lang="en-US"/>
              <a:pPr>
                <a:defRPr/>
              </a:pPr>
              <a:t>11/6/2017</a:t>
            </a:fld>
            <a:endParaRPr lang="en-CA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8CF0CF1-C3EB-44F2-BD8E-82348C8F05E6}" type="slidenum">
              <a:rPr lang="en-CA"/>
              <a:pPr>
                <a:defRPr/>
              </a:pPr>
              <a:t>‹#›</a:t>
            </a:fld>
            <a:endParaRPr lang="en-CA" dirty="0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 dirty="0">
                <a:latin typeface="Arial" charset="0"/>
                <a:cs typeface="Arial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 dirty="0">
                <a:latin typeface="Arial" charset="0"/>
                <a:cs typeface="Arial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46" r:id="rId1"/>
    <p:sldLayoutId id="2147484538" r:id="rId2"/>
    <p:sldLayoutId id="2147484547" r:id="rId3"/>
    <p:sldLayoutId id="2147484539" r:id="rId4"/>
    <p:sldLayoutId id="2147484540" r:id="rId5"/>
    <p:sldLayoutId id="2147484541" r:id="rId6"/>
    <p:sldLayoutId id="2147484542" r:id="rId7"/>
    <p:sldLayoutId id="2147484543" r:id="rId8"/>
    <p:sldLayoutId id="2147484548" r:id="rId9"/>
    <p:sldLayoutId id="2147484544" r:id="rId10"/>
    <p:sldLayoutId id="214748454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14347" y="1077444"/>
            <a:ext cx="7772400" cy="3041661"/>
          </a:xfrm>
          <a:ln>
            <a:miter lim="800000"/>
            <a:headEnd/>
            <a:tailEnd/>
          </a:ln>
          <a:extLst/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CA" sz="4900" dirty="0">
                <a:solidFill>
                  <a:schemeClr val="tx1"/>
                </a:solidFill>
              </a:rPr>
              <a:t>English 1112D</a:t>
            </a:r>
            <a:br>
              <a:rPr lang="en-CA" sz="4900" dirty="0">
                <a:solidFill>
                  <a:schemeClr val="tx1"/>
                </a:solidFill>
              </a:rPr>
            </a:br>
            <a:r>
              <a:rPr lang="en-CA" sz="4900" dirty="0">
                <a:solidFill>
                  <a:schemeClr val="tx1"/>
                </a:solidFill>
              </a:rPr>
              <a:t>Technical Report Writing</a:t>
            </a:r>
            <a:br>
              <a:rPr lang="en-CA" sz="4900" dirty="0">
                <a:solidFill>
                  <a:schemeClr val="tx1"/>
                </a:solidFill>
              </a:rPr>
            </a:br>
            <a:r>
              <a:rPr lang="en-CA" sz="6000" dirty="0"/>
              <a:t> </a:t>
            </a:r>
            <a:r>
              <a:rPr lang="en-CA" sz="3200" dirty="0">
                <a:solidFill>
                  <a:schemeClr val="tx1"/>
                </a:solidFill>
              </a:rPr>
              <a:t>Lynda Morrissey</a:t>
            </a:r>
            <a:br>
              <a:rPr lang="en-CA" sz="3200" dirty="0">
                <a:solidFill>
                  <a:schemeClr val="tx1"/>
                </a:solidFill>
              </a:rPr>
            </a:br>
            <a:r>
              <a:rPr lang="en-CA" sz="3200" dirty="0">
                <a:solidFill>
                  <a:schemeClr val="tx1"/>
                </a:solidFill>
              </a:rPr>
              <a:t>November 6, 2017</a:t>
            </a:r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1035829" y="4581128"/>
            <a:ext cx="7129435" cy="1296144"/>
          </a:xfrm>
        </p:spPr>
        <p:txBody>
          <a:bodyPr/>
          <a:lstStyle/>
          <a:p>
            <a:pPr marR="0" algn="l" eaLnBrk="1" hangingPunct="1"/>
            <a:r>
              <a:rPr lang="en-CA" altLang="en-US" sz="2800" b="1" dirty="0"/>
              <a:t>Teaching Assistants:  	Patricia Magazoni</a:t>
            </a:r>
          </a:p>
          <a:p>
            <a:pPr marR="0" algn="l" eaLnBrk="1" hangingPunct="1"/>
            <a:r>
              <a:rPr lang="en-CA" altLang="en-US" sz="2800" b="1" dirty="0"/>
              <a:t>				Brenner Holash	</a:t>
            </a:r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14470323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928688"/>
            <a:ext cx="8101013" cy="571500"/>
          </a:xfrm>
        </p:spPr>
        <p:txBody>
          <a:bodyPr/>
          <a:lstStyle/>
          <a:p>
            <a:pPr marL="342900" indent="-342900" eaLnBrk="1" hangingPunct="1"/>
            <a:br>
              <a:rPr lang="en-CA" altLang="en-US" sz="1700" b="1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4400">
                <a:latin typeface="Arial" panose="020B0604020202020204" pitchFamily="34" charset="0"/>
                <a:cs typeface="Arial" panose="020B0604020202020204" pitchFamily="34" charset="0"/>
              </a:rPr>
              <a:t>Abbreviations, Acronyms</a:t>
            </a:r>
            <a:endParaRPr lang="en-US" altLang="en-US" sz="4400" b="1">
              <a:latin typeface="Arial" panose="020B0604020202020204" pitchFamily="34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1643063"/>
            <a:ext cx="8223250" cy="4776787"/>
          </a:xfrm>
        </p:spPr>
        <p:txBody>
          <a:bodyPr>
            <a:normAutofit fontScale="92500" lnSpcReduction="10000"/>
          </a:bodyPr>
          <a:lstStyle/>
          <a:p>
            <a:pPr>
              <a:buFont typeface="Wingdings 2" panose="05020102010507070707" pitchFamily="18" charset="2"/>
              <a:buNone/>
              <a:defRPr/>
            </a:pPr>
            <a:r>
              <a:rPr lang="en-CA" sz="2400" b="1" dirty="0">
                <a:latin typeface="Arial" pitchFamily="34" charset="0"/>
                <a:cs typeface="Arial" pitchFamily="34" charset="0"/>
              </a:rPr>
              <a:t>Called initialisms </a:t>
            </a:r>
          </a:p>
          <a:p>
            <a:pPr>
              <a:buClr>
                <a:schemeClr val="tx1"/>
              </a:buClr>
              <a:buFont typeface="Verdana" panose="020B0604030504040204" pitchFamily="34" charset="0"/>
              <a:buChar char="&gt;"/>
              <a:defRPr/>
            </a:pPr>
            <a:r>
              <a:rPr lang="en-CA" sz="2400" b="1" dirty="0">
                <a:latin typeface="Arial" pitchFamily="34" charset="0"/>
                <a:cs typeface="Arial" pitchFamily="34" charset="0"/>
              </a:rPr>
              <a:t>necessary in technical communication</a:t>
            </a:r>
          </a:p>
          <a:p>
            <a:pPr>
              <a:buClr>
                <a:schemeClr val="tx1"/>
              </a:buClr>
              <a:buFont typeface="Verdana" panose="020B0604030504040204" pitchFamily="34" charset="0"/>
              <a:buChar char="&gt;"/>
              <a:defRPr/>
            </a:pPr>
            <a:r>
              <a:rPr lang="en-CA" sz="2400" b="1" dirty="0">
                <a:latin typeface="Arial" pitchFamily="34" charset="0"/>
                <a:cs typeface="Arial" pitchFamily="34" charset="0"/>
              </a:rPr>
              <a:t>refer to concepts that would take a great deal of time to spell out fully.</a:t>
            </a:r>
          </a:p>
          <a:p>
            <a:pPr>
              <a:defRPr/>
            </a:pPr>
            <a:endParaRPr lang="en-CA" sz="2200" b="1" dirty="0">
              <a:latin typeface="Arial" pitchFamily="34" charset="0"/>
              <a:cs typeface="Arial" pitchFamily="34" charset="0"/>
            </a:endParaRPr>
          </a:p>
          <a:p>
            <a:pPr>
              <a:buFont typeface="Wingdings 2" panose="05020102010507070707" pitchFamily="18" charset="2"/>
              <a:buNone/>
              <a:defRPr/>
            </a:pPr>
            <a:r>
              <a:rPr lang="en-CA" sz="2400" b="1" dirty="0">
                <a:latin typeface="Arial" pitchFamily="34" charset="0"/>
                <a:cs typeface="Arial" pitchFamily="34" charset="0"/>
              </a:rPr>
              <a:t>The rule:  </a:t>
            </a:r>
            <a:r>
              <a:rPr lang="en-CA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spell out initialisms the first time </a:t>
            </a:r>
            <a:r>
              <a:rPr lang="en-CA" sz="2400" b="1" dirty="0">
                <a:latin typeface="Arial" pitchFamily="34" charset="0"/>
                <a:cs typeface="Arial" pitchFamily="34" charset="0"/>
              </a:rPr>
              <a:t>they appear in a document</a:t>
            </a:r>
          </a:p>
          <a:p>
            <a:pPr>
              <a:defRPr/>
            </a:pPr>
            <a:endParaRPr lang="en-CA" sz="2400" i="1" dirty="0"/>
          </a:p>
          <a:p>
            <a:pPr marL="528638">
              <a:buFont typeface="Wingdings 2" panose="05020102010507070707" pitchFamily="18" charset="2"/>
              <a:buNone/>
              <a:defRPr/>
            </a:pPr>
            <a:r>
              <a:rPr lang="en-CA" b="1" i="1" dirty="0"/>
              <a:t>Then it goes into the ROM (Read-Only Memory).</a:t>
            </a:r>
          </a:p>
          <a:p>
            <a:pPr marL="528638">
              <a:buFont typeface="Wingdings 2" panose="05020102010507070707" pitchFamily="18" charset="2"/>
              <a:buNone/>
              <a:defRPr/>
            </a:pPr>
            <a:endParaRPr lang="en-CA" b="1" i="1" dirty="0"/>
          </a:p>
          <a:p>
            <a:pPr marL="528638">
              <a:buFont typeface="Wingdings 2" panose="05020102010507070707" pitchFamily="18" charset="2"/>
              <a:buNone/>
              <a:defRPr/>
            </a:pPr>
            <a:r>
              <a:rPr lang="en-CA" b="1" i="1" dirty="0"/>
              <a:t>To understand our billing process, you first need to know what a British Thermal Unit (BTU) is.</a:t>
            </a:r>
          </a:p>
          <a:p>
            <a:pPr marL="528638" algn="r">
              <a:buFont typeface="Wingdings 2" panose="05020102010507070707" pitchFamily="18" charset="2"/>
              <a:buNone/>
              <a:defRPr/>
            </a:pPr>
            <a:r>
              <a:rPr lang="en-CA" sz="1800" dirty="0">
                <a:latin typeface="Arial" pitchFamily="34" charset="0"/>
                <a:cs typeface="Arial" pitchFamily="34" charset="0"/>
              </a:rPr>
              <a:t>(Beer 36)</a:t>
            </a:r>
          </a:p>
          <a:p>
            <a:pPr marL="723901" lvl="1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 panose="05020102010507070707" pitchFamily="18" charset="2"/>
              <a:buNone/>
              <a:defRPr/>
            </a:pPr>
            <a:endParaRPr lang="en-CA" sz="1800" b="1" dirty="0"/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CA" sz="2000" b="1" dirty="0"/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CA" sz="2000" b="1" dirty="0"/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CA" sz="2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928688"/>
            <a:ext cx="8101013" cy="571500"/>
          </a:xfrm>
        </p:spPr>
        <p:txBody>
          <a:bodyPr/>
          <a:lstStyle/>
          <a:p>
            <a:pPr marL="342900" indent="-342900" eaLnBrk="1" hangingPunct="1"/>
            <a:br>
              <a:rPr lang="en-CA" altLang="en-US" sz="17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Abbreviations, Acronyms</a:t>
            </a:r>
            <a:endParaRPr lang="en-US" altLang="en-US" sz="4400" b="1" dirty="0">
              <a:latin typeface="Arial" panose="020B0604020202020204" pitchFamily="34" charset="0"/>
            </a:endParaRPr>
          </a:p>
        </p:txBody>
      </p:sp>
      <p:sp>
        <p:nvSpPr>
          <p:cNvPr id="58369" name="Rectangle 1"/>
          <p:cNvSpPr>
            <a:spLocks noGrp="1" noChangeArrowheads="1"/>
          </p:cNvSpPr>
          <p:nvPr>
            <p:ph idx="1"/>
          </p:nvPr>
        </p:nvSpPr>
        <p:spPr>
          <a:xfrm>
            <a:off x="528638" y="1628800"/>
            <a:ext cx="8286750" cy="4850559"/>
          </a:xfrm>
        </p:spPr>
        <p:txBody>
          <a:bodyPr anchor="ctr">
            <a:spAutoFit/>
          </a:bodyPr>
          <a:lstStyle/>
          <a:p>
            <a:pPr marL="0" indent="0">
              <a:spcBef>
                <a:spcPct val="0"/>
              </a:spcBef>
              <a:buClrTx/>
              <a:buSzTx/>
              <a:buFont typeface="Wingdings 2" panose="05020102010507070707" pitchFamily="18" charset="2"/>
              <a:buNone/>
            </a:pPr>
            <a:r>
              <a:rPr lang="en-CA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Using the correct form of </a:t>
            </a:r>
            <a:r>
              <a:rPr lang="en-CA" alt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a/an</a:t>
            </a:r>
            <a:r>
              <a:rPr lang="en-CA" altLang="en-US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 before an initialism (</a:t>
            </a:r>
            <a:r>
              <a:rPr lang="en-US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abbreviations, acronyms)</a:t>
            </a:r>
          </a:p>
          <a:p>
            <a:pPr marL="0" indent="0">
              <a:buClr>
                <a:schemeClr val="tx1"/>
              </a:buClr>
              <a:buSzTx/>
              <a:buFont typeface="Wingdings 2" panose="05020102010507070707" pitchFamily="18" charset="2"/>
              <a:buNone/>
            </a:pPr>
            <a:r>
              <a:rPr lang="en-CA" altLang="en-US" sz="2400" b="1" dirty="0"/>
              <a:t>If the first letter  is pronounced with an initial vowel sound (for example, the letter M is pronounced ‘‘</a:t>
            </a:r>
            <a:r>
              <a:rPr lang="en-CA" altLang="en-US" sz="2400" b="1" dirty="0" err="1"/>
              <a:t>em</a:t>
            </a:r>
            <a:r>
              <a:rPr lang="en-CA" altLang="en-US" sz="2400" b="1" dirty="0"/>
              <a:t>’’), use “</a:t>
            </a:r>
            <a:r>
              <a:rPr lang="en-CA" altLang="en-US" sz="2400" b="1" i="1" dirty="0"/>
              <a:t>an” before it:</a:t>
            </a:r>
          </a:p>
          <a:p>
            <a:pPr lvl="1">
              <a:buClr>
                <a:schemeClr val="tx1"/>
              </a:buClr>
              <a:buSzTx/>
              <a:buFont typeface="Wingdings 2" panose="05020102010507070707" pitchFamily="18" charset="2"/>
              <a:buChar char=""/>
            </a:pPr>
            <a:r>
              <a:rPr lang="en-CA" altLang="en-US" sz="2200" b="1" i="1" dirty="0">
                <a:solidFill>
                  <a:srgbClr val="FF0000"/>
                </a:solidFill>
              </a:rPr>
              <a:t>an </a:t>
            </a:r>
            <a:r>
              <a:rPr lang="en-CA" altLang="en-US" sz="2200" b="1" i="1" dirty="0"/>
              <a:t>MTCR (</a:t>
            </a:r>
            <a:r>
              <a:rPr lang="en-CA" altLang="en-US" sz="2200" b="1" i="1" dirty="0" err="1"/>
              <a:t>em</a:t>
            </a:r>
            <a:r>
              <a:rPr lang="en-CA" altLang="en-US" sz="2200" b="1" i="1" dirty="0"/>
              <a:t>) – but (</a:t>
            </a:r>
            <a:r>
              <a:rPr lang="en-CA" altLang="en-US" sz="2200" b="1" i="1" dirty="0">
                <a:solidFill>
                  <a:srgbClr val="FF0000"/>
                </a:solidFill>
              </a:rPr>
              <a:t>a </a:t>
            </a:r>
            <a:r>
              <a:rPr lang="en-CA" altLang="en-US" sz="2200" b="1" i="1" dirty="0"/>
              <a:t>Missile Technology Control Regime)</a:t>
            </a:r>
          </a:p>
          <a:p>
            <a:pPr lvl="1">
              <a:buClr>
                <a:schemeClr val="tx1"/>
              </a:buClr>
              <a:buSzTx/>
              <a:buFont typeface="Wingdings 2" panose="05020102010507070707" pitchFamily="18" charset="2"/>
              <a:buChar char=""/>
            </a:pPr>
            <a:r>
              <a:rPr lang="en-CA" altLang="en-US" sz="2200" b="1" i="1" dirty="0"/>
              <a:t>or an LED readout (el) - a LED - awkward</a:t>
            </a:r>
          </a:p>
          <a:p>
            <a:pPr lvl="1">
              <a:buClr>
                <a:schemeClr val="tx1"/>
              </a:buClr>
              <a:buSzTx/>
              <a:buFont typeface="Wingdings 2" panose="05020102010507070707" pitchFamily="18" charset="2"/>
              <a:buChar char=""/>
            </a:pPr>
            <a:r>
              <a:rPr lang="en-CA" altLang="en-US" sz="2200" b="1" i="1" dirty="0"/>
              <a:t>an SRU pin (</a:t>
            </a:r>
            <a:r>
              <a:rPr lang="en-CA" altLang="en-US" sz="2200" b="1" i="1" dirty="0" err="1"/>
              <a:t>es</a:t>
            </a:r>
            <a:r>
              <a:rPr lang="en-CA" altLang="en-US" sz="2200" b="1" i="1" dirty="0"/>
              <a:t>)</a:t>
            </a:r>
          </a:p>
          <a:p>
            <a:pPr lvl="1">
              <a:buClr>
                <a:schemeClr val="tx1"/>
              </a:buClr>
              <a:buSzTx/>
              <a:buFont typeface="Wingdings 2" panose="05020102010507070707" pitchFamily="18" charset="2"/>
              <a:buChar char=""/>
            </a:pPr>
            <a:r>
              <a:rPr lang="en-CA" altLang="en-US" sz="2200" b="1" i="1" dirty="0"/>
              <a:t>an ultrasonic frequency (but a UHF receiver)</a:t>
            </a:r>
          </a:p>
          <a:p>
            <a:pPr lvl="1">
              <a:buClr>
                <a:schemeClr val="tx1"/>
              </a:buClr>
              <a:buSzTx/>
              <a:buFont typeface="Wingdings 2" panose="05020102010507070707" pitchFamily="18" charset="2"/>
              <a:buChar char=""/>
            </a:pPr>
            <a:endParaRPr lang="en-CA" altLang="en-US" sz="2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400" lvl="1" indent="0">
              <a:buClr>
                <a:schemeClr val="tx1"/>
              </a:buClr>
              <a:buSzTx/>
              <a:buNone/>
            </a:pPr>
            <a:r>
              <a:rPr lang="en-CA" altLang="en-US" sz="22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should sound smooth, correct – not awkward.</a:t>
            </a:r>
            <a:endParaRPr lang="en-CA" altLang="en-US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857375" y="571500"/>
            <a:ext cx="6600825" cy="571500"/>
          </a:xfrm>
        </p:spPr>
        <p:txBody>
          <a:bodyPr/>
          <a:lstStyle/>
          <a:p>
            <a:pPr marL="342900" indent="-342900" eaLnBrk="1" hangingPunct="1"/>
            <a:br>
              <a:rPr lang="en-CA" altLang="en-US" sz="1700" b="1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4400">
                <a:latin typeface="Arial" panose="020B0604020202020204" pitchFamily="34" charset="0"/>
                <a:cs typeface="Arial" panose="020B0604020202020204" pitchFamily="34" charset="0"/>
              </a:rPr>
              <a:t>Numbers</a:t>
            </a:r>
            <a:endParaRPr lang="en-US" altLang="en-US" sz="4400" b="1">
              <a:latin typeface="Arial" panose="020B0604020202020204" pitchFamily="34" charset="0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571500" y="1428750"/>
            <a:ext cx="8223250" cy="4419600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  <a:defRPr/>
            </a:pPr>
            <a:r>
              <a:rPr lang="en-CA" sz="2000" b="1" dirty="0">
                <a:latin typeface="Arial" charset="0"/>
                <a:cs typeface="Arial" charset="0"/>
              </a:rPr>
              <a:t>Expressed as words (twelve) or numerals (12)</a:t>
            </a:r>
          </a:p>
          <a:p>
            <a:pPr>
              <a:buFont typeface="Wingdings 2" panose="05020102010507070707" pitchFamily="18" charset="2"/>
              <a:buNone/>
              <a:defRPr/>
            </a:pPr>
            <a:r>
              <a:rPr lang="en-CA" sz="2000" b="1" dirty="0">
                <a:latin typeface="Arial" charset="0"/>
                <a:cs typeface="Arial" charset="0"/>
              </a:rPr>
              <a:t>Usually numbers one to ten – expressed as words and all other numbers as figures:</a:t>
            </a:r>
          </a:p>
          <a:p>
            <a:pPr lvl="1">
              <a:buClr>
                <a:schemeClr val="tx1"/>
              </a:buClr>
              <a:defRPr/>
            </a:pPr>
            <a:r>
              <a:rPr lang="en-CA" sz="2000" b="1" i="1" dirty="0">
                <a:latin typeface="Arial" charset="0"/>
                <a:cs typeface="Arial" charset="0"/>
              </a:rPr>
              <a:t>two transistors 232 stainless steel bolts</a:t>
            </a:r>
          </a:p>
          <a:p>
            <a:pPr lvl="1">
              <a:spcAft>
                <a:spcPts val="1200"/>
              </a:spcAft>
              <a:buClr>
                <a:schemeClr val="tx1"/>
              </a:buClr>
              <a:defRPr/>
            </a:pPr>
            <a:r>
              <a:rPr lang="en-CA" sz="2000" b="1" i="1" dirty="0">
                <a:latin typeface="Arial" charset="0"/>
                <a:cs typeface="Arial" charset="0"/>
              </a:rPr>
              <a:t>three linear actuators 12 capacitors</a:t>
            </a:r>
          </a:p>
          <a:p>
            <a:pPr marL="0" indent="0">
              <a:buNone/>
              <a:defRPr/>
            </a:pPr>
            <a:r>
              <a:rPr lang="en-CA" sz="2000" b="1" dirty="0">
                <a:latin typeface="Arial" charset="0"/>
                <a:cs typeface="Arial" charset="0"/>
              </a:rPr>
              <a:t>However, when more than one number appears in a sentence, write them all the same:</a:t>
            </a:r>
          </a:p>
          <a:p>
            <a:pPr lvl="1">
              <a:spcAft>
                <a:spcPts val="0"/>
              </a:spcAft>
              <a:buClr>
                <a:schemeClr val="tx1"/>
              </a:buClr>
              <a:defRPr/>
            </a:pPr>
            <a:r>
              <a:rPr lang="en-CA" sz="2000" b="1" i="1" dirty="0">
                <a:latin typeface="Arial" charset="0"/>
                <a:cs typeface="Arial" charset="0"/>
              </a:rPr>
              <a:t>The IPET has 4000 members and 134 chapters in 6 regions.</a:t>
            </a:r>
          </a:p>
          <a:p>
            <a:pPr lvl="1">
              <a:spcAft>
                <a:spcPts val="0"/>
              </a:spcAft>
              <a:buClr>
                <a:schemeClr val="tx1"/>
              </a:buClr>
              <a:buFont typeface="Wingdings 2" panose="05020102010507070707" pitchFamily="18" charset="2"/>
              <a:buNone/>
              <a:defRPr/>
            </a:pPr>
            <a:r>
              <a:rPr lang="en-CA" sz="2000" b="1" i="1" dirty="0">
                <a:latin typeface="Arial" charset="0"/>
                <a:cs typeface="Arial" charset="0"/>
              </a:rPr>
              <a:t>or</a:t>
            </a:r>
          </a:p>
          <a:p>
            <a:pPr lvl="1">
              <a:spcAft>
                <a:spcPts val="0"/>
              </a:spcAft>
              <a:buClr>
                <a:schemeClr val="tx1"/>
              </a:buClr>
              <a:defRPr/>
            </a:pPr>
            <a:r>
              <a:rPr lang="en-CA" sz="2000" b="1" i="1" dirty="0">
                <a:latin typeface="Arial" charset="0"/>
                <a:cs typeface="Arial" charset="0"/>
              </a:rPr>
              <a:t>The IPET has four thousand members and one hundred and thirty-four chapters in six regions</a:t>
            </a:r>
          </a:p>
          <a:p>
            <a:pPr marL="260350" lvl="1">
              <a:spcAft>
                <a:spcPts val="0"/>
              </a:spcAft>
              <a:defRPr/>
            </a:pPr>
            <a:endParaRPr lang="en-CA" sz="2000" b="1" dirty="0">
              <a:latin typeface="Arial" charset="0"/>
              <a:cs typeface="Arial" charset="0"/>
            </a:endParaRPr>
          </a:p>
          <a:p>
            <a:pPr marL="260350" lvl="1">
              <a:spcAft>
                <a:spcPts val="1200"/>
              </a:spcAft>
              <a:defRPr/>
            </a:pPr>
            <a:endParaRPr lang="en-CA" sz="1800" b="1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1857375" y="571500"/>
            <a:ext cx="6600825" cy="571500"/>
          </a:xfrm>
        </p:spPr>
        <p:txBody>
          <a:bodyPr/>
          <a:lstStyle/>
          <a:p>
            <a:pPr marL="342900" indent="-342900" eaLnBrk="1" hangingPunct="1"/>
            <a:br>
              <a:rPr lang="en-CA" altLang="en-US" sz="1700" b="1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4400">
                <a:latin typeface="Arial" panose="020B0604020202020204" pitchFamily="34" charset="0"/>
                <a:cs typeface="Arial" panose="020B0604020202020204" pitchFamily="34" charset="0"/>
              </a:rPr>
              <a:t>Numbers</a:t>
            </a:r>
            <a:endParaRPr lang="en-US" altLang="en-US" sz="4400" b="1">
              <a:latin typeface="Arial" panose="020B0604020202020204" pitchFamily="34" charset="0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571500" y="1571625"/>
            <a:ext cx="8223250" cy="4419600"/>
          </a:xfrm>
        </p:spPr>
        <p:txBody>
          <a:bodyPr/>
          <a:lstStyle/>
          <a:p>
            <a:pPr marL="300037" lvl="1" indent="-285750"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  <a:defRPr/>
            </a:pPr>
            <a:r>
              <a:rPr lang="en-CA" sz="2000" b="1" dirty="0">
                <a:latin typeface="Arial" charset="0"/>
                <a:cs typeface="Arial" charset="0"/>
              </a:rPr>
              <a:t>Plural of a numeral – add “s” – 80s, 1990s (not 1990’s)</a:t>
            </a:r>
          </a:p>
          <a:p>
            <a:pPr marL="300037" lvl="1" indent="-285750"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  <a:defRPr/>
            </a:pPr>
            <a:r>
              <a:rPr lang="en-CA" sz="2000" b="1" dirty="0">
                <a:latin typeface="Arial" charset="0"/>
                <a:cs typeface="Arial" charset="0"/>
              </a:rPr>
              <a:t>Never use a numeral at the beginning of a sentence</a:t>
            </a:r>
          </a:p>
          <a:p>
            <a:pPr marL="14287" lvl="1" indent="0"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None/>
              <a:defRPr/>
            </a:pPr>
            <a:r>
              <a:rPr lang="en-CA" sz="2000" b="1" dirty="0">
                <a:latin typeface="Arial" charset="0"/>
                <a:cs typeface="Arial" charset="0"/>
              </a:rPr>
              <a:t>	Incorrect</a:t>
            </a:r>
          </a:p>
          <a:p>
            <a:pPr marL="260350" lvl="1">
              <a:spcBef>
                <a:spcPts val="0"/>
              </a:spcBef>
              <a:spcAft>
                <a:spcPts val="1200"/>
              </a:spcAft>
              <a:buFont typeface="Wingdings 2" panose="05020102010507070707" pitchFamily="18" charset="2"/>
              <a:buNone/>
              <a:defRPr/>
            </a:pPr>
            <a:r>
              <a:rPr lang="en-CA" sz="2000" b="1" dirty="0">
                <a:latin typeface="Arial" charset="0"/>
                <a:cs typeface="Arial" charset="0"/>
              </a:rPr>
              <a:t>		</a:t>
            </a:r>
            <a:r>
              <a:rPr lang="en-CA" sz="2000" b="1" i="1" dirty="0">
                <a:latin typeface="Arial" charset="0"/>
                <a:cs typeface="Arial" charset="0"/>
              </a:rPr>
              <a:t>12% of members were in favour of the new rules.</a:t>
            </a:r>
          </a:p>
          <a:p>
            <a:pPr marL="260350" lvl="1">
              <a:spcBef>
                <a:spcPts val="0"/>
              </a:spcBef>
              <a:spcAft>
                <a:spcPts val="1200"/>
              </a:spcAft>
              <a:buFont typeface="Wingdings 2" panose="05020102010507070707" pitchFamily="18" charset="2"/>
              <a:buNone/>
              <a:defRPr/>
            </a:pPr>
            <a:r>
              <a:rPr lang="en-CA" sz="2000" b="1" dirty="0">
                <a:latin typeface="Arial" charset="0"/>
                <a:cs typeface="Arial" charset="0"/>
              </a:rPr>
              <a:t>		Correct</a:t>
            </a:r>
          </a:p>
          <a:p>
            <a:pPr marL="900113" lvl="1" indent="3175">
              <a:spcBef>
                <a:spcPts val="0"/>
              </a:spcBef>
              <a:spcAft>
                <a:spcPts val="1200"/>
              </a:spcAft>
              <a:buFont typeface="Wingdings 2" panose="05020102010507070707" pitchFamily="18" charset="2"/>
              <a:buNone/>
              <a:defRPr/>
            </a:pPr>
            <a:r>
              <a:rPr lang="en-CA" sz="2000" b="1" dirty="0">
                <a:latin typeface="Arial" charset="0"/>
                <a:cs typeface="Arial" charset="0"/>
              </a:rPr>
              <a:t>	</a:t>
            </a:r>
            <a:r>
              <a:rPr lang="en-CA" sz="2000" b="1" i="1" dirty="0">
                <a:latin typeface="Arial" charset="0"/>
                <a:cs typeface="Arial" charset="0"/>
              </a:rPr>
              <a:t>Twelve percent of members were in favour of the new rules.</a:t>
            </a:r>
          </a:p>
          <a:p>
            <a:pPr marL="260350" lvl="1">
              <a:buFont typeface="Wingdings 2" panose="05020102010507070707" pitchFamily="18" charset="2"/>
              <a:buNone/>
              <a:defRPr/>
            </a:pPr>
            <a:r>
              <a:rPr lang="en-CA" sz="2000" b="1" dirty="0">
                <a:latin typeface="Arial" charset="0"/>
                <a:cs typeface="Arial" charset="0"/>
              </a:rPr>
              <a:t>	or</a:t>
            </a:r>
          </a:p>
          <a:p>
            <a:pPr marL="977900" lvl="1" indent="6350">
              <a:buFont typeface="Wingdings 2" panose="05020102010507070707" pitchFamily="18" charset="2"/>
              <a:buNone/>
              <a:defRPr/>
            </a:pPr>
            <a:r>
              <a:rPr lang="en-CA" sz="2000" b="1" i="1" dirty="0">
                <a:latin typeface="Arial" charset="0"/>
                <a:cs typeface="Arial" charset="0"/>
              </a:rPr>
              <a:t>After the ballots were counted, 12% of members were in favour of the new rules.  </a:t>
            </a:r>
          </a:p>
          <a:p>
            <a:pPr marL="977900" lvl="1" indent="6350">
              <a:buFont typeface="Wingdings 2" panose="05020102010507070707" pitchFamily="18" charset="2"/>
              <a:buNone/>
              <a:defRPr/>
            </a:pPr>
            <a:r>
              <a:rPr lang="en-CA" sz="2000" b="1" dirty="0">
                <a:latin typeface="Arial" charset="0"/>
                <a:cs typeface="Arial" charset="0"/>
              </a:rPr>
              <a:t>	</a:t>
            </a:r>
          </a:p>
          <a:p>
            <a:pPr marL="14287" lvl="1" indent="0">
              <a:buNone/>
              <a:defRPr/>
            </a:pPr>
            <a:r>
              <a:rPr lang="en-CA" sz="1800" b="1" dirty="0">
                <a:latin typeface="Arial" charset="0"/>
                <a:cs typeface="Arial" charset="0"/>
              </a:rPr>
              <a:t>	</a:t>
            </a:r>
          </a:p>
          <a:p>
            <a:pPr marL="260350" lvl="1">
              <a:buFont typeface="Wingdings 2" panose="05020102010507070707" pitchFamily="18" charset="2"/>
              <a:buNone/>
              <a:defRPr/>
            </a:pPr>
            <a:endParaRPr lang="en-CA" sz="1800" b="1" dirty="0">
              <a:latin typeface="Arial" charset="0"/>
              <a:cs typeface="Arial" charset="0"/>
            </a:endParaRPr>
          </a:p>
          <a:p>
            <a:pPr lvl="1" algn="r">
              <a:defRPr/>
            </a:pPr>
            <a:endParaRPr lang="en-CA" sz="2000" i="1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857250"/>
            <a:ext cx="8101013" cy="1214438"/>
          </a:xfrm>
        </p:spPr>
        <p:txBody>
          <a:bodyPr/>
          <a:lstStyle/>
          <a:p>
            <a:pPr eaLnBrk="1" hangingPunct="1"/>
            <a:r>
              <a:rPr lang="en-CA" altLang="en-US" sz="4400" b="1"/>
              <a:t>SPELLING AND SPELL CHECKERS</a:t>
            </a:r>
            <a:br>
              <a:rPr lang="en-US" altLang="en-US" sz="440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altLang="en-US" sz="4400" b="1">
              <a:latin typeface="Arial" panose="020B0604020202020204" pitchFamily="34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1571625"/>
            <a:ext cx="8223250" cy="4419600"/>
          </a:xfrm>
        </p:spPr>
        <p:txBody>
          <a:bodyPr>
            <a:normAutofit/>
          </a:bodyPr>
          <a:lstStyle/>
          <a:p>
            <a:pPr marL="542925" indent="-542925">
              <a:buClr>
                <a:schemeClr val="tx1"/>
              </a:buClr>
              <a:buFont typeface="Wingdings 2" panose="05020102010507070707" pitchFamily="18" charset="2"/>
              <a:buChar char="P"/>
            </a:pPr>
            <a:r>
              <a:rPr lang="en-CA" alt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Have </a:t>
            </a:r>
            <a:r>
              <a:rPr lang="en-CA" alt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CA" alt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eliminated the need to be careful about spelling</a:t>
            </a:r>
          </a:p>
          <a:p>
            <a:pPr marL="542925" indent="-542925">
              <a:buClr>
                <a:schemeClr val="tx1"/>
              </a:buClr>
              <a:buFont typeface="Wingdings 2" panose="05020102010507070707" pitchFamily="18" charset="2"/>
              <a:buChar char="P"/>
            </a:pPr>
            <a:endParaRPr lang="en-CA" alt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42925" indent="-542925">
              <a:buClr>
                <a:schemeClr val="tx1"/>
              </a:buClr>
              <a:buFont typeface="Wingdings 2" panose="05020102010507070707" pitchFamily="18" charset="2"/>
              <a:buChar char="P"/>
            </a:pPr>
            <a:r>
              <a:rPr lang="en-CA" alt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Will not always highlight incorrect / misused words if spelled correctly</a:t>
            </a:r>
          </a:p>
          <a:p>
            <a:pPr marL="542925" indent="-542925">
              <a:buClr>
                <a:schemeClr val="tx1"/>
              </a:buClr>
              <a:buFont typeface="Wingdings 2" panose="05020102010507070707" pitchFamily="18" charset="2"/>
              <a:buChar char="P"/>
            </a:pPr>
            <a:endParaRPr lang="en-CA" alt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42925" indent="-542925" eaLnBrk="1" hangingPunct="1">
              <a:spcBef>
                <a:spcPct val="0"/>
              </a:spcBef>
              <a:buClr>
                <a:schemeClr val="tx1"/>
              </a:buClr>
              <a:buFont typeface="Wingdings 2" panose="05020102010507070707" pitchFamily="18" charset="2"/>
              <a:buChar char="P"/>
            </a:pPr>
            <a:r>
              <a:rPr lang="en-CA" alt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Use a spell checker but also use a standard dictionary to verify.</a:t>
            </a: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en-CA" altLang="en-US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en-CA" altLang="en-US" sz="1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</a:pPr>
            <a:endParaRPr lang="en-CA" altLang="en-US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23900" lvl="1" indent="-357188" eaLnBrk="1" hangingPunct="1">
              <a:spcBef>
                <a:spcPct val="0"/>
              </a:spcBef>
              <a:buClr>
                <a:srgbClr val="0BD0D9"/>
              </a:buClr>
              <a:buFont typeface="Wingdings 2" panose="05020102010507070707" pitchFamily="18" charset="2"/>
              <a:buNone/>
            </a:pPr>
            <a:endParaRPr lang="en-CA" altLang="en-US" sz="1800" b="1" dirty="0"/>
          </a:p>
          <a:p>
            <a:pPr eaLnBrk="1" hangingPunct="1">
              <a:spcBef>
                <a:spcPct val="0"/>
              </a:spcBef>
            </a:pPr>
            <a:endParaRPr lang="en-CA" altLang="en-US" sz="2000" b="1" dirty="0"/>
          </a:p>
          <a:p>
            <a:pPr eaLnBrk="1" hangingPunct="1">
              <a:spcBef>
                <a:spcPct val="0"/>
              </a:spcBef>
            </a:pPr>
            <a:endParaRPr lang="en-CA" altLang="en-US" sz="2000" b="1" dirty="0"/>
          </a:p>
          <a:p>
            <a:pPr eaLnBrk="1" hangingPunct="1">
              <a:spcBef>
                <a:spcPct val="0"/>
              </a:spcBef>
            </a:pPr>
            <a:endParaRPr lang="en-CA" altLang="en-US" sz="20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571625" y="1357313"/>
            <a:ext cx="8101013" cy="571500"/>
          </a:xfrm>
        </p:spPr>
        <p:txBody>
          <a:bodyPr/>
          <a:lstStyle/>
          <a:p>
            <a:pPr marL="342900" indent="-342900" eaLnBrk="1" hangingPunct="1"/>
            <a:r>
              <a:rPr lang="en-US" altLang="en-US" sz="4400">
                <a:latin typeface="Arial" panose="020B0604020202020204" pitchFamily="34" charset="0"/>
                <a:cs typeface="Arial" panose="020B0604020202020204" pitchFamily="34" charset="0"/>
              </a:rPr>
              <a:t>Spell Checker</a:t>
            </a:r>
            <a:br>
              <a:rPr lang="en-US" altLang="en-US" sz="440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altLang="en-US" sz="1800" b="1">
              <a:latin typeface="Arial" panose="020B0604020202020204" pitchFamily="34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2000250"/>
            <a:ext cx="8223250" cy="4419600"/>
          </a:xfrm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  <a:buFont typeface="Wingdings 2" panose="05020102010507070707" pitchFamily="18" charset="2"/>
              <a:buNone/>
              <a:defRPr/>
            </a:pPr>
            <a:r>
              <a:rPr lang="en-US" sz="2400" b="1" dirty="0">
                <a:latin typeface="Arial" charset="0"/>
                <a:cs typeface="Arial" charset="0"/>
              </a:rPr>
              <a:t>Example of problem - Beer  p. 14.</a:t>
            </a:r>
            <a:endParaRPr lang="en-CA" sz="2400" b="1" dirty="0"/>
          </a:p>
          <a:p>
            <a:pPr>
              <a:buFont typeface="Wingdings 2" panose="05020102010507070707" pitchFamily="18" charset="2"/>
              <a:buNone/>
              <a:defRPr/>
            </a:pPr>
            <a:r>
              <a:rPr lang="en-CA" sz="3200" dirty="0"/>
              <a:t>‘‘A rose by any other name would smell as sweet.’’ (from </a:t>
            </a:r>
            <a:r>
              <a:rPr lang="en-CA" sz="3200" i="1" dirty="0"/>
              <a:t>Romeo and Juliet)</a:t>
            </a:r>
          </a:p>
          <a:p>
            <a:pPr>
              <a:defRPr/>
            </a:pPr>
            <a:endParaRPr lang="en-CA" sz="2400" b="1" dirty="0">
              <a:latin typeface="Arial" pitchFamily="34" charset="0"/>
              <a:cs typeface="Arial" pitchFamily="34" charset="0"/>
            </a:endParaRPr>
          </a:p>
          <a:p>
            <a:pPr>
              <a:buFont typeface="Wingdings 2" panose="05020102010507070707" pitchFamily="18" charset="2"/>
              <a:buNone/>
              <a:defRPr/>
            </a:pPr>
            <a:r>
              <a:rPr lang="en-CA" sz="2400" b="1" dirty="0">
                <a:latin typeface="Arial" pitchFamily="34" charset="0"/>
                <a:cs typeface="Arial" pitchFamily="34" charset="0"/>
              </a:rPr>
              <a:t>Extreme example of words that would not be highlighted by spell checker</a:t>
            </a:r>
          </a:p>
          <a:p>
            <a:pPr>
              <a:buFont typeface="Wingdings 2" panose="05020102010507070707" pitchFamily="18" charset="2"/>
              <a:buNone/>
              <a:defRPr/>
            </a:pPr>
            <a:r>
              <a:rPr lang="en-CA" sz="3200" i="1" dirty="0"/>
              <a:t>A nose by any outer dame wood small as sweat.</a:t>
            </a:r>
          </a:p>
          <a:p>
            <a:pPr>
              <a:defRPr/>
            </a:pPr>
            <a:endParaRPr lang="en-CA" sz="2000" b="1" i="1" dirty="0">
              <a:latin typeface="Arial" pitchFamily="34" charset="0"/>
              <a:cs typeface="Arial" pitchFamily="34" charset="0"/>
            </a:endParaRPr>
          </a:p>
          <a:p>
            <a:pPr>
              <a:buFont typeface="Wingdings 2" panose="05020102010507070707" pitchFamily="18" charset="2"/>
              <a:buNone/>
              <a:defRPr/>
            </a:pPr>
            <a:r>
              <a:rPr lang="en-CA" sz="2000" b="1" i="1" dirty="0">
                <a:latin typeface="Arial" pitchFamily="34" charset="0"/>
                <a:cs typeface="Arial" pitchFamily="34" charset="0"/>
              </a:rPr>
              <a:t>No red flags raised by spell checker </a:t>
            </a:r>
            <a:endParaRPr lang="en-CA" sz="2400" b="1" dirty="0">
              <a:latin typeface="Arial" pitchFamily="34" charset="0"/>
              <a:cs typeface="Arial" pitchFamily="34" charset="0"/>
            </a:endParaRPr>
          </a:p>
          <a:p>
            <a:pPr>
              <a:buFont typeface="Wingdings 2" panose="05020102010507070707" pitchFamily="18" charset="2"/>
              <a:buNone/>
              <a:defRPr/>
            </a:pPr>
            <a:endParaRPr lang="en-CA" sz="2000" dirty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en-CA" sz="2200" b="1" dirty="0">
              <a:latin typeface="Arial" pitchFamily="34" charset="0"/>
              <a:cs typeface="Arial" pitchFamily="34" charset="0"/>
            </a:endParaRPr>
          </a:p>
          <a:p>
            <a:pPr marL="723901" lvl="1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 panose="05020102010507070707" pitchFamily="18" charset="2"/>
              <a:buNone/>
              <a:defRPr/>
            </a:pPr>
            <a:endParaRPr lang="en-CA" sz="1800" b="1" dirty="0"/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CA" sz="2000" b="1" dirty="0"/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CA" sz="2000" b="1" dirty="0"/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CA" sz="20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1571625" y="1357313"/>
            <a:ext cx="8101013" cy="571500"/>
          </a:xfrm>
        </p:spPr>
        <p:txBody>
          <a:bodyPr/>
          <a:lstStyle/>
          <a:p>
            <a:pPr marL="342900" indent="-342900" eaLnBrk="1" hangingPunct="1"/>
            <a:r>
              <a:rPr lang="en-US" altLang="en-US" sz="4400">
                <a:latin typeface="Arial" panose="020B0604020202020204" pitchFamily="34" charset="0"/>
                <a:cs typeface="Arial" panose="020B0604020202020204" pitchFamily="34" charset="0"/>
              </a:rPr>
              <a:t>Spell Checker</a:t>
            </a:r>
            <a:br>
              <a:rPr lang="en-US" altLang="en-US" sz="440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altLang="en-US" sz="1800" b="1">
              <a:latin typeface="Arial" panose="020B0604020202020204" pitchFamily="34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2000250"/>
            <a:ext cx="8223250" cy="4419600"/>
          </a:xfrm>
        </p:spPr>
        <p:txBody>
          <a:bodyPr>
            <a:normAutofit fontScale="92500" lnSpcReduction="20000"/>
          </a:bodyPr>
          <a:lstStyle/>
          <a:p>
            <a:pPr>
              <a:buFont typeface="Wingdings 2" panose="05020102010507070707" pitchFamily="18" charset="2"/>
              <a:buNone/>
              <a:defRPr/>
            </a:pPr>
            <a:r>
              <a:rPr lang="en-CA" sz="2800" b="1" i="1" dirty="0">
                <a:latin typeface="Arial" pitchFamily="34" charset="0"/>
                <a:cs typeface="Arial" pitchFamily="34" charset="0"/>
              </a:rPr>
              <a:t>Also no red flags raised by spell checker for following types of words</a:t>
            </a:r>
          </a:p>
          <a:p>
            <a:pPr>
              <a:buFont typeface="Wingdings 2" panose="05020102010507070707" pitchFamily="18" charset="2"/>
              <a:buNone/>
              <a:defRPr/>
            </a:pPr>
            <a:endParaRPr lang="en-CA" sz="2800" b="1" i="1" dirty="0">
              <a:latin typeface="Arial" pitchFamily="34" charset="0"/>
              <a:cs typeface="Arial" pitchFamily="34" charset="0"/>
            </a:endParaRPr>
          </a:p>
          <a:p>
            <a:pPr>
              <a:buFont typeface="Wingdings 2" panose="05020102010507070707" pitchFamily="18" charset="2"/>
              <a:buNone/>
              <a:defRPr/>
            </a:pPr>
            <a:r>
              <a:rPr lang="en-CA" sz="2800" b="1" i="1" dirty="0">
                <a:latin typeface="Arial" pitchFamily="34" charset="0"/>
                <a:cs typeface="Arial" pitchFamily="34" charset="0"/>
              </a:rPr>
              <a:t>		their, there,</a:t>
            </a:r>
          </a:p>
          <a:p>
            <a:pPr>
              <a:buFont typeface="Wingdings 2" panose="05020102010507070707" pitchFamily="18" charset="2"/>
              <a:buNone/>
              <a:defRPr/>
            </a:pPr>
            <a:r>
              <a:rPr lang="en-CA" sz="2800" b="1" i="1" dirty="0">
                <a:latin typeface="Arial" pitchFamily="34" charset="0"/>
                <a:cs typeface="Arial" pitchFamily="34" charset="0"/>
              </a:rPr>
              <a:t>		to, two, too</a:t>
            </a:r>
          </a:p>
          <a:p>
            <a:pPr>
              <a:buFont typeface="Wingdings 2" panose="05020102010507070707" pitchFamily="18" charset="2"/>
              <a:buNone/>
              <a:defRPr/>
            </a:pPr>
            <a:r>
              <a:rPr lang="en-CA" sz="2800" b="1" i="1" dirty="0">
                <a:latin typeface="Arial" pitchFamily="34" charset="0"/>
                <a:cs typeface="Arial" pitchFamily="34" charset="0"/>
              </a:rPr>
              <a:t>			</a:t>
            </a:r>
          </a:p>
          <a:p>
            <a:pPr>
              <a:buFont typeface="Wingdings 2" panose="05020102010507070707" pitchFamily="18" charset="2"/>
              <a:buNone/>
              <a:defRPr/>
            </a:pPr>
            <a:r>
              <a:rPr lang="en-CA" sz="2800" b="1" i="1" dirty="0">
                <a:latin typeface="Arial" pitchFamily="34" charset="0"/>
                <a:cs typeface="Arial" pitchFamily="34" charset="0"/>
              </a:rPr>
              <a:t>Or – </a:t>
            </a:r>
            <a:r>
              <a:rPr lang="en-CA" sz="2800" b="1" dirty="0">
                <a:latin typeface="Arial" pitchFamily="34" charset="0"/>
                <a:cs typeface="Arial" pitchFamily="34" charset="0"/>
              </a:rPr>
              <a:t>slip of the finger</a:t>
            </a:r>
          </a:p>
          <a:p>
            <a:pPr>
              <a:buFont typeface="Wingdings 2" panose="05020102010507070707" pitchFamily="18" charset="2"/>
              <a:buNone/>
              <a:defRPr/>
            </a:pPr>
            <a:r>
              <a:rPr lang="en-CA" sz="2800" b="1" i="1" dirty="0">
                <a:latin typeface="Arial" pitchFamily="34" charset="0"/>
                <a:cs typeface="Arial" pitchFamily="34" charset="0"/>
              </a:rPr>
              <a:t>		</a:t>
            </a:r>
          </a:p>
          <a:p>
            <a:pPr>
              <a:buFont typeface="Wingdings 2" panose="05020102010507070707" pitchFamily="18" charset="2"/>
              <a:buNone/>
              <a:defRPr/>
            </a:pPr>
            <a:r>
              <a:rPr lang="en-CA" sz="2800" b="1" i="1" dirty="0">
                <a:latin typeface="Arial" pitchFamily="34" charset="0"/>
                <a:cs typeface="Arial" pitchFamily="34" charset="0"/>
              </a:rPr>
              <a:t>		from, form </a:t>
            </a:r>
          </a:p>
          <a:p>
            <a:pPr>
              <a:buFont typeface="Wingdings 2" panose="05020102010507070707" pitchFamily="18" charset="2"/>
              <a:buNone/>
              <a:defRPr/>
            </a:pPr>
            <a:endParaRPr lang="en-CA" sz="2800" b="1" dirty="0">
              <a:latin typeface="Arial" pitchFamily="34" charset="0"/>
              <a:cs typeface="Arial" pitchFamily="34" charset="0"/>
            </a:endParaRPr>
          </a:p>
          <a:p>
            <a:pPr>
              <a:buFont typeface="Wingdings 2" panose="05020102010507070707" pitchFamily="18" charset="2"/>
              <a:buNone/>
              <a:defRPr/>
            </a:pPr>
            <a:r>
              <a:rPr lang="en-CA" sz="2800" dirty="0">
                <a:latin typeface="Arial" pitchFamily="34" charset="0"/>
                <a:cs typeface="Arial" pitchFamily="34" charset="0"/>
              </a:rPr>
              <a:t>		</a:t>
            </a:r>
          </a:p>
          <a:p>
            <a:pPr>
              <a:defRPr/>
            </a:pPr>
            <a:endParaRPr lang="en-CA" sz="2200" b="1" dirty="0">
              <a:latin typeface="Arial" pitchFamily="34" charset="0"/>
              <a:cs typeface="Arial" pitchFamily="34" charset="0"/>
            </a:endParaRPr>
          </a:p>
          <a:p>
            <a:pPr marL="723901" lvl="1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 panose="05020102010507070707" pitchFamily="18" charset="2"/>
              <a:buNone/>
              <a:defRPr/>
            </a:pPr>
            <a:endParaRPr lang="en-CA" sz="1800" b="1" dirty="0"/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CA" sz="2000" b="1" dirty="0"/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CA" sz="2000" b="1" dirty="0"/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CA" sz="20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928688"/>
            <a:ext cx="8101013" cy="571500"/>
          </a:xfrm>
        </p:spPr>
        <p:txBody>
          <a:bodyPr/>
          <a:lstStyle/>
          <a:p>
            <a:pPr marL="342900" indent="-342900" eaLnBrk="1" hangingPunct="1"/>
            <a:br>
              <a:rPr lang="en-CA" altLang="en-US" sz="1700" b="1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4400" b="1">
                <a:latin typeface="Arial" panose="020B0604020202020204" pitchFamily="34" charset="0"/>
                <a:cs typeface="Arial" panose="020B0604020202020204" pitchFamily="34" charset="0"/>
              </a:rPr>
              <a:t>Misused Words</a:t>
            </a:r>
            <a:endParaRPr lang="en-US" altLang="en-US" sz="4400" b="1">
              <a:latin typeface="Arial" panose="020B0604020202020204" pitchFamily="34" charset="0"/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2000250"/>
            <a:ext cx="8223250" cy="4419600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en-US" altLang="en-US" sz="4800" b="1" dirty="0"/>
              <a:t>Accept, Except</a:t>
            </a:r>
            <a:endParaRPr lang="en-CA" altLang="en-US" sz="4800" dirty="0"/>
          </a:p>
          <a:p>
            <a:pPr marL="539750" indent="-539750">
              <a:spcBef>
                <a:spcPts val="12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US" altLang="en-US" sz="3600" b="1" i="1" dirty="0"/>
              <a:t>Accept</a:t>
            </a:r>
            <a:r>
              <a:rPr lang="en-US" altLang="en-US" sz="3600" b="1" dirty="0"/>
              <a:t> </a:t>
            </a:r>
            <a:r>
              <a:rPr lang="en-US" altLang="en-US" sz="3600" dirty="0"/>
              <a:t>- a verb meaning to receive.</a:t>
            </a:r>
          </a:p>
          <a:p>
            <a:pPr marL="539750" indent="-539750">
              <a:spcBef>
                <a:spcPts val="12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US" altLang="en-US" sz="3600" dirty="0"/>
              <a:t> </a:t>
            </a:r>
            <a:r>
              <a:rPr lang="en-US" altLang="en-US" sz="3600" b="1" i="1" dirty="0"/>
              <a:t>Except</a:t>
            </a:r>
            <a:r>
              <a:rPr lang="en-US" altLang="en-US" sz="3600" dirty="0"/>
              <a:t> is usually a preposition meaning excluding.</a:t>
            </a:r>
          </a:p>
          <a:p>
            <a:pPr>
              <a:spcBef>
                <a:spcPts val="1200"/>
              </a:spcBef>
              <a:buFont typeface="Wingdings 2" panose="05020102010507070707" pitchFamily="18" charset="2"/>
              <a:buNone/>
            </a:pPr>
            <a:r>
              <a:rPr lang="en-US" altLang="en-US" sz="3600" i="1" dirty="0"/>
              <a:t>	I will </a:t>
            </a:r>
            <a:r>
              <a:rPr lang="en-US" altLang="en-US" sz="3600" i="1" u="sng" dirty="0"/>
              <a:t>accept</a:t>
            </a:r>
            <a:r>
              <a:rPr lang="en-US" altLang="en-US" sz="3600" i="1" dirty="0"/>
              <a:t> all the packages </a:t>
            </a:r>
            <a:r>
              <a:rPr lang="en-US" altLang="en-US" sz="3600" i="1" u="sng" dirty="0"/>
              <a:t>except</a:t>
            </a:r>
            <a:r>
              <a:rPr lang="en-US" altLang="en-US" sz="3600" i="1" dirty="0"/>
              <a:t> that one.</a:t>
            </a:r>
          </a:p>
          <a:p>
            <a:endParaRPr lang="en-CA" altLang="en-US" sz="24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928688"/>
            <a:ext cx="8101013" cy="571500"/>
          </a:xfrm>
        </p:spPr>
        <p:txBody>
          <a:bodyPr/>
          <a:lstStyle/>
          <a:p>
            <a:pPr marL="342900" indent="-342900" eaLnBrk="1" hangingPunct="1"/>
            <a:br>
              <a:rPr lang="en-CA" altLang="en-US" sz="17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Misused words</a:t>
            </a:r>
            <a:endParaRPr lang="en-US" altLang="en-US" sz="4400" b="1" dirty="0">
              <a:latin typeface="Arial" panose="020B0604020202020204" pitchFamily="34" charset="0"/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>
          <a:xfrm>
            <a:off x="357188" y="1714500"/>
            <a:ext cx="8223250" cy="4419600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en-US" altLang="en-US" sz="5400" b="1" dirty="0"/>
              <a:t>Affect, Effect</a:t>
            </a:r>
            <a:endParaRPr lang="en-CA" altLang="en-US" sz="5400" dirty="0"/>
          </a:p>
          <a:p>
            <a:pPr marL="0" indent="0">
              <a:buClr>
                <a:schemeClr val="bg2"/>
              </a:buClr>
              <a:buNone/>
            </a:pPr>
            <a:r>
              <a:rPr lang="en-US" altLang="en-US" sz="2800" b="1" i="1" dirty="0"/>
              <a:t>Affect</a:t>
            </a:r>
            <a:r>
              <a:rPr lang="en-US" altLang="en-US" sz="2800" dirty="0"/>
              <a:t> - a verb meaning to influence.</a:t>
            </a:r>
          </a:p>
          <a:p>
            <a:pPr marL="0" indent="0">
              <a:buClr>
                <a:schemeClr val="bg2"/>
              </a:buClr>
              <a:buNone/>
            </a:pPr>
            <a:r>
              <a:rPr lang="en-US" altLang="en-US" sz="2800" i="1" dirty="0"/>
              <a:t>	The rain did not </a:t>
            </a:r>
            <a:r>
              <a:rPr lang="en-US" altLang="en-US" sz="2800" u="sng" dirty="0"/>
              <a:t>affect</a:t>
            </a:r>
            <a:r>
              <a:rPr lang="en-US" altLang="en-US" sz="2800" i="1" dirty="0"/>
              <a:t> the outcome of the race</a:t>
            </a:r>
          </a:p>
          <a:p>
            <a:pPr marL="0" indent="0">
              <a:buClr>
                <a:schemeClr val="bg2"/>
              </a:buClr>
              <a:buNone/>
            </a:pPr>
            <a:endParaRPr lang="en-US" altLang="en-US" sz="2800" dirty="0"/>
          </a:p>
          <a:p>
            <a:pPr marL="0" indent="0">
              <a:buClr>
                <a:schemeClr val="bg2"/>
              </a:buClr>
              <a:buNone/>
            </a:pPr>
            <a:r>
              <a:rPr lang="en-US" altLang="en-US" sz="2800" b="1" i="1" dirty="0"/>
              <a:t>Effect</a:t>
            </a:r>
            <a:r>
              <a:rPr lang="en-US" altLang="en-US" sz="2800" dirty="0"/>
              <a:t> - </a:t>
            </a:r>
            <a:r>
              <a:rPr lang="en-US" altLang="en-US" sz="2800" dirty="0">
                <a:solidFill>
                  <a:srgbClr val="FF0000"/>
                </a:solidFill>
              </a:rPr>
              <a:t>usually</a:t>
            </a:r>
            <a:r>
              <a:rPr lang="en-US" altLang="en-US" sz="2800" dirty="0"/>
              <a:t> a noun meaning result. </a:t>
            </a:r>
          </a:p>
          <a:p>
            <a:pPr marL="800100" indent="0">
              <a:buClr>
                <a:schemeClr val="bg2"/>
              </a:buClr>
              <a:buNone/>
            </a:pPr>
            <a:r>
              <a:rPr lang="en-US" altLang="en-US" sz="2800" i="1" dirty="0"/>
              <a:t>The rain had no </a:t>
            </a:r>
            <a:r>
              <a:rPr lang="en-US" altLang="en-US" sz="2800" i="1" u="sng" dirty="0"/>
              <a:t>effect</a:t>
            </a:r>
            <a:r>
              <a:rPr lang="en-US" altLang="en-US" sz="2800" i="1" dirty="0"/>
              <a:t> on the outcome of the race</a:t>
            </a:r>
          </a:p>
          <a:p>
            <a:pPr>
              <a:buFont typeface="Wingdings 2" panose="05020102010507070707" pitchFamily="18" charset="2"/>
              <a:buNone/>
            </a:pPr>
            <a:endParaRPr lang="en-US" altLang="en-US" sz="2800" i="1" dirty="0"/>
          </a:p>
          <a:p>
            <a:pPr>
              <a:buFont typeface="Wingdings 2" panose="05020102010507070707" pitchFamily="18" charset="2"/>
              <a:buNone/>
            </a:pPr>
            <a:r>
              <a:rPr lang="en-US" altLang="en-US" sz="2800" b="1" i="1" dirty="0"/>
              <a:t>Helpful hint:  </a:t>
            </a:r>
            <a:r>
              <a:rPr lang="en-US" altLang="en-US" sz="2800" b="1" i="1" dirty="0">
                <a:solidFill>
                  <a:srgbClr val="FF0000"/>
                </a:solidFill>
              </a:rPr>
              <a:t>A</a:t>
            </a:r>
            <a:r>
              <a:rPr lang="en-US" altLang="en-US" sz="2800" b="1" i="1" dirty="0"/>
              <a:t>ffect is an </a:t>
            </a:r>
            <a:r>
              <a:rPr lang="en-US" altLang="en-US" sz="2800" b="1" i="1" dirty="0">
                <a:solidFill>
                  <a:srgbClr val="FF0000"/>
                </a:solidFill>
              </a:rPr>
              <a:t>A</a:t>
            </a:r>
            <a:r>
              <a:rPr lang="en-US" altLang="en-US" sz="2800" b="1" i="1" dirty="0"/>
              <a:t>ction word. (verb) </a:t>
            </a:r>
            <a:endParaRPr lang="en-US" altLang="en-US" sz="2800" b="1" i="1" dirty="0">
              <a:solidFill>
                <a:srgbClr val="FF0000"/>
              </a:solidFill>
            </a:endParaRPr>
          </a:p>
          <a:p>
            <a:endParaRPr lang="en-US" altLang="en-US" sz="2400" i="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928688"/>
            <a:ext cx="8101013" cy="571500"/>
          </a:xfrm>
        </p:spPr>
        <p:txBody>
          <a:bodyPr/>
          <a:lstStyle/>
          <a:p>
            <a:pPr marL="342900" indent="-342900" eaLnBrk="1" hangingPunct="1"/>
            <a:br>
              <a:rPr lang="en-CA" altLang="en-US" sz="17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Misused words</a:t>
            </a:r>
            <a:endParaRPr lang="en-US" altLang="en-US" sz="4400" b="1" dirty="0">
              <a:latin typeface="Arial" panose="020B0604020202020204" pitchFamily="34" charset="0"/>
            </a:endParaRPr>
          </a:p>
        </p:txBody>
      </p:sp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2000250"/>
            <a:ext cx="8223250" cy="4419600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en-US" altLang="en-US" sz="4800" b="1" dirty="0"/>
              <a:t>Allusion, Illusion</a:t>
            </a:r>
            <a:endParaRPr lang="en-CA" altLang="en-US" sz="4800" dirty="0"/>
          </a:p>
          <a:p>
            <a:pPr marL="0" indent="0">
              <a:buNone/>
            </a:pPr>
            <a:r>
              <a:rPr lang="en-US" altLang="en-US" sz="2800" b="1" i="1" dirty="0"/>
              <a:t>Allusion</a:t>
            </a:r>
            <a:r>
              <a:rPr lang="en-US" altLang="en-US" sz="2800" dirty="0"/>
              <a:t> - an indirect reference. (usually in / from a literary context)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altLang="en-US" sz="2800" i="1" dirty="0"/>
              <a:t>	Stinginess is often illustrated through an </a:t>
            </a:r>
            <a:r>
              <a:rPr lang="en-US" altLang="en-US" sz="2800" i="1" u="sng" dirty="0"/>
              <a:t>allusion</a:t>
            </a:r>
            <a:r>
              <a:rPr lang="en-US" altLang="en-US" sz="2800" i="1" dirty="0"/>
              <a:t> to Scrooge.</a:t>
            </a:r>
          </a:p>
          <a:p>
            <a:pPr marL="0" indent="0">
              <a:buNone/>
            </a:pPr>
            <a:endParaRPr lang="en-US" altLang="en-US" sz="2800" dirty="0"/>
          </a:p>
          <a:p>
            <a:pPr marL="0" indent="0">
              <a:buNone/>
            </a:pPr>
            <a:r>
              <a:rPr lang="en-US" altLang="en-US" sz="2800" b="1" i="1" dirty="0"/>
              <a:t>Illusion</a:t>
            </a:r>
            <a:r>
              <a:rPr lang="en-US" altLang="en-US" sz="2800" dirty="0"/>
              <a:t> - a misconception or false impression.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altLang="en-US" sz="2800" dirty="0"/>
              <a:t>	 </a:t>
            </a:r>
            <a:r>
              <a:rPr lang="en-US" altLang="en-US" sz="2800" i="1" dirty="0"/>
              <a:t>Mirrors give the room an </a:t>
            </a:r>
            <a:r>
              <a:rPr lang="en-US" altLang="en-US" sz="2800" i="1" u="sng" dirty="0"/>
              <a:t>illusion </a:t>
            </a:r>
            <a:r>
              <a:rPr lang="en-US" altLang="en-US" sz="2800" i="1" dirty="0"/>
              <a:t>of depth.</a:t>
            </a:r>
            <a:endParaRPr lang="en-CA" altLang="en-US" sz="2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553348" y="476672"/>
            <a:ext cx="8183562" cy="786854"/>
          </a:xfrm>
        </p:spPr>
        <p:txBody>
          <a:bodyPr/>
          <a:lstStyle/>
          <a:p>
            <a:pPr eaLnBrk="1" hangingPunct="1">
              <a:defRPr/>
            </a:pPr>
            <a:r>
              <a:rPr lang="en-CA" b="1" dirty="0">
                <a:solidFill>
                  <a:schemeClr val="bg2">
                    <a:lumMod val="50000"/>
                  </a:schemeClr>
                </a:solidFill>
              </a:rPr>
              <a:t>Administrative Information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495834" y="1340768"/>
            <a:ext cx="8229600" cy="4525963"/>
          </a:xfrm>
        </p:spPr>
        <p:txBody>
          <a:bodyPr rtlCol="0">
            <a:normAutofit/>
          </a:bodyPr>
          <a:lstStyle/>
          <a:p>
            <a:pPr marL="231775" indent="-231775" eaLnBrk="1" fontAlgn="auto" hangingPunct="1">
              <a:lnSpc>
                <a:spcPct val="110000"/>
              </a:lnSpc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CA" sz="2000" b="1" dirty="0">
                <a:latin typeface="Arial" pitchFamily="34" charset="0"/>
                <a:cs typeface="Arial" pitchFamily="34" charset="0"/>
              </a:rPr>
              <a:t>Report Proposal – due Nov. 13 (next Monday)</a:t>
            </a:r>
          </a:p>
          <a:p>
            <a:pPr marL="231775" indent="-231775" eaLnBrk="1" fontAlgn="auto" hangingPunct="1">
              <a:lnSpc>
                <a:spcPct val="110000"/>
              </a:lnSpc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CA" sz="2000" b="1" dirty="0">
                <a:latin typeface="Arial" pitchFamily="34" charset="0"/>
                <a:cs typeface="Arial" pitchFamily="34" charset="0"/>
              </a:rPr>
              <a:t>Marked assignments can be picked up after lectures – or at my DG location.</a:t>
            </a:r>
          </a:p>
          <a:p>
            <a:pPr marL="231775" indent="-231775" eaLnBrk="1" fontAlgn="auto" hangingPunct="1">
              <a:lnSpc>
                <a:spcPct val="110000"/>
              </a:lnSpc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CA" sz="2000" b="1" dirty="0">
                <a:latin typeface="Arial" pitchFamily="34" charset="0"/>
                <a:cs typeface="Arial" pitchFamily="34" charset="0"/>
              </a:rPr>
              <a:t>Keep all marked assignments until course is completed, final marks submitted.</a:t>
            </a:r>
          </a:p>
          <a:p>
            <a:pPr marL="231775" indent="-231775" eaLnBrk="1" fontAlgn="auto" hangingPunct="1">
              <a:lnSpc>
                <a:spcPct val="110000"/>
              </a:lnSpc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CA" sz="2000" b="1" dirty="0">
                <a:latin typeface="Arial" pitchFamily="34" charset="0"/>
                <a:cs typeface="Arial" pitchFamily="34" charset="0"/>
              </a:rPr>
              <a:t>Course evaluation period </a:t>
            </a:r>
            <a:r>
              <a:rPr lang="en-CA" sz="2000" dirty="0">
                <a:latin typeface="Arial" panose="020B0604020202020204" pitchFamily="34" charset="0"/>
                <a:cs typeface="Arial" panose="020B0604020202020204" pitchFamily="34" charset="0"/>
              </a:rPr>
              <a:t>- N</a:t>
            </a:r>
            <a:r>
              <a:rPr lang="en-CA" sz="2000" b="1" dirty="0">
                <a:latin typeface="Arial" panose="020B0604020202020204" pitchFamily="34" charset="0"/>
                <a:cs typeface="Arial" panose="020B0604020202020204" pitchFamily="34" charset="0"/>
              </a:rPr>
              <a:t>ovember 13 to 24, 2017</a:t>
            </a:r>
            <a:r>
              <a:rPr lang="en-CA" sz="2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598488" lvl="1" indent="-231775" eaLnBrk="1" fontAlgn="auto" hangingPunct="1">
              <a:lnSpc>
                <a:spcPct val="110000"/>
              </a:lnSpc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CA" sz="1800" b="1" dirty="0">
                <a:latin typeface="Arial" panose="020B0604020202020204" pitchFamily="34" charset="0"/>
                <a:cs typeface="Arial" panose="020B0604020202020204" pitchFamily="34" charset="0"/>
              </a:rPr>
              <a:t>May be completed at any time on-line</a:t>
            </a:r>
          </a:p>
          <a:p>
            <a:pPr marL="598488" lvl="1" indent="-231775" eaLnBrk="1" fontAlgn="auto" hangingPunct="1">
              <a:lnSpc>
                <a:spcPct val="110000"/>
              </a:lnSpc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CA" sz="1800" b="1" dirty="0">
                <a:latin typeface="Arial" panose="020B0604020202020204" pitchFamily="34" charset="0"/>
                <a:cs typeface="Arial" panose="020B0604020202020204" pitchFamily="34" charset="0"/>
              </a:rPr>
              <a:t>However, profs required to allow 20-minute in-class evaluation. </a:t>
            </a:r>
          </a:p>
          <a:p>
            <a:pPr marL="598488" lvl="1" indent="-231775" eaLnBrk="1" fontAlgn="auto" hangingPunct="1">
              <a:lnSpc>
                <a:spcPct val="110000"/>
              </a:lnSpc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CA" sz="1800" b="1" dirty="0">
                <a:latin typeface="Arial" panose="020B0604020202020204" pitchFamily="34" charset="0"/>
                <a:cs typeface="Arial" panose="020B0604020202020204" pitchFamily="34" charset="0"/>
              </a:rPr>
              <a:t>November 20. </a:t>
            </a:r>
          </a:p>
          <a:p>
            <a:pPr marL="598488" lvl="1" indent="-231775" eaLnBrk="1" fontAlgn="auto" hangingPunct="1">
              <a:lnSpc>
                <a:spcPct val="110000"/>
              </a:lnSpc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CA" sz="1800" b="1" dirty="0">
                <a:latin typeface="Arial" panose="020B0604020202020204" pitchFamily="34" charset="0"/>
                <a:cs typeface="Arial" panose="020B0604020202020204" pitchFamily="34" charset="0"/>
              </a:rPr>
              <a:t>Bring laptops, tablets, or smartphones to complete the online course evaluation</a:t>
            </a:r>
            <a:endParaRPr lang="en-CA" sz="2000" b="1" dirty="0">
              <a:latin typeface="Arial" pitchFamily="34" charset="0"/>
              <a:cs typeface="Arial" pitchFamily="34" charset="0"/>
            </a:endParaRPr>
          </a:p>
          <a:p>
            <a:pPr marL="231775" indent="-231775" eaLnBrk="1" fontAlgn="auto" hangingPunct="1">
              <a:lnSpc>
                <a:spcPct val="110000"/>
              </a:lnSpc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CA" sz="2000" b="1" dirty="0">
                <a:latin typeface="Arial" pitchFamily="34" charset="0"/>
                <a:cs typeface="Arial" pitchFamily="34" charset="0"/>
              </a:rPr>
              <a:t>Discussion group Nov. 8 – Open Session – no formal Discussion group – opportunity to discuss report proposal . . . </a:t>
            </a:r>
          </a:p>
          <a:p>
            <a:pPr marL="231775" indent="-231775" eaLnBrk="1" fontAlgn="auto" hangingPunct="1">
              <a:lnSpc>
                <a:spcPct val="110000"/>
              </a:lnSpc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endParaRPr lang="en-CA" sz="2400" b="1" dirty="0">
              <a:latin typeface="Arial" pitchFamily="34" charset="0"/>
              <a:cs typeface="Arial" pitchFamily="34" charset="0"/>
            </a:endParaRPr>
          </a:p>
          <a:p>
            <a:pPr marL="231775" indent="-231775" eaLnBrk="1" fontAlgn="auto" hangingPunct="1">
              <a:lnSpc>
                <a:spcPct val="110000"/>
              </a:lnSpc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endParaRPr lang="en-CA" b="1" dirty="0">
              <a:latin typeface="Arial" pitchFamily="34" charset="0"/>
              <a:cs typeface="Arial" pitchFamily="34" charset="0"/>
            </a:endParaRPr>
          </a:p>
          <a:p>
            <a:pPr marL="290513" lvl="1" indent="0" algn="r" eaLnBrk="1" fontAlgn="auto" hangingPunct="1">
              <a:lnSpc>
                <a:spcPct val="11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en-US" sz="1800" b="1" dirty="0">
              <a:latin typeface="Arial" pitchFamily="34" charset="0"/>
              <a:cs typeface="Arial" pitchFamily="34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endParaRPr lang="en-CA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928688"/>
            <a:ext cx="8101013" cy="571500"/>
          </a:xfrm>
        </p:spPr>
        <p:txBody>
          <a:bodyPr/>
          <a:lstStyle/>
          <a:p>
            <a:pPr marL="342900" indent="-342900" eaLnBrk="1" hangingPunct="1"/>
            <a:br>
              <a:rPr lang="en-CA" altLang="en-US" sz="17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Misused words</a:t>
            </a:r>
            <a:endParaRPr lang="en-US" altLang="en-US" sz="4400" b="1" dirty="0">
              <a:latin typeface="Arial" panose="020B0604020202020204" pitchFamily="34" charset="0"/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2000250"/>
            <a:ext cx="8223250" cy="4419600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en-CA" altLang="en-US" sz="4400" b="1" dirty="0"/>
              <a:t>Assure, ensure</a:t>
            </a:r>
          </a:p>
          <a:p>
            <a:pPr marL="0" indent="0">
              <a:buNone/>
            </a:pPr>
            <a:r>
              <a:rPr lang="en-CA" altLang="en-US" sz="3200" b="1" dirty="0"/>
              <a:t>Assure</a:t>
            </a:r>
            <a:r>
              <a:rPr lang="en-CA" altLang="en-US" sz="3200" dirty="0"/>
              <a:t> – to give the listener confidence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CA" altLang="en-US" sz="3200" i="1" dirty="0"/>
              <a:t>	I </a:t>
            </a:r>
            <a:r>
              <a:rPr lang="en-CA" altLang="en-US" sz="3200" i="1" u="sng" dirty="0"/>
              <a:t>assure </a:t>
            </a:r>
            <a:r>
              <a:rPr lang="en-CA" altLang="en-US" sz="3200" i="1" dirty="0"/>
              <a:t>you, I will be on time.</a:t>
            </a:r>
          </a:p>
          <a:p>
            <a:endParaRPr lang="en-CA" altLang="en-US" sz="3200" dirty="0"/>
          </a:p>
          <a:p>
            <a:pPr marL="0" indent="0">
              <a:buNone/>
            </a:pPr>
            <a:r>
              <a:rPr lang="en-CA" altLang="en-US" sz="3200" b="1" dirty="0"/>
              <a:t>Ensure</a:t>
            </a:r>
            <a:r>
              <a:rPr lang="en-CA" altLang="en-US" sz="3200" dirty="0"/>
              <a:t>  - to make certain of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CA" altLang="en-US" sz="3200" dirty="0"/>
              <a:t>	</a:t>
            </a:r>
            <a:r>
              <a:rPr lang="en-CA" altLang="en-US" sz="3200" i="1" dirty="0"/>
              <a:t>Please </a:t>
            </a:r>
            <a:r>
              <a:rPr lang="en-CA" altLang="en-US" sz="3200" i="1" u="sng" dirty="0"/>
              <a:t>ensure</a:t>
            </a:r>
            <a:r>
              <a:rPr lang="en-CA" altLang="en-US" sz="3200" i="1" dirty="0"/>
              <a:t> you arrive on time.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649827"/>
            <a:ext cx="8101012" cy="571500"/>
          </a:xfrm>
        </p:spPr>
        <p:txBody>
          <a:bodyPr/>
          <a:lstStyle/>
          <a:p>
            <a:pPr marL="342900" indent="-342900" eaLnBrk="1" hangingPunct="1"/>
            <a:br>
              <a:rPr lang="en-CA" altLang="en-US" sz="17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4400" dirty="0">
                <a:latin typeface="Arial" panose="020B0604020202020204" pitchFamily="34" charset="0"/>
                <a:cs typeface="Arial" panose="020B0604020202020204" pitchFamily="34" charset="0"/>
              </a:rPr>
              <a:t>Misused words</a:t>
            </a:r>
            <a:endParaRPr lang="en-US" altLang="en-US" sz="4400" b="1" dirty="0">
              <a:latin typeface="Arial" panose="020B0604020202020204" pitchFamily="34" charset="0"/>
            </a:endParaRPr>
          </a:p>
        </p:txBody>
      </p:sp>
      <p:sp>
        <p:nvSpPr>
          <p:cNvPr id="47107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1246332"/>
            <a:ext cx="8223250" cy="4419600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en-CA" altLang="en-US" sz="4400" b="1" dirty="0"/>
              <a:t>All ready, already</a:t>
            </a:r>
          </a:p>
          <a:p>
            <a:pPr marL="0" indent="0">
              <a:buNone/>
            </a:pPr>
            <a:r>
              <a:rPr lang="en-CA" altLang="en-US" sz="3000" b="1" dirty="0"/>
              <a:t>All ready </a:t>
            </a:r>
            <a:r>
              <a:rPr lang="en-CA" altLang="en-US" sz="3000" dirty="0"/>
              <a:t>– completely prepared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CA" altLang="en-US" sz="3000" i="1" dirty="0"/>
              <a:t>Is everything </a:t>
            </a:r>
            <a:r>
              <a:rPr lang="en-CA" altLang="en-US" sz="3000" i="1" u="sng" dirty="0"/>
              <a:t>all ready </a:t>
            </a:r>
            <a:r>
              <a:rPr lang="en-CA" altLang="en-US" sz="3000" i="1" dirty="0"/>
              <a:t>for the reception? </a:t>
            </a:r>
          </a:p>
          <a:p>
            <a:pPr>
              <a:buFont typeface="Wingdings 2" panose="05020102010507070707" pitchFamily="18" charset="2"/>
              <a:buNone/>
            </a:pPr>
            <a:endParaRPr lang="en-CA" altLang="en-US" sz="3000" i="1" dirty="0"/>
          </a:p>
          <a:p>
            <a:pPr marL="0" indent="0">
              <a:buNone/>
            </a:pPr>
            <a:r>
              <a:rPr lang="en-CA" altLang="en-US" sz="3000" b="1" dirty="0"/>
              <a:t>Already </a:t>
            </a:r>
            <a:r>
              <a:rPr lang="en-CA" altLang="en-US" sz="3000" dirty="0"/>
              <a:t>– “previously”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CA" altLang="en-US" sz="3000" i="1" dirty="0"/>
              <a:t>Preparations for the reception have </a:t>
            </a:r>
            <a:r>
              <a:rPr lang="en-CA" altLang="en-US" sz="3000" i="1" u="sng" dirty="0"/>
              <a:t>already</a:t>
            </a:r>
            <a:r>
              <a:rPr lang="en-CA" altLang="en-US" sz="3000" i="1" dirty="0"/>
              <a:t> been completed.</a:t>
            </a:r>
          </a:p>
          <a:p>
            <a:pPr>
              <a:buFont typeface="Wingdings 2" panose="05020102010507070707" pitchFamily="18" charset="2"/>
              <a:buNone/>
            </a:pPr>
            <a:endParaRPr lang="en-CA" altLang="en-US" sz="3000" i="1" dirty="0"/>
          </a:p>
          <a:p>
            <a:pPr>
              <a:buFont typeface="Wingdings 2" panose="05020102010507070707" pitchFamily="18" charset="2"/>
              <a:buNone/>
            </a:pPr>
            <a:r>
              <a:rPr lang="en-CA" altLang="en-US" sz="3000" i="1" dirty="0"/>
              <a:t>Preparations for the reception are </a:t>
            </a:r>
            <a:r>
              <a:rPr lang="en-CA" altLang="en-US" sz="3000" i="1" dirty="0">
                <a:solidFill>
                  <a:srgbClr val="CC0000"/>
                </a:solidFill>
              </a:rPr>
              <a:t>already all ready.</a:t>
            </a:r>
          </a:p>
          <a:p>
            <a:endParaRPr lang="en-CA" altLang="en-US" sz="3200" dirty="0">
              <a:solidFill>
                <a:srgbClr val="CC0000"/>
              </a:solidFill>
            </a:endParaRPr>
          </a:p>
          <a:p>
            <a:pPr>
              <a:buFont typeface="Wingdings 2" panose="05020102010507070707" pitchFamily="18" charset="2"/>
              <a:buNone/>
            </a:pPr>
            <a:endParaRPr lang="en-CA" altLang="en-US" sz="4400" b="1" dirty="0"/>
          </a:p>
          <a:p>
            <a:pPr>
              <a:buFont typeface="Wingdings 2" panose="05020102010507070707" pitchFamily="18" charset="2"/>
              <a:buNone/>
            </a:pPr>
            <a:endParaRPr lang="en-CA" altLang="en-US" sz="4400" b="1" dirty="0"/>
          </a:p>
          <a:p>
            <a:endParaRPr lang="en-CA" altLang="en-US" sz="32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928688"/>
            <a:ext cx="8101013" cy="571500"/>
          </a:xfrm>
        </p:spPr>
        <p:txBody>
          <a:bodyPr/>
          <a:lstStyle/>
          <a:p>
            <a:pPr marL="342900" indent="-342900" eaLnBrk="1" hangingPunct="1"/>
            <a:br>
              <a:rPr lang="en-CA" altLang="en-US" sz="1700" b="1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4400">
                <a:latin typeface="Arial" panose="020B0604020202020204" pitchFamily="34" charset="0"/>
                <a:cs typeface="Arial" panose="020B0604020202020204" pitchFamily="34" charset="0"/>
              </a:rPr>
              <a:t>Misused words</a:t>
            </a:r>
            <a:endParaRPr lang="en-US" altLang="en-US" sz="4400" b="1">
              <a:latin typeface="Arial" panose="020B0604020202020204" pitchFamily="34" charset="0"/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2000250"/>
            <a:ext cx="8223250" cy="4419600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en-CA" altLang="en-US" sz="4400" b="1" dirty="0"/>
              <a:t>All right, alright</a:t>
            </a:r>
          </a:p>
          <a:p>
            <a:pPr marL="0" indent="0">
              <a:buNone/>
            </a:pPr>
            <a:r>
              <a:rPr lang="en-CA" altLang="en-US" sz="3200" b="1" dirty="0"/>
              <a:t>All right </a:t>
            </a:r>
            <a:r>
              <a:rPr lang="en-CA" altLang="en-US" sz="3200" dirty="0"/>
              <a:t>– meaning “acceptable”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CA" altLang="en-US" sz="3200" i="1" dirty="0"/>
              <a:t>	Is everything all right?</a:t>
            </a:r>
          </a:p>
          <a:p>
            <a:pPr>
              <a:buFont typeface="Wingdings 2" panose="05020102010507070707" pitchFamily="18" charset="2"/>
              <a:buNone/>
            </a:pPr>
            <a:endParaRPr lang="en-CA" altLang="en-US" sz="3200" i="1" dirty="0"/>
          </a:p>
          <a:p>
            <a:pPr marL="0" indent="0">
              <a:buNone/>
            </a:pPr>
            <a:r>
              <a:rPr lang="en-CA" altLang="en-US" sz="3200" b="1" dirty="0"/>
              <a:t>Alright </a:t>
            </a:r>
            <a:r>
              <a:rPr lang="en-CA" altLang="en-US" sz="3200" dirty="0"/>
              <a:t>– (non standard) (conversational)</a:t>
            </a:r>
          </a:p>
          <a:p>
            <a:pPr marL="393700" lvl="1" indent="0">
              <a:buNone/>
            </a:pPr>
            <a:r>
              <a:rPr lang="en-CA" altLang="en-US" sz="3000" b="1" dirty="0">
                <a:solidFill>
                  <a:srgbClr val="FF0000"/>
                </a:solidFill>
              </a:rPr>
              <a:t>Do not use </a:t>
            </a:r>
            <a:r>
              <a:rPr lang="en-CA" altLang="en-US" sz="3000" dirty="0"/>
              <a:t>except in informal communication. (like OK, okay)</a:t>
            </a:r>
          </a:p>
          <a:p>
            <a:pPr>
              <a:buFont typeface="Wingdings 2" panose="05020102010507070707" pitchFamily="18" charset="2"/>
              <a:buNone/>
            </a:pPr>
            <a:endParaRPr lang="en-CA" altLang="en-US" sz="4400" b="1" dirty="0"/>
          </a:p>
          <a:p>
            <a:pPr>
              <a:buFont typeface="Wingdings 2" panose="05020102010507070707" pitchFamily="18" charset="2"/>
              <a:buNone/>
            </a:pPr>
            <a:endParaRPr lang="en-CA" altLang="en-US" sz="4400" b="1" dirty="0"/>
          </a:p>
          <a:p>
            <a:endParaRPr lang="en-CA" altLang="en-US" sz="32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928688"/>
            <a:ext cx="8101013" cy="571500"/>
          </a:xfrm>
        </p:spPr>
        <p:txBody>
          <a:bodyPr/>
          <a:lstStyle/>
          <a:p>
            <a:pPr marL="342900" indent="-342900" eaLnBrk="1" hangingPunct="1"/>
            <a:br>
              <a:rPr lang="en-CA" altLang="en-US" sz="1700" b="1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4400">
                <a:latin typeface="Arial" panose="020B0604020202020204" pitchFamily="34" charset="0"/>
                <a:cs typeface="Arial" panose="020B0604020202020204" pitchFamily="34" charset="0"/>
              </a:rPr>
              <a:t>Misused words</a:t>
            </a:r>
            <a:endParaRPr lang="en-US" altLang="en-US" sz="4400" b="1">
              <a:latin typeface="Arial" panose="020B0604020202020204" pitchFamily="34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1571625"/>
            <a:ext cx="8223250" cy="4848225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  <a:defRPr/>
            </a:pPr>
            <a:r>
              <a:rPr lang="en-CA" sz="4400" b="1" dirty="0"/>
              <a:t>Among, Between</a:t>
            </a:r>
          </a:p>
          <a:p>
            <a:pPr marL="0" indent="0">
              <a:buNone/>
              <a:defRPr/>
            </a:pPr>
            <a:r>
              <a:rPr lang="en-CA" sz="3200" b="1" dirty="0"/>
              <a:t>Between – (refers to 2 people or things)</a:t>
            </a:r>
          </a:p>
          <a:p>
            <a:pPr indent="-6350">
              <a:spcAft>
                <a:spcPts val="1800"/>
              </a:spcAft>
              <a:buFont typeface="Wingdings 2" panose="05020102010507070707" pitchFamily="18" charset="2"/>
              <a:buNone/>
              <a:defRPr/>
            </a:pPr>
            <a:r>
              <a:rPr lang="en-CA" sz="2800" i="1" dirty="0"/>
              <a:t>The proceeds will be split </a:t>
            </a:r>
            <a:r>
              <a:rPr lang="en-CA" sz="2800" i="1" u="sng" dirty="0"/>
              <a:t>between</a:t>
            </a:r>
            <a:r>
              <a:rPr lang="en-CA" sz="2800" i="1" dirty="0"/>
              <a:t> the sports program and the building fund.</a:t>
            </a:r>
          </a:p>
          <a:p>
            <a:pPr marL="0" indent="0">
              <a:buNone/>
              <a:defRPr/>
            </a:pPr>
            <a:r>
              <a:rPr lang="en-CA" sz="3200" b="1" dirty="0"/>
              <a:t>Among – (refers to 3 or more)</a:t>
            </a:r>
          </a:p>
          <a:p>
            <a:pPr indent="-6350">
              <a:buFont typeface="Wingdings 2" panose="05020102010507070707" pitchFamily="18" charset="2"/>
              <a:buNone/>
              <a:defRPr/>
            </a:pPr>
            <a:r>
              <a:rPr lang="en-CA" sz="2800" i="1" dirty="0"/>
              <a:t>The proceeds will be split </a:t>
            </a:r>
            <a:r>
              <a:rPr lang="en-CA" sz="2800" i="1" u="sng" dirty="0"/>
              <a:t>among</a:t>
            </a:r>
            <a:r>
              <a:rPr lang="en-CA" sz="2800" i="1" dirty="0"/>
              <a:t> the glee club, the drama club, and the school band.</a:t>
            </a:r>
            <a:endParaRPr lang="en-CA" sz="2800" b="1" i="1" dirty="0"/>
          </a:p>
          <a:p>
            <a:pPr>
              <a:buFont typeface="Wingdings 2" panose="05020102010507070707" pitchFamily="18" charset="2"/>
              <a:buNone/>
              <a:defRPr/>
            </a:pPr>
            <a:endParaRPr lang="en-CA" sz="4400" b="1" dirty="0"/>
          </a:p>
          <a:p>
            <a:pPr>
              <a:defRPr/>
            </a:pPr>
            <a:endParaRPr lang="en-CA" sz="32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928688"/>
            <a:ext cx="8101013" cy="571500"/>
          </a:xfrm>
        </p:spPr>
        <p:txBody>
          <a:bodyPr/>
          <a:lstStyle/>
          <a:p>
            <a:pPr marL="342900" indent="-342900" eaLnBrk="1" hangingPunct="1"/>
            <a:br>
              <a:rPr lang="en-CA" altLang="en-US" sz="1700" b="1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4400">
                <a:latin typeface="Arial" panose="020B0604020202020204" pitchFamily="34" charset="0"/>
                <a:cs typeface="Arial" panose="020B0604020202020204" pitchFamily="34" charset="0"/>
              </a:rPr>
              <a:t>Misused words</a:t>
            </a:r>
            <a:endParaRPr lang="en-US" altLang="en-US" sz="4400" b="1">
              <a:latin typeface="Arial" panose="020B0604020202020204" pitchFamily="34" charset="0"/>
            </a:endParaRPr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628800"/>
            <a:ext cx="8223250" cy="4896544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en-CA" altLang="en-US" sz="5400" b="1" dirty="0"/>
              <a:t>Can, May</a:t>
            </a:r>
            <a:endParaRPr lang="en-CA" altLang="en-US" sz="5400" dirty="0"/>
          </a:p>
          <a:p>
            <a:pPr marL="0" indent="0">
              <a:buNone/>
            </a:pPr>
            <a:r>
              <a:rPr lang="en-US" altLang="en-US" sz="2800" b="1" i="1" dirty="0"/>
              <a:t>Can</a:t>
            </a:r>
            <a:r>
              <a:rPr lang="en-US" altLang="en-US" sz="2800" dirty="0"/>
              <a:t> – to be able, capable of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altLang="en-US" sz="2400" i="1" dirty="0"/>
              <a:t>	Can I please leave the room? (is it possible? Am I able?”)</a:t>
            </a:r>
          </a:p>
          <a:p>
            <a:endParaRPr lang="en-US" altLang="en-US" sz="2800" dirty="0"/>
          </a:p>
          <a:p>
            <a:pPr marL="0" indent="0">
              <a:buNone/>
            </a:pPr>
            <a:r>
              <a:rPr lang="en-US" altLang="en-US" sz="2800" b="1" dirty="0"/>
              <a:t>May – (1) to have authorization, permission </a:t>
            </a:r>
          </a:p>
          <a:p>
            <a:pPr marL="0" indent="0">
              <a:buNone/>
            </a:pPr>
            <a:r>
              <a:rPr lang="en-US" altLang="en-US" sz="2800" b="1" dirty="0"/>
              <a:t>May – (2) substitute for the word “might”</a:t>
            </a:r>
            <a:endParaRPr lang="en-US" altLang="en-US" sz="3200" b="1" i="1" dirty="0"/>
          </a:p>
          <a:p>
            <a:pPr marL="542925" indent="-1588">
              <a:buNone/>
              <a:tabLst>
                <a:tab pos="442913" algn="l"/>
              </a:tabLst>
            </a:pPr>
            <a:r>
              <a:rPr lang="en-US" altLang="en-US" sz="2400" i="1" dirty="0"/>
              <a:t>	May I please leave the room?(Do I have permission?)</a:t>
            </a:r>
          </a:p>
          <a:p>
            <a:pPr marL="542925" indent="-1588">
              <a:buFont typeface="Wingdings 2" panose="05020102010507070707" pitchFamily="18" charset="2"/>
              <a:buNone/>
              <a:tabLst>
                <a:tab pos="442913" algn="l"/>
              </a:tabLst>
            </a:pPr>
            <a:r>
              <a:rPr lang="en-US" altLang="en-US" sz="2800" i="1" dirty="0"/>
              <a:t>	</a:t>
            </a:r>
            <a:r>
              <a:rPr lang="en-US" altLang="en-US" sz="2400" i="1" dirty="0"/>
              <a:t>He may be in contention for the manager position. (he might)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928688"/>
            <a:ext cx="8101013" cy="571500"/>
          </a:xfrm>
        </p:spPr>
        <p:txBody>
          <a:bodyPr/>
          <a:lstStyle/>
          <a:p>
            <a:pPr marL="342900" indent="-342900" eaLnBrk="1" hangingPunct="1"/>
            <a:br>
              <a:rPr lang="en-CA" altLang="en-US" sz="1700" b="1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4400">
                <a:latin typeface="Arial" panose="020B0604020202020204" pitchFamily="34" charset="0"/>
                <a:cs typeface="Arial" panose="020B0604020202020204" pitchFamily="34" charset="0"/>
              </a:rPr>
              <a:t>Misused words</a:t>
            </a:r>
            <a:endParaRPr lang="en-US" altLang="en-US" sz="4400" b="1">
              <a:latin typeface="Arial" panose="020B0604020202020204" pitchFamily="34" charset="0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357188" y="1571625"/>
            <a:ext cx="8223250" cy="4419600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  <a:defRPr/>
            </a:pPr>
            <a:r>
              <a:rPr lang="en-CA" sz="3200" b="1" dirty="0"/>
              <a:t>Compl</a:t>
            </a:r>
            <a:r>
              <a:rPr lang="en-CA" sz="3200" b="1" dirty="0">
                <a:solidFill>
                  <a:srgbClr val="FF0000"/>
                </a:solidFill>
              </a:rPr>
              <a:t>e</a:t>
            </a:r>
            <a:r>
              <a:rPr lang="en-CA" sz="3200" b="1" dirty="0"/>
              <a:t>mentary, Compl</a:t>
            </a:r>
            <a:r>
              <a:rPr lang="en-CA" sz="3200" b="1" dirty="0">
                <a:solidFill>
                  <a:srgbClr val="FF0000"/>
                </a:solidFill>
              </a:rPr>
              <a:t>i</a:t>
            </a:r>
            <a:r>
              <a:rPr lang="en-CA" sz="3200" b="1" dirty="0"/>
              <a:t>mentary</a:t>
            </a:r>
            <a:endParaRPr lang="en-CA" sz="3200" dirty="0"/>
          </a:p>
          <a:p>
            <a:pPr marL="0" indent="0">
              <a:buNone/>
              <a:defRPr/>
            </a:pPr>
            <a:r>
              <a:rPr lang="en-CA" sz="2400" b="1" dirty="0"/>
              <a:t>Complementary</a:t>
            </a:r>
            <a:r>
              <a:rPr lang="en-CA" sz="2400" dirty="0"/>
              <a:t> – to go together well</a:t>
            </a:r>
          </a:p>
          <a:p>
            <a:pPr>
              <a:buFont typeface="Wingdings 2" panose="05020102010507070707" pitchFamily="18" charset="2"/>
              <a:buNone/>
              <a:defRPr/>
            </a:pPr>
            <a:r>
              <a:rPr lang="en-CA" sz="2400" dirty="0"/>
              <a:t>	</a:t>
            </a:r>
            <a:r>
              <a:rPr lang="en-CA" sz="2400" i="1" dirty="0"/>
              <a:t>Good eating and exercise are complementary to a healthy lifestyle</a:t>
            </a:r>
            <a:endParaRPr lang="en-US" sz="2400" i="1" dirty="0"/>
          </a:p>
          <a:p>
            <a:pPr>
              <a:defRPr/>
            </a:pPr>
            <a:endParaRPr lang="en-CA" sz="1600" dirty="0"/>
          </a:p>
          <a:p>
            <a:pPr marL="0" indent="0">
              <a:buNone/>
              <a:defRPr/>
            </a:pPr>
            <a:r>
              <a:rPr lang="en-CA" sz="2400" b="1" dirty="0"/>
              <a:t>Complimentary</a:t>
            </a:r>
          </a:p>
          <a:p>
            <a:pPr marL="881063" lvl="1" indent="-514350">
              <a:buClr>
                <a:schemeClr val="tx1"/>
              </a:buClr>
              <a:buFont typeface="+mj-lt"/>
              <a:buAutoNum type="arabicPeriod"/>
              <a:defRPr/>
            </a:pPr>
            <a:r>
              <a:rPr lang="en-CA" dirty="0"/>
              <a:t>Something given without charge, “gift”</a:t>
            </a:r>
          </a:p>
          <a:p>
            <a:pPr marL="881063" lvl="1" indent="-514350">
              <a:buClr>
                <a:schemeClr val="tx1"/>
              </a:buClr>
              <a:buFont typeface="+mj-lt"/>
              <a:buAutoNum type="arabicPeriod"/>
              <a:defRPr/>
            </a:pPr>
            <a:r>
              <a:rPr lang="en-CA" dirty="0"/>
              <a:t>Praise</a:t>
            </a:r>
          </a:p>
          <a:p>
            <a:pPr lvl="1">
              <a:buFont typeface="Wingdings 2" panose="05020102010507070707" pitchFamily="18" charset="2"/>
              <a:buNone/>
              <a:defRPr/>
            </a:pPr>
            <a:r>
              <a:rPr lang="en-CA" i="1" dirty="0"/>
              <a:t>Accommodations include </a:t>
            </a:r>
            <a:r>
              <a:rPr lang="en-CA" b="1" i="1" dirty="0"/>
              <a:t>complimentary</a:t>
            </a:r>
            <a:r>
              <a:rPr lang="en-CA" i="1" dirty="0"/>
              <a:t> breakfast.</a:t>
            </a:r>
          </a:p>
          <a:p>
            <a:pPr lvl="1">
              <a:buFont typeface="Wingdings 2" panose="05020102010507070707" pitchFamily="18" charset="2"/>
              <a:buNone/>
              <a:defRPr/>
            </a:pPr>
            <a:r>
              <a:rPr lang="en-CA" i="1" dirty="0"/>
              <a:t>The guests were </a:t>
            </a:r>
            <a:r>
              <a:rPr lang="en-CA" b="1" i="1" dirty="0"/>
              <a:t>complimentary</a:t>
            </a:r>
            <a:r>
              <a:rPr lang="en-CA" i="1" dirty="0"/>
              <a:t> about the accommodations.</a:t>
            </a:r>
            <a:endParaRPr lang="en-US" i="1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928688"/>
            <a:ext cx="8101013" cy="571500"/>
          </a:xfrm>
        </p:spPr>
        <p:txBody>
          <a:bodyPr/>
          <a:lstStyle/>
          <a:p>
            <a:pPr marL="342900" indent="-342900" eaLnBrk="1" hangingPunct="1"/>
            <a:br>
              <a:rPr lang="en-CA" altLang="en-US" sz="1700" b="1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5400" b="1">
                <a:latin typeface="Arial" panose="020B0604020202020204" pitchFamily="34" charset="0"/>
                <a:cs typeface="Arial" panose="020B0604020202020204" pitchFamily="34" charset="0"/>
              </a:rPr>
              <a:t>Misused words</a:t>
            </a:r>
            <a:endParaRPr lang="en-US" altLang="en-US" sz="5400" b="1">
              <a:latin typeface="Arial" panose="020B0604020202020204" pitchFamily="34" charset="0"/>
            </a:endParaRPr>
          </a:p>
        </p:txBody>
      </p:sp>
      <p:sp>
        <p:nvSpPr>
          <p:cNvPr id="57347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700213"/>
            <a:ext cx="8223250" cy="4419600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en-CA" altLang="en-US" sz="4800" b="1" dirty="0"/>
              <a:t>Desert, Desert, Dessert</a:t>
            </a:r>
            <a:endParaRPr lang="en-CA" altLang="en-US" sz="4800" dirty="0"/>
          </a:p>
          <a:p>
            <a:pPr marL="0" indent="0">
              <a:buNone/>
            </a:pPr>
            <a:r>
              <a:rPr lang="en-US" altLang="en-US" sz="2800" b="1" i="1" dirty="0"/>
              <a:t>Desert</a:t>
            </a:r>
            <a:r>
              <a:rPr lang="en-US" altLang="en-US" sz="2800" dirty="0"/>
              <a:t> – (noun) </a:t>
            </a:r>
            <a:r>
              <a:rPr lang="en-CA" altLang="en-US" sz="2800" dirty="0"/>
              <a:t>a barren or uninhabited place</a:t>
            </a:r>
          </a:p>
          <a:p>
            <a:endParaRPr lang="en-CA" altLang="en-US" sz="2800" dirty="0"/>
          </a:p>
          <a:p>
            <a:pPr marL="0" indent="0">
              <a:buNone/>
            </a:pPr>
            <a:r>
              <a:rPr lang="en-US" altLang="en-US" sz="2800" b="1" i="1" dirty="0"/>
              <a:t>Desert</a:t>
            </a:r>
            <a:r>
              <a:rPr lang="en-US" altLang="en-US" sz="2800" dirty="0"/>
              <a:t> – (verb) to abandon</a:t>
            </a:r>
            <a:r>
              <a:rPr lang="en-CA" altLang="en-US" sz="2800" dirty="0"/>
              <a:t> </a:t>
            </a:r>
          </a:p>
          <a:p>
            <a:pPr lvl="2"/>
            <a:endParaRPr lang="en-CA" altLang="en-US" sz="2800" dirty="0"/>
          </a:p>
          <a:p>
            <a:pPr marL="0" indent="0">
              <a:buNone/>
            </a:pPr>
            <a:r>
              <a:rPr lang="en-US" altLang="en-US" sz="2800" b="1" i="1" dirty="0"/>
              <a:t>Dessert – </a:t>
            </a:r>
            <a:r>
              <a:rPr lang="en-US" altLang="en-US" sz="2800" i="1" dirty="0"/>
              <a:t>last course of a meal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altLang="en-US" sz="2800" i="1" dirty="0"/>
              <a:t>	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altLang="en-US" sz="2800" i="1" dirty="0"/>
              <a:t>(Note verb desert sounds the same as dessert.)</a:t>
            </a:r>
          </a:p>
          <a:p>
            <a:pPr marL="0" indent="0">
              <a:buNone/>
            </a:pPr>
            <a:r>
              <a:rPr lang="en-US" altLang="en-US" sz="2400" i="1" dirty="0"/>
              <a:t>	He was deserted in the desert with out dessert.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928688"/>
            <a:ext cx="8101013" cy="571500"/>
          </a:xfrm>
        </p:spPr>
        <p:txBody>
          <a:bodyPr/>
          <a:lstStyle/>
          <a:p>
            <a:pPr marL="342900" indent="-342900" eaLnBrk="1" hangingPunct="1"/>
            <a:br>
              <a:rPr lang="en-CA" altLang="en-US" sz="17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Misused words</a:t>
            </a:r>
            <a:endParaRPr lang="en-US" altLang="en-US" sz="4400" b="1" dirty="0">
              <a:latin typeface="Arial" panose="020B0604020202020204" pitchFamily="34" charset="0"/>
            </a:endParaRPr>
          </a:p>
        </p:txBody>
      </p:sp>
      <p:sp>
        <p:nvSpPr>
          <p:cNvPr id="59395" name="Rectangle 3"/>
          <p:cNvSpPr>
            <a:spLocks noGrp="1" noChangeArrowheads="1"/>
          </p:cNvSpPr>
          <p:nvPr>
            <p:ph idx="1"/>
          </p:nvPr>
        </p:nvSpPr>
        <p:spPr>
          <a:xfrm>
            <a:off x="500063" y="1714500"/>
            <a:ext cx="8223250" cy="4419600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en-CA" altLang="en-US" sz="4800" b="1" dirty="0"/>
              <a:t>Disinterested, Uninterested</a:t>
            </a:r>
            <a:endParaRPr lang="en-CA" altLang="en-US" sz="4800" dirty="0"/>
          </a:p>
          <a:p>
            <a:pPr marL="0" indent="0">
              <a:buNone/>
            </a:pPr>
            <a:r>
              <a:rPr lang="en-US" altLang="en-US" sz="2400" b="1" i="1" dirty="0"/>
              <a:t>Disinterested</a:t>
            </a:r>
            <a:r>
              <a:rPr lang="en-US" altLang="en-US" sz="2400" dirty="0"/>
              <a:t> – </a:t>
            </a:r>
            <a:r>
              <a:rPr lang="en-US" altLang="en-US" sz="2400" b="1" dirty="0"/>
              <a:t>(impartial) </a:t>
            </a:r>
            <a:r>
              <a:rPr lang="en-US" altLang="en-US" sz="2400" dirty="0"/>
              <a:t>- </a:t>
            </a:r>
            <a:r>
              <a:rPr lang="en-CA" altLang="en-US" sz="2400" dirty="0"/>
              <a:t>not biased about something (i.e. to have no personal stake in something)</a:t>
            </a:r>
          </a:p>
          <a:p>
            <a:pPr marL="263525" indent="0">
              <a:buNone/>
            </a:pPr>
            <a:r>
              <a:rPr lang="en-US" altLang="en-US" sz="2400" i="1" dirty="0"/>
              <a:t>I tried to be </a:t>
            </a:r>
            <a:r>
              <a:rPr lang="en-US" altLang="en-US" sz="2400" i="1" u="sng" dirty="0"/>
              <a:t>disinterested</a:t>
            </a:r>
            <a:r>
              <a:rPr lang="en-US" altLang="en-US" sz="2400" i="1" dirty="0"/>
              <a:t> in the arguments of each side when settling the dispute.</a:t>
            </a:r>
          </a:p>
          <a:p>
            <a:endParaRPr lang="en-US" altLang="en-US" sz="2400" dirty="0"/>
          </a:p>
          <a:p>
            <a:pPr marL="0" indent="0">
              <a:buNone/>
            </a:pPr>
            <a:r>
              <a:rPr lang="en-US" altLang="en-US" sz="2400" b="1" i="1" dirty="0"/>
              <a:t>Uninterested - </a:t>
            </a:r>
            <a:r>
              <a:rPr lang="en-US" altLang="en-US" sz="2400" dirty="0"/>
              <a:t> </a:t>
            </a:r>
            <a:r>
              <a:rPr lang="en-CA" altLang="en-US" sz="2400" b="1" dirty="0"/>
              <a:t>not interested </a:t>
            </a:r>
            <a:r>
              <a:rPr lang="en-CA" altLang="en-US" sz="2400" dirty="0"/>
              <a:t>in something (you don’t care. . . )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CA" altLang="en-US" sz="2400" i="1" dirty="0"/>
              <a:t>	I did not attend the lecture because I was </a:t>
            </a:r>
            <a:r>
              <a:rPr lang="en-CA" altLang="en-US" sz="2400" u="sng" dirty="0"/>
              <a:t>uninterested</a:t>
            </a:r>
            <a:r>
              <a:rPr lang="en-CA" altLang="en-US" sz="2400" i="1" dirty="0"/>
              <a:t> in the topic.</a:t>
            </a:r>
            <a:endParaRPr lang="en-US" altLang="en-US" sz="2400" i="1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928688"/>
            <a:ext cx="8101013" cy="571500"/>
          </a:xfrm>
        </p:spPr>
        <p:txBody>
          <a:bodyPr/>
          <a:lstStyle/>
          <a:p>
            <a:pPr marL="342900" indent="-342900" eaLnBrk="1" hangingPunct="1"/>
            <a:br>
              <a:rPr lang="en-CA" altLang="en-US" sz="17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Misused words</a:t>
            </a:r>
            <a:endParaRPr lang="en-US" altLang="en-US" sz="4400" b="1" dirty="0">
              <a:latin typeface="Arial" panose="020B0604020202020204" pitchFamily="34" charset="0"/>
            </a:endParaRPr>
          </a:p>
        </p:txBody>
      </p:sp>
      <p:sp>
        <p:nvSpPr>
          <p:cNvPr id="61443" name="Rectangle 3"/>
          <p:cNvSpPr>
            <a:spLocks noGrp="1" noChangeArrowheads="1"/>
          </p:cNvSpPr>
          <p:nvPr>
            <p:ph idx="1"/>
          </p:nvPr>
        </p:nvSpPr>
        <p:spPr>
          <a:xfrm>
            <a:off x="500063" y="1714500"/>
            <a:ext cx="8223250" cy="4419600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en-CA" altLang="en-US" sz="4800" b="1" dirty="0"/>
              <a:t>Good, Well</a:t>
            </a:r>
            <a:endParaRPr lang="en-CA" altLang="en-US" sz="4800" dirty="0"/>
          </a:p>
          <a:p>
            <a:pPr marL="0" indent="0">
              <a:buNone/>
            </a:pPr>
            <a:r>
              <a:rPr lang="en-US" altLang="en-US" sz="2800" b="1" i="1" dirty="0"/>
              <a:t>Good </a:t>
            </a:r>
            <a:r>
              <a:rPr lang="en-US" altLang="en-US" sz="2800" dirty="0"/>
              <a:t>– an adjective (describes a noun)</a:t>
            </a:r>
            <a:endParaRPr lang="en-CA" altLang="en-US" sz="2800" dirty="0"/>
          </a:p>
          <a:p>
            <a:pPr>
              <a:buFont typeface="Wingdings 2" panose="05020102010507070707" pitchFamily="18" charset="2"/>
              <a:buNone/>
            </a:pPr>
            <a:r>
              <a:rPr lang="en-US" altLang="en-US" sz="2800" dirty="0"/>
              <a:t>	</a:t>
            </a:r>
            <a:r>
              <a:rPr lang="en-US" altLang="en-US" sz="2800" i="1" dirty="0"/>
              <a:t>He had a good run </a:t>
            </a:r>
            <a:r>
              <a:rPr lang="en-CA" altLang="en-US" sz="2800" i="1" dirty="0"/>
              <a:t>at the match </a:t>
            </a:r>
            <a:r>
              <a:rPr lang="en-US" altLang="en-US" sz="2800" i="1" dirty="0"/>
              <a:t>on Saturday.</a:t>
            </a:r>
          </a:p>
          <a:p>
            <a:pPr>
              <a:buFont typeface="Wingdings 2" panose="05020102010507070707" pitchFamily="18" charset="2"/>
              <a:buNone/>
            </a:pPr>
            <a:endParaRPr lang="en-US" altLang="en-US" sz="2800" i="1" dirty="0"/>
          </a:p>
          <a:p>
            <a:pPr marL="0" indent="0">
              <a:buNone/>
            </a:pPr>
            <a:r>
              <a:rPr lang="en-US" altLang="en-US" sz="2800" b="1" i="1" dirty="0"/>
              <a:t>Well - </a:t>
            </a:r>
            <a:r>
              <a:rPr lang="en-US" altLang="en-US" sz="2800" dirty="0"/>
              <a:t> adverb (describes a verb)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CA" altLang="en-US" sz="2800" i="1" dirty="0"/>
              <a:t>	He ran extremely well at the match on Saturday.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CA" altLang="en-US" sz="2800" i="1" dirty="0"/>
              <a:t>	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928688"/>
            <a:ext cx="8101013" cy="571500"/>
          </a:xfrm>
        </p:spPr>
        <p:txBody>
          <a:bodyPr/>
          <a:lstStyle/>
          <a:p>
            <a:pPr marL="342900" indent="-342900" eaLnBrk="1" hangingPunct="1"/>
            <a:br>
              <a:rPr lang="en-CA" altLang="en-US" sz="1700" b="1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4400" b="1">
                <a:latin typeface="Arial" panose="020B0604020202020204" pitchFamily="34" charset="0"/>
                <a:cs typeface="Arial" panose="020B0604020202020204" pitchFamily="34" charset="0"/>
              </a:rPr>
              <a:t>Misused words</a:t>
            </a:r>
            <a:endParaRPr lang="en-US" altLang="en-US" sz="4400" b="1">
              <a:latin typeface="Arial" panose="020B0604020202020204" pitchFamily="34" charset="0"/>
            </a:endParaRPr>
          </a:p>
        </p:txBody>
      </p:sp>
      <p:sp>
        <p:nvSpPr>
          <p:cNvPr id="63491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700808"/>
            <a:ext cx="8223250" cy="4419600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en-CA" altLang="en-US" sz="5400" b="1" dirty="0"/>
              <a:t>It’s, Its !!!!!!</a:t>
            </a:r>
            <a:endParaRPr lang="en-CA" altLang="en-US" sz="5400" dirty="0"/>
          </a:p>
          <a:p>
            <a:pPr marL="0" indent="0">
              <a:buNone/>
            </a:pPr>
            <a:r>
              <a:rPr lang="en-US" altLang="en-US" sz="3200" b="1" i="1" dirty="0"/>
              <a:t>It’s</a:t>
            </a:r>
            <a:r>
              <a:rPr lang="en-US" altLang="en-US" sz="3200" dirty="0"/>
              <a:t> - </a:t>
            </a:r>
            <a:r>
              <a:rPr lang="en-CA" altLang="en-US" sz="3200" dirty="0">
                <a:solidFill>
                  <a:srgbClr val="FF0000"/>
                </a:solidFill>
              </a:rPr>
              <a:t>contraction</a:t>
            </a:r>
            <a:r>
              <a:rPr lang="en-CA" altLang="en-US" sz="3200" dirty="0"/>
              <a:t> for </a:t>
            </a:r>
            <a:r>
              <a:rPr lang="en-CA" altLang="en-US" sz="3200" b="1" i="1" dirty="0"/>
              <a:t>it i</a:t>
            </a:r>
            <a:r>
              <a:rPr lang="en-CA" altLang="en-US" sz="3200" i="1" dirty="0"/>
              <a:t>s</a:t>
            </a:r>
            <a:r>
              <a:rPr lang="en-CA" altLang="en-US" sz="3200" dirty="0"/>
              <a:t> or </a:t>
            </a:r>
            <a:r>
              <a:rPr lang="en-CA" altLang="en-US" sz="3200" b="1" i="1" dirty="0"/>
              <a:t>it has</a:t>
            </a:r>
            <a:r>
              <a:rPr lang="en-CA" altLang="en-US" sz="3200" b="1" dirty="0"/>
              <a:t> </a:t>
            </a:r>
          </a:p>
          <a:p>
            <a:pPr lvl="1">
              <a:buFont typeface="Wingdings 2" panose="05020102010507070707" pitchFamily="18" charset="2"/>
              <a:buNone/>
            </a:pPr>
            <a:r>
              <a:rPr lang="en-US" altLang="en-US" sz="3200" b="1" i="1" u="sng" dirty="0"/>
              <a:t>It’s</a:t>
            </a:r>
            <a:r>
              <a:rPr lang="en-US" altLang="en-US" sz="3200" i="1" dirty="0"/>
              <a:t> (it is) nice to see you.</a:t>
            </a:r>
            <a:endParaRPr lang="en-US" altLang="en-US" sz="3200" b="1" i="1" u="sng" dirty="0"/>
          </a:p>
          <a:p>
            <a:pPr lvl="1">
              <a:buFont typeface="Wingdings 2" panose="05020102010507070707" pitchFamily="18" charset="2"/>
              <a:buNone/>
            </a:pPr>
            <a:r>
              <a:rPr lang="en-US" altLang="en-US" sz="3200" b="1" i="1" u="sng" dirty="0"/>
              <a:t>It’s</a:t>
            </a:r>
            <a:r>
              <a:rPr lang="en-US" altLang="en-US" sz="3200" i="1" dirty="0"/>
              <a:t> (it has) been nice seeing you again. </a:t>
            </a:r>
          </a:p>
          <a:p>
            <a:endParaRPr lang="en-US" altLang="en-US" sz="3200" b="1" i="1" dirty="0"/>
          </a:p>
          <a:p>
            <a:pPr marL="0" indent="0">
              <a:buNone/>
            </a:pPr>
            <a:r>
              <a:rPr lang="en-US" altLang="en-US" sz="3200" b="1" i="1" dirty="0"/>
              <a:t>Its – possessive – belonging to “it”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altLang="en-US" sz="3200" i="1" dirty="0"/>
              <a:t>	The dog is chewing </a:t>
            </a:r>
            <a:r>
              <a:rPr lang="en-US" altLang="en-US" sz="3200" b="1" i="1" u="sng" dirty="0"/>
              <a:t>its</a:t>
            </a:r>
            <a:r>
              <a:rPr lang="en-US" altLang="en-US" sz="3200" i="1" dirty="0"/>
              <a:t> bone.</a:t>
            </a:r>
          </a:p>
          <a:p>
            <a:endParaRPr lang="en-US" altLang="en-US" sz="2400" i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1357313"/>
            <a:ext cx="8101012" cy="571500"/>
          </a:xfrm>
        </p:spPr>
        <p:txBody>
          <a:bodyPr/>
          <a:lstStyle/>
          <a:p>
            <a:pPr eaLnBrk="1" hangingPunct="1">
              <a:defRPr/>
            </a:pPr>
            <a:r>
              <a:rPr lang="en-US" sz="6000" b="1" dirty="0">
                <a:solidFill>
                  <a:schemeClr val="bg2">
                    <a:lumMod val="50000"/>
                  </a:schemeClr>
                </a:solidFill>
              </a:rPr>
              <a:t>Lecture outline</a:t>
            </a:r>
            <a:endParaRPr lang="en-US" sz="6000" b="1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1857375"/>
            <a:ext cx="8223250" cy="4419600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  <a:defRPr/>
            </a:pP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31813" indent="-531813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n-CA" sz="3200" b="1" dirty="0">
                <a:latin typeface="Arial" pitchFamily="34" charset="0"/>
                <a:cs typeface="Arial" pitchFamily="34" charset="0"/>
              </a:rPr>
              <a:t>Report Proposal – further discussion</a:t>
            </a:r>
          </a:p>
          <a:p>
            <a:pPr marL="531813" indent="-531813" eaLnBrk="1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Ø"/>
              <a:defRPr/>
            </a:pP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Word problems – misuse, confusion, misspelling, errors </a:t>
            </a:r>
          </a:p>
          <a:p>
            <a:pPr marL="531813" indent="-531813" eaLnBrk="1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Ø"/>
              <a:defRPr/>
            </a:pP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Bibliography – grading approach</a:t>
            </a:r>
          </a:p>
          <a:p>
            <a:pPr marL="531813" indent="-531813" eaLnBrk="1" hangingPunct="1"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Pct val="85000"/>
              <a:buFont typeface="Wingdings" panose="05000000000000000000" pitchFamily="2" charset="2"/>
              <a:buChar char="Ø"/>
              <a:defRPr/>
            </a:pPr>
            <a:r>
              <a:rPr lang="en-CA" alt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Quiz 1 – discussion (answers)</a:t>
            </a:r>
          </a:p>
          <a:p>
            <a:pPr marL="1173163" lvl="2" indent="-531813" eaLnBrk="1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n-CA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Point of interest – average mark 54.2</a:t>
            </a: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  <a:defRPr/>
            </a:pPr>
            <a:endParaRPr lang="en-CA" altLang="en-US" sz="1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defRPr/>
            </a:pPr>
            <a:endParaRPr lang="en-CA" altLang="en-US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23900" lvl="1" indent="-357188" eaLnBrk="1" hangingPunct="1">
              <a:spcBef>
                <a:spcPct val="0"/>
              </a:spcBef>
              <a:buClr>
                <a:srgbClr val="0BD0D9"/>
              </a:buClr>
              <a:buFont typeface="Wingdings 2" panose="05020102010507070707" pitchFamily="18" charset="2"/>
              <a:buNone/>
              <a:defRPr/>
            </a:pPr>
            <a:endParaRPr lang="en-CA" altLang="en-US" sz="1800" b="1" dirty="0"/>
          </a:p>
          <a:p>
            <a:pPr eaLnBrk="1" hangingPunct="1">
              <a:spcBef>
                <a:spcPct val="0"/>
              </a:spcBef>
              <a:defRPr/>
            </a:pPr>
            <a:endParaRPr lang="en-CA" altLang="en-US" sz="2000" b="1" dirty="0"/>
          </a:p>
          <a:p>
            <a:pPr eaLnBrk="1" hangingPunct="1">
              <a:spcBef>
                <a:spcPct val="0"/>
              </a:spcBef>
              <a:defRPr/>
            </a:pPr>
            <a:endParaRPr lang="en-CA" altLang="en-US" sz="2000" b="1" dirty="0"/>
          </a:p>
          <a:p>
            <a:pPr eaLnBrk="1" hangingPunct="1">
              <a:spcBef>
                <a:spcPct val="0"/>
              </a:spcBef>
              <a:defRPr/>
            </a:pPr>
            <a:endParaRPr lang="en-CA" altLang="en-US" sz="20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928688"/>
            <a:ext cx="8101013" cy="571500"/>
          </a:xfrm>
        </p:spPr>
        <p:txBody>
          <a:bodyPr/>
          <a:lstStyle/>
          <a:p>
            <a:pPr marL="342900" indent="-342900" eaLnBrk="1" hangingPunct="1"/>
            <a:br>
              <a:rPr lang="en-CA" altLang="en-US" sz="1700" b="1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4400">
                <a:latin typeface="Arial" panose="020B0604020202020204" pitchFamily="34" charset="0"/>
                <a:cs typeface="Arial" panose="020B0604020202020204" pitchFamily="34" charset="0"/>
              </a:rPr>
              <a:t>Misused words</a:t>
            </a:r>
            <a:endParaRPr lang="en-US" altLang="en-US" sz="4400" b="1">
              <a:latin typeface="Arial" panose="020B0604020202020204" pitchFamily="34" charset="0"/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628800"/>
            <a:ext cx="8223250" cy="4419600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  <a:defRPr/>
            </a:pPr>
            <a:r>
              <a:rPr lang="en-CA" sz="5400" b="1" dirty="0"/>
              <a:t>Irregardless</a:t>
            </a:r>
            <a:endParaRPr lang="en-CA" sz="5400" dirty="0"/>
          </a:p>
          <a:p>
            <a:pPr marL="0" indent="0">
              <a:buNone/>
              <a:defRPr/>
            </a:pPr>
            <a:r>
              <a:rPr lang="en-US" sz="3600" b="1" dirty="0"/>
              <a:t>Not a correct word!</a:t>
            </a:r>
          </a:p>
          <a:p>
            <a:pPr marL="0" indent="0">
              <a:buNone/>
              <a:defRPr/>
            </a:pPr>
            <a:r>
              <a:rPr lang="en-US" sz="3600" b="1" dirty="0"/>
              <a:t>Should be “</a:t>
            </a:r>
            <a:r>
              <a:rPr lang="en-US" sz="5400" b="1" dirty="0"/>
              <a:t>regardless</a:t>
            </a:r>
            <a:r>
              <a:rPr lang="en-US" sz="3600" b="1" dirty="0"/>
              <a:t>”</a:t>
            </a:r>
            <a:endParaRPr lang="en-US" sz="3600" dirty="0"/>
          </a:p>
          <a:p>
            <a:pPr>
              <a:buFont typeface="Wingdings 2" panose="05020102010507070707" pitchFamily="18" charset="2"/>
              <a:buNone/>
              <a:defRPr/>
            </a:pPr>
            <a:endParaRPr lang="en-US" sz="3600" dirty="0"/>
          </a:p>
          <a:p>
            <a:pPr>
              <a:buFont typeface="Wingdings 2" panose="05020102010507070707" pitchFamily="18" charset="2"/>
              <a:buNone/>
              <a:defRPr/>
            </a:pPr>
            <a:r>
              <a:rPr lang="en-US" sz="3600" b="1" dirty="0">
                <a:solidFill>
                  <a:srgbClr val="FF0000"/>
                </a:solidFill>
              </a:rPr>
              <a:t>Simply do NOT use </a:t>
            </a:r>
            <a:r>
              <a:rPr lang="en-US" sz="3600" dirty="0">
                <a:solidFill>
                  <a:srgbClr val="FF0000"/>
                </a:solidFill>
              </a:rPr>
              <a:t>“</a:t>
            </a:r>
            <a:r>
              <a:rPr lang="en-US" sz="3600" b="1" dirty="0" err="1">
                <a:solidFill>
                  <a:srgbClr val="FF0000"/>
                </a:solidFill>
              </a:rPr>
              <a:t>irregardless</a:t>
            </a:r>
            <a:r>
              <a:rPr lang="en-US" sz="3600" b="1" dirty="0">
                <a:solidFill>
                  <a:srgbClr val="FF0000"/>
                </a:solidFill>
              </a:rPr>
              <a:t>.”</a:t>
            </a:r>
            <a:endParaRPr lang="en-US" sz="3600" dirty="0">
              <a:solidFill>
                <a:srgbClr val="FF0000"/>
              </a:solidFill>
            </a:endParaRPr>
          </a:p>
          <a:p>
            <a:pPr>
              <a:buFont typeface="Wingdings 2" panose="05020102010507070707" pitchFamily="18" charset="2"/>
              <a:buNone/>
              <a:defRPr/>
            </a:pPr>
            <a:r>
              <a:rPr lang="en-US" sz="3600" dirty="0">
                <a:solidFill>
                  <a:srgbClr val="FF0000"/>
                </a:solidFill>
              </a:rPr>
              <a:t>Remove it from your vocabulary!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928688"/>
            <a:ext cx="8101013" cy="571500"/>
          </a:xfrm>
        </p:spPr>
        <p:txBody>
          <a:bodyPr/>
          <a:lstStyle/>
          <a:p>
            <a:pPr marL="342900" indent="-342900" eaLnBrk="1" hangingPunct="1"/>
            <a:br>
              <a:rPr lang="en-CA" altLang="en-US" sz="17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Misused words</a:t>
            </a:r>
            <a:endParaRPr lang="en-US" altLang="en-US" sz="4400" b="1" dirty="0">
              <a:latin typeface="Arial" panose="020B0604020202020204" pitchFamily="34" charset="0"/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1571625"/>
            <a:ext cx="8223250" cy="4419600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  <a:defRPr/>
            </a:pPr>
            <a:r>
              <a:rPr lang="en-CA" sz="5400" b="1" dirty="0"/>
              <a:t>Of, Have</a:t>
            </a:r>
            <a:endParaRPr lang="en-CA" sz="5400" dirty="0"/>
          </a:p>
          <a:p>
            <a:pPr marL="442913" indent="-442913">
              <a:buClr>
                <a:schemeClr val="tx1"/>
              </a:buClr>
              <a:buFont typeface="Wingdings" panose="05000000000000000000" pitchFamily="2" charset="2"/>
              <a:buChar char="Ø"/>
              <a:tabLst>
                <a:tab pos="442913" algn="l"/>
              </a:tabLst>
              <a:defRPr/>
            </a:pPr>
            <a:r>
              <a:rPr lang="en-CA" sz="2800" dirty="0"/>
              <a:t>Never use </a:t>
            </a:r>
            <a:r>
              <a:rPr lang="en-CA" sz="2800" b="1" dirty="0">
                <a:solidFill>
                  <a:srgbClr val="FF0000"/>
                </a:solidFill>
              </a:rPr>
              <a:t>“of” </a:t>
            </a:r>
            <a:r>
              <a:rPr lang="en-CA" sz="2800" dirty="0"/>
              <a:t>in place of contraction for </a:t>
            </a:r>
            <a:r>
              <a:rPr lang="en-CA" sz="2800" b="1" dirty="0">
                <a:solidFill>
                  <a:srgbClr val="FF0000"/>
                </a:solidFill>
              </a:rPr>
              <a:t>“have.”</a:t>
            </a:r>
          </a:p>
          <a:p>
            <a:pPr marL="442913" indent="-442913">
              <a:buClr>
                <a:schemeClr val="tx1"/>
              </a:buClr>
              <a:buFont typeface="Wingdings" panose="05000000000000000000" pitchFamily="2" charset="2"/>
              <a:buChar char="Ø"/>
              <a:tabLst>
                <a:tab pos="442913" algn="l"/>
              </a:tabLst>
              <a:defRPr/>
            </a:pPr>
            <a:r>
              <a:rPr lang="en-CA" sz="2800" dirty="0"/>
              <a:t>Problem arising from the sound of spoken English </a:t>
            </a:r>
          </a:p>
          <a:p>
            <a:pPr marL="442913" indent="-442913">
              <a:buClr>
                <a:schemeClr val="tx1"/>
              </a:buClr>
              <a:buFont typeface="Wingdings" panose="05000000000000000000" pitchFamily="2" charset="2"/>
              <a:buChar char="Ø"/>
              <a:tabLst>
                <a:tab pos="442913" algn="l"/>
              </a:tabLst>
              <a:defRPr/>
            </a:pPr>
            <a:r>
              <a:rPr lang="en-CA" sz="2800" b="1" i="1" dirty="0"/>
              <a:t>of</a:t>
            </a:r>
            <a:r>
              <a:rPr lang="en-CA" sz="2800" dirty="0"/>
              <a:t> and the contracted form of </a:t>
            </a:r>
            <a:r>
              <a:rPr lang="en-CA" sz="2800" b="1" i="1" dirty="0"/>
              <a:t>have</a:t>
            </a:r>
            <a:r>
              <a:rPr lang="en-CA" sz="2800" b="1" dirty="0"/>
              <a:t>, </a:t>
            </a:r>
            <a:r>
              <a:rPr lang="en-CA" sz="2800" b="1" i="1" dirty="0"/>
              <a:t>'</a:t>
            </a:r>
            <a:r>
              <a:rPr lang="en-CA" sz="2800" b="1" i="1" dirty="0" err="1"/>
              <a:t>ve</a:t>
            </a:r>
            <a:r>
              <a:rPr lang="en-CA" sz="2800" dirty="0"/>
              <a:t>, sound alike</a:t>
            </a:r>
          </a:p>
          <a:p>
            <a:pPr marL="809626" lvl="1" indent="-442913">
              <a:buClr>
                <a:schemeClr val="tx1"/>
              </a:buClr>
              <a:buFont typeface="Wingdings" panose="05000000000000000000" pitchFamily="2" charset="2"/>
              <a:buChar char="Ø"/>
              <a:tabLst>
                <a:tab pos="442913" algn="l"/>
              </a:tabLst>
              <a:defRPr/>
            </a:pPr>
            <a:r>
              <a:rPr lang="en-CA" sz="2600" i="1" dirty="0"/>
              <a:t>Incorrect expression: You </a:t>
            </a:r>
            <a:r>
              <a:rPr lang="en-CA" sz="2600" b="1" i="1" dirty="0">
                <a:solidFill>
                  <a:srgbClr val="FF0000"/>
                </a:solidFill>
              </a:rPr>
              <a:t>should of </a:t>
            </a:r>
            <a:r>
              <a:rPr lang="en-CA" sz="2600" i="1" dirty="0"/>
              <a:t>warned me.</a:t>
            </a:r>
            <a:endParaRPr lang="en-US" sz="2200" i="1" dirty="0"/>
          </a:p>
          <a:p>
            <a:pPr marL="809626" lvl="1" indent="-442913">
              <a:buClr>
                <a:schemeClr val="tx1"/>
              </a:buClr>
              <a:buFont typeface="Wingdings" panose="05000000000000000000" pitchFamily="2" charset="2"/>
              <a:buChar char="Ø"/>
              <a:tabLst>
                <a:tab pos="442913" algn="l"/>
              </a:tabLst>
              <a:defRPr/>
            </a:pPr>
            <a:r>
              <a:rPr lang="en-CA" sz="2600" i="1" dirty="0"/>
              <a:t>Correct expression: You </a:t>
            </a:r>
            <a:r>
              <a:rPr lang="en-CA" sz="2600" b="1" dirty="0">
                <a:solidFill>
                  <a:srgbClr val="FF0000"/>
                </a:solidFill>
              </a:rPr>
              <a:t>should’ve</a:t>
            </a:r>
            <a:r>
              <a:rPr lang="en-CA" sz="2600" b="1" dirty="0"/>
              <a:t> </a:t>
            </a:r>
            <a:r>
              <a:rPr lang="en-CA" sz="2600" dirty="0"/>
              <a:t>(should have) </a:t>
            </a:r>
            <a:r>
              <a:rPr lang="en-CA" sz="2600" i="1" dirty="0"/>
              <a:t>warned me.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928688"/>
            <a:ext cx="8101013" cy="571500"/>
          </a:xfrm>
        </p:spPr>
        <p:txBody>
          <a:bodyPr/>
          <a:lstStyle/>
          <a:p>
            <a:pPr marL="342900" indent="-342900" eaLnBrk="1" hangingPunct="1"/>
            <a:br>
              <a:rPr lang="en-CA" altLang="en-US" sz="17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Misused words</a:t>
            </a:r>
            <a:endParaRPr lang="en-US" altLang="en-US" sz="4400" b="1" dirty="0">
              <a:latin typeface="Arial" panose="020B0604020202020204" pitchFamily="34" charset="0"/>
            </a:endParaRPr>
          </a:p>
        </p:txBody>
      </p:sp>
      <p:sp>
        <p:nvSpPr>
          <p:cNvPr id="69635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2000250"/>
            <a:ext cx="8223250" cy="4419600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en-CA" altLang="en-US" sz="5400" b="1" dirty="0"/>
              <a:t>OK, O.K., okay</a:t>
            </a:r>
            <a:endParaRPr lang="en-CA" altLang="en-US" sz="5400" dirty="0"/>
          </a:p>
          <a:p>
            <a:pPr marL="0" indent="0">
              <a:buNone/>
            </a:pPr>
            <a:r>
              <a:rPr lang="en-CA" altLang="en-US" sz="2800" dirty="0"/>
              <a:t>Informal terms</a:t>
            </a:r>
          </a:p>
          <a:p>
            <a:pPr marL="0" indent="0">
              <a:buNone/>
            </a:pPr>
            <a:r>
              <a:rPr lang="en-CA" altLang="en-US" sz="2800" dirty="0"/>
              <a:t>Do not use in academic or professional writing.</a:t>
            </a:r>
          </a:p>
          <a:p>
            <a:pPr marL="0" indent="0">
              <a:buNone/>
            </a:pPr>
            <a:endParaRPr lang="en-CA" altLang="en-US" sz="2800" dirty="0"/>
          </a:p>
          <a:p>
            <a:pPr marL="0" indent="0">
              <a:buNone/>
            </a:pPr>
            <a:r>
              <a:rPr lang="en-CA" altLang="en-US" sz="2800" dirty="0"/>
              <a:t>Like ‘alright’</a:t>
            </a:r>
          </a:p>
          <a:p>
            <a:endParaRPr lang="en-CA" altLang="en-US" sz="2800" dirty="0"/>
          </a:p>
          <a:p>
            <a:pPr>
              <a:buFont typeface="Wingdings 2" panose="05020102010507070707" pitchFamily="18" charset="2"/>
              <a:buNone/>
            </a:pPr>
            <a:endParaRPr lang="en-CA" altLang="en-US" sz="280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928688"/>
            <a:ext cx="8101013" cy="571500"/>
          </a:xfrm>
        </p:spPr>
        <p:txBody>
          <a:bodyPr/>
          <a:lstStyle/>
          <a:p>
            <a:pPr marL="342900" indent="-342900" eaLnBrk="1" hangingPunct="1"/>
            <a:br>
              <a:rPr lang="en-CA" altLang="en-US" sz="1700" b="1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4400">
                <a:latin typeface="Arial" panose="020B0604020202020204" pitchFamily="34" charset="0"/>
                <a:cs typeface="Arial" panose="020B0604020202020204" pitchFamily="34" charset="0"/>
              </a:rPr>
              <a:t>Misused words</a:t>
            </a:r>
            <a:endParaRPr lang="en-US" altLang="en-US" sz="4400" b="1">
              <a:latin typeface="Arial" panose="020B0604020202020204" pitchFamily="34" charset="0"/>
            </a:endParaRPr>
          </a:p>
        </p:txBody>
      </p:sp>
      <p:sp>
        <p:nvSpPr>
          <p:cNvPr id="71683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2000250"/>
            <a:ext cx="8223250" cy="4419600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en-CA" altLang="en-US" sz="5400" b="1" dirty="0"/>
              <a:t>Than, then</a:t>
            </a:r>
            <a:endParaRPr lang="en-CA" altLang="en-US" sz="5400" dirty="0"/>
          </a:p>
          <a:p>
            <a:pPr marL="0" indent="0">
              <a:buNone/>
            </a:pPr>
            <a:r>
              <a:rPr lang="en-US" altLang="en-US" sz="2400" b="1" i="1" dirty="0"/>
              <a:t>Than</a:t>
            </a:r>
            <a:r>
              <a:rPr lang="en-US" altLang="en-US" sz="2400" dirty="0"/>
              <a:t> – conjunction used in comparison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altLang="en-US" sz="2400" i="1" dirty="0"/>
              <a:t>	The Mac is better </a:t>
            </a:r>
            <a:r>
              <a:rPr lang="en-US" altLang="en-US" sz="2400" b="1" i="1" dirty="0"/>
              <a:t>than</a:t>
            </a:r>
            <a:r>
              <a:rPr lang="en-US" altLang="en-US" sz="2400" i="1" dirty="0"/>
              <a:t> the PC.</a:t>
            </a:r>
          </a:p>
          <a:p>
            <a:pPr>
              <a:buFont typeface="Wingdings 2" panose="05020102010507070707" pitchFamily="18" charset="2"/>
              <a:buNone/>
            </a:pPr>
            <a:endParaRPr lang="en-US" altLang="en-US" sz="2800" dirty="0"/>
          </a:p>
          <a:p>
            <a:pPr marL="0" indent="0">
              <a:buNone/>
            </a:pPr>
            <a:r>
              <a:rPr lang="en-US" altLang="en-US" sz="2400" b="1" i="1" dirty="0"/>
              <a:t>Then - </a:t>
            </a:r>
            <a:r>
              <a:rPr lang="en-US" altLang="en-US" sz="2400" dirty="0"/>
              <a:t> adverb denoting time (</a:t>
            </a:r>
            <a:r>
              <a:rPr lang="en-US" altLang="en-US" sz="2400" b="1" dirty="0">
                <a:solidFill>
                  <a:srgbClr val="FF0000"/>
                </a:solidFill>
              </a:rPr>
              <a:t>at that time</a:t>
            </a:r>
            <a:r>
              <a:rPr lang="en-US" altLang="en-US" sz="2400" dirty="0"/>
              <a:t>, </a:t>
            </a:r>
            <a:r>
              <a:rPr lang="en-US" altLang="en-US" sz="2400" b="1" dirty="0">
                <a:solidFill>
                  <a:srgbClr val="00B050"/>
                </a:solidFill>
              </a:rPr>
              <a:t>after that</a:t>
            </a:r>
            <a:r>
              <a:rPr lang="en-US" altLang="en-US" sz="2400" dirty="0"/>
              <a:t>, </a:t>
            </a:r>
            <a:r>
              <a:rPr lang="en-US" altLang="en-US" sz="2400" b="1" dirty="0">
                <a:solidFill>
                  <a:srgbClr val="002060"/>
                </a:solidFill>
              </a:rPr>
              <a:t>that being so)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altLang="en-US" sz="2400" i="1" dirty="0"/>
              <a:t>It was late, so he closed the story </a:t>
            </a:r>
            <a:r>
              <a:rPr lang="en-US" altLang="en-US" sz="2400" b="1" i="1" dirty="0">
                <a:solidFill>
                  <a:srgbClr val="FF0000"/>
                </a:solidFill>
              </a:rPr>
              <a:t>then</a:t>
            </a:r>
            <a:r>
              <a:rPr lang="en-US" altLang="en-US" sz="2400" i="1" dirty="0"/>
              <a:t>.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altLang="en-US" sz="2400" i="1" dirty="0"/>
              <a:t>He closed the store; </a:t>
            </a:r>
            <a:r>
              <a:rPr lang="en-US" altLang="en-US" sz="2400" b="1" i="1" dirty="0">
                <a:solidFill>
                  <a:srgbClr val="008000"/>
                </a:solidFill>
              </a:rPr>
              <a:t>then </a:t>
            </a:r>
            <a:r>
              <a:rPr lang="en-US" altLang="en-US" sz="2400" i="1" dirty="0"/>
              <a:t>he went home</a:t>
            </a:r>
            <a:r>
              <a:rPr lang="en-US" altLang="en-US" sz="2400" b="1" i="1" dirty="0"/>
              <a:t>.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altLang="en-US" sz="2400" i="1" dirty="0"/>
              <a:t>If the Mac is better </a:t>
            </a:r>
            <a:r>
              <a:rPr lang="en-US" altLang="en-US" sz="2400" b="1" i="1" dirty="0"/>
              <a:t>than</a:t>
            </a:r>
            <a:r>
              <a:rPr lang="en-US" altLang="en-US" sz="2400" i="1" dirty="0"/>
              <a:t> the PC, </a:t>
            </a:r>
            <a:r>
              <a:rPr lang="en-US" altLang="en-US" sz="2400" b="1" i="1" dirty="0">
                <a:solidFill>
                  <a:srgbClr val="002060"/>
                </a:solidFill>
              </a:rPr>
              <a:t>then</a:t>
            </a:r>
            <a:r>
              <a:rPr lang="en-US" altLang="en-US" sz="2400" i="1" dirty="0"/>
              <a:t> I should get a Mac.</a:t>
            </a:r>
          </a:p>
          <a:p>
            <a:endParaRPr lang="en-US" altLang="en-US" sz="2400" i="1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764704"/>
            <a:ext cx="8101012" cy="571500"/>
          </a:xfrm>
        </p:spPr>
        <p:txBody>
          <a:bodyPr/>
          <a:lstStyle/>
          <a:p>
            <a:pPr eaLnBrk="1" hangingPunct="1"/>
            <a:r>
              <a:rPr lang="en-US" altLang="en-US" sz="4800" b="1" dirty="0"/>
              <a:t>Words that sound the same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336204"/>
            <a:ext cx="8223250" cy="5189140"/>
          </a:xfrm>
        </p:spPr>
        <p:txBody>
          <a:bodyPr>
            <a:normAutofit fontScale="70000" lnSpcReduction="20000"/>
          </a:bodyPr>
          <a:lstStyle/>
          <a:p>
            <a:pPr marL="542925" indent="-542925" eaLnBrk="1" fontAlgn="auto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Font typeface="Wingdings 2" panose="05020102010507070707" pitchFamily="18" charset="2"/>
              <a:buChar char="·"/>
              <a:defRPr/>
            </a:pPr>
            <a:r>
              <a:rPr lang="en-CA" sz="3500" b="1" dirty="0">
                <a:latin typeface="Arial" pitchFamily="34" charset="0"/>
                <a:cs typeface="Arial" pitchFamily="34" charset="0"/>
              </a:rPr>
              <a:t>Homonyms – can cause confusion</a:t>
            </a:r>
          </a:p>
          <a:p>
            <a:pPr marL="542925" indent="-542925" eaLnBrk="1" fontAlgn="auto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Font typeface="Wingdings 2" panose="05020102010507070707" pitchFamily="18" charset="2"/>
              <a:buChar char="·"/>
              <a:defRPr/>
            </a:pPr>
            <a:r>
              <a:rPr lang="en-CA" sz="3500" b="1" dirty="0">
                <a:latin typeface="Arial" pitchFamily="34" charset="0"/>
                <a:cs typeface="Arial" pitchFamily="34" charset="0"/>
              </a:rPr>
              <a:t>Often misused - Choose the correct one</a:t>
            </a:r>
          </a:p>
          <a:p>
            <a:pPr marL="0" indent="0" eaLnBrk="1" fontAlgn="auto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None/>
              <a:defRPr/>
            </a:pPr>
            <a:endParaRPr lang="en-CA" sz="3500" b="1" dirty="0">
              <a:latin typeface="Arial" pitchFamily="34" charset="0"/>
              <a:cs typeface="Arial" pitchFamily="34" charset="0"/>
            </a:endParaRPr>
          </a:p>
          <a:p>
            <a:pPr marL="0" indent="0" eaLnBrk="1" fontAlgn="auto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None/>
              <a:defRPr/>
            </a:pPr>
            <a:r>
              <a:rPr lang="en-CA" sz="3500" b="1" dirty="0">
                <a:latin typeface="Arial" pitchFamily="34" charset="0"/>
                <a:cs typeface="Arial" pitchFamily="34" charset="0"/>
              </a:rPr>
              <a:t>Examples:</a:t>
            </a:r>
          </a:p>
          <a:p>
            <a:pPr marL="0" indent="0" eaLnBrk="1" fontAlgn="auto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None/>
              <a:defRPr/>
            </a:pPr>
            <a:r>
              <a:rPr lang="en-CA" b="1" dirty="0">
                <a:latin typeface="Arial" pitchFamily="34" charset="0"/>
                <a:cs typeface="Arial" pitchFamily="34" charset="0"/>
              </a:rPr>
              <a:t>Site – place, location</a:t>
            </a:r>
          </a:p>
          <a:p>
            <a:pPr marL="0" indent="0" eaLnBrk="1" fontAlgn="auto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None/>
              <a:defRPr/>
            </a:pPr>
            <a:r>
              <a:rPr lang="en-CA" b="1" dirty="0">
                <a:latin typeface="Arial" pitchFamily="34" charset="0"/>
                <a:cs typeface="Arial" pitchFamily="34" charset="0"/>
              </a:rPr>
              <a:t>Cite – to make mention</a:t>
            </a:r>
          </a:p>
          <a:p>
            <a:pPr marL="0" indent="0" eaLnBrk="1" fontAlgn="auto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None/>
              <a:defRPr/>
            </a:pPr>
            <a:r>
              <a:rPr lang="en-CA" b="1" dirty="0">
                <a:latin typeface="Arial" pitchFamily="34" charset="0"/>
                <a:cs typeface="Arial" pitchFamily="34" charset="0"/>
              </a:rPr>
              <a:t>Sight – to see, ability to see</a:t>
            </a:r>
          </a:p>
          <a:p>
            <a:pPr marL="0" indent="0" eaLnBrk="1" fontAlgn="auto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None/>
              <a:defRPr/>
            </a:pPr>
            <a:endParaRPr lang="en-CA" b="1" dirty="0">
              <a:latin typeface="Arial" pitchFamily="34" charset="0"/>
              <a:cs typeface="Arial" pitchFamily="34" charset="0"/>
            </a:endParaRPr>
          </a:p>
          <a:p>
            <a:pPr marL="0" indent="0" eaLnBrk="1" fontAlgn="auto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None/>
              <a:defRPr/>
            </a:pPr>
            <a:r>
              <a:rPr lang="en-CA" b="1" dirty="0">
                <a:latin typeface="Arial" pitchFamily="34" charset="0"/>
                <a:cs typeface="Arial" pitchFamily="34" charset="0"/>
              </a:rPr>
              <a:t>Here – location</a:t>
            </a:r>
          </a:p>
          <a:p>
            <a:pPr marL="0" indent="0" eaLnBrk="1" fontAlgn="auto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None/>
              <a:defRPr/>
            </a:pPr>
            <a:r>
              <a:rPr lang="en-CA" b="1" dirty="0">
                <a:latin typeface="Arial" pitchFamily="34" charset="0"/>
                <a:cs typeface="Arial" pitchFamily="34" charset="0"/>
              </a:rPr>
              <a:t>H</a:t>
            </a:r>
            <a:r>
              <a:rPr lang="en-CA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ea</a:t>
            </a:r>
            <a:r>
              <a:rPr lang="en-CA" b="1" dirty="0">
                <a:latin typeface="Arial" pitchFamily="34" charset="0"/>
                <a:cs typeface="Arial" pitchFamily="34" charset="0"/>
              </a:rPr>
              <a:t>r -  (listen, </a:t>
            </a:r>
            <a:r>
              <a:rPr lang="en-CA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ea</a:t>
            </a:r>
            <a:r>
              <a:rPr lang="en-CA" b="1" dirty="0">
                <a:latin typeface="Arial" pitchFamily="34" charset="0"/>
                <a:cs typeface="Arial" pitchFamily="34" charset="0"/>
              </a:rPr>
              <a:t>rs . . . )</a:t>
            </a:r>
          </a:p>
          <a:p>
            <a:pPr marL="0" indent="0" eaLnBrk="1" fontAlgn="auto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None/>
              <a:defRPr/>
            </a:pPr>
            <a:endParaRPr lang="en-CA" b="1" dirty="0">
              <a:latin typeface="Arial" pitchFamily="34" charset="0"/>
              <a:cs typeface="Arial" pitchFamily="34" charset="0"/>
            </a:endParaRPr>
          </a:p>
          <a:p>
            <a:pPr marL="0" indent="0" eaLnBrk="1" fontAlgn="auto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None/>
              <a:defRPr/>
            </a:pPr>
            <a:r>
              <a:rPr lang="en-CA" b="1" dirty="0">
                <a:latin typeface="Arial" pitchFamily="34" charset="0"/>
                <a:cs typeface="Arial" pitchFamily="34" charset="0"/>
              </a:rPr>
              <a:t>Passed – to go by</a:t>
            </a:r>
          </a:p>
          <a:p>
            <a:pPr marL="0" indent="0" eaLnBrk="1" fontAlgn="auto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None/>
              <a:defRPr/>
            </a:pPr>
            <a:r>
              <a:rPr lang="en-CA" b="1" dirty="0">
                <a:latin typeface="Arial" pitchFamily="34" charset="0"/>
                <a:cs typeface="Arial" pitchFamily="34" charset="0"/>
              </a:rPr>
              <a:t>Past – time gone by – time before the present</a:t>
            </a:r>
          </a:p>
          <a:p>
            <a:pPr marL="0" indent="0" eaLnBrk="1" fontAlgn="auto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None/>
              <a:defRPr/>
            </a:pPr>
            <a:endParaRPr lang="en-CA" b="1" dirty="0">
              <a:latin typeface="Arial" pitchFamily="34" charset="0"/>
              <a:cs typeface="Arial" pitchFamily="34" charset="0"/>
            </a:endParaRPr>
          </a:p>
          <a:p>
            <a:pPr marL="0" indent="0" eaLnBrk="1" fontAlgn="auto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None/>
              <a:defRPr/>
            </a:pPr>
            <a:r>
              <a:rPr lang="en-CA" b="1" dirty="0">
                <a:latin typeface="Arial" pitchFamily="34" charset="0"/>
                <a:cs typeface="Arial" pitchFamily="34" charset="0"/>
              </a:rPr>
              <a:t>Principal – head of an org.  Sum of money</a:t>
            </a:r>
          </a:p>
          <a:p>
            <a:pPr marL="0" indent="0" eaLnBrk="1" fontAlgn="auto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None/>
              <a:defRPr/>
            </a:pPr>
            <a:r>
              <a:rPr lang="en-CA" b="1" dirty="0">
                <a:latin typeface="Arial" pitchFamily="34" charset="0"/>
                <a:cs typeface="Arial" pitchFamily="34" charset="0"/>
              </a:rPr>
              <a:t>Principle – basic law, guideline</a:t>
            </a:r>
          </a:p>
          <a:p>
            <a:pPr marL="0" indent="0" eaLnBrk="1" fontAlgn="auto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None/>
              <a:defRPr/>
            </a:pPr>
            <a:endParaRPr lang="en-CA" sz="1800" b="1" dirty="0">
              <a:latin typeface="Arial" pitchFamily="34" charset="0"/>
              <a:cs typeface="Arial" pitchFamily="34" charset="0"/>
            </a:endParaRPr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 panose="05020102010507070707" pitchFamily="18" charset="2"/>
              <a:buNone/>
              <a:defRPr/>
            </a:pPr>
            <a:endParaRPr lang="en-CA" sz="3200" b="1" dirty="0">
              <a:latin typeface="Arial" pitchFamily="34" charset="0"/>
              <a:cs typeface="Arial" pitchFamily="34" charset="0"/>
            </a:endParaRPr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 panose="05020102010507070707" pitchFamily="18" charset="2"/>
              <a:buNone/>
              <a:defRPr/>
            </a:pPr>
            <a:endParaRPr lang="en-CA" sz="1500" b="1" dirty="0">
              <a:latin typeface="Arial" pitchFamily="34" charset="0"/>
              <a:cs typeface="Arial" pitchFamily="34" charset="0"/>
            </a:endParaRPr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defRPr/>
            </a:pPr>
            <a:endParaRPr lang="en-CA" sz="2200" b="1" dirty="0">
              <a:latin typeface="Arial" pitchFamily="34" charset="0"/>
              <a:cs typeface="Arial" pitchFamily="34" charset="0"/>
            </a:endParaRPr>
          </a:p>
          <a:p>
            <a:pPr marL="723901" lvl="1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 panose="05020102010507070707" pitchFamily="18" charset="2"/>
              <a:buNone/>
              <a:defRPr/>
            </a:pPr>
            <a:endParaRPr lang="en-CA" sz="1800" b="1" dirty="0"/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CA" sz="2000" b="1" dirty="0"/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CA" sz="2000" b="1" dirty="0"/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399048724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928688"/>
            <a:ext cx="8101013" cy="571500"/>
          </a:xfrm>
        </p:spPr>
        <p:txBody>
          <a:bodyPr/>
          <a:lstStyle/>
          <a:p>
            <a:pPr marL="342900" indent="-342900" eaLnBrk="1" hangingPunct="1"/>
            <a:br>
              <a:rPr lang="en-CA" altLang="en-US" sz="17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altLang="en-US" sz="4400" b="1" dirty="0">
              <a:latin typeface="Arial" panose="020B0604020202020204" pitchFamily="34" charset="0"/>
            </a:endParaRPr>
          </a:p>
        </p:txBody>
      </p:sp>
      <p:sp>
        <p:nvSpPr>
          <p:cNvPr id="73731" name="Rectangle 3"/>
          <p:cNvSpPr>
            <a:spLocks noGrp="1" noChangeArrowheads="1"/>
          </p:cNvSpPr>
          <p:nvPr>
            <p:ph idx="1"/>
          </p:nvPr>
        </p:nvSpPr>
        <p:spPr>
          <a:xfrm>
            <a:off x="500063" y="1500188"/>
            <a:ext cx="8223250" cy="4419600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en-US" altLang="en-US" sz="4400" b="1" dirty="0"/>
              <a:t>There, Their, They're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altLang="en-US" sz="2800" b="1" i="1" dirty="0"/>
              <a:t>There</a:t>
            </a:r>
            <a:r>
              <a:rPr lang="en-US" altLang="en-US" sz="2800" dirty="0"/>
              <a:t> - adverb specifying place.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altLang="en-US" sz="2800" dirty="0"/>
              <a:t>	</a:t>
            </a:r>
            <a:r>
              <a:rPr lang="en-US" altLang="en-US" sz="2400" i="1" dirty="0"/>
              <a:t>His house is over </a:t>
            </a:r>
            <a:r>
              <a:rPr lang="en-US" altLang="en-US" sz="2400" b="1" i="1" dirty="0"/>
              <a:t>there.</a:t>
            </a:r>
            <a:endParaRPr lang="en-US" altLang="en-US" sz="2400" i="1" dirty="0"/>
          </a:p>
          <a:p>
            <a:pPr>
              <a:buFont typeface="Wingdings 2" panose="05020102010507070707" pitchFamily="18" charset="2"/>
              <a:buNone/>
            </a:pPr>
            <a:r>
              <a:rPr lang="en-US" altLang="en-US" sz="2800" b="1" i="1" dirty="0"/>
              <a:t>There</a:t>
            </a:r>
            <a:r>
              <a:rPr lang="en-US" altLang="en-US" sz="2800" dirty="0"/>
              <a:t> – Expletive (pointing something out)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altLang="en-US" sz="2800" i="1" dirty="0"/>
              <a:t>	</a:t>
            </a:r>
            <a:r>
              <a:rPr lang="en-US" altLang="en-US" sz="2400" b="1" i="1" dirty="0"/>
              <a:t>There </a:t>
            </a:r>
            <a:r>
              <a:rPr lang="en-US" altLang="en-US" sz="2400" i="1" dirty="0"/>
              <a:t>is his house.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altLang="en-US" sz="2800" b="1" dirty="0"/>
              <a:t>Their</a:t>
            </a:r>
            <a:r>
              <a:rPr lang="en-US" altLang="en-US" sz="2800" dirty="0"/>
              <a:t> – denoting possession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altLang="en-US" sz="2800" b="1" i="1" dirty="0"/>
              <a:t>	</a:t>
            </a:r>
            <a:r>
              <a:rPr lang="en-US" altLang="en-US" sz="2400" b="1" i="1" dirty="0"/>
              <a:t>Their</a:t>
            </a:r>
            <a:r>
              <a:rPr lang="en-US" altLang="en-US" sz="2400" i="1" dirty="0"/>
              <a:t> house is over there.</a:t>
            </a:r>
            <a:endParaRPr lang="en-US" altLang="en-US" sz="2400" dirty="0"/>
          </a:p>
          <a:p>
            <a:pPr>
              <a:buFont typeface="Wingdings 2" panose="05020102010507070707" pitchFamily="18" charset="2"/>
              <a:buNone/>
            </a:pPr>
            <a:r>
              <a:rPr lang="en-US" altLang="en-US" sz="2800" b="1" dirty="0"/>
              <a:t>They’re</a:t>
            </a:r>
            <a:r>
              <a:rPr lang="en-US" altLang="en-US" sz="2800" dirty="0"/>
              <a:t> – contraction for they are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altLang="en-US" sz="2400" i="1" dirty="0"/>
              <a:t>	</a:t>
            </a:r>
            <a:r>
              <a:rPr lang="en-US" altLang="en-US" sz="2400" b="1" i="1" dirty="0"/>
              <a:t>They’re</a:t>
            </a:r>
            <a:r>
              <a:rPr lang="en-US" altLang="en-US" sz="2400" i="1" dirty="0"/>
              <a:t> buying their new house over there.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928688"/>
            <a:ext cx="8101013" cy="571500"/>
          </a:xfrm>
        </p:spPr>
        <p:txBody>
          <a:bodyPr/>
          <a:lstStyle/>
          <a:p>
            <a:pPr marL="342900" indent="-342900" eaLnBrk="1" hangingPunct="1"/>
            <a:br>
              <a:rPr lang="en-CA" altLang="en-US" sz="17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altLang="en-US" sz="4400" b="1" dirty="0">
              <a:latin typeface="Arial" panose="020B0604020202020204" pitchFamily="34" charset="0"/>
            </a:endParaRPr>
          </a:p>
        </p:txBody>
      </p:sp>
      <p:sp>
        <p:nvSpPr>
          <p:cNvPr id="75779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2000250"/>
            <a:ext cx="8223250" cy="4419600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en-US" altLang="en-US" sz="5400" b="1"/>
              <a:t>To, Too, Two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altLang="en-US" sz="2800" b="1"/>
              <a:t>To</a:t>
            </a:r>
            <a:r>
              <a:rPr lang="en-US" altLang="en-US" sz="2800"/>
              <a:t> - preposition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altLang="en-US" sz="2800" b="1"/>
              <a:t>Too</a:t>
            </a:r>
            <a:r>
              <a:rPr lang="en-US" altLang="en-US" sz="2800"/>
              <a:t> - an adverb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altLang="en-US" sz="2800" b="1"/>
              <a:t>Two</a:t>
            </a:r>
            <a:r>
              <a:rPr lang="en-US" altLang="en-US" sz="2800"/>
              <a:t> - a number. </a:t>
            </a:r>
          </a:p>
          <a:p>
            <a:pPr>
              <a:buFont typeface="Wingdings 2" panose="05020102010507070707" pitchFamily="18" charset="2"/>
              <a:buNone/>
            </a:pPr>
            <a:endParaRPr lang="en-US" altLang="en-US" sz="2800" i="1" u="sng"/>
          </a:p>
          <a:p>
            <a:pPr>
              <a:buFont typeface="Wingdings 2" panose="05020102010507070707" pitchFamily="18" charset="2"/>
              <a:buNone/>
            </a:pPr>
            <a:r>
              <a:rPr lang="en-US" altLang="en-US" sz="2800" i="1"/>
              <a:t>	Many vendors tended </a:t>
            </a:r>
            <a:r>
              <a:rPr lang="en-US" altLang="en-US" sz="2800" b="1" i="1"/>
              <a:t>to</a:t>
            </a:r>
            <a:r>
              <a:rPr lang="en-US" altLang="en-US" sz="2800" i="1"/>
              <a:t> charge </a:t>
            </a:r>
            <a:r>
              <a:rPr lang="en-US" altLang="en-US" sz="2800" b="1" i="1"/>
              <a:t>too</a:t>
            </a:r>
            <a:r>
              <a:rPr lang="en-US" altLang="en-US" sz="2800" i="1"/>
              <a:t> much for vegetables, but the last </a:t>
            </a:r>
            <a:r>
              <a:rPr lang="en-US" altLang="en-US" sz="2800" b="1" i="1"/>
              <a:t>two</a:t>
            </a:r>
            <a:r>
              <a:rPr lang="en-US" altLang="en-US" sz="2800" i="1"/>
              <a:t> were more reasonable.</a:t>
            </a:r>
            <a:endParaRPr lang="en-US" altLang="en-US" sz="2400" i="1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928688"/>
            <a:ext cx="8101013" cy="571500"/>
          </a:xfrm>
        </p:spPr>
        <p:txBody>
          <a:bodyPr/>
          <a:lstStyle/>
          <a:p>
            <a:pPr marL="342900" indent="-342900" eaLnBrk="1" hangingPunct="1"/>
            <a:br>
              <a:rPr lang="en-CA" altLang="en-US" sz="17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altLang="en-US" sz="4400" b="1" dirty="0">
              <a:latin typeface="Arial" panose="020B0604020202020204" pitchFamily="34" charset="0"/>
            </a:endParaRPr>
          </a:p>
        </p:txBody>
      </p:sp>
      <p:sp>
        <p:nvSpPr>
          <p:cNvPr id="77827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2000250"/>
            <a:ext cx="8223250" cy="4419600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en-US" altLang="en-US" sz="5400" b="1" dirty="0"/>
              <a:t>Your, You're </a:t>
            </a:r>
          </a:p>
          <a:p>
            <a:pPr marL="0" indent="0">
              <a:buNone/>
            </a:pPr>
            <a:r>
              <a:rPr lang="en-US" altLang="en-US" sz="2800" b="1" i="1" dirty="0"/>
              <a:t>Your</a:t>
            </a:r>
            <a:r>
              <a:rPr lang="en-US" altLang="en-US" sz="2800" dirty="0"/>
              <a:t> - a possessive pronoun</a:t>
            </a:r>
          </a:p>
          <a:p>
            <a:endParaRPr lang="en-US" altLang="en-US" sz="2800" dirty="0"/>
          </a:p>
          <a:p>
            <a:pPr marL="0" indent="0">
              <a:buNone/>
            </a:pPr>
            <a:r>
              <a:rPr lang="en-US" altLang="en-US" sz="2800" dirty="0"/>
              <a:t> </a:t>
            </a:r>
            <a:r>
              <a:rPr lang="en-US" altLang="en-US" sz="2800" b="1" dirty="0"/>
              <a:t>You're - </a:t>
            </a:r>
            <a:r>
              <a:rPr lang="en-US" altLang="en-US" sz="2800" dirty="0"/>
              <a:t>contraction of </a:t>
            </a:r>
            <a:r>
              <a:rPr lang="en-US" altLang="en-US" sz="2800" i="1" dirty="0"/>
              <a:t>you are</a:t>
            </a:r>
            <a:r>
              <a:rPr lang="en-US" altLang="en-US" sz="2800" dirty="0"/>
              <a:t>.</a:t>
            </a:r>
          </a:p>
          <a:p>
            <a:endParaRPr lang="en-US" altLang="en-US" sz="2800" dirty="0"/>
          </a:p>
          <a:p>
            <a:pPr>
              <a:buFont typeface="Wingdings 2" panose="05020102010507070707" pitchFamily="18" charset="2"/>
              <a:buNone/>
            </a:pPr>
            <a:r>
              <a:rPr lang="en-US" altLang="en-US" sz="2800" dirty="0"/>
              <a:t> 	</a:t>
            </a:r>
            <a:r>
              <a:rPr lang="en-US" altLang="en-US" sz="2800" b="1" i="1" dirty="0"/>
              <a:t>You're</a:t>
            </a:r>
            <a:r>
              <a:rPr lang="en-US" altLang="en-US" sz="2800" i="1" dirty="0"/>
              <a:t> going to lose your keys if you don’t put them in </a:t>
            </a:r>
            <a:r>
              <a:rPr lang="en-US" altLang="en-US" sz="2800" b="1" i="1" dirty="0"/>
              <a:t>your </a:t>
            </a:r>
            <a:r>
              <a:rPr lang="en-US" altLang="en-US" sz="2800" i="1" dirty="0"/>
              <a:t>pocket.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928688"/>
            <a:ext cx="8101013" cy="571500"/>
          </a:xfrm>
        </p:spPr>
        <p:txBody>
          <a:bodyPr/>
          <a:lstStyle/>
          <a:p>
            <a:pPr marL="342900" indent="-342900" eaLnBrk="1" hangingPunct="1"/>
            <a:br>
              <a:rPr lang="en-CA" altLang="en-US" sz="17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altLang="en-US" sz="4400" b="1" dirty="0">
              <a:latin typeface="Arial" panose="020B0604020202020204" pitchFamily="34" charset="0"/>
            </a:endParaRPr>
          </a:p>
        </p:txBody>
      </p:sp>
      <p:sp>
        <p:nvSpPr>
          <p:cNvPr id="79875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2000250"/>
            <a:ext cx="8223250" cy="4419600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en-CA" altLang="en-US" sz="5400" b="1"/>
              <a:t>Whose, who’s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altLang="en-US" sz="2800"/>
              <a:t>Whose – interrogative </a:t>
            </a:r>
            <a:r>
              <a:rPr lang="en-CA" altLang="en-US" sz="2800"/>
              <a:t>or a relative pronoun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CA" altLang="en-US" sz="2800"/>
              <a:t>	</a:t>
            </a:r>
            <a:r>
              <a:rPr lang="en-CA" altLang="en-US" sz="2800" b="1" i="1"/>
              <a:t>Whose</a:t>
            </a:r>
            <a:r>
              <a:rPr lang="en-CA" altLang="en-US" sz="2800" i="1"/>
              <a:t> house is this?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CA" altLang="en-US" sz="2800" i="1"/>
              <a:t>	The man, </a:t>
            </a:r>
            <a:r>
              <a:rPr lang="en-CA" altLang="en-US" sz="2800" b="1" i="1"/>
              <a:t>whose </a:t>
            </a:r>
            <a:r>
              <a:rPr lang="en-CA" altLang="en-US" sz="2800" i="1"/>
              <a:t>house you admired, has arrived.</a:t>
            </a:r>
            <a:endParaRPr lang="en-US" altLang="en-US" sz="2800"/>
          </a:p>
          <a:p>
            <a:pPr>
              <a:buFont typeface="Wingdings 2" panose="05020102010507070707" pitchFamily="18" charset="2"/>
              <a:buNone/>
            </a:pPr>
            <a:endParaRPr lang="en-US" altLang="en-US" sz="2800"/>
          </a:p>
          <a:p>
            <a:pPr>
              <a:buFont typeface="Wingdings 2" panose="05020102010507070707" pitchFamily="18" charset="2"/>
              <a:buNone/>
            </a:pPr>
            <a:r>
              <a:rPr lang="en-US" altLang="en-US" sz="2800" b="1"/>
              <a:t>Who’s</a:t>
            </a:r>
            <a:r>
              <a:rPr lang="en-US" altLang="en-US" sz="2800"/>
              <a:t> – contraction for “who is”.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altLang="en-US" sz="2800"/>
              <a:t>	</a:t>
            </a:r>
            <a:r>
              <a:rPr lang="en-US" altLang="en-US" sz="2800" b="1" i="1"/>
              <a:t>Who’s</a:t>
            </a:r>
            <a:r>
              <a:rPr lang="en-US" altLang="en-US" sz="2800" i="1"/>
              <a:t> buying that house?</a:t>
            </a:r>
            <a:endParaRPr lang="en-US" altLang="en-US" sz="2800"/>
          </a:p>
          <a:p>
            <a:endParaRPr lang="en-US" altLang="en-US" sz="2400" i="1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38" y="1000125"/>
            <a:ext cx="8101012" cy="571500"/>
          </a:xfrm>
        </p:spPr>
        <p:txBody>
          <a:bodyPr/>
          <a:lstStyle/>
          <a:p>
            <a:pPr eaLnBrk="1" hangingPunct="1"/>
            <a:r>
              <a:rPr lang="en-US" altLang="en-US" sz="4800" b="1"/>
              <a:t>Pompous words or expressions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2000250"/>
            <a:ext cx="8223250" cy="4419600"/>
          </a:xfrm>
        </p:spPr>
        <p:txBody>
          <a:bodyPr>
            <a:normAutofit/>
          </a:bodyPr>
          <a:lstStyle/>
          <a:p>
            <a:pPr marL="542925" indent="-542925" eaLnBrk="1" fontAlgn="auto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Font typeface="Wingdings 2" panose="05020102010507070707" pitchFamily="18" charset="2"/>
              <a:buChar char="·"/>
              <a:defRPr/>
            </a:pPr>
            <a:r>
              <a:rPr lang="en-CA" sz="3500" b="1" dirty="0">
                <a:latin typeface="Arial" pitchFamily="34" charset="0"/>
                <a:cs typeface="Arial" pitchFamily="34" charset="0"/>
              </a:rPr>
              <a:t>Choose the simplest and plainest word. </a:t>
            </a:r>
          </a:p>
          <a:p>
            <a:pPr marL="542925" indent="-542925" eaLnBrk="1" fontAlgn="auto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Font typeface="Wingdings 2" panose="05020102010507070707" pitchFamily="18" charset="2"/>
              <a:buChar char="·"/>
              <a:defRPr/>
            </a:pPr>
            <a:r>
              <a:rPr lang="en-CA" sz="3500" b="1" dirty="0">
                <a:latin typeface="Arial" pitchFamily="34" charset="0"/>
                <a:cs typeface="Arial" pitchFamily="34" charset="0"/>
              </a:rPr>
              <a:t>Write to communicate rather than to impress.  </a:t>
            </a:r>
          </a:p>
          <a:p>
            <a:pPr marL="357188" indent="-357188" eaLnBrk="1" fontAlgn="auto" hangingPunct="1">
              <a:spcBef>
                <a:spcPct val="0"/>
              </a:spcBef>
              <a:spcAft>
                <a:spcPts val="600"/>
              </a:spcAft>
              <a:buClr>
                <a:schemeClr val="accent3"/>
              </a:buClr>
              <a:buFont typeface="Wingdings 2" panose="05020102010507070707" pitchFamily="18" charset="2"/>
              <a:buNone/>
              <a:defRPr/>
            </a:pPr>
            <a:endParaRPr lang="en-CA" sz="3500" b="1" dirty="0">
              <a:latin typeface="Arial" pitchFamily="34" charset="0"/>
              <a:cs typeface="Arial" pitchFamily="34" charset="0"/>
            </a:endParaRPr>
          </a:p>
          <a:p>
            <a:pPr marL="366713" lvl="1" indent="0" eaLnBrk="1" fontAlgn="auto" hangingPunct="1">
              <a:spcBef>
                <a:spcPct val="0"/>
              </a:spcBef>
              <a:spcAft>
                <a:spcPts val="600"/>
              </a:spcAft>
              <a:buClr>
                <a:schemeClr val="accent3"/>
              </a:buClr>
              <a:buNone/>
              <a:defRPr/>
            </a:pPr>
            <a:r>
              <a:rPr lang="en-CA" sz="2800" b="1" dirty="0">
                <a:latin typeface="Arial" pitchFamily="34" charset="0"/>
                <a:cs typeface="Arial" pitchFamily="34" charset="0"/>
              </a:rPr>
              <a:t>‘‘</a:t>
            </a:r>
            <a:r>
              <a:rPr lang="en-CA" sz="2600" b="1" dirty="0">
                <a:latin typeface="Arial" pitchFamily="34" charset="0"/>
                <a:cs typeface="Arial" pitchFamily="34" charset="0"/>
              </a:rPr>
              <a:t>Never utilize </a:t>
            </a:r>
            <a:r>
              <a:rPr lang="en-CA" sz="2600" b="1" i="1" dirty="0">
                <a:latin typeface="Arial" pitchFamily="34" charset="0"/>
                <a:cs typeface="Arial" pitchFamily="34" charset="0"/>
              </a:rPr>
              <a:t>utilize</a:t>
            </a:r>
            <a:r>
              <a:rPr lang="en-CA" sz="2600" b="1" dirty="0">
                <a:latin typeface="Arial" pitchFamily="34" charset="0"/>
                <a:cs typeface="Arial" pitchFamily="34" charset="0"/>
              </a:rPr>
              <a:t> when you can use </a:t>
            </a:r>
            <a:r>
              <a:rPr lang="en-CA" sz="2600" b="1" i="1" dirty="0">
                <a:latin typeface="Arial" pitchFamily="34" charset="0"/>
                <a:cs typeface="Arial" pitchFamily="34" charset="0"/>
              </a:rPr>
              <a:t>use.” </a:t>
            </a:r>
            <a:r>
              <a:rPr lang="en-CA" sz="2600" b="1" dirty="0">
                <a:latin typeface="Arial" pitchFamily="34" charset="0"/>
                <a:cs typeface="Arial" pitchFamily="34" charset="0"/>
              </a:rPr>
              <a:t>(Beer 64)</a:t>
            </a:r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 panose="05020102010507070707" pitchFamily="18" charset="2"/>
              <a:buNone/>
              <a:defRPr/>
            </a:pPr>
            <a:endParaRPr lang="en-CA" sz="3200" b="1" dirty="0">
              <a:latin typeface="Arial" pitchFamily="34" charset="0"/>
              <a:cs typeface="Arial" pitchFamily="34" charset="0"/>
            </a:endParaRPr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 panose="05020102010507070707" pitchFamily="18" charset="2"/>
              <a:buNone/>
              <a:defRPr/>
            </a:pPr>
            <a:endParaRPr lang="en-CA" sz="1500" b="1" dirty="0">
              <a:latin typeface="Arial" pitchFamily="34" charset="0"/>
              <a:cs typeface="Arial" pitchFamily="34" charset="0"/>
            </a:endParaRPr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defRPr/>
            </a:pPr>
            <a:endParaRPr lang="en-CA" sz="2200" b="1" dirty="0">
              <a:latin typeface="Arial" pitchFamily="34" charset="0"/>
              <a:cs typeface="Arial" pitchFamily="34" charset="0"/>
            </a:endParaRPr>
          </a:p>
          <a:p>
            <a:pPr marL="723901" lvl="1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 panose="05020102010507070707" pitchFamily="18" charset="2"/>
              <a:buNone/>
              <a:defRPr/>
            </a:pPr>
            <a:endParaRPr lang="en-CA" sz="1800" b="1" dirty="0"/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CA" sz="2000" b="1" dirty="0"/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CA" sz="2000" b="1" dirty="0"/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CA"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928688"/>
            <a:ext cx="8101013" cy="571500"/>
          </a:xfrm>
        </p:spPr>
        <p:txBody>
          <a:bodyPr/>
          <a:lstStyle/>
          <a:p>
            <a:pPr marL="342900" indent="-342900" eaLnBrk="1" hangingPunct="1">
              <a:defRPr/>
            </a:pPr>
            <a:br>
              <a:rPr lang="en-CA" sz="1700" b="1" dirty="0">
                <a:latin typeface="Arial" charset="0"/>
                <a:cs typeface="Arial" charset="0"/>
              </a:rPr>
            </a:br>
            <a:r>
              <a:rPr lang="en-US" sz="4400" b="1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Report Proposal</a:t>
            </a:r>
            <a:endParaRPr lang="en-US" sz="4400" b="1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357188" y="1916113"/>
            <a:ext cx="8223250" cy="4075112"/>
          </a:xfrm>
        </p:spPr>
        <p:txBody>
          <a:bodyPr/>
          <a:lstStyle/>
          <a:p>
            <a:pPr marL="371475" indent="-371475"/>
            <a:r>
              <a:rPr lang="en-US" alt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Due Nov. 13</a:t>
            </a:r>
            <a:endParaRPr lang="en-US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71475" indent="-371475"/>
            <a:r>
              <a:rPr lang="en-US" alt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20% of final mark</a:t>
            </a:r>
          </a:p>
          <a:p>
            <a:pPr marL="371475" indent="-371475"/>
            <a:r>
              <a:rPr lang="en-US" alt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Must be prepared according to established format / requirements</a:t>
            </a:r>
          </a:p>
          <a:p>
            <a:pPr marL="371475" indent="-371475"/>
            <a:r>
              <a:rPr lang="en-US" alt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Approximately 1 – 1 ½ pages in length</a:t>
            </a:r>
          </a:p>
          <a:p>
            <a:pPr marL="371475" indent="-371475"/>
            <a:r>
              <a:rPr lang="en-US" alt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Single spaced</a:t>
            </a:r>
          </a:p>
          <a:p>
            <a:pPr marL="371475" indent="-371475"/>
            <a:r>
              <a:rPr lang="en-US" alt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Essentially, it should look like the model. (Brightspace – folder “reference documents”)</a:t>
            </a:r>
            <a:endParaRPr lang="en-CA" altLang="en-US" sz="2800" dirty="0"/>
          </a:p>
          <a:p>
            <a:pPr marL="371475" indent="-371475">
              <a:buFont typeface="Wingdings 2" panose="05020102010507070707" pitchFamily="18" charset="2"/>
              <a:buNone/>
            </a:pPr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38" y="1000125"/>
            <a:ext cx="8101012" cy="571500"/>
          </a:xfrm>
        </p:spPr>
        <p:txBody>
          <a:bodyPr/>
          <a:lstStyle/>
          <a:p>
            <a:pPr eaLnBrk="1" hangingPunct="1"/>
            <a:r>
              <a:rPr lang="en-CA" altLang="en-US" sz="4000" b="1">
                <a:latin typeface="Arial" panose="020B0604020202020204" pitchFamily="34" charset="0"/>
                <a:cs typeface="Arial" panose="020B0604020202020204" pitchFamily="34" charset="0"/>
              </a:rPr>
              <a:t>Alternatives to pompous words</a:t>
            </a:r>
            <a:endParaRPr lang="en-US" altLang="en-US" sz="4000" b="1">
              <a:latin typeface="Arial" panose="020B0604020202020204" pitchFamily="34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1643063"/>
            <a:ext cx="8223250" cy="4776787"/>
          </a:xfrm>
        </p:spPr>
        <p:txBody>
          <a:bodyPr>
            <a:normAutofit fontScale="62500" lnSpcReduction="20000"/>
          </a:bodyPr>
          <a:lstStyle/>
          <a:p>
            <a:pPr>
              <a:buFont typeface="Wingdings 2" panose="05020102010507070707" pitchFamily="18" charset="2"/>
              <a:buNone/>
              <a:defRPr/>
            </a:pPr>
            <a:endParaRPr lang="en-CA" sz="3200" dirty="0"/>
          </a:p>
          <a:p>
            <a:pPr marL="0" indent="0">
              <a:buNone/>
              <a:defRPr/>
            </a:pPr>
            <a:r>
              <a:rPr lang="en-CA" sz="33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commence</a:t>
            </a:r>
            <a:r>
              <a:rPr lang="en-CA" sz="3300" b="1" dirty="0">
                <a:latin typeface="Arial" pitchFamily="34" charset="0"/>
                <a:cs typeface="Arial" pitchFamily="34" charset="0"/>
              </a:rPr>
              <a:t> 	</a:t>
            </a:r>
            <a:r>
              <a:rPr lang="en-CA" sz="3300" b="1" i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start </a:t>
            </a:r>
          </a:p>
          <a:p>
            <a:pPr>
              <a:buFont typeface="Wingdings 2" panose="05020102010507070707" pitchFamily="18" charset="2"/>
              <a:buNone/>
              <a:defRPr/>
            </a:pPr>
            <a:r>
              <a:rPr lang="en-CA" sz="3300" b="1" i="1" dirty="0">
                <a:latin typeface="Arial" pitchFamily="34" charset="0"/>
                <a:cs typeface="Arial" pitchFamily="34" charset="0"/>
              </a:rPr>
              <a:t>	 The experiment will (commence / start) on Jan. 1</a:t>
            </a:r>
          </a:p>
          <a:p>
            <a:pPr>
              <a:buFont typeface="Wingdings 2" panose="05020102010507070707" pitchFamily="18" charset="2"/>
              <a:buNone/>
              <a:defRPr/>
            </a:pPr>
            <a:endParaRPr lang="en-CA" sz="3300" b="1" i="1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  <a:defRPr/>
            </a:pPr>
            <a:r>
              <a:rPr lang="en-CA" sz="33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compel</a:t>
            </a:r>
            <a:r>
              <a:rPr lang="en-CA" sz="3300" b="1" dirty="0">
                <a:latin typeface="Arial" pitchFamily="34" charset="0"/>
                <a:cs typeface="Arial" pitchFamily="34" charset="0"/>
              </a:rPr>
              <a:t>	</a:t>
            </a:r>
            <a:r>
              <a:rPr lang="en-CA" sz="3300" b="1" i="1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force</a:t>
            </a:r>
          </a:p>
          <a:p>
            <a:pPr marL="358775" lvl="1" indent="6350">
              <a:buFont typeface="Wingdings 2" panose="05020102010507070707" pitchFamily="18" charset="2"/>
              <a:buNone/>
              <a:defRPr/>
            </a:pPr>
            <a:r>
              <a:rPr lang="en-CA" sz="3300" b="1" i="1" dirty="0">
                <a:latin typeface="Arial" pitchFamily="34" charset="0"/>
                <a:cs typeface="Arial" pitchFamily="34" charset="0"/>
              </a:rPr>
              <a:t>Binding arbitration has (compelled / forced) both sides to make concessions.</a:t>
            </a:r>
          </a:p>
          <a:p>
            <a:pPr lvl="1">
              <a:buFont typeface="Wingdings 2" panose="05020102010507070707" pitchFamily="18" charset="2"/>
              <a:buNone/>
              <a:defRPr/>
            </a:pPr>
            <a:endParaRPr lang="en-CA" sz="3300" b="1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  <a:defRPr/>
            </a:pPr>
            <a:r>
              <a:rPr lang="en-CA" sz="33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finalize </a:t>
            </a:r>
            <a:r>
              <a:rPr lang="en-CA" sz="3300" b="1" dirty="0">
                <a:latin typeface="Arial" pitchFamily="34" charset="0"/>
                <a:cs typeface="Arial" pitchFamily="34" charset="0"/>
              </a:rPr>
              <a:t>	</a:t>
            </a:r>
            <a:r>
              <a:rPr lang="en-CA" sz="3300" b="1" i="1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end</a:t>
            </a:r>
          </a:p>
          <a:p>
            <a:pPr marL="358775" lvl="1" indent="-6350">
              <a:buFont typeface="Wingdings 2" panose="05020102010507070707" pitchFamily="18" charset="2"/>
              <a:buNone/>
              <a:defRPr/>
            </a:pPr>
            <a:r>
              <a:rPr lang="en-CA" sz="3300" b="1" i="1" dirty="0">
                <a:latin typeface="Arial" pitchFamily="34" charset="0"/>
                <a:cs typeface="Arial" pitchFamily="34" charset="0"/>
              </a:rPr>
              <a:t>Management has decided to (finalize / end) production at end of this year.</a:t>
            </a:r>
          </a:p>
          <a:p>
            <a:pPr lvl="1">
              <a:defRPr/>
            </a:pPr>
            <a:endParaRPr lang="en-CA" sz="3300" b="1" i="1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  <a:defRPr/>
            </a:pPr>
            <a:r>
              <a:rPr lang="en-CA" sz="33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procure</a:t>
            </a:r>
            <a:r>
              <a:rPr lang="en-CA" sz="3300" b="1" dirty="0">
                <a:latin typeface="Arial" pitchFamily="34" charset="0"/>
                <a:cs typeface="Arial" pitchFamily="34" charset="0"/>
              </a:rPr>
              <a:t> 	</a:t>
            </a:r>
            <a:r>
              <a:rPr lang="en-CA" sz="3300" b="1" i="1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get, buy, purchase</a:t>
            </a:r>
          </a:p>
          <a:p>
            <a:pPr marL="358775" lvl="1" indent="-6350">
              <a:buFont typeface="Wingdings 2" panose="05020102010507070707" pitchFamily="18" charset="2"/>
              <a:buNone/>
              <a:defRPr/>
            </a:pPr>
            <a:r>
              <a:rPr lang="en-CA" sz="3300" b="1" i="1" dirty="0">
                <a:latin typeface="Arial" pitchFamily="34" charset="0"/>
                <a:cs typeface="Arial" pitchFamily="34" charset="0"/>
              </a:rPr>
              <a:t>Management has decided to procure (buy, get, purchase) new computers.</a:t>
            </a:r>
          </a:p>
          <a:p>
            <a:pPr lvl="1">
              <a:buFont typeface="Wingdings 2" panose="05020102010507070707" pitchFamily="18" charset="2"/>
              <a:buNone/>
              <a:defRPr/>
            </a:pPr>
            <a:endParaRPr lang="en-CA" sz="3300" dirty="0"/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 panose="05020102010507070707" pitchFamily="18" charset="2"/>
              <a:buNone/>
              <a:defRPr/>
            </a:pPr>
            <a:endParaRPr lang="en-CA" sz="3200" b="1" dirty="0">
              <a:latin typeface="Arial" pitchFamily="34" charset="0"/>
              <a:cs typeface="Arial" pitchFamily="34" charset="0"/>
            </a:endParaRPr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 panose="05020102010507070707" pitchFamily="18" charset="2"/>
              <a:buNone/>
              <a:defRPr/>
            </a:pPr>
            <a:endParaRPr lang="en-CA" sz="1500" b="1" dirty="0">
              <a:latin typeface="Arial" pitchFamily="34" charset="0"/>
              <a:cs typeface="Arial" pitchFamily="34" charset="0"/>
            </a:endParaRPr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defRPr/>
            </a:pPr>
            <a:endParaRPr lang="en-CA" sz="2200" b="1" dirty="0">
              <a:latin typeface="Arial" pitchFamily="34" charset="0"/>
              <a:cs typeface="Arial" pitchFamily="34" charset="0"/>
            </a:endParaRPr>
          </a:p>
          <a:p>
            <a:pPr marL="723901" lvl="1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 panose="05020102010507070707" pitchFamily="18" charset="2"/>
              <a:buNone/>
              <a:defRPr/>
            </a:pPr>
            <a:endParaRPr lang="en-CA" sz="1800" b="1" dirty="0"/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CA" sz="2000" b="1" dirty="0"/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CA" sz="2000" b="1" dirty="0"/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CA" sz="2000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38" y="785813"/>
            <a:ext cx="8101012" cy="571500"/>
          </a:xfrm>
        </p:spPr>
        <p:txBody>
          <a:bodyPr/>
          <a:lstStyle/>
          <a:p>
            <a:pPr eaLnBrk="1" hangingPunct="1"/>
            <a:r>
              <a:rPr lang="en-US" altLang="en-US" sz="4800" b="1"/>
              <a:t>Alternatives to pompous words</a:t>
            </a:r>
            <a:endParaRPr lang="en-US" altLang="en-US" sz="4800" b="1">
              <a:latin typeface="Arial" panose="020B0604020202020204" pitchFamily="34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1643063"/>
            <a:ext cx="8223250" cy="4776787"/>
          </a:xfrm>
        </p:spPr>
        <p:txBody>
          <a:bodyPr>
            <a:normAutofit fontScale="77500" lnSpcReduction="20000"/>
          </a:bodyPr>
          <a:lstStyle/>
          <a:p>
            <a:pPr>
              <a:buFont typeface="Wingdings 2" panose="05020102010507070707" pitchFamily="18" charset="2"/>
              <a:buNone/>
              <a:defRPr/>
            </a:pPr>
            <a:endParaRPr lang="en-CA" b="1" dirty="0">
              <a:latin typeface="Arial" pitchFamily="34" charset="0"/>
              <a:cs typeface="Arial" pitchFamily="34" charset="0"/>
            </a:endParaRPr>
          </a:p>
          <a:p>
            <a:pPr marL="442913">
              <a:buNone/>
              <a:defRPr/>
            </a:pPr>
            <a:r>
              <a:rPr lang="en-CA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optimal </a:t>
            </a:r>
            <a:r>
              <a:rPr lang="en-CA" b="1" dirty="0">
                <a:latin typeface="Arial" pitchFamily="34" charset="0"/>
                <a:cs typeface="Arial" pitchFamily="34" charset="0"/>
              </a:rPr>
              <a:t>	</a:t>
            </a:r>
            <a:r>
              <a:rPr lang="en-CA" b="1" i="1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best</a:t>
            </a:r>
          </a:p>
          <a:p>
            <a:pPr marL="442913" lvl="1" indent="-273050">
              <a:buFont typeface="Wingdings 2" panose="05020102010507070707" pitchFamily="18" charset="2"/>
              <a:buNone/>
              <a:defRPr/>
            </a:pPr>
            <a:r>
              <a:rPr lang="en-CA" sz="2600" b="1" i="1" dirty="0">
                <a:latin typeface="Arial" pitchFamily="34" charset="0"/>
                <a:cs typeface="Arial" pitchFamily="34" charset="0"/>
              </a:rPr>
              <a:t>Spring is the (optimal / best) time of year to begin production</a:t>
            </a:r>
          </a:p>
          <a:p>
            <a:pPr marL="442913" lvl="1" indent="-273050">
              <a:defRPr/>
            </a:pPr>
            <a:endParaRPr lang="en-CA" sz="2600" b="1" i="1" dirty="0">
              <a:latin typeface="Arial" pitchFamily="34" charset="0"/>
              <a:cs typeface="Arial" pitchFamily="34" charset="0"/>
            </a:endParaRPr>
          </a:p>
          <a:p>
            <a:pPr marL="442913">
              <a:buNone/>
              <a:defRPr/>
            </a:pPr>
            <a:r>
              <a:rPr lang="en-CA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terminate</a:t>
            </a:r>
            <a:r>
              <a:rPr lang="en-CA" b="1" dirty="0">
                <a:latin typeface="Arial" pitchFamily="34" charset="0"/>
                <a:cs typeface="Arial" pitchFamily="34" charset="0"/>
              </a:rPr>
              <a:t> 	</a:t>
            </a:r>
            <a:r>
              <a:rPr lang="en-CA" b="1" i="1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end</a:t>
            </a:r>
          </a:p>
          <a:p>
            <a:pPr marL="442913" lvl="1" indent="-273050">
              <a:buFont typeface="Wingdings 2" panose="05020102010507070707" pitchFamily="18" charset="2"/>
              <a:buNone/>
              <a:defRPr/>
            </a:pPr>
            <a:r>
              <a:rPr lang="en-CA" sz="2600" b="1" i="1" dirty="0">
                <a:latin typeface="Arial" pitchFamily="34" charset="0"/>
                <a:cs typeface="Arial" pitchFamily="34" charset="0"/>
              </a:rPr>
              <a:t>Management has decided to (terminate / end) the consulting contract in two weeks.</a:t>
            </a:r>
          </a:p>
          <a:p>
            <a:pPr marL="442913" lvl="1" indent="-273050">
              <a:defRPr/>
            </a:pPr>
            <a:endParaRPr lang="en-CA" sz="2600" b="1" dirty="0">
              <a:latin typeface="Arial" pitchFamily="34" charset="0"/>
              <a:cs typeface="Arial" pitchFamily="34" charset="0"/>
            </a:endParaRPr>
          </a:p>
          <a:p>
            <a:pPr marL="442913">
              <a:buNone/>
              <a:defRPr/>
            </a:pPr>
            <a:r>
              <a:rPr lang="en-CA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endeavour </a:t>
            </a:r>
            <a:r>
              <a:rPr lang="en-CA" b="1" dirty="0">
                <a:latin typeface="Arial" pitchFamily="34" charset="0"/>
                <a:cs typeface="Arial" pitchFamily="34" charset="0"/>
              </a:rPr>
              <a:t>	</a:t>
            </a:r>
            <a:r>
              <a:rPr lang="en-CA" b="1" i="1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try </a:t>
            </a:r>
          </a:p>
          <a:p>
            <a:pPr marL="442913" lvl="1" indent="-273050">
              <a:buFont typeface="Wingdings 2" panose="05020102010507070707" pitchFamily="18" charset="2"/>
              <a:buNone/>
              <a:defRPr/>
            </a:pPr>
            <a:r>
              <a:rPr lang="en-CA" sz="2600" b="1" i="1" dirty="0">
                <a:latin typeface="Arial" pitchFamily="34" charset="0"/>
                <a:cs typeface="Arial" pitchFamily="34" charset="0"/>
              </a:rPr>
              <a:t>I will (endeavour / try) to complete the report by the end of the week</a:t>
            </a:r>
          </a:p>
          <a:p>
            <a:pPr marL="442913" lvl="1" indent="-273050">
              <a:defRPr/>
            </a:pPr>
            <a:endParaRPr lang="en-CA" sz="2600" b="1" i="1" dirty="0">
              <a:latin typeface="Arial" pitchFamily="34" charset="0"/>
              <a:cs typeface="Arial" pitchFamily="34" charset="0"/>
            </a:endParaRPr>
          </a:p>
          <a:p>
            <a:pPr marL="442913">
              <a:buNone/>
              <a:defRPr/>
            </a:pPr>
            <a:r>
              <a:rPr lang="en-CA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prioritize</a:t>
            </a:r>
            <a:r>
              <a:rPr lang="en-CA" b="1" dirty="0">
                <a:latin typeface="Arial" pitchFamily="34" charset="0"/>
                <a:cs typeface="Arial" pitchFamily="34" charset="0"/>
              </a:rPr>
              <a:t> 	</a:t>
            </a:r>
            <a:r>
              <a:rPr lang="en-CA" b="1" i="1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rank</a:t>
            </a:r>
          </a:p>
          <a:p>
            <a:pPr marL="442913" lvl="1" indent="-273050">
              <a:buFont typeface="Wingdings 2" panose="05020102010507070707" pitchFamily="18" charset="2"/>
              <a:buNone/>
              <a:defRPr/>
            </a:pPr>
            <a:r>
              <a:rPr lang="en-CA" b="1" i="1" dirty="0">
                <a:latin typeface="Arial" pitchFamily="34" charset="0"/>
                <a:cs typeface="Arial" pitchFamily="34" charset="0"/>
              </a:rPr>
              <a:t>The candidates have been (prioritized / ranked) according to their years of relevant experience.</a:t>
            </a:r>
          </a:p>
          <a:p>
            <a:pPr marL="442913">
              <a:defRPr/>
            </a:pPr>
            <a:endParaRPr lang="en-CA" b="1" dirty="0">
              <a:latin typeface="Arial" pitchFamily="34" charset="0"/>
              <a:cs typeface="Arial" pitchFamily="34" charset="0"/>
            </a:endParaRPr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 panose="05020102010507070707" pitchFamily="18" charset="2"/>
              <a:buNone/>
              <a:defRPr/>
            </a:pPr>
            <a:endParaRPr lang="en-CA" sz="3200" b="1" dirty="0">
              <a:latin typeface="Arial" pitchFamily="34" charset="0"/>
              <a:cs typeface="Arial" pitchFamily="34" charset="0"/>
            </a:endParaRPr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 panose="05020102010507070707" pitchFamily="18" charset="2"/>
              <a:buNone/>
              <a:defRPr/>
            </a:pPr>
            <a:endParaRPr lang="en-CA" sz="1500" b="1" dirty="0">
              <a:latin typeface="Arial" pitchFamily="34" charset="0"/>
              <a:cs typeface="Arial" pitchFamily="34" charset="0"/>
            </a:endParaRPr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defRPr/>
            </a:pPr>
            <a:endParaRPr lang="en-CA" sz="2200" b="1" dirty="0">
              <a:latin typeface="Arial" pitchFamily="34" charset="0"/>
              <a:cs typeface="Arial" pitchFamily="34" charset="0"/>
            </a:endParaRPr>
          </a:p>
          <a:p>
            <a:pPr marL="723901" lvl="1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 panose="05020102010507070707" pitchFamily="18" charset="2"/>
              <a:buNone/>
              <a:defRPr/>
            </a:pPr>
            <a:endParaRPr lang="en-CA" sz="1800" b="1" dirty="0"/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CA" sz="2000" b="1" dirty="0"/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CA" sz="2000" b="1" dirty="0"/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CA" sz="2000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8956" y="908720"/>
            <a:ext cx="8101013" cy="571500"/>
          </a:xfrm>
        </p:spPr>
        <p:txBody>
          <a:bodyPr/>
          <a:lstStyle/>
          <a:p>
            <a:pPr marL="342900" indent="-342900" eaLnBrk="1" hangingPunct="1"/>
            <a:br>
              <a:rPr lang="en-CA" altLang="en-US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CA" altLang="en-US" sz="4800" b="1" dirty="0">
                <a:latin typeface="Arial" panose="020B0604020202020204" pitchFamily="34" charset="0"/>
                <a:cs typeface="Arial" panose="020B0604020202020204" pitchFamily="34" charset="0"/>
              </a:rPr>
              <a:t>Redundancy</a:t>
            </a:r>
            <a:endParaRPr lang="en-US" altLang="en-US" sz="4800" b="1" i="1" dirty="0">
              <a:latin typeface="Arial" panose="020B0604020202020204" pitchFamily="34" charset="0"/>
            </a:endParaRPr>
          </a:p>
        </p:txBody>
      </p:sp>
      <p:sp>
        <p:nvSpPr>
          <p:cNvPr id="88067" name="Rectangle 3"/>
          <p:cNvSpPr>
            <a:spLocks noGrp="1" noChangeArrowheads="1"/>
          </p:cNvSpPr>
          <p:nvPr>
            <p:ph idx="1"/>
          </p:nvPr>
        </p:nvSpPr>
        <p:spPr>
          <a:xfrm>
            <a:off x="525264" y="1700808"/>
            <a:ext cx="8223250" cy="4929187"/>
          </a:xfrm>
        </p:spPr>
        <p:txBody>
          <a:bodyPr/>
          <a:lstStyle/>
          <a:p>
            <a:pPr marL="0" indent="0">
              <a:buNone/>
              <a:tabLst>
                <a:tab pos="365125" algn="l"/>
              </a:tabLst>
            </a:pPr>
            <a:r>
              <a:rPr lang="en-CA" altLang="en-US" sz="3600" b="1" dirty="0"/>
              <a:t>using two words that say the same thing</a:t>
            </a:r>
          </a:p>
          <a:p>
            <a:pPr marL="1085850" lvl="2" indent="-444500">
              <a:buFont typeface="Wingdings 2" panose="05020102010507070707" pitchFamily="18" charset="2"/>
              <a:buNone/>
              <a:tabLst>
                <a:tab pos="365125" algn="l"/>
              </a:tabLst>
            </a:pPr>
            <a:r>
              <a:rPr lang="en-CA" altLang="en-US" sz="3600" b="1" dirty="0"/>
              <a:t>(</a:t>
            </a:r>
            <a:r>
              <a:rPr lang="en-CA" altLang="en-US" sz="3600" b="1" i="1" dirty="0"/>
              <a:t>basic fundamentals)</a:t>
            </a:r>
          </a:p>
          <a:p>
            <a:pPr marL="1085850" lvl="2" indent="-444500">
              <a:buFont typeface="Wingdings 2" panose="05020102010507070707" pitchFamily="18" charset="2"/>
              <a:buNone/>
              <a:tabLst>
                <a:tab pos="365125" algn="l"/>
              </a:tabLst>
            </a:pPr>
            <a:r>
              <a:rPr lang="en-CA" altLang="en-US" sz="3600" b="1" i="1" dirty="0"/>
              <a:t>Use one or the other – not both</a:t>
            </a:r>
          </a:p>
          <a:p>
            <a:pPr marL="1085850" lvl="2" indent="-444500">
              <a:buFont typeface="Wingdings 2" panose="05020102010507070707" pitchFamily="18" charset="2"/>
              <a:buNone/>
              <a:tabLst>
                <a:tab pos="365125" algn="l"/>
              </a:tabLst>
            </a:pPr>
            <a:endParaRPr lang="en-CA" altLang="en-US" sz="2500" b="1" i="1" dirty="0"/>
          </a:p>
          <a:p>
            <a:pPr marL="1085850" lvl="2" indent="-444500">
              <a:buFont typeface="Wingdings 2" panose="05020102010507070707" pitchFamily="18" charset="2"/>
              <a:buNone/>
              <a:tabLst>
                <a:tab pos="365125" algn="l"/>
              </a:tabLst>
            </a:pPr>
            <a:r>
              <a:rPr lang="en-CA" altLang="en-US" sz="2500" b="1" i="1" dirty="0"/>
              <a:t>Oil and vinegar are the </a:t>
            </a:r>
            <a:r>
              <a:rPr lang="en-CA" altLang="en-US" sz="2500" b="1" i="1" dirty="0">
                <a:solidFill>
                  <a:srgbClr val="FF0000"/>
                </a:solidFill>
              </a:rPr>
              <a:t>basic</a:t>
            </a:r>
            <a:r>
              <a:rPr lang="en-CA" altLang="en-US" sz="2500" b="1" i="1" dirty="0"/>
              <a:t> elements of a salad dressing.</a:t>
            </a:r>
          </a:p>
          <a:p>
            <a:pPr marL="1085850" lvl="2" indent="-444500">
              <a:buFont typeface="Wingdings 2" panose="05020102010507070707" pitchFamily="18" charset="2"/>
              <a:buNone/>
              <a:tabLst>
                <a:tab pos="365125" algn="l"/>
              </a:tabLst>
            </a:pPr>
            <a:r>
              <a:rPr lang="en-CA" altLang="en-US" sz="2500" b="1" i="1" dirty="0"/>
              <a:t>Oil and vinegar are the </a:t>
            </a:r>
            <a:r>
              <a:rPr lang="en-CA" altLang="en-US" sz="2500" b="1" i="1" dirty="0">
                <a:solidFill>
                  <a:srgbClr val="FF0000"/>
                </a:solidFill>
              </a:rPr>
              <a:t>fundamental</a:t>
            </a:r>
            <a:r>
              <a:rPr lang="en-CA" altLang="en-US" sz="2500" b="1" i="1" dirty="0"/>
              <a:t> elements of a salad dressing.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642938"/>
            <a:ext cx="8101013" cy="571500"/>
          </a:xfrm>
        </p:spPr>
        <p:txBody>
          <a:bodyPr/>
          <a:lstStyle/>
          <a:p>
            <a:pPr marL="342900" indent="-342900" eaLnBrk="1" hangingPunct="1"/>
            <a:r>
              <a:rPr lang="en-CA" altLang="en-US" sz="4000" b="1">
                <a:latin typeface="Arial" panose="020B0604020202020204" pitchFamily="34" charset="0"/>
                <a:cs typeface="Arial" panose="020B0604020202020204" pitchFamily="34" charset="0"/>
              </a:rPr>
              <a:t>Redundant phrases</a:t>
            </a:r>
            <a:endParaRPr lang="en-US" altLang="en-US" sz="4000" b="1" i="1">
              <a:latin typeface="Arial" panose="020B0604020202020204" pitchFamily="34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500063" y="1500188"/>
            <a:ext cx="8223250" cy="4929187"/>
          </a:xfrm>
        </p:spPr>
        <p:txBody>
          <a:bodyPr>
            <a:normAutofit fontScale="25000" lnSpcReduction="20000"/>
          </a:bodyPr>
          <a:lstStyle/>
          <a:p>
            <a:pPr marL="627063">
              <a:buFont typeface="Wingdings 2" panose="05020102010507070707" pitchFamily="18" charset="2"/>
              <a:buNone/>
              <a:defRPr/>
            </a:pPr>
            <a:r>
              <a:rPr lang="en-CA" sz="12800" b="1" dirty="0"/>
              <a:t>Redundant 			Efficient</a:t>
            </a:r>
          </a:p>
          <a:p>
            <a:pPr marL="627063">
              <a:buFont typeface="Wingdings 2" panose="05020102010507070707" pitchFamily="18" charset="2"/>
              <a:buNone/>
              <a:defRPr/>
            </a:pPr>
            <a:r>
              <a:rPr lang="en-CA" sz="9600" dirty="0"/>
              <a:t>alternative choices 		alternatives (or  choices)</a:t>
            </a:r>
          </a:p>
          <a:p>
            <a:pPr marL="627063">
              <a:buFont typeface="Wingdings 2" panose="05020102010507070707" pitchFamily="18" charset="2"/>
              <a:buNone/>
              <a:defRPr/>
            </a:pPr>
            <a:r>
              <a:rPr lang="en-CA" sz="9600" dirty="0"/>
              <a:t>actual experience 			experience</a:t>
            </a:r>
          </a:p>
          <a:p>
            <a:pPr marL="627063">
              <a:buFont typeface="Wingdings 2" panose="05020102010507070707" pitchFamily="18" charset="2"/>
              <a:buNone/>
              <a:defRPr/>
            </a:pPr>
            <a:r>
              <a:rPr lang="en-CA" sz="9600" dirty="0"/>
              <a:t>completely eliminate 		</a:t>
            </a:r>
            <a:r>
              <a:rPr lang="en-CA" sz="9600" dirty="0" err="1"/>
              <a:t>eliminate</a:t>
            </a:r>
            <a:r>
              <a:rPr lang="en-CA" sz="9600" dirty="0"/>
              <a:t> (</a:t>
            </a:r>
            <a:r>
              <a:rPr lang="en-CA" sz="9600" i="1" dirty="0"/>
              <a:t>cannot 						incompletely eliminate)</a:t>
            </a:r>
          </a:p>
          <a:p>
            <a:pPr marL="627063">
              <a:buFont typeface="Wingdings 2" panose="05020102010507070707" pitchFamily="18" charset="2"/>
              <a:buNone/>
              <a:defRPr/>
            </a:pPr>
            <a:r>
              <a:rPr lang="en-CA" sz="9600" dirty="0"/>
              <a:t>component part 			component  (or  part)</a:t>
            </a:r>
          </a:p>
          <a:p>
            <a:pPr marL="627063">
              <a:buFont typeface="Wingdings 2" panose="05020102010507070707" pitchFamily="18" charset="2"/>
              <a:buNone/>
              <a:defRPr/>
            </a:pPr>
            <a:r>
              <a:rPr lang="en-CA" sz="9600" dirty="0"/>
              <a:t>connected together 		connected (</a:t>
            </a:r>
            <a:r>
              <a:rPr lang="en-CA" sz="9600" i="1" dirty="0"/>
              <a:t>cannot be 					connected apart)</a:t>
            </a:r>
            <a:endParaRPr lang="en-CA" sz="9600" dirty="0"/>
          </a:p>
          <a:p>
            <a:pPr marL="627063">
              <a:buFont typeface="Wingdings 2" panose="05020102010507070707" pitchFamily="18" charset="2"/>
              <a:buNone/>
              <a:defRPr/>
            </a:pPr>
            <a:r>
              <a:rPr lang="en-CA" sz="9600" dirty="0"/>
              <a:t>collaborate together 		collaborate</a:t>
            </a:r>
          </a:p>
          <a:p>
            <a:pPr marL="627063">
              <a:buFont typeface="Wingdings 2" panose="05020102010507070707" pitchFamily="18" charset="2"/>
              <a:buNone/>
              <a:defRPr/>
            </a:pPr>
            <a:r>
              <a:rPr lang="en-CA" sz="9600" dirty="0"/>
              <a:t>diametrically oppose 		oppose</a:t>
            </a:r>
          </a:p>
          <a:p>
            <a:pPr marL="627063">
              <a:buFont typeface="Wingdings 2" panose="05020102010507070707" pitchFamily="18" charset="2"/>
              <a:buNone/>
              <a:defRPr/>
            </a:pPr>
            <a:r>
              <a:rPr lang="en-CA" sz="9600" dirty="0"/>
              <a:t>exactly identical 			identical</a:t>
            </a:r>
          </a:p>
          <a:p>
            <a:pPr marL="627063">
              <a:buFont typeface="Wingdings 2" panose="05020102010507070707" pitchFamily="18" charset="2"/>
              <a:buNone/>
              <a:defRPr/>
            </a:pPr>
            <a:r>
              <a:rPr lang="en-CA" sz="9600" dirty="0"/>
              <a:t>honest truth			honest or truth</a:t>
            </a:r>
          </a:p>
          <a:p>
            <a:pPr marL="627063">
              <a:buFont typeface="Wingdings 2" panose="05020102010507070707" pitchFamily="18" charset="2"/>
              <a:buNone/>
              <a:defRPr/>
            </a:pPr>
            <a:r>
              <a:rPr lang="en-CA" sz="9600" dirty="0"/>
              <a:t>integral part 			part</a:t>
            </a:r>
          </a:p>
          <a:p>
            <a:pPr algn="r">
              <a:buFont typeface="Wingdings 2" panose="05020102010507070707" pitchFamily="18" charset="2"/>
              <a:buNone/>
              <a:defRPr/>
            </a:pPr>
            <a:endParaRPr lang="en-CA" sz="9600" dirty="0"/>
          </a:p>
          <a:p>
            <a:pPr algn="r">
              <a:buFont typeface="Wingdings 2" panose="05020102010507070707" pitchFamily="18" charset="2"/>
              <a:buNone/>
              <a:defRPr/>
            </a:pPr>
            <a:endParaRPr lang="en-CA" sz="5600" b="1" dirty="0"/>
          </a:p>
          <a:p>
            <a:pPr>
              <a:buFont typeface="Wingdings 2" panose="05020102010507070707" pitchFamily="18" charset="2"/>
              <a:buNone/>
              <a:defRPr/>
            </a:pPr>
            <a:endParaRPr lang="en-CA" sz="2500" b="1" dirty="0"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642938"/>
            <a:ext cx="8101013" cy="571500"/>
          </a:xfrm>
        </p:spPr>
        <p:txBody>
          <a:bodyPr/>
          <a:lstStyle/>
          <a:p>
            <a:pPr marL="342900" indent="-342900" eaLnBrk="1" hangingPunct="1"/>
            <a:r>
              <a:rPr lang="en-CA" altLang="en-US" sz="4000" b="1">
                <a:latin typeface="Arial" panose="020B0604020202020204" pitchFamily="34" charset="0"/>
                <a:cs typeface="Arial" panose="020B0604020202020204" pitchFamily="34" charset="0"/>
              </a:rPr>
              <a:t>More Redundant phrases</a:t>
            </a:r>
            <a:endParaRPr lang="en-US" altLang="en-US" sz="4000" b="1" i="1">
              <a:latin typeface="Arial" panose="020B0604020202020204" pitchFamily="34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1285875"/>
            <a:ext cx="8223250" cy="4929188"/>
          </a:xfrm>
        </p:spPr>
        <p:txBody>
          <a:bodyPr>
            <a:normAutofit/>
          </a:bodyPr>
          <a:lstStyle/>
          <a:p>
            <a:pPr marL="627063">
              <a:buFont typeface="Wingdings 2" panose="05020102010507070707" pitchFamily="18" charset="2"/>
              <a:buNone/>
              <a:defRPr/>
            </a:pPr>
            <a:r>
              <a:rPr lang="en-CA" sz="3000" b="1" dirty="0"/>
              <a:t>Redundant 			Efficient</a:t>
            </a:r>
          </a:p>
          <a:p>
            <a:pPr marL="627063">
              <a:spcBef>
                <a:spcPts val="0"/>
              </a:spcBef>
              <a:buFont typeface="Wingdings 2" panose="05020102010507070707" pitchFamily="18" charset="2"/>
              <a:buNone/>
              <a:defRPr/>
            </a:pPr>
            <a:r>
              <a:rPr lang="en-CA" sz="2400" dirty="0"/>
              <a:t>just exactly 			</a:t>
            </a:r>
            <a:r>
              <a:rPr lang="en-CA" sz="2400" dirty="0" err="1"/>
              <a:t>exactly</a:t>
            </a:r>
            <a:endParaRPr lang="en-CA" sz="2400" dirty="0"/>
          </a:p>
          <a:p>
            <a:pPr marL="627063">
              <a:spcBef>
                <a:spcPts val="0"/>
              </a:spcBef>
              <a:buFont typeface="Wingdings 2" panose="05020102010507070707" pitchFamily="18" charset="2"/>
              <a:buNone/>
              <a:defRPr/>
            </a:pPr>
            <a:r>
              <a:rPr lang="en-CA" sz="2400" dirty="0"/>
              <a:t>permeate throughout 		permeate (is throughout)</a:t>
            </a:r>
          </a:p>
          <a:p>
            <a:pPr marL="627063">
              <a:spcBef>
                <a:spcPts val="0"/>
              </a:spcBef>
              <a:buFont typeface="Wingdings 2" panose="05020102010507070707" pitchFamily="18" charset="2"/>
              <a:buNone/>
              <a:defRPr/>
            </a:pPr>
            <a:r>
              <a:rPr lang="en-CA" sz="2400" dirty="0"/>
              <a:t>prove conclusively 		prove (can’t prove 							inconclusively)</a:t>
            </a:r>
          </a:p>
          <a:p>
            <a:pPr marL="627063">
              <a:spcBef>
                <a:spcPts val="0"/>
              </a:spcBef>
              <a:buFont typeface="Wingdings 2" panose="05020102010507070707" pitchFamily="18" charset="2"/>
              <a:buNone/>
              <a:defRPr/>
            </a:pPr>
            <a:r>
              <a:rPr lang="en-CA" sz="2400" dirty="0"/>
              <a:t>rectangular in shape 		rectangular</a:t>
            </a:r>
          </a:p>
          <a:p>
            <a:pPr marL="627063">
              <a:spcBef>
                <a:spcPts val="0"/>
              </a:spcBef>
              <a:buFont typeface="Wingdings 2" panose="05020102010507070707" pitchFamily="18" charset="2"/>
              <a:buNone/>
              <a:defRPr/>
            </a:pPr>
            <a:r>
              <a:rPr lang="en-CA" sz="2400" dirty="0"/>
              <a:t>Red in colour			red</a:t>
            </a:r>
          </a:p>
          <a:p>
            <a:pPr marL="627063">
              <a:spcBef>
                <a:spcPts val="0"/>
              </a:spcBef>
              <a:buFont typeface="Wingdings 2" panose="05020102010507070707" pitchFamily="18" charset="2"/>
              <a:buNone/>
              <a:defRPr/>
            </a:pPr>
            <a:r>
              <a:rPr lang="en-CA" sz="2400" dirty="0"/>
              <a:t>Small in size			small</a:t>
            </a:r>
          </a:p>
          <a:p>
            <a:pPr marL="627063">
              <a:spcBef>
                <a:spcPts val="0"/>
              </a:spcBef>
              <a:buFont typeface="Wingdings 2" panose="05020102010507070707" pitchFamily="18" charset="2"/>
              <a:buNone/>
              <a:defRPr/>
            </a:pPr>
            <a:r>
              <a:rPr lang="en-CA" sz="2400" dirty="0"/>
              <a:t>12 noon 				</a:t>
            </a:r>
            <a:r>
              <a:rPr lang="en-CA" sz="2400" dirty="0" err="1"/>
              <a:t>noon</a:t>
            </a:r>
            <a:endParaRPr lang="en-CA" sz="2400" dirty="0"/>
          </a:p>
          <a:p>
            <a:pPr marL="627063">
              <a:spcBef>
                <a:spcPts val="0"/>
              </a:spcBef>
              <a:buFont typeface="Wingdings 2" panose="05020102010507070707" pitchFamily="18" charset="2"/>
              <a:buNone/>
              <a:defRPr/>
            </a:pPr>
            <a:r>
              <a:rPr lang="en-CA" sz="2400" dirty="0"/>
              <a:t>very best 				best (best is the best)</a:t>
            </a:r>
          </a:p>
          <a:p>
            <a:pPr algn="r">
              <a:buFont typeface="Wingdings 2" panose="05020102010507070707" pitchFamily="18" charset="2"/>
              <a:buNone/>
              <a:defRPr/>
            </a:pPr>
            <a:endParaRPr lang="en-CA" sz="6000" dirty="0"/>
          </a:p>
          <a:p>
            <a:pPr>
              <a:buFont typeface="Wingdings 2" panose="05020102010507070707" pitchFamily="18" charset="2"/>
              <a:buNone/>
              <a:defRPr/>
            </a:pPr>
            <a:endParaRPr lang="en-CA" sz="6000" b="1" dirty="0"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xfrm>
            <a:off x="570953" y="1124744"/>
            <a:ext cx="8101013" cy="571500"/>
          </a:xfrm>
        </p:spPr>
        <p:txBody>
          <a:bodyPr/>
          <a:lstStyle/>
          <a:p>
            <a:pPr marL="342900" indent="-342900" eaLnBrk="1" hangingPunct="1"/>
            <a:br>
              <a:rPr lang="en-CA" altLang="en-US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CA" altLang="en-US" sz="4800" b="1" dirty="0">
                <a:latin typeface="Arial" panose="020B0604020202020204" pitchFamily="34" charset="0"/>
                <a:cs typeface="Arial" panose="020B0604020202020204" pitchFamily="34" charset="0"/>
              </a:rPr>
              <a:t>Wordiness</a:t>
            </a:r>
            <a:endParaRPr lang="en-US" altLang="en-US" sz="4800" b="1" i="1" dirty="0">
              <a:latin typeface="Arial" panose="020B0604020202020204" pitchFamily="34" charset="0"/>
            </a:endParaRPr>
          </a:p>
        </p:txBody>
      </p:sp>
      <p:sp>
        <p:nvSpPr>
          <p:cNvPr id="88067" name="Rectangle 3"/>
          <p:cNvSpPr>
            <a:spLocks noGrp="1" noChangeArrowheads="1"/>
          </p:cNvSpPr>
          <p:nvPr>
            <p:ph idx="1"/>
          </p:nvPr>
        </p:nvSpPr>
        <p:spPr>
          <a:xfrm>
            <a:off x="509835" y="2204864"/>
            <a:ext cx="8223250" cy="4929187"/>
          </a:xfrm>
        </p:spPr>
        <p:txBody>
          <a:bodyPr/>
          <a:lstStyle/>
          <a:p>
            <a:pPr marL="542925" indent="-542925">
              <a:buClr>
                <a:schemeClr val="tx1"/>
              </a:buClr>
              <a:buSzPct val="75000"/>
              <a:buFont typeface="Wingdings" panose="05000000000000000000" pitchFamily="2" charset="2"/>
              <a:buChar char="q"/>
            </a:pPr>
            <a:r>
              <a:rPr lang="en-CA" altLang="en-US" sz="4000" b="1" dirty="0"/>
              <a:t>using far more words than needed to express an idea</a:t>
            </a:r>
          </a:p>
          <a:p>
            <a:pPr marL="542925" indent="-542925">
              <a:buClr>
                <a:schemeClr val="tx1"/>
              </a:buClr>
              <a:buSzPct val="75000"/>
              <a:buFont typeface="Wingdings" panose="05000000000000000000" pitchFamily="2" charset="2"/>
              <a:buChar char="q"/>
            </a:pPr>
            <a:r>
              <a:rPr lang="en-CA" altLang="en-US" sz="4000" b="1" dirty="0"/>
              <a:t>Sometimes termed “verbiage” (analogy to garbage)</a:t>
            </a:r>
          </a:p>
          <a:p>
            <a:pPr marL="542925" indent="-542925">
              <a:buClr>
                <a:schemeClr val="tx1"/>
              </a:buClr>
              <a:buSzPct val="75000"/>
              <a:buFont typeface="Wingdings" panose="05000000000000000000" pitchFamily="2" charset="2"/>
              <a:buChar char="q"/>
            </a:pPr>
            <a:r>
              <a:rPr lang="en-CA" altLang="en-US" sz="4000" b="1" dirty="0"/>
              <a:t>Sometimes seems pretentious</a:t>
            </a:r>
          </a:p>
        </p:txBody>
      </p:sp>
    </p:spTree>
    <p:extLst>
      <p:ext uri="{BB962C8B-B14F-4D97-AF65-F5344CB8AC3E}">
        <p14:creationId xmlns:p14="http://schemas.microsoft.com/office/powerpoint/2010/main" val="11831856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908720"/>
            <a:ext cx="8101013" cy="571500"/>
          </a:xfrm>
        </p:spPr>
        <p:txBody>
          <a:bodyPr/>
          <a:lstStyle/>
          <a:p>
            <a:pPr marL="342900" indent="-342900" eaLnBrk="1" hangingPunct="1"/>
            <a:r>
              <a:rPr lang="en-CA" alt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Wordy phrases</a:t>
            </a:r>
            <a:endParaRPr lang="en-US" altLang="en-US" sz="2000" b="1" i="1" dirty="0">
              <a:latin typeface="Arial" panose="020B0604020202020204" pitchFamily="34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49263" y="1928812"/>
            <a:ext cx="8223250" cy="4929188"/>
          </a:xfrm>
        </p:spPr>
        <p:txBody>
          <a:bodyPr>
            <a:normAutofit fontScale="25000" lnSpcReduction="20000"/>
          </a:bodyPr>
          <a:lstStyle/>
          <a:p>
            <a:pPr marL="528638">
              <a:buFont typeface="Wingdings 2" panose="05020102010507070707" pitchFamily="18" charset="2"/>
              <a:buNone/>
              <a:defRPr/>
            </a:pPr>
            <a:r>
              <a:rPr lang="en-CA" sz="8000" b="1" dirty="0"/>
              <a:t>Verbiage 				Efficient</a:t>
            </a:r>
          </a:p>
          <a:p>
            <a:pPr marL="528638">
              <a:buFont typeface="Wingdings 2" panose="05020102010507070707" pitchFamily="18" charset="2"/>
              <a:buNone/>
              <a:defRPr/>
            </a:pPr>
            <a:r>
              <a:rPr lang="en-CA" sz="8000" dirty="0"/>
              <a:t>in order to				to</a:t>
            </a:r>
          </a:p>
          <a:p>
            <a:pPr marL="528638">
              <a:buFont typeface="Wingdings 2" panose="05020102010507070707" pitchFamily="18" charset="2"/>
              <a:buNone/>
              <a:defRPr/>
            </a:pPr>
            <a:r>
              <a:rPr lang="en-CA" sz="8000" dirty="0"/>
              <a:t>a large number of 			many</a:t>
            </a:r>
          </a:p>
          <a:p>
            <a:pPr marL="528638">
              <a:buFont typeface="Wingdings 2" panose="05020102010507070707" pitchFamily="18" charset="2"/>
              <a:buNone/>
              <a:defRPr/>
            </a:pPr>
            <a:r>
              <a:rPr lang="en-CA" sz="8000" dirty="0"/>
              <a:t>at this point in time 			now</a:t>
            </a:r>
          </a:p>
          <a:p>
            <a:pPr marL="528638">
              <a:buFont typeface="Wingdings 2" panose="05020102010507070707" pitchFamily="18" charset="2"/>
              <a:buNone/>
              <a:defRPr/>
            </a:pPr>
            <a:r>
              <a:rPr lang="en-CA" sz="8000" dirty="0"/>
              <a:t>come in contact with 			contact</a:t>
            </a:r>
          </a:p>
          <a:p>
            <a:pPr marL="528638">
              <a:buFont typeface="Wingdings 2" panose="05020102010507070707" pitchFamily="18" charset="2"/>
              <a:buNone/>
              <a:defRPr/>
            </a:pPr>
            <a:r>
              <a:rPr lang="en-CA" sz="8000" dirty="0"/>
              <a:t>exhibits the ability to 			can</a:t>
            </a:r>
          </a:p>
          <a:p>
            <a:pPr marL="528638">
              <a:buFont typeface="Wingdings 2" panose="05020102010507070707" pitchFamily="18" charset="2"/>
              <a:buNone/>
              <a:defRPr/>
            </a:pPr>
            <a:r>
              <a:rPr lang="en-CA" sz="8000" dirty="0"/>
              <a:t>in the event of 			if</a:t>
            </a:r>
          </a:p>
          <a:p>
            <a:pPr marL="528638">
              <a:buFont typeface="Wingdings 2" panose="05020102010507070707" pitchFamily="18" charset="2"/>
              <a:buNone/>
              <a:defRPr/>
            </a:pPr>
            <a:r>
              <a:rPr lang="en-CA" sz="8000" dirty="0"/>
              <a:t>in some cases 				sometimes</a:t>
            </a:r>
          </a:p>
          <a:p>
            <a:pPr marL="528638">
              <a:buFont typeface="Wingdings 2" panose="05020102010507070707" pitchFamily="18" charset="2"/>
              <a:buNone/>
              <a:defRPr/>
            </a:pPr>
            <a:r>
              <a:rPr lang="en-CA" sz="8000" dirty="0"/>
              <a:t>in the field of  			in</a:t>
            </a:r>
          </a:p>
          <a:p>
            <a:pPr marL="528638">
              <a:buFont typeface="Wingdings 2" panose="05020102010507070707" pitchFamily="18" charset="2"/>
              <a:buNone/>
              <a:defRPr/>
            </a:pPr>
            <a:r>
              <a:rPr lang="en-CA" sz="8000" dirty="0"/>
              <a:t>in the majority of instances 		usually</a:t>
            </a:r>
          </a:p>
          <a:p>
            <a:pPr marL="528638">
              <a:buFont typeface="Wingdings 2" panose="05020102010507070707" pitchFamily="18" charset="2"/>
              <a:buNone/>
              <a:defRPr/>
            </a:pPr>
            <a:r>
              <a:rPr lang="en-CA" sz="8000" dirty="0"/>
              <a:t>in the neighbourhood of 		about</a:t>
            </a:r>
          </a:p>
          <a:p>
            <a:pPr marL="528638">
              <a:buFont typeface="Wingdings 2" panose="05020102010507070707" pitchFamily="18" charset="2"/>
              <a:buNone/>
              <a:defRPr/>
            </a:pPr>
            <a:r>
              <a:rPr lang="en-CA" sz="8000" dirty="0"/>
              <a:t>in view of the fact that 		because</a:t>
            </a:r>
          </a:p>
          <a:p>
            <a:pPr marL="528638">
              <a:buFont typeface="Wingdings 2" panose="05020102010507070707" pitchFamily="18" charset="2"/>
              <a:buNone/>
              <a:defRPr/>
            </a:pPr>
            <a:r>
              <a:rPr lang="en-CA" sz="8000" dirty="0"/>
              <a:t>in view of the foregoing 		therefore</a:t>
            </a:r>
          </a:p>
          <a:p>
            <a:pPr marL="528638">
              <a:buFont typeface="Wingdings 2" panose="05020102010507070707" pitchFamily="18" charset="2"/>
              <a:buNone/>
              <a:defRPr/>
            </a:pPr>
            <a:r>
              <a:rPr lang="en-CA" sz="8000" dirty="0"/>
              <a:t>serves the function of being 		is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908720"/>
            <a:ext cx="8101013" cy="571500"/>
          </a:xfrm>
        </p:spPr>
        <p:txBody>
          <a:bodyPr/>
          <a:lstStyle/>
          <a:p>
            <a:pPr marL="342900" indent="-342900" eaLnBrk="1" hangingPunct="1"/>
            <a:r>
              <a:rPr lang="en-CA" alt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Wordy phrases</a:t>
            </a:r>
            <a:endParaRPr lang="en-US" altLang="en-US" sz="2000" b="1" i="1" dirty="0">
              <a:latin typeface="Arial" panose="020B0604020202020204" pitchFamily="34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49263" y="1628800"/>
            <a:ext cx="8223250" cy="4929188"/>
          </a:xfrm>
        </p:spPr>
        <p:txBody>
          <a:bodyPr>
            <a:normAutofit/>
          </a:bodyPr>
          <a:lstStyle/>
          <a:p>
            <a:pPr marL="528638">
              <a:buFont typeface="Wingdings 2" panose="05020102010507070707" pitchFamily="18" charset="2"/>
              <a:buNone/>
              <a:defRPr/>
            </a:pPr>
            <a:r>
              <a:rPr lang="en-CA" sz="2000" b="1" dirty="0"/>
              <a:t>Verbiage 				Efficient</a:t>
            </a:r>
          </a:p>
          <a:p>
            <a:pPr marL="528638">
              <a:buNone/>
              <a:defRPr/>
            </a:pPr>
            <a:r>
              <a:rPr lang="en-CA" sz="2000" dirty="0"/>
              <a:t>the reason why is that 			because</a:t>
            </a:r>
          </a:p>
          <a:p>
            <a:pPr marL="528638">
              <a:buNone/>
              <a:defRPr/>
            </a:pPr>
            <a:r>
              <a:rPr lang="en-CA" sz="2000" dirty="0"/>
              <a:t>within the realm of possibility 		possible</a:t>
            </a:r>
          </a:p>
          <a:p>
            <a:pPr marL="528638">
              <a:buFont typeface="Wingdings 2" panose="05020102010507070707" pitchFamily="18" charset="2"/>
              <a:buNone/>
              <a:defRPr/>
            </a:pPr>
            <a:r>
              <a:rPr lang="en-CA" sz="2000" dirty="0">
                <a:cs typeface="Arial" pitchFamily="34" charset="0"/>
              </a:rPr>
              <a:t>m</a:t>
            </a:r>
            <a:r>
              <a:rPr lang="en-CA" sz="2000" dirty="0"/>
              <a:t>ake an attempt to			try</a:t>
            </a:r>
          </a:p>
          <a:p>
            <a:pPr marL="528638">
              <a:buFont typeface="Wingdings 2" panose="05020102010507070707" pitchFamily="18" charset="2"/>
              <a:buNone/>
              <a:defRPr/>
            </a:pPr>
            <a:r>
              <a:rPr lang="en-CA" sz="2000" dirty="0"/>
              <a:t>for the purpose of			for</a:t>
            </a:r>
          </a:p>
          <a:p>
            <a:pPr marL="528638">
              <a:buFont typeface="Wingdings 2" panose="05020102010507070707" pitchFamily="18" charset="2"/>
              <a:buNone/>
              <a:defRPr/>
            </a:pPr>
            <a:r>
              <a:rPr lang="en-CA" sz="2000" dirty="0"/>
              <a:t>in spite of the fact that 		although</a:t>
            </a:r>
          </a:p>
          <a:p>
            <a:pPr marL="528638">
              <a:buFont typeface="Wingdings 2" panose="05020102010507070707" pitchFamily="18" charset="2"/>
              <a:buNone/>
              <a:defRPr/>
            </a:pPr>
            <a:r>
              <a:rPr lang="en-CA" sz="2000" dirty="0"/>
              <a:t>in the modern world of today		today</a:t>
            </a:r>
          </a:p>
          <a:p>
            <a:pPr marL="528638">
              <a:buFont typeface="Wingdings 2" panose="05020102010507070707" pitchFamily="18" charset="2"/>
              <a:buNone/>
              <a:defRPr/>
            </a:pPr>
            <a:r>
              <a:rPr lang="en-CA" sz="2000" dirty="0"/>
              <a:t>met with her approval 			she approved</a:t>
            </a:r>
          </a:p>
          <a:p>
            <a:pPr marL="528638">
              <a:buNone/>
              <a:defRPr/>
            </a:pPr>
            <a:r>
              <a:rPr lang="en-CA" sz="2000" dirty="0"/>
              <a:t>subsequent to 			after</a:t>
            </a:r>
          </a:p>
          <a:p>
            <a:pPr marL="528638">
              <a:buFont typeface="Wingdings 2" panose="05020102010507070707" pitchFamily="18" charset="2"/>
              <a:buNone/>
              <a:defRPr/>
            </a:pPr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156465312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857250" y="1857375"/>
            <a:ext cx="7589838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CA" altLang="en-US" sz="6600" b="1" dirty="0"/>
              <a:t>Bibliography</a:t>
            </a:r>
          </a:p>
          <a:p>
            <a:pPr algn="ctr" eaLnBrk="1" hangingPunct="1"/>
            <a:r>
              <a:rPr lang="en-CA" altLang="en-US" sz="6600" b="1" dirty="0"/>
              <a:t>Grading Approach</a:t>
            </a:r>
          </a:p>
        </p:txBody>
      </p:sp>
    </p:spTree>
    <p:extLst>
      <p:ext uri="{BB962C8B-B14F-4D97-AF65-F5344CB8AC3E}">
        <p14:creationId xmlns:p14="http://schemas.microsoft.com/office/powerpoint/2010/main" val="55382449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2864662" y="1857375"/>
            <a:ext cx="357501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CA" altLang="en-US" sz="6600" b="1" dirty="0"/>
              <a:t>Quiz 1</a:t>
            </a:r>
          </a:p>
          <a:p>
            <a:pPr algn="ctr" eaLnBrk="1" hangingPunct="1"/>
            <a:r>
              <a:rPr lang="en-CA" altLang="en-US" sz="6600" b="1" dirty="0"/>
              <a:t>answers</a:t>
            </a:r>
          </a:p>
        </p:txBody>
      </p:sp>
    </p:spTree>
    <p:extLst>
      <p:ext uri="{BB962C8B-B14F-4D97-AF65-F5344CB8AC3E}">
        <p14:creationId xmlns:p14="http://schemas.microsoft.com/office/powerpoint/2010/main" val="30486112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928688"/>
            <a:ext cx="8101013" cy="571500"/>
          </a:xfrm>
        </p:spPr>
        <p:txBody>
          <a:bodyPr/>
          <a:lstStyle/>
          <a:p>
            <a:pPr marL="342900" indent="-342900" eaLnBrk="1" hangingPunct="1"/>
            <a:br>
              <a:rPr lang="en-CA" altLang="en-US" sz="1700" b="1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4400" b="1">
                <a:latin typeface="Arial" panose="020B0604020202020204" pitchFamily="34" charset="0"/>
                <a:cs typeface="Arial" panose="020B0604020202020204" pitchFamily="34" charset="0"/>
              </a:rPr>
              <a:t>Report Proposal Format</a:t>
            </a:r>
            <a:endParaRPr lang="en-US" altLang="en-US" sz="4400" b="1">
              <a:latin typeface="Arial" panose="020B0604020202020204" pitchFamily="34" charset="0"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2000250"/>
            <a:ext cx="8223250" cy="4419600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en-CA" altLang="en-US" sz="2400" b="1" u="sng"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  <a:r>
              <a:rPr lang="en-CA" altLang="en-US" sz="2400" b="1">
                <a:latin typeface="Arial" panose="020B0604020202020204" pitchFamily="34" charset="0"/>
                <a:cs typeface="Arial" panose="020B0604020202020204" pitchFamily="34" charset="0"/>
              </a:rPr>
              <a:t>: brief, specific – clearly identifies the topic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CA" altLang="en-US" sz="2400" b="1" u="sng">
                <a:latin typeface="Arial" panose="020B0604020202020204" pitchFamily="34" charset="0"/>
                <a:cs typeface="Arial" panose="020B0604020202020204" pitchFamily="34" charset="0"/>
              </a:rPr>
              <a:t>Research Statement</a:t>
            </a:r>
            <a:r>
              <a:rPr lang="en-CA" altLang="en-US" sz="2400" b="1">
                <a:latin typeface="Arial" panose="020B0604020202020204" pitchFamily="34" charset="0"/>
                <a:cs typeface="Arial" panose="020B0604020202020204" pitchFamily="34" charset="0"/>
              </a:rPr>
              <a:t>: – statement of issue or research question: what is the issue under investigation? What question are you trying to answer?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CA" altLang="en-US" sz="2400" b="1" u="sng"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  <a:r>
              <a:rPr lang="en-CA" altLang="en-US" sz="2400" b="1">
                <a:latin typeface="Arial" panose="020B0604020202020204" pitchFamily="34" charset="0"/>
                <a:cs typeface="Arial" panose="020B0604020202020204" pitchFamily="34" charset="0"/>
              </a:rPr>
              <a:t>: a concise summary of information about the topic that sets the stage for your current research.  Could be historical information, statistical information, explanatio</a:t>
            </a:r>
            <a:r>
              <a:rPr lang="en-US" altLang="en-US" sz="2400" b="1">
                <a:latin typeface="Arial" panose="020B0604020202020204" pitchFamily="34" charset="0"/>
                <a:cs typeface="Arial" panose="020B0604020202020204" pitchFamily="34" charset="0"/>
              </a:rPr>
              <a:t>ns, definitions</a:t>
            </a:r>
            <a:endParaRPr lang="en-CA" altLang="en-US" sz="24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 2" panose="05020102010507070707" pitchFamily="18" charset="2"/>
              <a:buNone/>
            </a:pPr>
            <a:r>
              <a:rPr lang="en-CA" altLang="en-US" sz="2400" b="1" u="sng">
                <a:latin typeface="Arial" panose="020B0604020202020204" pitchFamily="34" charset="0"/>
                <a:cs typeface="Arial" panose="020B0604020202020204" pitchFamily="34" charset="0"/>
              </a:rPr>
              <a:t>Proposed Methodology</a:t>
            </a:r>
            <a:r>
              <a:rPr lang="en-CA" altLang="en-US" sz="2400" b="1">
                <a:latin typeface="Arial" panose="020B0604020202020204" pitchFamily="34" charset="0"/>
                <a:cs typeface="Arial" panose="020B0604020202020204" pitchFamily="34" charset="0"/>
              </a:rPr>
              <a:t>: outline of the various methods to be used for your investigation; describes the method and the purpose, </a:t>
            </a:r>
            <a:r>
              <a:rPr lang="en-US" altLang="en-US" sz="2400" b="1">
                <a:latin typeface="Arial" panose="020B0604020202020204" pitchFamily="34" charset="0"/>
                <a:cs typeface="Arial" panose="020B0604020202020204" pitchFamily="34" charset="0"/>
              </a:rPr>
              <a:t>type of information resources and information specifics</a:t>
            </a:r>
            <a:endParaRPr lang="en-CA" altLang="en-US" sz="24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itle 1"/>
          <p:cNvSpPr>
            <a:spLocks noGrp="1"/>
          </p:cNvSpPr>
          <p:nvPr>
            <p:ph type="title"/>
          </p:nvPr>
        </p:nvSpPr>
        <p:spPr>
          <a:xfrm>
            <a:off x="428625" y="928688"/>
            <a:ext cx="8229600" cy="428625"/>
          </a:xfrm>
        </p:spPr>
        <p:txBody>
          <a:bodyPr/>
          <a:lstStyle/>
          <a:p>
            <a:r>
              <a:rPr lang="en-US" altLang="en-US" sz="40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Discussion Group – November 8</a:t>
            </a:r>
            <a:endParaRPr lang="en-CA" altLang="en-US" sz="40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259" name="Content Placeholder 2"/>
          <p:cNvSpPr>
            <a:spLocks noGrp="1"/>
          </p:cNvSpPr>
          <p:nvPr>
            <p:ph idx="1"/>
          </p:nvPr>
        </p:nvSpPr>
        <p:spPr>
          <a:xfrm>
            <a:off x="500063" y="1571625"/>
            <a:ext cx="8072437" cy="4071938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en-US" altLang="en-US" sz="2800" b="1" dirty="0"/>
              <a:t>No formal discussion group.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altLang="en-US" sz="2800" b="1" dirty="0"/>
              <a:t>Drop in, Open house in regular DG locations (I will be in SMD 227) – 5:30 to 6:30</a:t>
            </a:r>
          </a:p>
          <a:p>
            <a:pPr>
              <a:buFont typeface="Wingdings 2" panose="05020102010507070707" pitchFamily="18" charset="2"/>
              <a:buNone/>
            </a:pPr>
            <a:endParaRPr lang="en-US" altLang="en-US" sz="2400" b="1" dirty="0"/>
          </a:p>
          <a:p>
            <a:pPr>
              <a:buFont typeface="Wingdings 2" panose="05020102010507070707" pitchFamily="18" charset="2"/>
              <a:buNone/>
            </a:pPr>
            <a:r>
              <a:rPr lang="en-US" altLang="en-US" sz="2000" b="1" dirty="0"/>
              <a:t>Come  any time during discussion group time.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altLang="en-US" sz="2000" b="1" dirty="0"/>
              <a:t>We  (TAs and I )will be there to discuss any aspect of the Report Proposal, Final Report with you individually.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altLang="en-US" sz="2000" b="1" dirty="0"/>
              <a:t>	- your topic, your research, your methodology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US" altLang="en-US" sz="2000" b="1" dirty="0"/>
              <a:t>Be prepared with questions or points for consideration.</a:t>
            </a:r>
          </a:p>
          <a:p>
            <a:pPr>
              <a:buFont typeface="Wingdings 2" panose="05020102010507070707" pitchFamily="18" charset="2"/>
              <a:buNone/>
            </a:pPr>
            <a:endParaRPr lang="en-US" altLang="en-US" sz="24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928688"/>
            <a:ext cx="8101013" cy="571500"/>
          </a:xfrm>
        </p:spPr>
        <p:txBody>
          <a:bodyPr/>
          <a:lstStyle/>
          <a:p>
            <a:pPr marL="342900" indent="-342900" eaLnBrk="1" hangingPunct="1"/>
            <a:br>
              <a:rPr lang="en-CA" altLang="en-US" sz="1700" b="1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altLang="en-US" sz="4400" b="1">
              <a:latin typeface="Arial" panose="020B0604020202020204" pitchFamily="34" charset="0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142875" y="1428750"/>
            <a:ext cx="9001125" cy="5429250"/>
          </a:xfrm>
        </p:spPr>
        <p:txBody>
          <a:bodyPr/>
          <a:lstStyle/>
          <a:p>
            <a:pPr marL="0" indent="0" algn="ctr">
              <a:buClr>
                <a:schemeClr val="tx1"/>
              </a:buClr>
              <a:buFont typeface="Wingdings 2" panose="05020102010507070707" pitchFamily="18" charset="2"/>
              <a:buNone/>
            </a:pPr>
            <a:r>
              <a:rPr lang="en-CA" altLang="en-US" sz="6000" b="1" dirty="0"/>
              <a:t>Questions to ask yourself / suggestions for developing the Report Proposal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928688"/>
            <a:ext cx="8101013" cy="571500"/>
          </a:xfrm>
        </p:spPr>
        <p:txBody>
          <a:bodyPr/>
          <a:lstStyle/>
          <a:p>
            <a:pPr marL="342900" indent="-342900" eaLnBrk="1" hangingPunct="1"/>
            <a:br>
              <a:rPr lang="en-CA" altLang="en-US" sz="1700" b="1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altLang="en-US" sz="4400" b="1">
              <a:latin typeface="Arial" panose="020B0604020202020204" pitchFamily="34" charset="0"/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142875" y="1214407"/>
            <a:ext cx="9001125" cy="6143625"/>
          </a:xfrm>
        </p:spPr>
        <p:txBody>
          <a:bodyPr/>
          <a:lstStyle/>
          <a:p>
            <a:pPr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US" altLang="en-US" sz="2000" b="1" dirty="0"/>
              <a:t>Do you have a preconceived answer to your research questions (yes or no)? </a:t>
            </a: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US" altLang="en-US" sz="2000" b="1" dirty="0"/>
              <a:t>Develop a title for your topic.  Does the title reflect a preconceived answer to the research question? </a:t>
            </a: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US" altLang="en-US" sz="2000" b="1" dirty="0">
                <a:solidFill>
                  <a:srgbClr val="FF0000"/>
                </a:solidFill>
              </a:rPr>
              <a:t>If your title reflects a preconceived answer to the research question, your reader  might expect a biased (non objective) argument.   Try to find a more open-ended – objective  title.  Or . . . . </a:t>
            </a: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US" altLang="en-US" sz="2000" b="1" dirty="0"/>
              <a:t>If you have a preconceived answer to the research question, how will you ensure you conduct an objective investigation, present an unbiased argument?</a:t>
            </a: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US" altLang="en-US" sz="2000" b="1" dirty="0">
                <a:solidFill>
                  <a:srgbClr val="FF0000"/>
                </a:solidFill>
              </a:rPr>
              <a:t>Ensure that you include research (sources) that reflect the opposing view.  Your task – to find and point out the faults in that opposing view.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928688"/>
            <a:ext cx="8101013" cy="571500"/>
          </a:xfrm>
        </p:spPr>
        <p:txBody>
          <a:bodyPr/>
          <a:lstStyle/>
          <a:p>
            <a:pPr marL="342900" indent="-342900" eaLnBrk="1" hangingPunct="1"/>
            <a:br>
              <a:rPr lang="en-CA" altLang="en-US" sz="1700" b="1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altLang="en-US" sz="4400" b="1">
              <a:latin typeface="Arial" panose="020B0604020202020204" pitchFamily="34" charset="0"/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142875" y="1500188"/>
            <a:ext cx="9001125" cy="6143625"/>
          </a:xfrm>
        </p:spPr>
        <p:txBody>
          <a:bodyPr/>
          <a:lstStyle/>
          <a:p>
            <a:pPr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US" altLang="en-US" sz="2000" b="1" dirty="0"/>
              <a:t>Identify the methodology that could be used for each topic, within the broad categories of:</a:t>
            </a:r>
            <a:endParaRPr lang="en-CA" altLang="en-US" sz="2000" b="1" dirty="0"/>
          </a:p>
          <a:p>
            <a:pPr lvl="1"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US" altLang="en-US" sz="2000" b="1" dirty="0"/>
              <a:t>Secondary Research – research, analysis of existing information resources</a:t>
            </a:r>
          </a:p>
          <a:p>
            <a:pPr lvl="1"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US" altLang="en-US" sz="2000" b="1" dirty="0"/>
              <a:t>Primary Research - raw data</a:t>
            </a:r>
            <a:endParaRPr lang="en-CA" altLang="en-US" sz="2000" b="1" dirty="0"/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US" altLang="en-US" sz="2000" b="1" dirty="0"/>
              <a:t>Provide specific process, sources of information, type of information being sought for both categories (secondary, primary research).</a:t>
            </a:r>
            <a:endParaRPr lang="en-CA" altLang="en-US" sz="2000" b="1" dirty="0"/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US" altLang="en-US" sz="2000" b="1" dirty="0"/>
              <a:t>Consider the kind of background information  that will be required for the topic to establish the scope of the current research / investigation?  (</a:t>
            </a:r>
            <a:r>
              <a:rPr lang="en-US" altLang="en-US" sz="2000" b="1" dirty="0">
                <a:solidFill>
                  <a:srgbClr val="FF0000"/>
                </a:solidFill>
              </a:rPr>
              <a:t>historical, public opinion, statistics, definitions, explanations). </a:t>
            </a: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US" altLang="en-US" sz="2000" b="1" dirty="0"/>
              <a:t>Consider and </a:t>
            </a:r>
            <a:r>
              <a:rPr lang="en-US" altLang="en-US" sz="2000" b="1" dirty="0">
                <a:solidFill>
                  <a:srgbClr val="FF0000"/>
                </a:solidFill>
              </a:rPr>
              <a:t>identify</a:t>
            </a:r>
            <a:r>
              <a:rPr lang="en-US" altLang="en-US" sz="2000" b="1" dirty="0"/>
              <a:t> the probable sources of this information.  </a:t>
            </a:r>
            <a:r>
              <a:rPr lang="en-US" altLang="en-US" sz="2000" b="1" dirty="0">
                <a:solidFill>
                  <a:srgbClr val="CC0000"/>
                </a:solidFill>
              </a:rPr>
              <a:t>(books, journals, government reports, manufacturer reports – documents (manuals, </a:t>
            </a:r>
            <a:r>
              <a:rPr lang="en-US" altLang="en-US" sz="2000" b="1" dirty="0" err="1">
                <a:solidFill>
                  <a:srgbClr val="CC0000"/>
                </a:solidFill>
              </a:rPr>
              <a:t>specificaitons</a:t>
            </a:r>
            <a:r>
              <a:rPr lang="en-US" altLang="en-US" sz="2000" b="1" dirty="0">
                <a:solidFill>
                  <a:srgbClr val="CC0000"/>
                </a:solidFill>
              </a:rPr>
              <a:t>) , academic studies, international forums’ reports, radio interviews, conference proceedings, etc.)</a:t>
            </a:r>
            <a:endParaRPr lang="en-CA" altLang="en-US" sz="2000" b="1" dirty="0">
              <a:solidFill>
                <a:srgbClr val="CC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4418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38" y="1357313"/>
            <a:ext cx="8501062" cy="571500"/>
          </a:xfrm>
        </p:spPr>
        <p:txBody>
          <a:bodyPr/>
          <a:lstStyle/>
          <a:p>
            <a:pPr marL="357188" indent="-357188" eaLnBrk="1" hangingPunct="1"/>
            <a:r>
              <a:rPr lang="en-US" altLang="en-US" sz="6000" b="1">
                <a:latin typeface="Arial" panose="020B0604020202020204" pitchFamily="34" charset="0"/>
                <a:cs typeface="Arial" panose="020B0604020202020204" pitchFamily="34" charset="0"/>
              </a:rPr>
              <a:t>Words, words, words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1071563" y="2000250"/>
            <a:ext cx="7580312" cy="4419600"/>
          </a:xfrm>
        </p:spPr>
        <p:txBody>
          <a:bodyPr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 panose="05020102010507070707" pitchFamily="18" charset="2"/>
              <a:buNone/>
              <a:defRPr/>
            </a:pP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marL="628650" indent="-628650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Font typeface="Wingdings 2" panose="05020102010507070707" pitchFamily="18" charset="2"/>
              <a:buChar char="P"/>
              <a:defRPr/>
            </a:pPr>
            <a:r>
              <a:rPr lang="en-US" sz="4000" b="1" dirty="0">
                <a:latin typeface="Arial" pitchFamily="34" charset="0"/>
                <a:cs typeface="Arial" pitchFamily="34" charset="0"/>
              </a:rPr>
              <a:t>Rules and problems</a:t>
            </a:r>
          </a:p>
          <a:p>
            <a:pPr marL="628650" indent="-628650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Font typeface="Wingdings 2" panose="05020102010507070707" pitchFamily="18" charset="2"/>
              <a:buChar char="P"/>
              <a:defRPr/>
            </a:pPr>
            <a:r>
              <a:rPr lang="en-US" sz="4000" b="1" dirty="0">
                <a:latin typeface="Arial" pitchFamily="34" charset="0"/>
                <a:cs typeface="Arial" pitchFamily="34" charset="0"/>
              </a:rPr>
              <a:t>Misuse</a:t>
            </a:r>
          </a:p>
          <a:p>
            <a:pPr marL="628650" indent="-628650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Font typeface="Wingdings 2" panose="05020102010507070707" pitchFamily="18" charset="2"/>
              <a:buChar char="P"/>
              <a:defRPr/>
            </a:pPr>
            <a:r>
              <a:rPr lang="en-US" sz="4000" b="1" dirty="0">
                <a:latin typeface="Arial" pitchFamily="34" charset="0"/>
                <a:cs typeface="Arial" pitchFamily="34" charset="0"/>
              </a:rPr>
              <a:t>Confusion</a:t>
            </a:r>
          </a:p>
          <a:p>
            <a:pPr marL="628650" indent="-628650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Font typeface="Wingdings 2" panose="05020102010507070707" pitchFamily="18" charset="2"/>
              <a:buChar char="P"/>
              <a:defRPr/>
            </a:pPr>
            <a:r>
              <a:rPr lang="en-US" sz="4000" b="1" dirty="0">
                <a:latin typeface="Arial" pitchFamily="34" charset="0"/>
                <a:cs typeface="Arial" pitchFamily="34" charset="0"/>
              </a:rPr>
              <a:t>Spelling</a:t>
            </a:r>
          </a:p>
          <a:p>
            <a:pPr marL="628650" indent="-628650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Font typeface="Wingdings 2" panose="05020102010507070707" pitchFamily="18" charset="2"/>
              <a:buChar char="P"/>
              <a:defRPr/>
            </a:pPr>
            <a:r>
              <a:rPr lang="en-US" sz="4000" b="1" dirty="0">
                <a:latin typeface="Arial" pitchFamily="34" charset="0"/>
                <a:cs typeface="Arial" pitchFamily="34" charset="0"/>
              </a:rPr>
              <a:t>Pompous words</a:t>
            </a:r>
          </a:p>
          <a:p>
            <a:pPr marL="628650" indent="-628650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Font typeface="Wingdings 2" panose="05020102010507070707" pitchFamily="18" charset="2"/>
              <a:buChar char="P"/>
              <a:defRPr/>
            </a:pPr>
            <a:r>
              <a:rPr lang="en-CA" sz="4000" b="1" dirty="0">
                <a:latin typeface="Arial" charset="0"/>
                <a:cs typeface="Arial" charset="0"/>
              </a:rPr>
              <a:t>pretentious phrases</a:t>
            </a:r>
          </a:p>
          <a:p>
            <a:pPr marL="628650" indent="-628650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Font typeface="Wingdings 2" panose="05020102010507070707" pitchFamily="18" charset="2"/>
              <a:buChar char="P"/>
              <a:defRPr/>
            </a:pPr>
            <a:r>
              <a:rPr lang="en-US" sz="4000" b="1" dirty="0">
                <a:latin typeface="Arial" pitchFamily="34" charset="0"/>
                <a:cs typeface="Arial" pitchFamily="34" charset="0"/>
              </a:rPr>
              <a:t>redundancy</a:t>
            </a:r>
            <a:endParaRPr lang="en-CA" sz="4000" b="1" dirty="0">
              <a:latin typeface="Arial" pitchFamily="34" charset="0"/>
              <a:cs typeface="Arial" pitchFamily="34" charset="0"/>
            </a:endParaRPr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 panose="05020102010507070707" pitchFamily="18" charset="2"/>
              <a:buNone/>
              <a:defRPr/>
            </a:pPr>
            <a:endParaRPr lang="en-CA" sz="3200" b="1" dirty="0">
              <a:latin typeface="Arial" pitchFamily="34" charset="0"/>
              <a:cs typeface="Arial" pitchFamily="34" charset="0"/>
            </a:endParaRPr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 panose="05020102010507070707" pitchFamily="18" charset="2"/>
              <a:buNone/>
              <a:defRPr/>
            </a:pPr>
            <a:endParaRPr lang="en-CA" sz="1500" b="1" dirty="0">
              <a:latin typeface="Arial" pitchFamily="34" charset="0"/>
              <a:cs typeface="Arial" pitchFamily="34" charset="0"/>
            </a:endParaRPr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defRPr/>
            </a:pPr>
            <a:endParaRPr lang="en-CA" sz="2200" b="1" dirty="0">
              <a:latin typeface="Arial" pitchFamily="34" charset="0"/>
              <a:cs typeface="Arial" pitchFamily="34" charset="0"/>
            </a:endParaRPr>
          </a:p>
          <a:p>
            <a:pPr marL="723901" lvl="1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 panose="05020102010507070707" pitchFamily="18" charset="2"/>
              <a:buNone/>
              <a:defRPr/>
            </a:pPr>
            <a:endParaRPr lang="en-CA" sz="1800" b="1" dirty="0"/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CA" sz="2000" b="1" dirty="0"/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CA" sz="2000" b="1" dirty="0"/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CA" sz="20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3191</TotalTime>
  <Words>1781</Words>
  <Application>Microsoft Office PowerPoint</Application>
  <PresentationFormat>On-screen Show (4:3)</PresentationFormat>
  <Paragraphs>502</Paragraphs>
  <Slides>50</Slides>
  <Notes>48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7" baseType="lpstr">
      <vt:lpstr>Arial</vt:lpstr>
      <vt:lpstr>Calibri</vt:lpstr>
      <vt:lpstr>Constantia</vt:lpstr>
      <vt:lpstr>Verdana</vt:lpstr>
      <vt:lpstr>Wingdings</vt:lpstr>
      <vt:lpstr>Wingdings 2</vt:lpstr>
      <vt:lpstr>Flow</vt:lpstr>
      <vt:lpstr>English 1112D Technical Report Writing  Lynda Morrissey November 6, 2017</vt:lpstr>
      <vt:lpstr>Administrative Information</vt:lpstr>
      <vt:lpstr>Lecture outline</vt:lpstr>
      <vt:lpstr> Report Proposal</vt:lpstr>
      <vt:lpstr> Report Proposal Format</vt:lpstr>
      <vt:lpstr> </vt:lpstr>
      <vt:lpstr> </vt:lpstr>
      <vt:lpstr> </vt:lpstr>
      <vt:lpstr>Words, words, words </vt:lpstr>
      <vt:lpstr> Abbreviations, Acronyms</vt:lpstr>
      <vt:lpstr>  Abbreviations, Acronyms</vt:lpstr>
      <vt:lpstr> Numbers</vt:lpstr>
      <vt:lpstr> Numbers</vt:lpstr>
      <vt:lpstr>SPELLING AND SPELL CHECKERS </vt:lpstr>
      <vt:lpstr>Spell Checker </vt:lpstr>
      <vt:lpstr>Spell Checker </vt:lpstr>
      <vt:lpstr> Misused Words</vt:lpstr>
      <vt:lpstr> Misused words</vt:lpstr>
      <vt:lpstr> Misused words</vt:lpstr>
      <vt:lpstr> Misused words</vt:lpstr>
      <vt:lpstr> Misused words</vt:lpstr>
      <vt:lpstr> Misused words</vt:lpstr>
      <vt:lpstr> Misused words</vt:lpstr>
      <vt:lpstr> Misused words</vt:lpstr>
      <vt:lpstr> Misused words</vt:lpstr>
      <vt:lpstr> Misused words</vt:lpstr>
      <vt:lpstr> Misused words</vt:lpstr>
      <vt:lpstr> Misused words</vt:lpstr>
      <vt:lpstr> Misused words</vt:lpstr>
      <vt:lpstr> Misused words</vt:lpstr>
      <vt:lpstr> Misused words</vt:lpstr>
      <vt:lpstr> Misused words</vt:lpstr>
      <vt:lpstr> Misused words</vt:lpstr>
      <vt:lpstr>Words that sound the same</vt:lpstr>
      <vt:lpstr> </vt:lpstr>
      <vt:lpstr> </vt:lpstr>
      <vt:lpstr> </vt:lpstr>
      <vt:lpstr> </vt:lpstr>
      <vt:lpstr>Pompous words or expressions</vt:lpstr>
      <vt:lpstr>Alternatives to pompous words</vt:lpstr>
      <vt:lpstr>Alternatives to pompous words</vt:lpstr>
      <vt:lpstr> Redundancy</vt:lpstr>
      <vt:lpstr>Redundant phrases</vt:lpstr>
      <vt:lpstr>More Redundant phrases</vt:lpstr>
      <vt:lpstr> Wordiness</vt:lpstr>
      <vt:lpstr>Wordy phrases</vt:lpstr>
      <vt:lpstr>Wordy phrases</vt:lpstr>
      <vt:lpstr>PowerPoint Presentation</vt:lpstr>
      <vt:lpstr>PowerPoint Presentation</vt:lpstr>
      <vt:lpstr>Discussion Group – November 8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Developing an Information Architecture</dc:title>
  <dc:creator>owner</dc:creator>
  <cp:lastModifiedBy>Lynda Morrissey</cp:lastModifiedBy>
  <cp:revision>300</cp:revision>
  <dcterms:created xsi:type="dcterms:W3CDTF">2011-08-18T17:07:07Z</dcterms:created>
  <dcterms:modified xsi:type="dcterms:W3CDTF">2017-11-06T17:50:06Z</dcterms:modified>
</cp:coreProperties>
</file>