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80" r:id="rId3"/>
    <p:sldId id="257" r:id="rId4"/>
    <p:sldId id="258" r:id="rId5"/>
    <p:sldId id="260" r:id="rId6"/>
    <p:sldId id="262" r:id="rId7"/>
    <p:sldId id="263" r:id="rId8"/>
    <p:sldId id="264" r:id="rId9"/>
    <p:sldId id="261" r:id="rId10"/>
    <p:sldId id="265" r:id="rId11"/>
    <p:sldId id="267" r:id="rId12"/>
    <p:sldId id="268" r:id="rId13"/>
    <p:sldId id="269" r:id="rId14"/>
    <p:sldId id="270" r:id="rId15"/>
    <p:sldId id="271" r:id="rId16"/>
    <p:sldId id="272" r:id="rId17"/>
    <p:sldId id="273" r:id="rId18"/>
    <p:sldId id="277" r:id="rId19"/>
    <p:sldId id="275" r:id="rId20"/>
    <p:sldId id="274" r:id="rId21"/>
    <p:sldId id="276" r:id="rId22"/>
    <p:sldId id="278" r:id="rId23"/>
    <p:sldId id="279" r:id="rId24"/>
  </p:sldIdLst>
  <p:sldSz cx="9144000" cy="6858000" type="screen4x3"/>
  <p:notesSz cx="7010400"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6795" autoAdjust="0"/>
  </p:normalViewPr>
  <p:slideViewPr>
    <p:cSldViewPr>
      <p:cViewPr varScale="1">
        <p:scale>
          <a:sx n="45" d="100"/>
          <a:sy n="45" d="100"/>
        </p:scale>
        <p:origin x="-1864" y="-6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 Id="rId4"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 Id="rId4" Type="http://schemas.openxmlformats.org/officeDocument/2006/relationships/image" Target="../media/image18.png"/></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1804"/>
          </a:xfrm>
          <a:prstGeom prst="rect">
            <a:avLst/>
          </a:prstGeom>
        </p:spPr>
        <p:txBody>
          <a:bodyPr vert="horz" lIns="92830" tIns="46415" rIns="92830" bIns="46415" rtlCol="0"/>
          <a:lstStyle>
            <a:lvl1pPr algn="l">
              <a:defRPr sz="1200"/>
            </a:lvl1pPr>
          </a:lstStyle>
          <a:p>
            <a:endParaRPr lang="en-CA"/>
          </a:p>
        </p:txBody>
      </p:sp>
      <p:sp>
        <p:nvSpPr>
          <p:cNvPr id="3" name="Date Placeholder 2"/>
          <p:cNvSpPr>
            <a:spLocks noGrp="1"/>
          </p:cNvSpPr>
          <p:nvPr>
            <p:ph type="dt" idx="1"/>
          </p:nvPr>
        </p:nvSpPr>
        <p:spPr>
          <a:xfrm>
            <a:off x="3970938" y="0"/>
            <a:ext cx="3037840" cy="461804"/>
          </a:xfrm>
          <a:prstGeom prst="rect">
            <a:avLst/>
          </a:prstGeom>
        </p:spPr>
        <p:txBody>
          <a:bodyPr vert="horz" lIns="92830" tIns="46415" rIns="92830" bIns="46415" rtlCol="0"/>
          <a:lstStyle>
            <a:lvl1pPr algn="r">
              <a:defRPr sz="1200"/>
            </a:lvl1pPr>
          </a:lstStyle>
          <a:p>
            <a:fld id="{FD495911-C2A3-4FF6-A563-8F0D392AE7E4}" type="datetimeFigureOut">
              <a:rPr lang="en-CA" smtClean="0"/>
              <a:pPr/>
              <a:t>2016-01-12</a:t>
            </a:fld>
            <a:endParaRPr lang="en-CA"/>
          </a:p>
        </p:txBody>
      </p:sp>
      <p:sp>
        <p:nvSpPr>
          <p:cNvPr id="4" name="Slide Image Placeholder 3"/>
          <p:cNvSpPr>
            <a:spLocks noGrp="1" noRot="1" noChangeAspect="1"/>
          </p:cNvSpPr>
          <p:nvPr>
            <p:ph type="sldImg" idx="2"/>
          </p:nvPr>
        </p:nvSpPr>
        <p:spPr>
          <a:xfrm>
            <a:off x="1195388" y="692150"/>
            <a:ext cx="4619625" cy="3463925"/>
          </a:xfrm>
          <a:prstGeom prst="rect">
            <a:avLst/>
          </a:prstGeom>
          <a:noFill/>
          <a:ln w="12700">
            <a:solidFill>
              <a:prstClr val="black"/>
            </a:solidFill>
          </a:ln>
        </p:spPr>
        <p:txBody>
          <a:bodyPr vert="horz" lIns="92830" tIns="46415" rIns="92830" bIns="46415" rtlCol="0" anchor="ctr"/>
          <a:lstStyle/>
          <a:p>
            <a:endParaRPr lang="en-CA"/>
          </a:p>
        </p:txBody>
      </p:sp>
      <p:sp>
        <p:nvSpPr>
          <p:cNvPr id="5" name="Notes Placeholder 4"/>
          <p:cNvSpPr>
            <a:spLocks noGrp="1"/>
          </p:cNvSpPr>
          <p:nvPr>
            <p:ph type="body" sz="quarter" idx="3"/>
          </p:nvPr>
        </p:nvSpPr>
        <p:spPr>
          <a:xfrm>
            <a:off x="701040" y="4387136"/>
            <a:ext cx="5608320" cy="4156234"/>
          </a:xfrm>
          <a:prstGeom prst="rect">
            <a:avLst/>
          </a:prstGeom>
        </p:spPr>
        <p:txBody>
          <a:bodyPr vert="horz" lIns="92830" tIns="46415" rIns="92830" bIns="46415"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772668"/>
            <a:ext cx="3037840" cy="461804"/>
          </a:xfrm>
          <a:prstGeom prst="rect">
            <a:avLst/>
          </a:prstGeom>
        </p:spPr>
        <p:txBody>
          <a:bodyPr vert="horz" lIns="92830" tIns="46415" rIns="92830" bIns="46415" rtlCol="0" anchor="b"/>
          <a:lstStyle>
            <a:lvl1pPr algn="l">
              <a:defRPr sz="1200"/>
            </a:lvl1pPr>
          </a:lstStyle>
          <a:p>
            <a:endParaRPr lang="en-CA"/>
          </a:p>
        </p:txBody>
      </p:sp>
      <p:sp>
        <p:nvSpPr>
          <p:cNvPr id="7" name="Slide Number Placeholder 6"/>
          <p:cNvSpPr>
            <a:spLocks noGrp="1"/>
          </p:cNvSpPr>
          <p:nvPr>
            <p:ph type="sldNum" sz="quarter" idx="5"/>
          </p:nvPr>
        </p:nvSpPr>
        <p:spPr>
          <a:xfrm>
            <a:off x="3970938" y="8772668"/>
            <a:ext cx="3037840" cy="461804"/>
          </a:xfrm>
          <a:prstGeom prst="rect">
            <a:avLst/>
          </a:prstGeom>
        </p:spPr>
        <p:txBody>
          <a:bodyPr vert="horz" lIns="92830" tIns="46415" rIns="92830" bIns="46415" rtlCol="0" anchor="b"/>
          <a:lstStyle>
            <a:lvl1pPr algn="r">
              <a:defRPr sz="1200"/>
            </a:lvl1pPr>
          </a:lstStyle>
          <a:p>
            <a:fld id="{D04FC9E3-0C44-43C2-BA78-7CC70738FDDA}" type="slidenum">
              <a:rPr lang="en-CA" smtClean="0"/>
              <a:pPr/>
              <a:t>‹#›</a:t>
            </a:fld>
            <a:endParaRPr lang="en-CA"/>
          </a:p>
        </p:txBody>
      </p:sp>
    </p:spTree>
    <p:extLst>
      <p:ext uri="{BB962C8B-B14F-4D97-AF65-F5344CB8AC3E}">
        <p14:creationId xmlns:p14="http://schemas.microsoft.com/office/powerpoint/2010/main" xmlns="" val="42151741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2</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3</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b="1" dirty="0" smtClean="0"/>
              <a:t>The most important lesson we have learned from science is that the universe is enormous, in both time and distance</a:t>
            </a:r>
            <a:r>
              <a:rPr lang="en-US" dirty="0" smtClean="0"/>
              <a:t> – it is vast beyond any scale that classical philosophers had dared to imagine.</a:t>
            </a:r>
          </a:p>
          <a:p>
            <a:pPr algn="just"/>
            <a:r>
              <a:rPr lang="en-US" dirty="0" smtClean="0"/>
              <a:t>A child cannot grasp the fact that the world existed before his or her birth. Similarly, early human cultures assumed that the earth was about as old as their own cultural memories – perhaps a few thousand years. This constricted world-view has been difficult to dispel, and it remains the biggest obstacle to acceptance of the concept of evolution. The evolution of life took place over billions of years, and people have great difficulty thinking on that timescale! </a:t>
            </a:r>
          </a:p>
          <a:p>
            <a:pPr algn="just"/>
            <a:r>
              <a:rPr lang="en-US" dirty="0" smtClean="0"/>
              <a:t>The realization of the ancient age of the earth arose first from the idea of geological “uniformitarianism”. James Hutton, in the 18</a:t>
            </a:r>
            <a:r>
              <a:rPr lang="en-US" baseline="30000" dirty="0" smtClean="0"/>
              <a:t>th</a:t>
            </a:r>
            <a:r>
              <a:rPr lang="en-US" dirty="0" smtClean="0"/>
              <a:t> C., and Charles Lyell, in the 19</a:t>
            </a:r>
            <a:r>
              <a:rPr lang="en-US" baseline="30000" dirty="0" smtClean="0"/>
              <a:t>th</a:t>
            </a:r>
            <a:r>
              <a:rPr lang="en-US" dirty="0" smtClean="0"/>
              <a:t> C., proposed that the same geological processes occurring today - such as the deposition of sediments, erosion of valleys by flowing rivers, and laying down of new land by volcanic eruptions - could, over huge lengths of time, lead to the observed geological features of the earth. Given millions of years, the Colorado River can carve out the Grand Canyon. [Hutton’s story is presented in Bill Bryson’s bestseller, “A Short History of Nearly Everything” (ISBN 0-7679-0817-1)]. With the discovery of radioactivity, at the end of the 19th century, meaningful estimates of the age of the earth became possible. The decay rate of uranium-238 can be measured directly (using a Geiger counter to detect the decays) and corresponds to a half-life of 4.5 billion years. That fact alone doesn’t prove the universe is of such an age. But U-238 decays to lead (Pb-206). The age of a rock can be estimated from measuring the ratio between the amounts of the parent U and daughter </a:t>
            </a:r>
            <a:r>
              <a:rPr lang="en-US" dirty="0" err="1" smtClean="0"/>
              <a:t>Pb</a:t>
            </a:r>
            <a:r>
              <a:rPr lang="en-US" dirty="0" smtClean="0"/>
              <a:t> isotopes. We won’t discuss the details here, but many such independent estimates, using different “clocks-in-the-rocks”, give pretty much the same answer - that the earth is 4 or 5 billion years old.</a:t>
            </a:r>
          </a:p>
          <a:p>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4</a:t>
            </a:fld>
            <a:endParaRPr lang="en-CA"/>
          </a:p>
        </p:txBody>
      </p:sp>
    </p:spTree>
    <p:extLst>
      <p:ext uri="{BB962C8B-B14F-4D97-AF65-F5344CB8AC3E}">
        <p14:creationId xmlns:p14="http://schemas.microsoft.com/office/powerpoint/2010/main" xmlns="" val="17031825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CA" dirty="0" smtClean="0"/>
              <a:t> What did primordia</a:t>
            </a:r>
            <a:r>
              <a:rPr lang="en-CA" baseline="0" dirty="0" smtClean="0"/>
              <a:t>l earth look like?</a:t>
            </a:r>
          </a:p>
          <a:p>
            <a:pPr>
              <a:buFont typeface="Arial" pitchFamily="34" charset="0"/>
              <a:buChar char="•"/>
            </a:pPr>
            <a:r>
              <a:rPr lang="en-CA" baseline="0" dirty="0" smtClean="0"/>
              <a:t> Some time about 4 billion years ago, earth had reducing atmosphere, no molecular oxygen present. </a:t>
            </a:r>
          </a:p>
          <a:p>
            <a:pPr>
              <a:buFont typeface="Arial" pitchFamily="34" charset="0"/>
              <a:buChar char="•"/>
            </a:pPr>
            <a:r>
              <a:rPr lang="en-CA" baseline="0" dirty="0" smtClean="0"/>
              <a:t> Primordial earth had stable gases, some of which are N</a:t>
            </a:r>
            <a:r>
              <a:rPr lang="en-CA" baseline="-25000" dirty="0" smtClean="0"/>
              <a:t>2</a:t>
            </a:r>
            <a:r>
              <a:rPr lang="en-CA" baseline="0" dirty="0" smtClean="0"/>
              <a:t>, H</a:t>
            </a:r>
            <a:r>
              <a:rPr lang="en-CA" baseline="-25000" dirty="0" smtClean="0"/>
              <a:t>2</a:t>
            </a:r>
            <a:r>
              <a:rPr lang="en-CA" baseline="0" dirty="0" smtClean="0"/>
              <a:t>O, CO2, CH4, NH3, SO2, present in the original reducing atmosphere. </a:t>
            </a:r>
          </a:p>
          <a:p>
            <a:pPr>
              <a:buFont typeface="Arial" pitchFamily="34" charset="0"/>
              <a:buChar char="•"/>
            </a:pPr>
            <a:r>
              <a:rPr lang="en-CA" baseline="0" dirty="0" smtClean="0"/>
              <a:t> These gases can be detected in other planets’ atmospheres as well. </a:t>
            </a:r>
          </a:p>
          <a:p>
            <a:pPr>
              <a:buFont typeface="Arial" pitchFamily="34" charset="0"/>
              <a:buChar char="•"/>
            </a:pPr>
            <a:r>
              <a:rPr lang="en-CA" baseline="0" dirty="0" smtClean="0"/>
              <a:t> </a:t>
            </a:r>
            <a:r>
              <a:rPr lang="en-CA" baseline="0" dirty="0" err="1" smtClean="0"/>
              <a:t>Oparin</a:t>
            </a:r>
            <a:r>
              <a:rPr lang="en-CA" baseline="0" dirty="0" smtClean="0"/>
              <a:t> and Haldane questions: How could complex molecules be formed? These molecules could react with energy to produce more complex molecules. </a:t>
            </a:r>
          </a:p>
          <a:p>
            <a:pPr>
              <a:buFont typeface="Arial" pitchFamily="34" charset="0"/>
              <a:buChar char="•"/>
            </a:pPr>
            <a:r>
              <a:rPr lang="en-CA" baseline="0" dirty="0" smtClean="0"/>
              <a:t> Energy types include solar UV, lightning </a:t>
            </a:r>
          </a:p>
        </p:txBody>
      </p:sp>
      <p:sp>
        <p:nvSpPr>
          <p:cNvPr id="4" name="Slide Number Placeholder 3"/>
          <p:cNvSpPr>
            <a:spLocks noGrp="1"/>
          </p:cNvSpPr>
          <p:nvPr>
            <p:ph type="sldNum" sz="quarter" idx="10"/>
          </p:nvPr>
        </p:nvSpPr>
        <p:spPr/>
        <p:txBody>
          <a:bodyPr/>
          <a:lstStyle/>
          <a:p>
            <a:fld id="{D04FC9E3-0C44-43C2-BA78-7CC70738FDDA}" type="slidenum">
              <a:rPr lang="en-CA" smtClean="0"/>
              <a:pPr/>
              <a:t>5</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7"/>
          <p:cNvSpPr>
            <a:spLocks noGrp="1" noChangeArrowheads="1"/>
          </p:cNvSpPr>
          <p:nvPr>
            <p:ph type="sldNum" sz="quarter" idx="5"/>
          </p:nvPr>
        </p:nvSpPr>
        <p:spPr>
          <a:noFill/>
        </p:spPr>
        <p:txBody>
          <a:bodyPr/>
          <a:lstStyle/>
          <a:p>
            <a:fld id="{8217313E-9876-47A8-9C48-E86D809D8C03}" type="slidenum">
              <a:rPr lang="en-US" smtClean="0">
                <a:cs typeface="Arial" charset="0"/>
              </a:rPr>
              <a:pPr/>
              <a:t>6</a:t>
            </a:fld>
            <a:endParaRPr lang="en-US" smtClean="0">
              <a:cs typeface="Arial" charset="0"/>
            </a:endParaRPr>
          </a:p>
        </p:txBody>
      </p:sp>
      <p:sp>
        <p:nvSpPr>
          <p:cNvPr id="46082" name="Rectangle 2"/>
          <p:cNvSpPr>
            <a:spLocks noGrp="1" noRot="1" noChangeAspect="1" noChangeArrowheads="1" noTextEdit="1"/>
          </p:cNvSpPr>
          <p:nvPr>
            <p:ph type="sldImg"/>
          </p:nvPr>
        </p:nvSpPr>
        <p:spPr>
          <a:xfrm>
            <a:off x="1196975" y="690563"/>
            <a:ext cx="4618038" cy="3463925"/>
          </a:xfrm>
          <a:ln/>
        </p:spPr>
      </p:sp>
      <p:sp>
        <p:nvSpPr>
          <p:cNvPr id="46083" name="Rectangle 3"/>
          <p:cNvSpPr>
            <a:spLocks noGrp="1" noChangeArrowheads="1"/>
          </p:cNvSpPr>
          <p:nvPr>
            <p:ph type="body" idx="1"/>
          </p:nvPr>
        </p:nvSpPr>
        <p:spPr>
          <a:xfrm>
            <a:off x="917378" y="4242364"/>
            <a:ext cx="5606190" cy="4153790"/>
          </a:xfrm>
          <a:noFill/>
          <a:ln/>
        </p:spPr>
        <p:txBody>
          <a:bodyPr/>
          <a:lstStyle/>
          <a:p>
            <a:pPr algn="just"/>
            <a:r>
              <a:rPr lang="en-US" dirty="0" smtClean="0"/>
              <a:t>In 1953, Stanley Miller (</a:t>
            </a:r>
            <a:r>
              <a:rPr lang="en-CA" dirty="0" smtClean="0"/>
              <a:t>1930-2007)</a:t>
            </a:r>
            <a:r>
              <a:rPr lang="en-US" dirty="0" smtClean="0"/>
              <a:t>, working with Harold Urey (and following on earlier speculations by the Russian chemist Alexander </a:t>
            </a:r>
            <a:r>
              <a:rPr lang="en-US" dirty="0" err="1" smtClean="0"/>
              <a:t>Oparin</a:t>
            </a:r>
            <a:r>
              <a:rPr lang="en-US" dirty="0" smtClean="0"/>
              <a:t>) performed a revolutionary experiment - simple in design and profound in its implications. He prepared a simulated early-earth atmosphere*, by mixing some gases in a glass vessel, and then excited the mixture with a high-voltage electrical spark. If any O</a:t>
            </a:r>
            <a:r>
              <a:rPr lang="en-US" baseline="-25000" dirty="0" smtClean="0"/>
              <a:t>2</a:t>
            </a:r>
            <a:r>
              <a:rPr lang="en-US" dirty="0" smtClean="0"/>
              <a:t> had been present, the flask would have blown up - but Miller prepared a mixture of </a:t>
            </a:r>
            <a:r>
              <a:rPr lang="en-US" i="1" dirty="0" smtClean="0"/>
              <a:t>reduced </a:t>
            </a:r>
            <a:r>
              <a:rPr lang="en-US" dirty="0" smtClean="0"/>
              <a:t>gases such as methane and ammonia. The electric discharge caused excitations and ionizations of the gas molecules, triggering chemical reactions. The complex mixture of products was separated and analyzed by gas chromatography (see p. 32).</a:t>
            </a:r>
          </a:p>
          <a:p>
            <a:pPr algn="just"/>
            <a:r>
              <a:rPr lang="en-US" i="1" dirty="0" smtClean="0"/>
              <a:t>From an interview with Stanley Miller (Oct. 1996):</a:t>
            </a:r>
            <a:endParaRPr lang="en-US" dirty="0" smtClean="0"/>
          </a:p>
          <a:p>
            <a:pPr algn="just"/>
            <a:r>
              <a:rPr lang="en-US" dirty="0" smtClean="0"/>
              <a:t>“The experiments were done in Harold Urey's lab when I was a graduate student. ... He said  it was really a very risky experiment and probably wouldn't work  … So we agreed to give it six months ... If it worked out - fine; if not - on to something else. As it turned out, I got some results in a matter of weeks. ... The surprise of the experiment was the very large yield of amino acids. We would have been happy if we got traces of amino acids, but we got around 4%.”</a:t>
            </a:r>
          </a:p>
          <a:p>
            <a:pPr algn="just"/>
            <a:r>
              <a:rPr lang="en-US" i="1" dirty="0" smtClean="0"/>
              <a:t>What was the reaction to your work, in the science community?</a:t>
            </a:r>
          </a:p>
          <a:p>
            <a:pPr algn="just"/>
            <a:r>
              <a:rPr lang="en-US" dirty="0" smtClean="0"/>
              <a:t>“There was certainly surprise. One of the reviewers simply didn't believe it and delayed the review process of the paper ... But the work is so easy to reproduce that it wasn't long before the experiment was validated.”</a:t>
            </a:r>
          </a:p>
          <a:p>
            <a:pPr algn="just"/>
            <a:endParaRPr lang="en-US" sz="1000" dirty="0"/>
          </a:p>
          <a:p>
            <a:pPr algn="just"/>
            <a:r>
              <a:rPr lang="en-US" sz="1000" dirty="0"/>
              <a:t>*Geologists are still debating the question of the composition of the early earth’s atmosphere (</a:t>
            </a:r>
            <a:r>
              <a:rPr lang="en-US" sz="1000" dirty="0" err="1"/>
              <a:t>Chyba</a:t>
            </a:r>
            <a:r>
              <a:rPr lang="en-US" sz="1000" dirty="0"/>
              <a:t>, C.F., Rethinking earth's early atmosphere, </a:t>
            </a:r>
            <a:r>
              <a:rPr lang="en-US" sz="1000" i="1" dirty="0"/>
              <a:t>Science </a:t>
            </a:r>
            <a:r>
              <a:rPr lang="en-US" sz="1000" dirty="0"/>
              <a:t>308: 962-963, 2005).</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7"/>
          <p:cNvSpPr>
            <a:spLocks noGrp="1" noChangeArrowheads="1"/>
          </p:cNvSpPr>
          <p:nvPr>
            <p:ph type="sldNum" sz="quarter" idx="5"/>
          </p:nvPr>
        </p:nvSpPr>
        <p:spPr>
          <a:noFill/>
        </p:spPr>
        <p:txBody>
          <a:bodyPr/>
          <a:lstStyle/>
          <a:p>
            <a:fld id="{769F2212-1EF9-4158-9590-6D12222D7FA6}" type="slidenum">
              <a:rPr lang="en-US" smtClean="0">
                <a:cs typeface="Arial" charset="0"/>
              </a:rPr>
              <a:pPr/>
              <a:t>7</a:t>
            </a:fld>
            <a:endParaRPr lang="en-US" smtClean="0">
              <a:cs typeface="Arial" charset="0"/>
            </a:endParaRPr>
          </a:p>
        </p:txBody>
      </p:sp>
      <p:sp>
        <p:nvSpPr>
          <p:cNvPr id="48130" name="Rectangle 2"/>
          <p:cNvSpPr>
            <a:spLocks noGrp="1" noRot="1" noChangeAspect="1" noChangeArrowheads="1" noTextEdit="1"/>
          </p:cNvSpPr>
          <p:nvPr>
            <p:ph type="sldImg"/>
          </p:nvPr>
        </p:nvSpPr>
        <p:spPr>
          <a:xfrm>
            <a:off x="1196975" y="690563"/>
            <a:ext cx="4618038" cy="3463925"/>
          </a:xfrm>
          <a:ln/>
        </p:spPr>
      </p:sp>
      <p:sp>
        <p:nvSpPr>
          <p:cNvPr id="48131" name="Rectangle 3"/>
          <p:cNvSpPr>
            <a:spLocks noGrp="1" noChangeArrowheads="1"/>
          </p:cNvSpPr>
          <p:nvPr>
            <p:ph type="body" idx="1"/>
          </p:nvPr>
        </p:nvSpPr>
        <p:spPr>
          <a:xfrm>
            <a:off x="993446" y="4332465"/>
            <a:ext cx="5283662" cy="4153790"/>
          </a:xfrm>
          <a:noFill/>
          <a:ln/>
        </p:spPr>
        <p:txBody>
          <a:bodyPr/>
          <a:lstStyle/>
          <a:p>
            <a:pPr algn="just"/>
            <a:r>
              <a:rPr lang="en-US" dirty="0" smtClean="0"/>
              <a:t>Miller’s experiment started the study of “prebiotic chemistry”, that is, the organic chemistry that may plausibly have led to the origins of life. </a:t>
            </a:r>
          </a:p>
          <a:p>
            <a:pPr algn="just"/>
            <a:r>
              <a:rPr lang="en-US" b="1" dirty="0" smtClean="0">
                <a:latin typeface="Britannic Bold" pitchFamily="34" charset="0"/>
              </a:rPr>
              <a:t>CBC:</a:t>
            </a:r>
            <a:r>
              <a:rPr lang="en-US" dirty="0" smtClean="0"/>
              <a:t> Miller showed that </a:t>
            </a:r>
            <a:r>
              <a:rPr lang="en-US" b="1" dirty="0" smtClean="0"/>
              <a:t>complex organic compounds can be formed from simple building blocks. Many of the products formed in these “prebiotic” chemical systems are fundamental constituents of living systems</a:t>
            </a:r>
            <a:r>
              <a:rPr lang="en-US" dirty="0" smtClean="0"/>
              <a:t>, including the building blocks of proteins and nucleic acids, as well as sugars.</a:t>
            </a:r>
          </a:p>
          <a:p>
            <a:pPr algn="just"/>
            <a:r>
              <a:rPr lang="en-US" dirty="0" smtClean="0"/>
              <a:t>Did Miller “create life in a test tube”? Certainly not. But he showed that many of the building blocks of biochemistry are formed rather easily by chemical reactions that could have taken place on the early earth, and proved that the essential conditions for biogenesis - the origin of life - are not just far-fetched speculations; they can be studied by scientific methods.</a:t>
            </a:r>
          </a:p>
          <a:p>
            <a:pPr algn="just"/>
            <a:r>
              <a:rPr lang="en-US" dirty="0" smtClean="0"/>
              <a:t>If you would like to learn more about this topic, have a look at a review written by Leslie </a:t>
            </a:r>
            <a:r>
              <a:rPr lang="en-US" dirty="0" err="1" smtClean="0"/>
              <a:t>Orgel</a:t>
            </a:r>
            <a:r>
              <a:rPr lang="en-US" dirty="0" smtClean="0"/>
              <a:t> (1927-2007), one of the founders of the field: Prebiotic chemistry and the origin of the RNA world, </a:t>
            </a:r>
            <a:r>
              <a:rPr lang="en-US" i="1" dirty="0" smtClean="0"/>
              <a:t>Crit. Rev. </a:t>
            </a:r>
            <a:r>
              <a:rPr lang="en-US" i="1" dirty="0" err="1" smtClean="0"/>
              <a:t>Biochem</a:t>
            </a:r>
            <a:r>
              <a:rPr lang="en-US" i="1" dirty="0" smtClean="0"/>
              <a:t>. Mol. Biol.</a:t>
            </a:r>
            <a:r>
              <a:rPr lang="en-US" dirty="0" smtClean="0"/>
              <a:t> 39: 99-123, 2004.</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7"/>
          <p:cNvSpPr>
            <a:spLocks noGrp="1" noChangeArrowheads="1"/>
          </p:cNvSpPr>
          <p:nvPr>
            <p:ph type="sldNum" sz="quarter" idx="5"/>
          </p:nvPr>
        </p:nvSpPr>
        <p:spPr>
          <a:noFill/>
        </p:spPr>
        <p:txBody>
          <a:bodyPr/>
          <a:lstStyle/>
          <a:p>
            <a:fld id="{C133E241-ACCC-4A7E-90A7-CCE0AEDB5F49}" type="slidenum">
              <a:rPr lang="en-US" smtClean="0">
                <a:cs typeface="Arial" charset="0"/>
              </a:rPr>
              <a:pPr/>
              <a:t>8</a:t>
            </a:fld>
            <a:endParaRPr lang="en-US" smtClean="0">
              <a:cs typeface="Arial" charset="0"/>
            </a:endParaRPr>
          </a:p>
        </p:txBody>
      </p:sp>
      <p:sp>
        <p:nvSpPr>
          <p:cNvPr id="50178" name="Rectangle 2"/>
          <p:cNvSpPr>
            <a:spLocks noGrp="1" noRot="1" noChangeAspect="1" noChangeArrowheads="1" noTextEdit="1"/>
          </p:cNvSpPr>
          <p:nvPr>
            <p:ph type="sldImg"/>
          </p:nvPr>
        </p:nvSpPr>
        <p:spPr>
          <a:xfrm>
            <a:off x="1196975" y="690563"/>
            <a:ext cx="4618038" cy="3463925"/>
          </a:xfrm>
          <a:ln/>
        </p:spPr>
      </p:sp>
      <p:sp>
        <p:nvSpPr>
          <p:cNvPr id="50179" name="Rectangle 3"/>
          <p:cNvSpPr>
            <a:spLocks noGrp="1" noChangeArrowheads="1"/>
          </p:cNvSpPr>
          <p:nvPr>
            <p:ph type="body" idx="1"/>
          </p:nvPr>
        </p:nvSpPr>
        <p:spPr>
          <a:xfrm>
            <a:off x="1081684" y="4277489"/>
            <a:ext cx="4935273" cy="4153790"/>
          </a:xfrm>
          <a:noFill/>
          <a:ln/>
        </p:spPr>
        <p:txBody>
          <a:bodyPr/>
          <a:lstStyle/>
          <a:p>
            <a:pPr algn="just"/>
            <a:r>
              <a:rPr lang="en-US" dirty="0" smtClean="0"/>
              <a:t>Here’s a stunning experimental result in prebiotic chemistry. In 1961, the Spanish biochemist Joan [pronounced “Hoe-an”] </a:t>
            </a:r>
            <a:r>
              <a:rPr lang="en-US" dirty="0" err="1" smtClean="0"/>
              <a:t>Oró</a:t>
            </a:r>
            <a:r>
              <a:rPr lang="en-US" dirty="0" smtClean="0"/>
              <a:t> showed that the simple organic compound hydrogen cyanide (HCN), which has since been found to exist even in interstellar space, when exposed to heat, forms </a:t>
            </a:r>
            <a:r>
              <a:rPr lang="en-US" i="1" dirty="0" smtClean="0"/>
              <a:t>adenine</a:t>
            </a:r>
            <a:r>
              <a:rPr lang="en-US" dirty="0" smtClean="0"/>
              <a:t> in about 1% yield (Oro, J., and Kimball, A.P., Synthesis of purines under possible primitive earth conditions. I. Adenine from hydrogen cyanide, </a:t>
            </a:r>
            <a:r>
              <a:rPr lang="en-US" i="1" dirty="0" smtClean="0"/>
              <a:t>Arch. </a:t>
            </a:r>
            <a:r>
              <a:rPr lang="en-US" i="1" dirty="0" err="1" smtClean="0"/>
              <a:t>Biochem</a:t>
            </a:r>
            <a:r>
              <a:rPr lang="en-US" i="1" dirty="0" smtClean="0"/>
              <a:t>. </a:t>
            </a:r>
            <a:r>
              <a:rPr lang="en-US" i="1" dirty="0" err="1" smtClean="0"/>
              <a:t>Biophys</a:t>
            </a:r>
            <a:r>
              <a:rPr lang="en-US" i="1" dirty="0" smtClean="0"/>
              <a:t>. </a:t>
            </a:r>
            <a:r>
              <a:rPr lang="en-US" dirty="0" smtClean="0"/>
              <a:t>94: 217-227, 1961). We can “deconstruct” adenine as a </a:t>
            </a:r>
            <a:r>
              <a:rPr lang="en-US" dirty="0" err="1" smtClean="0"/>
              <a:t>pentamer</a:t>
            </a:r>
            <a:r>
              <a:rPr lang="en-US" dirty="0" smtClean="0"/>
              <a:t> of HCN units, as shown in the figure.</a:t>
            </a:r>
          </a:p>
          <a:p>
            <a:pPr algn="just"/>
            <a:endParaRPr lang="en-US" dirty="0" smtClean="0"/>
          </a:p>
          <a:p>
            <a:pPr algn="just"/>
            <a:r>
              <a:rPr lang="en-US" dirty="0" smtClean="0"/>
              <a:t>Adenine is an absolutely central building block of life! As we shall see, adenine is a component of many important biomolecules: RNA, DNA, ATP, NAD</a:t>
            </a:r>
            <a:r>
              <a:rPr lang="en-US" baseline="30000" dirty="0" smtClean="0"/>
              <a:t>+</a:t>
            </a:r>
            <a:r>
              <a:rPr lang="en-US" dirty="0" smtClean="0"/>
              <a:t>, coenzyme A, etc. </a:t>
            </a:r>
          </a:p>
          <a:p>
            <a:pPr algn="just"/>
            <a:endParaRPr lang="en-US" dirty="0" smtClean="0"/>
          </a:p>
          <a:p>
            <a:pPr algn="just"/>
            <a:r>
              <a:rPr lang="en-US" dirty="0" smtClean="0"/>
              <a:t>Does this observation prove that adenine first arose from HCN in this way? No, but it makes it plausible. And it shows us that even complex biomolecules like adenine are not just random jumbles of atoms: their structures arise in an orderly and meaningful way … if we can only figure out the patterns.</a:t>
            </a:r>
          </a:p>
          <a:p>
            <a:pPr algn="just"/>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CA" dirty="0" smtClean="0"/>
              <a:t> For monomers to polymerize, monomers</a:t>
            </a:r>
            <a:r>
              <a:rPr lang="en-CA" baseline="0" dirty="0" smtClean="0"/>
              <a:t> have to be in sufficiently high concentrations. </a:t>
            </a:r>
          </a:p>
          <a:p>
            <a:pPr>
              <a:buFont typeface="Arial" pitchFamily="34" charset="0"/>
              <a:buChar char="•"/>
            </a:pPr>
            <a:r>
              <a:rPr lang="en-CA" baseline="0" dirty="0" smtClean="0"/>
              <a:t> How do monomers become self replicating? RNA world hypothesis -&gt; best model we have, chemical molecules to complex molecules that are self replicating to systems that are self replicating. </a:t>
            </a:r>
          </a:p>
          <a:p>
            <a:pPr>
              <a:buFont typeface="Arial" pitchFamily="34" charset="0"/>
              <a:buChar char="•"/>
            </a:pPr>
            <a:r>
              <a:rPr lang="en-CA" baseline="0" dirty="0" smtClean="0"/>
              <a:t> </a:t>
            </a:r>
          </a:p>
          <a:p>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9</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p:spPr>
        <p:txBody>
          <a:bodyPr/>
          <a:lstStyle/>
          <a:p>
            <a:fld id="{F6CEF8B2-A96E-4EE0-83D7-E26CD9ECCDA0}" type="slidenum">
              <a:rPr lang="en-US" smtClean="0">
                <a:cs typeface="Arial" charset="0"/>
              </a:rPr>
              <a:pPr/>
              <a:t>10</a:t>
            </a:fld>
            <a:endParaRPr lang="en-US" smtClean="0">
              <a:cs typeface="Arial" charset="0"/>
            </a:endParaRPr>
          </a:p>
        </p:txBody>
      </p:sp>
      <p:sp>
        <p:nvSpPr>
          <p:cNvPr id="56322" name="Rectangle 2"/>
          <p:cNvSpPr>
            <a:spLocks noGrp="1" noRot="1" noChangeAspect="1" noChangeArrowheads="1" noTextEdit="1"/>
          </p:cNvSpPr>
          <p:nvPr>
            <p:ph type="sldImg"/>
          </p:nvPr>
        </p:nvSpPr>
        <p:spPr>
          <a:xfrm>
            <a:off x="1196975" y="690563"/>
            <a:ext cx="4618038" cy="3463925"/>
          </a:xfrm>
          <a:ln/>
        </p:spPr>
      </p:sp>
      <p:sp>
        <p:nvSpPr>
          <p:cNvPr id="56323" name="Rectangle 3"/>
          <p:cNvSpPr>
            <a:spLocks noGrp="1" noChangeArrowheads="1"/>
          </p:cNvSpPr>
          <p:nvPr>
            <p:ph type="body" idx="1"/>
          </p:nvPr>
        </p:nvSpPr>
        <p:spPr>
          <a:xfrm>
            <a:off x="934112" y="4387442"/>
            <a:ext cx="5374945" cy="4156845"/>
          </a:xfrm>
          <a:noFill/>
          <a:ln/>
        </p:spPr>
        <p:txBody>
          <a:bodyPr/>
          <a:lstStyle/>
          <a:p>
            <a:pPr algn="just"/>
            <a:r>
              <a:rPr lang="en-US" b="1" dirty="0" smtClean="0">
                <a:latin typeface="Britannic Bold" pitchFamily="34" charset="0"/>
              </a:rPr>
              <a:t>CBC:</a:t>
            </a:r>
            <a:r>
              <a:rPr lang="en-US" dirty="0" smtClean="0"/>
              <a:t> </a:t>
            </a:r>
            <a:r>
              <a:rPr lang="en-US" b="1" dirty="0" smtClean="0"/>
              <a:t>RNA is a uniquely versatile molecule, with both </a:t>
            </a:r>
            <a:r>
              <a:rPr lang="en-US" b="1" i="1" dirty="0" smtClean="0"/>
              <a:t>catalytic</a:t>
            </a:r>
            <a:r>
              <a:rPr lang="en-US" b="1" dirty="0" smtClean="0"/>
              <a:t> and </a:t>
            </a:r>
            <a:r>
              <a:rPr lang="en-US" b="1" i="1" dirty="0" smtClean="0"/>
              <a:t>information-storage</a:t>
            </a:r>
            <a:r>
              <a:rPr lang="en-US" b="1" dirty="0" smtClean="0"/>
              <a:t> properties. RNA was almost certainly the first cellular genetic material; later, DNA took over this role.</a:t>
            </a:r>
          </a:p>
          <a:p>
            <a:pPr algn="just"/>
            <a:endParaRPr lang="en-US" dirty="0" smtClean="0"/>
          </a:p>
          <a:p>
            <a:pPr algn="just"/>
            <a:r>
              <a:rPr lang="en-US" dirty="0" smtClean="0"/>
              <a:t>The “chicken-and-egg” problem was solved by the discovery that RNA can catalyze chemical reactions - that is, </a:t>
            </a:r>
            <a:r>
              <a:rPr lang="en-US" i="1" dirty="0" smtClean="0"/>
              <a:t>RNA can act as an enzyme</a:t>
            </a:r>
            <a:r>
              <a:rPr lang="en-US" dirty="0" smtClean="0"/>
              <a:t>. Tom </a:t>
            </a:r>
            <a:r>
              <a:rPr lang="en-US" dirty="0" err="1" smtClean="0"/>
              <a:t>Cech</a:t>
            </a:r>
            <a:r>
              <a:rPr lang="en-US" dirty="0" smtClean="0"/>
              <a:t> won the Nobel Prize in 1989 for this discovery. Until </a:t>
            </a:r>
            <a:r>
              <a:rPr lang="en-US" dirty="0" err="1" smtClean="0"/>
              <a:t>Cech’s</a:t>
            </a:r>
            <a:r>
              <a:rPr lang="en-US" dirty="0" smtClean="0"/>
              <a:t> breakthrough, we had believed – and generations of biochemistry students had been taught! – that “all enzymes are proteins”. We now know that RNA molecules catalyze several important processes in the cell; notably, RNA plays a central part in protein synthesis, as a component of the ribosome. RNA combines the genetic-coding properties of DNA and the enzymatic activities properties of proteins. This discovery led to the “RNA World” concept: the concept that the first cells </a:t>
            </a:r>
            <a:r>
              <a:rPr lang="en-US" i="1" dirty="0" smtClean="0"/>
              <a:t>relied on RNA for both information storage and catalysis</a:t>
            </a:r>
            <a:r>
              <a:rPr lang="en-US" dirty="0" smtClean="0"/>
              <a:t>. (There’s a new book on this topic: “</a:t>
            </a:r>
            <a:r>
              <a:rPr lang="en-CA" dirty="0" smtClean="0"/>
              <a:t>Life from an RNA World: The Ancestor Within”, Michael </a:t>
            </a:r>
            <a:r>
              <a:rPr lang="en-CA" dirty="0" err="1" smtClean="0"/>
              <a:t>Yarus</a:t>
            </a:r>
            <a:r>
              <a:rPr lang="en-CA" dirty="0" smtClean="0"/>
              <a:t>, Harvard University Press, 2010.) </a:t>
            </a:r>
            <a:r>
              <a:rPr lang="en-US" dirty="0" smtClean="0"/>
              <a:t>Later, as more complex cells evolved, DNA replaced RNA for genetic information storage (although many viruses still have RNA genomes) and proteins replaced RNA for most catalytic tasks. Without doubt, DNA is better suited than RNA for the genetic role, and protein is better suited than protein for the catalytic role – but RNA is unique in having both abilities. We will see additional evidence for the “RNA World” idea several times during this course. Strikingly, molecules that are closely related to RNA are found in a host of centrally important metabolites in the cell – ATP, NADH, and other molecules we will be encountering soon.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CA" baseline="0" dirty="0" smtClean="0"/>
              <a:t> Just self assembly doesn’t lead to life, also need compartmentalization. </a:t>
            </a:r>
          </a:p>
          <a:p>
            <a:pPr>
              <a:buFont typeface="Arial" pitchFamily="34" charset="0"/>
              <a:buChar char="•"/>
            </a:pPr>
            <a:r>
              <a:rPr lang="en-CA" baseline="0" dirty="0" smtClean="0"/>
              <a:t> Compartmentalization -&gt; many different self replicating molecules together. Reduces variation due to environmental changes. </a:t>
            </a:r>
          </a:p>
          <a:p>
            <a:pPr>
              <a:buFont typeface="Arial" pitchFamily="34" charset="0"/>
              <a:buChar char="•"/>
            </a:pPr>
            <a:r>
              <a:rPr lang="en-CA" baseline="0" dirty="0" smtClean="0"/>
              <a:t> Packing things into an enclosed environment. </a:t>
            </a:r>
          </a:p>
          <a:p>
            <a:pPr>
              <a:buFont typeface="Arial" pitchFamily="34" charset="0"/>
              <a:buChar char="•"/>
            </a:pPr>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11</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ＭＳ Ｐゴシック" pitchFamily="34" charset="-128"/>
              </a:defRPr>
            </a:lvl1pPr>
            <a:lvl2pPr marL="754243" indent="-290093" eaLnBrk="0" hangingPunct="0">
              <a:defRPr sz="3200">
                <a:solidFill>
                  <a:schemeClr val="tx1"/>
                </a:solidFill>
                <a:latin typeface="Arial" pitchFamily="34" charset="0"/>
                <a:ea typeface="ＭＳ Ｐゴシック" pitchFamily="34" charset="-128"/>
              </a:defRPr>
            </a:lvl2pPr>
            <a:lvl3pPr marL="1160374" indent="-232075" eaLnBrk="0" hangingPunct="0">
              <a:defRPr sz="3200">
                <a:solidFill>
                  <a:schemeClr val="tx1"/>
                </a:solidFill>
                <a:latin typeface="Arial" pitchFamily="34" charset="0"/>
                <a:ea typeface="ＭＳ Ｐゴシック" pitchFamily="34" charset="-128"/>
              </a:defRPr>
            </a:lvl3pPr>
            <a:lvl4pPr marL="1624523" indent="-232075" eaLnBrk="0" hangingPunct="0">
              <a:defRPr sz="3200">
                <a:solidFill>
                  <a:schemeClr val="tx1"/>
                </a:solidFill>
                <a:latin typeface="Arial" pitchFamily="34" charset="0"/>
                <a:ea typeface="ＭＳ Ｐゴシック" pitchFamily="34" charset="-128"/>
              </a:defRPr>
            </a:lvl4pPr>
            <a:lvl5pPr marL="2088672" indent="-232075" eaLnBrk="0" hangingPunct="0">
              <a:defRPr sz="3200">
                <a:solidFill>
                  <a:schemeClr val="tx1"/>
                </a:solidFill>
                <a:latin typeface="Arial" pitchFamily="34" charset="0"/>
                <a:ea typeface="ＭＳ Ｐゴシック"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ＭＳ Ｐゴシック"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ＭＳ Ｐゴシック"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ＭＳ Ｐゴシック"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ＭＳ Ｐゴシック" pitchFamily="34" charset="-128"/>
              </a:defRPr>
            </a:lvl9pPr>
          </a:lstStyle>
          <a:p>
            <a:pPr eaLnBrk="1" hangingPunct="1"/>
            <a:fld id="{9639A996-D6BF-48E8-A4F9-BC5EB88170C5}" type="slidenum">
              <a:rPr lang="en-GB" altLang="en-US" sz="1200"/>
              <a:pPr eaLnBrk="1" hangingPunct="1"/>
              <a:t>12</a:t>
            </a:fld>
            <a:endParaRPr lang="en-GB" altLang="en-US" sz="1200"/>
          </a:p>
        </p:txBody>
      </p:sp>
      <p:sp>
        <p:nvSpPr>
          <p:cNvPr id="48128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481283" name="Rectangle 3"/>
          <p:cNvSpPr>
            <a:spLocks noGrp="1" noChangeArrowheads="1"/>
          </p:cNvSpPr>
          <p:nvPr>
            <p:ph type="body" idx="1"/>
          </p:nvPr>
        </p:nvSpPr>
        <p:spPr/>
        <p:txBody>
          <a:bodyPr/>
          <a:lstStyle/>
          <a:p>
            <a:pPr eaLnBrk="1" hangingPunct="1">
              <a:defRPr/>
            </a:pPr>
            <a:r>
              <a:rPr lang="en-US" dirty="0" err="1" smtClean="0">
                <a:cs typeface="+mn-cs"/>
              </a:rPr>
              <a:t>Karyon</a:t>
            </a:r>
            <a:r>
              <a:rPr lang="en-US" dirty="0" smtClean="0">
                <a:cs typeface="+mn-cs"/>
              </a:rPr>
              <a:t> -&gt; nut</a:t>
            </a:r>
          </a:p>
          <a:p>
            <a:pPr eaLnBrk="1" hangingPunct="1">
              <a:defRPr/>
            </a:pPr>
            <a:r>
              <a:rPr lang="en-US" dirty="0" err="1" smtClean="0">
                <a:cs typeface="+mn-cs"/>
              </a:rPr>
              <a:t>Eu</a:t>
            </a:r>
            <a:r>
              <a:rPr lang="en-US" baseline="0" dirty="0" smtClean="0">
                <a:cs typeface="+mn-cs"/>
              </a:rPr>
              <a:t> -&gt; true</a:t>
            </a:r>
          </a:p>
          <a:p>
            <a:pPr eaLnBrk="1" hangingPunct="1">
              <a:defRPr/>
            </a:pPr>
            <a:r>
              <a:rPr lang="en-US" baseline="0" dirty="0" smtClean="0">
                <a:cs typeface="+mn-cs"/>
              </a:rPr>
              <a:t>Pro -&gt; before</a:t>
            </a:r>
          </a:p>
          <a:p>
            <a:pPr eaLnBrk="1" hangingPunct="1">
              <a:defRPr/>
            </a:pPr>
            <a:endParaRPr lang="en-US" dirty="0" smtClean="0">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ＭＳ Ｐゴシック" pitchFamily="34" charset="-128"/>
              </a:defRPr>
            </a:lvl1pPr>
            <a:lvl2pPr marL="754243" indent="-290093" eaLnBrk="0" hangingPunct="0">
              <a:defRPr sz="3200">
                <a:solidFill>
                  <a:schemeClr val="tx1"/>
                </a:solidFill>
                <a:latin typeface="Arial" pitchFamily="34" charset="0"/>
                <a:ea typeface="ＭＳ Ｐゴシック" pitchFamily="34" charset="-128"/>
              </a:defRPr>
            </a:lvl2pPr>
            <a:lvl3pPr marL="1160374" indent="-232075" eaLnBrk="0" hangingPunct="0">
              <a:defRPr sz="3200">
                <a:solidFill>
                  <a:schemeClr val="tx1"/>
                </a:solidFill>
                <a:latin typeface="Arial" pitchFamily="34" charset="0"/>
                <a:ea typeface="ＭＳ Ｐゴシック" pitchFamily="34" charset="-128"/>
              </a:defRPr>
            </a:lvl3pPr>
            <a:lvl4pPr marL="1624523" indent="-232075" eaLnBrk="0" hangingPunct="0">
              <a:defRPr sz="3200">
                <a:solidFill>
                  <a:schemeClr val="tx1"/>
                </a:solidFill>
                <a:latin typeface="Arial" pitchFamily="34" charset="0"/>
                <a:ea typeface="ＭＳ Ｐゴシック" pitchFamily="34" charset="-128"/>
              </a:defRPr>
            </a:lvl4pPr>
            <a:lvl5pPr marL="2088672" indent="-232075" eaLnBrk="0" hangingPunct="0">
              <a:defRPr sz="3200">
                <a:solidFill>
                  <a:schemeClr val="tx1"/>
                </a:solidFill>
                <a:latin typeface="Arial" pitchFamily="34" charset="0"/>
                <a:ea typeface="ＭＳ Ｐゴシック"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ＭＳ Ｐゴシック"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ＭＳ Ｐゴシック"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ＭＳ Ｐゴシック"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ＭＳ Ｐゴシック" pitchFamily="34" charset="-128"/>
              </a:defRPr>
            </a:lvl9pPr>
          </a:lstStyle>
          <a:p>
            <a:pPr eaLnBrk="1" hangingPunct="1"/>
            <a:fld id="{3A363797-9160-4272-8B8C-8A9DD60F9191}" type="slidenum">
              <a:rPr lang="en-GB" altLang="en-US" sz="1200"/>
              <a:pPr eaLnBrk="1" hangingPunct="1"/>
              <a:t>13</a:t>
            </a:fld>
            <a:endParaRPr lang="en-GB" altLang="en-US" sz="1200"/>
          </a:p>
        </p:txBody>
      </p:sp>
      <p:sp>
        <p:nvSpPr>
          <p:cNvPr id="571394"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571395"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r>
              <a:rPr lang="en-US" dirty="0" smtClean="0">
                <a:cs typeface="+mn-cs"/>
              </a:rPr>
              <a:t>All cells surrounded by approx. 70A thick cell membrane</a:t>
            </a:r>
          </a:p>
          <a:p>
            <a:pPr eaLnBrk="1" hangingPunct="1">
              <a:defRPr/>
            </a:pPr>
            <a:r>
              <a:rPr lang="en-US" dirty="0" err="1" smtClean="0">
                <a:cs typeface="+mn-cs"/>
              </a:rPr>
              <a:t>Mesosome</a:t>
            </a:r>
            <a:r>
              <a:rPr lang="en-US" dirty="0" smtClean="0">
                <a:cs typeface="+mn-cs"/>
              </a:rPr>
              <a:t>-might be site of DNA replication and other enzymatic functions</a:t>
            </a:r>
          </a:p>
          <a:p>
            <a:pPr eaLnBrk="1" hangingPunct="1">
              <a:defRPr/>
            </a:pPr>
            <a:r>
              <a:rPr lang="en-US" dirty="0" smtClean="0">
                <a:cs typeface="+mn-cs"/>
              </a:rPr>
              <a:t>Genetic material (genome) found in the nucleoid region(Single chromosome containing the entire genome, bacteria will often have multiple copies of their genome at the same time).</a:t>
            </a:r>
          </a:p>
          <a:p>
            <a:pPr eaLnBrk="1" hangingPunct="1">
              <a:defRPr/>
            </a:pPr>
            <a:r>
              <a:rPr lang="en-US" dirty="0" smtClean="0">
                <a:cs typeface="+mn-cs"/>
              </a:rPr>
              <a:t>Cytosol lacks bound organelles.  </a:t>
            </a:r>
          </a:p>
          <a:p>
            <a:pPr eaLnBrk="1" hangingPunct="1">
              <a:defRPr/>
            </a:pPr>
            <a:r>
              <a:rPr lang="en-US" dirty="0" smtClean="0">
                <a:cs typeface="+mn-cs"/>
              </a:rPr>
              <a:t>Flagella are used for movement</a:t>
            </a:r>
          </a:p>
          <a:p>
            <a:pPr eaLnBrk="1" hangingPunct="1">
              <a:defRPr/>
            </a:pPr>
            <a:r>
              <a:rPr lang="en-US" dirty="0" smtClean="0">
                <a:cs typeface="+mn-cs"/>
              </a:rPr>
              <a:t>Pili function as conduits for DNA during conjugation (a process in which DNA is transferred from one cell to another) or aid in attachment to host cells</a:t>
            </a:r>
            <a:r>
              <a:rPr lang="en-US" dirty="0" smtClean="0">
                <a:cs typeface="+mn-cs"/>
              </a:rPr>
              <a:t>.</a:t>
            </a:r>
          </a:p>
          <a:p>
            <a:pPr eaLnBrk="1" hangingPunct="1">
              <a:defRPr/>
            </a:pPr>
            <a:endParaRPr lang="en-US" dirty="0" smtClean="0">
              <a:cs typeface="+mn-cs"/>
            </a:endParaRPr>
          </a:p>
          <a:p>
            <a:pPr eaLnBrk="1" hangingPunct="1">
              <a:defRPr/>
            </a:pPr>
            <a:r>
              <a:rPr lang="en-US" dirty="0" smtClean="0">
                <a:cs typeface="+mn-cs"/>
              </a:rPr>
              <a:t>6000</a:t>
            </a:r>
            <a:r>
              <a:rPr lang="en-US" baseline="0" dirty="0" smtClean="0">
                <a:cs typeface="+mn-cs"/>
              </a:rPr>
              <a:t> – 15000 different bio-molecules in e. coli. </a:t>
            </a:r>
            <a:endParaRPr lang="en-US" dirty="0" smtClean="0">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ＭＳ Ｐゴシック" pitchFamily="34" charset="-128"/>
              </a:defRPr>
            </a:lvl1pPr>
            <a:lvl2pPr marL="754243" indent="-290093" eaLnBrk="0" hangingPunct="0">
              <a:defRPr sz="3200">
                <a:solidFill>
                  <a:schemeClr val="tx1"/>
                </a:solidFill>
                <a:latin typeface="Arial" pitchFamily="34" charset="0"/>
                <a:ea typeface="ＭＳ Ｐゴシック" pitchFamily="34" charset="-128"/>
              </a:defRPr>
            </a:lvl2pPr>
            <a:lvl3pPr marL="1160374" indent="-232075" eaLnBrk="0" hangingPunct="0">
              <a:defRPr sz="3200">
                <a:solidFill>
                  <a:schemeClr val="tx1"/>
                </a:solidFill>
                <a:latin typeface="Arial" pitchFamily="34" charset="0"/>
                <a:ea typeface="ＭＳ Ｐゴシック" pitchFamily="34" charset="-128"/>
              </a:defRPr>
            </a:lvl3pPr>
            <a:lvl4pPr marL="1624523" indent="-232075" eaLnBrk="0" hangingPunct="0">
              <a:defRPr sz="3200">
                <a:solidFill>
                  <a:schemeClr val="tx1"/>
                </a:solidFill>
                <a:latin typeface="Arial" pitchFamily="34" charset="0"/>
                <a:ea typeface="ＭＳ Ｐゴシック" pitchFamily="34" charset="-128"/>
              </a:defRPr>
            </a:lvl4pPr>
            <a:lvl5pPr marL="2088672" indent="-232075" eaLnBrk="0" hangingPunct="0">
              <a:defRPr sz="3200">
                <a:solidFill>
                  <a:schemeClr val="tx1"/>
                </a:solidFill>
                <a:latin typeface="Arial" pitchFamily="34" charset="0"/>
                <a:ea typeface="ＭＳ Ｐゴシック"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ＭＳ Ｐゴシック"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ＭＳ Ｐゴシック"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ＭＳ Ｐゴシック"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ＭＳ Ｐゴシック" pitchFamily="34" charset="-128"/>
              </a:defRPr>
            </a:lvl9pPr>
          </a:lstStyle>
          <a:p>
            <a:pPr eaLnBrk="1" hangingPunct="1"/>
            <a:fld id="{19805206-B71D-4AE7-840B-2D53AE4FD08C}" type="slidenum">
              <a:rPr lang="en-GB" altLang="en-US" sz="1200"/>
              <a:pPr eaLnBrk="1" hangingPunct="1"/>
              <a:t>14</a:t>
            </a:fld>
            <a:endParaRPr lang="en-GB" altLang="en-US" sz="1200"/>
          </a:p>
        </p:txBody>
      </p:sp>
      <p:sp>
        <p:nvSpPr>
          <p:cNvPr id="583682"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583683"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buFontTx/>
              <a:buChar char="-"/>
              <a:defRPr/>
            </a:pPr>
            <a:r>
              <a:rPr lang="en-US" dirty="0" smtClean="0">
                <a:cs typeface="+mn-cs"/>
              </a:rPr>
              <a:t>Around 100,000 different </a:t>
            </a:r>
            <a:r>
              <a:rPr lang="en-US" dirty="0" err="1" smtClean="0">
                <a:cs typeface="+mn-cs"/>
              </a:rPr>
              <a:t>biomolecules</a:t>
            </a:r>
            <a:r>
              <a:rPr lang="en-US" dirty="0" smtClean="0">
                <a:cs typeface="+mn-cs"/>
              </a:rPr>
              <a:t>.</a:t>
            </a:r>
            <a:r>
              <a:rPr lang="en-US" baseline="0" dirty="0" smtClean="0">
                <a:cs typeface="+mn-cs"/>
              </a:rPr>
              <a:t> Much more complex than bacteria. </a:t>
            </a:r>
          </a:p>
          <a:p>
            <a:pPr eaLnBrk="1" hangingPunct="1">
              <a:buFontTx/>
              <a:buChar char="-"/>
              <a:defRPr/>
            </a:pPr>
            <a:r>
              <a:rPr lang="en-US" baseline="0" dirty="0" smtClean="0">
                <a:cs typeface="+mn-cs"/>
              </a:rPr>
              <a:t>Mitochondria have their own DNA. </a:t>
            </a:r>
            <a:endParaRPr lang="en-US" dirty="0" smtClean="0">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extLst>
            <a:ext uri="{FAA26D3D-D897-4be2-8F04-BA451C77F1D7}">
              <ma14:placeholderFlag xmlns:ma14="http://schemas.microsoft.com/office/mac/drawingml/2011/main" xmlns="" val="1"/>
            </a:ext>
          </a:extLst>
        </p:spPr>
        <p:txBody>
          <a:bodyPr/>
          <a:lstStyle>
            <a:lvl1pPr eaLnBrk="0" hangingPunct="0">
              <a:defRPr sz="3200">
                <a:solidFill>
                  <a:schemeClr val="tx1"/>
                </a:solidFill>
                <a:latin typeface="Arial" pitchFamily="34" charset="0"/>
                <a:ea typeface="ＭＳ Ｐゴシック" pitchFamily="34" charset="-128"/>
              </a:defRPr>
            </a:lvl1pPr>
            <a:lvl2pPr marL="754243" indent="-290093" eaLnBrk="0" hangingPunct="0">
              <a:defRPr sz="3200">
                <a:solidFill>
                  <a:schemeClr val="tx1"/>
                </a:solidFill>
                <a:latin typeface="Arial" pitchFamily="34" charset="0"/>
                <a:ea typeface="ＭＳ Ｐゴシック" pitchFamily="34" charset="-128"/>
              </a:defRPr>
            </a:lvl2pPr>
            <a:lvl3pPr marL="1160374" indent="-232075" eaLnBrk="0" hangingPunct="0">
              <a:defRPr sz="3200">
                <a:solidFill>
                  <a:schemeClr val="tx1"/>
                </a:solidFill>
                <a:latin typeface="Arial" pitchFamily="34" charset="0"/>
                <a:ea typeface="ＭＳ Ｐゴシック" pitchFamily="34" charset="-128"/>
              </a:defRPr>
            </a:lvl3pPr>
            <a:lvl4pPr marL="1624523" indent="-232075" eaLnBrk="0" hangingPunct="0">
              <a:defRPr sz="3200">
                <a:solidFill>
                  <a:schemeClr val="tx1"/>
                </a:solidFill>
                <a:latin typeface="Arial" pitchFamily="34" charset="0"/>
                <a:ea typeface="ＭＳ Ｐゴシック" pitchFamily="34" charset="-128"/>
              </a:defRPr>
            </a:lvl4pPr>
            <a:lvl5pPr marL="2088672" indent="-232075" eaLnBrk="0" hangingPunct="0">
              <a:defRPr sz="3200">
                <a:solidFill>
                  <a:schemeClr val="tx1"/>
                </a:solidFill>
                <a:latin typeface="Arial" pitchFamily="34" charset="0"/>
                <a:ea typeface="ＭＳ Ｐゴシック" pitchFamily="34" charset="-128"/>
              </a:defRPr>
            </a:lvl5pPr>
            <a:lvl6pPr marL="2552822" indent="-232075" eaLnBrk="0" fontAlgn="base" hangingPunct="0">
              <a:spcBef>
                <a:spcPct val="0"/>
              </a:spcBef>
              <a:spcAft>
                <a:spcPct val="0"/>
              </a:spcAft>
              <a:defRPr sz="3200">
                <a:solidFill>
                  <a:schemeClr val="tx1"/>
                </a:solidFill>
                <a:latin typeface="Arial" pitchFamily="34" charset="0"/>
                <a:ea typeface="ＭＳ Ｐゴシック" pitchFamily="34" charset="-128"/>
              </a:defRPr>
            </a:lvl6pPr>
            <a:lvl7pPr marL="3016971" indent="-232075" eaLnBrk="0" fontAlgn="base" hangingPunct="0">
              <a:spcBef>
                <a:spcPct val="0"/>
              </a:spcBef>
              <a:spcAft>
                <a:spcPct val="0"/>
              </a:spcAft>
              <a:defRPr sz="3200">
                <a:solidFill>
                  <a:schemeClr val="tx1"/>
                </a:solidFill>
                <a:latin typeface="Arial" pitchFamily="34" charset="0"/>
                <a:ea typeface="ＭＳ Ｐゴシック" pitchFamily="34" charset="-128"/>
              </a:defRPr>
            </a:lvl7pPr>
            <a:lvl8pPr marL="3481121" indent="-232075" eaLnBrk="0" fontAlgn="base" hangingPunct="0">
              <a:spcBef>
                <a:spcPct val="0"/>
              </a:spcBef>
              <a:spcAft>
                <a:spcPct val="0"/>
              </a:spcAft>
              <a:defRPr sz="3200">
                <a:solidFill>
                  <a:schemeClr val="tx1"/>
                </a:solidFill>
                <a:latin typeface="Arial" pitchFamily="34" charset="0"/>
                <a:ea typeface="ＭＳ Ｐゴシック" pitchFamily="34" charset="-128"/>
              </a:defRPr>
            </a:lvl8pPr>
            <a:lvl9pPr marL="3945270" indent="-232075" eaLnBrk="0" fontAlgn="base" hangingPunct="0">
              <a:spcBef>
                <a:spcPct val="0"/>
              </a:spcBef>
              <a:spcAft>
                <a:spcPct val="0"/>
              </a:spcAft>
              <a:defRPr sz="3200">
                <a:solidFill>
                  <a:schemeClr val="tx1"/>
                </a:solidFill>
                <a:latin typeface="Arial" pitchFamily="34" charset="0"/>
                <a:ea typeface="ＭＳ Ｐゴシック" pitchFamily="34" charset="-128"/>
              </a:defRPr>
            </a:lvl9pPr>
          </a:lstStyle>
          <a:p>
            <a:pPr eaLnBrk="1" hangingPunct="1"/>
            <a:fld id="{579A1EFB-85ED-49C3-8344-C031A497E9D0}" type="slidenum">
              <a:rPr lang="en-GB" altLang="en-US" sz="1200"/>
              <a:pPr eaLnBrk="1" hangingPunct="1"/>
              <a:t>15</a:t>
            </a:fld>
            <a:endParaRPr lang="en-GB" altLang="en-US" sz="1200"/>
          </a:p>
        </p:txBody>
      </p:sp>
      <p:sp>
        <p:nvSpPr>
          <p:cNvPr id="589826"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589827"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buFontTx/>
              <a:buChar char="-"/>
              <a:defRPr/>
            </a:pPr>
            <a:r>
              <a:rPr lang="en-US" dirty="0" smtClean="0">
                <a:cs typeface="+mn-cs"/>
              </a:rPr>
              <a:t>Chloroplasts have their</a:t>
            </a:r>
            <a:r>
              <a:rPr lang="en-US" baseline="0" dirty="0" smtClean="0">
                <a:cs typeface="+mn-cs"/>
              </a:rPr>
              <a:t> own DNA too!</a:t>
            </a:r>
          </a:p>
          <a:p>
            <a:pPr eaLnBrk="1" hangingPunct="1">
              <a:buFontTx/>
              <a:buChar char="-"/>
              <a:defRPr/>
            </a:pPr>
            <a:endParaRPr lang="en-US" dirty="0" smtClean="0">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Limited number of molecules</a:t>
            </a:r>
            <a:r>
              <a:rPr lang="en-CA" baseline="0" dirty="0" smtClean="0"/>
              <a:t> that make up the </a:t>
            </a:r>
            <a:r>
              <a:rPr lang="en-CA" baseline="0" dirty="0" err="1" smtClean="0"/>
              <a:t>biomolecules</a:t>
            </a:r>
            <a:r>
              <a:rPr lang="en-CA" baseline="0" dirty="0" smtClean="0"/>
              <a:t>. </a:t>
            </a:r>
          </a:p>
          <a:p>
            <a:endParaRPr lang="en-CA" dirty="0"/>
          </a:p>
        </p:txBody>
      </p:sp>
      <p:sp>
        <p:nvSpPr>
          <p:cNvPr id="4" name="Slide Number Placeholder 3"/>
          <p:cNvSpPr>
            <a:spLocks noGrp="1"/>
          </p:cNvSpPr>
          <p:nvPr>
            <p:ph type="sldNum" sz="quarter" idx="10"/>
          </p:nvPr>
        </p:nvSpPr>
        <p:spPr/>
        <p:txBody>
          <a:bodyPr/>
          <a:lstStyle/>
          <a:p>
            <a:fld id="{D04FC9E3-0C44-43C2-BA78-7CC70738FDDA}" type="slidenum">
              <a:rPr lang="en-CA" smtClean="0"/>
              <a:pPr/>
              <a:t>16</a:t>
            </a:fld>
            <a:endParaRPr lang="en-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defTabSz="929909" eaLnBrk="0" hangingPunct="0">
              <a:defRPr sz="4600">
                <a:solidFill>
                  <a:schemeClr val="accent2"/>
                </a:solidFill>
                <a:latin typeface="Comic Sans MS" pitchFamily="66" charset="0"/>
              </a:defRPr>
            </a:lvl1pPr>
            <a:lvl2pPr marL="713438" indent="-274399" defTabSz="929909" eaLnBrk="0" hangingPunct="0">
              <a:defRPr sz="4600">
                <a:solidFill>
                  <a:schemeClr val="accent2"/>
                </a:solidFill>
                <a:latin typeface="Comic Sans MS" pitchFamily="66" charset="0"/>
              </a:defRPr>
            </a:lvl2pPr>
            <a:lvl3pPr marL="1097598" indent="-219520" defTabSz="929909" eaLnBrk="0" hangingPunct="0">
              <a:defRPr sz="4600">
                <a:solidFill>
                  <a:schemeClr val="accent2"/>
                </a:solidFill>
                <a:latin typeface="Comic Sans MS" pitchFamily="66" charset="0"/>
              </a:defRPr>
            </a:lvl3pPr>
            <a:lvl4pPr marL="1536636" indent="-219520" defTabSz="929909" eaLnBrk="0" hangingPunct="0">
              <a:defRPr sz="4600">
                <a:solidFill>
                  <a:schemeClr val="accent2"/>
                </a:solidFill>
                <a:latin typeface="Comic Sans MS" pitchFamily="66" charset="0"/>
              </a:defRPr>
            </a:lvl4pPr>
            <a:lvl5pPr marL="1975676" indent="-219520" defTabSz="929909" eaLnBrk="0" hangingPunct="0">
              <a:defRPr sz="4600">
                <a:solidFill>
                  <a:schemeClr val="accent2"/>
                </a:solidFill>
                <a:latin typeface="Comic Sans MS" pitchFamily="66" charset="0"/>
              </a:defRPr>
            </a:lvl5pPr>
            <a:lvl6pPr marL="2414714" indent="-219520" defTabSz="929909" eaLnBrk="0" fontAlgn="base" hangingPunct="0">
              <a:spcBef>
                <a:spcPct val="0"/>
              </a:spcBef>
              <a:spcAft>
                <a:spcPct val="0"/>
              </a:spcAft>
              <a:defRPr sz="4600">
                <a:solidFill>
                  <a:schemeClr val="accent2"/>
                </a:solidFill>
                <a:latin typeface="Comic Sans MS" pitchFamily="66" charset="0"/>
              </a:defRPr>
            </a:lvl6pPr>
            <a:lvl7pPr marL="2853754" indent="-219520" defTabSz="929909" eaLnBrk="0" fontAlgn="base" hangingPunct="0">
              <a:spcBef>
                <a:spcPct val="0"/>
              </a:spcBef>
              <a:spcAft>
                <a:spcPct val="0"/>
              </a:spcAft>
              <a:defRPr sz="4600">
                <a:solidFill>
                  <a:schemeClr val="accent2"/>
                </a:solidFill>
                <a:latin typeface="Comic Sans MS" pitchFamily="66" charset="0"/>
              </a:defRPr>
            </a:lvl7pPr>
            <a:lvl8pPr marL="3292792" indent="-219520" defTabSz="929909" eaLnBrk="0" fontAlgn="base" hangingPunct="0">
              <a:spcBef>
                <a:spcPct val="0"/>
              </a:spcBef>
              <a:spcAft>
                <a:spcPct val="0"/>
              </a:spcAft>
              <a:defRPr sz="4600">
                <a:solidFill>
                  <a:schemeClr val="accent2"/>
                </a:solidFill>
                <a:latin typeface="Comic Sans MS" pitchFamily="66" charset="0"/>
              </a:defRPr>
            </a:lvl8pPr>
            <a:lvl9pPr marL="3731832" indent="-219520" defTabSz="929909" eaLnBrk="0" fontAlgn="base" hangingPunct="0">
              <a:spcBef>
                <a:spcPct val="0"/>
              </a:spcBef>
              <a:spcAft>
                <a:spcPct val="0"/>
              </a:spcAft>
              <a:defRPr sz="4600">
                <a:solidFill>
                  <a:schemeClr val="accent2"/>
                </a:solidFill>
                <a:latin typeface="Comic Sans MS" pitchFamily="66" charset="0"/>
              </a:defRPr>
            </a:lvl9pPr>
          </a:lstStyle>
          <a:p>
            <a:pPr eaLnBrk="1" hangingPunct="1"/>
            <a:fld id="{EC5BFACD-EA72-428C-8DDB-CD1430E1039A}" type="slidenum">
              <a:rPr lang="en-US" altLang="en-US" sz="1100">
                <a:solidFill>
                  <a:schemeClr val="tx1"/>
                </a:solidFill>
                <a:latin typeface="Times New Roman" pitchFamily="18" charset="0"/>
              </a:rPr>
              <a:pPr eaLnBrk="1" hangingPunct="1"/>
              <a:t>17</a:t>
            </a:fld>
            <a:endParaRPr lang="en-US" altLang="en-US" sz="1100">
              <a:solidFill>
                <a:schemeClr val="tx1"/>
              </a:solidFill>
              <a:latin typeface="Times New Roman"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pPr eaLnBrk="1" hangingPunct="1"/>
            <a:r>
              <a:rPr lang="en-US" altLang="en-US" dirty="0" smtClean="0"/>
              <a:t>Monomers polymerize, then polymers can make super molecular</a:t>
            </a:r>
            <a:r>
              <a:rPr lang="en-US" altLang="en-US" baseline="0" dirty="0" smtClean="0"/>
              <a:t> structures where multiple polymers come together. </a:t>
            </a:r>
            <a:endParaRPr lang="en-US" alt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defTabSz="929909" eaLnBrk="0" hangingPunct="0">
              <a:defRPr sz="4600">
                <a:solidFill>
                  <a:schemeClr val="accent2"/>
                </a:solidFill>
                <a:latin typeface="Comic Sans MS" pitchFamily="66" charset="0"/>
              </a:defRPr>
            </a:lvl1pPr>
            <a:lvl2pPr marL="713438" indent="-274399" defTabSz="929909" eaLnBrk="0" hangingPunct="0">
              <a:defRPr sz="4600">
                <a:solidFill>
                  <a:schemeClr val="accent2"/>
                </a:solidFill>
                <a:latin typeface="Comic Sans MS" pitchFamily="66" charset="0"/>
              </a:defRPr>
            </a:lvl2pPr>
            <a:lvl3pPr marL="1097598" indent="-219520" defTabSz="929909" eaLnBrk="0" hangingPunct="0">
              <a:defRPr sz="4600">
                <a:solidFill>
                  <a:schemeClr val="accent2"/>
                </a:solidFill>
                <a:latin typeface="Comic Sans MS" pitchFamily="66" charset="0"/>
              </a:defRPr>
            </a:lvl3pPr>
            <a:lvl4pPr marL="1536636" indent="-219520" defTabSz="929909" eaLnBrk="0" hangingPunct="0">
              <a:defRPr sz="4600">
                <a:solidFill>
                  <a:schemeClr val="accent2"/>
                </a:solidFill>
                <a:latin typeface="Comic Sans MS" pitchFamily="66" charset="0"/>
              </a:defRPr>
            </a:lvl4pPr>
            <a:lvl5pPr marL="1975676" indent="-219520" defTabSz="929909" eaLnBrk="0" hangingPunct="0">
              <a:defRPr sz="4600">
                <a:solidFill>
                  <a:schemeClr val="accent2"/>
                </a:solidFill>
                <a:latin typeface="Comic Sans MS" pitchFamily="66" charset="0"/>
              </a:defRPr>
            </a:lvl5pPr>
            <a:lvl6pPr marL="2414714" indent="-219520" defTabSz="929909" eaLnBrk="0" fontAlgn="base" hangingPunct="0">
              <a:spcBef>
                <a:spcPct val="0"/>
              </a:spcBef>
              <a:spcAft>
                <a:spcPct val="0"/>
              </a:spcAft>
              <a:defRPr sz="4600">
                <a:solidFill>
                  <a:schemeClr val="accent2"/>
                </a:solidFill>
                <a:latin typeface="Comic Sans MS" pitchFamily="66" charset="0"/>
              </a:defRPr>
            </a:lvl6pPr>
            <a:lvl7pPr marL="2853754" indent="-219520" defTabSz="929909" eaLnBrk="0" fontAlgn="base" hangingPunct="0">
              <a:spcBef>
                <a:spcPct val="0"/>
              </a:spcBef>
              <a:spcAft>
                <a:spcPct val="0"/>
              </a:spcAft>
              <a:defRPr sz="4600">
                <a:solidFill>
                  <a:schemeClr val="accent2"/>
                </a:solidFill>
                <a:latin typeface="Comic Sans MS" pitchFamily="66" charset="0"/>
              </a:defRPr>
            </a:lvl7pPr>
            <a:lvl8pPr marL="3292792" indent="-219520" defTabSz="929909" eaLnBrk="0" fontAlgn="base" hangingPunct="0">
              <a:spcBef>
                <a:spcPct val="0"/>
              </a:spcBef>
              <a:spcAft>
                <a:spcPct val="0"/>
              </a:spcAft>
              <a:defRPr sz="4600">
                <a:solidFill>
                  <a:schemeClr val="accent2"/>
                </a:solidFill>
                <a:latin typeface="Comic Sans MS" pitchFamily="66" charset="0"/>
              </a:defRPr>
            </a:lvl8pPr>
            <a:lvl9pPr marL="3731832" indent="-219520" defTabSz="929909" eaLnBrk="0" fontAlgn="base" hangingPunct="0">
              <a:spcBef>
                <a:spcPct val="0"/>
              </a:spcBef>
              <a:spcAft>
                <a:spcPct val="0"/>
              </a:spcAft>
              <a:defRPr sz="4600">
                <a:solidFill>
                  <a:schemeClr val="accent2"/>
                </a:solidFill>
                <a:latin typeface="Comic Sans MS" pitchFamily="66" charset="0"/>
              </a:defRPr>
            </a:lvl9pPr>
          </a:lstStyle>
          <a:p>
            <a:pPr eaLnBrk="1" hangingPunct="1"/>
            <a:fld id="{B5174C39-28B3-4D41-B9AE-C3851587E9DB}" type="slidenum">
              <a:rPr lang="en-US" altLang="en-US" sz="1100">
                <a:solidFill>
                  <a:schemeClr val="tx1"/>
                </a:solidFill>
                <a:latin typeface="Times New Roman" pitchFamily="18" charset="0"/>
              </a:rPr>
              <a:pPr eaLnBrk="1" hangingPunct="1"/>
              <a:t>18</a:t>
            </a:fld>
            <a:endParaRPr lang="en-US" altLang="en-US" sz="1100">
              <a:solidFill>
                <a:schemeClr val="tx1"/>
              </a:solidFill>
              <a:latin typeface="Times New Roman" pitchFamily="18"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pPr eaLnBrk="1" hangingPunct="1">
              <a:buFont typeface="Arial" pitchFamily="34" charset="0"/>
              <a:buChar char="•"/>
            </a:pPr>
            <a:r>
              <a:rPr lang="en-US" altLang="en-US" dirty="0" smtClean="0"/>
              <a:t> Start off at monomer level</a:t>
            </a:r>
            <a:r>
              <a:rPr lang="en-US" altLang="en-US" baseline="0" dirty="0" smtClean="0"/>
              <a:t> with nucleosides and nucleotides. </a:t>
            </a:r>
          </a:p>
          <a:p>
            <a:pPr eaLnBrk="1" hangingPunct="1">
              <a:buFont typeface="Arial" pitchFamily="34" charset="0"/>
              <a:buChar char="•"/>
            </a:pPr>
            <a:r>
              <a:rPr lang="en-US" altLang="en-US" baseline="0" dirty="0" smtClean="0"/>
              <a:t> </a:t>
            </a:r>
            <a:endParaRPr lang="en-US" alt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lvl1pPr defTabSz="929909" eaLnBrk="0" hangingPunct="0">
              <a:defRPr sz="4600">
                <a:solidFill>
                  <a:schemeClr val="accent2"/>
                </a:solidFill>
                <a:latin typeface="Comic Sans MS" pitchFamily="66" charset="0"/>
              </a:defRPr>
            </a:lvl1pPr>
            <a:lvl2pPr marL="713438" indent="-274399" defTabSz="929909" eaLnBrk="0" hangingPunct="0">
              <a:defRPr sz="4600">
                <a:solidFill>
                  <a:schemeClr val="accent2"/>
                </a:solidFill>
                <a:latin typeface="Comic Sans MS" pitchFamily="66" charset="0"/>
              </a:defRPr>
            </a:lvl2pPr>
            <a:lvl3pPr marL="1097598" indent="-219520" defTabSz="929909" eaLnBrk="0" hangingPunct="0">
              <a:defRPr sz="4600">
                <a:solidFill>
                  <a:schemeClr val="accent2"/>
                </a:solidFill>
                <a:latin typeface="Comic Sans MS" pitchFamily="66" charset="0"/>
              </a:defRPr>
            </a:lvl3pPr>
            <a:lvl4pPr marL="1536636" indent="-219520" defTabSz="929909" eaLnBrk="0" hangingPunct="0">
              <a:defRPr sz="4600">
                <a:solidFill>
                  <a:schemeClr val="accent2"/>
                </a:solidFill>
                <a:latin typeface="Comic Sans MS" pitchFamily="66" charset="0"/>
              </a:defRPr>
            </a:lvl4pPr>
            <a:lvl5pPr marL="1975676" indent="-219520" defTabSz="929909" eaLnBrk="0" hangingPunct="0">
              <a:defRPr sz="4600">
                <a:solidFill>
                  <a:schemeClr val="accent2"/>
                </a:solidFill>
                <a:latin typeface="Comic Sans MS" pitchFamily="66" charset="0"/>
              </a:defRPr>
            </a:lvl5pPr>
            <a:lvl6pPr marL="2414714" indent="-219520" defTabSz="929909" eaLnBrk="0" fontAlgn="base" hangingPunct="0">
              <a:spcBef>
                <a:spcPct val="0"/>
              </a:spcBef>
              <a:spcAft>
                <a:spcPct val="0"/>
              </a:spcAft>
              <a:defRPr sz="4600">
                <a:solidFill>
                  <a:schemeClr val="accent2"/>
                </a:solidFill>
                <a:latin typeface="Comic Sans MS" pitchFamily="66" charset="0"/>
              </a:defRPr>
            </a:lvl6pPr>
            <a:lvl7pPr marL="2853754" indent="-219520" defTabSz="929909" eaLnBrk="0" fontAlgn="base" hangingPunct="0">
              <a:spcBef>
                <a:spcPct val="0"/>
              </a:spcBef>
              <a:spcAft>
                <a:spcPct val="0"/>
              </a:spcAft>
              <a:defRPr sz="4600">
                <a:solidFill>
                  <a:schemeClr val="accent2"/>
                </a:solidFill>
                <a:latin typeface="Comic Sans MS" pitchFamily="66" charset="0"/>
              </a:defRPr>
            </a:lvl7pPr>
            <a:lvl8pPr marL="3292792" indent="-219520" defTabSz="929909" eaLnBrk="0" fontAlgn="base" hangingPunct="0">
              <a:spcBef>
                <a:spcPct val="0"/>
              </a:spcBef>
              <a:spcAft>
                <a:spcPct val="0"/>
              </a:spcAft>
              <a:defRPr sz="4600">
                <a:solidFill>
                  <a:schemeClr val="accent2"/>
                </a:solidFill>
                <a:latin typeface="Comic Sans MS" pitchFamily="66" charset="0"/>
              </a:defRPr>
            </a:lvl8pPr>
            <a:lvl9pPr marL="3731832" indent="-219520" defTabSz="929909" eaLnBrk="0" fontAlgn="base" hangingPunct="0">
              <a:spcBef>
                <a:spcPct val="0"/>
              </a:spcBef>
              <a:spcAft>
                <a:spcPct val="0"/>
              </a:spcAft>
              <a:defRPr sz="4600">
                <a:solidFill>
                  <a:schemeClr val="accent2"/>
                </a:solidFill>
                <a:latin typeface="Comic Sans MS" pitchFamily="66" charset="0"/>
              </a:defRPr>
            </a:lvl9pPr>
          </a:lstStyle>
          <a:p>
            <a:pPr eaLnBrk="1" hangingPunct="1"/>
            <a:fld id="{A9584484-E4CE-4004-8115-F7812D73E196}" type="slidenum">
              <a:rPr lang="en-US" altLang="en-US" sz="1100">
                <a:solidFill>
                  <a:schemeClr val="tx1"/>
                </a:solidFill>
                <a:latin typeface="Times New Roman" pitchFamily="18" charset="0"/>
              </a:rPr>
              <a:pPr eaLnBrk="1" hangingPunct="1"/>
              <a:t>19</a:t>
            </a:fld>
            <a:endParaRPr lang="en-US" altLang="en-US" sz="1100">
              <a:solidFill>
                <a:schemeClr val="tx1"/>
              </a:solidFill>
              <a:latin typeface="Times New Roman" pitchFamily="18"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pPr eaLnBrk="1" hangingPunct="1"/>
            <a:r>
              <a:rPr lang="en-US" altLang="en-US" dirty="0" smtClean="0"/>
              <a:t>20 building blocks (amino acids)</a:t>
            </a:r>
          </a:p>
          <a:p>
            <a:pPr eaLnBrk="1" hangingPunct="1"/>
            <a:r>
              <a:rPr lang="en-US" altLang="en-US" dirty="0" smtClean="0"/>
              <a:t>Polymers</a:t>
            </a:r>
            <a:r>
              <a:rPr lang="en-US" altLang="en-US" baseline="0" dirty="0" smtClean="0"/>
              <a:t> can fold up to make 3D structures. </a:t>
            </a:r>
          </a:p>
          <a:p>
            <a:pPr eaLnBrk="1" hangingPunct="1"/>
            <a:r>
              <a:rPr lang="en-US" altLang="en-US" baseline="0" dirty="0" smtClean="0"/>
              <a:t>Folded structures can self assemble </a:t>
            </a:r>
            <a:r>
              <a:rPr lang="en-US" altLang="en-US" baseline="0" smtClean="0"/>
              <a:t>into protein complexes. </a:t>
            </a:r>
            <a:endParaRPr lang="en-US"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lvl1pPr defTabSz="929909" eaLnBrk="0" hangingPunct="0">
              <a:defRPr sz="4600">
                <a:solidFill>
                  <a:schemeClr val="accent2"/>
                </a:solidFill>
                <a:latin typeface="Comic Sans MS" pitchFamily="66" charset="0"/>
              </a:defRPr>
            </a:lvl1pPr>
            <a:lvl2pPr marL="713438" indent="-274399" defTabSz="929909" eaLnBrk="0" hangingPunct="0">
              <a:defRPr sz="4600">
                <a:solidFill>
                  <a:schemeClr val="accent2"/>
                </a:solidFill>
                <a:latin typeface="Comic Sans MS" pitchFamily="66" charset="0"/>
              </a:defRPr>
            </a:lvl2pPr>
            <a:lvl3pPr marL="1097598" indent="-219520" defTabSz="929909" eaLnBrk="0" hangingPunct="0">
              <a:defRPr sz="4600">
                <a:solidFill>
                  <a:schemeClr val="accent2"/>
                </a:solidFill>
                <a:latin typeface="Comic Sans MS" pitchFamily="66" charset="0"/>
              </a:defRPr>
            </a:lvl3pPr>
            <a:lvl4pPr marL="1536636" indent="-219520" defTabSz="929909" eaLnBrk="0" hangingPunct="0">
              <a:defRPr sz="4600">
                <a:solidFill>
                  <a:schemeClr val="accent2"/>
                </a:solidFill>
                <a:latin typeface="Comic Sans MS" pitchFamily="66" charset="0"/>
              </a:defRPr>
            </a:lvl4pPr>
            <a:lvl5pPr marL="1975676" indent="-219520" defTabSz="929909" eaLnBrk="0" hangingPunct="0">
              <a:defRPr sz="4600">
                <a:solidFill>
                  <a:schemeClr val="accent2"/>
                </a:solidFill>
                <a:latin typeface="Comic Sans MS" pitchFamily="66" charset="0"/>
              </a:defRPr>
            </a:lvl5pPr>
            <a:lvl6pPr marL="2414714" indent="-219520" defTabSz="929909" eaLnBrk="0" fontAlgn="base" hangingPunct="0">
              <a:spcBef>
                <a:spcPct val="0"/>
              </a:spcBef>
              <a:spcAft>
                <a:spcPct val="0"/>
              </a:spcAft>
              <a:defRPr sz="4600">
                <a:solidFill>
                  <a:schemeClr val="accent2"/>
                </a:solidFill>
                <a:latin typeface="Comic Sans MS" pitchFamily="66" charset="0"/>
              </a:defRPr>
            </a:lvl6pPr>
            <a:lvl7pPr marL="2853754" indent="-219520" defTabSz="929909" eaLnBrk="0" fontAlgn="base" hangingPunct="0">
              <a:spcBef>
                <a:spcPct val="0"/>
              </a:spcBef>
              <a:spcAft>
                <a:spcPct val="0"/>
              </a:spcAft>
              <a:defRPr sz="4600">
                <a:solidFill>
                  <a:schemeClr val="accent2"/>
                </a:solidFill>
                <a:latin typeface="Comic Sans MS" pitchFamily="66" charset="0"/>
              </a:defRPr>
            </a:lvl7pPr>
            <a:lvl8pPr marL="3292792" indent="-219520" defTabSz="929909" eaLnBrk="0" fontAlgn="base" hangingPunct="0">
              <a:spcBef>
                <a:spcPct val="0"/>
              </a:spcBef>
              <a:spcAft>
                <a:spcPct val="0"/>
              </a:spcAft>
              <a:defRPr sz="4600">
                <a:solidFill>
                  <a:schemeClr val="accent2"/>
                </a:solidFill>
                <a:latin typeface="Comic Sans MS" pitchFamily="66" charset="0"/>
              </a:defRPr>
            </a:lvl8pPr>
            <a:lvl9pPr marL="3731832" indent="-219520" defTabSz="929909" eaLnBrk="0" fontAlgn="base" hangingPunct="0">
              <a:spcBef>
                <a:spcPct val="0"/>
              </a:spcBef>
              <a:spcAft>
                <a:spcPct val="0"/>
              </a:spcAft>
              <a:defRPr sz="4600">
                <a:solidFill>
                  <a:schemeClr val="accent2"/>
                </a:solidFill>
                <a:latin typeface="Comic Sans MS" pitchFamily="66" charset="0"/>
              </a:defRPr>
            </a:lvl9pPr>
          </a:lstStyle>
          <a:p>
            <a:pPr eaLnBrk="1" hangingPunct="1"/>
            <a:fld id="{D15628D3-8419-44D6-8947-C5B0ED4921AB}" type="slidenum">
              <a:rPr lang="en-US" altLang="en-US" sz="1100">
                <a:solidFill>
                  <a:schemeClr val="tx1"/>
                </a:solidFill>
                <a:latin typeface="Times New Roman" pitchFamily="18" charset="0"/>
              </a:rPr>
              <a:pPr eaLnBrk="1" hangingPunct="1"/>
              <a:t>20</a:t>
            </a:fld>
            <a:endParaRPr lang="en-US" altLang="en-US" sz="1100">
              <a:solidFill>
                <a:schemeClr val="tx1"/>
              </a:solidFill>
              <a:latin typeface="Times New Roman" pitchFamily="18"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defTabSz="929909" eaLnBrk="0" hangingPunct="0">
              <a:defRPr sz="4600">
                <a:solidFill>
                  <a:schemeClr val="accent2"/>
                </a:solidFill>
                <a:latin typeface="Comic Sans MS" pitchFamily="66" charset="0"/>
              </a:defRPr>
            </a:lvl1pPr>
            <a:lvl2pPr marL="713438" indent="-274399" defTabSz="929909" eaLnBrk="0" hangingPunct="0">
              <a:defRPr sz="4600">
                <a:solidFill>
                  <a:schemeClr val="accent2"/>
                </a:solidFill>
                <a:latin typeface="Comic Sans MS" pitchFamily="66" charset="0"/>
              </a:defRPr>
            </a:lvl2pPr>
            <a:lvl3pPr marL="1097598" indent="-219520" defTabSz="929909" eaLnBrk="0" hangingPunct="0">
              <a:defRPr sz="4600">
                <a:solidFill>
                  <a:schemeClr val="accent2"/>
                </a:solidFill>
                <a:latin typeface="Comic Sans MS" pitchFamily="66" charset="0"/>
              </a:defRPr>
            </a:lvl3pPr>
            <a:lvl4pPr marL="1536636" indent="-219520" defTabSz="929909" eaLnBrk="0" hangingPunct="0">
              <a:defRPr sz="4600">
                <a:solidFill>
                  <a:schemeClr val="accent2"/>
                </a:solidFill>
                <a:latin typeface="Comic Sans MS" pitchFamily="66" charset="0"/>
              </a:defRPr>
            </a:lvl4pPr>
            <a:lvl5pPr marL="1975676" indent="-219520" defTabSz="929909" eaLnBrk="0" hangingPunct="0">
              <a:defRPr sz="4600">
                <a:solidFill>
                  <a:schemeClr val="accent2"/>
                </a:solidFill>
                <a:latin typeface="Comic Sans MS" pitchFamily="66" charset="0"/>
              </a:defRPr>
            </a:lvl5pPr>
            <a:lvl6pPr marL="2414714" indent="-219520" defTabSz="929909" eaLnBrk="0" fontAlgn="base" hangingPunct="0">
              <a:spcBef>
                <a:spcPct val="0"/>
              </a:spcBef>
              <a:spcAft>
                <a:spcPct val="0"/>
              </a:spcAft>
              <a:defRPr sz="4600">
                <a:solidFill>
                  <a:schemeClr val="accent2"/>
                </a:solidFill>
                <a:latin typeface="Comic Sans MS" pitchFamily="66" charset="0"/>
              </a:defRPr>
            </a:lvl6pPr>
            <a:lvl7pPr marL="2853754" indent="-219520" defTabSz="929909" eaLnBrk="0" fontAlgn="base" hangingPunct="0">
              <a:spcBef>
                <a:spcPct val="0"/>
              </a:spcBef>
              <a:spcAft>
                <a:spcPct val="0"/>
              </a:spcAft>
              <a:defRPr sz="4600">
                <a:solidFill>
                  <a:schemeClr val="accent2"/>
                </a:solidFill>
                <a:latin typeface="Comic Sans MS" pitchFamily="66" charset="0"/>
              </a:defRPr>
            </a:lvl7pPr>
            <a:lvl8pPr marL="3292792" indent="-219520" defTabSz="929909" eaLnBrk="0" fontAlgn="base" hangingPunct="0">
              <a:spcBef>
                <a:spcPct val="0"/>
              </a:spcBef>
              <a:spcAft>
                <a:spcPct val="0"/>
              </a:spcAft>
              <a:defRPr sz="4600">
                <a:solidFill>
                  <a:schemeClr val="accent2"/>
                </a:solidFill>
                <a:latin typeface="Comic Sans MS" pitchFamily="66" charset="0"/>
              </a:defRPr>
            </a:lvl8pPr>
            <a:lvl9pPr marL="3731832" indent="-219520" defTabSz="929909" eaLnBrk="0" fontAlgn="base" hangingPunct="0">
              <a:spcBef>
                <a:spcPct val="0"/>
              </a:spcBef>
              <a:spcAft>
                <a:spcPct val="0"/>
              </a:spcAft>
              <a:defRPr sz="4600">
                <a:solidFill>
                  <a:schemeClr val="accent2"/>
                </a:solidFill>
                <a:latin typeface="Comic Sans MS" pitchFamily="66" charset="0"/>
              </a:defRPr>
            </a:lvl9pPr>
          </a:lstStyle>
          <a:p>
            <a:pPr eaLnBrk="1" hangingPunct="1"/>
            <a:fld id="{3DAD1824-C721-471F-9E58-21E0B1DB5ACE}" type="slidenum">
              <a:rPr lang="en-US" altLang="en-US" sz="1100">
                <a:solidFill>
                  <a:schemeClr val="tx1"/>
                </a:solidFill>
                <a:latin typeface="Times New Roman" pitchFamily="18" charset="0"/>
              </a:rPr>
              <a:pPr eaLnBrk="1" hangingPunct="1"/>
              <a:t>21</a:t>
            </a:fld>
            <a:endParaRPr lang="en-US" altLang="en-US" sz="1100">
              <a:solidFill>
                <a:schemeClr val="tx1"/>
              </a:solidFill>
              <a:latin typeface="Times New Roman" pitchFamily="18"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pPr/>
              <a:t>2016-01-12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xmlns="" val="1463995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pPr/>
              <a:t>2016-01-12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xmlns="" val="4261682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F9359E-AFF7-4687-B2A4-D70CC0A2CC72}" type="datetimeFigureOut">
              <a:rPr lang="en-CA" smtClean="0"/>
              <a:pPr/>
              <a:t>2016-01-12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xmlns="" val="1827176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0F9359E-AFF7-4687-B2A4-D70CC0A2CC72}" type="datetimeFigureOut">
              <a:rPr lang="en-CA" smtClean="0"/>
              <a:pPr/>
              <a:t>2016-01-12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xmlns="" val="877283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0F9359E-AFF7-4687-B2A4-D70CC0A2CC72}" type="datetimeFigureOut">
              <a:rPr lang="en-CA" smtClean="0"/>
              <a:pPr/>
              <a:t>2016-01-12</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xmlns="" val="4173381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0F9359E-AFF7-4687-B2A4-D70CC0A2CC72}" type="datetimeFigureOut">
              <a:rPr lang="en-CA" smtClean="0"/>
              <a:pPr/>
              <a:t>2016-01-12</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xmlns="" val="1206556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F9359E-AFF7-4687-B2A4-D70CC0A2CC72}" type="datetimeFigureOut">
              <a:rPr lang="en-CA" smtClean="0"/>
              <a:pPr/>
              <a:t>2016-01-12</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xmlns="" val="4272888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F9359E-AFF7-4687-B2A4-D70CC0A2CC72}" type="datetimeFigureOut">
              <a:rPr lang="en-CA" smtClean="0"/>
              <a:pPr/>
              <a:t>2016-01-12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xmlns="" val="3480792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F9359E-AFF7-4687-B2A4-D70CC0A2CC72}" type="datetimeFigureOut">
              <a:rPr lang="en-CA" smtClean="0"/>
              <a:pPr/>
              <a:t>2016-01-12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xmlns="" val="141828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pPr/>
              <a:t>2016-01-12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xmlns="" val="405443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0F9359E-AFF7-4687-B2A4-D70CC0A2CC72}" type="datetimeFigureOut">
              <a:rPr lang="en-CA" smtClean="0"/>
              <a:pPr/>
              <a:t>2016-01-12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0235BE6-5F09-4F10-884B-A009661A8183}" type="slidenum">
              <a:rPr lang="en-CA" smtClean="0"/>
              <a:pPr/>
              <a:t>‹#›</a:t>
            </a:fld>
            <a:endParaRPr lang="en-CA"/>
          </a:p>
        </p:txBody>
      </p:sp>
    </p:spTree>
    <p:extLst>
      <p:ext uri="{BB962C8B-B14F-4D97-AF65-F5344CB8AC3E}">
        <p14:creationId xmlns:p14="http://schemas.microsoft.com/office/powerpoint/2010/main" xmlns="" val="2682780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CA"/>
          </a:p>
        </p:txBody>
      </p:sp>
      <p:sp>
        <p:nvSpPr>
          <p:cNvPr id="3" name="SmartArt Placeholder 2"/>
          <p:cNvSpPr>
            <a:spLocks noGrp="1"/>
          </p:cNvSpPr>
          <p:nvPr>
            <p:ph type="dgm" idx="1"/>
          </p:nvPr>
        </p:nvSpPr>
        <p:spPr>
          <a:xfrm>
            <a:off x="685800" y="1981200"/>
            <a:ext cx="7772400" cy="4114800"/>
          </a:xfrm>
        </p:spPr>
        <p:txBody>
          <a:bodyPr/>
          <a:lstStyle/>
          <a:p>
            <a:pPr lvl="0"/>
            <a:endParaRPr lang="en-CA"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3FEB98D2-FCA8-4F79-A72A-A0D35D9090F9}" type="slidenum">
              <a:rPr lang="en-US" altLang="en-US"/>
              <a:pPr>
                <a:defRPr/>
              </a:pPr>
              <a:t>‹#›</a:t>
            </a:fld>
            <a:endParaRPr lang="en-US" altLang="en-US"/>
          </a:p>
        </p:txBody>
      </p:sp>
    </p:spTree>
    <p:extLst>
      <p:ext uri="{BB962C8B-B14F-4D97-AF65-F5344CB8AC3E}">
        <p14:creationId xmlns:p14="http://schemas.microsoft.com/office/powerpoint/2010/main" xmlns="" val="1350438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F9359E-AFF7-4687-B2A4-D70CC0A2CC72}" type="datetimeFigureOut">
              <a:rPr lang="en-CA" smtClean="0"/>
              <a:pPr/>
              <a:t>2016-01-12</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235BE6-5F09-4F10-884B-A009661A8183}" type="slidenum">
              <a:rPr lang="en-CA" smtClean="0"/>
              <a:pPr/>
              <a:t>‹#›</a:t>
            </a:fld>
            <a:endParaRPr lang="en-CA"/>
          </a:p>
        </p:txBody>
      </p:sp>
    </p:spTree>
    <p:extLst>
      <p:ext uri="{BB962C8B-B14F-4D97-AF65-F5344CB8AC3E}">
        <p14:creationId xmlns:p14="http://schemas.microsoft.com/office/powerpoint/2010/main" xmlns="" val="26772740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14.png"/><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image" Target="../media/image13.png"/><Relationship Id="rId5" Type="http://schemas.openxmlformats.org/officeDocument/2006/relationships/oleObject" Target="../embeddings/oleObject6.bin"/><Relationship Id="rId4" Type="http://schemas.openxmlformats.org/officeDocument/2006/relationships/oleObject" Target="../embeddings/oleObject5.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oleObject" Target="../embeddings/oleObject10.bin"/><Relationship Id="rId2" Type="http://schemas.openxmlformats.org/officeDocument/2006/relationships/slideLayout" Target="../slideLayouts/slideLayout6.xml"/><Relationship Id="rId1" Type="http://schemas.openxmlformats.org/officeDocument/2006/relationships/vmlDrawing" Target="../drawings/vmlDrawing3.vml"/><Relationship Id="rId6" Type="http://schemas.openxmlformats.org/officeDocument/2006/relationships/oleObject" Target="../embeddings/oleObject9.bin"/><Relationship Id="rId5" Type="http://schemas.openxmlformats.org/officeDocument/2006/relationships/oleObject" Target="../embeddings/oleObject8.bin"/><Relationship Id="rId4" Type="http://schemas.openxmlformats.org/officeDocument/2006/relationships/oleObject" Target="../embeddings/oleObject7.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oleObject" Target="../embeddings/oleObject13.bin"/><Relationship Id="rId2" Type="http://schemas.openxmlformats.org/officeDocument/2006/relationships/slideLayout" Target="../slideLayouts/slideLayout6.xml"/><Relationship Id="rId1" Type="http://schemas.openxmlformats.org/officeDocument/2006/relationships/vmlDrawing" Target="../drawings/vmlDrawing4.vml"/><Relationship Id="rId6" Type="http://schemas.openxmlformats.org/officeDocument/2006/relationships/image" Target="../media/image21.jpeg"/><Relationship Id="rId5" Type="http://schemas.openxmlformats.org/officeDocument/2006/relationships/oleObject" Target="../embeddings/oleObject12.bin"/><Relationship Id="rId4" Type="http://schemas.openxmlformats.org/officeDocument/2006/relationships/oleObject" Target="../embeddings/oleObject11.bin"/></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oleObject" Target="../embeddings/oleObject16.bin"/><Relationship Id="rId2" Type="http://schemas.openxmlformats.org/officeDocument/2006/relationships/slideLayout" Target="../slideLayouts/slideLayout6.xml"/><Relationship Id="rId1" Type="http://schemas.openxmlformats.org/officeDocument/2006/relationships/vmlDrawing" Target="../drawings/vmlDrawing5.vml"/><Relationship Id="rId6" Type="http://schemas.openxmlformats.org/officeDocument/2006/relationships/oleObject" Target="../embeddings/oleObject15.bin"/><Relationship Id="rId5" Type="http://schemas.openxmlformats.org/officeDocument/2006/relationships/image" Target="../media/image24.png"/><Relationship Id="rId4" Type="http://schemas.openxmlformats.org/officeDocument/2006/relationships/oleObject" Target="../embeddings/oleObject14.bin"/></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BCH2333</a:t>
            </a:r>
            <a:endParaRPr lang="en-CA" dirty="0"/>
          </a:p>
        </p:txBody>
      </p:sp>
      <p:sp>
        <p:nvSpPr>
          <p:cNvPr id="3" name="Subtitle 2"/>
          <p:cNvSpPr>
            <a:spLocks noGrp="1"/>
          </p:cNvSpPr>
          <p:nvPr>
            <p:ph type="subTitle" idx="1"/>
          </p:nvPr>
        </p:nvSpPr>
        <p:spPr/>
        <p:txBody>
          <a:bodyPr/>
          <a:lstStyle/>
          <a:p>
            <a:r>
              <a:rPr lang="en-CA" dirty="0" smtClean="0">
                <a:solidFill>
                  <a:schemeClr val="tx1"/>
                </a:solidFill>
              </a:rPr>
              <a:t>Introductory Biochemistry</a:t>
            </a:r>
          </a:p>
          <a:p>
            <a:r>
              <a:rPr lang="en-CA" dirty="0" smtClean="0">
                <a:solidFill>
                  <a:schemeClr val="tx1"/>
                </a:solidFill>
              </a:rPr>
              <a:t>Winter 2015</a:t>
            </a:r>
            <a:endParaRPr lang="en-CA" dirty="0">
              <a:solidFill>
                <a:schemeClr val="tx1"/>
              </a:solidFill>
            </a:endParaRPr>
          </a:p>
        </p:txBody>
      </p:sp>
    </p:spTree>
    <p:extLst>
      <p:ext uri="{BB962C8B-B14F-4D97-AF65-F5344CB8AC3E}">
        <p14:creationId xmlns:p14="http://schemas.microsoft.com/office/powerpoint/2010/main" xmlns="" val="33650988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Lecture 1</a:t>
            </a:r>
            <a:endParaRPr lang="en-CA" dirty="0"/>
          </a:p>
        </p:txBody>
      </p:sp>
      <p:sp>
        <p:nvSpPr>
          <p:cNvPr id="3" name="Content Placeholder 2"/>
          <p:cNvSpPr>
            <a:spLocks noGrp="1"/>
          </p:cNvSpPr>
          <p:nvPr>
            <p:ph idx="1"/>
          </p:nvPr>
        </p:nvSpPr>
        <p:spPr/>
        <p:txBody>
          <a:bodyPr/>
          <a:lstStyle/>
          <a:p>
            <a:pPr marL="0" indent="0">
              <a:buNone/>
            </a:pPr>
            <a:r>
              <a:rPr lang="en-US" dirty="0" smtClean="0"/>
              <a:t>Origin of life,</a:t>
            </a:r>
          </a:p>
          <a:p>
            <a:pPr marL="0" indent="0">
              <a:buNone/>
            </a:pPr>
            <a:endParaRPr lang="en-CA" dirty="0" smtClean="0"/>
          </a:p>
          <a:p>
            <a:pPr marL="0" indent="0">
              <a:buNone/>
            </a:pPr>
            <a:endParaRPr lang="en-US" dirty="0" smtClean="0"/>
          </a:p>
          <a:p>
            <a:pPr marL="0" indent="0">
              <a:buNone/>
            </a:pPr>
            <a:r>
              <a:rPr lang="en-US" dirty="0" smtClean="0"/>
              <a:t>Basic building blocks, </a:t>
            </a:r>
          </a:p>
        </p:txBody>
      </p:sp>
    </p:spTree>
    <p:extLst>
      <p:ext uri="{BB962C8B-B14F-4D97-AF65-F5344CB8AC3E}">
        <p14:creationId xmlns="" xmlns:p14="http://schemas.microsoft.com/office/powerpoint/2010/main" val="12778475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biochemistry</a:t>
            </a:r>
            <a:endParaRPr lang="en-CA" dirty="0"/>
          </a:p>
        </p:txBody>
      </p:sp>
      <p:sp>
        <p:nvSpPr>
          <p:cNvPr id="3" name="Content Placeholder 2"/>
          <p:cNvSpPr>
            <a:spLocks noGrp="1"/>
          </p:cNvSpPr>
          <p:nvPr>
            <p:ph idx="1"/>
          </p:nvPr>
        </p:nvSpPr>
        <p:spPr/>
        <p:txBody>
          <a:bodyPr>
            <a:normAutofit fontScale="92500" lnSpcReduction="10000"/>
          </a:bodyPr>
          <a:lstStyle/>
          <a:p>
            <a:r>
              <a:rPr lang="en-US" altLang="en-US" dirty="0" smtClean="0"/>
              <a:t>Biochemistry is the study of life on a chemical level</a:t>
            </a:r>
          </a:p>
          <a:p>
            <a:r>
              <a:rPr lang="en-CA" dirty="0" smtClean="0"/>
              <a:t>Biochemists use physical and chemical principles to </a:t>
            </a:r>
            <a:r>
              <a:rPr lang="en-CA" dirty="0" smtClean="0"/>
              <a:t>explain (predict in some cases) </a:t>
            </a:r>
            <a:r>
              <a:rPr lang="en-CA" dirty="0" smtClean="0"/>
              <a:t>biology at the molecular level.</a:t>
            </a:r>
          </a:p>
          <a:p>
            <a:r>
              <a:rPr lang="en-CA" dirty="0" smtClean="0"/>
              <a:t>Basic principles of biochemistry are common to all living organism</a:t>
            </a:r>
          </a:p>
          <a:p>
            <a:pPr lvl="1"/>
            <a:r>
              <a:rPr lang="en-CA" dirty="0" smtClean="0"/>
              <a:t>Controlled by chemistry (fundamental chemical interactions that drive life)</a:t>
            </a:r>
          </a:p>
          <a:p>
            <a:pPr lvl="1"/>
            <a:r>
              <a:rPr lang="en-CA" dirty="0" smtClean="0"/>
              <a:t>Shaped by evolution 	</a:t>
            </a:r>
            <a:endParaRPr lang="en-CA" dirty="0"/>
          </a:p>
        </p:txBody>
      </p:sp>
    </p:spTree>
    <p:extLst>
      <p:ext uri="{BB962C8B-B14F-4D97-AF65-F5344CB8AC3E}">
        <p14:creationId xmlns:p14="http://schemas.microsoft.com/office/powerpoint/2010/main" xmlns="" val="27226985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Origin of life: from chemical to living</a:t>
            </a:r>
            <a:endParaRPr lang="en-CA" dirty="0"/>
          </a:p>
        </p:txBody>
      </p:sp>
      <p:sp>
        <p:nvSpPr>
          <p:cNvPr id="8" name="Text Box 3"/>
          <p:cNvSpPr txBox="1">
            <a:spLocks noGrp="1" noChangeArrowheads="1"/>
          </p:cNvSpPr>
          <p:nvPr>
            <p:ph idx="1"/>
          </p:nvPr>
        </p:nvSpPr>
        <p:spPr bwMode="auto">
          <a:xfrm>
            <a:off x="457200" y="1600200"/>
            <a:ext cx="8229600" cy="5247590"/>
          </a:xfrm>
          <a:prstGeom prst="rect">
            <a:avLst/>
          </a:prstGeom>
          <a:noFill/>
          <a:ln w="9525">
            <a:noFill/>
            <a:miter lim="800000"/>
            <a:headEnd/>
            <a:tailEnd/>
          </a:ln>
        </p:spPr>
        <p:txBody>
          <a:bodyPr>
            <a:spAutoFit/>
          </a:bodyPr>
          <a:lstStyle/>
          <a:p>
            <a:pPr eaLnBrk="0" hangingPunct="0"/>
            <a:r>
              <a:rPr lang="en-US" sz="2500" dirty="0"/>
              <a:t>age of earth &gt; </a:t>
            </a:r>
            <a:r>
              <a:rPr lang="en-US" sz="2500" dirty="0" smtClean="0"/>
              <a:t>4.6 </a:t>
            </a:r>
            <a:r>
              <a:rPr lang="en-US" sz="2500" dirty="0"/>
              <a:t>× 10</a:t>
            </a:r>
            <a:r>
              <a:rPr lang="en-US" sz="2500" baseline="30000" dirty="0"/>
              <a:t>9</a:t>
            </a:r>
            <a:r>
              <a:rPr lang="en-US" sz="2500" dirty="0"/>
              <a:t> years</a:t>
            </a:r>
          </a:p>
          <a:p>
            <a:pPr lvl="2" eaLnBrk="0" hangingPunct="0"/>
            <a:endParaRPr lang="en-US" sz="2500" dirty="0"/>
          </a:p>
          <a:p>
            <a:pPr lvl="2" eaLnBrk="0" hangingPunct="0"/>
            <a:r>
              <a:rPr lang="en-US" sz="2500" dirty="0"/>
              <a:t>Evidence: 	- radiochemical dating of </a:t>
            </a:r>
            <a:r>
              <a:rPr lang="en-US" sz="2500" dirty="0" smtClean="0"/>
              <a:t>rocks (</a:t>
            </a:r>
            <a:r>
              <a:rPr lang="en-US" sz="2500" baseline="30000" dirty="0" smtClean="0"/>
              <a:t>238</a:t>
            </a:r>
            <a:r>
              <a:rPr lang="en-US" sz="2500" dirty="0" smtClean="0"/>
              <a:t>U 		  decays to </a:t>
            </a:r>
            <a:r>
              <a:rPr lang="en-US" sz="2500" baseline="30000" dirty="0" smtClean="0"/>
              <a:t>206</a:t>
            </a:r>
            <a:r>
              <a:rPr lang="en-US" sz="2500" dirty="0" smtClean="0"/>
              <a:t>Pb, ratio of 2 elements 		  can give age of rocks</a:t>
            </a:r>
            <a:endParaRPr lang="en-US" sz="2500" dirty="0"/>
          </a:p>
          <a:p>
            <a:pPr marL="914400" lvl="2" indent="0" eaLnBrk="0" hangingPunct="0">
              <a:buNone/>
            </a:pPr>
            <a:r>
              <a:rPr lang="en-US" sz="2500" dirty="0"/>
              <a:t>		- astrophysics</a:t>
            </a:r>
          </a:p>
          <a:p>
            <a:pPr marL="0" indent="0" eaLnBrk="0" hangingPunct="0">
              <a:buNone/>
            </a:pPr>
            <a:r>
              <a:rPr lang="en-US" sz="2500" dirty="0"/>
              <a:t>			- geological </a:t>
            </a:r>
            <a:r>
              <a:rPr lang="en-US" sz="2500" dirty="0" err="1" smtClean="0"/>
              <a:t>uniformitarianism</a:t>
            </a:r>
            <a:endParaRPr lang="en-US" sz="2500" dirty="0"/>
          </a:p>
          <a:p>
            <a:pPr eaLnBrk="0" hangingPunct="0"/>
            <a:r>
              <a:rPr lang="en-US" sz="2500" dirty="0"/>
              <a:t>oldest fossils &gt; </a:t>
            </a:r>
            <a:r>
              <a:rPr lang="en-US" sz="2500" dirty="0" smtClean="0"/>
              <a:t>3.5 </a:t>
            </a:r>
            <a:r>
              <a:rPr lang="en-US" sz="2500" dirty="0"/>
              <a:t>× 10</a:t>
            </a:r>
            <a:r>
              <a:rPr lang="en-US" sz="2500" baseline="30000" dirty="0"/>
              <a:t>9</a:t>
            </a:r>
            <a:r>
              <a:rPr lang="en-US" sz="2500" dirty="0"/>
              <a:t> years </a:t>
            </a:r>
            <a:r>
              <a:rPr lang="en-US" sz="2500" dirty="0" smtClean="0"/>
              <a:t>(?)</a:t>
            </a:r>
          </a:p>
          <a:p>
            <a:pPr marL="2743200" lvl="6" indent="0" eaLnBrk="0" hangingPunct="0">
              <a:buNone/>
            </a:pPr>
            <a:r>
              <a:rPr lang="en-US" sz="2500" dirty="0" smtClean="0"/>
              <a:t>-microfossils, reminiscent of </a:t>
            </a:r>
            <a:r>
              <a:rPr lang="en-US" sz="2500" dirty="0" err="1" smtClean="0"/>
              <a:t>cyanobacteria</a:t>
            </a:r>
            <a:r>
              <a:rPr lang="en-US" sz="2500" dirty="0" smtClean="0"/>
              <a:t> (no direct evidence)</a:t>
            </a:r>
          </a:p>
          <a:p>
            <a:pPr marL="2743200" lvl="6" indent="0" eaLnBrk="0" hangingPunct="0">
              <a:buNone/>
            </a:pPr>
            <a:r>
              <a:rPr lang="en-US" sz="2500" dirty="0" smtClean="0"/>
              <a:t>Don’t really know when life actually occurred. </a:t>
            </a:r>
            <a:endParaRPr lang="en-US" sz="2500" dirty="0"/>
          </a:p>
        </p:txBody>
      </p:sp>
    </p:spTree>
    <p:extLst>
      <p:ext uri="{BB962C8B-B14F-4D97-AF65-F5344CB8AC3E}">
        <p14:creationId xmlns:p14="http://schemas.microsoft.com/office/powerpoint/2010/main" xmlns="" val="16054284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Primordial earth</a:t>
            </a:r>
            <a:endParaRPr lang="en-CA" dirty="0"/>
          </a:p>
        </p:txBody>
      </p:sp>
      <p:sp>
        <p:nvSpPr>
          <p:cNvPr id="3" name="Content Placeholder 2"/>
          <p:cNvSpPr>
            <a:spLocks noGrp="1"/>
          </p:cNvSpPr>
          <p:nvPr>
            <p:ph idx="1"/>
          </p:nvPr>
        </p:nvSpPr>
        <p:spPr/>
        <p:txBody>
          <a:bodyPr>
            <a:normAutofit fontScale="92500" lnSpcReduction="10000"/>
          </a:bodyPr>
          <a:lstStyle/>
          <a:p>
            <a:r>
              <a:rPr lang="en-CA" dirty="0" smtClean="0"/>
              <a:t>Reducing atmosphere</a:t>
            </a:r>
          </a:p>
          <a:p>
            <a:pPr lvl="3"/>
            <a:r>
              <a:rPr lang="en-CA" sz="2800" dirty="0" smtClean="0"/>
              <a:t>No O2, too </a:t>
            </a:r>
            <a:r>
              <a:rPr lang="en-CA" sz="2800" dirty="0" smtClean="0"/>
              <a:t>reactive</a:t>
            </a:r>
          </a:p>
          <a:p>
            <a:pPr lvl="3"/>
            <a:r>
              <a:rPr lang="en-CA" sz="2800" dirty="0" smtClean="0"/>
              <a:t>Only present if something is producing it (some kind of chemical reaction, doesn’t have to be life). </a:t>
            </a:r>
            <a:endParaRPr lang="en-CA" sz="2800" dirty="0" smtClean="0"/>
          </a:p>
          <a:p>
            <a:pPr marL="1371600" lvl="3" indent="0">
              <a:buNone/>
            </a:pPr>
            <a:endParaRPr lang="en-CA" sz="2800" dirty="0" smtClean="0"/>
          </a:p>
          <a:p>
            <a:r>
              <a:rPr lang="en-CA" dirty="0" smtClean="0"/>
              <a:t>no complex organic molecules</a:t>
            </a:r>
          </a:p>
          <a:p>
            <a:endParaRPr lang="en-CA" dirty="0"/>
          </a:p>
          <a:p>
            <a:r>
              <a:rPr lang="en-CA" dirty="0" err="1" smtClean="0"/>
              <a:t>Oparin</a:t>
            </a:r>
            <a:r>
              <a:rPr lang="en-CA" dirty="0" smtClean="0"/>
              <a:t> &amp; Haldane (1920s) proposed Energy + atmosphere made complex organics</a:t>
            </a:r>
          </a:p>
          <a:p>
            <a:pPr marL="1371600" lvl="3" indent="0">
              <a:buNone/>
            </a:pPr>
            <a:endParaRPr lang="en-CA" dirty="0"/>
          </a:p>
          <a:p>
            <a:pPr lvl="3"/>
            <a:endParaRPr lang="en-CA" dirty="0"/>
          </a:p>
        </p:txBody>
      </p:sp>
    </p:spTree>
    <p:extLst>
      <p:ext uri="{BB962C8B-B14F-4D97-AF65-F5344CB8AC3E}">
        <p14:creationId xmlns:p14="http://schemas.microsoft.com/office/powerpoint/2010/main" xmlns="" val="16989666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3"/>
          <p:cNvSpPr txBox="1">
            <a:spLocks noChangeArrowheads="1"/>
          </p:cNvSpPr>
          <p:nvPr/>
        </p:nvSpPr>
        <p:spPr bwMode="auto">
          <a:xfrm>
            <a:off x="683568" y="2132856"/>
            <a:ext cx="2336024" cy="369332"/>
          </a:xfrm>
          <a:prstGeom prst="rect">
            <a:avLst/>
          </a:prstGeom>
          <a:noFill/>
          <a:ln w="9525">
            <a:noFill/>
            <a:miter lim="800000"/>
            <a:headEnd/>
            <a:tailEnd/>
          </a:ln>
        </p:spPr>
        <p:txBody>
          <a:bodyPr wrap="none">
            <a:spAutoFit/>
          </a:bodyPr>
          <a:lstStyle/>
          <a:p>
            <a:pPr eaLnBrk="0" hangingPunct="0"/>
            <a:r>
              <a:rPr lang="en-US" b="1" dirty="0" smtClean="0"/>
              <a:t>Urey </a:t>
            </a:r>
            <a:r>
              <a:rPr lang="en-US" b="1" dirty="0"/>
              <a:t>and Miller (1953)</a:t>
            </a:r>
          </a:p>
        </p:txBody>
      </p:sp>
      <p:sp>
        <p:nvSpPr>
          <p:cNvPr id="1123334" name="Text Box 6"/>
          <p:cNvSpPr txBox="1">
            <a:spLocks noChangeArrowheads="1"/>
          </p:cNvSpPr>
          <p:nvPr/>
        </p:nvSpPr>
        <p:spPr bwMode="auto">
          <a:xfrm>
            <a:off x="685800" y="609600"/>
            <a:ext cx="4114800" cy="1138773"/>
          </a:xfrm>
          <a:prstGeom prst="rect">
            <a:avLst/>
          </a:prstGeom>
          <a:noFill/>
          <a:ln w="9525">
            <a:noFill/>
            <a:miter lim="800000"/>
            <a:headEnd/>
            <a:tailEnd/>
          </a:ln>
          <a:effectLst/>
        </p:spPr>
        <p:txBody>
          <a:bodyPr>
            <a:spAutoFit/>
          </a:bodyPr>
          <a:lstStyle/>
          <a:p>
            <a:pPr eaLnBrk="0" hangingPunct="0">
              <a:defRPr/>
            </a:pPr>
            <a:r>
              <a:rPr lang="en-US" sz="2800" b="1" dirty="0" err="1">
                <a:latin typeface="Trebuchet MS" pitchFamily="34" charset="0"/>
                <a:cs typeface="+mn-cs"/>
              </a:rPr>
              <a:t>prebiotic</a:t>
            </a:r>
            <a:r>
              <a:rPr lang="en-US" sz="2800" b="1" dirty="0">
                <a:latin typeface="Trebuchet MS" pitchFamily="34" charset="0"/>
                <a:cs typeface="+mn-cs"/>
              </a:rPr>
              <a:t> </a:t>
            </a:r>
            <a:r>
              <a:rPr lang="en-US" sz="2800" b="1" dirty="0" smtClean="0">
                <a:latin typeface="Trebuchet MS" pitchFamily="34" charset="0"/>
                <a:cs typeface="+mn-cs"/>
              </a:rPr>
              <a:t>biochemistry</a:t>
            </a:r>
          </a:p>
          <a:p>
            <a:pPr eaLnBrk="0" hangingPunct="0">
              <a:defRPr/>
            </a:pPr>
            <a:r>
              <a:rPr lang="en-US" sz="2000" dirty="0" smtClean="0">
                <a:latin typeface="Trebuchet MS" pitchFamily="34" charset="0"/>
              </a:rPr>
              <a:t>Testing </a:t>
            </a:r>
            <a:r>
              <a:rPr lang="en-US" sz="2000" dirty="0" err="1" smtClean="0">
                <a:latin typeface="Trebuchet MS" pitchFamily="34" charset="0"/>
              </a:rPr>
              <a:t>Oparin</a:t>
            </a:r>
            <a:r>
              <a:rPr lang="en-US" sz="2000" dirty="0" smtClean="0">
                <a:latin typeface="Trebuchet MS" pitchFamily="34" charset="0"/>
              </a:rPr>
              <a:t>-Haldane’s hypothesis</a:t>
            </a:r>
            <a:endParaRPr lang="en-US" sz="2000" dirty="0">
              <a:latin typeface="Trebuchet MS" pitchFamily="34" charset="0"/>
              <a:cs typeface="+mn-cs"/>
            </a:endParaRPr>
          </a:p>
        </p:txBody>
      </p:sp>
      <p:pic>
        <p:nvPicPr>
          <p:cNvPr id="45060" name="Picture 7"/>
          <p:cNvPicPr>
            <a:picLocks noChangeAspect="1" noChangeArrowheads="1"/>
          </p:cNvPicPr>
          <p:nvPr/>
        </p:nvPicPr>
        <p:blipFill>
          <a:blip r:embed="rId3" cstate="print"/>
          <a:srcRect/>
          <a:stretch>
            <a:fillRect/>
          </a:stretch>
        </p:blipFill>
        <p:spPr bwMode="auto">
          <a:xfrm>
            <a:off x="1033463" y="2952750"/>
            <a:ext cx="1908175" cy="2409825"/>
          </a:xfrm>
          <a:prstGeom prst="rect">
            <a:avLst/>
          </a:prstGeom>
          <a:noFill/>
          <a:ln w="9525">
            <a:noFill/>
            <a:miter lim="800000"/>
            <a:headEnd/>
            <a:tailEnd/>
          </a:ln>
        </p:spPr>
      </p:pic>
      <p:sp>
        <p:nvSpPr>
          <p:cNvPr id="45061" name="Text Box 8"/>
          <p:cNvSpPr txBox="1">
            <a:spLocks noChangeArrowheads="1"/>
          </p:cNvSpPr>
          <p:nvPr/>
        </p:nvSpPr>
        <p:spPr bwMode="auto">
          <a:xfrm>
            <a:off x="1123950" y="5405438"/>
            <a:ext cx="3231206" cy="1261884"/>
          </a:xfrm>
          <a:prstGeom prst="rect">
            <a:avLst/>
          </a:prstGeom>
          <a:noFill/>
          <a:ln w="9525">
            <a:noFill/>
            <a:miter lim="800000"/>
            <a:headEnd/>
            <a:tailEnd/>
          </a:ln>
        </p:spPr>
        <p:txBody>
          <a:bodyPr wrap="none">
            <a:spAutoFit/>
          </a:bodyPr>
          <a:lstStyle/>
          <a:p>
            <a:pPr eaLnBrk="0" hangingPunct="0"/>
            <a:r>
              <a:rPr lang="en-US" sz="2000" b="1" dirty="0"/>
              <a:t>Stanley</a:t>
            </a:r>
            <a:r>
              <a:rPr lang="en-US" sz="2000" dirty="0"/>
              <a:t> </a:t>
            </a:r>
            <a:r>
              <a:rPr lang="en-US" sz="2000" b="1" dirty="0"/>
              <a:t>Miller</a:t>
            </a:r>
          </a:p>
          <a:p>
            <a:pPr eaLnBrk="0" hangingPunct="0"/>
            <a:r>
              <a:rPr lang="en-US" sz="2000" dirty="0"/>
              <a:t>(1930-2007)</a:t>
            </a:r>
            <a:r>
              <a:rPr lang="en-US" dirty="0"/>
              <a:t> </a:t>
            </a:r>
            <a:endParaRPr lang="en-US" dirty="0" smtClean="0"/>
          </a:p>
          <a:p>
            <a:pPr eaLnBrk="0" hangingPunct="0"/>
            <a:r>
              <a:rPr lang="en-US" dirty="0" smtClean="0"/>
              <a:t>Consistent with </a:t>
            </a:r>
            <a:r>
              <a:rPr lang="en-US" dirty="0" err="1" smtClean="0"/>
              <a:t>Oparin</a:t>
            </a:r>
            <a:r>
              <a:rPr lang="en-US" dirty="0" smtClean="0"/>
              <a:t>-Haldane </a:t>
            </a:r>
          </a:p>
          <a:p>
            <a:pPr eaLnBrk="0" hangingPunct="0"/>
            <a:r>
              <a:rPr lang="en-US" dirty="0" smtClean="0"/>
              <a:t>Hypothesis. </a:t>
            </a:r>
            <a:endParaRPr lang="en-US" dirty="0"/>
          </a:p>
        </p:txBody>
      </p:sp>
      <p:pic>
        <p:nvPicPr>
          <p:cNvPr id="45062" name="Picture 11" descr="figure_1-33"/>
          <p:cNvPicPr>
            <a:picLocks noChangeAspect="1" noChangeArrowheads="1"/>
          </p:cNvPicPr>
          <p:nvPr/>
        </p:nvPicPr>
        <p:blipFill>
          <a:blip r:embed="rId4" cstate="print"/>
          <a:srcRect/>
          <a:stretch>
            <a:fillRect/>
          </a:stretch>
        </p:blipFill>
        <p:spPr bwMode="auto">
          <a:xfrm>
            <a:off x="4621213" y="317500"/>
            <a:ext cx="3960812" cy="5800725"/>
          </a:xfrm>
          <a:prstGeom prst="rect">
            <a:avLst/>
          </a:prstGeom>
          <a:noFill/>
          <a:ln w="9525">
            <a:noFill/>
            <a:miter lim="800000"/>
            <a:headEnd/>
            <a:tailEnd/>
          </a:ln>
        </p:spPr>
      </p:pic>
      <p:sp>
        <p:nvSpPr>
          <p:cNvPr id="7" name="TextBox 6"/>
          <p:cNvSpPr txBox="1"/>
          <p:nvPr/>
        </p:nvSpPr>
        <p:spPr>
          <a:xfrm>
            <a:off x="5292080" y="2636912"/>
            <a:ext cx="1317668" cy="646331"/>
          </a:xfrm>
          <a:prstGeom prst="rect">
            <a:avLst/>
          </a:prstGeom>
          <a:noFill/>
        </p:spPr>
        <p:txBody>
          <a:bodyPr wrap="none" rtlCol="0">
            <a:spAutoFit/>
          </a:bodyPr>
          <a:lstStyle/>
          <a:p>
            <a:r>
              <a:rPr lang="en-CA" dirty="0" smtClean="0"/>
              <a:t>Reducing</a:t>
            </a:r>
            <a:br>
              <a:rPr lang="en-CA" dirty="0" smtClean="0"/>
            </a:br>
            <a:r>
              <a:rPr lang="en-CA" dirty="0" smtClean="0"/>
              <a:t>atmosphere</a:t>
            </a:r>
            <a:endParaRPr lang="en-CA" dirty="0"/>
          </a:p>
        </p:txBody>
      </p:sp>
      <p:sp>
        <p:nvSpPr>
          <p:cNvPr id="8" name="TextBox 7"/>
          <p:cNvSpPr txBox="1"/>
          <p:nvPr/>
        </p:nvSpPr>
        <p:spPr>
          <a:xfrm>
            <a:off x="6588224" y="908720"/>
            <a:ext cx="1639680" cy="369332"/>
          </a:xfrm>
          <a:prstGeom prst="rect">
            <a:avLst/>
          </a:prstGeom>
          <a:noFill/>
        </p:spPr>
        <p:txBody>
          <a:bodyPr wrap="none" rtlCol="0">
            <a:spAutoFit/>
          </a:bodyPr>
          <a:lstStyle/>
          <a:p>
            <a:r>
              <a:rPr lang="en-CA" dirty="0" smtClean="0"/>
              <a:t>Mimic lightning</a:t>
            </a:r>
            <a:endParaRPr lang="en-CA" dirty="0"/>
          </a:p>
        </p:txBody>
      </p:sp>
      <p:sp>
        <p:nvSpPr>
          <p:cNvPr id="9" name="TextBox 8"/>
          <p:cNvSpPr txBox="1"/>
          <p:nvPr/>
        </p:nvSpPr>
        <p:spPr>
          <a:xfrm>
            <a:off x="7222768" y="3429000"/>
            <a:ext cx="1921232" cy="646331"/>
          </a:xfrm>
          <a:prstGeom prst="rect">
            <a:avLst/>
          </a:prstGeom>
          <a:noFill/>
        </p:spPr>
        <p:txBody>
          <a:bodyPr wrap="none" rtlCol="0">
            <a:spAutoFit/>
          </a:bodyPr>
          <a:lstStyle/>
          <a:p>
            <a:r>
              <a:rPr lang="en-CA" dirty="0" smtClean="0"/>
              <a:t>Produced complex</a:t>
            </a:r>
          </a:p>
          <a:p>
            <a:r>
              <a:rPr lang="en-CA" dirty="0" smtClean="0"/>
              <a:t>Organic molecules</a:t>
            </a:r>
            <a:endParaRPr lang="en-CA" dirty="0"/>
          </a:p>
        </p:txBody>
      </p:sp>
    </p:spTree>
    <p:extLst>
      <p:ext uri="{BB962C8B-B14F-4D97-AF65-F5344CB8AC3E}">
        <p14:creationId xmlns:p14="http://schemas.microsoft.com/office/powerpoint/2010/main" xmlns="" val="417618399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bwMode="auto">
          <a:xfrm>
            <a:off x="511175" y="152400"/>
            <a:ext cx="6988175" cy="685800"/>
          </a:xfrm>
          <a:noFill/>
          <a:ln>
            <a:miter lim="800000"/>
            <a:headEnd/>
            <a:tailEnd/>
          </a:ln>
        </p:spPr>
        <p:txBody>
          <a:bodyPr vert="horz" wrap="square" lIns="91440" tIns="45720" rIns="91440" bIns="45720" numCol="1" anchor="t" anchorCtr="0" compatLnSpc="1">
            <a:prstTxWarp prst="textNoShape">
              <a:avLst/>
            </a:prstTxWarp>
          </a:bodyPr>
          <a:lstStyle/>
          <a:p>
            <a:pPr algn="l"/>
            <a:r>
              <a:rPr lang="en-US" sz="3200" b="1" smtClean="0">
                <a:solidFill>
                  <a:schemeClr val="tx1"/>
                </a:solidFill>
                <a:latin typeface="Trebuchet MS" pitchFamily="34" charset="0"/>
              </a:rPr>
              <a:t>Urey-Miller experiment: products</a:t>
            </a:r>
            <a:endParaRPr lang="en-US" smtClean="0">
              <a:latin typeface="Trebuchet MS" pitchFamily="34" charset="0"/>
            </a:endParaRPr>
          </a:p>
        </p:txBody>
      </p:sp>
      <p:sp>
        <p:nvSpPr>
          <p:cNvPr id="1125379" name="Text Box 3"/>
          <p:cNvSpPr txBox="1">
            <a:spLocks noChangeArrowheads="1"/>
          </p:cNvSpPr>
          <p:nvPr/>
        </p:nvSpPr>
        <p:spPr bwMode="auto">
          <a:xfrm>
            <a:off x="420688" y="3681413"/>
            <a:ext cx="8289925" cy="1631216"/>
          </a:xfrm>
          <a:prstGeom prst="rect">
            <a:avLst/>
          </a:prstGeom>
          <a:noFill/>
          <a:ln w="9525">
            <a:noFill/>
            <a:miter lim="800000"/>
            <a:headEnd/>
            <a:tailEnd/>
          </a:ln>
        </p:spPr>
        <p:txBody>
          <a:bodyPr>
            <a:spAutoFit/>
          </a:bodyPr>
          <a:lstStyle/>
          <a:p>
            <a:pPr eaLnBrk="0" hangingPunct="0"/>
            <a:r>
              <a:rPr lang="en-US" b="1" dirty="0">
                <a:latin typeface="Trebuchet MS" pitchFamily="34" charset="0"/>
              </a:rPr>
              <a:t>In a reducing environment, complex chemical products can arise from the simplest precursors, given ...</a:t>
            </a:r>
          </a:p>
          <a:p>
            <a:pPr eaLnBrk="0" hangingPunct="0"/>
            <a:endParaRPr lang="en-US" b="1" dirty="0">
              <a:latin typeface="Trebuchet MS" pitchFamily="34" charset="0"/>
            </a:endParaRPr>
          </a:p>
          <a:p>
            <a:pPr eaLnBrk="0" hangingPunct="0"/>
            <a:r>
              <a:rPr lang="en-US" b="1" dirty="0">
                <a:latin typeface="Trebuchet MS" pitchFamily="34" charset="0"/>
              </a:rPr>
              <a:t>			</a:t>
            </a:r>
            <a:r>
              <a:rPr lang="en-US" b="1" dirty="0" smtClean="0">
                <a:latin typeface="Trebuchet MS" pitchFamily="34" charset="0"/>
              </a:rPr>
              <a:t>as long as we have enough</a:t>
            </a:r>
            <a:r>
              <a:rPr lang="en-US" b="1" dirty="0">
                <a:latin typeface="Trebuchet MS" pitchFamily="34" charset="0"/>
              </a:rPr>
              <a:t>	</a:t>
            </a:r>
            <a:endParaRPr lang="en-US" b="1" dirty="0" smtClean="0">
              <a:latin typeface="Trebuchet MS" pitchFamily="34" charset="0"/>
            </a:endParaRPr>
          </a:p>
          <a:p>
            <a:pPr eaLnBrk="0" hangingPunct="0"/>
            <a:r>
              <a:rPr lang="en-US" sz="2800" b="1" dirty="0" smtClean="0">
                <a:solidFill>
                  <a:srgbClr val="FF0000"/>
                </a:solidFill>
                <a:latin typeface="Trebuchet MS" pitchFamily="34" charset="0"/>
              </a:rPr>
              <a:t>	</a:t>
            </a:r>
            <a:r>
              <a:rPr lang="en-US" sz="2800" b="1" dirty="0" smtClean="0">
                <a:solidFill>
                  <a:srgbClr val="FF0000"/>
                </a:solidFill>
                <a:latin typeface="Trebuchet MS" pitchFamily="34" charset="0"/>
              </a:rPr>
              <a:t>		  </a:t>
            </a:r>
            <a:r>
              <a:rPr lang="en-US" sz="2800" b="1" dirty="0" smtClean="0">
                <a:solidFill>
                  <a:srgbClr val="FF0000"/>
                </a:solidFill>
                <a:latin typeface="Trebuchet MS" pitchFamily="34" charset="0"/>
              </a:rPr>
              <a:t>energy</a:t>
            </a:r>
            <a:r>
              <a:rPr lang="en-US" b="1" dirty="0" smtClean="0">
                <a:solidFill>
                  <a:srgbClr val="FF0000"/>
                </a:solidFill>
                <a:latin typeface="Trebuchet MS" pitchFamily="34" charset="0"/>
              </a:rPr>
              <a:t> </a:t>
            </a:r>
            <a:r>
              <a:rPr lang="en-US" b="1" dirty="0">
                <a:latin typeface="Trebuchet MS" pitchFamily="34" charset="0"/>
              </a:rPr>
              <a:t>and</a:t>
            </a:r>
            <a:r>
              <a:rPr lang="en-US" b="1" dirty="0">
                <a:solidFill>
                  <a:srgbClr val="FF0000"/>
                </a:solidFill>
                <a:latin typeface="Trebuchet MS" pitchFamily="34" charset="0"/>
              </a:rPr>
              <a:t> </a:t>
            </a:r>
            <a:r>
              <a:rPr lang="en-US" sz="2800" b="1" dirty="0">
                <a:solidFill>
                  <a:srgbClr val="FF0000"/>
                </a:solidFill>
                <a:latin typeface="Trebuchet MS" pitchFamily="34" charset="0"/>
              </a:rPr>
              <a:t>time</a:t>
            </a:r>
            <a:endParaRPr lang="en-US" sz="2800" b="1" dirty="0">
              <a:solidFill>
                <a:srgbClr val="FFFF66"/>
              </a:solidFill>
              <a:latin typeface="Trebuchet MS" pitchFamily="34" charset="0"/>
            </a:endParaRPr>
          </a:p>
        </p:txBody>
      </p:sp>
      <p:sp>
        <p:nvSpPr>
          <p:cNvPr id="47108" name="Text Box 4"/>
          <p:cNvSpPr txBox="1">
            <a:spLocks noChangeArrowheads="1"/>
          </p:cNvSpPr>
          <p:nvPr/>
        </p:nvSpPr>
        <p:spPr bwMode="auto">
          <a:xfrm>
            <a:off x="441325" y="1154113"/>
            <a:ext cx="8361363" cy="1311275"/>
          </a:xfrm>
          <a:prstGeom prst="rect">
            <a:avLst/>
          </a:prstGeom>
          <a:noFill/>
          <a:ln w="9525">
            <a:noFill/>
            <a:miter lim="800000"/>
            <a:headEnd/>
            <a:tailEnd/>
          </a:ln>
        </p:spPr>
        <p:txBody>
          <a:bodyPr wrap="none">
            <a:spAutoFit/>
          </a:bodyPr>
          <a:lstStyle/>
          <a:p>
            <a:pPr eaLnBrk="0" hangingPunct="0"/>
            <a:r>
              <a:rPr lang="en-US" sz="2000" b="1" dirty="0">
                <a:latin typeface="Arial" charset="0"/>
              </a:rPr>
              <a:t>Acids		Nucleic acid bases	Amino acids		Sugars</a:t>
            </a:r>
          </a:p>
          <a:p>
            <a:pPr eaLnBrk="0" hangingPunct="0"/>
            <a:r>
              <a:rPr lang="en-US" sz="2000" dirty="0"/>
              <a:t>formic acid	adenine			glycine			ribose</a:t>
            </a:r>
          </a:p>
          <a:p>
            <a:pPr eaLnBrk="0" hangingPunct="0"/>
            <a:r>
              <a:rPr lang="en-US" sz="2000" dirty="0"/>
              <a:t>acetic acid	guanine			isoleucine		</a:t>
            </a:r>
            <a:r>
              <a:rPr lang="en-US" sz="2000" dirty="0" err="1"/>
              <a:t>ribulose</a:t>
            </a:r>
            <a:endParaRPr lang="en-US" sz="2000" dirty="0"/>
          </a:p>
          <a:p>
            <a:pPr eaLnBrk="0" hangingPunct="0"/>
            <a:r>
              <a:rPr lang="en-US" sz="2000" dirty="0"/>
              <a:t>succinic acid	uracil			</a:t>
            </a:r>
            <a:r>
              <a:rPr lang="en-US" sz="2000" dirty="0" err="1"/>
              <a:t>proline</a:t>
            </a:r>
            <a:r>
              <a:rPr lang="en-US" sz="2000" dirty="0"/>
              <a:t>			</a:t>
            </a:r>
          </a:p>
        </p:txBody>
      </p:sp>
      <p:sp>
        <p:nvSpPr>
          <p:cNvPr id="47109" name="Text Box 5"/>
          <p:cNvSpPr txBox="1">
            <a:spLocks noChangeArrowheads="1"/>
          </p:cNvSpPr>
          <p:nvPr/>
        </p:nvSpPr>
        <p:spPr bwMode="auto">
          <a:xfrm>
            <a:off x="7019925" y="2743200"/>
            <a:ext cx="1663700" cy="457200"/>
          </a:xfrm>
          <a:prstGeom prst="rect">
            <a:avLst/>
          </a:prstGeom>
          <a:noFill/>
          <a:ln w="9525">
            <a:noFill/>
            <a:miter lim="800000"/>
            <a:headEnd/>
            <a:tailEnd/>
          </a:ln>
        </p:spPr>
        <p:txBody>
          <a:bodyPr wrap="none">
            <a:spAutoFit/>
          </a:bodyPr>
          <a:lstStyle/>
          <a:p>
            <a:pPr eaLnBrk="0" hangingPunct="0"/>
            <a:r>
              <a:rPr lang="en-US" i="1"/>
              <a:t>(partial list)</a:t>
            </a:r>
          </a:p>
        </p:txBody>
      </p:sp>
      <p:sp>
        <p:nvSpPr>
          <p:cNvPr id="6" name="TextBox 5"/>
          <p:cNvSpPr txBox="1"/>
          <p:nvPr/>
        </p:nvSpPr>
        <p:spPr>
          <a:xfrm>
            <a:off x="2987824" y="3212976"/>
            <a:ext cx="2549993" cy="369332"/>
          </a:xfrm>
          <a:prstGeom prst="rect">
            <a:avLst/>
          </a:prstGeom>
          <a:noFill/>
        </p:spPr>
        <p:txBody>
          <a:bodyPr wrap="none" rtlCol="0">
            <a:spAutoFit/>
          </a:bodyPr>
          <a:lstStyle/>
          <a:p>
            <a:r>
              <a:rPr lang="en-CA" dirty="0" smtClean="0"/>
              <a:t>Key building blocks of life</a:t>
            </a:r>
            <a:endParaRPr lang="en-CA" dirty="0"/>
          </a:p>
        </p:txBody>
      </p:sp>
      <p:cxnSp>
        <p:nvCxnSpPr>
          <p:cNvPr id="8" name="Straight Arrow Connector 7"/>
          <p:cNvCxnSpPr/>
          <p:nvPr/>
        </p:nvCxnSpPr>
        <p:spPr>
          <a:xfrm>
            <a:off x="3419872" y="1988840"/>
            <a:ext cx="576064" cy="115212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4860032" y="2636912"/>
            <a:ext cx="504056"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a:off x="5508104" y="1988840"/>
            <a:ext cx="2088232" cy="115212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1548947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253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537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Number Placeholder 3"/>
          <p:cNvSpPr>
            <a:spLocks noGrp="1"/>
          </p:cNvSpPr>
          <p:nvPr>
            <p:ph type="sldNum" sz="quarter" idx="10"/>
          </p:nvPr>
        </p:nvSpPr>
        <p:spPr>
          <a:noFill/>
        </p:spPr>
        <p:txBody>
          <a:bodyPr/>
          <a:lstStyle/>
          <a:p>
            <a:fld id="{8AF1B703-F1A7-4A7B-B8B8-46D8494B9982}" type="slidenum">
              <a:rPr lang="en-US" smtClean="0">
                <a:cs typeface="Arial" charset="0"/>
              </a:rPr>
              <a:pPr/>
              <a:t>8</a:t>
            </a:fld>
            <a:endParaRPr lang="en-US" smtClean="0">
              <a:cs typeface="Arial" charset="0"/>
            </a:endParaRPr>
          </a:p>
        </p:txBody>
      </p:sp>
      <p:sp>
        <p:nvSpPr>
          <p:cNvPr id="49154" name="Text Box 2"/>
          <p:cNvSpPr txBox="1">
            <a:spLocks noChangeArrowheads="1"/>
          </p:cNvSpPr>
          <p:nvPr/>
        </p:nvSpPr>
        <p:spPr bwMode="auto">
          <a:xfrm>
            <a:off x="519113" y="433388"/>
            <a:ext cx="7829387" cy="2031325"/>
          </a:xfrm>
          <a:prstGeom prst="rect">
            <a:avLst/>
          </a:prstGeom>
          <a:noFill/>
          <a:ln w="9525">
            <a:noFill/>
            <a:miter lim="800000"/>
            <a:headEnd/>
            <a:tailEnd/>
          </a:ln>
        </p:spPr>
        <p:txBody>
          <a:bodyPr wrap="none">
            <a:spAutoFit/>
          </a:bodyPr>
          <a:lstStyle/>
          <a:p>
            <a:pPr eaLnBrk="0" hangingPunct="0"/>
            <a:r>
              <a:rPr lang="en-US" b="1" dirty="0">
                <a:latin typeface="Trebuchet MS" pitchFamily="34" charset="0"/>
              </a:rPr>
              <a:t>An example of pre-biotic chemistry: </a:t>
            </a:r>
          </a:p>
          <a:p>
            <a:pPr eaLnBrk="0" hangingPunct="0"/>
            <a:r>
              <a:rPr lang="en-US" b="1" dirty="0">
                <a:latin typeface="Trebuchet MS" pitchFamily="34" charset="0"/>
              </a:rPr>
              <a:t>adenine forms readily from HCN (cyanic acid)</a:t>
            </a:r>
          </a:p>
          <a:p>
            <a:pPr eaLnBrk="0" hangingPunct="0"/>
            <a:endParaRPr lang="en-US" b="1" dirty="0">
              <a:latin typeface="Trebuchet MS" pitchFamily="34" charset="0"/>
            </a:endParaRPr>
          </a:p>
          <a:p>
            <a:pPr eaLnBrk="0" hangingPunct="0"/>
            <a:r>
              <a:rPr lang="en-US" b="1" dirty="0">
                <a:latin typeface="Trebuchet MS" pitchFamily="34" charset="0"/>
              </a:rPr>
              <a:t>… adenine can be viewed as a </a:t>
            </a:r>
            <a:r>
              <a:rPr lang="en-US" b="1" dirty="0" err="1">
                <a:latin typeface="Trebuchet MS" pitchFamily="34" charset="0"/>
              </a:rPr>
              <a:t>pentamer</a:t>
            </a:r>
            <a:r>
              <a:rPr lang="en-US" b="1" dirty="0">
                <a:latin typeface="Trebuchet MS" pitchFamily="34" charset="0"/>
              </a:rPr>
              <a:t> of HCN units</a:t>
            </a:r>
            <a:r>
              <a:rPr lang="en-US" b="1" dirty="0" smtClean="0">
                <a:latin typeface="Trebuchet MS" pitchFamily="34" charset="0"/>
              </a:rPr>
              <a:t>.</a:t>
            </a:r>
          </a:p>
          <a:p>
            <a:pPr eaLnBrk="0" hangingPunct="0"/>
            <a:endParaRPr lang="en-US" dirty="0" smtClean="0">
              <a:latin typeface="Trebuchet MS" pitchFamily="34" charset="0"/>
            </a:endParaRPr>
          </a:p>
          <a:p>
            <a:pPr eaLnBrk="0" hangingPunct="0"/>
            <a:r>
              <a:rPr lang="en-US" dirty="0" smtClean="0">
                <a:latin typeface="Trebuchet MS" pitchFamily="34" charset="0"/>
              </a:rPr>
              <a:t>Adenine can easily be formed from HCN, observed in space. </a:t>
            </a:r>
          </a:p>
          <a:p>
            <a:pPr eaLnBrk="0" hangingPunct="0"/>
            <a:r>
              <a:rPr lang="en-US" dirty="0" smtClean="0">
                <a:latin typeface="Trebuchet MS" pitchFamily="34" charset="0"/>
              </a:rPr>
              <a:t>Could have been </a:t>
            </a:r>
            <a:r>
              <a:rPr lang="en-US" dirty="0" smtClean="0">
                <a:latin typeface="Trebuchet MS" pitchFamily="34" charset="0"/>
              </a:rPr>
              <a:t>present in </a:t>
            </a:r>
            <a:r>
              <a:rPr lang="en-US" dirty="0" err="1" smtClean="0">
                <a:latin typeface="Trebuchet MS" pitchFamily="34" charset="0"/>
              </a:rPr>
              <a:t>prebiotic</a:t>
            </a:r>
            <a:r>
              <a:rPr lang="en-US" dirty="0" smtClean="0">
                <a:latin typeface="Trebuchet MS" pitchFamily="34" charset="0"/>
              </a:rPr>
              <a:t> earth. Can make it from 5 cyanides. </a:t>
            </a:r>
            <a:endParaRPr lang="en-US" dirty="0">
              <a:latin typeface="Trebuchet MS" pitchFamily="34" charset="0"/>
            </a:endParaRPr>
          </a:p>
        </p:txBody>
      </p:sp>
      <p:sp>
        <p:nvSpPr>
          <p:cNvPr id="49155" name="Rectangle 3"/>
          <p:cNvSpPr>
            <a:spLocks noChangeArrowheads="1"/>
          </p:cNvSpPr>
          <p:nvPr/>
        </p:nvSpPr>
        <p:spPr bwMode="auto">
          <a:xfrm>
            <a:off x="2028825" y="2794000"/>
            <a:ext cx="57785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NH</a:t>
            </a:r>
            <a:r>
              <a:rPr lang="en-US" sz="2500" b="1" baseline="-25000">
                <a:solidFill>
                  <a:srgbClr val="000000"/>
                </a:solidFill>
                <a:latin typeface="Arial" charset="0"/>
              </a:rPr>
              <a:t>2</a:t>
            </a:r>
          </a:p>
        </p:txBody>
      </p:sp>
      <p:sp>
        <p:nvSpPr>
          <p:cNvPr id="49156" name="Rectangle 4"/>
          <p:cNvSpPr>
            <a:spLocks noChangeArrowheads="1"/>
          </p:cNvSpPr>
          <p:nvPr/>
        </p:nvSpPr>
        <p:spPr bwMode="auto">
          <a:xfrm>
            <a:off x="2824163" y="4165600"/>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N</a:t>
            </a:r>
            <a:endParaRPr lang="en-US"/>
          </a:p>
        </p:txBody>
      </p:sp>
      <p:sp>
        <p:nvSpPr>
          <p:cNvPr id="49157" name="Rectangle 5"/>
          <p:cNvSpPr>
            <a:spLocks noChangeArrowheads="1"/>
          </p:cNvSpPr>
          <p:nvPr/>
        </p:nvSpPr>
        <p:spPr bwMode="auto">
          <a:xfrm>
            <a:off x="3157538" y="3811588"/>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C</a:t>
            </a:r>
            <a:endParaRPr lang="en-US"/>
          </a:p>
        </p:txBody>
      </p:sp>
      <p:sp>
        <p:nvSpPr>
          <p:cNvPr id="49158" name="Rectangle 6"/>
          <p:cNvSpPr>
            <a:spLocks noChangeArrowheads="1"/>
          </p:cNvSpPr>
          <p:nvPr/>
        </p:nvSpPr>
        <p:spPr bwMode="auto">
          <a:xfrm>
            <a:off x="2895600" y="3384550"/>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N</a:t>
            </a:r>
            <a:endParaRPr lang="en-US"/>
          </a:p>
        </p:txBody>
      </p:sp>
      <p:sp>
        <p:nvSpPr>
          <p:cNvPr id="49159" name="Rectangle 7"/>
          <p:cNvSpPr>
            <a:spLocks noChangeArrowheads="1"/>
          </p:cNvSpPr>
          <p:nvPr/>
        </p:nvSpPr>
        <p:spPr bwMode="auto">
          <a:xfrm>
            <a:off x="2033588" y="3328988"/>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C</a:t>
            </a:r>
            <a:endParaRPr lang="en-US"/>
          </a:p>
        </p:txBody>
      </p:sp>
      <p:sp>
        <p:nvSpPr>
          <p:cNvPr id="49160" name="Rectangle 8"/>
          <p:cNvSpPr>
            <a:spLocks noChangeArrowheads="1"/>
          </p:cNvSpPr>
          <p:nvPr/>
        </p:nvSpPr>
        <p:spPr bwMode="auto">
          <a:xfrm>
            <a:off x="1614488" y="3533775"/>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N</a:t>
            </a:r>
            <a:endParaRPr lang="en-US"/>
          </a:p>
        </p:txBody>
      </p:sp>
      <p:sp>
        <p:nvSpPr>
          <p:cNvPr id="49161" name="Rectangle 9"/>
          <p:cNvSpPr>
            <a:spLocks noChangeArrowheads="1"/>
          </p:cNvSpPr>
          <p:nvPr/>
        </p:nvSpPr>
        <p:spPr bwMode="auto">
          <a:xfrm>
            <a:off x="1612900" y="4052888"/>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C</a:t>
            </a:r>
            <a:endParaRPr lang="en-US"/>
          </a:p>
        </p:txBody>
      </p:sp>
      <p:sp>
        <p:nvSpPr>
          <p:cNvPr id="49162" name="Rectangle 10"/>
          <p:cNvSpPr>
            <a:spLocks noChangeArrowheads="1"/>
          </p:cNvSpPr>
          <p:nvPr/>
        </p:nvSpPr>
        <p:spPr bwMode="auto">
          <a:xfrm>
            <a:off x="2025650" y="4257675"/>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N</a:t>
            </a:r>
            <a:endParaRPr lang="en-US"/>
          </a:p>
        </p:txBody>
      </p:sp>
      <p:sp>
        <p:nvSpPr>
          <p:cNvPr id="49163" name="Rectangle 11"/>
          <p:cNvSpPr>
            <a:spLocks noChangeArrowheads="1"/>
          </p:cNvSpPr>
          <p:nvPr/>
        </p:nvSpPr>
        <p:spPr bwMode="auto">
          <a:xfrm>
            <a:off x="2435225" y="4052888"/>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C</a:t>
            </a:r>
            <a:endParaRPr lang="en-US"/>
          </a:p>
        </p:txBody>
      </p:sp>
      <p:sp>
        <p:nvSpPr>
          <p:cNvPr id="49164" name="Rectangle 12"/>
          <p:cNvSpPr>
            <a:spLocks noChangeArrowheads="1"/>
          </p:cNvSpPr>
          <p:nvPr/>
        </p:nvSpPr>
        <p:spPr bwMode="auto">
          <a:xfrm>
            <a:off x="2435225" y="3527425"/>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C</a:t>
            </a:r>
            <a:endParaRPr lang="en-US"/>
          </a:p>
        </p:txBody>
      </p:sp>
      <p:sp>
        <p:nvSpPr>
          <p:cNvPr id="49165" name="Rectangle 13"/>
          <p:cNvSpPr>
            <a:spLocks noChangeArrowheads="1"/>
          </p:cNvSpPr>
          <p:nvPr/>
        </p:nvSpPr>
        <p:spPr bwMode="auto">
          <a:xfrm>
            <a:off x="1203325" y="4200525"/>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H</a:t>
            </a:r>
            <a:endParaRPr lang="en-US"/>
          </a:p>
        </p:txBody>
      </p:sp>
      <p:sp>
        <p:nvSpPr>
          <p:cNvPr id="49166" name="Rectangle 14"/>
          <p:cNvSpPr>
            <a:spLocks noChangeArrowheads="1"/>
          </p:cNvSpPr>
          <p:nvPr/>
        </p:nvSpPr>
        <p:spPr bwMode="auto">
          <a:xfrm>
            <a:off x="3646488" y="3811588"/>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H</a:t>
            </a:r>
            <a:endParaRPr lang="en-US"/>
          </a:p>
        </p:txBody>
      </p:sp>
      <p:sp>
        <p:nvSpPr>
          <p:cNvPr id="49167" name="Rectangle 15"/>
          <p:cNvSpPr>
            <a:spLocks noChangeArrowheads="1"/>
          </p:cNvSpPr>
          <p:nvPr/>
        </p:nvSpPr>
        <p:spPr bwMode="auto">
          <a:xfrm>
            <a:off x="2824163" y="4605338"/>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H</a:t>
            </a:r>
            <a:endParaRPr lang="en-US"/>
          </a:p>
        </p:txBody>
      </p:sp>
      <p:sp>
        <p:nvSpPr>
          <p:cNvPr id="49168" name="Line 16"/>
          <p:cNvSpPr>
            <a:spLocks noChangeShapeType="1"/>
          </p:cNvSpPr>
          <p:nvPr/>
        </p:nvSpPr>
        <p:spPr bwMode="auto">
          <a:xfrm>
            <a:off x="2663825" y="4276725"/>
            <a:ext cx="160338" cy="63500"/>
          </a:xfrm>
          <a:prstGeom prst="line">
            <a:avLst/>
          </a:prstGeom>
          <a:noFill/>
          <a:ln w="38100">
            <a:solidFill>
              <a:srgbClr val="000000"/>
            </a:solidFill>
            <a:round/>
            <a:headEnd/>
            <a:tailEnd/>
          </a:ln>
        </p:spPr>
        <p:txBody>
          <a:bodyPr/>
          <a:lstStyle/>
          <a:p>
            <a:endParaRPr lang="en-US"/>
          </a:p>
        </p:txBody>
      </p:sp>
      <p:sp>
        <p:nvSpPr>
          <p:cNvPr id="49169" name="Line 17"/>
          <p:cNvSpPr>
            <a:spLocks noChangeShapeType="1"/>
          </p:cNvSpPr>
          <p:nvPr/>
        </p:nvSpPr>
        <p:spPr bwMode="auto">
          <a:xfrm flipV="1">
            <a:off x="3043238" y="4117975"/>
            <a:ext cx="138112" cy="204788"/>
          </a:xfrm>
          <a:prstGeom prst="line">
            <a:avLst/>
          </a:prstGeom>
          <a:noFill/>
          <a:ln w="38100">
            <a:solidFill>
              <a:srgbClr val="000000"/>
            </a:solidFill>
            <a:round/>
            <a:headEnd/>
            <a:tailEnd/>
          </a:ln>
        </p:spPr>
        <p:txBody>
          <a:bodyPr/>
          <a:lstStyle/>
          <a:p>
            <a:endParaRPr lang="en-US"/>
          </a:p>
        </p:txBody>
      </p:sp>
      <p:sp>
        <p:nvSpPr>
          <p:cNvPr id="49170" name="Line 18"/>
          <p:cNvSpPr>
            <a:spLocks noChangeShapeType="1"/>
          </p:cNvSpPr>
          <p:nvPr/>
        </p:nvSpPr>
        <p:spPr bwMode="auto">
          <a:xfrm>
            <a:off x="2138363" y="3100388"/>
            <a:ext cx="1587" cy="268287"/>
          </a:xfrm>
          <a:prstGeom prst="line">
            <a:avLst/>
          </a:prstGeom>
          <a:noFill/>
          <a:ln w="38100">
            <a:solidFill>
              <a:srgbClr val="000000"/>
            </a:solidFill>
            <a:round/>
            <a:headEnd/>
            <a:tailEnd/>
          </a:ln>
        </p:spPr>
        <p:txBody>
          <a:bodyPr/>
          <a:lstStyle/>
          <a:p>
            <a:endParaRPr lang="en-US"/>
          </a:p>
        </p:txBody>
      </p:sp>
      <p:sp>
        <p:nvSpPr>
          <p:cNvPr id="49171" name="Line 19"/>
          <p:cNvSpPr>
            <a:spLocks noChangeShapeType="1"/>
          </p:cNvSpPr>
          <p:nvPr/>
        </p:nvSpPr>
        <p:spPr bwMode="auto">
          <a:xfrm flipH="1">
            <a:off x="2663825" y="3629025"/>
            <a:ext cx="231775" cy="74613"/>
          </a:xfrm>
          <a:prstGeom prst="line">
            <a:avLst/>
          </a:prstGeom>
          <a:noFill/>
          <a:ln w="38100">
            <a:solidFill>
              <a:srgbClr val="000000"/>
            </a:solidFill>
            <a:round/>
            <a:headEnd/>
            <a:tailEnd/>
          </a:ln>
        </p:spPr>
        <p:txBody>
          <a:bodyPr/>
          <a:lstStyle/>
          <a:p>
            <a:endParaRPr lang="en-US"/>
          </a:p>
        </p:txBody>
      </p:sp>
      <p:sp>
        <p:nvSpPr>
          <p:cNvPr id="49172" name="Line 20"/>
          <p:cNvSpPr>
            <a:spLocks noChangeShapeType="1"/>
          </p:cNvSpPr>
          <p:nvPr/>
        </p:nvSpPr>
        <p:spPr bwMode="auto">
          <a:xfrm flipH="1" flipV="1">
            <a:off x="2262188" y="3576638"/>
            <a:ext cx="163512" cy="98425"/>
          </a:xfrm>
          <a:prstGeom prst="line">
            <a:avLst/>
          </a:prstGeom>
          <a:noFill/>
          <a:ln w="38100">
            <a:solidFill>
              <a:srgbClr val="000000"/>
            </a:solidFill>
            <a:round/>
            <a:headEnd/>
            <a:tailEnd/>
          </a:ln>
        </p:spPr>
        <p:txBody>
          <a:bodyPr/>
          <a:lstStyle/>
          <a:p>
            <a:endParaRPr lang="en-US"/>
          </a:p>
        </p:txBody>
      </p:sp>
      <p:sp>
        <p:nvSpPr>
          <p:cNvPr id="49173" name="Line 21"/>
          <p:cNvSpPr>
            <a:spLocks noChangeShapeType="1"/>
          </p:cNvSpPr>
          <p:nvPr/>
        </p:nvSpPr>
        <p:spPr bwMode="auto">
          <a:xfrm flipH="1">
            <a:off x="1833563" y="3568700"/>
            <a:ext cx="190500" cy="109538"/>
          </a:xfrm>
          <a:prstGeom prst="line">
            <a:avLst/>
          </a:prstGeom>
          <a:noFill/>
          <a:ln w="38100">
            <a:solidFill>
              <a:srgbClr val="000000"/>
            </a:solidFill>
            <a:round/>
            <a:headEnd/>
            <a:tailEnd/>
          </a:ln>
        </p:spPr>
        <p:txBody>
          <a:bodyPr/>
          <a:lstStyle/>
          <a:p>
            <a:endParaRPr lang="en-US"/>
          </a:p>
        </p:txBody>
      </p:sp>
      <p:sp>
        <p:nvSpPr>
          <p:cNvPr id="49174" name="Line 22"/>
          <p:cNvSpPr>
            <a:spLocks noChangeShapeType="1"/>
          </p:cNvSpPr>
          <p:nvPr/>
        </p:nvSpPr>
        <p:spPr bwMode="auto">
          <a:xfrm flipH="1">
            <a:off x="1936750" y="3689350"/>
            <a:ext cx="95250" cy="55563"/>
          </a:xfrm>
          <a:prstGeom prst="line">
            <a:avLst/>
          </a:prstGeom>
          <a:noFill/>
          <a:ln w="38100">
            <a:solidFill>
              <a:srgbClr val="000000"/>
            </a:solidFill>
            <a:round/>
            <a:headEnd/>
            <a:tailEnd/>
          </a:ln>
        </p:spPr>
        <p:txBody>
          <a:bodyPr/>
          <a:lstStyle/>
          <a:p>
            <a:endParaRPr lang="en-US"/>
          </a:p>
        </p:txBody>
      </p:sp>
      <p:sp>
        <p:nvSpPr>
          <p:cNvPr id="49175" name="Line 23"/>
          <p:cNvSpPr>
            <a:spLocks noChangeShapeType="1"/>
          </p:cNvSpPr>
          <p:nvPr/>
        </p:nvSpPr>
        <p:spPr bwMode="auto">
          <a:xfrm flipH="1">
            <a:off x="1719263" y="3840163"/>
            <a:ext cx="3175" cy="252412"/>
          </a:xfrm>
          <a:prstGeom prst="line">
            <a:avLst/>
          </a:prstGeom>
          <a:noFill/>
          <a:ln w="38100">
            <a:solidFill>
              <a:srgbClr val="000000"/>
            </a:solidFill>
            <a:round/>
            <a:headEnd/>
            <a:tailEnd/>
          </a:ln>
        </p:spPr>
        <p:txBody>
          <a:bodyPr/>
          <a:lstStyle/>
          <a:p>
            <a:endParaRPr lang="en-US"/>
          </a:p>
        </p:txBody>
      </p:sp>
      <p:sp>
        <p:nvSpPr>
          <p:cNvPr id="49176" name="Line 24"/>
          <p:cNvSpPr>
            <a:spLocks noChangeShapeType="1"/>
          </p:cNvSpPr>
          <p:nvPr/>
        </p:nvSpPr>
        <p:spPr bwMode="auto">
          <a:xfrm>
            <a:off x="1841500" y="4297363"/>
            <a:ext cx="184150" cy="104775"/>
          </a:xfrm>
          <a:prstGeom prst="line">
            <a:avLst/>
          </a:prstGeom>
          <a:noFill/>
          <a:ln w="38100">
            <a:solidFill>
              <a:srgbClr val="000000"/>
            </a:solidFill>
            <a:round/>
            <a:headEnd/>
            <a:tailEnd/>
          </a:ln>
        </p:spPr>
        <p:txBody>
          <a:bodyPr/>
          <a:lstStyle/>
          <a:p>
            <a:endParaRPr lang="en-US"/>
          </a:p>
        </p:txBody>
      </p:sp>
      <p:sp>
        <p:nvSpPr>
          <p:cNvPr id="49177" name="Line 25"/>
          <p:cNvSpPr>
            <a:spLocks noChangeShapeType="1"/>
          </p:cNvSpPr>
          <p:nvPr/>
        </p:nvSpPr>
        <p:spPr bwMode="auto">
          <a:xfrm>
            <a:off x="1943100" y="4230688"/>
            <a:ext cx="90488" cy="50800"/>
          </a:xfrm>
          <a:prstGeom prst="line">
            <a:avLst/>
          </a:prstGeom>
          <a:noFill/>
          <a:ln w="38100">
            <a:solidFill>
              <a:srgbClr val="000000"/>
            </a:solidFill>
            <a:round/>
            <a:headEnd/>
            <a:tailEnd/>
          </a:ln>
        </p:spPr>
        <p:txBody>
          <a:bodyPr/>
          <a:lstStyle/>
          <a:p>
            <a:endParaRPr lang="en-US"/>
          </a:p>
        </p:txBody>
      </p:sp>
      <p:sp>
        <p:nvSpPr>
          <p:cNvPr id="49178" name="Line 26"/>
          <p:cNvSpPr>
            <a:spLocks noChangeShapeType="1"/>
          </p:cNvSpPr>
          <p:nvPr/>
        </p:nvSpPr>
        <p:spPr bwMode="auto">
          <a:xfrm flipV="1">
            <a:off x="2244725" y="4294188"/>
            <a:ext cx="180975" cy="107950"/>
          </a:xfrm>
          <a:prstGeom prst="line">
            <a:avLst/>
          </a:prstGeom>
          <a:noFill/>
          <a:ln w="38100">
            <a:solidFill>
              <a:srgbClr val="000000"/>
            </a:solidFill>
            <a:round/>
            <a:headEnd/>
            <a:tailEnd/>
          </a:ln>
        </p:spPr>
        <p:txBody>
          <a:bodyPr/>
          <a:lstStyle/>
          <a:p>
            <a:endParaRPr lang="en-US"/>
          </a:p>
        </p:txBody>
      </p:sp>
      <p:sp>
        <p:nvSpPr>
          <p:cNvPr id="49179" name="Line 27"/>
          <p:cNvSpPr>
            <a:spLocks noChangeShapeType="1"/>
          </p:cNvSpPr>
          <p:nvPr/>
        </p:nvSpPr>
        <p:spPr bwMode="auto">
          <a:xfrm flipV="1">
            <a:off x="2540000" y="3876675"/>
            <a:ext cx="1588" cy="215900"/>
          </a:xfrm>
          <a:prstGeom prst="line">
            <a:avLst/>
          </a:prstGeom>
          <a:noFill/>
          <a:ln w="38100">
            <a:solidFill>
              <a:srgbClr val="000000"/>
            </a:solidFill>
            <a:round/>
            <a:headEnd/>
            <a:tailEnd/>
          </a:ln>
        </p:spPr>
        <p:txBody>
          <a:bodyPr/>
          <a:lstStyle/>
          <a:p>
            <a:endParaRPr lang="en-US"/>
          </a:p>
        </p:txBody>
      </p:sp>
      <p:sp>
        <p:nvSpPr>
          <p:cNvPr id="49180" name="Line 28"/>
          <p:cNvSpPr>
            <a:spLocks noChangeShapeType="1"/>
          </p:cNvSpPr>
          <p:nvPr/>
        </p:nvSpPr>
        <p:spPr bwMode="auto">
          <a:xfrm flipV="1">
            <a:off x="2432050" y="3930650"/>
            <a:ext cx="1588" cy="107950"/>
          </a:xfrm>
          <a:prstGeom prst="line">
            <a:avLst/>
          </a:prstGeom>
          <a:noFill/>
          <a:ln w="38100">
            <a:solidFill>
              <a:srgbClr val="000000"/>
            </a:solidFill>
            <a:round/>
            <a:headEnd/>
            <a:tailEnd/>
          </a:ln>
        </p:spPr>
        <p:txBody>
          <a:bodyPr/>
          <a:lstStyle/>
          <a:p>
            <a:endParaRPr lang="en-US"/>
          </a:p>
        </p:txBody>
      </p:sp>
      <p:sp>
        <p:nvSpPr>
          <p:cNvPr id="49181" name="Line 29"/>
          <p:cNvSpPr>
            <a:spLocks noChangeShapeType="1"/>
          </p:cNvSpPr>
          <p:nvPr/>
        </p:nvSpPr>
        <p:spPr bwMode="auto">
          <a:xfrm flipH="1" flipV="1">
            <a:off x="3086100" y="3690938"/>
            <a:ext cx="100013" cy="160337"/>
          </a:xfrm>
          <a:prstGeom prst="line">
            <a:avLst/>
          </a:prstGeom>
          <a:noFill/>
          <a:ln w="38100">
            <a:solidFill>
              <a:srgbClr val="000000"/>
            </a:solidFill>
            <a:round/>
            <a:headEnd/>
            <a:tailEnd/>
          </a:ln>
        </p:spPr>
        <p:txBody>
          <a:bodyPr/>
          <a:lstStyle/>
          <a:p>
            <a:endParaRPr lang="en-US"/>
          </a:p>
        </p:txBody>
      </p:sp>
      <p:sp>
        <p:nvSpPr>
          <p:cNvPr id="49182" name="Line 30"/>
          <p:cNvSpPr>
            <a:spLocks noChangeShapeType="1"/>
          </p:cNvSpPr>
          <p:nvPr/>
        </p:nvSpPr>
        <p:spPr bwMode="auto">
          <a:xfrm flipH="1" flipV="1">
            <a:off x="3022600" y="3795713"/>
            <a:ext cx="42863" cy="68262"/>
          </a:xfrm>
          <a:prstGeom prst="line">
            <a:avLst/>
          </a:prstGeom>
          <a:noFill/>
          <a:ln w="38100">
            <a:solidFill>
              <a:srgbClr val="000000"/>
            </a:solidFill>
            <a:round/>
            <a:headEnd/>
            <a:tailEnd/>
          </a:ln>
        </p:spPr>
        <p:txBody>
          <a:bodyPr/>
          <a:lstStyle/>
          <a:p>
            <a:endParaRPr lang="en-US"/>
          </a:p>
        </p:txBody>
      </p:sp>
      <p:sp>
        <p:nvSpPr>
          <p:cNvPr id="49183" name="Line 31"/>
          <p:cNvSpPr>
            <a:spLocks noChangeShapeType="1"/>
          </p:cNvSpPr>
          <p:nvPr/>
        </p:nvSpPr>
        <p:spPr bwMode="auto">
          <a:xfrm flipH="1">
            <a:off x="1422400" y="4267200"/>
            <a:ext cx="180975" cy="66675"/>
          </a:xfrm>
          <a:prstGeom prst="line">
            <a:avLst/>
          </a:prstGeom>
          <a:noFill/>
          <a:ln w="38100">
            <a:solidFill>
              <a:srgbClr val="000000"/>
            </a:solidFill>
            <a:round/>
            <a:headEnd/>
            <a:tailEnd/>
          </a:ln>
        </p:spPr>
        <p:txBody>
          <a:bodyPr/>
          <a:lstStyle/>
          <a:p>
            <a:endParaRPr lang="en-US"/>
          </a:p>
        </p:txBody>
      </p:sp>
      <p:sp>
        <p:nvSpPr>
          <p:cNvPr id="49184" name="Line 32"/>
          <p:cNvSpPr>
            <a:spLocks noChangeShapeType="1"/>
          </p:cNvSpPr>
          <p:nvPr/>
        </p:nvSpPr>
        <p:spPr bwMode="auto">
          <a:xfrm>
            <a:off x="3371850" y="4000500"/>
            <a:ext cx="260350" cy="1588"/>
          </a:xfrm>
          <a:prstGeom prst="line">
            <a:avLst/>
          </a:prstGeom>
          <a:noFill/>
          <a:ln w="38100">
            <a:solidFill>
              <a:srgbClr val="000000"/>
            </a:solidFill>
            <a:round/>
            <a:headEnd/>
            <a:tailEnd/>
          </a:ln>
        </p:spPr>
        <p:txBody>
          <a:bodyPr/>
          <a:lstStyle/>
          <a:p>
            <a:endParaRPr lang="en-US"/>
          </a:p>
        </p:txBody>
      </p:sp>
      <p:sp>
        <p:nvSpPr>
          <p:cNvPr id="49185" name="Line 33"/>
          <p:cNvSpPr>
            <a:spLocks noChangeShapeType="1"/>
          </p:cNvSpPr>
          <p:nvPr/>
        </p:nvSpPr>
        <p:spPr bwMode="auto">
          <a:xfrm>
            <a:off x="2933700" y="4471988"/>
            <a:ext cx="1588" cy="173037"/>
          </a:xfrm>
          <a:prstGeom prst="line">
            <a:avLst/>
          </a:prstGeom>
          <a:noFill/>
          <a:ln w="38100">
            <a:solidFill>
              <a:srgbClr val="000000"/>
            </a:solidFill>
            <a:round/>
            <a:headEnd/>
            <a:tailEnd/>
          </a:ln>
        </p:spPr>
        <p:txBody>
          <a:bodyPr/>
          <a:lstStyle/>
          <a:p>
            <a:endParaRPr lang="en-US"/>
          </a:p>
        </p:txBody>
      </p:sp>
      <p:sp>
        <p:nvSpPr>
          <p:cNvPr id="49186" name="Rectangle 34"/>
          <p:cNvSpPr>
            <a:spLocks noChangeArrowheads="1"/>
          </p:cNvSpPr>
          <p:nvPr/>
        </p:nvSpPr>
        <p:spPr bwMode="auto">
          <a:xfrm>
            <a:off x="5461000" y="2819400"/>
            <a:ext cx="57785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FF0000"/>
                </a:solidFill>
                <a:latin typeface="Arial" charset="0"/>
              </a:rPr>
              <a:t>N</a:t>
            </a:r>
            <a:r>
              <a:rPr lang="en-US" sz="2500" b="1">
                <a:solidFill>
                  <a:srgbClr val="000000"/>
                </a:solidFill>
                <a:latin typeface="Arial" charset="0"/>
              </a:rPr>
              <a:t>H</a:t>
            </a:r>
            <a:r>
              <a:rPr lang="en-US" sz="2500" b="1" baseline="-25000">
                <a:solidFill>
                  <a:srgbClr val="000000"/>
                </a:solidFill>
                <a:latin typeface="Arial" charset="0"/>
              </a:rPr>
              <a:t>2</a:t>
            </a:r>
          </a:p>
        </p:txBody>
      </p:sp>
      <p:sp>
        <p:nvSpPr>
          <p:cNvPr id="49187" name="Rectangle 35"/>
          <p:cNvSpPr>
            <a:spLocks noChangeArrowheads="1"/>
          </p:cNvSpPr>
          <p:nvPr/>
        </p:nvSpPr>
        <p:spPr bwMode="auto">
          <a:xfrm>
            <a:off x="6256338" y="4191000"/>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FF"/>
                </a:solidFill>
                <a:latin typeface="Arial" charset="0"/>
              </a:rPr>
              <a:t>N</a:t>
            </a:r>
            <a:endParaRPr lang="en-US"/>
          </a:p>
        </p:txBody>
      </p:sp>
      <p:sp>
        <p:nvSpPr>
          <p:cNvPr id="49188" name="Rectangle 36"/>
          <p:cNvSpPr>
            <a:spLocks noChangeArrowheads="1"/>
          </p:cNvSpPr>
          <p:nvPr/>
        </p:nvSpPr>
        <p:spPr bwMode="auto">
          <a:xfrm>
            <a:off x="6589713" y="3836988"/>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FF"/>
                </a:solidFill>
                <a:latin typeface="Arial" charset="0"/>
              </a:rPr>
              <a:t>C</a:t>
            </a:r>
            <a:endParaRPr lang="en-US"/>
          </a:p>
        </p:txBody>
      </p:sp>
      <p:sp>
        <p:nvSpPr>
          <p:cNvPr id="49189" name="Rectangle 37"/>
          <p:cNvSpPr>
            <a:spLocks noChangeArrowheads="1"/>
          </p:cNvSpPr>
          <p:nvPr/>
        </p:nvSpPr>
        <p:spPr bwMode="auto">
          <a:xfrm>
            <a:off x="6329363" y="3409950"/>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CC00"/>
                </a:solidFill>
                <a:latin typeface="Arial" charset="0"/>
              </a:rPr>
              <a:t>N</a:t>
            </a:r>
            <a:endParaRPr lang="en-US">
              <a:solidFill>
                <a:srgbClr val="00CC00"/>
              </a:solidFill>
            </a:endParaRPr>
          </a:p>
        </p:txBody>
      </p:sp>
      <p:sp>
        <p:nvSpPr>
          <p:cNvPr id="49190" name="Rectangle 38"/>
          <p:cNvSpPr>
            <a:spLocks noChangeArrowheads="1"/>
          </p:cNvSpPr>
          <p:nvPr/>
        </p:nvSpPr>
        <p:spPr bwMode="auto">
          <a:xfrm>
            <a:off x="5465763" y="3355975"/>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FF0000"/>
                </a:solidFill>
                <a:latin typeface="Arial" charset="0"/>
              </a:rPr>
              <a:t>C</a:t>
            </a:r>
            <a:endParaRPr lang="en-US"/>
          </a:p>
        </p:txBody>
      </p:sp>
      <p:sp>
        <p:nvSpPr>
          <p:cNvPr id="49191" name="Rectangle 39"/>
          <p:cNvSpPr>
            <a:spLocks noChangeArrowheads="1"/>
          </p:cNvSpPr>
          <p:nvPr/>
        </p:nvSpPr>
        <p:spPr bwMode="auto">
          <a:xfrm>
            <a:off x="5048250" y="3560763"/>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CC00CC"/>
                </a:solidFill>
                <a:latin typeface="Arial" charset="0"/>
              </a:rPr>
              <a:t>N</a:t>
            </a:r>
            <a:endParaRPr lang="en-US">
              <a:solidFill>
                <a:srgbClr val="CC00CC"/>
              </a:solidFill>
            </a:endParaRPr>
          </a:p>
        </p:txBody>
      </p:sp>
      <p:sp>
        <p:nvSpPr>
          <p:cNvPr id="49192" name="Rectangle 40"/>
          <p:cNvSpPr>
            <a:spLocks noChangeArrowheads="1"/>
          </p:cNvSpPr>
          <p:nvPr/>
        </p:nvSpPr>
        <p:spPr bwMode="auto">
          <a:xfrm>
            <a:off x="5046663" y="4078288"/>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CC00CC"/>
                </a:solidFill>
                <a:latin typeface="Arial" charset="0"/>
              </a:rPr>
              <a:t>C</a:t>
            </a:r>
            <a:endParaRPr lang="en-US">
              <a:solidFill>
                <a:srgbClr val="CC00CC"/>
              </a:solidFill>
            </a:endParaRPr>
          </a:p>
        </p:txBody>
      </p:sp>
      <p:sp>
        <p:nvSpPr>
          <p:cNvPr id="1127465" name="Rectangle 41"/>
          <p:cNvSpPr>
            <a:spLocks noChangeArrowheads="1"/>
          </p:cNvSpPr>
          <p:nvPr/>
        </p:nvSpPr>
        <p:spPr bwMode="auto">
          <a:xfrm>
            <a:off x="5457825" y="4284663"/>
            <a:ext cx="228600" cy="381000"/>
          </a:xfrm>
          <a:prstGeom prst="rect">
            <a:avLst/>
          </a:prstGeom>
          <a:noFill/>
          <a:ln w="9525">
            <a:noFill/>
            <a:miter lim="800000"/>
            <a:headEnd/>
            <a:tailEnd/>
          </a:ln>
        </p:spPr>
        <p:txBody>
          <a:bodyPr wrap="none" lIns="0" tIns="0" rIns="0" bIns="0">
            <a:spAutoFit/>
          </a:bodyPr>
          <a:lstStyle/>
          <a:p>
            <a:pPr eaLnBrk="0" hangingPunct="0">
              <a:defRPr/>
            </a:pPr>
            <a:r>
              <a:rPr lang="en-US" sz="2500" b="1">
                <a:solidFill>
                  <a:srgbClr val="FF9900"/>
                </a:solidFill>
                <a:effectLst>
                  <a:outerShdw blurRad="38100" dist="38100" dir="2700000" algn="tl">
                    <a:srgbClr val="C0C0C0"/>
                  </a:outerShdw>
                </a:effectLst>
                <a:latin typeface="Arial" charset="0"/>
                <a:cs typeface="+mn-cs"/>
              </a:rPr>
              <a:t>N</a:t>
            </a:r>
            <a:endParaRPr lang="en-US">
              <a:solidFill>
                <a:srgbClr val="FF9900"/>
              </a:solidFill>
              <a:effectLst>
                <a:outerShdw blurRad="38100" dist="38100" dir="2700000" algn="tl">
                  <a:srgbClr val="C0C0C0"/>
                </a:outerShdw>
              </a:effectLst>
              <a:cs typeface="+mn-cs"/>
            </a:endParaRPr>
          </a:p>
        </p:txBody>
      </p:sp>
      <p:sp>
        <p:nvSpPr>
          <p:cNvPr id="1127466" name="Rectangle 42"/>
          <p:cNvSpPr>
            <a:spLocks noChangeArrowheads="1"/>
          </p:cNvSpPr>
          <p:nvPr/>
        </p:nvSpPr>
        <p:spPr bwMode="auto">
          <a:xfrm>
            <a:off x="5867400" y="4078288"/>
            <a:ext cx="228600" cy="381000"/>
          </a:xfrm>
          <a:prstGeom prst="rect">
            <a:avLst/>
          </a:prstGeom>
          <a:noFill/>
          <a:ln w="9525">
            <a:noFill/>
            <a:miter lim="800000"/>
            <a:headEnd/>
            <a:tailEnd/>
          </a:ln>
        </p:spPr>
        <p:txBody>
          <a:bodyPr wrap="none" lIns="0" tIns="0" rIns="0" bIns="0">
            <a:spAutoFit/>
          </a:bodyPr>
          <a:lstStyle/>
          <a:p>
            <a:pPr eaLnBrk="0" hangingPunct="0">
              <a:defRPr/>
            </a:pPr>
            <a:r>
              <a:rPr lang="en-US" sz="2500" b="1">
                <a:solidFill>
                  <a:srgbClr val="FF9900"/>
                </a:solidFill>
                <a:effectLst>
                  <a:outerShdw blurRad="38100" dist="38100" dir="2700000" algn="tl">
                    <a:srgbClr val="C0C0C0"/>
                  </a:outerShdw>
                </a:effectLst>
                <a:latin typeface="Arial" charset="0"/>
                <a:cs typeface="+mn-cs"/>
              </a:rPr>
              <a:t>C</a:t>
            </a:r>
            <a:endParaRPr lang="en-US">
              <a:solidFill>
                <a:srgbClr val="FF9900"/>
              </a:solidFill>
              <a:effectLst>
                <a:outerShdw blurRad="38100" dist="38100" dir="2700000" algn="tl">
                  <a:srgbClr val="C0C0C0"/>
                </a:outerShdw>
              </a:effectLst>
              <a:cs typeface="+mn-cs"/>
            </a:endParaRPr>
          </a:p>
        </p:txBody>
      </p:sp>
      <p:sp>
        <p:nvSpPr>
          <p:cNvPr id="49195" name="Rectangle 43"/>
          <p:cNvSpPr>
            <a:spLocks noChangeArrowheads="1"/>
          </p:cNvSpPr>
          <p:nvPr/>
        </p:nvSpPr>
        <p:spPr bwMode="auto">
          <a:xfrm>
            <a:off x="5867400" y="3552825"/>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CC00"/>
                </a:solidFill>
                <a:latin typeface="Arial" charset="0"/>
              </a:rPr>
              <a:t>C</a:t>
            </a:r>
            <a:endParaRPr lang="en-US">
              <a:solidFill>
                <a:srgbClr val="00CC00"/>
              </a:solidFill>
            </a:endParaRPr>
          </a:p>
        </p:txBody>
      </p:sp>
      <p:sp>
        <p:nvSpPr>
          <p:cNvPr id="49196" name="Rectangle 44"/>
          <p:cNvSpPr>
            <a:spLocks noChangeArrowheads="1"/>
          </p:cNvSpPr>
          <p:nvPr/>
        </p:nvSpPr>
        <p:spPr bwMode="auto">
          <a:xfrm>
            <a:off x="4635500" y="4227513"/>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H</a:t>
            </a:r>
            <a:endParaRPr lang="en-US"/>
          </a:p>
        </p:txBody>
      </p:sp>
      <p:sp>
        <p:nvSpPr>
          <p:cNvPr id="49197" name="Rectangle 45"/>
          <p:cNvSpPr>
            <a:spLocks noChangeArrowheads="1"/>
          </p:cNvSpPr>
          <p:nvPr/>
        </p:nvSpPr>
        <p:spPr bwMode="auto">
          <a:xfrm>
            <a:off x="7080250" y="3836988"/>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H</a:t>
            </a:r>
            <a:endParaRPr lang="en-US"/>
          </a:p>
        </p:txBody>
      </p:sp>
      <p:sp>
        <p:nvSpPr>
          <p:cNvPr id="49198" name="Rectangle 46"/>
          <p:cNvSpPr>
            <a:spLocks noChangeArrowheads="1"/>
          </p:cNvSpPr>
          <p:nvPr/>
        </p:nvSpPr>
        <p:spPr bwMode="auto">
          <a:xfrm>
            <a:off x="6256338" y="4632325"/>
            <a:ext cx="228600" cy="381000"/>
          </a:xfrm>
          <a:prstGeom prst="rect">
            <a:avLst/>
          </a:prstGeom>
          <a:noFill/>
          <a:ln w="9525">
            <a:noFill/>
            <a:miter lim="800000"/>
            <a:headEnd/>
            <a:tailEnd/>
          </a:ln>
        </p:spPr>
        <p:txBody>
          <a:bodyPr wrap="none" lIns="0" tIns="0" rIns="0" bIns="0">
            <a:spAutoFit/>
          </a:bodyPr>
          <a:lstStyle/>
          <a:p>
            <a:pPr eaLnBrk="0" hangingPunct="0"/>
            <a:r>
              <a:rPr lang="en-US" sz="2500" b="1">
                <a:solidFill>
                  <a:srgbClr val="000000"/>
                </a:solidFill>
                <a:latin typeface="Arial" charset="0"/>
              </a:rPr>
              <a:t>H</a:t>
            </a:r>
            <a:endParaRPr lang="en-US"/>
          </a:p>
        </p:txBody>
      </p:sp>
      <p:sp>
        <p:nvSpPr>
          <p:cNvPr id="49199" name="Line 47"/>
          <p:cNvSpPr>
            <a:spLocks noChangeShapeType="1"/>
          </p:cNvSpPr>
          <p:nvPr/>
        </p:nvSpPr>
        <p:spPr bwMode="auto">
          <a:xfrm>
            <a:off x="6096000" y="4302125"/>
            <a:ext cx="160338" cy="65088"/>
          </a:xfrm>
          <a:prstGeom prst="line">
            <a:avLst/>
          </a:prstGeom>
          <a:noFill/>
          <a:ln w="38100">
            <a:solidFill>
              <a:srgbClr val="000000"/>
            </a:solidFill>
            <a:round/>
            <a:headEnd/>
            <a:tailEnd/>
          </a:ln>
        </p:spPr>
        <p:txBody>
          <a:bodyPr/>
          <a:lstStyle/>
          <a:p>
            <a:endParaRPr lang="en-US"/>
          </a:p>
        </p:txBody>
      </p:sp>
      <p:sp>
        <p:nvSpPr>
          <p:cNvPr id="49200" name="Line 48"/>
          <p:cNvSpPr>
            <a:spLocks noChangeShapeType="1"/>
          </p:cNvSpPr>
          <p:nvPr/>
        </p:nvSpPr>
        <p:spPr bwMode="auto">
          <a:xfrm flipV="1">
            <a:off x="6475413" y="4143375"/>
            <a:ext cx="138112" cy="206375"/>
          </a:xfrm>
          <a:prstGeom prst="line">
            <a:avLst/>
          </a:prstGeom>
          <a:noFill/>
          <a:ln w="38100">
            <a:solidFill>
              <a:srgbClr val="0000FF"/>
            </a:solidFill>
            <a:round/>
            <a:headEnd/>
            <a:tailEnd/>
          </a:ln>
        </p:spPr>
        <p:txBody>
          <a:bodyPr/>
          <a:lstStyle/>
          <a:p>
            <a:endParaRPr lang="en-US"/>
          </a:p>
        </p:txBody>
      </p:sp>
      <p:sp>
        <p:nvSpPr>
          <p:cNvPr id="49201" name="Line 49"/>
          <p:cNvSpPr>
            <a:spLocks noChangeShapeType="1"/>
          </p:cNvSpPr>
          <p:nvPr/>
        </p:nvSpPr>
        <p:spPr bwMode="auto">
          <a:xfrm>
            <a:off x="5570538" y="3125788"/>
            <a:ext cx="1587" cy="269875"/>
          </a:xfrm>
          <a:prstGeom prst="line">
            <a:avLst/>
          </a:prstGeom>
          <a:noFill/>
          <a:ln w="38100">
            <a:solidFill>
              <a:srgbClr val="FF0000"/>
            </a:solidFill>
            <a:round/>
            <a:headEnd/>
            <a:tailEnd/>
          </a:ln>
        </p:spPr>
        <p:txBody>
          <a:bodyPr/>
          <a:lstStyle/>
          <a:p>
            <a:endParaRPr lang="en-US"/>
          </a:p>
        </p:txBody>
      </p:sp>
      <p:sp>
        <p:nvSpPr>
          <p:cNvPr id="49202" name="Line 50"/>
          <p:cNvSpPr>
            <a:spLocks noChangeShapeType="1"/>
          </p:cNvSpPr>
          <p:nvPr/>
        </p:nvSpPr>
        <p:spPr bwMode="auto">
          <a:xfrm flipH="1">
            <a:off x="6070600" y="3673475"/>
            <a:ext cx="233363" cy="74613"/>
          </a:xfrm>
          <a:prstGeom prst="line">
            <a:avLst/>
          </a:prstGeom>
          <a:noFill/>
          <a:ln w="38100">
            <a:solidFill>
              <a:srgbClr val="00CC00"/>
            </a:solidFill>
            <a:round/>
            <a:headEnd/>
            <a:tailEnd/>
          </a:ln>
        </p:spPr>
        <p:txBody>
          <a:bodyPr/>
          <a:lstStyle/>
          <a:p>
            <a:endParaRPr lang="en-US"/>
          </a:p>
        </p:txBody>
      </p:sp>
      <p:sp>
        <p:nvSpPr>
          <p:cNvPr id="49203" name="Line 51"/>
          <p:cNvSpPr>
            <a:spLocks noChangeShapeType="1"/>
          </p:cNvSpPr>
          <p:nvPr/>
        </p:nvSpPr>
        <p:spPr bwMode="auto">
          <a:xfrm flipH="1" flipV="1">
            <a:off x="5694363" y="3602038"/>
            <a:ext cx="163512" cy="98425"/>
          </a:xfrm>
          <a:prstGeom prst="line">
            <a:avLst/>
          </a:prstGeom>
          <a:noFill/>
          <a:ln w="38100">
            <a:solidFill>
              <a:srgbClr val="000000"/>
            </a:solidFill>
            <a:round/>
            <a:headEnd/>
            <a:tailEnd/>
          </a:ln>
        </p:spPr>
        <p:txBody>
          <a:bodyPr/>
          <a:lstStyle/>
          <a:p>
            <a:endParaRPr lang="en-US"/>
          </a:p>
        </p:txBody>
      </p:sp>
      <p:sp>
        <p:nvSpPr>
          <p:cNvPr id="49204" name="Line 52"/>
          <p:cNvSpPr>
            <a:spLocks noChangeShapeType="1"/>
          </p:cNvSpPr>
          <p:nvPr/>
        </p:nvSpPr>
        <p:spPr bwMode="auto">
          <a:xfrm flipH="1">
            <a:off x="5267325" y="3595688"/>
            <a:ext cx="188913" cy="109537"/>
          </a:xfrm>
          <a:prstGeom prst="line">
            <a:avLst/>
          </a:prstGeom>
          <a:noFill/>
          <a:ln w="38100">
            <a:solidFill>
              <a:srgbClr val="000000"/>
            </a:solidFill>
            <a:round/>
            <a:headEnd/>
            <a:tailEnd/>
          </a:ln>
        </p:spPr>
        <p:txBody>
          <a:bodyPr/>
          <a:lstStyle/>
          <a:p>
            <a:endParaRPr lang="en-US"/>
          </a:p>
        </p:txBody>
      </p:sp>
      <p:sp>
        <p:nvSpPr>
          <p:cNvPr id="49205" name="Line 53"/>
          <p:cNvSpPr>
            <a:spLocks noChangeShapeType="1"/>
          </p:cNvSpPr>
          <p:nvPr/>
        </p:nvSpPr>
        <p:spPr bwMode="auto">
          <a:xfrm flipH="1">
            <a:off x="5368925" y="3716338"/>
            <a:ext cx="93663" cy="55562"/>
          </a:xfrm>
          <a:prstGeom prst="line">
            <a:avLst/>
          </a:prstGeom>
          <a:noFill/>
          <a:ln w="38100">
            <a:solidFill>
              <a:srgbClr val="000000"/>
            </a:solidFill>
            <a:round/>
            <a:headEnd/>
            <a:tailEnd/>
          </a:ln>
        </p:spPr>
        <p:txBody>
          <a:bodyPr/>
          <a:lstStyle/>
          <a:p>
            <a:endParaRPr lang="en-US"/>
          </a:p>
        </p:txBody>
      </p:sp>
      <p:sp>
        <p:nvSpPr>
          <p:cNvPr id="49206" name="Line 54"/>
          <p:cNvSpPr>
            <a:spLocks noChangeShapeType="1"/>
          </p:cNvSpPr>
          <p:nvPr/>
        </p:nvSpPr>
        <p:spPr bwMode="auto">
          <a:xfrm flipH="1">
            <a:off x="5153025" y="3867150"/>
            <a:ext cx="1588" cy="250825"/>
          </a:xfrm>
          <a:prstGeom prst="line">
            <a:avLst/>
          </a:prstGeom>
          <a:noFill/>
          <a:ln w="38100">
            <a:solidFill>
              <a:srgbClr val="CC00CC"/>
            </a:solidFill>
            <a:round/>
            <a:headEnd/>
            <a:tailEnd/>
          </a:ln>
        </p:spPr>
        <p:txBody>
          <a:bodyPr/>
          <a:lstStyle/>
          <a:p>
            <a:endParaRPr lang="en-US"/>
          </a:p>
        </p:txBody>
      </p:sp>
      <p:sp>
        <p:nvSpPr>
          <p:cNvPr id="49207" name="Line 55"/>
          <p:cNvSpPr>
            <a:spLocks noChangeShapeType="1"/>
          </p:cNvSpPr>
          <p:nvPr/>
        </p:nvSpPr>
        <p:spPr bwMode="auto">
          <a:xfrm>
            <a:off x="5275263" y="4322763"/>
            <a:ext cx="182562" cy="106362"/>
          </a:xfrm>
          <a:prstGeom prst="line">
            <a:avLst/>
          </a:prstGeom>
          <a:noFill/>
          <a:ln w="38100">
            <a:solidFill>
              <a:srgbClr val="000000"/>
            </a:solidFill>
            <a:round/>
            <a:headEnd/>
            <a:tailEnd/>
          </a:ln>
        </p:spPr>
        <p:txBody>
          <a:bodyPr/>
          <a:lstStyle/>
          <a:p>
            <a:endParaRPr lang="en-US"/>
          </a:p>
        </p:txBody>
      </p:sp>
      <p:sp>
        <p:nvSpPr>
          <p:cNvPr id="49208" name="Line 56"/>
          <p:cNvSpPr>
            <a:spLocks noChangeShapeType="1"/>
          </p:cNvSpPr>
          <p:nvPr/>
        </p:nvSpPr>
        <p:spPr bwMode="auto">
          <a:xfrm>
            <a:off x="5375275" y="4256088"/>
            <a:ext cx="90488" cy="50800"/>
          </a:xfrm>
          <a:prstGeom prst="line">
            <a:avLst/>
          </a:prstGeom>
          <a:noFill/>
          <a:ln w="38100">
            <a:solidFill>
              <a:srgbClr val="000000"/>
            </a:solidFill>
            <a:round/>
            <a:headEnd/>
            <a:tailEnd/>
          </a:ln>
        </p:spPr>
        <p:txBody>
          <a:bodyPr/>
          <a:lstStyle/>
          <a:p>
            <a:endParaRPr lang="en-US"/>
          </a:p>
        </p:txBody>
      </p:sp>
      <p:sp>
        <p:nvSpPr>
          <p:cNvPr id="49209" name="Line 57"/>
          <p:cNvSpPr>
            <a:spLocks noChangeShapeType="1"/>
          </p:cNvSpPr>
          <p:nvPr/>
        </p:nvSpPr>
        <p:spPr bwMode="auto">
          <a:xfrm flipV="1">
            <a:off x="5676900" y="4319588"/>
            <a:ext cx="180975" cy="107950"/>
          </a:xfrm>
          <a:prstGeom prst="line">
            <a:avLst/>
          </a:prstGeom>
          <a:noFill/>
          <a:ln w="38100">
            <a:solidFill>
              <a:srgbClr val="FF9900"/>
            </a:solidFill>
            <a:round/>
            <a:headEnd/>
            <a:tailEnd/>
          </a:ln>
        </p:spPr>
        <p:txBody>
          <a:bodyPr/>
          <a:lstStyle/>
          <a:p>
            <a:endParaRPr lang="en-US"/>
          </a:p>
        </p:txBody>
      </p:sp>
      <p:sp>
        <p:nvSpPr>
          <p:cNvPr id="49210" name="Line 58"/>
          <p:cNvSpPr>
            <a:spLocks noChangeShapeType="1"/>
          </p:cNvSpPr>
          <p:nvPr/>
        </p:nvSpPr>
        <p:spPr bwMode="auto">
          <a:xfrm flipV="1">
            <a:off x="5972175" y="3902075"/>
            <a:ext cx="1588" cy="215900"/>
          </a:xfrm>
          <a:prstGeom prst="line">
            <a:avLst/>
          </a:prstGeom>
          <a:noFill/>
          <a:ln w="38100">
            <a:solidFill>
              <a:srgbClr val="000000"/>
            </a:solidFill>
            <a:round/>
            <a:headEnd/>
            <a:tailEnd/>
          </a:ln>
        </p:spPr>
        <p:txBody>
          <a:bodyPr/>
          <a:lstStyle/>
          <a:p>
            <a:endParaRPr lang="en-US"/>
          </a:p>
        </p:txBody>
      </p:sp>
      <p:sp>
        <p:nvSpPr>
          <p:cNvPr id="49211" name="Line 59"/>
          <p:cNvSpPr>
            <a:spLocks noChangeShapeType="1"/>
          </p:cNvSpPr>
          <p:nvPr/>
        </p:nvSpPr>
        <p:spPr bwMode="auto">
          <a:xfrm flipV="1">
            <a:off x="5864225" y="3957638"/>
            <a:ext cx="1588" cy="106362"/>
          </a:xfrm>
          <a:prstGeom prst="line">
            <a:avLst/>
          </a:prstGeom>
          <a:noFill/>
          <a:ln w="38100">
            <a:solidFill>
              <a:srgbClr val="000000"/>
            </a:solidFill>
            <a:round/>
            <a:headEnd/>
            <a:tailEnd/>
          </a:ln>
        </p:spPr>
        <p:txBody>
          <a:bodyPr/>
          <a:lstStyle/>
          <a:p>
            <a:endParaRPr lang="en-US"/>
          </a:p>
        </p:txBody>
      </p:sp>
      <p:sp>
        <p:nvSpPr>
          <p:cNvPr id="49212" name="Line 60"/>
          <p:cNvSpPr>
            <a:spLocks noChangeShapeType="1"/>
          </p:cNvSpPr>
          <p:nvPr/>
        </p:nvSpPr>
        <p:spPr bwMode="auto">
          <a:xfrm flipH="1" flipV="1">
            <a:off x="6518275" y="3716338"/>
            <a:ext cx="101600" cy="160337"/>
          </a:xfrm>
          <a:prstGeom prst="line">
            <a:avLst/>
          </a:prstGeom>
          <a:noFill/>
          <a:ln w="38100">
            <a:solidFill>
              <a:srgbClr val="000000"/>
            </a:solidFill>
            <a:round/>
            <a:headEnd/>
            <a:tailEnd/>
          </a:ln>
        </p:spPr>
        <p:txBody>
          <a:bodyPr/>
          <a:lstStyle/>
          <a:p>
            <a:endParaRPr lang="en-US"/>
          </a:p>
        </p:txBody>
      </p:sp>
      <p:sp>
        <p:nvSpPr>
          <p:cNvPr id="49213" name="Line 61"/>
          <p:cNvSpPr>
            <a:spLocks noChangeShapeType="1"/>
          </p:cNvSpPr>
          <p:nvPr/>
        </p:nvSpPr>
        <p:spPr bwMode="auto">
          <a:xfrm flipH="1" flipV="1">
            <a:off x="6456363" y="3821113"/>
            <a:ext cx="42862" cy="68262"/>
          </a:xfrm>
          <a:prstGeom prst="line">
            <a:avLst/>
          </a:prstGeom>
          <a:noFill/>
          <a:ln w="38100">
            <a:solidFill>
              <a:srgbClr val="000000"/>
            </a:solidFill>
            <a:round/>
            <a:headEnd/>
            <a:tailEnd/>
          </a:ln>
        </p:spPr>
        <p:txBody>
          <a:bodyPr/>
          <a:lstStyle/>
          <a:p>
            <a:endParaRPr lang="en-US"/>
          </a:p>
        </p:txBody>
      </p:sp>
      <p:sp>
        <p:nvSpPr>
          <p:cNvPr id="49214" name="Line 62"/>
          <p:cNvSpPr>
            <a:spLocks noChangeShapeType="1"/>
          </p:cNvSpPr>
          <p:nvPr/>
        </p:nvSpPr>
        <p:spPr bwMode="auto">
          <a:xfrm flipH="1">
            <a:off x="4854575" y="4292600"/>
            <a:ext cx="182563" cy="66675"/>
          </a:xfrm>
          <a:prstGeom prst="line">
            <a:avLst/>
          </a:prstGeom>
          <a:noFill/>
          <a:ln w="38100">
            <a:solidFill>
              <a:srgbClr val="000000"/>
            </a:solidFill>
            <a:round/>
            <a:headEnd/>
            <a:tailEnd/>
          </a:ln>
        </p:spPr>
        <p:txBody>
          <a:bodyPr/>
          <a:lstStyle/>
          <a:p>
            <a:endParaRPr lang="en-US"/>
          </a:p>
        </p:txBody>
      </p:sp>
      <p:sp>
        <p:nvSpPr>
          <p:cNvPr id="49215" name="Line 63"/>
          <p:cNvSpPr>
            <a:spLocks noChangeShapeType="1"/>
          </p:cNvSpPr>
          <p:nvPr/>
        </p:nvSpPr>
        <p:spPr bwMode="auto">
          <a:xfrm>
            <a:off x="6804025" y="4025900"/>
            <a:ext cx="261938" cy="1588"/>
          </a:xfrm>
          <a:prstGeom prst="line">
            <a:avLst/>
          </a:prstGeom>
          <a:noFill/>
          <a:ln w="38100">
            <a:solidFill>
              <a:srgbClr val="000000"/>
            </a:solidFill>
            <a:round/>
            <a:headEnd/>
            <a:tailEnd/>
          </a:ln>
        </p:spPr>
        <p:txBody>
          <a:bodyPr/>
          <a:lstStyle/>
          <a:p>
            <a:endParaRPr lang="en-US"/>
          </a:p>
        </p:txBody>
      </p:sp>
      <p:sp>
        <p:nvSpPr>
          <p:cNvPr id="49216" name="Line 64"/>
          <p:cNvSpPr>
            <a:spLocks noChangeShapeType="1"/>
          </p:cNvSpPr>
          <p:nvPr/>
        </p:nvSpPr>
        <p:spPr bwMode="auto">
          <a:xfrm>
            <a:off x="6365875" y="4497388"/>
            <a:ext cx="1588" cy="174625"/>
          </a:xfrm>
          <a:prstGeom prst="line">
            <a:avLst/>
          </a:prstGeom>
          <a:noFill/>
          <a:ln w="38100">
            <a:solidFill>
              <a:srgbClr val="000000"/>
            </a:solidFill>
            <a:round/>
            <a:headEnd/>
            <a:tailEnd/>
          </a:ln>
        </p:spPr>
        <p:txBody>
          <a:bodyPr/>
          <a:lstStyle/>
          <a:p>
            <a:endParaRPr lang="en-US"/>
          </a:p>
        </p:txBody>
      </p:sp>
      <p:sp>
        <p:nvSpPr>
          <p:cNvPr id="66" name="TextBox 65"/>
          <p:cNvSpPr txBox="1"/>
          <p:nvPr/>
        </p:nvSpPr>
        <p:spPr>
          <a:xfrm>
            <a:off x="5220072" y="5445224"/>
            <a:ext cx="3002169" cy="646331"/>
          </a:xfrm>
          <a:prstGeom prst="rect">
            <a:avLst/>
          </a:prstGeom>
          <a:noFill/>
        </p:spPr>
        <p:txBody>
          <a:bodyPr wrap="none" rtlCol="0">
            <a:spAutoFit/>
          </a:bodyPr>
          <a:lstStyle/>
          <a:p>
            <a:r>
              <a:rPr lang="en-CA" dirty="0" smtClean="0"/>
              <a:t>Required for DNA, RNA, NAD+</a:t>
            </a:r>
          </a:p>
          <a:p>
            <a:r>
              <a:rPr lang="en-CA" dirty="0" err="1" smtClean="0"/>
              <a:t>CoA</a:t>
            </a:r>
            <a:r>
              <a:rPr lang="en-CA" dirty="0" smtClean="0"/>
              <a:t>, etc. </a:t>
            </a:r>
            <a:endParaRPr lang="en-CA" dirty="0"/>
          </a:p>
        </p:txBody>
      </p:sp>
    </p:spTree>
    <p:extLst>
      <p:ext uri="{BB962C8B-B14F-4D97-AF65-F5344CB8AC3E}">
        <p14:creationId xmlns:p14="http://schemas.microsoft.com/office/powerpoint/2010/main" xmlns="" val="207564022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Chemical Evolution</a:t>
            </a:r>
            <a:endParaRPr lang="en-CA" dirty="0"/>
          </a:p>
        </p:txBody>
      </p:sp>
      <p:sp>
        <p:nvSpPr>
          <p:cNvPr id="3" name="Content Placeholder 2"/>
          <p:cNvSpPr>
            <a:spLocks noGrp="1"/>
          </p:cNvSpPr>
          <p:nvPr>
            <p:ph idx="1"/>
          </p:nvPr>
        </p:nvSpPr>
        <p:spPr/>
        <p:txBody>
          <a:bodyPr/>
          <a:lstStyle/>
          <a:p>
            <a:pPr marL="0" indent="0">
              <a:buNone/>
            </a:pPr>
            <a:r>
              <a:rPr lang="en-CA" dirty="0" smtClean="0"/>
              <a:t>Simple building blocks combine to make </a:t>
            </a:r>
            <a:r>
              <a:rPr lang="en-CA" dirty="0" smtClean="0"/>
              <a:t>polymers -&gt; very challenging</a:t>
            </a:r>
          </a:p>
          <a:p>
            <a:pPr marL="0" indent="0">
              <a:buNone/>
            </a:pPr>
            <a:r>
              <a:rPr lang="en-CA" dirty="0" smtClean="0"/>
              <a:t>	 </a:t>
            </a:r>
            <a:r>
              <a:rPr lang="en-CA" dirty="0" smtClean="0"/>
              <a:t>       -&gt; need monomers at high 				  concentrations</a:t>
            </a:r>
            <a:endParaRPr lang="en-CA" dirty="0" smtClean="0"/>
          </a:p>
          <a:p>
            <a:pPr marL="0" indent="0">
              <a:buNone/>
            </a:pPr>
            <a:endParaRPr lang="en-CA" dirty="0"/>
          </a:p>
          <a:p>
            <a:pPr marL="0" indent="0">
              <a:buNone/>
            </a:pPr>
            <a:r>
              <a:rPr lang="en-CA" dirty="0" smtClean="0"/>
              <a:t>Polymers ultimately </a:t>
            </a:r>
            <a:r>
              <a:rPr lang="en-CA" dirty="0" smtClean="0"/>
              <a:t>become </a:t>
            </a:r>
            <a:r>
              <a:rPr lang="en-CA" dirty="0" smtClean="0"/>
              <a:t>self replicating</a:t>
            </a:r>
          </a:p>
          <a:p>
            <a:pPr marL="0" indent="0">
              <a:buNone/>
            </a:pPr>
            <a:endParaRPr lang="en-CA" dirty="0"/>
          </a:p>
          <a:p>
            <a:r>
              <a:rPr lang="en-CA" dirty="0" smtClean="0"/>
              <a:t>Common hypothesis – “RNA world” </a:t>
            </a:r>
          </a:p>
          <a:p>
            <a:pPr marL="0" indent="0">
              <a:buNone/>
            </a:pPr>
            <a:endParaRPr lang="en-CA" dirty="0"/>
          </a:p>
        </p:txBody>
      </p:sp>
    </p:spTree>
    <p:extLst>
      <p:ext uri="{BB962C8B-B14F-4D97-AF65-F5344CB8AC3E}">
        <p14:creationId xmlns:p14="http://schemas.microsoft.com/office/powerpoint/2010/main" xmlns="" val="19809067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Number Placeholder 1"/>
          <p:cNvSpPr>
            <a:spLocks noGrp="1"/>
          </p:cNvSpPr>
          <p:nvPr>
            <p:ph type="sldNum" sz="quarter" idx="10"/>
          </p:nvPr>
        </p:nvSpPr>
        <p:spPr>
          <a:noFill/>
        </p:spPr>
        <p:txBody>
          <a:bodyPr/>
          <a:lstStyle/>
          <a:p>
            <a:fld id="{30C5EBE9-396F-42BB-BB91-3195F8A90CA2}" type="slidenum">
              <a:rPr lang="en-US" smtClean="0">
                <a:cs typeface="Arial" charset="0"/>
              </a:rPr>
              <a:pPr/>
              <a:t>10</a:t>
            </a:fld>
            <a:endParaRPr lang="en-US" smtClean="0">
              <a:cs typeface="Arial" charset="0"/>
            </a:endParaRPr>
          </a:p>
        </p:txBody>
      </p:sp>
      <p:sp>
        <p:nvSpPr>
          <p:cNvPr id="1133572" name="Text Box 4"/>
          <p:cNvSpPr txBox="1">
            <a:spLocks noChangeArrowheads="1"/>
          </p:cNvSpPr>
          <p:nvPr/>
        </p:nvSpPr>
        <p:spPr bwMode="auto">
          <a:xfrm>
            <a:off x="395288" y="44624"/>
            <a:ext cx="8382000" cy="6832640"/>
          </a:xfrm>
          <a:prstGeom prst="rect">
            <a:avLst/>
          </a:prstGeom>
          <a:noFill/>
          <a:ln w="9525">
            <a:noFill/>
            <a:miter lim="800000"/>
            <a:headEnd/>
            <a:tailEnd/>
          </a:ln>
          <a:effectLst/>
        </p:spPr>
        <p:txBody>
          <a:bodyPr>
            <a:spAutoFit/>
          </a:bodyPr>
          <a:lstStyle/>
          <a:p>
            <a:pPr eaLnBrk="0" hangingPunct="0">
              <a:defRPr/>
            </a:pPr>
            <a:r>
              <a:rPr lang="en-US" sz="3200" b="1" dirty="0" smtClean="0"/>
              <a:t>“</a:t>
            </a:r>
            <a:r>
              <a:rPr lang="en-US" sz="3200" b="1" dirty="0">
                <a:effectLst>
                  <a:outerShdw blurRad="38100" dist="38100" dir="2700000" algn="tl">
                    <a:srgbClr val="000000">
                      <a:alpha val="43137"/>
                    </a:srgbClr>
                  </a:outerShdw>
                </a:effectLst>
              </a:rPr>
              <a:t>RNA World</a:t>
            </a:r>
            <a:r>
              <a:rPr lang="en-US" sz="3200" b="1" dirty="0"/>
              <a:t>” hypothesis</a:t>
            </a:r>
          </a:p>
          <a:p>
            <a:pPr eaLnBrk="0" hangingPunct="0">
              <a:defRPr/>
            </a:pPr>
            <a:endParaRPr lang="en-US" b="1" i="1" dirty="0">
              <a:effectLst>
                <a:outerShdw blurRad="38100" dist="38100" dir="2700000" algn="tl">
                  <a:srgbClr val="C0C0C0"/>
                </a:outerShdw>
              </a:effectLst>
              <a:latin typeface="Arial" charset="0"/>
            </a:endParaRPr>
          </a:p>
          <a:p>
            <a:pPr eaLnBrk="0" hangingPunct="0">
              <a:defRPr/>
            </a:pPr>
            <a:r>
              <a:rPr lang="en-US" sz="2800" i="1" dirty="0" smtClean="0">
                <a:latin typeface="Arial" charset="0"/>
              </a:rPr>
              <a:t>RNA can fold and template its own formation</a:t>
            </a:r>
          </a:p>
          <a:p>
            <a:pPr eaLnBrk="0" hangingPunct="0">
              <a:defRPr/>
            </a:pPr>
            <a:endParaRPr lang="en-US" sz="2800" b="1" i="1" dirty="0" smtClean="0">
              <a:solidFill>
                <a:srgbClr val="008000"/>
              </a:solidFill>
              <a:latin typeface="Arial" charset="0"/>
            </a:endParaRPr>
          </a:p>
          <a:p>
            <a:pPr eaLnBrk="0" hangingPunct="0">
              <a:defRPr/>
            </a:pPr>
            <a:endParaRPr lang="en-US" sz="2800" b="1" i="1" dirty="0" smtClean="0">
              <a:solidFill>
                <a:srgbClr val="008000"/>
              </a:solidFill>
              <a:latin typeface="Arial" charset="0"/>
            </a:endParaRPr>
          </a:p>
          <a:p>
            <a:pPr eaLnBrk="0" hangingPunct="0">
              <a:defRPr/>
            </a:pPr>
            <a:r>
              <a:rPr lang="en-US" sz="2800" b="1" i="1" dirty="0" smtClean="0">
                <a:solidFill>
                  <a:srgbClr val="008000"/>
                </a:solidFill>
                <a:latin typeface="Arial" charset="0"/>
              </a:rPr>
              <a:t>Folded</a:t>
            </a:r>
          </a:p>
          <a:p>
            <a:pPr eaLnBrk="0" hangingPunct="0">
              <a:defRPr/>
            </a:pPr>
            <a:r>
              <a:rPr lang="en-US" sz="2800" b="1" i="1" dirty="0">
                <a:solidFill>
                  <a:srgbClr val="008000"/>
                </a:solidFill>
                <a:latin typeface="Arial" charset="0"/>
              </a:rPr>
              <a:t>	</a:t>
            </a:r>
            <a:r>
              <a:rPr lang="en-US" sz="2800" b="1" i="1" dirty="0" smtClean="0">
                <a:solidFill>
                  <a:srgbClr val="008000"/>
                </a:solidFill>
                <a:latin typeface="Arial" charset="0"/>
              </a:rPr>
              <a:t>– </a:t>
            </a:r>
            <a:r>
              <a:rPr lang="en-US" sz="2000" b="1" i="1" dirty="0" smtClean="0">
                <a:solidFill>
                  <a:srgbClr val="008000"/>
                </a:solidFill>
                <a:latin typeface="Arial" charset="0"/>
              </a:rPr>
              <a:t>stability and </a:t>
            </a:r>
            <a:r>
              <a:rPr lang="en-US" sz="2000" b="1" i="1" dirty="0" smtClean="0">
                <a:solidFill>
                  <a:srgbClr val="008000"/>
                </a:solidFill>
                <a:latin typeface="Arial" charset="0"/>
              </a:rPr>
              <a:t>structure</a:t>
            </a:r>
          </a:p>
          <a:p>
            <a:pPr eaLnBrk="0" hangingPunct="0">
              <a:defRPr/>
            </a:pPr>
            <a:r>
              <a:rPr lang="en-US" sz="2000" b="1" i="1" dirty="0" smtClean="0">
                <a:solidFill>
                  <a:srgbClr val="008000"/>
                </a:solidFill>
                <a:latin typeface="Arial" charset="0"/>
              </a:rPr>
              <a:t>	</a:t>
            </a:r>
            <a:r>
              <a:rPr lang="en-US" sz="2000" b="1" i="1" dirty="0" smtClean="0">
                <a:solidFill>
                  <a:srgbClr val="008000"/>
                </a:solidFill>
                <a:latin typeface="Arial" charset="0"/>
              </a:rPr>
              <a:t>- </a:t>
            </a:r>
            <a:r>
              <a:rPr lang="en-US" sz="2000" b="1" dirty="0" smtClean="0">
                <a:solidFill>
                  <a:srgbClr val="008000"/>
                </a:solidFill>
                <a:latin typeface="Arial" charset="0"/>
              </a:rPr>
              <a:t>Folds extremely well</a:t>
            </a:r>
            <a:endParaRPr lang="en-US" sz="2000" b="1" i="1" dirty="0" smtClean="0">
              <a:solidFill>
                <a:srgbClr val="008000"/>
              </a:solidFill>
              <a:latin typeface="Arial" charset="0"/>
            </a:endParaRPr>
          </a:p>
          <a:p>
            <a:pPr eaLnBrk="0" hangingPunct="0">
              <a:defRPr/>
            </a:pPr>
            <a:r>
              <a:rPr lang="en-US" sz="2000" b="1" i="1" dirty="0" smtClean="0">
                <a:solidFill>
                  <a:srgbClr val="008000"/>
                </a:solidFill>
                <a:latin typeface="Arial" charset="0"/>
              </a:rPr>
              <a:t>	</a:t>
            </a:r>
            <a:r>
              <a:rPr lang="en-US" sz="2000" b="1" i="1" dirty="0" smtClean="0">
                <a:solidFill>
                  <a:srgbClr val="008000"/>
                </a:solidFill>
                <a:latin typeface="Arial" charset="0"/>
              </a:rPr>
              <a:t>- </a:t>
            </a:r>
            <a:r>
              <a:rPr lang="en-US" sz="2000" b="1" dirty="0" smtClean="0">
                <a:solidFill>
                  <a:srgbClr val="008000"/>
                </a:solidFill>
                <a:latin typeface="Arial" charset="0"/>
              </a:rPr>
              <a:t>Folded RNA more stable</a:t>
            </a:r>
          </a:p>
          <a:p>
            <a:pPr eaLnBrk="0" hangingPunct="0">
              <a:defRPr/>
            </a:pPr>
            <a:r>
              <a:rPr lang="en-US" sz="2000" b="1" i="1" dirty="0" smtClean="0">
                <a:solidFill>
                  <a:srgbClr val="008000"/>
                </a:solidFill>
                <a:latin typeface="Arial" charset="0"/>
              </a:rPr>
              <a:t>	</a:t>
            </a:r>
            <a:r>
              <a:rPr lang="en-US" sz="2000" b="1" i="1" dirty="0" smtClean="0">
                <a:solidFill>
                  <a:srgbClr val="008000"/>
                </a:solidFill>
                <a:latin typeface="Arial" charset="0"/>
              </a:rPr>
              <a:t>- </a:t>
            </a:r>
            <a:r>
              <a:rPr lang="en-US" sz="2000" b="1" dirty="0" smtClean="0">
                <a:solidFill>
                  <a:srgbClr val="008000"/>
                </a:solidFill>
                <a:latin typeface="Arial" charset="0"/>
              </a:rPr>
              <a:t>RNA can catalyze many chemical reactions</a:t>
            </a:r>
            <a:endParaRPr lang="en-US" sz="2800" b="1" i="1" dirty="0">
              <a:solidFill>
                <a:srgbClr val="008000"/>
              </a:solidFill>
              <a:latin typeface="Arial" charset="0"/>
            </a:endParaRPr>
          </a:p>
          <a:p>
            <a:pPr eaLnBrk="0" hangingPunct="0">
              <a:defRPr/>
            </a:pPr>
            <a:r>
              <a:rPr lang="en-US" sz="2800" b="1" i="1" dirty="0" smtClean="0">
                <a:solidFill>
                  <a:srgbClr val="008000"/>
                </a:solidFill>
                <a:latin typeface="Arial" charset="0"/>
              </a:rPr>
              <a:t>	</a:t>
            </a:r>
            <a:r>
              <a:rPr lang="en-US" sz="2800" b="1" i="1" dirty="0" smtClean="0">
                <a:solidFill>
                  <a:srgbClr val="FF0000"/>
                </a:solidFill>
                <a:latin typeface="Arial" charset="0"/>
              </a:rPr>
              <a:t>- can be </a:t>
            </a:r>
            <a:r>
              <a:rPr lang="en-US" sz="2800" b="1" i="1" dirty="0" smtClean="0">
                <a:solidFill>
                  <a:srgbClr val="FF0000"/>
                </a:solidFill>
                <a:latin typeface="Arial" charset="0"/>
              </a:rPr>
              <a:t>catalytic</a:t>
            </a:r>
          </a:p>
          <a:p>
            <a:pPr eaLnBrk="0" hangingPunct="0">
              <a:defRPr/>
            </a:pPr>
            <a:r>
              <a:rPr lang="en-US" sz="2800" b="1" dirty="0" smtClean="0">
                <a:solidFill>
                  <a:srgbClr val="FF0000"/>
                </a:solidFill>
                <a:latin typeface="Arial" charset="0"/>
              </a:rPr>
              <a:t>	</a:t>
            </a:r>
            <a:r>
              <a:rPr lang="en-US" sz="2800" b="1" dirty="0" smtClean="0">
                <a:solidFill>
                  <a:srgbClr val="FF0000"/>
                </a:solidFill>
                <a:latin typeface="Arial" charset="0"/>
              </a:rPr>
              <a:t>- </a:t>
            </a:r>
            <a:r>
              <a:rPr lang="en-US" sz="2000" b="1" dirty="0" smtClean="0">
                <a:solidFill>
                  <a:srgbClr val="FF0000"/>
                </a:solidFill>
                <a:latin typeface="Arial" charset="0"/>
              </a:rPr>
              <a:t>Proposed to catalyze their own replication</a:t>
            </a:r>
          </a:p>
          <a:p>
            <a:pPr eaLnBrk="0" hangingPunct="0">
              <a:defRPr/>
            </a:pPr>
            <a:r>
              <a:rPr lang="en-US" sz="2000" b="1" dirty="0" smtClean="0">
                <a:solidFill>
                  <a:srgbClr val="FF0000"/>
                </a:solidFill>
                <a:latin typeface="Arial" charset="0"/>
              </a:rPr>
              <a:t>	</a:t>
            </a:r>
            <a:r>
              <a:rPr lang="en-US" sz="2000" b="1" dirty="0" smtClean="0">
                <a:solidFill>
                  <a:srgbClr val="FF0000"/>
                </a:solidFill>
                <a:latin typeface="Arial" charset="0"/>
              </a:rPr>
              <a:t>- Can catalyze their own replication </a:t>
            </a:r>
            <a:endParaRPr lang="en-US" sz="2800" b="1" dirty="0">
              <a:solidFill>
                <a:srgbClr val="FF0000"/>
              </a:solidFill>
              <a:latin typeface="Arial" charset="0"/>
            </a:endParaRPr>
          </a:p>
          <a:p>
            <a:pPr eaLnBrk="0" hangingPunct="0">
              <a:defRPr/>
            </a:pPr>
            <a:endParaRPr lang="en-US" sz="2800" b="1" i="1" u="sng" dirty="0">
              <a:solidFill>
                <a:srgbClr val="FF0000"/>
              </a:solidFill>
              <a:latin typeface="Arial" charset="0"/>
            </a:endParaRPr>
          </a:p>
          <a:p>
            <a:pPr eaLnBrk="0" hangingPunct="0">
              <a:defRPr/>
            </a:pPr>
            <a:r>
              <a:rPr lang="en-US" sz="2800" b="1" dirty="0" smtClean="0">
                <a:latin typeface="Arial" charset="0"/>
              </a:rPr>
              <a:t>DNA and proteins improved</a:t>
            </a:r>
          </a:p>
          <a:p>
            <a:pPr eaLnBrk="0" hangingPunct="0">
              <a:defRPr/>
            </a:pPr>
            <a:r>
              <a:rPr lang="en-US" sz="2800" b="1" dirty="0">
                <a:latin typeface="Arial" charset="0"/>
              </a:rPr>
              <a:t> </a:t>
            </a:r>
            <a:r>
              <a:rPr lang="en-US" sz="2800" b="1" dirty="0" smtClean="0">
                <a:latin typeface="Arial" charset="0"/>
              </a:rPr>
              <a:t>   and refined RNA fitness</a:t>
            </a:r>
            <a:endParaRPr lang="en-US" sz="2800" b="1" dirty="0">
              <a:latin typeface="Arial" charset="0"/>
            </a:endParaRPr>
          </a:p>
          <a:p>
            <a:pPr eaLnBrk="0" hangingPunct="0">
              <a:defRPr/>
            </a:pPr>
            <a:endParaRPr lang="en-US" sz="2800" b="1" i="1" u="sng" dirty="0">
              <a:solidFill>
                <a:srgbClr val="FF0000"/>
              </a:solidFill>
              <a:latin typeface="Arial" charset="0"/>
            </a:endParaRPr>
          </a:p>
        </p:txBody>
      </p:sp>
      <p:pic>
        <p:nvPicPr>
          <p:cNvPr id="55303" name="Picture 1"/>
          <p:cNvPicPr>
            <a:picLocks noChangeAspect="1" noChangeArrowheads="1"/>
          </p:cNvPicPr>
          <p:nvPr/>
        </p:nvPicPr>
        <p:blipFill>
          <a:blip r:embed="rId3" cstate="print"/>
          <a:srcRect l="14500" r="14999"/>
          <a:stretch>
            <a:fillRect/>
          </a:stretch>
        </p:blipFill>
        <p:spPr bwMode="auto">
          <a:xfrm>
            <a:off x="6725228" y="1556792"/>
            <a:ext cx="2284453" cy="3240360"/>
          </a:xfrm>
          <a:prstGeom prst="rect">
            <a:avLst/>
          </a:prstGeom>
          <a:noFill/>
          <a:ln w="9525">
            <a:noFill/>
            <a:miter lim="800000"/>
            <a:headEnd/>
            <a:tailEnd/>
          </a:ln>
        </p:spPr>
      </p:pic>
    </p:spTree>
    <p:extLst>
      <p:ext uri="{BB962C8B-B14F-4D97-AF65-F5344CB8AC3E}">
        <p14:creationId xmlns:p14="http://schemas.microsoft.com/office/powerpoint/2010/main" xmlns="" val="131214317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395288" y="754826"/>
            <a:ext cx="8382000" cy="5940088"/>
          </a:xfrm>
          <a:prstGeom prst="rect">
            <a:avLst/>
          </a:prstGeom>
          <a:noFill/>
          <a:ln w="9525">
            <a:noFill/>
            <a:miter lim="800000"/>
            <a:headEnd/>
            <a:tailEnd/>
          </a:ln>
          <a:effectLst/>
        </p:spPr>
        <p:txBody>
          <a:bodyPr>
            <a:spAutoFit/>
          </a:bodyPr>
          <a:lstStyle/>
          <a:p>
            <a:pPr eaLnBrk="0" hangingPunct="0">
              <a:defRPr/>
            </a:pPr>
            <a:r>
              <a:rPr lang="en-US" sz="2800" b="1" i="1" dirty="0" smtClean="0">
                <a:latin typeface="Arial" charset="0"/>
              </a:rPr>
              <a:t>Self assembly and </a:t>
            </a:r>
            <a:r>
              <a:rPr lang="en-US" sz="2800" b="1" i="1" dirty="0" smtClean="0">
                <a:latin typeface="Arial" charset="0"/>
              </a:rPr>
              <a:t>compartmentalization</a:t>
            </a:r>
            <a:endParaRPr lang="en-US" sz="2800" b="1" i="1" dirty="0" smtClean="0">
              <a:latin typeface="Arial" charset="0"/>
            </a:endParaRPr>
          </a:p>
          <a:p>
            <a:pPr eaLnBrk="0" hangingPunct="0">
              <a:defRPr/>
            </a:pPr>
            <a:r>
              <a:rPr lang="en-US" sz="2800" b="1" i="1" dirty="0" smtClean="0">
                <a:latin typeface="Arial" charset="0"/>
              </a:rPr>
              <a:t>			Lead to “life” </a:t>
            </a:r>
          </a:p>
          <a:p>
            <a:pPr eaLnBrk="0" hangingPunct="0">
              <a:defRPr/>
            </a:pPr>
            <a:r>
              <a:rPr lang="en-US" sz="2000" b="1" dirty="0" smtClean="0">
                <a:latin typeface="Arial" charset="0"/>
              </a:rPr>
              <a:t>Most common scientific definition of life </a:t>
            </a:r>
          </a:p>
          <a:p>
            <a:pPr eaLnBrk="0" hangingPunct="0">
              <a:defRPr/>
            </a:pPr>
            <a:r>
              <a:rPr lang="en-US" sz="2000" b="1" dirty="0" smtClean="0">
                <a:latin typeface="Arial" charset="0"/>
              </a:rPr>
              <a:t>- Life possesses the properties of replication, catalysis, and mutability </a:t>
            </a:r>
            <a:endParaRPr lang="en-US" sz="2000" b="1" dirty="0">
              <a:latin typeface="Arial" charset="0"/>
            </a:endParaRPr>
          </a:p>
          <a:p>
            <a:pPr eaLnBrk="0" hangingPunct="0">
              <a:defRPr/>
            </a:pPr>
            <a:r>
              <a:rPr lang="en-US" sz="2800" b="1" i="1" dirty="0" smtClean="0">
                <a:latin typeface="Arial" charset="0"/>
              </a:rPr>
              <a:t> </a:t>
            </a:r>
          </a:p>
          <a:p>
            <a:pPr eaLnBrk="0" hangingPunct="0">
              <a:defRPr/>
            </a:pPr>
            <a:endParaRPr lang="en-US" sz="2800" b="1" i="1" dirty="0">
              <a:latin typeface="Arial" charset="0"/>
            </a:endParaRPr>
          </a:p>
          <a:p>
            <a:pPr eaLnBrk="0" hangingPunct="0">
              <a:defRPr/>
            </a:pPr>
            <a:r>
              <a:rPr lang="en-US" sz="2800" b="1" i="1" dirty="0" smtClean="0">
                <a:latin typeface="Arial" charset="0"/>
              </a:rPr>
              <a:t>Life evolved from inanimate chemicals governed by  fundamental chemical principles</a:t>
            </a:r>
          </a:p>
          <a:p>
            <a:pPr eaLnBrk="0" hangingPunct="0">
              <a:defRPr/>
            </a:pPr>
            <a:endParaRPr lang="en-US" sz="2800" b="1" i="1" dirty="0">
              <a:latin typeface="Arial" charset="0"/>
            </a:endParaRPr>
          </a:p>
          <a:p>
            <a:pPr eaLnBrk="0" hangingPunct="0">
              <a:defRPr/>
            </a:pPr>
            <a:r>
              <a:rPr lang="en-US" sz="2800" b="1" i="1" dirty="0" smtClean="0">
                <a:latin typeface="Arial" charset="0"/>
              </a:rPr>
              <a:t>Fundamental chemical principles  thus govern biochemistry</a:t>
            </a:r>
          </a:p>
          <a:p>
            <a:pPr eaLnBrk="0" hangingPunct="0">
              <a:defRPr/>
            </a:pPr>
            <a:endParaRPr lang="en-CA" sz="2800" b="1" i="1" dirty="0" smtClean="0">
              <a:latin typeface="Arial" charset="0"/>
            </a:endParaRPr>
          </a:p>
          <a:p>
            <a:pPr eaLnBrk="0" hangingPunct="0">
              <a:defRPr/>
            </a:pPr>
            <a:r>
              <a:rPr lang="en-US" sz="2000" b="1" i="1" dirty="0" smtClean="0">
                <a:latin typeface="Arial" charset="0"/>
              </a:rPr>
              <a:t>http://www.ibiology.org/ibioseminars/evolution-ecology/jack-szostak-part-1.html</a:t>
            </a:r>
          </a:p>
        </p:txBody>
      </p:sp>
    </p:spTree>
    <p:extLst>
      <p:ext uri="{BB962C8B-B14F-4D97-AF65-F5344CB8AC3E}">
        <p14:creationId xmlns:p14="http://schemas.microsoft.com/office/powerpoint/2010/main" xmlns="" val="41952946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a:xfrm>
            <a:off x="398463" y="119063"/>
            <a:ext cx="8229600" cy="1143000"/>
          </a:xfrm>
        </p:spPr>
        <p:txBody>
          <a:bodyPr/>
          <a:lstStyle/>
          <a:p>
            <a:pPr eaLnBrk="1" hangingPunct="1">
              <a:defRPr/>
            </a:pPr>
            <a:r>
              <a:rPr lang="en-US" sz="3200" b="1" dirty="0" smtClean="0"/>
              <a:t>Smallest unit of life: the cell</a:t>
            </a:r>
            <a:endParaRPr lang="en-US" dirty="0" smtClean="0"/>
          </a:p>
        </p:txBody>
      </p:sp>
      <p:sp>
        <p:nvSpPr>
          <p:cNvPr id="1027" name="Rectangle 3"/>
          <p:cNvSpPr>
            <a:spLocks noGrp="1" noChangeArrowheads="1"/>
          </p:cNvSpPr>
          <p:nvPr>
            <p:ph type="body" idx="1"/>
          </p:nvPr>
        </p:nvSpPr>
        <p:spPr>
          <a:xfrm>
            <a:off x="455613" y="1354138"/>
            <a:ext cx="8175625" cy="5103812"/>
          </a:xfrm>
        </p:spPr>
        <p:txBody>
          <a:bodyPr/>
          <a:lstStyle/>
          <a:p>
            <a:pPr eaLnBrk="1" hangingPunct="1">
              <a:defRPr/>
            </a:pPr>
            <a:r>
              <a:rPr lang="en-US" sz="2000" b="1" smtClean="0"/>
              <a:t>There are two major cell types: eukaryotes and prokaryotes</a:t>
            </a:r>
            <a:r>
              <a:rPr lang="en-US" sz="2400" b="1" smtClean="0"/>
              <a:t>.</a:t>
            </a:r>
            <a:endParaRPr lang="en-US" sz="2400" smtClean="0"/>
          </a:p>
          <a:p>
            <a:pPr eaLnBrk="1" hangingPunct="1">
              <a:defRPr/>
            </a:pPr>
            <a:r>
              <a:rPr lang="en-US" sz="2000" smtClean="0"/>
              <a:t>Eukaryotes  have a membrane enclosed </a:t>
            </a:r>
            <a:r>
              <a:rPr lang="en-US" sz="2000" b="1" smtClean="0"/>
              <a:t>nucleus</a:t>
            </a:r>
            <a:r>
              <a:rPr lang="en-US" sz="2000" smtClean="0"/>
              <a:t> encapsulating their genomic DNA.</a:t>
            </a:r>
          </a:p>
          <a:p>
            <a:pPr eaLnBrk="1" hangingPunct="1">
              <a:defRPr/>
            </a:pPr>
            <a:r>
              <a:rPr lang="en-US" sz="2000" smtClean="0"/>
              <a:t>Prokaryotes </a:t>
            </a:r>
            <a:r>
              <a:rPr lang="en-US" sz="2000" u="sng" smtClean="0"/>
              <a:t>do not</a:t>
            </a:r>
            <a:r>
              <a:rPr lang="en-US" sz="2000" smtClean="0"/>
              <a:t> have a nucleus.</a:t>
            </a:r>
          </a:p>
        </p:txBody>
      </p:sp>
      <p:sp>
        <p:nvSpPr>
          <p:cNvPr id="1040" name="Text Box 16"/>
          <p:cNvSpPr txBox="1">
            <a:spLocks noChangeArrowheads="1"/>
          </p:cNvSpPr>
          <p:nvPr/>
        </p:nvSpPr>
        <p:spPr bwMode="auto">
          <a:xfrm>
            <a:off x="741363" y="3025775"/>
            <a:ext cx="2762250" cy="1844675"/>
          </a:xfrm>
          <a:prstGeom prst="rect">
            <a:avLst/>
          </a:prstGeom>
          <a:solidFill>
            <a:schemeClr val="accent1">
              <a:alpha val="49001"/>
            </a:schemeClr>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lvl1pPr eaLnBrk="0" hangingPunct="0">
              <a:defRPr sz="3200">
                <a:solidFill>
                  <a:schemeClr val="tx1"/>
                </a:solidFill>
                <a:latin typeface="Arial" pitchFamily="34" charset="0"/>
                <a:ea typeface="ＭＳ Ｐゴシック" pitchFamily="34" charset="-128"/>
              </a:defRPr>
            </a:lvl1pPr>
            <a:lvl2pPr marL="742950" indent="-285750" eaLnBrk="0" hangingPunct="0">
              <a:defRPr sz="3200">
                <a:solidFill>
                  <a:schemeClr val="tx1"/>
                </a:solidFill>
                <a:latin typeface="Arial" pitchFamily="34" charset="0"/>
                <a:ea typeface="ＭＳ Ｐゴシック" pitchFamily="34" charset="-128"/>
              </a:defRPr>
            </a:lvl2pPr>
            <a:lvl3pPr marL="1143000" indent="-228600" eaLnBrk="0" hangingPunct="0">
              <a:defRPr sz="3200">
                <a:solidFill>
                  <a:schemeClr val="tx1"/>
                </a:solidFill>
                <a:latin typeface="Arial" pitchFamily="34" charset="0"/>
                <a:ea typeface="ＭＳ Ｐゴシック" pitchFamily="34" charset="-128"/>
              </a:defRPr>
            </a:lvl3pPr>
            <a:lvl4pPr marL="1600200" indent="-228600" eaLnBrk="0" hangingPunct="0">
              <a:defRPr sz="3200">
                <a:solidFill>
                  <a:schemeClr val="tx1"/>
                </a:solidFill>
                <a:latin typeface="Arial" pitchFamily="34" charset="0"/>
                <a:ea typeface="ＭＳ Ｐゴシック" pitchFamily="34" charset="-128"/>
              </a:defRPr>
            </a:lvl4pPr>
            <a:lvl5pPr marL="2057400" indent="-228600" eaLnBrk="0" hangingPunct="0">
              <a:defRPr sz="32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32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32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32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3200">
                <a:solidFill>
                  <a:schemeClr val="tx1"/>
                </a:solidFill>
                <a:latin typeface="Arial" pitchFamily="34" charset="0"/>
                <a:ea typeface="ＭＳ Ｐゴシック" pitchFamily="34" charset="-128"/>
              </a:defRPr>
            </a:lvl9pPr>
          </a:lstStyle>
          <a:p>
            <a:pPr eaLnBrk="1" hangingPunct="1">
              <a:spcBef>
                <a:spcPct val="50000"/>
              </a:spcBef>
            </a:pPr>
            <a:r>
              <a:rPr lang="en-US" altLang="en-US" sz="2400" b="1">
                <a:ea typeface="Osaka" charset="-128"/>
              </a:rPr>
              <a:t>Prokaryotes</a:t>
            </a:r>
          </a:p>
          <a:p>
            <a:pPr eaLnBrk="1" hangingPunct="1">
              <a:spcBef>
                <a:spcPct val="50000"/>
              </a:spcBef>
            </a:pPr>
            <a:r>
              <a:rPr lang="en-US" altLang="en-US" sz="2400" b="1">
                <a:ea typeface="Osaka" charset="-128"/>
              </a:rPr>
              <a:t>Bacteria, </a:t>
            </a:r>
          </a:p>
          <a:p>
            <a:pPr eaLnBrk="1" hangingPunct="1">
              <a:lnSpc>
                <a:spcPct val="30000"/>
              </a:lnSpc>
              <a:spcBef>
                <a:spcPct val="50000"/>
              </a:spcBef>
            </a:pPr>
            <a:r>
              <a:rPr lang="en-US" altLang="en-US" sz="2400" b="1">
                <a:ea typeface="Osaka" charset="-128"/>
              </a:rPr>
              <a:t>Archaea</a:t>
            </a:r>
          </a:p>
          <a:p>
            <a:pPr eaLnBrk="1" hangingPunct="1">
              <a:spcBef>
                <a:spcPct val="50000"/>
              </a:spcBef>
            </a:pPr>
            <a:r>
              <a:rPr lang="en-US" altLang="en-US" sz="2400" b="1">
                <a:ea typeface="Osaka" charset="-128"/>
              </a:rPr>
              <a:t>1-10 µm</a:t>
            </a:r>
          </a:p>
        </p:txBody>
      </p:sp>
      <p:sp>
        <p:nvSpPr>
          <p:cNvPr id="1041" name="Text Box 17"/>
          <p:cNvSpPr txBox="1">
            <a:spLocks noChangeArrowheads="1"/>
          </p:cNvSpPr>
          <p:nvPr/>
        </p:nvSpPr>
        <p:spPr bwMode="auto">
          <a:xfrm>
            <a:off x="4918075" y="3005138"/>
            <a:ext cx="2874963" cy="1917700"/>
          </a:xfrm>
          <a:prstGeom prst="rect">
            <a:avLst/>
          </a:prstGeom>
          <a:solidFill>
            <a:schemeClr val="accent1">
              <a:alpha val="49001"/>
            </a:schemeClr>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lvl1pPr eaLnBrk="0" hangingPunct="0">
              <a:defRPr sz="3200">
                <a:solidFill>
                  <a:schemeClr val="tx1"/>
                </a:solidFill>
                <a:latin typeface="Arial" pitchFamily="34" charset="0"/>
                <a:ea typeface="ＭＳ Ｐゴシック" pitchFamily="34" charset="-128"/>
              </a:defRPr>
            </a:lvl1pPr>
            <a:lvl2pPr marL="742950" indent="-285750" eaLnBrk="0" hangingPunct="0">
              <a:defRPr sz="3200">
                <a:solidFill>
                  <a:schemeClr val="tx1"/>
                </a:solidFill>
                <a:latin typeface="Arial" pitchFamily="34" charset="0"/>
                <a:ea typeface="ＭＳ Ｐゴシック" pitchFamily="34" charset="-128"/>
              </a:defRPr>
            </a:lvl2pPr>
            <a:lvl3pPr marL="1143000" indent="-228600" eaLnBrk="0" hangingPunct="0">
              <a:defRPr sz="3200">
                <a:solidFill>
                  <a:schemeClr val="tx1"/>
                </a:solidFill>
                <a:latin typeface="Arial" pitchFamily="34" charset="0"/>
                <a:ea typeface="ＭＳ Ｐゴシック" pitchFamily="34" charset="-128"/>
              </a:defRPr>
            </a:lvl3pPr>
            <a:lvl4pPr marL="1600200" indent="-228600" eaLnBrk="0" hangingPunct="0">
              <a:defRPr sz="3200">
                <a:solidFill>
                  <a:schemeClr val="tx1"/>
                </a:solidFill>
                <a:latin typeface="Arial" pitchFamily="34" charset="0"/>
                <a:ea typeface="ＭＳ Ｐゴシック" pitchFamily="34" charset="-128"/>
              </a:defRPr>
            </a:lvl4pPr>
            <a:lvl5pPr marL="2057400" indent="-228600" eaLnBrk="0" hangingPunct="0">
              <a:defRPr sz="32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32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32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32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3200">
                <a:solidFill>
                  <a:schemeClr val="tx1"/>
                </a:solidFill>
                <a:latin typeface="Arial" pitchFamily="34" charset="0"/>
                <a:ea typeface="ＭＳ Ｐゴシック" pitchFamily="34" charset="-128"/>
              </a:defRPr>
            </a:lvl9pPr>
          </a:lstStyle>
          <a:p>
            <a:pPr eaLnBrk="1" hangingPunct="1">
              <a:spcBef>
                <a:spcPct val="50000"/>
              </a:spcBef>
            </a:pPr>
            <a:r>
              <a:rPr lang="en-US" altLang="en-US" sz="2400" b="1">
                <a:ea typeface="Osaka" charset="-128"/>
              </a:rPr>
              <a:t>Eukaryotes</a:t>
            </a:r>
          </a:p>
          <a:p>
            <a:pPr eaLnBrk="1" hangingPunct="1">
              <a:spcBef>
                <a:spcPct val="50000"/>
              </a:spcBef>
            </a:pPr>
            <a:r>
              <a:rPr lang="en-US" altLang="en-US" sz="2400" b="1">
                <a:ea typeface="Osaka" charset="-128"/>
              </a:rPr>
              <a:t>Fungi, Protists, Animals, Plants</a:t>
            </a:r>
          </a:p>
          <a:p>
            <a:pPr eaLnBrk="1" hangingPunct="1">
              <a:spcBef>
                <a:spcPct val="50000"/>
              </a:spcBef>
            </a:pPr>
            <a:r>
              <a:rPr lang="en-US" altLang="en-US" sz="2400" b="1">
                <a:ea typeface="Osaka" charset="-128"/>
              </a:rPr>
              <a:t>10-100 µm</a:t>
            </a:r>
          </a:p>
        </p:txBody>
      </p:sp>
    </p:spTree>
    <p:extLst>
      <p:ext uri="{BB962C8B-B14F-4D97-AF65-F5344CB8AC3E}">
        <p14:creationId xmlns:p14="http://schemas.microsoft.com/office/powerpoint/2010/main" xmlns="" val="8419248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0370" name="Rectangle 2"/>
          <p:cNvSpPr>
            <a:spLocks noGrp="1" noChangeArrowheads="1"/>
          </p:cNvSpPr>
          <p:nvPr>
            <p:ph type="title"/>
          </p:nvPr>
        </p:nvSpPr>
        <p:spPr>
          <a:xfrm>
            <a:off x="398463" y="119063"/>
            <a:ext cx="8229600" cy="1143000"/>
          </a:xfrm>
        </p:spPr>
        <p:txBody>
          <a:bodyPr/>
          <a:lstStyle/>
          <a:p>
            <a:pPr eaLnBrk="1" hangingPunct="1">
              <a:defRPr/>
            </a:pPr>
            <a:r>
              <a:rPr lang="en-US" sz="3200" b="1" smtClean="0">
                <a:solidFill>
                  <a:schemeClr val="tx1"/>
                </a:solidFill>
              </a:rPr>
              <a:t>General schematic for a prokaryote cell</a:t>
            </a:r>
            <a:endParaRPr lang="en-US" sz="2000" smtClean="0">
              <a:solidFill>
                <a:schemeClr val="tx1"/>
              </a:solidFill>
            </a:endParaRPr>
          </a:p>
        </p:txBody>
      </p:sp>
      <p:pic>
        <p:nvPicPr>
          <p:cNvPr id="570371" name="Picture 3"/>
          <p:cNvPicPr>
            <a:picLocks noGrp="1" noChangeAspect="1" noChangeArrowheads="1"/>
          </p:cNvPicPr>
          <p:nvPr>
            <p:ph type="body" idx="1"/>
          </p:nvPr>
        </p:nvPicPr>
        <p:blipFill>
          <a:blip r:embed="rId3" cstate="print">
            <a:extLst>
              <a:ext uri="{28A0092B-C50C-407E-A947-70E740481C1C}">
                <a14:useLocalDpi xmlns:a14="http://schemas.microsoft.com/office/drawing/2010/main" xmlns="" val="0"/>
              </a:ext>
            </a:extLst>
          </a:blip>
          <a:srcRect/>
          <a:stretch>
            <a:fillRect/>
          </a:stretch>
        </p:blipFill>
        <p:spPr>
          <a:xfrm>
            <a:off x="685800" y="2128838"/>
            <a:ext cx="7772400" cy="3819525"/>
          </a:xfrm>
        </p:spPr>
      </p:pic>
    </p:spTree>
    <p:extLst>
      <p:ext uri="{BB962C8B-B14F-4D97-AF65-F5344CB8AC3E}">
        <p14:creationId xmlns:p14="http://schemas.microsoft.com/office/powerpoint/2010/main" xmlns="" val="9144847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2658" name="Rectangle 2"/>
          <p:cNvSpPr>
            <a:spLocks noGrp="1" noChangeArrowheads="1"/>
          </p:cNvSpPr>
          <p:nvPr>
            <p:ph type="title"/>
          </p:nvPr>
        </p:nvSpPr>
        <p:spPr>
          <a:xfrm>
            <a:off x="398463" y="119063"/>
            <a:ext cx="8229600" cy="1143000"/>
          </a:xfrm>
        </p:spPr>
        <p:txBody>
          <a:bodyPr/>
          <a:lstStyle/>
          <a:p>
            <a:pPr eaLnBrk="1" hangingPunct="1">
              <a:defRPr/>
            </a:pPr>
            <a:r>
              <a:rPr lang="en-US" sz="3200" b="1" smtClean="0"/>
              <a:t>General schematic of an animal cell</a:t>
            </a:r>
            <a:endParaRPr lang="en-US" smtClean="0"/>
          </a:p>
        </p:txBody>
      </p:sp>
      <p:pic>
        <p:nvPicPr>
          <p:cNvPr id="582659"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85788" y="1595438"/>
            <a:ext cx="7772400" cy="47371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xmlns="" val="21500768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8802" name="Rectangle 2"/>
          <p:cNvSpPr>
            <a:spLocks noGrp="1" noChangeArrowheads="1"/>
          </p:cNvSpPr>
          <p:nvPr>
            <p:ph type="title"/>
          </p:nvPr>
        </p:nvSpPr>
        <p:spPr>
          <a:xfrm>
            <a:off x="398463" y="119063"/>
            <a:ext cx="8229600" cy="1143000"/>
          </a:xfrm>
        </p:spPr>
        <p:txBody>
          <a:bodyPr/>
          <a:lstStyle/>
          <a:p>
            <a:pPr eaLnBrk="1" hangingPunct="1">
              <a:defRPr/>
            </a:pPr>
            <a:r>
              <a:rPr lang="en-US" sz="3200" b="1" smtClean="0"/>
              <a:t>General schematic of a plant cell</a:t>
            </a:r>
            <a:endParaRPr lang="en-US" smtClean="0"/>
          </a:p>
        </p:txBody>
      </p:sp>
      <p:pic>
        <p:nvPicPr>
          <p:cNvPr id="588803"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492250" y="1295400"/>
            <a:ext cx="6016625" cy="510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xmlns="" val="25113433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Extraordinary complexity of the cell</a:t>
            </a:r>
            <a:endParaRPr lang="en-CA" dirty="0"/>
          </a:p>
        </p:txBody>
      </p:sp>
      <p:sp>
        <p:nvSpPr>
          <p:cNvPr id="3" name="Content Placeholder 2"/>
          <p:cNvSpPr>
            <a:spLocks noGrp="1"/>
          </p:cNvSpPr>
          <p:nvPr>
            <p:ph idx="1"/>
          </p:nvPr>
        </p:nvSpPr>
        <p:spPr/>
        <p:txBody>
          <a:bodyPr>
            <a:normAutofit lnSpcReduction="10000"/>
          </a:bodyPr>
          <a:lstStyle/>
          <a:p>
            <a:r>
              <a:rPr lang="en-CA" dirty="0" smtClean="0"/>
              <a:t>How can we hope to understand the role of molecules in a cell</a:t>
            </a:r>
          </a:p>
          <a:p>
            <a:endParaRPr lang="en-CA" dirty="0" smtClean="0"/>
          </a:p>
          <a:p>
            <a:r>
              <a:rPr lang="en-CA" dirty="0" smtClean="0"/>
              <a:t>Common theme:</a:t>
            </a:r>
          </a:p>
          <a:p>
            <a:pPr lvl="1"/>
            <a:r>
              <a:rPr lang="en-CA" dirty="0" smtClean="0"/>
              <a:t>Biomolecules are polymers</a:t>
            </a:r>
          </a:p>
          <a:p>
            <a:pPr lvl="1"/>
            <a:r>
              <a:rPr lang="en-CA" b="1" dirty="0" smtClean="0"/>
              <a:t>Limited number </a:t>
            </a:r>
            <a:r>
              <a:rPr lang="en-CA" dirty="0" smtClean="0"/>
              <a:t>of building </a:t>
            </a:r>
            <a:r>
              <a:rPr lang="en-CA" dirty="0" smtClean="0"/>
              <a:t>blocks -&gt; 40 key building blocks</a:t>
            </a:r>
            <a:endParaRPr lang="en-CA" dirty="0" smtClean="0"/>
          </a:p>
          <a:p>
            <a:pPr lvl="1"/>
            <a:r>
              <a:rPr lang="en-CA" b="1" dirty="0" smtClean="0"/>
              <a:t>Diversity </a:t>
            </a:r>
            <a:r>
              <a:rPr lang="en-CA" dirty="0" smtClean="0"/>
              <a:t>of biopolymers due to order and type of </a:t>
            </a:r>
            <a:r>
              <a:rPr lang="en-CA" dirty="0" smtClean="0"/>
              <a:t>monomers</a:t>
            </a:r>
            <a:endParaRPr lang="en-CA" dirty="0"/>
          </a:p>
          <a:p>
            <a:endParaRPr lang="en-CA" dirty="0"/>
          </a:p>
        </p:txBody>
      </p:sp>
    </p:spTree>
    <p:extLst>
      <p:ext uri="{BB962C8B-B14F-4D97-AF65-F5344CB8AC3E}">
        <p14:creationId xmlns:p14="http://schemas.microsoft.com/office/powerpoint/2010/main" xmlns="" val="170374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altLang="en-US" sz="2800" b="1" smtClean="0">
                <a:latin typeface="Comic Sans MS" pitchFamily="66" charset="0"/>
              </a:rPr>
              <a:t>Many Important Biomolecules are Polymers</a:t>
            </a:r>
          </a:p>
        </p:txBody>
      </p:sp>
      <p:graphicFrame>
        <p:nvGraphicFramePr>
          <p:cNvPr id="26627" name="Object 5"/>
          <p:cNvGraphicFramePr>
            <a:graphicFrameLocks noChangeAspect="1"/>
          </p:cNvGraphicFramePr>
          <p:nvPr/>
        </p:nvGraphicFramePr>
        <p:xfrm>
          <a:off x="3687763" y="2667000"/>
          <a:ext cx="1724025" cy="1990725"/>
        </p:xfrm>
        <a:graphic>
          <a:graphicData uri="http://schemas.openxmlformats.org/presentationml/2006/ole">
            <p:oleObj spid="_x0000_s1062" name="MS Org Chart" r:id="rId4" imgW="2133600" imgH="2466975" progId="">
              <p:embed/>
            </p:oleObj>
          </a:graphicData>
        </a:graphic>
      </p:graphicFrame>
      <p:graphicFrame>
        <p:nvGraphicFramePr>
          <p:cNvPr id="26628" name="Object 6"/>
          <p:cNvGraphicFramePr>
            <a:graphicFrameLocks noChangeAspect="1"/>
          </p:cNvGraphicFramePr>
          <p:nvPr/>
        </p:nvGraphicFramePr>
        <p:xfrm>
          <a:off x="1952625" y="2667000"/>
          <a:ext cx="1401763" cy="1981200"/>
        </p:xfrm>
        <a:graphic>
          <a:graphicData uri="http://schemas.openxmlformats.org/presentationml/2006/ole">
            <p:oleObj spid="_x0000_s1063" name="MS Org Chart" r:id="rId5" imgW="1725105" imgH="2441542" progId="">
              <p:embed/>
            </p:oleObj>
          </a:graphicData>
        </a:graphic>
      </p:graphicFrame>
      <p:graphicFrame>
        <p:nvGraphicFramePr>
          <p:cNvPr id="26629" name="Object 7"/>
          <p:cNvGraphicFramePr>
            <a:graphicFrameLocks noChangeAspect="1"/>
          </p:cNvGraphicFramePr>
          <p:nvPr/>
        </p:nvGraphicFramePr>
        <p:xfrm>
          <a:off x="5792788" y="2667000"/>
          <a:ext cx="1020762" cy="1990725"/>
        </p:xfrm>
        <a:graphic>
          <a:graphicData uri="http://schemas.openxmlformats.org/presentationml/2006/ole">
            <p:oleObj spid="_x0000_s1064" name="MS Org Chart" r:id="rId6" imgW="1266825" imgH="2466975" progId="">
              <p:embed/>
            </p:oleObj>
          </a:graphicData>
        </a:graphic>
      </p:graphicFrame>
      <p:graphicFrame>
        <p:nvGraphicFramePr>
          <p:cNvPr id="26630" name="Object 8"/>
          <p:cNvGraphicFramePr>
            <a:graphicFrameLocks noChangeAspect="1"/>
          </p:cNvGraphicFramePr>
          <p:nvPr/>
        </p:nvGraphicFramePr>
        <p:xfrm>
          <a:off x="7164388" y="2667000"/>
          <a:ext cx="1446212" cy="1990725"/>
        </p:xfrm>
        <a:graphic>
          <a:graphicData uri="http://schemas.openxmlformats.org/presentationml/2006/ole">
            <p:oleObj spid="_x0000_s1065" name="MS Org Chart" r:id="rId7" imgW="1790700" imgH="2466975" progId="">
              <p:embed/>
            </p:oleObj>
          </a:graphicData>
        </a:graphic>
      </p:graphicFrame>
      <p:sp>
        <p:nvSpPr>
          <p:cNvPr id="26631" name="Text Box 10"/>
          <p:cNvSpPr txBox="1">
            <a:spLocks noChangeArrowheads="1"/>
          </p:cNvSpPr>
          <p:nvPr/>
        </p:nvSpPr>
        <p:spPr bwMode="auto">
          <a:xfrm>
            <a:off x="712788" y="2727325"/>
            <a:ext cx="1239837"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monomer</a:t>
            </a:r>
          </a:p>
        </p:txBody>
      </p:sp>
      <p:sp>
        <p:nvSpPr>
          <p:cNvPr id="26632" name="Text Box 11"/>
          <p:cNvSpPr txBox="1">
            <a:spLocks noChangeArrowheads="1"/>
          </p:cNvSpPr>
          <p:nvPr/>
        </p:nvSpPr>
        <p:spPr bwMode="auto">
          <a:xfrm>
            <a:off x="838200" y="3489325"/>
            <a:ext cx="1114425"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polymer</a:t>
            </a:r>
          </a:p>
        </p:txBody>
      </p:sp>
      <p:sp>
        <p:nvSpPr>
          <p:cNvPr id="26633" name="Text Box 12"/>
          <p:cNvSpPr txBox="1">
            <a:spLocks noChangeArrowheads="1"/>
          </p:cNvSpPr>
          <p:nvPr/>
        </p:nvSpPr>
        <p:spPr bwMode="auto">
          <a:xfrm>
            <a:off x="0" y="4038600"/>
            <a:ext cx="1952625" cy="701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supramolecular</a:t>
            </a:r>
          </a:p>
          <a:p>
            <a:pPr algn="r" eaLnBrk="1" hangingPunct="1"/>
            <a:r>
              <a:rPr lang="en-US" altLang="en-US" sz="2000">
                <a:solidFill>
                  <a:schemeClr val="tx1"/>
                </a:solidFill>
              </a:rPr>
              <a:t>structure</a:t>
            </a:r>
          </a:p>
        </p:txBody>
      </p:sp>
      <p:sp>
        <p:nvSpPr>
          <p:cNvPr id="26634" name="Text Box 13"/>
          <p:cNvSpPr txBox="1">
            <a:spLocks noChangeArrowheads="1"/>
          </p:cNvSpPr>
          <p:nvPr/>
        </p:nvSpPr>
        <p:spPr bwMode="auto">
          <a:xfrm>
            <a:off x="2193925" y="2133600"/>
            <a:ext cx="930275"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r>
              <a:rPr lang="en-US" altLang="en-US" sz="2400">
                <a:solidFill>
                  <a:schemeClr val="tx1"/>
                </a:solidFill>
              </a:rPr>
              <a:t>lipids</a:t>
            </a:r>
          </a:p>
        </p:txBody>
      </p:sp>
      <p:sp>
        <p:nvSpPr>
          <p:cNvPr id="26635" name="Text Box 14"/>
          <p:cNvSpPr txBox="1">
            <a:spLocks noChangeArrowheads="1"/>
          </p:cNvSpPr>
          <p:nvPr/>
        </p:nvSpPr>
        <p:spPr bwMode="auto">
          <a:xfrm>
            <a:off x="3810000" y="2133600"/>
            <a:ext cx="1357313"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r>
              <a:rPr lang="en-US" altLang="en-US" sz="2400">
                <a:solidFill>
                  <a:schemeClr val="tx1"/>
                </a:solidFill>
              </a:rPr>
              <a:t>proteins</a:t>
            </a:r>
          </a:p>
        </p:txBody>
      </p:sp>
      <p:sp>
        <p:nvSpPr>
          <p:cNvPr id="26636" name="Text Box 15"/>
          <p:cNvSpPr txBox="1">
            <a:spLocks noChangeArrowheads="1"/>
          </p:cNvSpPr>
          <p:nvPr/>
        </p:nvSpPr>
        <p:spPr bwMode="auto">
          <a:xfrm>
            <a:off x="5775325" y="2133600"/>
            <a:ext cx="9842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r>
              <a:rPr lang="en-US" altLang="en-US" sz="2400">
                <a:solidFill>
                  <a:schemeClr val="tx1"/>
                </a:solidFill>
              </a:rPr>
              <a:t>carbo</a:t>
            </a:r>
          </a:p>
        </p:txBody>
      </p:sp>
      <p:sp>
        <p:nvSpPr>
          <p:cNvPr id="26637" name="Text Box 17"/>
          <p:cNvSpPr txBox="1">
            <a:spLocks noChangeArrowheads="1"/>
          </p:cNvSpPr>
          <p:nvPr/>
        </p:nvSpPr>
        <p:spPr bwMode="auto">
          <a:xfrm>
            <a:off x="6934200" y="2133600"/>
            <a:ext cx="1970088"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r>
              <a:rPr lang="en-US" altLang="en-US" sz="2400">
                <a:solidFill>
                  <a:schemeClr val="tx1"/>
                </a:solidFill>
              </a:rPr>
              <a:t>nucleic acids</a:t>
            </a:r>
          </a:p>
        </p:txBody>
      </p:sp>
    </p:spTree>
    <p:extLst>
      <p:ext uri="{BB962C8B-B14F-4D97-AF65-F5344CB8AC3E}">
        <p14:creationId xmlns:p14="http://schemas.microsoft.com/office/powerpoint/2010/main" xmlns="" val="34786396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2" name="Object 3"/>
          <p:cNvGraphicFramePr>
            <a:graphicFrameLocks noChangeAspect="1"/>
          </p:cNvGraphicFramePr>
          <p:nvPr/>
        </p:nvGraphicFramePr>
        <p:xfrm>
          <a:off x="2211388" y="2592388"/>
          <a:ext cx="1441450" cy="1985962"/>
        </p:xfrm>
        <a:graphic>
          <a:graphicData uri="http://schemas.openxmlformats.org/presentationml/2006/ole">
            <p:oleObj spid="_x0000_s2068" name="MS Org Chart" r:id="rId4" imgW="1790700" imgH="2466975" progId="">
              <p:embed/>
            </p:oleObj>
          </a:graphicData>
        </a:graphic>
      </p:graphicFrame>
      <p:sp>
        <p:nvSpPr>
          <p:cNvPr id="30723" name="Text Box 4"/>
          <p:cNvSpPr txBox="1">
            <a:spLocks noChangeArrowheads="1"/>
          </p:cNvSpPr>
          <p:nvPr/>
        </p:nvSpPr>
        <p:spPr bwMode="auto">
          <a:xfrm>
            <a:off x="952500" y="2651125"/>
            <a:ext cx="1239838"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monomer</a:t>
            </a:r>
          </a:p>
        </p:txBody>
      </p:sp>
      <p:sp>
        <p:nvSpPr>
          <p:cNvPr id="30724" name="Text Box 5"/>
          <p:cNvSpPr txBox="1">
            <a:spLocks noChangeArrowheads="1"/>
          </p:cNvSpPr>
          <p:nvPr/>
        </p:nvSpPr>
        <p:spPr bwMode="auto">
          <a:xfrm>
            <a:off x="1077913" y="3413125"/>
            <a:ext cx="1114425"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polymer</a:t>
            </a:r>
          </a:p>
        </p:txBody>
      </p:sp>
      <p:sp>
        <p:nvSpPr>
          <p:cNvPr id="30725" name="Text Box 6"/>
          <p:cNvSpPr txBox="1">
            <a:spLocks noChangeArrowheads="1"/>
          </p:cNvSpPr>
          <p:nvPr/>
        </p:nvSpPr>
        <p:spPr bwMode="auto">
          <a:xfrm>
            <a:off x="239713" y="3962400"/>
            <a:ext cx="1952625" cy="701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supramolecular</a:t>
            </a:r>
          </a:p>
          <a:p>
            <a:pPr algn="r" eaLnBrk="1" hangingPunct="1"/>
            <a:r>
              <a:rPr lang="en-US" altLang="en-US" sz="2000">
                <a:solidFill>
                  <a:schemeClr val="tx1"/>
                </a:solidFill>
              </a:rPr>
              <a:t>structure</a:t>
            </a:r>
          </a:p>
        </p:txBody>
      </p:sp>
      <p:sp>
        <p:nvSpPr>
          <p:cNvPr id="30726" name="Text Box 8"/>
          <p:cNvSpPr>
            <a:spLocks noGrp="1" noChangeArrowheads="1"/>
          </p:cNvSpPr>
          <p:nvPr>
            <p:ph type="title"/>
          </p:nvPr>
        </p:nvSpPr>
        <p:spPr>
          <a:noFill/>
        </p:spPr>
        <p:txBody>
          <a:bodyPr/>
          <a:lstStyle/>
          <a:p>
            <a:pPr eaLnBrk="1" hangingPunct="1"/>
            <a:r>
              <a:rPr lang="en-US" altLang="en-US" smtClean="0">
                <a:solidFill>
                  <a:schemeClr val="tx1"/>
                </a:solidFill>
                <a:latin typeface="Comic Sans MS" pitchFamily="66" charset="0"/>
              </a:rPr>
              <a:t>Nucleic Acids</a:t>
            </a:r>
          </a:p>
        </p:txBody>
      </p:sp>
      <p:graphicFrame>
        <p:nvGraphicFramePr>
          <p:cNvPr id="51211" name="Object 11"/>
          <p:cNvGraphicFramePr>
            <a:graphicFrameLocks noChangeAspect="1"/>
          </p:cNvGraphicFramePr>
          <p:nvPr/>
        </p:nvGraphicFramePr>
        <p:xfrm>
          <a:off x="6732588" y="1524000"/>
          <a:ext cx="1897062" cy="3581400"/>
        </p:xfrm>
        <a:graphic>
          <a:graphicData uri="http://schemas.openxmlformats.org/presentationml/2006/ole">
            <p:oleObj spid="_x0000_s2069" name="Image" r:id="rId5" imgW="3672432" imgH="6938228" progId="">
              <p:embed/>
            </p:oleObj>
          </a:graphicData>
        </a:graphic>
      </p:graphicFrame>
      <p:pic>
        <p:nvPicPr>
          <p:cNvPr id="51210" name="Picture 10" descr="fi28p12"/>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3962400" y="4191000"/>
            <a:ext cx="2881313" cy="2420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729" name="Picture 13" descr="DATP"/>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3962400" y="1981200"/>
            <a:ext cx="2236788" cy="1171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1214" name="Line 14"/>
          <p:cNvSpPr>
            <a:spLocks noChangeShapeType="1"/>
          </p:cNvSpPr>
          <p:nvPr/>
        </p:nvSpPr>
        <p:spPr bwMode="auto">
          <a:xfrm flipV="1">
            <a:off x="6096000" y="2438400"/>
            <a:ext cx="1066800" cy="3048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51216" name="Line 16"/>
          <p:cNvSpPr>
            <a:spLocks noChangeShapeType="1"/>
          </p:cNvSpPr>
          <p:nvPr/>
        </p:nvSpPr>
        <p:spPr bwMode="auto">
          <a:xfrm flipH="1">
            <a:off x="6400800" y="4953000"/>
            <a:ext cx="1295400" cy="10668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Tree>
    <p:extLst>
      <p:ext uri="{BB962C8B-B14F-4D97-AF65-F5344CB8AC3E}">
        <p14:creationId xmlns:p14="http://schemas.microsoft.com/office/powerpoint/2010/main" xmlns="" val="41793786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1211"/>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121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12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animBg="1"/>
      <p:bldP spid="512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609600" y="76200"/>
            <a:ext cx="7772400" cy="1143000"/>
          </a:xfrm>
        </p:spPr>
        <p:txBody>
          <a:bodyPr/>
          <a:lstStyle/>
          <a:p>
            <a:pPr eaLnBrk="1" hangingPunct="1"/>
            <a:r>
              <a:rPr lang="en-US" altLang="en-US" smtClean="0">
                <a:latin typeface="Comic Sans MS" pitchFamily="66" charset="0"/>
              </a:rPr>
              <a:t>Proteins</a:t>
            </a:r>
          </a:p>
        </p:txBody>
      </p:sp>
      <p:grpSp>
        <p:nvGrpSpPr>
          <p:cNvPr id="28675" name="Group 35"/>
          <p:cNvGrpSpPr>
            <a:grpSpLocks/>
          </p:cNvGrpSpPr>
          <p:nvPr/>
        </p:nvGrpSpPr>
        <p:grpSpPr bwMode="auto">
          <a:xfrm>
            <a:off x="28575" y="2406650"/>
            <a:ext cx="1952625" cy="2012950"/>
            <a:chOff x="18" y="1516"/>
            <a:chExt cx="1230" cy="1268"/>
          </a:xfrm>
        </p:grpSpPr>
        <p:sp>
          <p:nvSpPr>
            <p:cNvPr id="28697" name="Text Box 4"/>
            <p:cNvSpPr txBox="1">
              <a:spLocks noChangeArrowheads="1"/>
            </p:cNvSpPr>
            <p:nvPr/>
          </p:nvSpPr>
          <p:spPr bwMode="auto">
            <a:xfrm>
              <a:off x="467" y="1516"/>
              <a:ext cx="781"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monomer</a:t>
              </a:r>
            </a:p>
          </p:txBody>
        </p:sp>
        <p:sp>
          <p:nvSpPr>
            <p:cNvPr id="28698" name="Text Box 5"/>
            <p:cNvSpPr txBox="1">
              <a:spLocks noChangeArrowheads="1"/>
            </p:cNvSpPr>
            <p:nvPr/>
          </p:nvSpPr>
          <p:spPr bwMode="auto">
            <a:xfrm>
              <a:off x="546" y="1996"/>
              <a:ext cx="702"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polymer</a:t>
              </a:r>
            </a:p>
          </p:txBody>
        </p:sp>
        <p:sp>
          <p:nvSpPr>
            <p:cNvPr id="28699" name="Text Box 6"/>
            <p:cNvSpPr txBox="1">
              <a:spLocks noChangeArrowheads="1"/>
            </p:cNvSpPr>
            <p:nvPr/>
          </p:nvSpPr>
          <p:spPr bwMode="auto">
            <a:xfrm>
              <a:off x="18" y="2342"/>
              <a:ext cx="1230"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supramolecular</a:t>
              </a:r>
            </a:p>
            <a:p>
              <a:pPr algn="r" eaLnBrk="1" hangingPunct="1"/>
              <a:r>
                <a:rPr lang="en-US" altLang="en-US" sz="2000">
                  <a:solidFill>
                    <a:schemeClr val="tx1"/>
                  </a:solidFill>
                </a:rPr>
                <a:t>structure</a:t>
              </a:r>
            </a:p>
          </p:txBody>
        </p:sp>
      </p:grpSp>
      <p:graphicFrame>
        <p:nvGraphicFramePr>
          <p:cNvPr id="28676" name="Object 11"/>
          <p:cNvGraphicFramePr>
            <a:graphicFrameLocks noChangeAspect="1"/>
          </p:cNvGraphicFramePr>
          <p:nvPr/>
        </p:nvGraphicFramePr>
        <p:xfrm>
          <a:off x="4191000" y="1404938"/>
          <a:ext cx="1371600" cy="957262"/>
        </p:xfrm>
        <a:graphic>
          <a:graphicData uri="http://schemas.openxmlformats.org/presentationml/2006/ole">
            <p:oleObj spid="_x0000_s3110" name="Image" r:id="rId4" imgW="4727144" imgH="3303918" progId="">
              <p:embed/>
            </p:oleObj>
          </a:graphicData>
        </a:graphic>
      </p:graphicFrame>
      <p:graphicFrame>
        <p:nvGraphicFramePr>
          <p:cNvPr id="48142" name="Object 14"/>
          <p:cNvGraphicFramePr>
            <a:graphicFrameLocks noChangeAspect="1"/>
          </p:cNvGraphicFramePr>
          <p:nvPr/>
        </p:nvGraphicFramePr>
        <p:xfrm>
          <a:off x="5867400" y="2514600"/>
          <a:ext cx="1943100" cy="1158875"/>
        </p:xfrm>
        <a:graphic>
          <a:graphicData uri="http://schemas.openxmlformats.org/presentationml/2006/ole">
            <p:oleObj spid="_x0000_s3111" name="Image" r:id="rId5" imgW="3278503" imgH="1956936" progId="">
              <p:embed/>
            </p:oleObj>
          </a:graphicData>
        </a:graphic>
      </p:graphicFrame>
      <p:grpSp>
        <p:nvGrpSpPr>
          <p:cNvPr id="48164" name="Group 36"/>
          <p:cNvGrpSpPr>
            <a:grpSpLocks/>
          </p:cNvGrpSpPr>
          <p:nvPr/>
        </p:nvGrpSpPr>
        <p:grpSpPr bwMode="auto">
          <a:xfrm>
            <a:off x="5410200" y="1452563"/>
            <a:ext cx="2895600" cy="790575"/>
            <a:chOff x="3408" y="915"/>
            <a:chExt cx="1824" cy="498"/>
          </a:xfrm>
        </p:grpSpPr>
        <p:graphicFrame>
          <p:nvGraphicFramePr>
            <p:cNvPr id="28695" name="Object 12"/>
            <p:cNvGraphicFramePr>
              <a:graphicFrameLocks noChangeAspect="1"/>
            </p:cNvGraphicFramePr>
            <p:nvPr/>
          </p:nvGraphicFramePr>
          <p:xfrm>
            <a:off x="3744" y="915"/>
            <a:ext cx="1488" cy="498"/>
          </p:xfrm>
          <a:graphic>
            <a:graphicData uri="http://schemas.openxmlformats.org/presentationml/2006/ole">
              <p:oleObj spid="_x0000_s3112" name="Image" r:id="rId6" imgW="9149312" imgH="3062478" progId="">
                <p:embed/>
              </p:oleObj>
            </a:graphicData>
          </a:graphic>
        </p:graphicFrame>
        <p:sp>
          <p:nvSpPr>
            <p:cNvPr id="28696" name="Line 15"/>
            <p:cNvSpPr>
              <a:spLocks noChangeShapeType="1"/>
            </p:cNvSpPr>
            <p:nvPr/>
          </p:nvSpPr>
          <p:spPr bwMode="auto">
            <a:xfrm>
              <a:off x="3408" y="1173"/>
              <a:ext cx="288"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grpSp>
      <p:sp>
        <p:nvSpPr>
          <p:cNvPr id="48146" name="Line 18"/>
          <p:cNvSpPr>
            <a:spLocks noChangeShapeType="1"/>
          </p:cNvSpPr>
          <p:nvPr/>
        </p:nvSpPr>
        <p:spPr bwMode="auto">
          <a:xfrm flipH="1">
            <a:off x="6629400" y="2133600"/>
            <a:ext cx="228600" cy="5334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graphicFrame>
        <p:nvGraphicFramePr>
          <p:cNvPr id="48147" name="Object 19"/>
          <p:cNvGraphicFramePr>
            <a:graphicFrameLocks noChangeAspect="1"/>
          </p:cNvGraphicFramePr>
          <p:nvPr/>
        </p:nvGraphicFramePr>
        <p:xfrm>
          <a:off x="5257800" y="4343400"/>
          <a:ext cx="2058988" cy="2020888"/>
        </p:xfrm>
        <a:graphic>
          <a:graphicData uri="http://schemas.openxmlformats.org/presentationml/2006/ole">
            <p:oleObj spid="_x0000_s3113" name="Image" r:id="rId7" imgW="4117190" imgH="4040946" progId="">
              <p:embed/>
            </p:oleObj>
          </a:graphicData>
        </a:graphic>
      </p:graphicFrame>
      <p:sp>
        <p:nvSpPr>
          <p:cNvPr id="48148" name="Line 20"/>
          <p:cNvSpPr>
            <a:spLocks noChangeShapeType="1"/>
          </p:cNvSpPr>
          <p:nvPr/>
        </p:nvSpPr>
        <p:spPr bwMode="auto">
          <a:xfrm flipH="1">
            <a:off x="6324600" y="3810000"/>
            <a:ext cx="228600" cy="5334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grpSp>
        <p:nvGrpSpPr>
          <p:cNvPr id="28682" name="Group 34"/>
          <p:cNvGrpSpPr>
            <a:grpSpLocks/>
          </p:cNvGrpSpPr>
          <p:nvPr/>
        </p:nvGrpSpPr>
        <p:grpSpPr bwMode="auto">
          <a:xfrm>
            <a:off x="1933575" y="2413000"/>
            <a:ext cx="1800225" cy="1990725"/>
            <a:chOff x="1218" y="1520"/>
            <a:chExt cx="1134" cy="1254"/>
          </a:xfrm>
        </p:grpSpPr>
        <p:sp>
          <p:nvSpPr>
            <p:cNvPr id="28683" name="AutoShape 21"/>
            <p:cNvSpPr>
              <a:spLocks noChangeAspect="1" noChangeArrowheads="1" noTextEdit="1"/>
            </p:cNvSpPr>
            <p:nvPr/>
          </p:nvSpPr>
          <p:spPr bwMode="auto">
            <a:xfrm>
              <a:off x="1218" y="1520"/>
              <a:ext cx="1086" cy="12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CA"/>
            </a:p>
          </p:txBody>
        </p:sp>
        <p:sp>
          <p:nvSpPr>
            <p:cNvPr id="28684" name="Line 23"/>
            <p:cNvSpPr>
              <a:spLocks noChangeShapeType="1"/>
            </p:cNvSpPr>
            <p:nvPr/>
          </p:nvSpPr>
          <p:spPr bwMode="auto">
            <a:xfrm>
              <a:off x="1761" y="1796"/>
              <a:ext cx="1" cy="223"/>
            </a:xfrm>
            <a:prstGeom prst="line">
              <a:avLst/>
            </a:prstGeom>
            <a:noFill/>
            <a:ln w="15875">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CA"/>
            </a:p>
          </p:txBody>
        </p:sp>
        <p:sp>
          <p:nvSpPr>
            <p:cNvPr id="28685" name="Line 24"/>
            <p:cNvSpPr>
              <a:spLocks noChangeShapeType="1"/>
            </p:cNvSpPr>
            <p:nvPr/>
          </p:nvSpPr>
          <p:spPr bwMode="auto">
            <a:xfrm>
              <a:off x="1761" y="2275"/>
              <a:ext cx="1" cy="223"/>
            </a:xfrm>
            <a:prstGeom prst="line">
              <a:avLst/>
            </a:prstGeom>
            <a:noFill/>
            <a:ln w="15875">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CA"/>
            </a:p>
          </p:txBody>
        </p:sp>
        <p:sp>
          <p:nvSpPr>
            <p:cNvPr id="28686" name="Rectangle 25"/>
            <p:cNvSpPr>
              <a:spLocks noChangeArrowheads="1"/>
            </p:cNvSpPr>
            <p:nvPr/>
          </p:nvSpPr>
          <p:spPr bwMode="auto">
            <a:xfrm>
              <a:off x="1237" y="2498"/>
              <a:ext cx="1115" cy="257"/>
            </a:xfrm>
            <a:prstGeom prst="rect">
              <a:avLst/>
            </a:prstGeom>
            <a:solidFill>
              <a:srgbClr val="00CC9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endParaRPr lang="en-CA" altLang="en-US"/>
            </a:p>
          </p:txBody>
        </p:sp>
        <p:sp>
          <p:nvSpPr>
            <p:cNvPr id="28687" name="Rectangle 26"/>
            <p:cNvSpPr>
              <a:spLocks noChangeArrowheads="1"/>
            </p:cNvSpPr>
            <p:nvPr/>
          </p:nvSpPr>
          <p:spPr bwMode="auto">
            <a:xfrm>
              <a:off x="1278" y="2553"/>
              <a:ext cx="1037" cy="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r>
                <a:rPr lang="en-US" altLang="en-US" sz="1700">
                  <a:solidFill>
                    <a:srgbClr val="000000"/>
                  </a:solidFill>
                  <a:latin typeface="Arial" charset="0"/>
                </a:rPr>
                <a:t>Enzyme complex</a:t>
              </a:r>
              <a:endParaRPr lang="en-US" altLang="en-US" sz="2400">
                <a:solidFill>
                  <a:schemeClr val="tx1"/>
                </a:solidFill>
              </a:endParaRPr>
            </a:p>
          </p:txBody>
        </p:sp>
        <p:sp>
          <p:nvSpPr>
            <p:cNvPr id="28688" name="Rectangle 27"/>
            <p:cNvSpPr>
              <a:spLocks noChangeArrowheads="1"/>
            </p:cNvSpPr>
            <p:nvPr/>
          </p:nvSpPr>
          <p:spPr bwMode="auto">
            <a:xfrm>
              <a:off x="1237" y="2498"/>
              <a:ext cx="1115" cy="257"/>
            </a:xfrm>
            <a:prstGeom prst="rect">
              <a:avLst/>
            </a:prstGeom>
            <a:noFill/>
            <a:ln w="15875">
              <a:solidFill>
                <a:srgbClr val="808080"/>
              </a:solidFill>
              <a:miter lim="800000"/>
              <a:headEnd/>
              <a:tailEnd/>
            </a:ln>
            <a:extLst>
              <a:ext uri="{909E8E84-426E-40DD-AFC4-6F175D3DCCD1}">
                <a14:hiddenFill xmlns:a14="http://schemas.microsoft.com/office/drawing/2010/main" xmlns="">
                  <a:solidFill>
                    <a:srgbClr val="FFFFFF"/>
                  </a:solidFill>
                </a14:hiddenFill>
              </a:ext>
            </a:extLst>
          </p:spPr>
          <p:txBody>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endParaRPr lang="en-CA" altLang="en-US"/>
            </a:p>
          </p:txBody>
        </p:sp>
        <p:sp>
          <p:nvSpPr>
            <p:cNvPr id="28689" name="Rectangle 28"/>
            <p:cNvSpPr>
              <a:spLocks noChangeArrowheads="1"/>
            </p:cNvSpPr>
            <p:nvPr/>
          </p:nvSpPr>
          <p:spPr bwMode="auto">
            <a:xfrm>
              <a:off x="1237" y="2019"/>
              <a:ext cx="1048" cy="256"/>
            </a:xfrm>
            <a:prstGeom prst="rect">
              <a:avLst/>
            </a:prstGeom>
            <a:solidFill>
              <a:srgbClr val="00CC9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endParaRPr lang="en-CA" altLang="en-US"/>
            </a:p>
          </p:txBody>
        </p:sp>
        <p:sp>
          <p:nvSpPr>
            <p:cNvPr id="28690" name="Rectangle 29"/>
            <p:cNvSpPr>
              <a:spLocks noChangeArrowheads="1"/>
            </p:cNvSpPr>
            <p:nvPr/>
          </p:nvSpPr>
          <p:spPr bwMode="auto">
            <a:xfrm>
              <a:off x="1310" y="2062"/>
              <a:ext cx="895" cy="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r>
                <a:rPr lang="en-US" altLang="en-US" sz="1700">
                  <a:solidFill>
                    <a:srgbClr val="000000"/>
                  </a:solidFill>
                  <a:latin typeface="Arial" charset="0"/>
                </a:rPr>
                <a:t>protein subunit</a:t>
              </a:r>
              <a:endParaRPr lang="en-US" altLang="en-US" sz="2400">
                <a:solidFill>
                  <a:schemeClr val="tx1"/>
                </a:solidFill>
              </a:endParaRPr>
            </a:p>
          </p:txBody>
        </p:sp>
        <p:sp>
          <p:nvSpPr>
            <p:cNvPr id="28691" name="Rectangle 30"/>
            <p:cNvSpPr>
              <a:spLocks noChangeArrowheads="1"/>
            </p:cNvSpPr>
            <p:nvPr/>
          </p:nvSpPr>
          <p:spPr bwMode="auto">
            <a:xfrm>
              <a:off x="1237" y="2019"/>
              <a:ext cx="1048" cy="256"/>
            </a:xfrm>
            <a:prstGeom prst="rect">
              <a:avLst/>
            </a:prstGeom>
            <a:noFill/>
            <a:ln w="15875">
              <a:solidFill>
                <a:srgbClr val="808080"/>
              </a:solidFill>
              <a:miter lim="800000"/>
              <a:headEnd/>
              <a:tailEnd/>
            </a:ln>
            <a:extLst>
              <a:ext uri="{909E8E84-426E-40DD-AFC4-6F175D3DCCD1}">
                <a14:hiddenFill xmlns:a14="http://schemas.microsoft.com/office/drawing/2010/main" xmlns="">
                  <a:solidFill>
                    <a:srgbClr val="FFFFFF"/>
                  </a:solidFill>
                </a14:hiddenFill>
              </a:ext>
            </a:extLst>
          </p:spPr>
          <p:txBody>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endParaRPr lang="en-CA" altLang="en-US"/>
            </a:p>
          </p:txBody>
        </p:sp>
        <p:sp>
          <p:nvSpPr>
            <p:cNvPr id="28692" name="Rectangle 31"/>
            <p:cNvSpPr>
              <a:spLocks noChangeArrowheads="1"/>
            </p:cNvSpPr>
            <p:nvPr/>
          </p:nvSpPr>
          <p:spPr bwMode="auto">
            <a:xfrm>
              <a:off x="1237" y="1539"/>
              <a:ext cx="1048" cy="257"/>
            </a:xfrm>
            <a:prstGeom prst="rect">
              <a:avLst/>
            </a:prstGeom>
            <a:solidFill>
              <a:srgbClr val="00CC9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endParaRPr lang="en-CA" altLang="en-US"/>
            </a:p>
          </p:txBody>
        </p:sp>
        <p:sp>
          <p:nvSpPr>
            <p:cNvPr id="28693" name="Rectangle 32"/>
            <p:cNvSpPr>
              <a:spLocks noChangeArrowheads="1"/>
            </p:cNvSpPr>
            <p:nvPr/>
          </p:nvSpPr>
          <p:spPr bwMode="auto">
            <a:xfrm>
              <a:off x="1426" y="1583"/>
              <a:ext cx="659" cy="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r>
                <a:rPr lang="en-US" altLang="en-US" sz="1700">
                  <a:solidFill>
                    <a:srgbClr val="000000"/>
                  </a:solidFill>
                  <a:latin typeface="Arial" charset="0"/>
                </a:rPr>
                <a:t>amino acid</a:t>
              </a:r>
              <a:endParaRPr lang="en-US" altLang="en-US" sz="2400">
                <a:solidFill>
                  <a:schemeClr val="tx1"/>
                </a:solidFill>
              </a:endParaRPr>
            </a:p>
          </p:txBody>
        </p:sp>
        <p:sp>
          <p:nvSpPr>
            <p:cNvPr id="28694" name="Rectangle 33"/>
            <p:cNvSpPr>
              <a:spLocks noChangeArrowheads="1"/>
            </p:cNvSpPr>
            <p:nvPr/>
          </p:nvSpPr>
          <p:spPr bwMode="auto">
            <a:xfrm>
              <a:off x="1237" y="1539"/>
              <a:ext cx="1048" cy="257"/>
            </a:xfrm>
            <a:prstGeom prst="rect">
              <a:avLst/>
            </a:prstGeom>
            <a:noFill/>
            <a:ln w="15875">
              <a:solidFill>
                <a:srgbClr val="808080"/>
              </a:solidFill>
              <a:miter lim="800000"/>
              <a:headEnd/>
              <a:tailEnd/>
            </a:ln>
            <a:extLst>
              <a:ext uri="{909E8E84-426E-40DD-AFC4-6F175D3DCCD1}">
                <a14:hiddenFill xmlns:a14="http://schemas.microsoft.com/office/drawing/2010/main" xmlns="">
                  <a:solidFill>
                    <a:srgbClr val="FFFFFF"/>
                  </a:solidFill>
                </a14:hiddenFill>
              </a:ext>
            </a:extLst>
          </p:spPr>
          <p:txBody>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eaLnBrk="1" hangingPunct="1"/>
              <a:endParaRPr lang="en-CA" altLang="en-US"/>
            </a:p>
          </p:txBody>
        </p:sp>
      </p:grpSp>
    </p:spTree>
    <p:extLst>
      <p:ext uri="{BB962C8B-B14F-4D97-AF65-F5344CB8AC3E}">
        <p14:creationId xmlns:p14="http://schemas.microsoft.com/office/powerpoint/2010/main" xmlns="" val="3438117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816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14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8142"/>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814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81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46" grpId="0" animBg="1"/>
      <p:bldP spid="4814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altLang="en-US" smtClean="0">
                <a:latin typeface="Comic Sans MS" pitchFamily="66" charset="0"/>
              </a:rPr>
              <a:t>Lipids</a:t>
            </a:r>
          </a:p>
        </p:txBody>
      </p:sp>
      <p:grpSp>
        <p:nvGrpSpPr>
          <p:cNvPr id="27651" name="Group 8"/>
          <p:cNvGrpSpPr>
            <a:grpSpLocks/>
          </p:cNvGrpSpPr>
          <p:nvPr/>
        </p:nvGrpSpPr>
        <p:grpSpPr bwMode="auto">
          <a:xfrm>
            <a:off x="0" y="2209800"/>
            <a:ext cx="3354388" cy="2073275"/>
            <a:chOff x="0" y="1680"/>
            <a:chExt cx="2113" cy="1306"/>
          </a:xfrm>
        </p:grpSpPr>
        <p:graphicFrame>
          <p:nvGraphicFramePr>
            <p:cNvPr id="27658" name="Object 3"/>
            <p:cNvGraphicFramePr>
              <a:graphicFrameLocks noChangeAspect="1"/>
            </p:cNvGraphicFramePr>
            <p:nvPr/>
          </p:nvGraphicFramePr>
          <p:xfrm>
            <a:off x="1230" y="1680"/>
            <a:ext cx="883" cy="1248"/>
          </p:xfrm>
          <a:graphic>
            <a:graphicData uri="http://schemas.openxmlformats.org/presentationml/2006/ole">
              <p:oleObj spid="_x0000_s4125" name="MS Org Chart" r:id="rId4" imgW="1725105" imgH="2441542" progId="">
                <p:embed/>
              </p:oleObj>
            </a:graphicData>
          </a:graphic>
        </p:graphicFrame>
        <p:sp>
          <p:nvSpPr>
            <p:cNvPr id="27659" name="Text Box 4"/>
            <p:cNvSpPr txBox="1">
              <a:spLocks noChangeArrowheads="1"/>
            </p:cNvSpPr>
            <p:nvPr/>
          </p:nvSpPr>
          <p:spPr bwMode="auto">
            <a:xfrm>
              <a:off x="449" y="1718"/>
              <a:ext cx="781"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monomer</a:t>
              </a:r>
            </a:p>
          </p:txBody>
        </p:sp>
        <p:sp>
          <p:nvSpPr>
            <p:cNvPr id="27660" name="Text Box 5"/>
            <p:cNvSpPr txBox="1">
              <a:spLocks noChangeArrowheads="1"/>
            </p:cNvSpPr>
            <p:nvPr/>
          </p:nvSpPr>
          <p:spPr bwMode="auto">
            <a:xfrm>
              <a:off x="528" y="2198"/>
              <a:ext cx="702"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polymer</a:t>
              </a:r>
            </a:p>
          </p:txBody>
        </p:sp>
        <p:sp>
          <p:nvSpPr>
            <p:cNvPr id="27661" name="Text Box 6"/>
            <p:cNvSpPr txBox="1">
              <a:spLocks noChangeArrowheads="1"/>
            </p:cNvSpPr>
            <p:nvPr/>
          </p:nvSpPr>
          <p:spPr bwMode="auto">
            <a:xfrm>
              <a:off x="0" y="2544"/>
              <a:ext cx="1230"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supramolecular</a:t>
              </a:r>
            </a:p>
            <a:p>
              <a:pPr algn="r" eaLnBrk="1" hangingPunct="1"/>
              <a:r>
                <a:rPr lang="en-US" altLang="en-US" sz="2000">
                  <a:solidFill>
                    <a:schemeClr val="tx1"/>
                  </a:solidFill>
                </a:rPr>
                <a:t>structure</a:t>
              </a:r>
            </a:p>
          </p:txBody>
        </p:sp>
      </p:grpSp>
      <p:graphicFrame>
        <p:nvGraphicFramePr>
          <p:cNvPr id="27652" name="Object 16"/>
          <p:cNvGraphicFramePr>
            <a:graphicFrameLocks noChangeAspect="1"/>
          </p:cNvGraphicFramePr>
          <p:nvPr/>
        </p:nvGraphicFramePr>
        <p:xfrm>
          <a:off x="3657600" y="1981200"/>
          <a:ext cx="627063" cy="2628900"/>
        </p:xfrm>
        <a:graphic>
          <a:graphicData uri="http://schemas.openxmlformats.org/presentationml/2006/ole">
            <p:oleObj spid="_x0000_s4126" name="Image" r:id="rId5" imgW="1817155" imgH="7624426" progId="">
              <p:embed/>
            </p:oleObj>
          </a:graphicData>
        </a:graphic>
      </p:graphicFrame>
      <p:pic>
        <p:nvPicPr>
          <p:cNvPr id="49171" name="Picture 19" descr="FG09_21aC"/>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5029200" y="4267200"/>
            <a:ext cx="3352800" cy="209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49175" name="Group 23"/>
          <p:cNvGrpSpPr>
            <a:grpSpLocks/>
          </p:cNvGrpSpPr>
          <p:nvPr/>
        </p:nvGrpSpPr>
        <p:grpSpPr bwMode="auto">
          <a:xfrm>
            <a:off x="4267200" y="1981200"/>
            <a:ext cx="4560888" cy="1600200"/>
            <a:chOff x="2688" y="1248"/>
            <a:chExt cx="2873" cy="1008"/>
          </a:xfrm>
        </p:grpSpPr>
        <p:graphicFrame>
          <p:nvGraphicFramePr>
            <p:cNvPr id="27656" name="Object 17"/>
            <p:cNvGraphicFramePr>
              <a:graphicFrameLocks noChangeAspect="1"/>
            </p:cNvGraphicFramePr>
            <p:nvPr/>
          </p:nvGraphicFramePr>
          <p:xfrm>
            <a:off x="3120" y="1248"/>
            <a:ext cx="2441" cy="904"/>
          </p:xfrm>
          <a:graphic>
            <a:graphicData uri="http://schemas.openxmlformats.org/presentationml/2006/ole">
              <p:oleObj spid="_x0000_s4127" name="Image" r:id="rId7" imgW="3875750" imgH="1435427" progId="">
                <p:embed/>
              </p:oleObj>
            </a:graphicData>
          </a:graphic>
        </p:graphicFrame>
        <p:sp>
          <p:nvSpPr>
            <p:cNvPr id="27657" name="Line 20"/>
            <p:cNvSpPr>
              <a:spLocks noChangeShapeType="1"/>
            </p:cNvSpPr>
            <p:nvPr/>
          </p:nvSpPr>
          <p:spPr bwMode="auto">
            <a:xfrm flipV="1">
              <a:off x="2688" y="1920"/>
              <a:ext cx="672" cy="336"/>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grpSp>
      <p:sp>
        <p:nvSpPr>
          <p:cNvPr id="49174" name="Line 22"/>
          <p:cNvSpPr>
            <a:spLocks noChangeShapeType="1"/>
          </p:cNvSpPr>
          <p:nvPr/>
        </p:nvSpPr>
        <p:spPr bwMode="auto">
          <a:xfrm>
            <a:off x="7239000" y="3276600"/>
            <a:ext cx="0" cy="8382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Tree>
    <p:extLst>
      <p:ext uri="{BB962C8B-B14F-4D97-AF65-F5344CB8AC3E}">
        <p14:creationId xmlns:p14="http://schemas.microsoft.com/office/powerpoint/2010/main" xmlns="" val="20203791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917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917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91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7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762000" y="228600"/>
            <a:ext cx="7772400" cy="1143000"/>
          </a:xfrm>
        </p:spPr>
        <p:txBody>
          <a:bodyPr/>
          <a:lstStyle/>
          <a:p>
            <a:pPr eaLnBrk="1" hangingPunct="1"/>
            <a:r>
              <a:rPr lang="en-US" altLang="en-US" smtClean="0">
                <a:latin typeface="Comic Sans MS" pitchFamily="66" charset="0"/>
              </a:rPr>
              <a:t>Carbohydrates</a:t>
            </a:r>
          </a:p>
        </p:txBody>
      </p:sp>
      <p:graphicFrame>
        <p:nvGraphicFramePr>
          <p:cNvPr id="29699" name="Object 5"/>
          <p:cNvGraphicFramePr>
            <a:graphicFrameLocks noChangeAspect="1"/>
          </p:cNvGraphicFramePr>
          <p:nvPr/>
        </p:nvGraphicFramePr>
        <p:xfrm>
          <a:off x="1874838" y="2559050"/>
          <a:ext cx="1020762" cy="1990725"/>
        </p:xfrm>
        <a:graphic>
          <a:graphicData uri="http://schemas.openxmlformats.org/presentationml/2006/ole">
            <p:oleObj spid="_x0000_s5149" name="MS Org Chart" r:id="rId4" imgW="1266825" imgH="2466975" progId="">
              <p:embed/>
            </p:oleObj>
          </a:graphicData>
        </a:graphic>
      </p:graphicFrame>
      <p:pic>
        <p:nvPicPr>
          <p:cNvPr id="29700" name="Picture 12" descr="GLUCOSEH"/>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249613" y="1600200"/>
            <a:ext cx="1550987" cy="1622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50199" name="Object 23"/>
          <p:cNvGraphicFramePr>
            <a:graphicFrameLocks noChangeAspect="1"/>
          </p:cNvGraphicFramePr>
          <p:nvPr/>
        </p:nvGraphicFramePr>
        <p:xfrm>
          <a:off x="5486400" y="3505200"/>
          <a:ext cx="3263900" cy="3352800"/>
        </p:xfrm>
        <a:graphic>
          <a:graphicData uri="http://schemas.openxmlformats.org/presentationml/2006/ole">
            <p:oleObj spid="_x0000_s5150" name="Image" r:id="rId6" imgW="3748676" imgH="3850335" progId="">
              <p:embed/>
            </p:oleObj>
          </a:graphicData>
        </a:graphic>
      </p:graphicFrame>
      <p:sp>
        <p:nvSpPr>
          <p:cNvPr id="29702" name="Line 26"/>
          <p:cNvSpPr>
            <a:spLocks noChangeShapeType="1"/>
          </p:cNvSpPr>
          <p:nvPr/>
        </p:nvSpPr>
        <p:spPr bwMode="auto">
          <a:xfrm>
            <a:off x="6553200" y="5334000"/>
            <a:ext cx="609600" cy="2286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29703" name="Text Box 27"/>
          <p:cNvSpPr txBox="1">
            <a:spLocks noChangeArrowheads="1"/>
          </p:cNvSpPr>
          <p:nvPr/>
        </p:nvSpPr>
        <p:spPr bwMode="auto">
          <a:xfrm>
            <a:off x="636588" y="2559050"/>
            <a:ext cx="1239837"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monomer</a:t>
            </a:r>
          </a:p>
        </p:txBody>
      </p:sp>
      <p:sp>
        <p:nvSpPr>
          <p:cNvPr id="29704" name="Text Box 28"/>
          <p:cNvSpPr txBox="1">
            <a:spLocks noChangeArrowheads="1"/>
          </p:cNvSpPr>
          <p:nvPr/>
        </p:nvSpPr>
        <p:spPr bwMode="auto">
          <a:xfrm>
            <a:off x="762000" y="3321050"/>
            <a:ext cx="1114425"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polymer</a:t>
            </a:r>
          </a:p>
        </p:txBody>
      </p:sp>
      <p:sp>
        <p:nvSpPr>
          <p:cNvPr id="29705" name="Text Box 29"/>
          <p:cNvSpPr txBox="1">
            <a:spLocks noChangeArrowheads="1"/>
          </p:cNvSpPr>
          <p:nvPr/>
        </p:nvSpPr>
        <p:spPr bwMode="auto">
          <a:xfrm>
            <a:off x="-76200" y="3870325"/>
            <a:ext cx="1952625" cy="701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4800">
                <a:solidFill>
                  <a:schemeClr val="accent2"/>
                </a:solidFill>
                <a:latin typeface="Comic Sans MS" pitchFamily="66" charset="0"/>
              </a:defRPr>
            </a:lvl1pPr>
            <a:lvl2pPr marL="742950" indent="-285750" eaLnBrk="0" hangingPunct="0">
              <a:defRPr sz="4800">
                <a:solidFill>
                  <a:schemeClr val="accent2"/>
                </a:solidFill>
                <a:latin typeface="Comic Sans MS" pitchFamily="66" charset="0"/>
              </a:defRPr>
            </a:lvl2pPr>
            <a:lvl3pPr marL="1143000" indent="-228600" eaLnBrk="0" hangingPunct="0">
              <a:defRPr sz="4800">
                <a:solidFill>
                  <a:schemeClr val="accent2"/>
                </a:solidFill>
                <a:latin typeface="Comic Sans MS" pitchFamily="66" charset="0"/>
              </a:defRPr>
            </a:lvl3pPr>
            <a:lvl4pPr marL="1600200" indent="-228600" eaLnBrk="0" hangingPunct="0">
              <a:defRPr sz="4800">
                <a:solidFill>
                  <a:schemeClr val="accent2"/>
                </a:solidFill>
                <a:latin typeface="Comic Sans MS" pitchFamily="66" charset="0"/>
              </a:defRPr>
            </a:lvl4pPr>
            <a:lvl5pPr marL="2057400" indent="-228600" eaLnBrk="0" hangingPunct="0">
              <a:defRPr sz="4800">
                <a:solidFill>
                  <a:schemeClr val="accent2"/>
                </a:solidFill>
                <a:latin typeface="Comic Sans MS" pitchFamily="66" charset="0"/>
              </a:defRPr>
            </a:lvl5pPr>
            <a:lvl6pPr marL="2514600" indent="-228600" eaLnBrk="0" fontAlgn="base" hangingPunct="0">
              <a:spcBef>
                <a:spcPct val="0"/>
              </a:spcBef>
              <a:spcAft>
                <a:spcPct val="0"/>
              </a:spcAft>
              <a:defRPr sz="4800">
                <a:solidFill>
                  <a:schemeClr val="accent2"/>
                </a:solidFill>
                <a:latin typeface="Comic Sans MS" pitchFamily="66" charset="0"/>
              </a:defRPr>
            </a:lvl6pPr>
            <a:lvl7pPr marL="2971800" indent="-228600" eaLnBrk="0" fontAlgn="base" hangingPunct="0">
              <a:spcBef>
                <a:spcPct val="0"/>
              </a:spcBef>
              <a:spcAft>
                <a:spcPct val="0"/>
              </a:spcAft>
              <a:defRPr sz="4800">
                <a:solidFill>
                  <a:schemeClr val="accent2"/>
                </a:solidFill>
                <a:latin typeface="Comic Sans MS" pitchFamily="66" charset="0"/>
              </a:defRPr>
            </a:lvl7pPr>
            <a:lvl8pPr marL="3429000" indent="-228600" eaLnBrk="0" fontAlgn="base" hangingPunct="0">
              <a:spcBef>
                <a:spcPct val="0"/>
              </a:spcBef>
              <a:spcAft>
                <a:spcPct val="0"/>
              </a:spcAft>
              <a:defRPr sz="4800">
                <a:solidFill>
                  <a:schemeClr val="accent2"/>
                </a:solidFill>
                <a:latin typeface="Comic Sans MS" pitchFamily="66" charset="0"/>
              </a:defRPr>
            </a:lvl8pPr>
            <a:lvl9pPr marL="3886200" indent="-228600" eaLnBrk="0" fontAlgn="base" hangingPunct="0">
              <a:spcBef>
                <a:spcPct val="0"/>
              </a:spcBef>
              <a:spcAft>
                <a:spcPct val="0"/>
              </a:spcAft>
              <a:defRPr sz="4800">
                <a:solidFill>
                  <a:schemeClr val="accent2"/>
                </a:solidFill>
                <a:latin typeface="Comic Sans MS" pitchFamily="66" charset="0"/>
              </a:defRPr>
            </a:lvl9pPr>
          </a:lstStyle>
          <a:p>
            <a:pPr algn="r" eaLnBrk="1" hangingPunct="1"/>
            <a:r>
              <a:rPr lang="en-US" altLang="en-US" sz="2000">
                <a:solidFill>
                  <a:schemeClr val="tx1"/>
                </a:solidFill>
              </a:rPr>
              <a:t>supramolecular</a:t>
            </a:r>
          </a:p>
          <a:p>
            <a:pPr algn="r" eaLnBrk="1" hangingPunct="1"/>
            <a:r>
              <a:rPr lang="en-US" altLang="en-US" sz="2000">
                <a:solidFill>
                  <a:schemeClr val="tx1"/>
                </a:solidFill>
              </a:rPr>
              <a:t>structure</a:t>
            </a:r>
          </a:p>
        </p:txBody>
      </p:sp>
      <p:graphicFrame>
        <p:nvGraphicFramePr>
          <p:cNvPr id="50206" name="Object 30"/>
          <p:cNvGraphicFramePr>
            <a:graphicFrameLocks noChangeAspect="1"/>
          </p:cNvGraphicFramePr>
          <p:nvPr/>
        </p:nvGraphicFramePr>
        <p:xfrm>
          <a:off x="5486400" y="1295400"/>
          <a:ext cx="2668588" cy="1779588"/>
        </p:xfrm>
        <a:graphic>
          <a:graphicData uri="http://schemas.openxmlformats.org/presentationml/2006/ole">
            <p:oleObj spid="_x0000_s5151" name="Image" r:id="rId7" imgW="3354748" imgH="2236498" progId="">
              <p:embed/>
            </p:oleObj>
          </a:graphicData>
        </a:graphic>
      </p:graphicFrame>
      <p:sp>
        <p:nvSpPr>
          <p:cNvPr id="50196" name="Line 20"/>
          <p:cNvSpPr>
            <a:spLocks noChangeShapeType="1"/>
          </p:cNvSpPr>
          <p:nvPr/>
        </p:nvSpPr>
        <p:spPr bwMode="auto">
          <a:xfrm>
            <a:off x="4724400" y="2209800"/>
            <a:ext cx="9144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50207" name="Line 31"/>
          <p:cNvSpPr>
            <a:spLocks noChangeShapeType="1"/>
          </p:cNvSpPr>
          <p:nvPr/>
        </p:nvSpPr>
        <p:spPr bwMode="auto">
          <a:xfrm flipH="1">
            <a:off x="6553200" y="2819400"/>
            <a:ext cx="304800" cy="7620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Tree>
    <p:extLst>
      <p:ext uri="{BB962C8B-B14F-4D97-AF65-F5344CB8AC3E}">
        <p14:creationId xmlns:p14="http://schemas.microsoft.com/office/powerpoint/2010/main" xmlns="" val="1108891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9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0206"/>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020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01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96" grpId="0" animBg="1"/>
      <p:bldP spid="5020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22" name="Text Box 2"/>
          <p:cNvSpPr txBox="1">
            <a:spLocks noChangeArrowheads="1"/>
          </p:cNvSpPr>
          <p:nvPr/>
        </p:nvSpPr>
        <p:spPr bwMode="auto">
          <a:xfrm>
            <a:off x="3901122" y="260403"/>
            <a:ext cx="1462966"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a:defRPr/>
            </a:pPr>
            <a:r>
              <a:rPr lang="en-US" altLang="en-US" b="1" dirty="0">
                <a:latin typeface="Arial" panose="020B0604020202020204" pitchFamily="34" charset="0"/>
                <a:cs typeface="Arial" panose="020B0604020202020204" pitchFamily="34" charset="0"/>
              </a:rPr>
              <a:t>H,C,N,O,P,S</a:t>
            </a:r>
            <a:endParaRPr lang="en-US" dirty="0">
              <a:latin typeface="Arial" panose="020B0604020202020204" pitchFamily="34" charset="0"/>
              <a:ea typeface="ＭＳ Ｐゴシック" charset="0"/>
              <a:cs typeface="Arial" panose="020B0604020202020204" pitchFamily="34" charset="0"/>
            </a:endParaRPr>
          </a:p>
        </p:txBody>
      </p:sp>
      <p:sp>
        <p:nvSpPr>
          <p:cNvPr id="542723" name="Line 3"/>
          <p:cNvSpPr>
            <a:spLocks noChangeShapeType="1"/>
          </p:cNvSpPr>
          <p:nvPr/>
        </p:nvSpPr>
        <p:spPr bwMode="auto">
          <a:xfrm flipH="1">
            <a:off x="3054350" y="647700"/>
            <a:ext cx="592138" cy="4429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24" name="Line 4"/>
          <p:cNvSpPr>
            <a:spLocks noChangeShapeType="1"/>
          </p:cNvSpPr>
          <p:nvPr/>
        </p:nvSpPr>
        <p:spPr bwMode="auto">
          <a:xfrm flipH="1">
            <a:off x="4132263" y="663575"/>
            <a:ext cx="6350" cy="5556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26" name="Line 6"/>
          <p:cNvSpPr>
            <a:spLocks noChangeShapeType="1"/>
          </p:cNvSpPr>
          <p:nvPr/>
        </p:nvSpPr>
        <p:spPr bwMode="auto">
          <a:xfrm>
            <a:off x="5270500" y="779463"/>
            <a:ext cx="0" cy="5556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27" name="Line 7"/>
          <p:cNvSpPr>
            <a:spLocks noChangeShapeType="1"/>
          </p:cNvSpPr>
          <p:nvPr/>
        </p:nvSpPr>
        <p:spPr bwMode="auto">
          <a:xfrm>
            <a:off x="5510213" y="630238"/>
            <a:ext cx="592137" cy="44291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28" name="Text Box 8"/>
          <p:cNvSpPr txBox="1">
            <a:spLocks noChangeArrowheads="1"/>
          </p:cNvSpPr>
          <p:nvPr/>
        </p:nvSpPr>
        <p:spPr bwMode="auto">
          <a:xfrm>
            <a:off x="1919288" y="1266825"/>
            <a:ext cx="1316037" cy="6413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dirty="0">
                <a:latin typeface="Arial" charset="0"/>
                <a:ea typeface="ＭＳ Ｐゴシック" charset="0"/>
              </a:rPr>
              <a:t>20 amino acids</a:t>
            </a:r>
          </a:p>
        </p:txBody>
      </p:sp>
      <p:sp>
        <p:nvSpPr>
          <p:cNvPr id="542729" name="Text Box 9"/>
          <p:cNvSpPr txBox="1">
            <a:spLocks noChangeArrowheads="1"/>
          </p:cNvSpPr>
          <p:nvPr/>
        </p:nvSpPr>
        <p:spPr bwMode="auto">
          <a:xfrm>
            <a:off x="3405188" y="1203325"/>
            <a:ext cx="1330325" cy="9159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dirty="0">
                <a:latin typeface="Arial" charset="0"/>
                <a:ea typeface="ＭＳ Ｐゴシック" charset="0"/>
              </a:rPr>
              <a:t>5 aromatic bases, ribose</a:t>
            </a:r>
          </a:p>
        </p:txBody>
      </p:sp>
      <p:sp>
        <p:nvSpPr>
          <p:cNvPr id="542730" name="Text Box 10"/>
          <p:cNvSpPr txBox="1">
            <a:spLocks noChangeArrowheads="1"/>
          </p:cNvSpPr>
          <p:nvPr/>
        </p:nvSpPr>
        <p:spPr bwMode="auto">
          <a:xfrm>
            <a:off x="4949825" y="1390650"/>
            <a:ext cx="1103313"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Glucose</a:t>
            </a:r>
          </a:p>
        </p:txBody>
      </p:sp>
      <p:sp>
        <p:nvSpPr>
          <p:cNvPr id="542731" name="Text Box 11"/>
          <p:cNvSpPr txBox="1">
            <a:spLocks noChangeArrowheads="1"/>
          </p:cNvSpPr>
          <p:nvPr/>
        </p:nvSpPr>
        <p:spPr bwMode="auto">
          <a:xfrm>
            <a:off x="5994400" y="1274763"/>
            <a:ext cx="2212975" cy="6413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Palmitate, glycerol, choline</a:t>
            </a:r>
          </a:p>
        </p:txBody>
      </p:sp>
      <p:sp>
        <p:nvSpPr>
          <p:cNvPr id="542732" name="Text Box 12"/>
          <p:cNvSpPr txBox="1">
            <a:spLocks noChangeArrowheads="1"/>
          </p:cNvSpPr>
          <p:nvPr/>
        </p:nvSpPr>
        <p:spPr bwMode="auto">
          <a:xfrm>
            <a:off x="971600" y="2225675"/>
            <a:ext cx="1508125"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dirty="0" smtClean="0">
                <a:latin typeface="Arial" charset="0"/>
                <a:ea typeface="ＭＳ Ｐゴシック" charset="0"/>
              </a:rPr>
              <a:t>peptides</a:t>
            </a:r>
            <a:endParaRPr lang="en-US" sz="1800" dirty="0">
              <a:latin typeface="Arial" charset="0"/>
              <a:ea typeface="ＭＳ Ｐゴシック" charset="0"/>
            </a:endParaRPr>
          </a:p>
        </p:txBody>
      </p:sp>
      <p:sp>
        <p:nvSpPr>
          <p:cNvPr id="542733" name="Text Box 13"/>
          <p:cNvSpPr txBox="1">
            <a:spLocks noChangeArrowheads="1"/>
          </p:cNvSpPr>
          <p:nvPr/>
        </p:nvSpPr>
        <p:spPr bwMode="auto">
          <a:xfrm>
            <a:off x="3063875" y="2371725"/>
            <a:ext cx="1508125"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Nucleotides</a:t>
            </a:r>
          </a:p>
        </p:txBody>
      </p:sp>
      <p:sp>
        <p:nvSpPr>
          <p:cNvPr id="542734" name="Text Box 14"/>
          <p:cNvSpPr txBox="1">
            <a:spLocks noChangeArrowheads="1"/>
          </p:cNvSpPr>
          <p:nvPr/>
        </p:nvSpPr>
        <p:spPr bwMode="auto">
          <a:xfrm>
            <a:off x="5030788" y="2459038"/>
            <a:ext cx="987425"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Sugars</a:t>
            </a:r>
          </a:p>
        </p:txBody>
      </p:sp>
      <p:sp>
        <p:nvSpPr>
          <p:cNvPr id="542735" name="Text Box 15"/>
          <p:cNvSpPr txBox="1">
            <a:spLocks noChangeArrowheads="1"/>
          </p:cNvSpPr>
          <p:nvPr/>
        </p:nvSpPr>
        <p:spPr bwMode="auto">
          <a:xfrm>
            <a:off x="6500813" y="2306638"/>
            <a:ext cx="1728787"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Phospholipids</a:t>
            </a:r>
          </a:p>
        </p:txBody>
      </p:sp>
      <p:sp>
        <p:nvSpPr>
          <p:cNvPr id="542736" name="Text Box 16"/>
          <p:cNvSpPr txBox="1">
            <a:spLocks noChangeArrowheads="1"/>
          </p:cNvSpPr>
          <p:nvPr/>
        </p:nvSpPr>
        <p:spPr bwMode="auto">
          <a:xfrm>
            <a:off x="935038" y="2976563"/>
            <a:ext cx="1508125"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Proteins</a:t>
            </a:r>
          </a:p>
        </p:txBody>
      </p:sp>
      <p:sp>
        <p:nvSpPr>
          <p:cNvPr id="542737" name="Text Box 17"/>
          <p:cNvSpPr txBox="1">
            <a:spLocks noChangeArrowheads="1"/>
          </p:cNvSpPr>
          <p:nvPr/>
        </p:nvSpPr>
        <p:spPr bwMode="auto">
          <a:xfrm>
            <a:off x="3063875" y="3062288"/>
            <a:ext cx="1658938"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Nucleic acids</a:t>
            </a:r>
          </a:p>
        </p:txBody>
      </p:sp>
      <p:sp>
        <p:nvSpPr>
          <p:cNvPr id="542738" name="Text Box 18"/>
          <p:cNvSpPr txBox="1">
            <a:spLocks noChangeArrowheads="1"/>
          </p:cNvSpPr>
          <p:nvPr/>
        </p:nvSpPr>
        <p:spPr bwMode="auto">
          <a:xfrm>
            <a:off x="4924425" y="3062288"/>
            <a:ext cx="1957388"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Polysaccharides</a:t>
            </a:r>
          </a:p>
        </p:txBody>
      </p:sp>
      <p:sp>
        <p:nvSpPr>
          <p:cNvPr id="542739" name="Text Box 19"/>
          <p:cNvSpPr txBox="1">
            <a:spLocks noChangeArrowheads="1"/>
          </p:cNvSpPr>
          <p:nvPr/>
        </p:nvSpPr>
        <p:spPr bwMode="auto">
          <a:xfrm>
            <a:off x="2052638" y="4135438"/>
            <a:ext cx="5434012" cy="6413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Multienzyme complexes, ribosomes, chromosomes, membranes, structural elements</a:t>
            </a:r>
          </a:p>
        </p:txBody>
      </p:sp>
      <p:sp>
        <p:nvSpPr>
          <p:cNvPr id="542740" name="Line 20"/>
          <p:cNvSpPr>
            <a:spLocks noChangeShapeType="1"/>
          </p:cNvSpPr>
          <p:nvPr/>
        </p:nvSpPr>
        <p:spPr bwMode="auto">
          <a:xfrm flipH="1">
            <a:off x="4171950" y="4767263"/>
            <a:ext cx="12700" cy="36353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1" name="Line 21"/>
          <p:cNvSpPr>
            <a:spLocks noChangeShapeType="1"/>
          </p:cNvSpPr>
          <p:nvPr/>
        </p:nvSpPr>
        <p:spPr bwMode="auto">
          <a:xfrm flipH="1">
            <a:off x="5368925" y="1814513"/>
            <a:ext cx="6350" cy="5556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2" name="Line 22"/>
          <p:cNvSpPr>
            <a:spLocks noChangeShapeType="1"/>
          </p:cNvSpPr>
          <p:nvPr/>
        </p:nvSpPr>
        <p:spPr bwMode="auto">
          <a:xfrm flipH="1">
            <a:off x="7173913" y="1908175"/>
            <a:ext cx="6350" cy="3984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3" name="Line 23"/>
          <p:cNvSpPr>
            <a:spLocks noChangeShapeType="1"/>
          </p:cNvSpPr>
          <p:nvPr/>
        </p:nvSpPr>
        <p:spPr bwMode="auto">
          <a:xfrm>
            <a:off x="4017963" y="2036763"/>
            <a:ext cx="1587" cy="34131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5" name="Line 25"/>
          <p:cNvSpPr>
            <a:spLocks noChangeShapeType="1"/>
          </p:cNvSpPr>
          <p:nvPr/>
        </p:nvSpPr>
        <p:spPr bwMode="auto">
          <a:xfrm>
            <a:off x="3919538" y="2717800"/>
            <a:ext cx="1587" cy="3413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6" name="Line 26"/>
          <p:cNvSpPr>
            <a:spLocks noChangeShapeType="1"/>
          </p:cNvSpPr>
          <p:nvPr/>
        </p:nvSpPr>
        <p:spPr bwMode="auto">
          <a:xfrm>
            <a:off x="5446713" y="2809875"/>
            <a:ext cx="1587" cy="3413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7" name="Line 27"/>
          <p:cNvSpPr>
            <a:spLocks noChangeShapeType="1"/>
          </p:cNvSpPr>
          <p:nvPr/>
        </p:nvSpPr>
        <p:spPr bwMode="auto">
          <a:xfrm flipH="1">
            <a:off x="1919288" y="1874838"/>
            <a:ext cx="211137" cy="33258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8" name="Line 28"/>
          <p:cNvSpPr>
            <a:spLocks noChangeShapeType="1"/>
          </p:cNvSpPr>
          <p:nvPr/>
        </p:nvSpPr>
        <p:spPr bwMode="auto">
          <a:xfrm>
            <a:off x="1601788" y="2609850"/>
            <a:ext cx="1587" cy="3413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49" name="Line 29"/>
          <p:cNvSpPr>
            <a:spLocks noChangeShapeType="1"/>
          </p:cNvSpPr>
          <p:nvPr/>
        </p:nvSpPr>
        <p:spPr bwMode="auto">
          <a:xfrm>
            <a:off x="4868863" y="4799013"/>
            <a:ext cx="1587" cy="34131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50" name="Text Box 30"/>
          <p:cNvSpPr txBox="1">
            <a:spLocks noChangeArrowheads="1"/>
          </p:cNvSpPr>
          <p:nvPr/>
        </p:nvSpPr>
        <p:spPr bwMode="auto">
          <a:xfrm>
            <a:off x="2084388" y="5224463"/>
            <a:ext cx="4668837" cy="6413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defRPr/>
            </a:pPr>
            <a:r>
              <a:rPr lang="en-US" sz="1800">
                <a:latin typeface="Arial" charset="0"/>
                <a:ea typeface="ＭＳ Ｐゴシック" charset="0"/>
              </a:rPr>
              <a:t>Organelles, Cells, Tissues, Organs, Organsims</a:t>
            </a:r>
          </a:p>
        </p:txBody>
      </p:sp>
      <p:sp>
        <p:nvSpPr>
          <p:cNvPr id="542755" name="Line 35"/>
          <p:cNvSpPr>
            <a:spLocks noChangeShapeType="1"/>
          </p:cNvSpPr>
          <p:nvPr/>
        </p:nvSpPr>
        <p:spPr bwMode="auto">
          <a:xfrm>
            <a:off x="1619250" y="3338513"/>
            <a:ext cx="1655763" cy="71437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56" name="Line 36"/>
          <p:cNvSpPr>
            <a:spLocks noChangeShapeType="1"/>
          </p:cNvSpPr>
          <p:nvPr/>
        </p:nvSpPr>
        <p:spPr bwMode="auto">
          <a:xfrm>
            <a:off x="3924300" y="3532188"/>
            <a:ext cx="0" cy="53498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57" name="Line 37"/>
          <p:cNvSpPr>
            <a:spLocks noChangeShapeType="1"/>
          </p:cNvSpPr>
          <p:nvPr/>
        </p:nvSpPr>
        <p:spPr bwMode="auto">
          <a:xfrm>
            <a:off x="5453063" y="3429000"/>
            <a:ext cx="0" cy="5349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58" name="Line 38"/>
          <p:cNvSpPr>
            <a:spLocks noChangeShapeType="1"/>
          </p:cNvSpPr>
          <p:nvPr/>
        </p:nvSpPr>
        <p:spPr bwMode="auto">
          <a:xfrm flipH="1">
            <a:off x="6102349" y="2738439"/>
            <a:ext cx="1382973" cy="13144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endParaRPr>
          </a:p>
        </p:txBody>
      </p:sp>
      <p:sp>
        <p:nvSpPr>
          <p:cNvPr id="542759" name="Text Box 39"/>
          <p:cNvSpPr txBox="1">
            <a:spLocks noChangeArrowheads="1"/>
          </p:cNvSpPr>
          <p:nvPr/>
        </p:nvSpPr>
        <p:spPr bwMode="auto">
          <a:xfrm>
            <a:off x="249238" y="152400"/>
            <a:ext cx="59055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1800">
                <a:latin typeface="Arial" charset="0"/>
                <a:ea typeface="ＭＳ Ｐゴシック" charset="0"/>
              </a:rPr>
              <a:t>MW</a:t>
            </a:r>
          </a:p>
        </p:txBody>
      </p:sp>
      <p:sp>
        <p:nvSpPr>
          <p:cNvPr id="542760" name="Text Box 40"/>
          <p:cNvSpPr txBox="1">
            <a:spLocks noChangeArrowheads="1"/>
          </p:cNvSpPr>
          <p:nvPr/>
        </p:nvSpPr>
        <p:spPr bwMode="auto">
          <a:xfrm>
            <a:off x="252413" y="455613"/>
            <a:ext cx="6463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1800" dirty="0" smtClean="0">
                <a:latin typeface="Arial" charset="0"/>
                <a:ea typeface="ＭＳ Ｐゴシック" charset="0"/>
              </a:rPr>
              <a:t>1-32</a:t>
            </a:r>
            <a:endParaRPr lang="en-US" sz="1800" dirty="0">
              <a:latin typeface="Arial" charset="0"/>
              <a:ea typeface="ＭＳ Ｐゴシック" charset="0"/>
            </a:endParaRPr>
          </a:p>
        </p:txBody>
      </p:sp>
      <p:sp>
        <p:nvSpPr>
          <p:cNvPr id="542761" name="Text Box 41"/>
          <p:cNvSpPr txBox="1">
            <a:spLocks noChangeArrowheads="1"/>
          </p:cNvSpPr>
          <p:nvPr/>
        </p:nvSpPr>
        <p:spPr bwMode="auto">
          <a:xfrm>
            <a:off x="133350" y="1349375"/>
            <a:ext cx="102235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1800">
                <a:latin typeface="Arial" charset="0"/>
                <a:ea typeface="ＭＳ Ｐゴシック" charset="0"/>
              </a:rPr>
              <a:t>100-250</a:t>
            </a:r>
          </a:p>
        </p:txBody>
      </p:sp>
      <p:sp>
        <p:nvSpPr>
          <p:cNvPr id="542762" name="Text Box 42"/>
          <p:cNvSpPr txBox="1">
            <a:spLocks noChangeArrowheads="1"/>
          </p:cNvSpPr>
          <p:nvPr/>
        </p:nvSpPr>
        <p:spPr bwMode="auto">
          <a:xfrm>
            <a:off x="107950" y="2251075"/>
            <a:ext cx="102235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1800">
                <a:latin typeface="Arial" charset="0"/>
                <a:ea typeface="ＭＳ Ｐゴシック" charset="0"/>
              </a:rPr>
              <a:t>100-800</a:t>
            </a:r>
          </a:p>
        </p:txBody>
      </p:sp>
      <p:sp>
        <p:nvSpPr>
          <p:cNvPr id="542763" name="Text Box 43"/>
          <p:cNvSpPr txBox="1">
            <a:spLocks noChangeArrowheads="1"/>
          </p:cNvSpPr>
          <p:nvPr/>
        </p:nvSpPr>
        <p:spPr bwMode="auto">
          <a:xfrm>
            <a:off x="146050" y="2973388"/>
            <a:ext cx="938213"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1800">
                <a:latin typeface="Arial" charset="0"/>
                <a:ea typeface="ＭＳ Ｐゴシック" charset="0"/>
              </a:rPr>
              <a:t>10</a:t>
            </a:r>
            <a:r>
              <a:rPr lang="en-US" sz="1800" baseline="30000">
                <a:latin typeface="Arial" charset="0"/>
                <a:ea typeface="ＭＳ Ｐゴシック" charset="0"/>
              </a:rPr>
              <a:t>4</a:t>
            </a:r>
            <a:r>
              <a:rPr lang="en-US" sz="1800">
                <a:latin typeface="Arial" charset="0"/>
                <a:ea typeface="ＭＳ Ｐゴシック" charset="0"/>
              </a:rPr>
              <a:t>-10</a:t>
            </a:r>
            <a:r>
              <a:rPr lang="en-US" sz="1800" baseline="30000">
                <a:latin typeface="Arial" charset="0"/>
                <a:ea typeface="ＭＳ Ｐゴシック" charset="0"/>
              </a:rPr>
              <a:t>9</a:t>
            </a:r>
            <a:endParaRPr lang="en-US" sz="1800">
              <a:latin typeface="Arial" charset="0"/>
              <a:ea typeface="ＭＳ Ｐゴシック" charset="0"/>
            </a:endParaRPr>
          </a:p>
        </p:txBody>
      </p:sp>
      <p:sp>
        <p:nvSpPr>
          <p:cNvPr id="542764" name="Text Box 44"/>
          <p:cNvSpPr txBox="1">
            <a:spLocks noChangeArrowheads="1"/>
          </p:cNvSpPr>
          <p:nvPr/>
        </p:nvSpPr>
        <p:spPr bwMode="auto">
          <a:xfrm>
            <a:off x="177800" y="4187825"/>
            <a:ext cx="102235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1800">
                <a:latin typeface="Arial" charset="0"/>
                <a:ea typeface="ＭＳ Ｐゴシック" charset="0"/>
              </a:rPr>
              <a:t>10</a:t>
            </a:r>
            <a:r>
              <a:rPr lang="en-US" sz="1800" baseline="30000">
                <a:latin typeface="Arial" charset="0"/>
                <a:ea typeface="ＭＳ Ｐゴシック" charset="0"/>
              </a:rPr>
              <a:t>6</a:t>
            </a:r>
            <a:r>
              <a:rPr lang="en-US" sz="1800">
                <a:latin typeface="Arial" charset="0"/>
                <a:ea typeface="ＭＳ Ｐゴシック" charset="0"/>
              </a:rPr>
              <a:t>-10</a:t>
            </a:r>
            <a:r>
              <a:rPr lang="en-US" sz="1800" baseline="30000">
                <a:latin typeface="Arial" charset="0"/>
                <a:ea typeface="ＭＳ Ｐゴシック" charset="0"/>
              </a:rPr>
              <a:t>10</a:t>
            </a:r>
            <a:endParaRPr lang="en-US" sz="1800">
              <a:latin typeface="Arial" charset="0"/>
              <a:ea typeface="ＭＳ Ｐゴシック" charset="0"/>
            </a:endParaRPr>
          </a:p>
        </p:txBody>
      </p:sp>
    </p:spTree>
    <p:extLst>
      <p:ext uri="{BB962C8B-B14F-4D97-AF65-F5344CB8AC3E}">
        <p14:creationId xmlns:p14="http://schemas.microsoft.com/office/powerpoint/2010/main" xmlns="" val="14189706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Fundamental chemical principles </a:t>
            </a:r>
            <a:endParaRPr lang="en-CA" dirty="0"/>
          </a:p>
        </p:txBody>
      </p:sp>
      <p:sp>
        <p:nvSpPr>
          <p:cNvPr id="3" name="Content Placeholder 2"/>
          <p:cNvSpPr>
            <a:spLocks noGrp="1"/>
          </p:cNvSpPr>
          <p:nvPr>
            <p:ph idx="1"/>
          </p:nvPr>
        </p:nvSpPr>
        <p:spPr>
          <a:xfrm>
            <a:off x="457200" y="1556792"/>
            <a:ext cx="8229600" cy="4525963"/>
          </a:xfrm>
        </p:spPr>
        <p:txBody>
          <a:bodyPr/>
          <a:lstStyle/>
          <a:p>
            <a:pPr marL="0" indent="0">
              <a:buNone/>
            </a:pPr>
            <a:r>
              <a:rPr lang="en-CA" dirty="0" smtClean="0"/>
              <a:t>Water</a:t>
            </a:r>
          </a:p>
          <a:p>
            <a:pPr marL="0" indent="0">
              <a:buNone/>
            </a:pPr>
            <a:endParaRPr lang="en-CA" dirty="0"/>
          </a:p>
          <a:p>
            <a:pPr marL="0" indent="0">
              <a:buNone/>
            </a:pPr>
            <a:endParaRPr lang="en-CA" dirty="0" smtClean="0"/>
          </a:p>
          <a:p>
            <a:pPr marL="0" indent="0">
              <a:buNone/>
            </a:pPr>
            <a:r>
              <a:rPr lang="en-CA" dirty="0" smtClean="0"/>
              <a:t>Acid/base chemistry (</a:t>
            </a:r>
            <a:r>
              <a:rPr lang="en-CA" b="1" dirty="0" smtClean="0"/>
              <a:t>pH</a:t>
            </a:r>
            <a:r>
              <a:rPr lang="en-CA" dirty="0" smtClean="0"/>
              <a:t>, </a:t>
            </a:r>
            <a:r>
              <a:rPr lang="en-CA" b="1" dirty="0" err="1" smtClean="0"/>
              <a:t>pKa</a:t>
            </a:r>
            <a:r>
              <a:rPr lang="en-CA" dirty="0" smtClean="0"/>
              <a:t>)</a:t>
            </a:r>
          </a:p>
          <a:p>
            <a:pPr marL="0" indent="0">
              <a:buNone/>
            </a:pPr>
            <a:endParaRPr lang="en-CA" dirty="0" smtClean="0"/>
          </a:p>
          <a:p>
            <a:pPr marL="0" indent="0">
              <a:buNone/>
            </a:pPr>
            <a:endParaRPr lang="en-CA" dirty="0" smtClean="0"/>
          </a:p>
          <a:p>
            <a:pPr marL="0" indent="0">
              <a:buNone/>
            </a:pPr>
            <a:r>
              <a:rPr lang="en-CA" dirty="0" smtClean="0"/>
              <a:t>Covalent and </a:t>
            </a:r>
            <a:r>
              <a:rPr lang="en-CA" b="1" dirty="0" smtClean="0"/>
              <a:t>non-covalent</a:t>
            </a:r>
            <a:r>
              <a:rPr lang="en-CA" dirty="0" smtClean="0"/>
              <a:t> bonding</a:t>
            </a:r>
            <a:endParaRPr lang="en-CA" dirty="0"/>
          </a:p>
        </p:txBody>
      </p:sp>
    </p:spTree>
    <p:extLst>
      <p:ext uri="{BB962C8B-B14F-4D97-AF65-F5344CB8AC3E}">
        <p14:creationId xmlns:p14="http://schemas.microsoft.com/office/powerpoint/2010/main" xmlns="" val="105177146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648</TotalTime>
  <Words>2391</Words>
  <Application>Microsoft Office PowerPoint</Application>
  <PresentationFormat>On-screen Show (4:3)</PresentationFormat>
  <Paragraphs>280</Paragraphs>
  <Slides>23</Slides>
  <Notes>20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23</vt:i4>
      </vt:variant>
    </vt:vector>
  </HeadingPairs>
  <TitlesOfParts>
    <vt:vector size="26" baseType="lpstr">
      <vt:lpstr>Office Theme</vt:lpstr>
      <vt:lpstr>MS Org Chart</vt:lpstr>
      <vt:lpstr>Image</vt:lpstr>
      <vt:lpstr>BCH2333</vt:lpstr>
      <vt:lpstr>Lecture 1</vt:lpstr>
      <vt:lpstr>What is biochemistry</vt:lpstr>
      <vt:lpstr>Origin of life: from chemical to living</vt:lpstr>
      <vt:lpstr>Primordial earth</vt:lpstr>
      <vt:lpstr>Slide 6</vt:lpstr>
      <vt:lpstr>Urey-Miller experiment: products</vt:lpstr>
      <vt:lpstr>Slide 8</vt:lpstr>
      <vt:lpstr>Chemical Evolution</vt:lpstr>
      <vt:lpstr>Slide 10</vt:lpstr>
      <vt:lpstr>Slide 11</vt:lpstr>
      <vt:lpstr>Smallest unit of life: the cell</vt:lpstr>
      <vt:lpstr>General schematic for a prokaryote cell</vt:lpstr>
      <vt:lpstr>General schematic of an animal cell</vt:lpstr>
      <vt:lpstr>General schematic of a plant cell</vt:lpstr>
      <vt:lpstr>Extraordinary complexity of the cell</vt:lpstr>
      <vt:lpstr>Many Important Biomolecules are Polymers</vt:lpstr>
      <vt:lpstr>Nucleic Acids</vt:lpstr>
      <vt:lpstr>Proteins</vt:lpstr>
      <vt:lpstr>Lipids</vt:lpstr>
      <vt:lpstr>Carbohydrates</vt:lpstr>
      <vt:lpstr>Slide 22</vt:lpstr>
      <vt:lpstr>Fundamental chemical principles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BCH2333</dc:title>
  <dc:creator>uOttawa Employee</dc:creator>
  <cp:lastModifiedBy>harold lo</cp:lastModifiedBy>
  <cp:revision>46</cp:revision>
  <cp:lastPrinted>2015-01-13T12:37:28Z</cp:lastPrinted>
  <dcterms:created xsi:type="dcterms:W3CDTF">2015-01-13T02:21:27Z</dcterms:created>
  <dcterms:modified xsi:type="dcterms:W3CDTF">2016-01-12T20:58:28Z</dcterms:modified>
</cp:coreProperties>
</file>