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media/image2.jpeg" ContentType="image/jpeg"/>
  <Override PartName="/ppt/media/image3.jpeg" ContentType="image/jpeg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</p:sldIdLst>
  <p:sldSz cx="13004800" cy="9753600"/>
  <p:notesSz cx="6858000" cy="9144000"/>
  <p:defaultTextStyle>
    <a:lvl1pPr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1pPr>
    <a:lvl2pPr indent="2286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2pPr>
    <a:lvl3pPr indent="4572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3pPr>
    <a:lvl4pPr indent="6858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4pPr>
    <a:lvl5pPr indent="9144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5pPr>
    <a:lvl6pPr indent="11430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6pPr>
    <a:lvl7pPr indent="13716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7pPr>
    <a:lvl8pPr indent="16002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8pPr>
    <a:lvl9pPr indent="1828800" algn="ctr" defTabSz="584200">
      <a:defRPr sz="3200">
        <a:solidFill>
          <a:srgbClr val="546056"/>
        </a:solidFill>
        <a:latin typeface="+mn-lt"/>
        <a:ea typeface="+mn-ea"/>
        <a:cs typeface="+mn-cs"/>
        <a:sym typeface="Palatino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</a:tcStyle>
    </a:firstCol>
    <a:lastRow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</a:tcStyle>
    </a:firstRow>
  </a:tblStyle>
  <a:tblStyle styleId="{C7B018BB-80A7-4F77-B60F-C8B233D01FF8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</a:tcStyle>
    </a:firstCol>
    <a:la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B59660"/>
              </a:solidFill>
              <a:prstDash val="solid"/>
              <a:miter lim="400000"/>
            </a:ln>
          </a:left>
          <a:right>
            <a:ln w="12700" cap="flat">
              <a:solidFill>
                <a:srgbClr val="B59660"/>
              </a:solidFill>
              <a:prstDash val="solid"/>
              <a:miter lim="400000"/>
            </a:ln>
          </a:right>
          <a:top>
            <a:ln w="12700" cap="flat">
              <a:solidFill>
                <a:srgbClr val="B59660"/>
              </a:solidFill>
              <a:prstDash val="solid"/>
              <a:miter lim="400000"/>
            </a:ln>
          </a:top>
          <a:bottom>
            <a:ln w="12700" cap="flat">
              <a:solidFill>
                <a:srgbClr val="B59660"/>
              </a:solidFill>
              <a:prstDash val="solid"/>
              <a:miter lim="400000"/>
            </a:ln>
          </a:bottom>
          <a:insideH>
            <a:ln w="12700" cap="flat">
              <a:solidFill>
                <a:srgbClr val="B59660"/>
              </a:solidFill>
              <a:prstDash val="solid"/>
              <a:miter lim="400000"/>
            </a:ln>
          </a:insideH>
          <a:insideV>
            <a:ln w="12700" cap="flat">
              <a:solidFill>
                <a:srgbClr val="B5966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Col>
    <a:lastRow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B5966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CF821DB8-F4EB-4A41-A1BA-3FCAFE7338EE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8F8E8A">
              <a:alpha val="80000"/>
            </a:srgbClr>
          </a:solidFill>
        </a:fill>
      </a:tcStyle>
    </a:firstCol>
    <a:la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B06D">
              <a:alpha val="90000"/>
            </a:srgbClr>
          </a:solidFill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B06D">
              <a:alpha val="9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6E72">
              <a:alpha val="11000"/>
            </a:srgbClr>
          </a:solidFill>
        </a:fill>
      </a:tcStyle>
    </a:firstCol>
    <a:la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6E72">
              <a:alpha val="8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33" name="Shape 33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1.png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Subtitl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>
            <p:ph type="title"/>
          </p:nvPr>
        </p:nvSpPr>
        <p:spPr>
          <a:xfrm>
            <a:off x="647700" y="2095500"/>
            <a:ext cx="11709400" cy="29083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546056"/>
                </a:solidFill>
              </a:rPr>
              <a:t>Title Text</a:t>
            </a:r>
          </a:p>
        </p:txBody>
      </p:sp>
      <p:sp>
        <p:nvSpPr>
          <p:cNvPr id="6" name="Shape 6"/>
          <p:cNvSpPr/>
          <p:nvPr>
            <p:ph type="body" idx="1"/>
          </p:nvPr>
        </p:nvSpPr>
        <p:spPr>
          <a:xfrm>
            <a:off x="647700" y="5207000"/>
            <a:ext cx="11709400" cy="13970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One</a:t>
            </a:r>
            <a:endParaRPr i="1" sz="3200">
              <a:solidFill>
                <a:srgbClr val="717D75"/>
              </a:solidFill>
            </a:endParaRPr>
          </a:p>
          <a:p>
            <a:pPr lvl="1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Two</a:t>
            </a:r>
            <a:endParaRPr i="1" sz="3200">
              <a:solidFill>
                <a:srgbClr val="717D75"/>
              </a:solidFill>
            </a:endParaRPr>
          </a:p>
          <a:p>
            <a:pPr lvl="2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Three</a:t>
            </a:r>
            <a:endParaRPr i="1" sz="3200">
              <a:solidFill>
                <a:srgbClr val="717D75"/>
              </a:solidFill>
            </a:endParaRPr>
          </a:p>
          <a:p>
            <a:pPr lvl="3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Four</a:t>
            </a:r>
            <a:endParaRPr i="1" sz="3200">
              <a:solidFill>
                <a:srgbClr val="717D75"/>
              </a:solidFill>
            </a:endParaRPr>
          </a:p>
          <a:p>
            <a:pPr lvl="4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 A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>
            <p:ph type="title"/>
          </p:nvPr>
        </p:nvSpPr>
        <p:spPr>
          <a:xfrm>
            <a:off x="647700" y="6794500"/>
            <a:ext cx="11709400" cy="14224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546056"/>
                </a:solidFill>
              </a:rPr>
              <a:t>Title Text</a:t>
            </a:r>
          </a:p>
        </p:txBody>
      </p:sp>
      <p:sp>
        <p:nvSpPr>
          <p:cNvPr id="9" name="Shape 9"/>
          <p:cNvSpPr/>
          <p:nvPr>
            <p:ph type="body" idx="1"/>
          </p:nvPr>
        </p:nvSpPr>
        <p:spPr>
          <a:xfrm>
            <a:off x="647700" y="8204200"/>
            <a:ext cx="11709400" cy="12827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One</a:t>
            </a:r>
            <a:endParaRPr i="1" sz="3200">
              <a:solidFill>
                <a:srgbClr val="717D75"/>
              </a:solidFill>
            </a:endParaRPr>
          </a:p>
          <a:p>
            <a:pPr lvl="1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Two</a:t>
            </a:r>
            <a:endParaRPr i="1" sz="3200">
              <a:solidFill>
                <a:srgbClr val="717D75"/>
              </a:solidFill>
            </a:endParaRPr>
          </a:p>
          <a:p>
            <a:pPr lvl="2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Three</a:t>
            </a:r>
            <a:endParaRPr i="1" sz="3200">
              <a:solidFill>
                <a:srgbClr val="717D75"/>
              </a:solidFill>
            </a:endParaRPr>
          </a:p>
          <a:p>
            <a:pPr lvl="3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Four</a:t>
            </a:r>
            <a:endParaRPr i="1" sz="3200">
              <a:solidFill>
                <a:srgbClr val="717D75"/>
              </a:solidFill>
            </a:endParaRPr>
          </a:p>
          <a:p>
            <a:pPr lvl="4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647700" y="6794500"/>
            <a:ext cx="11709400" cy="14224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546056"/>
                </a:solidFill>
              </a:rPr>
              <a:t>Title Text</a:t>
            </a:r>
          </a:p>
        </p:txBody>
      </p:sp>
      <p:sp>
        <p:nvSpPr>
          <p:cNvPr id="12" name="Shape 12"/>
          <p:cNvSpPr/>
          <p:nvPr>
            <p:ph type="body" idx="1"/>
          </p:nvPr>
        </p:nvSpPr>
        <p:spPr>
          <a:xfrm>
            <a:off x="647700" y="8204200"/>
            <a:ext cx="11709400" cy="12827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One</a:t>
            </a:r>
            <a:endParaRPr i="1" sz="3200">
              <a:solidFill>
                <a:srgbClr val="717D75"/>
              </a:solidFill>
            </a:endParaRPr>
          </a:p>
          <a:p>
            <a:pPr lvl="1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Two</a:t>
            </a:r>
            <a:endParaRPr i="1" sz="3200">
              <a:solidFill>
                <a:srgbClr val="717D75"/>
              </a:solidFill>
            </a:endParaRPr>
          </a:p>
          <a:p>
            <a:pPr lvl="2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Three</a:t>
            </a:r>
            <a:endParaRPr i="1" sz="3200">
              <a:solidFill>
                <a:srgbClr val="717D75"/>
              </a:solidFill>
            </a:endParaRPr>
          </a:p>
          <a:p>
            <a:pPr lvl="3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Four</a:t>
            </a:r>
            <a:endParaRPr i="1" sz="3200">
              <a:solidFill>
                <a:srgbClr val="717D75"/>
              </a:solidFill>
            </a:endParaRPr>
          </a:p>
          <a:p>
            <a:pPr lvl="4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>
            <p:ph type="title"/>
          </p:nvPr>
        </p:nvSpPr>
        <p:spPr>
          <a:xfrm>
            <a:off x="647700" y="3390900"/>
            <a:ext cx="11709400" cy="29591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546056"/>
                </a:solidFill>
              </a:rPr>
              <a:t>Title Text</a:t>
            </a:r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>
            <p:ph type="title"/>
          </p:nvPr>
        </p:nvSpPr>
        <p:spPr>
          <a:xfrm>
            <a:off x="647700" y="1689100"/>
            <a:ext cx="5600700" cy="34925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546056"/>
                </a:solidFill>
              </a:rPr>
              <a:t>Title Text</a:t>
            </a:r>
          </a:p>
        </p:txBody>
      </p:sp>
      <p:sp>
        <p:nvSpPr>
          <p:cNvPr id="17" name="Shape 17"/>
          <p:cNvSpPr/>
          <p:nvPr>
            <p:ph type="body" idx="1"/>
          </p:nvPr>
        </p:nvSpPr>
        <p:spPr>
          <a:xfrm>
            <a:off x="647700" y="5435600"/>
            <a:ext cx="5600700" cy="3594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i="1" sz="3200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One</a:t>
            </a:r>
            <a:endParaRPr i="1" sz="3200">
              <a:solidFill>
                <a:srgbClr val="717D75"/>
              </a:solidFill>
            </a:endParaRPr>
          </a:p>
          <a:p>
            <a:pPr lvl="1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Two</a:t>
            </a:r>
            <a:endParaRPr i="1" sz="3200">
              <a:solidFill>
                <a:srgbClr val="717D75"/>
              </a:solidFill>
            </a:endParaRPr>
          </a:p>
          <a:p>
            <a:pPr lvl="2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Three</a:t>
            </a:r>
            <a:endParaRPr i="1" sz="3200">
              <a:solidFill>
                <a:srgbClr val="717D75"/>
              </a:solidFill>
            </a:endParaRPr>
          </a:p>
          <a:p>
            <a:pPr lvl="3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Four</a:t>
            </a:r>
            <a:endParaRPr i="1" sz="3200">
              <a:solidFill>
                <a:srgbClr val="717D75"/>
              </a:solidFill>
            </a:endParaRPr>
          </a:p>
          <a:p>
            <a:pPr lvl="4">
              <a:defRPr i="0" sz="1800">
                <a:solidFill>
                  <a:srgbClr val="000000"/>
                </a:solidFill>
              </a:defRPr>
            </a:pPr>
            <a:r>
              <a:rPr i="1" sz="3200">
                <a:solidFill>
                  <a:srgbClr val="717D75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FFFFFF">
                    <a:alpha val="95000"/>
                  </a:srgbClr>
                </a:solidFill>
              </a:rPr>
              <a:t>Title Text</a:t>
            </a:r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FFFFFF">
                    <a:alpha val="95000"/>
                  </a:srgbClr>
                </a:solidFill>
              </a:rPr>
              <a:t>Title Text</a:t>
            </a:r>
          </a:p>
        </p:txBody>
      </p:sp>
      <p:sp>
        <p:nvSpPr>
          <p:cNvPr id="22" name="Shape 2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One</a:t>
            </a:r>
            <a:endParaRPr sz="4300">
              <a:solidFill>
                <a:srgbClr val="546056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Two</a:t>
            </a:r>
            <a:endParaRPr sz="4300">
              <a:solidFill>
                <a:srgbClr val="546056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Three</a:t>
            </a:r>
            <a:endParaRPr sz="4300">
              <a:solidFill>
                <a:srgbClr val="546056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Four</a:t>
            </a:r>
            <a:endParaRPr sz="4300">
              <a:solidFill>
                <a:srgbClr val="546056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FFFFFF">
                    <a:alpha val="95000"/>
                  </a:srgbClr>
                </a:solidFill>
              </a:rPr>
              <a:t>Title Text</a:t>
            </a:r>
          </a:p>
        </p:txBody>
      </p:sp>
      <p:sp>
        <p:nvSpPr>
          <p:cNvPr id="25" name="Shape 25"/>
          <p:cNvSpPr/>
          <p:nvPr>
            <p:ph type="body" idx="1"/>
          </p:nvPr>
        </p:nvSpPr>
        <p:spPr>
          <a:xfrm>
            <a:off x="647700" y="2628900"/>
            <a:ext cx="5600700" cy="6477000"/>
          </a:xfrm>
          <a:prstGeom prst="rect">
            <a:avLst/>
          </a:prstGeom>
        </p:spPr>
        <p:txBody>
          <a:bodyPr/>
          <a:lstStyle>
            <a:lvl1pPr marL="393700" indent="-393700">
              <a:lnSpc>
                <a:spcPct val="120000"/>
              </a:lnSpc>
              <a:spcBef>
                <a:spcPts val="2400"/>
              </a:spcBef>
              <a:buFont typeface="Zapf Dingbats"/>
              <a:buBlip>
                <a:blip r:embed="rId2"/>
              </a:buBlip>
              <a:defRPr sz="3200"/>
            </a:lvl1pPr>
            <a:lvl2pPr marL="787400" indent="-393700">
              <a:lnSpc>
                <a:spcPct val="120000"/>
              </a:lnSpc>
              <a:spcBef>
                <a:spcPts val="2400"/>
              </a:spcBef>
              <a:buFont typeface="Zapf Dingbats"/>
              <a:buBlip>
                <a:blip r:embed="rId2"/>
              </a:buBlip>
              <a:defRPr sz="3200"/>
            </a:lvl2pPr>
            <a:lvl3pPr marL="1181100" indent="-393700">
              <a:lnSpc>
                <a:spcPct val="120000"/>
              </a:lnSpc>
              <a:spcBef>
                <a:spcPts val="2400"/>
              </a:spcBef>
              <a:buFont typeface="Zapf Dingbats"/>
              <a:buBlip>
                <a:blip r:embed="rId2"/>
              </a:buBlip>
              <a:defRPr sz="3200"/>
            </a:lvl3pPr>
            <a:lvl4pPr marL="1574800" indent="-393700">
              <a:lnSpc>
                <a:spcPct val="120000"/>
              </a:lnSpc>
              <a:spcBef>
                <a:spcPts val="2400"/>
              </a:spcBef>
              <a:buFont typeface="Zapf Dingbats"/>
              <a:buBlip>
                <a:blip r:embed="rId2"/>
              </a:buBlip>
              <a:defRPr sz="3200"/>
            </a:lvl4pPr>
            <a:lvl5pPr marL="1968500" indent="-393700">
              <a:lnSpc>
                <a:spcPct val="120000"/>
              </a:lnSpc>
              <a:spcBef>
                <a:spcPts val="2400"/>
              </a:spcBef>
              <a:buFont typeface="Zapf Dingbats"/>
              <a:buBlip>
                <a:blip r:embed="rId2"/>
              </a:buBlip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46056"/>
                </a:solidFill>
              </a:rPr>
              <a:t>Body Level One</a:t>
            </a:r>
            <a:endParaRPr sz="3200">
              <a:solidFill>
                <a:srgbClr val="546056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46056"/>
                </a:solidFill>
              </a:rPr>
              <a:t>Body Level Two</a:t>
            </a:r>
            <a:endParaRPr sz="3200">
              <a:solidFill>
                <a:srgbClr val="546056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46056"/>
                </a:solidFill>
              </a:rPr>
              <a:t>Body Level Three</a:t>
            </a:r>
            <a:endParaRPr sz="3200">
              <a:solidFill>
                <a:srgbClr val="546056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46056"/>
                </a:solidFill>
              </a:rPr>
              <a:t>Body Level Four</a:t>
            </a:r>
            <a:endParaRPr sz="3200">
              <a:solidFill>
                <a:srgbClr val="546056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4605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/>
          <p:nvPr>
            <p:ph type="body" idx="1"/>
          </p:nvPr>
        </p:nvSpPr>
        <p:spPr>
          <a:xfrm>
            <a:off x="647700" y="647700"/>
            <a:ext cx="11709400" cy="84582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One</a:t>
            </a:r>
            <a:endParaRPr sz="4300">
              <a:solidFill>
                <a:srgbClr val="546056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Two</a:t>
            </a:r>
            <a:endParaRPr sz="4300">
              <a:solidFill>
                <a:srgbClr val="546056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Three</a:t>
            </a:r>
            <a:endParaRPr sz="4300">
              <a:solidFill>
                <a:srgbClr val="546056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Four</a:t>
            </a:r>
            <a:endParaRPr sz="4300">
              <a:solidFill>
                <a:srgbClr val="546056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647700" y="152400"/>
            <a:ext cx="11709400" cy="203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>
                <a:solidFill>
                  <a:srgbClr val="FFFFFF">
                    <a:alpha val="95000"/>
                  </a:srgbClr>
                </a:solidFill>
              </a:rPr>
              <a:t>Title Text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647700" y="2628900"/>
            <a:ext cx="11709400" cy="647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One</a:t>
            </a:r>
            <a:endParaRPr sz="4300">
              <a:solidFill>
                <a:srgbClr val="546056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Two</a:t>
            </a:r>
            <a:endParaRPr sz="4300">
              <a:solidFill>
                <a:srgbClr val="546056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Three</a:t>
            </a:r>
            <a:endParaRPr sz="4300">
              <a:solidFill>
                <a:srgbClr val="546056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Four</a:t>
            </a:r>
            <a:endParaRPr sz="4300">
              <a:solidFill>
                <a:srgbClr val="546056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546056"/>
                </a:solidFill>
              </a:rPr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</p:sldLayoutIdLst>
  <p:transition spd="med" advClick="1"/>
  <p:txStyles>
    <p:titleStyle>
      <a:lvl1pPr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1pPr>
      <a:lvl2pPr indent="2286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2pPr>
      <a:lvl3pPr indent="4572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3pPr>
      <a:lvl4pPr indent="6858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4pPr>
      <a:lvl5pPr indent="9144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5pPr>
      <a:lvl6pPr indent="11430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6pPr>
      <a:lvl7pPr indent="13716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7pPr>
      <a:lvl8pPr indent="16002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8pPr>
      <a:lvl9pPr indent="1828800" defTabSz="584200">
        <a:defRPr sz="7000">
          <a:solidFill>
            <a:srgbClr val="FFFFFF">
              <a:alpha val="95000"/>
            </a:srgbClr>
          </a:solidFill>
          <a:latin typeface="+mn-lt"/>
          <a:ea typeface="+mn-ea"/>
          <a:cs typeface="+mn-cs"/>
          <a:sym typeface="Palatino"/>
        </a:defRPr>
      </a:lvl9pPr>
    </p:titleStyle>
    <p:bodyStyle>
      <a:lvl1pPr marL="5334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1pPr>
      <a:lvl2pPr marL="10668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2pPr>
      <a:lvl3pPr marL="16002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3pPr>
      <a:lvl4pPr marL="21336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4pPr>
      <a:lvl5pPr marL="26670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5pPr>
      <a:lvl6pPr marL="32004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6pPr>
      <a:lvl7pPr marL="37338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7pPr>
      <a:lvl8pPr marL="42672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8pPr>
      <a:lvl9pPr marL="4800600" indent="-533400" defTabSz="584200">
        <a:spcBef>
          <a:spcPts val="4200"/>
        </a:spcBef>
        <a:buSzPct val="40000"/>
        <a:buBlip>
          <a:blip r:embed="rId3"/>
        </a:buBlip>
        <a:defRPr sz="4300">
          <a:solidFill>
            <a:srgbClr val="546056"/>
          </a:solidFill>
          <a:latin typeface="+mn-lt"/>
          <a:ea typeface="+mn-ea"/>
          <a:cs typeface="+mn-cs"/>
          <a:sym typeface="Palatino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>
            <p:ph type="title"/>
          </p:nvPr>
        </p:nvSpPr>
        <p:spPr>
          <a:xfrm>
            <a:off x="528245" y="634251"/>
            <a:ext cx="11709401" cy="2908301"/>
          </a:xfrm>
          <a:prstGeom prst="rect">
            <a:avLst/>
          </a:prstGeom>
        </p:spPr>
        <p:txBody>
          <a:bodyPr/>
          <a:lstStyle/>
          <a:p>
            <a:pPr lvl="0" defTabSz="344677">
              <a:defRPr sz="1800">
                <a:solidFill>
                  <a:srgbClr val="000000"/>
                </a:solidFill>
              </a:defRPr>
            </a:pPr>
            <a:r>
              <a:rPr sz="4130">
                <a:solidFill>
                  <a:srgbClr val="546056"/>
                </a:solidFill>
              </a:rPr>
              <a:t>Joe’s Java- Profit Growth Analysis</a:t>
            </a:r>
            <a:endParaRPr sz="4130">
              <a:solidFill>
                <a:srgbClr val="546056"/>
              </a:solidFill>
            </a:endParaRPr>
          </a:p>
          <a:p>
            <a:pPr lvl="0" defTabSz="344677">
              <a:defRPr sz="1800">
                <a:solidFill>
                  <a:srgbClr val="000000"/>
                </a:solidFill>
              </a:defRPr>
            </a:pPr>
            <a:endParaRPr sz="4130">
              <a:solidFill>
                <a:srgbClr val="546056"/>
              </a:solidFill>
            </a:endParaRPr>
          </a:p>
          <a:p>
            <a:pPr lvl="0" defTabSz="344677">
              <a:defRPr sz="1800">
                <a:solidFill>
                  <a:srgbClr val="000000"/>
                </a:solidFill>
              </a:defRPr>
            </a:pPr>
            <a:endParaRPr sz="4130">
              <a:solidFill>
                <a:srgbClr val="546056"/>
              </a:solidFill>
            </a:endParaRPr>
          </a:p>
        </p:txBody>
      </p:sp>
      <p:sp>
        <p:nvSpPr>
          <p:cNvPr id="36" name="Shape 36"/>
          <p:cNvSpPr/>
          <p:nvPr>
            <p:ph type="body" idx="1"/>
          </p:nvPr>
        </p:nvSpPr>
        <p:spPr>
          <a:xfrm>
            <a:off x="528245" y="1573302"/>
            <a:ext cx="11709401" cy="1397001"/>
          </a:xfrm>
          <a:prstGeom prst="rect">
            <a:avLst/>
          </a:prstGeom>
        </p:spPr>
        <p:txBody>
          <a:bodyPr/>
          <a:lstStyle/>
          <a:p>
            <a:pPr lvl="0">
              <a:defRPr i="0" sz="1800">
                <a:solidFill>
                  <a:srgbClr val="000000"/>
                </a:solidFill>
              </a:defRPr>
            </a:pPr>
            <a:r>
              <a:rPr sz="2600">
                <a:solidFill>
                  <a:srgbClr val="717D75"/>
                </a:solidFill>
                <a:latin typeface="Times Roman"/>
                <a:ea typeface="Times Roman"/>
                <a:cs typeface="Times Roman"/>
                <a:sym typeface="Times Roman"/>
              </a:rPr>
              <a:t>Joe’s Java should expect profit growth by investing in new machinery, as well as</a:t>
            </a:r>
            <a:endParaRPr sz="2600">
              <a:solidFill>
                <a:srgbClr val="717D75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lvl="0">
              <a:defRPr i="0" sz="1800">
                <a:solidFill>
                  <a:srgbClr val="000000"/>
                </a:solidFill>
              </a:defRPr>
            </a:pPr>
            <a:r>
              <a:rPr sz="2600">
                <a:solidFill>
                  <a:srgbClr val="717D75"/>
                </a:solidFill>
                <a:latin typeface="Times Roman"/>
                <a:ea typeface="Times Roman"/>
                <a:cs typeface="Times Roman"/>
                <a:sym typeface="Times Roman"/>
              </a:rPr>
              <a:t>different kinds of coffee.</a:t>
            </a:r>
          </a:p>
        </p:txBody>
      </p:sp>
      <p:sp>
        <p:nvSpPr>
          <p:cNvPr id="37" name="Shape 37"/>
          <p:cNvSpPr/>
          <p:nvPr/>
        </p:nvSpPr>
        <p:spPr>
          <a:xfrm>
            <a:off x="2544477" y="2671636"/>
            <a:ext cx="7052246" cy="571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marL="248093" indent="-248093">
              <a:buSzPct val="80000"/>
              <a:buChar char="-"/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This plan will  meet the needs of the customers, as well as</a:t>
            </a:r>
            <a:endParaRPr sz="2000">
              <a:solidFill>
                <a:srgbClr val="546056"/>
              </a:solidFill>
            </a:endParaRPr>
          </a:p>
          <a:p>
            <a:pPr lvl="0" marL="248093" indent="-248093">
              <a:buSzPct val="80000"/>
              <a:buChar char="-"/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allow Joe to maintain his competitive advantage of</a:t>
            </a:r>
            <a:endParaRPr sz="2000">
              <a:solidFill>
                <a:srgbClr val="546056"/>
              </a:solidFill>
            </a:endParaRPr>
          </a:p>
          <a:p>
            <a:pPr lvl="0" marL="248093" indent="-248093">
              <a:buSzPct val="80000"/>
              <a:buChar char="-"/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being being intimate with his customers</a:t>
            </a:r>
            <a:endParaRPr sz="2000">
              <a:solidFill>
                <a:srgbClr val="546056"/>
              </a:solidFill>
            </a:endParaRPr>
          </a:p>
          <a:p>
            <a:pPr lvl="0" marL="248093" indent="-248093">
              <a:buSzPct val="80000"/>
              <a:buChar char="-"/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Canada has one the highest per capita coffee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consumption levels in the world, and their 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strong preference calls for various varieties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of coffee (EuromoniterInternational,2013)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-New machinery will provide a level playing field 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for Joe to better compete with Starbucks.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The plan allows Joe to easily implement a contingency plan</a:t>
            </a: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46056"/>
                </a:solidFill>
              </a:rPr>
              <a:t>(Marketline,2014)</a:t>
            </a:r>
            <a:endParaRPr sz="2000">
              <a:solidFill>
                <a:srgbClr val="546056"/>
              </a:solidFill>
            </a:endParaRPr>
          </a:p>
          <a:p>
            <a:pPr lvl="0" marL="396948" indent="-396948">
              <a:buSzPct val="80000"/>
              <a:buChar char="-"/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546056"/>
              </a:solidFill>
            </a:endParaRPr>
          </a:p>
          <a:p>
            <a:pPr lvl="0" marL="396948" indent="-396948">
              <a:buSzPct val="80000"/>
              <a:buChar char="-"/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546056"/>
              </a:solidFill>
            </a:endParaRPr>
          </a:p>
          <a:p>
            <a:pPr lvl="0" marL="396948" indent="-396948">
              <a:buSzPct val="80000"/>
              <a:buChar char="-"/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546056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546056"/>
              </a:solidFill>
            </a:endParaRPr>
          </a:p>
        </p:txBody>
      </p:sp>
      <p:pic>
        <p:nvPicPr>
          <p:cNvPr id="38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88129" y="6587386"/>
            <a:ext cx="3894739" cy="26484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2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BrushedCanvas">
  <a:themeElements>
    <a:clrScheme name="BrushedCanvas">
      <a:dk1>
        <a:srgbClr val="546056"/>
      </a:dk1>
      <a:lt1>
        <a:srgbClr val="600C52"/>
      </a:lt1>
      <a:dk2>
        <a:srgbClr val="61615E"/>
      </a:dk2>
      <a:lt2>
        <a:srgbClr val="CECECA"/>
      </a:lt2>
      <a:accent1>
        <a:srgbClr val="648FC7"/>
      </a:accent1>
      <a:accent2>
        <a:srgbClr val="77B06D"/>
      </a:accent2>
      <a:accent3>
        <a:srgbClr val="E0BC59"/>
      </a:accent3>
      <a:accent4>
        <a:srgbClr val="EB925B"/>
      </a:accent4>
      <a:accent5>
        <a:srgbClr val="C56667"/>
      </a:accent5>
      <a:accent6>
        <a:srgbClr val="927AB0"/>
      </a:accent6>
      <a:hlink>
        <a:srgbClr val="0000FF"/>
      </a:hlink>
      <a:folHlink>
        <a:srgbClr val="FF00FF"/>
      </a:folHlink>
    </a:clrScheme>
    <a:fontScheme name="BrushedCanvas">
      <a:majorFont>
        <a:latin typeface="Palatino"/>
        <a:ea typeface="Palatino"/>
        <a:cs typeface="Palatino"/>
      </a:majorFont>
      <a:minorFont>
        <a:latin typeface="Palatino"/>
        <a:ea typeface="Palatino"/>
        <a:cs typeface="Palatino"/>
      </a:minorFont>
    </a:fontScheme>
    <a:fmtScheme name="BrushedCanva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800" u="none" kumimoji="0" normalizeH="0">
            <a:ln>
              <a:noFill/>
            </a:ln>
            <a:solidFill>
              <a:srgbClr val="F5F8EB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717D75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546056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rushedCanvas">
  <a:themeElements>
    <a:clrScheme name="BrushedCanvas">
      <a:dk1>
        <a:srgbClr val="000000"/>
      </a:dk1>
      <a:lt1>
        <a:srgbClr val="FFFFFF"/>
      </a:lt1>
      <a:dk2>
        <a:srgbClr val="61615E"/>
      </a:dk2>
      <a:lt2>
        <a:srgbClr val="CECECA"/>
      </a:lt2>
      <a:accent1>
        <a:srgbClr val="648FC7"/>
      </a:accent1>
      <a:accent2>
        <a:srgbClr val="77B06D"/>
      </a:accent2>
      <a:accent3>
        <a:srgbClr val="E0BC59"/>
      </a:accent3>
      <a:accent4>
        <a:srgbClr val="EB925B"/>
      </a:accent4>
      <a:accent5>
        <a:srgbClr val="C56667"/>
      </a:accent5>
      <a:accent6>
        <a:srgbClr val="927AB0"/>
      </a:accent6>
      <a:hlink>
        <a:srgbClr val="0000FF"/>
      </a:hlink>
      <a:folHlink>
        <a:srgbClr val="FF00FF"/>
      </a:folHlink>
    </a:clrScheme>
    <a:fontScheme name="BrushedCanvas">
      <a:majorFont>
        <a:latin typeface="Palatino"/>
        <a:ea typeface="Palatino"/>
        <a:cs typeface="Palatino"/>
      </a:majorFont>
      <a:minorFont>
        <a:latin typeface="Palatino"/>
        <a:ea typeface="Palatino"/>
        <a:cs typeface="Palatino"/>
      </a:minorFont>
    </a:fontScheme>
    <a:fmtScheme name="BrushedCanva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800" u="none" kumimoji="0" normalizeH="0">
            <a:ln>
              <a:noFill/>
            </a:ln>
            <a:solidFill>
              <a:srgbClr val="F5F8EB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717D75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546056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