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5"/>
  </p:notesMasterIdLst>
  <p:sldIdLst>
    <p:sldId id="256" r:id="rId2"/>
    <p:sldId id="289" r:id="rId3"/>
    <p:sldId id="257" r:id="rId4"/>
    <p:sldId id="258" r:id="rId5"/>
    <p:sldId id="259" r:id="rId6"/>
    <p:sldId id="260" r:id="rId7"/>
    <p:sldId id="261" r:id="rId8"/>
    <p:sldId id="262" r:id="rId9"/>
    <p:sldId id="263" r:id="rId10"/>
    <p:sldId id="264" r:id="rId11"/>
    <p:sldId id="265" r:id="rId12"/>
    <p:sldId id="266" r:id="rId13"/>
    <p:sldId id="268" r:id="rId14"/>
    <p:sldId id="267" r:id="rId15"/>
    <p:sldId id="269" r:id="rId16"/>
    <p:sldId id="270" r:id="rId17"/>
    <p:sldId id="274" r:id="rId18"/>
    <p:sldId id="275" r:id="rId19"/>
    <p:sldId id="276" r:id="rId20"/>
    <p:sldId id="271" r:id="rId21"/>
    <p:sldId id="272"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F0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33" autoAdjust="0"/>
    <p:restoredTop sz="65709" autoAdjust="0"/>
  </p:normalViewPr>
  <p:slideViewPr>
    <p:cSldViewPr snapToGrid="0">
      <p:cViewPr varScale="1">
        <p:scale>
          <a:sx n="41" d="100"/>
          <a:sy n="41" d="100"/>
        </p:scale>
        <p:origin x="3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E459D0-87D3-430B-ACA6-737FA6DBFAF4}" type="datetimeFigureOut">
              <a:rPr lang="en-CA" smtClean="0"/>
              <a:t>2016-02-04</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55C22A-8538-44A4-B465-CC61590BC8E5}" type="slidenum">
              <a:rPr lang="en-CA" smtClean="0"/>
              <a:t>‹#›</a:t>
            </a:fld>
            <a:endParaRPr lang="en-CA"/>
          </a:p>
        </p:txBody>
      </p:sp>
    </p:spTree>
    <p:extLst>
      <p:ext uri="{BB962C8B-B14F-4D97-AF65-F5344CB8AC3E}">
        <p14:creationId xmlns:p14="http://schemas.microsoft.com/office/powerpoint/2010/main" val="1816555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78D261-0BEB-497C-B0AD-1E707206C905}" type="slidenum">
              <a:rPr lang="en-US"/>
              <a:pPr>
                <a:defRPr/>
              </a:pPr>
              <a:t>3</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indent="0">
              <a:spcAft>
                <a:spcPts val="600"/>
              </a:spcAft>
              <a:buFont typeface="+mj-lt"/>
              <a:buNone/>
            </a:pPr>
            <a:r>
              <a:rPr lang="en-US" b="1" i="1" dirty="0" smtClean="0"/>
              <a:t>LO1 Understand what organizational change is and how it relates to the internal and external environment.</a:t>
            </a:r>
            <a:endParaRPr lang="en-CA" b="1" i="1" dirty="0" smtClean="0"/>
          </a:p>
          <a:p>
            <a:endParaRPr lang="en-US" dirty="0" smtClean="0">
              <a:cs typeface="Times New Roman" pitchFamily="18" charset="0"/>
            </a:endParaRPr>
          </a:p>
          <a:p>
            <a:r>
              <a:rPr lang="en-CA" sz="1200" kern="1200" dirty="0" smtClean="0">
                <a:solidFill>
                  <a:schemeClr val="tx1"/>
                </a:solidFill>
                <a:latin typeface="Times New Roman" pitchFamily="18" charset="0"/>
                <a:ea typeface="+mn-ea"/>
                <a:cs typeface="+mn-cs"/>
              </a:rPr>
              <a:t>Organizational change can bring alterations in the ways managers carry out the critical tasks of planning, organizing, leading, and controlling and the ways they perform their managerial roles.</a:t>
            </a: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3061504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78D261-0BEB-497C-B0AD-1E707206C905}" type="slidenum">
              <a:rPr lang="en-US"/>
              <a:pPr>
                <a:defRPr/>
              </a:pPr>
              <a:t>4</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indent="0">
              <a:spcAft>
                <a:spcPts val="600"/>
              </a:spcAft>
              <a:buFont typeface="+mj-lt"/>
              <a:buNone/>
            </a:pPr>
            <a:r>
              <a:rPr lang="en-US" b="1" i="1" dirty="0" smtClean="0"/>
              <a:t>LO1 Understand what organizational change is and how it relates to the internal and external environment.</a:t>
            </a:r>
            <a:endParaRPr lang="en-CA" b="1" i="1" dirty="0" smtClean="0"/>
          </a:p>
          <a:p>
            <a:endParaRPr lang="en-US" b="1" i="1" dirty="0" smtClean="0">
              <a:cs typeface="Times New Roman" pitchFamily="18" charset="0"/>
            </a:endParaRPr>
          </a:p>
          <a:p>
            <a:r>
              <a:rPr lang="en-CA" sz="1200" kern="1200" dirty="0" smtClean="0">
                <a:solidFill>
                  <a:schemeClr val="tx1"/>
                </a:solidFill>
                <a:latin typeface="Times New Roman" pitchFamily="18" charset="0"/>
                <a:ea typeface="+mn-ea"/>
                <a:cs typeface="+mn-cs"/>
              </a:rPr>
              <a:t>Even induced change that comes from within the organization is risky and challenging. </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 recent online survey 600 global leaders were interviewed about change and business transformation. </a:t>
            </a:r>
          </a:p>
          <a:p>
            <a:r>
              <a:rPr lang="en-CA" sz="1200" kern="1200" dirty="0" smtClean="0">
                <a:solidFill>
                  <a:schemeClr val="tx1"/>
                </a:solidFill>
                <a:latin typeface="Times New Roman" pitchFamily="18" charset="0"/>
                <a:ea typeface="+mn-ea"/>
                <a:cs typeface="+mn-cs"/>
              </a:rPr>
              <a:t>Fifty-eight percent of the respondents said that over the past five years, half or fewer of their change initiatives had been successful.</a:t>
            </a: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695782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78D261-0BEB-497C-B0AD-1E707206C905}" type="slidenum">
              <a:rPr lang="en-US"/>
              <a:pPr>
                <a:defRPr/>
              </a:pPr>
              <a:t>5</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indent="0">
              <a:spcAft>
                <a:spcPts val="600"/>
              </a:spcAft>
              <a:buFont typeface="+mj-lt"/>
              <a:buNone/>
            </a:pPr>
            <a:r>
              <a:rPr lang="en-US" b="1" i="1" dirty="0" smtClean="0"/>
              <a:t>LO1 Understand what organizational change is and how it relates to the internal and external environment.</a:t>
            </a:r>
            <a:endParaRPr lang="en-CA" b="1" i="1" dirty="0" smtClean="0"/>
          </a:p>
          <a:p>
            <a:endParaRPr lang="en-US" dirty="0" smtClean="0">
              <a:cs typeface="Times New Roman" pitchFamily="18"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Example:</a:t>
            </a:r>
            <a:r>
              <a:rPr lang="en-CA" sz="1200" kern="1200" baseline="0" dirty="0" smtClean="0">
                <a:solidFill>
                  <a:schemeClr val="tx1"/>
                </a:solidFill>
                <a:latin typeface="Times New Roman" pitchFamily="18" charset="0"/>
                <a:ea typeface="+mn-ea"/>
                <a:cs typeface="+mn-cs"/>
              </a:rPr>
              <a:t> W</a:t>
            </a:r>
            <a:r>
              <a:rPr lang="en-CA" sz="1200" kern="1200" dirty="0" smtClean="0">
                <a:solidFill>
                  <a:schemeClr val="tx1"/>
                </a:solidFill>
                <a:latin typeface="Times New Roman" pitchFamily="18" charset="0"/>
                <a:ea typeface="+mn-ea"/>
                <a:cs typeface="+mn-cs"/>
              </a:rPr>
              <a:t>hen the city of Toronto legislated a ban on smoking in restaurants, all organizations had to accept that change and implement alternative strategies that targeted smokers, even though it had been imposed rather than induced. </a:t>
            </a:r>
          </a:p>
          <a:p>
            <a:endParaRPr lang="en-US" dirty="0" smtClean="0"/>
          </a:p>
        </p:txBody>
      </p:sp>
    </p:spTree>
    <p:extLst>
      <p:ext uri="{BB962C8B-B14F-4D97-AF65-F5344CB8AC3E}">
        <p14:creationId xmlns:p14="http://schemas.microsoft.com/office/powerpoint/2010/main" val="2132659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78D261-0BEB-497C-B0AD-1E707206C905}" type="slidenum">
              <a:rPr lang="en-US"/>
              <a:pPr>
                <a:defRPr/>
              </a:pPr>
              <a:t>6</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indent="0">
              <a:spcAft>
                <a:spcPts val="600"/>
              </a:spcAft>
              <a:buFont typeface="+mj-lt"/>
              <a:buNone/>
            </a:pPr>
            <a:r>
              <a:rPr lang="en-US" b="1" i="1" dirty="0" smtClean="0"/>
              <a:t>LO1 Understand what organizational change is and how it relates to the internal and external environment.</a:t>
            </a:r>
            <a:endParaRPr lang="en-CA" b="1" i="1" dirty="0" smtClean="0"/>
          </a:p>
          <a:p>
            <a:endParaRPr lang="en-US" dirty="0" smtClean="0">
              <a:cs typeface="Times New Roman" pitchFamily="18" charset="0"/>
            </a:endParaRPr>
          </a:p>
          <a:p>
            <a:r>
              <a:rPr lang="en-CA" sz="1200" b="0" kern="1200" dirty="0" smtClean="0">
                <a:solidFill>
                  <a:schemeClr val="tx1"/>
                </a:solidFill>
                <a:latin typeface="Times New Roman" pitchFamily="18" charset="0"/>
                <a:ea typeface="+mn-ea"/>
                <a:cs typeface="+mn-cs"/>
              </a:rPr>
              <a:t>Structural changes:</a:t>
            </a:r>
            <a:r>
              <a:rPr lang="en-CA" sz="1200" b="0" kern="1200" baseline="0" dirty="0" smtClean="0">
                <a:solidFill>
                  <a:schemeClr val="tx1"/>
                </a:solidFill>
                <a:latin typeface="Times New Roman" pitchFamily="18" charset="0"/>
                <a:ea typeface="+mn-ea"/>
                <a:cs typeface="+mn-cs"/>
              </a:rPr>
              <a:t> Example - </a:t>
            </a:r>
            <a:r>
              <a:rPr lang="en-CA" sz="1200" b="0" kern="1200" dirty="0" smtClean="0">
                <a:solidFill>
                  <a:schemeClr val="tx1"/>
                </a:solidFill>
                <a:latin typeface="Times New Roman" pitchFamily="18" charset="0"/>
                <a:ea typeface="+mn-ea"/>
                <a:cs typeface="+mn-cs"/>
              </a:rPr>
              <a:t>Bombardier changed its structure when it created a </a:t>
            </a:r>
            <a:r>
              <a:rPr lang="en-CA" sz="1200" b="0" kern="1200" dirty="0" err="1" smtClean="0">
                <a:solidFill>
                  <a:schemeClr val="tx1"/>
                </a:solidFill>
                <a:latin typeface="Times New Roman" pitchFamily="18" charset="0"/>
                <a:ea typeface="+mn-ea"/>
                <a:cs typeface="+mn-cs"/>
              </a:rPr>
              <a:t>skunkworks</a:t>
            </a:r>
            <a:r>
              <a:rPr lang="en-CA" sz="1200" b="0" kern="1200" dirty="0" smtClean="0">
                <a:solidFill>
                  <a:schemeClr val="tx1"/>
                </a:solidFill>
                <a:latin typeface="Times New Roman" pitchFamily="18" charset="0"/>
                <a:ea typeface="+mn-ea"/>
                <a:cs typeface="+mn-cs"/>
              </a:rPr>
              <a:t> for the ‘C’ series jet. </a:t>
            </a:r>
          </a:p>
          <a:p>
            <a:r>
              <a:rPr lang="en-CA" sz="1200" b="0" kern="1200" dirty="0" smtClean="0">
                <a:solidFill>
                  <a:schemeClr val="tx1"/>
                </a:solidFill>
                <a:latin typeface="Times New Roman" pitchFamily="18" charset="0"/>
                <a:ea typeface="+mn-ea"/>
                <a:cs typeface="+mn-cs"/>
              </a:rPr>
              <a:t>Technological changes:</a:t>
            </a:r>
            <a:r>
              <a:rPr lang="en-CA" sz="1200" b="0" kern="1200" baseline="0" dirty="0" smtClean="0">
                <a:solidFill>
                  <a:schemeClr val="tx1"/>
                </a:solidFill>
                <a:latin typeface="Times New Roman" pitchFamily="18" charset="0"/>
                <a:ea typeface="+mn-ea"/>
                <a:cs typeface="+mn-cs"/>
              </a:rPr>
              <a:t> Example - </a:t>
            </a:r>
            <a:r>
              <a:rPr lang="en-CA" sz="1200" kern="1200" dirty="0" smtClean="0">
                <a:solidFill>
                  <a:schemeClr val="tx1"/>
                </a:solidFill>
                <a:latin typeface="Times New Roman" pitchFamily="18" charset="0"/>
                <a:ea typeface="+mn-ea"/>
                <a:cs typeface="+mn-cs"/>
              </a:rPr>
              <a:t>Point of sale technology allows organizations in retail and food services to track sales and order inventory in one transaction. </a:t>
            </a: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149318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78D261-0BEB-497C-B0AD-1E707206C905}" type="slidenum">
              <a:rPr lang="en-US"/>
              <a:pPr>
                <a:defRPr/>
              </a:pPr>
              <a:t>7</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indent="0">
              <a:spcAft>
                <a:spcPts val="600"/>
              </a:spcAft>
              <a:buFont typeface="+mj-lt"/>
              <a:buNone/>
            </a:pPr>
            <a:r>
              <a:rPr lang="en-US" b="1" i="1" dirty="0" smtClean="0"/>
              <a:t>LO1 Understand what organizational change is and how it relates to the internal and external environment.</a:t>
            </a:r>
            <a:endParaRPr lang="en-CA" b="1" i="1" dirty="0" smtClean="0"/>
          </a:p>
          <a:p>
            <a:endParaRPr lang="en-US" b="1" i="1" dirty="0" smtClean="0">
              <a:cs typeface="Times New Roman" pitchFamily="18" charset="0"/>
            </a:endParaRPr>
          </a:p>
          <a:p>
            <a:r>
              <a:rPr lang="en-CA" sz="1200" b="0" kern="1200" dirty="0" smtClean="0">
                <a:solidFill>
                  <a:schemeClr val="tx1"/>
                </a:solidFill>
                <a:latin typeface="Times New Roman" pitchFamily="18" charset="0"/>
                <a:ea typeface="+mn-ea"/>
                <a:cs typeface="+mn-cs"/>
              </a:rPr>
              <a:t>Product changes – Example: </a:t>
            </a:r>
            <a:r>
              <a:rPr lang="en-CA" sz="1200" kern="1200" dirty="0" smtClean="0">
                <a:solidFill>
                  <a:schemeClr val="tx1"/>
                </a:solidFill>
                <a:latin typeface="Times New Roman" pitchFamily="18" charset="0"/>
                <a:ea typeface="+mn-ea"/>
                <a:cs typeface="+mn-cs"/>
              </a:rPr>
              <a:t>creative ideas are implemented resulting in new products or services. The ‘C’ series regional jet is a new product from Bombardier. </a:t>
            </a:r>
          </a:p>
          <a:p>
            <a:r>
              <a:rPr lang="en-CA" sz="1200" b="0" kern="1200" dirty="0" smtClean="0">
                <a:solidFill>
                  <a:schemeClr val="tx1"/>
                </a:solidFill>
                <a:latin typeface="Times New Roman" pitchFamily="18" charset="0"/>
                <a:ea typeface="+mn-ea"/>
                <a:cs typeface="+mn-cs"/>
              </a:rPr>
              <a:t>Cultural changes </a:t>
            </a:r>
            <a:r>
              <a:rPr lang="en-CA" sz="1200" kern="1200" dirty="0" smtClean="0">
                <a:solidFill>
                  <a:schemeClr val="tx1"/>
                </a:solidFill>
                <a:latin typeface="Times New Roman" pitchFamily="18" charset="0"/>
                <a:ea typeface="+mn-ea"/>
                <a:cs typeface="+mn-cs"/>
              </a:rPr>
              <a:t>– Example: Training and development play a critical role in moving people’s beliefs and attitudes from the way things have always been done to the new desired state. </a:t>
            </a: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29229885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78D261-0BEB-497C-B0AD-1E707206C905}" type="slidenum">
              <a:rPr lang="en-US"/>
              <a:pPr>
                <a:defRPr/>
              </a:pPr>
              <a:t>8</a:t>
            </a:fld>
            <a:endParaRPr lang="en-US"/>
          </a:p>
        </p:txBody>
      </p:sp>
      <p:sp>
        <p:nvSpPr>
          <p:cNvPr id="33795" name="Rectangle 2"/>
          <p:cNvSpPr>
            <a:spLocks noGrp="1" noRot="1" noChangeAspect="1" noChangeArrowheads="1" noTextEdit="1"/>
          </p:cNvSpPr>
          <p:nvPr>
            <p:ph type="sldImg"/>
          </p:nvPr>
        </p:nvSpPr>
        <p:spPr>
          <a:xfrm>
            <a:off x="1150938" y="692150"/>
            <a:ext cx="4556125" cy="3416300"/>
          </a:xfrm>
          <a:ln cap="flat"/>
        </p:spPr>
      </p:sp>
      <p:sp>
        <p:nvSpPr>
          <p:cNvPr id="33796" name="Rectangle 3"/>
          <p:cNvSpPr>
            <a:spLocks noGrp="1" noChangeArrowheads="1"/>
          </p:cNvSpPr>
          <p:nvPr>
            <p:ph type="body" idx="1"/>
          </p:nvPr>
        </p:nvSpPr>
        <p:spPr>
          <a:noFill/>
          <a:ln w="9525"/>
        </p:spPr>
        <p:txBody>
          <a:bodyPr/>
          <a:lstStyle/>
          <a:p>
            <a:pPr marL="0" indent="0">
              <a:spcAft>
                <a:spcPts val="600"/>
              </a:spcAft>
              <a:buFont typeface="+mj-lt"/>
              <a:buNone/>
            </a:pPr>
            <a:r>
              <a:rPr lang="en-US" b="1" i="1" dirty="0" smtClean="0"/>
              <a:t>LO1 Understand what organizational change is and how it relates to the internal and external environment.</a:t>
            </a:r>
            <a:endParaRPr lang="en-CA" b="1" i="1" dirty="0" smtClean="0"/>
          </a:p>
          <a:p>
            <a:endParaRPr lang="en-US" b="1" i="1" dirty="0" smtClean="0">
              <a:cs typeface="Times New Roman" pitchFamily="18" charset="0"/>
            </a:endParaRPr>
          </a:p>
          <a:p>
            <a:r>
              <a:rPr lang="en-US" dirty="0" smtClean="0"/>
              <a:t>Text Figure 12.2– Types of Organizational Change affect Management</a:t>
            </a:r>
            <a:r>
              <a:rPr lang="en-US" baseline="0" dirty="0" smtClean="0"/>
              <a:t> Processes</a:t>
            </a:r>
            <a:endParaRPr lang="en-US" dirty="0" smtClean="0"/>
          </a:p>
        </p:txBody>
      </p:sp>
    </p:spTree>
    <p:extLst>
      <p:ext uri="{BB962C8B-B14F-4D97-AF65-F5344CB8AC3E}">
        <p14:creationId xmlns:p14="http://schemas.microsoft.com/office/powerpoint/2010/main" val="1849310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F9C3D69-2511-4F06-9A42-BD3862C7F55E}" type="slidenum">
              <a:rPr lang="en-US"/>
              <a:pPr>
                <a:defRPr/>
              </a:pPr>
              <a:t>9</a:t>
            </a:fld>
            <a:endParaRPr lang="en-US"/>
          </a:p>
        </p:txBody>
      </p:sp>
      <p:sp>
        <p:nvSpPr>
          <p:cNvPr id="34819" name="Rectangle 2"/>
          <p:cNvSpPr>
            <a:spLocks noGrp="1" noRot="1" noChangeAspect="1" noChangeArrowheads="1" noTextEdit="1"/>
          </p:cNvSpPr>
          <p:nvPr>
            <p:ph type="sldImg"/>
          </p:nvPr>
        </p:nvSpPr>
        <p:spPr>
          <a:xfrm>
            <a:off x="1150938" y="692150"/>
            <a:ext cx="4556125" cy="3416300"/>
          </a:xfrm>
          <a:ln/>
        </p:spPr>
      </p:sp>
      <p:sp>
        <p:nvSpPr>
          <p:cNvPr id="34820"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endParaRPr lang="en-CA" sz="1200" b="1" i="1" kern="1200" dirty="0" smtClean="0">
              <a:solidFill>
                <a:schemeClr val="tx1"/>
              </a:solidFill>
              <a:effectLst/>
              <a:latin typeface="+mn-lt"/>
              <a:ea typeface="+mn-ea"/>
              <a:cs typeface="+mn-cs"/>
            </a:endParaRPr>
          </a:p>
          <a:p>
            <a:endParaRPr lang="en-US" b="1" dirty="0" smtClean="0"/>
          </a:p>
          <a:p>
            <a:endParaRPr lang="en-US"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Often, a </a:t>
            </a:r>
            <a:r>
              <a:rPr lang="en-CA" sz="1200" b="1" kern="1200" dirty="0" smtClean="0">
                <a:solidFill>
                  <a:schemeClr val="tx1"/>
                </a:solidFill>
                <a:latin typeface="Times New Roman" pitchFamily="18" charset="0"/>
                <a:ea typeface="+mn-ea"/>
                <a:cs typeface="+mn-cs"/>
              </a:rPr>
              <a:t>performance gap</a:t>
            </a:r>
            <a:r>
              <a:rPr lang="en-CA" sz="1200" i="1" kern="1200" dirty="0" smtClean="0">
                <a:solidFill>
                  <a:schemeClr val="tx1"/>
                </a:solidFill>
                <a:latin typeface="Times New Roman" pitchFamily="18" charset="0"/>
                <a:ea typeface="+mn-ea"/>
                <a:cs typeface="+mn-cs"/>
              </a:rPr>
              <a:t>, </a:t>
            </a:r>
            <a:r>
              <a:rPr lang="en-CA" sz="1200" kern="1200" dirty="0" smtClean="0">
                <a:solidFill>
                  <a:schemeClr val="tx1"/>
                </a:solidFill>
                <a:latin typeface="Times New Roman" pitchFamily="18" charset="0"/>
                <a:ea typeface="+mn-ea"/>
                <a:cs typeface="+mn-cs"/>
              </a:rPr>
              <a:t>the disparity between desired and actual performance</a:t>
            </a:r>
            <a:r>
              <a:rPr lang="en-CA" sz="1200" b="1" kern="1200" dirty="0" smtClean="0">
                <a:solidFill>
                  <a:schemeClr val="tx1"/>
                </a:solidFill>
                <a:latin typeface="Times New Roman" pitchFamily="18" charset="0"/>
                <a:ea typeface="+mn-ea"/>
                <a:cs typeface="+mn-cs"/>
              </a:rPr>
              <a:t>, signals that there is a problem. </a:t>
            </a:r>
          </a:p>
          <a:p>
            <a:endParaRPr lang="en-CA" sz="1200" b="1"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Performance measures - such as falling market share or profits, rising costs, or employees’ failure to meet their established goals or stay within budgets - can indicate</a:t>
            </a:r>
            <a:r>
              <a:rPr lang="en-CA" sz="1200" kern="1200" baseline="0" dirty="0" smtClean="0">
                <a:solidFill>
                  <a:schemeClr val="tx1"/>
                </a:solidFill>
                <a:latin typeface="Times New Roman" pitchFamily="18" charset="0"/>
                <a:ea typeface="+mn-ea"/>
                <a:cs typeface="+mn-cs"/>
              </a:rPr>
              <a:t> to managers w</a:t>
            </a:r>
            <a:r>
              <a:rPr lang="en-CA" sz="1200" kern="1200" dirty="0" smtClean="0">
                <a:solidFill>
                  <a:schemeClr val="tx1"/>
                </a:solidFill>
                <a:latin typeface="Times New Roman" pitchFamily="18" charset="0"/>
                <a:ea typeface="+mn-ea"/>
                <a:cs typeface="+mn-cs"/>
              </a:rPr>
              <a:t>hether change is needed. </a:t>
            </a:r>
            <a:endParaRPr lang="en-US" dirty="0" smtClean="0"/>
          </a:p>
          <a:p>
            <a:endParaRPr lang="en-US" dirty="0" smtClean="0"/>
          </a:p>
        </p:txBody>
      </p:sp>
    </p:spTree>
    <p:extLst>
      <p:ext uri="{BB962C8B-B14F-4D97-AF65-F5344CB8AC3E}">
        <p14:creationId xmlns:p14="http://schemas.microsoft.com/office/powerpoint/2010/main" val="1338198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F9C3D69-2511-4F06-9A42-BD3862C7F55E}" type="slidenum">
              <a:rPr lang="en-US"/>
              <a:pPr>
                <a:defRPr/>
              </a:pPr>
              <a:t>10</a:t>
            </a:fld>
            <a:endParaRPr lang="en-US"/>
          </a:p>
        </p:txBody>
      </p:sp>
      <p:sp>
        <p:nvSpPr>
          <p:cNvPr id="34819" name="Rectangle 2"/>
          <p:cNvSpPr>
            <a:spLocks noGrp="1" noRot="1" noChangeAspect="1" noChangeArrowheads="1" noTextEdit="1"/>
          </p:cNvSpPr>
          <p:nvPr>
            <p:ph type="sldImg"/>
          </p:nvPr>
        </p:nvSpPr>
        <p:spPr>
          <a:xfrm>
            <a:off x="1150938" y="692150"/>
            <a:ext cx="4556125" cy="3416300"/>
          </a:xfrm>
          <a:ln/>
        </p:spPr>
      </p:sp>
      <p:sp>
        <p:nvSpPr>
          <p:cNvPr id="34820"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endParaRPr lang="en-CA" sz="1200" b="1" i="1" kern="1200" dirty="0" smtClean="0">
              <a:solidFill>
                <a:schemeClr val="tx1"/>
              </a:solidFill>
              <a:effectLst/>
              <a:latin typeface="+mn-lt"/>
              <a:ea typeface="+mn-ea"/>
              <a:cs typeface="+mn-cs"/>
            </a:endParaRPr>
          </a:p>
          <a:p>
            <a:endParaRPr lang="en-US" b="1" i="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kern="1200" dirty="0" smtClean="0">
                <a:solidFill>
                  <a:schemeClr val="tx1"/>
                </a:solidFill>
                <a:latin typeface="Times New Roman" pitchFamily="18" charset="0"/>
                <a:ea typeface="+mn-ea"/>
                <a:cs typeface="+mn-cs"/>
              </a:rPr>
              <a:t>Top-down change</a:t>
            </a:r>
            <a:r>
              <a:rPr lang="en-CA" sz="1200" kern="1200" dirty="0" smtClean="0">
                <a:solidFill>
                  <a:schemeClr val="tx1"/>
                </a:solidFill>
                <a:latin typeface="Times New Roman" pitchFamily="18" charset="0"/>
                <a:ea typeface="+mn-ea"/>
                <a:cs typeface="+mn-cs"/>
              </a:rPr>
              <a:t> is implemented quickly: Top managers identify the need for change, decide what to do, and then move quickly to introduce the changes throughout the organization. For example, top managers may decide to restructure and downsize the organization and then give divisional and departmental managers specific goals to achieve. With top-down change, the emphasis is on making the changes quickly and dealing with problems as they arise.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b="1"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kern="1200" dirty="0" smtClean="0">
                <a:solidFill>
                  <a:schemeClr val="tx1"/>
                </a:solidFill>
                <a:latin typeface="Times New Roman" pitchFamily="18" charset="0"/>
                <a:ea typeface="+mn-ea"/>
                <a:cs typeface="+mn-cs"/>
              </a:rPr>
              <a:t>Bottom-up change</a:t>
            </a:r>
            <a:r>
              <a:rPr lang="en-CA" sz="1200" kern="1200" dirty="0" smtClean="0">
                <a:solidFill>
                  <a:schemeClr val="tx1"/>
                </a:solidFill>
                <a:latin typeface="Times New Roman" pitchFamily="18" charset="0"/>
                <a:ea typeface="+mn-ea"/>
                <a:cs typeface="+mn-cs"/>
              </a:rPr>
              <a:t> is typically more gradual. Top managers consult with middle and first-line managers about the need for change. Then, over time, these low-level managers work with non-managerial employees to develop a detailed plan for change. A major advantage of bottom-up change is that it can reduce uncertainty and resistance to change. The emphasis in bottom-up change is on participation and on keeping people informed about what is going on, thus minimizing resistance from employees.</a:t>
            </a:r>
          </a:p>
          <a:p>
            <a:endParaRPr lang="en-US" dirty="0" smtClean="0"/>
          </a:p>
        </p:txBody>
      </p:sp>
    </p:spTree>
    <p:extLst>
      <p:ext uri="{BB962C8B-B14F-4D97-AF65-F5344CB8AC3E}">
        <p14:creationId xmlns:p14="http://schemas.microsoft.com/office/powerpoint/2010/main" val="1274274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F9C3D69-2511-4F06-9A42-BD3862C7F55E}" type="slidenum">
              <a:rPr lang="en-US"/>
              <a:pPr>
                <a:defRPr/>
              </a:pPr>
              <a:t>11</a:t>
            </a:fld>
            <a:endParaRPr lang="en-US"/>
          </a:p>
        </p:txBody>
      </p:sp>
      <p:sp>
        <p:nvSpPr>
          <p:cNvPr id="34819" name="Rectangle 2"/>
          <p:cNvSpPr>
            <a:spLocks noGrp="1" noRot="1" noChangeAspect="1" noChangeArrowheads="1" noTextEdit="1"/>
          </p:cNvSpPr>
          <p:nvPr>
            <p:ph type="sldImg"/>
          </p:nvPr>
        </p:nvSpPr>
        <p:spPr>
          <a:xfrm>
            <a:off x="1150938" y="692150"/>
            <a:ext cx="4556125" cy="3416300"/>
          </a:xfrm>
          <a:ln/>
        </p:spPr>
      </p:sp>
      <p:sp>
        <p:nvSpPr>
          <p:cNvPr id="34820"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endParaRPr lang="en-CA" sz="1200" b="1" i="1" kern="1200" dirty="0" smtClean="0">
              <a:solidFill>
                <a:schemeClr val="tx1"/>
              </a:solidFill>
              <a:effectLst/>
              <a:latin typeface="+mn-lt"/>
              <a:ea typeface="+mn-ea"/>
              <a:cs typeface="+mn-cs"/>
            </a:endParaRPr>
          </a:p>
          <a:p>
            <a:endParaRPr lang="en-CA" sz="1200" b="0" i="0" kern="1200" dirty="0" smtClean="0">
              <a:solidFill>
                <a:schemeClr val="tx1"/>
              </a:solidFill>
              <a:latin typeface="Times New Roman" pitchFamily="18" charset="0"/>
              <a:ea typeface="+mn-ea"/>
              <a:cs typeface="+mn-cs"/>
            </a:endParaRPr>
          </a:p>
          <a:p>
            <a:r>
              <a:rPr lang="en-CA" sz="1200" b="0" i="0" kern="1200" dirty="0" smtClean="0">
                <a:solidFill>
                  <a:schemeClr val="tx1"/>
                </a:solidFill>
                <a:latin typeface="Times New Roman" pitchFamily="18" charset="0"/>
                <a:ea typeface="+mn-ea"/>
                <a:cs typeface="+mn-cs"/>
              </a:rPr>
              <a:t>Text Figure 12.3 – Four Steps</a:t>
            </a:r>
            <a:r>
              <a:rPr lang="en-CA" sz="1200" b="0" i="0" kern="1200" baseline="0" dirty="0" smtClean="0">
                <a:solidFill>
                  <a:schemeClr val="tx1"/>
                </a:solidFill>
                <a:latin typeface="Times New Roman" pitchFamily="18" charset="0"/>
                <a:ea typeface="+mn-ea"/>
                <a:cs typeface="+mn-cs"/>
              </a:rPr>
              <a:t> in the Organizational Change Process</a:t>
            </a:r>
            <a:endParaRPr lang="en-US" b="0" i="0" dirty="0" smtClean="0"/>
          </a:p>
          <a:p>
            <a:r>
              <a:rPr lang="en-US" dirty="0" smtClean="0"/>
              <a:t> </a:t>
            </a:r>
          </a:p>
          <a:p>
            <a:endParaRPr lang="en-US" dirty="0" smtClean="0"/>
          </a:p>
        </p:txBody>
      </p:sp>
    </p:spTree>
    <p:extLst>
      <p:ext uri="{BB962C8B-B14F-4D97-AF65-F5344CB8AC3E}">
        <p14:creationId xmlns:p14="http://schemas.microsoft.com/office/powerpoint/2010/main" val="27047007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F9C3D69-2511-4F06-9A42-BD3862C7F55E}" type="slidenum">
              <a:rPr lang="en-US"/>
              <a:pPr>
                <a:defRPr/>
              </a:pPr>
              <a:t>12</a:t>
            </a:fld>
            <a:endParaRPr lang="en-US"/>
          </a:p>
        </p:txBody>
      </p:sp>
      <p:sp>
        <p:nvSpPr>
          <p:cNvPr id="34819" name="Rectangle 2"/>
          <p:cNvSpPr>
            <a:spLocks noGrp="1" noRot="1" noChangeAspect="1" noChangeArrowheads="1" noTextEdit="1"/>
          </p:cNvSpPr>
          <p:nvPr>
            <p:ph type="sldImg"/>
          </p:nvPr>
        </p:nvSpPr>
        <p:spPr>
          <a:xfrm>
            <a:off x="1150938" y="692150"/>
            <a:ext cx="4556125" cy="3416300"/>
          </a:xfrm>
          <a:ln/>
        </p:spPr>
      </p:sp>
      <p:sp>
        <p:nvSpPr>
          <p:cNvPr id="34820"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endParaRPr lang="en-CA" sz="1200" b="1" i="1" kern="1200" dirty="0" smtClean="0">
              <a:solidFill>
                <a:schemeClr val="tx1"/>
              </a:solidFill>
              <a:effectLst/>
              <a:latin typeface="+mn-lt"/>
              <a:ea typeface="+mn-ea"/>
              <a:cs typeface="+mn-cs"/>
            </a:endParaRPr>
          </a:p>
          <a:p>
            <a:endParaRPr lang="en-CA" sz="1200" b="1" i="1" kern="1200" dirty="0" smtClean="0">
              <a:solidFill>
                <a:schemeClr val="tx1"/>
              </a:solidFill>
              <a:latin typeface="Times New Roman" pitchFamily="18" charset="0"/>
              <a:ea typeface="+mn-ea"/>
              <a:cs typeface="+mn-cs"/>
            </a:endParaRPr>
          </a:p>
          <a:p>
            <a:r>
              <a:rPr lang="en-US" dirty="0" smtClean="0"/>
              <a:t> </a:t>
            </a:r>
          </a:p>
          <a:p>
            <a:endParaRPr lang="en-US" dirty="0" smtClean="0"/>
          </a:p>
        </p:txBody>
      </p:sp>
    </p:spTree>
    <p:extLst>
      <p:ext uri="{BB962C8B-B14F-4D97-AF65-F5344CB8AC3E}">
        <p14:creationId xmlns:p14="http://schemas.microsoft.com/office/powerpoint/2010/main" val="31791893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r>
              <a:rPr lang="en-US" sz="1200" kern="1200" dirty="0" smtClean="0">
                <a:solidFill>
                  <a:schemeClr val="tx1"/>
                </a:solidFill>
                <a:effectLst/>
                <a:latin typeface="+mn-lt"/>
                <a:ea typeface="+mn-ea"/>
                <a:cs typeface="+mn-cs"/>
              </a:rPr>
              <a:t> </a:t>
            </a:r>
            <a:endParaRPr lang="en-CA" sz="1200" kern="1200" dirty="0" smtClean="0">
              <a:solidFill>
                <a:schemeClr val="tx1"/>
              </a:solidFill>
              <a:effectLst/>
              <a:latin typeface="+mn-lt"/>
              <a:ea typeface="+mn-ea"/>
              <a:cs typeface="+mn-cs"/>
            </a:endParaRPr>
          </a:p>
          <a:p>
            <a:r>
              <a:rPr lang="en-IN" sz="1200" b="1" kern="1200" dirty="0" smtClean="0">
                <a:solidFill>
                  <a:schemeClr val="tx1"/>
                </a:solidFill>
                <a:effectLst/>
                <a:latin typeface="+mn-lt"/>
                <a:ea typeface="+mn-ea"/>
                <a:cs typeface="+mn-cs"/>
              </a:rPr>
              <a:t>Figure 12.4 Organizational Control and Change </a:t>
            </a:r>
            <a:endParaRPr lang="en-CA" sz="1200" b="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055C22A-8538-44A4-B465-CC61590BC8E5}" type="slidenum">
              <a:rPr lang="en-CA" smtClean="0"/>
              <a:t>13</a:t>
            </a:fld>
            <a:endParaRPr lang="en-CA"/>
          </a:p>
        </p:txBody>
      </p:sp>
    </p:spTree>
    <p:extLst>
      <p:ext uri="{BB962C8B-B14F-4D97-AF65-F5344CB8AC3E}">
        <p14:creationId xmlns:p14="http://schemas.microsoft.com/office/powerpoint/2010/main" val="78477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C0AC2AD-30F6-4FFE-8EAA-D9DD5E478A94}" type="slidenum">
              <a:rPr lang="en-US"/>
              <a:pPr>
                <a:defRPr/>
              </a:pPr>
              <a:t>14</a:t>
            </a:fld>
            <a:endParaRPr lang="en-US"/>
          </a:p>
        </p:txBody>
      </p:sp>
      <p:sp>
        <p:nvSpPr>
          <p:cNvPr id="36867" name="Rectangle 2"/>
          <p:cNvSpPr>
            <a:spLocks noGrp="1" noRot="1" noChangeAspect="1" noChangeArrowheads="1" noTextEdit="1"/>
          </p:cNvSpPr>
          <p:nvPr>
            <p:ph type="sldImg"/>
          </p:nvPr>
        </p:nvSpPr>
        <p:spPr>
          <a:xfrm>
            <a:off x="1150938" y="692150"/>
            <a:ext cx="4556125" cy="3416300"/>
          </a:xfrm>
          <a:ln/>
        </p:spPr>
      </p:sp>
      <p:sp>
        <p:nvSpPr>
          <p:cNvPr id="36868"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endParaRPr lang="en-CA" sz="1200" b="1" i="1" kern="1200" dirty="0" smtClean="0">
              <a:solidFill>
                <a:schemeClr val="tx1"/>
              </a:solidFill>
              <a:effectLst/>
              <a:latin typeface="+mn-lt"/>
              <a:ea typeface="+mn-ea"/>
              <a:cs typeface="+mn-cs"/>
            </a:endParaRPr>
          </a:p>
          <a:p>
            <a:pPr>
              <a:buFontTx/>
              <a:buNone/>
            </a:pPr>
            <a:endParaRPr lang="en-US" sz="1200" kern="1200" dirty="0" smtClean="0">
              <a:solidFill>
                <a:schemeClr val="tx1"/>
              </a:solidFill>
              <a:latin typeface="Times New Roman" pitchFamily="18" charset="0"/>
              <a:ea typeface="+mn-ea"/>
              <a:cs typeface="+mn-cs"/>
            </a:endParaRPr>
          </a:p>
          <a:p>
            <a:pPr>
              <a:buFontTx/>
              <a:buNone/>
            </a:pPr>
            <a:r>
              <a:rPr lang="en-CA" sz="1200" kern="1200" dirty="0" smtClean="0">
                <a:solidFill>
                  <a:schemeClr val="tx1"/>
                </a:solidFill>
                <a:latin typeface="Times New Roman" pitchFamily="18" charset="0"/>
                <a:ea typeface="+mn-ea"/>
                <a:cs typeface="+mn-cs"/>
              </a:rPr>
              <a:t>Kurt Lewin identified a three-step process that organizations could use to manage change successfully: </a:t>
            </a:r>
            <a:r>
              <a:rPr lang="en-CA" sz="1200" i="1" kern="1200" dirty="0" smtClean="0">
                <a:solidFill>
                  <a:schemeClr val="tx1"/>
                </a:solidFill>
                <a:latin typeface="Times New Roman" pitchFamily="18" charset="0"/>
                <a:ea typeface="+mn-ea"/>
                <a:cs typeface="+mn-cs"/>
              </a:rPr>
              <a:t>unfreeze</a:t>
            </a:r>
            <a:r>
              <a:rPr lang="en-CA" sz="1200" kern="1200" dirty="0" smtClean="0">
                <a:solidFill>
                  <a:schemeClr val="tx1"/>
                </a:solidFill>
                <a:latin typeface="Times New Roman" pitchFamily="18" charset="0"/>
                <a:ea typeface="+mn-ea"/>
                <a:cs typeface="+mn-cs"/>
              </a:rPr>
              <a:t> the status quo, </a:t>
            </a:r>
            <a:r>
              <a:rPr lang="en-CA" sz="1200" i="1" kern="1200" dirty="0" smtClean="0">
                <a:solidFill>
                  <a:schemeClr val="tx1"/>
                </a:solidFill>
                <a:latin typeface="Times New Roman" pitchFamily="18" charset="0"/>
                <a:ea typeface="+mn-ea"/>
                <a:cs typeface="+mn-cs"/>
              </a:rPr>
              <a:t>move</a:t>
            </a:r>
            <a:r>
              <a:rPr lang="en-CA" sz="1200" kern="1200" dirty="0" smtClean="0">
                <a:solidFill>
                  <a:schemeClr val="tx1"/>
                </a:solidFill>
                <a:latin typeface="Times New Roman" pitchFamily="18" charset="0"/>
                <a:ea typeface="+mn-ea"/>
                <a:cs typeface="+mn-cs"/>
              </a:rPr>
              <a:t> to a new state, and </a:t>
            </a:r>
            <a:r>
              <a:rPr lang="en-CA" sz="1200" i="1" kern="1200" dirty="0" smtClean="0">
                <a:solidFill>
                  <a:schemeClr val="tx1"/>
                </a:solidFill>
                <a:latin typeface="Times New Roman" pitchFamily="18" charset="0"/>
                <a:ea typeface="+mn-ea"/>
                <a:cs typeface="+mn-cs"/>
              </a:rPr>
              <a:t>refreeze</a:t>
            </a:r>
            <a:r>
              <a:rPr lang="en-CA" sz="1200" kern="1200" dirty="0" smtClean="0">
                <a:solidFill>
                  <a:schemeClr val="tx1"/>
                </a:solidFill>
                <a:latin typeface="Times New Roman" pitchFamily="18" charset="0"/>
                <a:ea typeface="+mn-ea"/>
                <a:cs typeface="+mn-cs"/>
              </a:rPr>
              <a:t> the new change to make it permanent.</a:t>
            </a:r>
            <a:endParaRPr lang="en-US" dirty="0" smtClean="0">
              <a:latin typeface="Wingdings" pitchFamily="2" charset="2"/>
              <a:cs typeface="Times New Roman" pitchFamily="18" charset="0"/>
            </a:endParaRPr>
          </a:p>
        </p:txBody>
      </p:sp>
    </p:spTree>
    <p:extLst>
      <p:ext uri="{BB962C8B-B14F-4D97-AF65-F5344CB8AC3E}">
        <p14:creationId xmlns:p14="http://schemas.microsoft.com/office/powerpoint/2010/main" val="2219592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C0AC2AD-30F6-4FFE-8EAA-D9DD5E478A94}" type="slidenum">
              <a:rPr lang="en-US"/>
              <a:pPr>
                <a:defRPr/>
              </a:pPr>
              <a:t>15</a:t>
            </a:fld>
            <a:endParaRPr lang="en-US"/>
          </a:p>
        </p:txBody>
      </p:sp>
      <p:sp>
        <p:nvSpPr>
          <p:cNvPr id="36867" name="Rectangle 2"/>
          <p:cNvSpPr>
            <a:spLocks noGrp="1" noRot="1" noChangeAspect="1" noChangeArrowheads="1" noTextEdit="1"/>
          </p:cNvSpPr>
          <p:nvPr>
            <p:ph type="sldImg"/>
          </p:nvPr>
        </p:nvSpPr>
        <p:spPr>
          <a:xfrm>
            <a:off x="1150938" y="692150"/>
            <a:ext cx="4556125" cy="3416300"/>
          </a:xfrm>
          <a:ln/>
        </p:spPr>
      </p:sp>
      <p:sp>
        <p:nvSpPr>
          <p:cNvPr id="36868"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pPr>
              <a:buFontTx/>
              <a:buNone/>
            </a:pPr>
            <a:endParaRPr lang="en-US" dirty="0" smtClean="0">
              <a:latin typeface="Wingdings" pitchFamily="2" charset="2"/>
              <a:cs typeface="Times New Roman" pitchFamily="18" charset="0"/>
            </a:endParaRPr>
          </a:p>
          <a:p>
            <a:pPr>
              <a:buFontTx/>
              <a:buNone/>
            </a:pPr>
            <a:r>
              <a:rPr lang="en-US" dirty="0" smtClean="0">
                <a:latin typeface="Wingdings" pitchFamily="2" charset="2"/>
                <a:cs typeface="Times New Roman" pitchFamily="18" charset="0"/>
              </a:rPr>
              <a:t>Text Figure</a:t>
            </a:r>
            <a:r>
              <a:rPr lang="en-US" baseline="0" dirty="0" smtClean="0">
                <a:latin typeface="Wingdings" pitchFamily="2" charset="2"/>
                <a:cs typeface="Times New Roman" pitchFamily="18" charset="0"/>
              </a:rPr>
              <a:t> 12.5</a:t>
            </a:r>
            <a:endParaRPr lang="en-US" dirty="0" smtClean="0">
              <a:latin typeface="Wingdings" pitchFamily="2" charset="2"/>
              <a:cs typeface="Times New Roman" pitchFamily="18" charset="0"/>
            </a:endParaRPr>
          </a:p>
        </p:txBody>
      </p:sp>
    </p:spTree>
    <p:extLst>
      <p:ext uri="{BB962C8B-B14F-4D97-AF65-F5344CB8AC3E}">
        <p14:creationId xmlns:p14="http://schemas.microsoft.com/office/powerpoint/2010/main" val="1838343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8A678BE-7097-4FA1-96EE-8291AB730C47}" type="slidenum">
              <a:rPr lang="en-US"/>
              <a:pPr>
                <a:defRPr/>
              </a:pPr>
              <a:t>16</a:t>
            </a:fld>
            <a:endParaRPr lang="en-US"/>
          </a:p>
        </p:txBody>
      </p:sp>
      <p:sp>
        <p:nvSpPr>
          <p:cNvPr id="38915" name="Rectangle 2"/>
          <p:cNvSpPr>
            <a:spLocks noGrp="1" noRot="1" noChangeAspect="1" noChangeArrowheads="1" noTextEdit="1"/>
          </p:cNvSpPr>
          <p:nvPr>
            <p:ph type="sldImg"/>
          </p:nvPr>
        </p:nvSpPr>
        <p:spPr>
          <a:xfrm>
            <a:off x="1150938" y="692150"/>
            <a:ext cx="4556125" cy="3416300"/>
          </a:xfrm>
          <a:ln/>
        </p:spPr>
      </p:sp>
      <p:sp>
        <p:nvSpPr>
          <p:cNvPr id="38916"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pPr>
              <a:buFontTx/>
              <a:buNone/>
            </a:pPr>
            <a:endParaRPr lang="en-US" dirty="0" smtClean="0"/>
          </a:p>
          <a:p>
            <a:pPr>
              <a:buFontTx/>
              <a:buNone/>
            </a:pPr>
            <a:r>
              <a:rPr lang="en-US" dirty="0" smtClean="0"/>
              <a:t>Ask students if they’ve ever had difficulty keeping New Year’s resolutions, beginning of term resolutions, or other resolutions they often make to themselves.</a:t>
            </a:r>
          </a:p>
          <a:p>
            <a:pPr lvl="1">
              <a:buFontTx/>
              <a:buChar char="•"/>
            </a:pPr>
            <a:r>
              <a:rPr lang="en-US" dirty="0" smtClean="0"/>
              <a:t>How successful where they?</a:t>
            </a:r>
          </a:p>
          <a:p>
            <a:pPr lvl="1">
              <a:buFontTx/>
              <a:buChar char="•"/>
            </a:pPr>
            <a:r>
              <a:rPr lang="en-US" dirty="0" smtClean="0"/>
              <a:t>What were their biggest challenges in making changes?</a:t>
            </a:r>
          </a:p>
          <a:p>
            <a:pPr lvl="1">
              <a:buFontTx/>
              <a:buChar char="•"/>
            </a:pPr>
            <a:r>
              <a:rPr lang="en-US" dirty="0" smtClean="0"/>
              <a:t>What factors led to success?</a:t>
            </a:r>
          </a:p>
        </p:txBody>
      </p:sp>
    </p:spTree>
    <p:extLst>
      <p:ext uri="{BB962C8B-B14F-4D97-AF65-F5344CB8AC3E}">
        <p14:creationId xmlns:p14="http://schemas.microsoft.com/office/powerpoint/2010/main" val="41371760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endParaRPr lang="en-CA" dirty="0"/>
          </a:p>
        </p:txBody>
      </p:sp>
      <p:sp>
        <p:nvSpPr>
          <p:cNvPr id="4" name="Slide Number Placeholder 3"/>
          <p:cNvSpPr>
            <a:spLocks noGrp="1"/>
          </p:cNvSpPr>
          <p:nvPr>
            <p:ph type="sldNum" sz="quarter" idx="10"/>
          </p:nvPr>
        </p:nvSpPr>
        <p:spPr/>
        <p:txBody>
          <a:bodyPr/>
          <a:lstStyle/>
          <a:p>
            <a:fld id="{4055C22A-8538-44A4-B465-CC61590BC8E5}" type="slidenum">
              <a:rPr lang="en-CA" smtClean="0"/>
              <a:t>17</a:t>
            </a:fld>
            <a:endParaRPr lang="en-CA"/>
          </a:p>
        </p:txBody>
      </p:sp>
    </p:spTree>
    <p:extLst>
      <p:ext uri="{BB962C8B-B14F-4D97-AF65-F5344CB8AC3E}">
        <p14:creationId xmlns:p14="http://schemas.microsoft.com/office/powerpoint/2010/main" val="26238406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endParaRPr lang="en-CA" b="1" i="1" dirty="0"/>
          </a:p>
        </p:txBody>
      </p:sp>
      <p:sp>
        <p:nvSpPr>
          <p:cNvPr id="4" name="Slide Number Placeholder 3"/>
          <p:cNvSpPr>
            <a:spLocks noGrp="1"/>
          </p:cNvSpPr>
          <p:nvPr>
            <p:ph type="sldNum" sz="quarter" idx="10"/>
          </p:nvPr>
        </p:nvSpPr>
        <p:spPr/>
        <p:txBody>
          <a:bodyPr/>
          <a:lstStyle/>
          <a:p>
            <a:fld id="{4055C22A-8538-44A4-B465-CC61590BC8E5}" type="slidenum">
              <a:rPr lang="en-CA" smtClean="0"/>
              <a:t>18</a:t>
            </a:fld>
            <a:endParaRPr lang="en-CA"/>
          </a:p>
        </p:txBody>
      </p:sp>
    </p:spTree>
    <p:extLst>
      <p:ext uri="{BB962C8B-B14F-4D97-AF65-F5344CB8AC3E}">
        <p14:creationId xmlns:p14="http://schemas.microsoft.com/office/powerpoint/2010/main" val="1138358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Figure 12.7 The "Four D's" of Appreciative Inquiry </a:t>
            </a:r>
            <a:endParaRPr lang="en-CA" dirty="0"/>
          </a:p>
        </p:txBody>
      </p:sp>
      <p:sp>
        <p:nvSpPr>
          <p:cNvPr id="4" name="Slide Number Placeholder 3"/>
          <p:cNvSpPr>
            <a:spLocks noGrp="1"/>
          </p:cNvSpPr>
          <p:nvPr>
            <p:ph type="sldNum" sz="quarter" idx="10"/>
          </p:nvPr>
        </p:nvSpPr>
        <p:spPr/>
        <p:txBody>
          <a:bodyPr/>
          <a:lstStyle/>
          <a:p>
            <a:fld id="{4055C22A-8538-44A4-B465-CC61590BC8E5}" type="slidenum">
              <a:rPr lang="en-CA" smtClean="0"/>
              <a:t>19</a:t>
            </a:fld>
            <a:endParaRPr lang="en-CA"/>
          </a:p>
        </p:txBody>
      </p:sp>
    </p:spTree>
    <p:extLst>
      <p:ext uri="{BB962C8B-B14F-4D97-AF65-F5344CB8AC3E}">
        <p14:creationId xmlns:p14="http://schemas.microsoft.com/office/powerpoint/2010/main" val="23155959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8A678BE-7097-4FA1-96EE-8291AB730C47}" type="slidenum">
              <a:rPr lang="en-US"/>
              <a:pPr>
                <a:defRPr/>
              </a:pPr>
              <a:t>20</a:t>
            </a:fld>
            <a:endParaRPr lang="en-US"/>
          </a:p>
        </p:txBody>
      </p:sp>
      <p:sp>
        <p:nvSpPr>
          <p:cNvPr id="38915" name="Rectangle 2"/>
          <p:cNvSpPr>
            <a:spLocks noGrp="1" noRot="1" noChangeAspect="1" noChangeArrowheads="1" noTextEdit="1"/>
          </p:cNvSpPr>
          <p:nvPr>
            <p:ph type="sldImg"/>
          </p:nvPr>
        </p:nvSpPr>
        <p:spPr>
          <a:xfrm>
            <a:off x="1150938" y="692150"/>
            <a:ext cx="4556125" cy="3416300"/>
          </a:xfrm>
          <a:ln/>
        </p:spPr>
      </p:sp>
      <p:sp>
        <p:nvSpPr>
          <p:cNvPr id="38916"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endParaRPr lang="en-CA" sz="1200" b="1" i="1" kern="1200" dirty="0" smtClean="0">
              <a:solidFill>
                <a:schemeClr val="tx1"/>
              </a:solidFill>
              <a:latin typeface="Times New Roman" pitchFamily="18" charset="0"/>
              <a:ea typeface="+mn-ea"/>
              <a:cs typeface="+mn-cs"/>
            </a:endParaRPr>
          </a:p>
          <a:p>
            <a:pPr>
              <a:buFontTx/>
              <a:buNone/>
            </a:pPr>
            <a:endParaRPr lang="en-CA" sz="1200" b="1" i="1" kern="1200" dirty="0" smtClean="0">
              <a:solidFill>
                <a:schemeClr val="tx1"/>
              </a:solidFill>
              <a:latin typeface="Times New Roman" pitchFamily="18" charset="0"/>
              <a:ea typeface="+mn-ea"/>
              <a:cs typeface="+mn-cs"/>
            </a:endParaRPr>
          </a:p>
          <a:p>
            <a:pPr>
              <a:buFontTx/>
              <a:buNone/>
            </a:pPr>
            <a:r>
              <a:rPr lang="en-CA" sz="1200" b="1" kern="1200" dirty="0" smtClean="0">
                <a:solidFill>
                  <a:schemeClr val="tx1"/>
                </a:solidFill>
                <a:latin typeface="Times New Roman" pitchFamily="18" charset="0"/>
                <a:ea typeface="+mn-ea"/>
                <a:cs typeface="+mn-cs"/>
              </a:rPr>
              <a:t>Complexity theory</a:t>
            </a:r>
            <a:r>
              <a:rPr lang="en-CA" sz="1200" kern="1200" dirty="0" smtClean="0">
                <a:solidFill>
                  <a:schemeClr val="tx1"/>
                </a:solidFill>
                <a:latin typeface="Times New Roman" pitchFamily="18" charset="0"/>
                <a:ea typeface="+mn-ea"/>
                <a:cs typeface="+mn-cs"/>
              </a:rPr>
              <a:t> suggests that organizations respond best to fundamental change if they are poised on the “edge of chaos,” that is, not perfectly aligned with their environments.</a:t>
            </a:r>
          </a:p>
          <a:p>
            <a:pPr>
              <a:buFontTx/>
              <a:buNone/>
            </a:pPr>
            <a:endParaRPr lang="en-CA" sz="1200" kern="1200" dirty="0" smtClean="0">
              <a:solidFill>
                <a:schemeClr val="tx1"/>
              </a:solidFill>
              <a:latin typeface="Times New Roman" pitchFamily="18" charset="0"/>
              <a:ea typeface="+mn-ea"/>
              <a:cs typeface="+mn-cs"/>
            </a:endParaRPr>
          </a:p>
          <a:p>
            <a:pPr>
              <a:buFontTx/>
              <a:buNone/>
            </a:pPr>
            <a:r>
              <a:rPr lang="en-CA" sz="1200" kern="1200" dirty="0" smtClean="0">
                <a:solidFill>
                  <a:schemeClr val="tx1"/>
                </a:solidFill>
                <a:latin typeface="Times New Roman" pitchFamily="18" charset="0"/>
                <a:ea typeface="+mn-ea"/>
                <a:cs typeface="+mn-cs"/>
              </a:rPr>
              <a:t>Ralph Stacey suggests that too much “fit” can prevent an organization from making the necessary changes that would allow it to compete in a dynamic organizational environment.</a:t>
            </a:r>
            <a:endParaRPr lang="en-US" dirty="0" smtClean="0"/>
          </a:p>
        </p:txBody>
      </p:sp>
    </p:spTree>
    <p:extLst>
      <p:ext uri="{BB962C8B-B14F-4D97-AF65-F5344CB8AC3E}">
        <p14:creationId xmlns:p14="http://schemas.microsoft.com/office/powerpoint/2010/main" val="3577548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8A678BE-7097-4FA1-96EE-8291AB730C47}" type="slidenum">
              <a:rPr lang="en-US"/>
              <a:pPr>
                <a:defRPr/>
              </a:pPr>
              <a:t>21</a:t>
            </a:fld>
            <a:endParaRPr lang="en-US"/>
          </a:p>
        </p:txBody>
      </p:sp>
      <p:sp>
        <p:nvSpPr>
          <p:cNvPr id="38915" name="Rectangle 2"/>
          <p:cNvSpPr>
            <a:spLocks noGrp="1" noRot="1" noChangeAspect="1" noChangeArrowheads="1" noTextEdit="1"/>
          </p:cNvSpPr>
          <p:nvPr>
            <p:ph type="sldImg"/>
          </p:nvPr>
        </p:nvSpPr>
        <p:spPr>
          <a:xfrm>
            <a:off x="1150938" y="692150"/>
            <a:ext cx="4556125" cy="3416300"/>
          </a:xfrm>
          <a:ln/>
        </p:spPr>
      </p:sp>
      <p:sp>
        <p:nvSpPr>
          <p:cNvPr id="38916" name="Rectangle 3"/>
          <p:cNvSpPr>
            <a:spLocks noGrp="1" noChangeArrowheads="1"/>
          </p:cNvSpPr>
          <p:nvPr>
            <p:ph type="body" idx="1"/>
          </p:nvPr>
        </p:nvSpPr>
        <p:spPr>
          <a:noFill/>
          <a:ln w="9525"/>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1" kern="1200" dirty="0" smtClean="0">
                <a:solidFill>
                  <a:schemeClr val="tx1"/>
                </a:solidFill>
                <a:effectLst/>
                <a:latin typeface="+mn-lt"/>
                <a:ea typeface="+mn-ea"/>
                <a:cs typeface="+mn-cs"/>
              </a:rPr>
              <a:t>LO2</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some common models of organizational change.</a:t>
            </a:r>
          </a:p>
          <a:p>
            <a:pPr>
              <a:buFontTx/>
              <a:buNone/>
            </a:pPr>
            <a:endParaRPr lang="en-CA" sz="1200" b="1" i="1" kern="1200" dirty="0" smtClean="0">
              <a:solidFill>
                <a:schemeClr val="tx1"/>
              </a:solidFill>
              <a:latin typeface="Times New Roman" pitchFamily="18" charset="0"/>
              <a:ea typeface="+mn-ea"/>
              <a:cs typeface="+mn-cs"/>
            </a:endParaRPr>
          </a:p>
          <a:p>
            <a:pPr>
              <a:buFontTx/>
              <a:buNone/>
            </a:pPr>
            <a:endParaRPr lang="en-US" b="1" i="1" dirty="0" smtClean="0"/>
          </a:p>
        </p:txBody>
      </p:sp>
    </p:spTree>
    <p:extLst>
      <p:ext uri="{BB962C8B-B14F-4D97-AF65-F5344CB8AC3E}">
        <p14:creationId xmlns:p14="http://schemas.microsoft.com/office/powerpoint/2010/main" val="3714649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712A61B-F866-476A-8F78-B593AC354367}" type="slidenum">
              <a:rPr lang="en-US"/>
              <a:pPr>
                <a:defRPr/>
              </a:pPr>
              <a:t>22</a:t>
            </a:fld>
            <a:endParaRPr lang="en-US"/>
          </a:p>
        </p:txBody>
      </p:sp>
      <p:sp>
        <p:nvSpPr>
          <p:cNvPr id="27651" name="Rectangle 2"/>
          <p:cNvSpPr>
            <a:spLocks noGrp="1" noRot="1" noChangeAspect="1" noChangeArrowheads="1" noTextEdit="1"/>
          </p:cNvSpPr>
          <p:nvPr>
            <p:ph type="sldImg"/>
          </p:nvPr>
        </p:nvSpPr>
        <p:spPr>
          <a:xfrm>
            <a:off x="1150938" y="692150"/>
            <a:ext cx="4556125" cy="3416300"/>
          </a:xfrm>
          <a:ln/>
        </p:spPr>
      </p:sp>
      <p:sp>
        <p:nvSpPr>
          <p:cNvPr id="27652" name="Rectangle 3"/>
          <p:cNvSpPr>
            <a:spLocks noGrp="1" noChangeArrowheads="1"/>
          </p:cNvSpPr>
          <p:nvPr>
            <p:ph type="body" idx="1"/>
          </p:nvPr>
        </p:nvSpPr>
        <p:spPr>
          <a:noFill/>
          <a:ln w="9525"/>
        </p:spPr>
        <p:txBody>
          <a:bodyPr/>
          <a:lstStyle/>
          <a:p>
            <a:r>
              <a:rPr lang="en-US" sz="1200" b="1" i="1" kern="1200" dirty="0" smtClean="0">
                <a:solidFill>
                  <a:schemeClr val="tx1"/>
                </a:solidFill>
                <a:effectLst/>
                <a:latin typeface="+mn-lt"/>
                <a:ea typeface="+mn-ea"/>
                <a:cs typeface="+mn-cs"/>
              </a:rPr>
              <a:t>LO3</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Understand how organizational change relates to an organization’s culture.</a:t>
            </a:r>
            <a:endParaRPr lang="en-CA" sz="1200" b="1" i="1" kern="1200" dirty="0" smtClean="0">
              <a:solidFill>
                <a:schemeClr val="tx1"/>
              </a:solidFill>
              <a:effectLst/>
              <a:latin typeface="+mn-lt"/>
              <a:ea typeface="+mn-ea"/>
              <a:cs typeface="+mn-cs"/>
            </a:endParaRP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In </a:t>
            </a:r>
            <a:r>
              <a:rPr lang="en-CA" sz="1200" b="1" kern="1200" dirty="0" smtClean="0">
                <a:solidFill>
                  <a:schemeClr val="tx1"/>
                </a:solidFill>
                <a:latin typeface="Times New Roman" pitchFamily="18" charset="0"/>
                <a:ea typeface="+mn-ea"/>
                <a:cs typeface="+mn-cs"/>
              </a:rPr>
              <a:t>adaptive cultures</a:t>
            </a:r>
            <a:r>
              <a:rPr lang="en-CA" sz="1200" kern="1200" dirty="0" smtClean="0">
                <a:solidFill>
                  <a:schemeClr val="tx1"/>
                </a:solidFill>
                <a:latin typeface="Times New Roman" pitchFamily="18" charset="0"/>
                <a:ea typeface="+mn-ea"/>
                <a:cs typeface="+mn-cs"/>
              </a:rPr>
              <a:t> employees often receive rewards linked directly to their performance and to the performance of the company as a whole. Sometimes, employee stock ownership plans are developed in which workers as a group are allowed to buy a significant percentage of their company’s stock. Workers who are owners of the company have additional incentive to develop skills that allow them to perform highly and search actively for ways to improve quality, efficiency, and performance. </a:t>
            </a:r>
          </a:p>
          <a:p>
            <a:r>
              <a:rPr lang="en-CA" sz="1200" kern="1200" dirty="0" smtClean="0">
                <a:solidFill>
                  <a:schemeClr val="tx1"/>
                </a:solidFill>
                <a:latin typeface="Times New Roman" pitchFamily="18" charset="0"/>
                <a:ea typeface="+mn-ea"/>
                <a:cs typeface="+mn-cs"/>
              </a:rPr>
              <a:t>An adaptive culture develops an emphasis on entrepreneurship and respect for the employee and allows the use of organizational structures, such as the cross-functional team structure, that empower employees to make decisions and motivate them to succeed.</a:t>
            </a:r>
          </a:p>
          <a:p>
            <a:endParaRPr lang="en-CA" sz="1200" kern="1200" dirty="0" smtClean="0">
              <a:solidFill>
                <a:schemeClr val="tx1"/>
              </a:solidFill>
              <a:latin typeface="Times New Roman" pitchFamily="18" charset="0"/>
              <a:ea typeface="+mn-ea"/>
              <a:cs typeface="+mn-cs"/>
            </a:endParaRPr>
          </a:p>
          <a:p>
            <a:r>
              <a:rPr lang="en-CA" sz="1200" kern="1200" dirty="0" smtClean="0">
                <a:solidFill>
                  <a:schemeClr val="tx1"/>
                </a:solidFill>
                <a:latin typeface="Times New Roman" pitchFamily="18" charset="0"/>
                <a:ea typeface="+mn-ea"/>
                <a:cs typeface="+mn-cs"/>
              </a:rPr>
              <a:t>With an </a:t>
            </a:r>
            <a:r>
              <a:rPr lang="en-CA" sz="1200" b="1" kern="1200" dirty="0" smtClean="0">
                <a:solidFill>
                  <a:schemeClr val="tx1"/>
                </a:solidFill>
                <a:latin typeface="Times New Roman" pitchFamily="18" charset="0"/>
                <a:ea typeface="+mn-ea"/>
                <a:cs typeface="+mn-cs"/>
              </a:rPr>
              <a:t>inert culture</a:t>
            </a:r>
            <a:r>
              <a:rPr lang="en-CA" sz="1200" kern="1200" dirty="0" smtClean="0">
                <a:solidFill>
                  <a:schemeClr val="tx1"/>
                </a:solidFill>
                <a:latin typeface="Times New Roman" pitchFamily="18" charset="0"/>
                <a:ea typeface="+mn-ea"/>
                <a:cs typeface="+mn-cs"/>
              </a:rPr>
              <a:t>, employees are content to be told what to do and have little incentive or motivation to perform beyond minimum work requirements. As you might expect, the emphasis is on close supervision and hierarchical authority, which result in a culture that makes it difficult to adapt to a changing environment.</a:t>
            </a:r>
          </a:p>
          <a:p>
            <a:endParaRPr lang="en-CA" dirty="0" smtClean="0"/>
          </a:p>
        </p:txBody>
      </p:sp>
    </p:spTree>
    <p:extLst>
      <p:ext uri="{BB962C8B-B14F-4D97-AF65-F5344CB8AC3E}">
        <p14:creationId xmlns:p14="http://schemas.microsoft.com/office/powerpoint/2010/main" val="31914981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r>
              <a:rPr lang="en-US" sz="1200" b="1" i="1" kern="1200" dirty="0" smtClean="0">
                <a:solidFill>
                  <a:schemeClr val="tx1"/>
                </a:solidFill>
                <a:effectLst/>
                <a:latin typeface="+mn-lt"/>
                <a:ea typeface="+mn-ea"/>
                <a:cs typeface="+mn-cs"/>
              </a:rPr>
              <a:t>LO4</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the relationship between entrepreneurship, innovation and organizational change.</a:t>
            </a:r>
            <a:endParaRPr lang="en-CA" sz="1200" b="1"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11AAB967-01BC-42F3-90FD-0390B946B761}" type="slidenum">
              <a:rPr lang="en-US" smtClean="0"/>
              <a:pPr>
                <a:defRPr/>
              </a:pPr>
              <a:t>23</a:t>
            </a:fld>
            <a:endParaRPr lang="en-US"/>
          </a:p>
        </p:txBody>
      </p:sp>
    </p:spTree>
    <p:extLst>
      <p:ext uri="{BB962C8B-B14F-4D97-AF65-F5344CB8AC3E}">
        <p14:creationId xmlns:p14="http://schemas.microsoft.com/office/powerpoint/2010/main" val="14623084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r>
              <a:rPr lang="en-US" sz="1200" b="1" i="1" kern="1200" dirty="0" smtClean="0">
                <a:solidFill>
                  <a:schemeClr val="tx1"/>
                </a:solidFill>
                <a:effectLst/>
                <a:latin typeface="+mn-lt"/>
                <a:ea typeface="+mn-ea"/>
                <a:cs typeface="+mn-cs"/>
              </a:rPr>
              <a:t>LO4</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the relationship between entrepreneurship, innovation and organizational change.</a:t>
            </a:r>
            <a:endParaRPr lang="en-CA" sz="1200" b="1" i="1" kern="1200" dirty="0" smtClean="0">
              <a:solidFill>
                <a:schemeClr val="tx1"/>
              </a:solidFill>
              <a:effectLst/>
              <a:latin typeface="+mn-lt"/>
              <a:ea typeface="+mn-ea"/>
              <a:cs typeface="+mn-cs"/>
            </a:endParaRPr>
          </a:p>
          <a:p>
            <a:endParaRPr lang="en-CA" dirty="0" smtClean="0"/>
          </a:p>
          <a:p>
            <a:r>
              <a:rPr lang="en-CA" sz="1200" kern="1200" dirty="0" smtClean="0">
                <a:solidFill>
                  <a:schemeClr val="tx1"/>
                </a:solidFill>
                <a:latin typeface="Times New Roman" pitchFamily="18" charset="0"/>
                <a:ea typeface="+mn-ea"/>
                <a:cs typeface="+mn-cs"/>
              </a:rPr>
              <a:t>Social entrepreneurs are motivated by the desire to help others. </a:t>
            </a:r>
          </a:p>
          <a:p>
            <a:r>
              <a:rPr lang="en-CA" sz="1200" kern="1200" dirty="0" smtClean="0">
                <a:solidFill>
                  <a:schemeClr val="tx1"/>
                </a:solidFill>
                <a:latin typeface="Times New Roman" pitchFamily="18" charset="0"/>
                <a:ea typeface="+mn-ea"/>
                <a:cs typeface="+mn-cs"/>
              </a:rPr>
              <a:t>Social entrepreneurs seek to mobilize resources to solve social problems through creative solutions.</a:t>
            </a:r>
            <a:r>
              <a:rPr lang="en-CA" sz="1200" kern="1200" baseline="30000" dirty="0" smtClean="0">
                <a:solidFill>
                  <a:schemeClr val="tx1"/>
                </a:solidFill>
                <a:latin typeface="Times New Roman" pitchFamily="18" charset="0"/>
                <a:ea typeface="+mn-ea"/>
                <a:cs typeface="+mn-cs"/>
              </a:rPr>
              <a:t> </a:t>
            </a:r>
            <a:r>
              <a:rPr lang="en-CA" sz="1200" kern="1200" baseline="0" dirty="0" smtClean="0">
                <a:solidFill>
                  <a:schemeClr val="tx1"/>
                </a:solidFill>
                <a:latin typeface="Times New Roman" pitchFamily="18" charset="0"/>
                <a:ea typeface="+mn-ea"/>
                <a:cs typeface="+mn-cs"/>
              </a:rPr>
              <a:t> </a:t>
            </a:r>
          </a:p>
          <a:p>
            <a:r>
              <a:rPr lang="en-CA" sz="1200" kern="1200" dirty="0" smtClean="0">
                <a:solidFill>
                  <a:schemeClr val="tx1"/>
                </a:solidFill>
                <a:latin typeface="Times New Roman" pitchFamily="18" charset="0"/>
                <a:ea typeface="+mn-ea"/>
                <a:cs typeface="+mn-cs"/>
              </a:rPr>
              <a:t>Social entrepreneurs create enterprises with social missions.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i="0" kern="1200" dirty="0" smtClean="0">
                <a:solidFill>
                  <a:schemeClr val="tx1"/>
                </a:solidFill>
                <a:latin typeface="Times New Roman" pitchFamily="18" charset="0"/>
                <a:ea typeface="+mn-ea"/>
                <a:cs typeface="+mn-cs"/>
              </a:rPr>
              <a:t>The</a:t>
            </a:r>
            <a:r>
              <a:rPr lang="en-CA" sz="1200" i="1" kern="1200" dirty="0" smtClean="0">
                <a:solidFill>
                  <a:schemeClr val="tx1"/>
                </a:solidFill>
                <a:latin typeface="Times New Roman" pitchFamily="18" charset="0"/>
                <a:ea typeface="+mn-ea"/>
                <a:cs typeface="+mn-cs"/>
              </a:rPr>
              <a:t> Focus on the Social Economy  </a:t>
            </a:r>
            <a:r>
              <a:rPr lang="en-CA" sz="1200" kern="1200" dirty="0" smtClean="0">
                <a:solidFill>
                  <a:schemeClr val="tx1"/>
                </a:solidFill>
                <a:latin typeface="Times New Roman" pitchFamily="18" charset="0"/>
                <a:ea typeface="+mn-ea"/>
                <a:cs typeface="+mn-cs"/>
              </a:rPr>
              <a:t>box is a good example of innovative social entrepreneurship.</a:t>
            </a:r>
          </a:p>
          <a:p>
            <a:endParaRPr lang="en-CA" sz="1200" kern="1200" dirty="0" smtClean="0">
              <a:solidFill>
                <a:schemeClr val="tx1"/>
              </a:solidFill>
              <a:latin typeface="Times New Roman" pitchFamily="18" charset="0"/>
              <a:ea typeface="+mn-ea"/>
              <a:cs typeface="+mn-cs"/>
            </a:endParaRPr>
          </a:p>
          <a:p>
            <a:endParaRPr lang="en-CA" dirty="0"/>
          </a:p>
        </p:txBody>
      </p:sp>
      <p:sp>
        <p:nvSpPr>
          <p:cNvPr id="4" name="Slide Number Placeholder 3"/>
          <p:cNvSpPr>
            <a:spLocks noGrp="1"/>
          </p:cNvSpPr>
          <p:nvPr>
            <p:ph type="sldNum" sz="quarter" idx="10"/>
          </p:nvPr>
        </p:nvSpPr>
        <p:spPr/>
        <p:txBody>
          <a:bodyPr/>
          <a:lstStyle/>
          <a:p>
            <a:pPr>
              <a:defRPr/>
            </a:pPr>
            <a:fld id="{11AAB967-01BC-42F3-90FD-0390B946B761}" type="slidenum">
              <a:rPr lang="en-US" smtClean="0"/>
              <a:pPr>
                <a:defRPr/>
              </a:pPr>
              <a:t>24</a:t>
            </a:fld>
            <a:endParaRPr lang="en-US"/>
          </a:p>
        </p:txBody>
      </p:sp>
    </p:spTree>
    <p:extLst>
      <p:ext uri="{BB962C8B-B14F-4D97-AF65-F5344CB8AC3E}">
        <p14:creationId xmlns:p14="http://schemas.microsoft.com/office/powerpoint/2010/main" val="26508784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r>
              <a:rPr lang="en-US" sz="1200" b="1" i="1" kern="1200" dirty="0" smtClean="0">
                <a:solidFill>
                  <a:schemeClr val="tx1"/>
                </a:solidFill>
                <a:effectLst/>
                <a:latin typeface="+mn-lt"/>
                <a:ea typeface="+mn-ea"/>
                <a:cs typeface="+mn-cs"/>
              </a:rPr>
              <a:t>LO4</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the relationship between entrepreneurship, innovation and organizational change.</a:t>
            </a:r>
            <a:endParaRPr lang="en-CA" sz="1200" b="1" i="1" kern="1200" dirty="0" smtClean="0">
              <a:solidFill>
                <a:schemeClr val="tx1"/>
              </a:solidFill>
              <a:effectLst/>
              <a:latin typeface="+mn-lt"/>
              <a:ea typeface="+mn-ea"/>
              <a:cs typeface="+mn-cs"/>
            </a:endParaRPr>
          </a:p>
          <a:p>
            <a:endParaRPr lang="en-CA"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An interesting relationship exists between entrepreneurs and </a:t>
            </a:r>
            <a:r>
              <a:rPr lang="en-CA" sz="1200" kern="1200" dirty="0" err="1" smtClean="0">
                <a:solidFill>
                  <a:schemeClr val="tx1"/>
                </a:solidFill>
                <a:latin typeface="Times New Roman" pitchFamily="18" charset="0"/>
                <a:ea typeface="+mn-ea"/>
                <a:cs typeface="+mn-cs"/>
              </a:rPr>
              <a:t>intrapreneurs</a:t>
            </a:r>
            <a:r>
              <a:rPr lang="en-CA" sz="1200" kern="1200" dirty="0" smtClean="0">
                <a:solidFill>
                  <a:schemeClr val="tx1"/>
                </a:solidFill>
                <a:latin typeface="Times New Roman" pitchFamily="18" charset="0"/>
                <a:ea typeface="+mn-ea"/>
                <a:cs typeface="+mn-cs"/>
              </a:rPr>
              <a:t>. Many </a:t>
            </a:r>
            <a:r>
              <a:rPr lang="en-CA" sz="1200" kern="1200" dirty="0" err="1" smtClean="0">
                <a:solidFill>
                  <a:schemeClr val="tx1"/>
                </a:solidFill>
                <a:latin typeface="Times New Roman" pitchFamily="18" charset="0"/>
                <a:ea typeface="+mn-ea"/>
                <a:cs typeface="+mn-cs"/>
              </a:rPr>
              <a:t>intrapreneurs</a:t>
            </a:r>
            <a:r>
              <a:rPr lang="en-CA" sz="1200" kern="1200" dirty="0" smtClean="0">
                <a:solidFill>
                  <a:schemeClr val="tx1"/>
                </a:solidFill>
                <a:latin typeface="Times New Roman" pitchFamily="18" charset="0"/>
                <a:ea typeface="+mn-ea"/>
                <a:cs typeface="+mn-cs"/>
              </a:rPr>
              <a:t> become dissatisfied when their superiors decide not to support or to fund new product ideas and development efforts that the </a:t>
            </a:r>
            <a:r>
              <a:rPr lang="en-CA" sz="1200" kern="1200" dirty="0" err="1" smtClean="0">
                <a:solidFill>
                  <a:schemeClr val="tx1"/>
                </a:solidFill>
                <a:latin typeface="Times New Roman" pitchFamily="18" charset="0"/>
                <a:ea typeface="+mn-ea"/>
                <a:cs typeface="+mn-cs"/>
              </a:rPr>
              <a:t>intrapreneurs</a:t>
            </a:r>
            <a:r>
              <a:rPr lang="en-CA" sz="1200" kern="1200" dirty="0" smtClean="0">
                <a:solidFill>
                  <a:schemeClr val="tx1"/>
                </a:solidFill>
                <a:latin typeface="Times New Roman" pitchFamily="18" charset="0"/>
                <a:ea typeface="+mn-ea"/>
                <a:cs typeface="+mn-cs"/>
              </a:rPr>
              <a:t> think will succeed.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Organizations with rigid, inflexible organizational cultures do not support the kind of creative risk taking that is necessary to foster innovation.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kern="1200" dirty="0" smtClean="0">
                <a:solidFill>
                  <a:schemeClr val="tx1"/>
                </a:solidFill>
                <a:latin typeface="Times New Roman" pitchFamily="18" charset="0"/>
                <a:ea typeface="+mn-ea"/>
                <a:cs typeface="+mn-cs"/>
              </a:rPr>
              <a:t>What do </a:t>
            </a:r>
            <a:r>
              <a:rPr lang="en-CA" sz="1200" kern="1200" dirty="0" err="1" smtClean="0">
                <a:solidFill>
                  <a:schemeClr val="tx1"/>
                </a:solidFill>
                <a:latin typeface="Times New Roman" pitchFamily="18" charset="0"/>
                <a:ea typeface="+mn-ea"/>
                <a:cs typeface="+mn-cs"/>
              </a:rPr>
              <a:t>intrapreneurs</a:t>
            </a:r>
            <a:r>
              <a:rPr lang="en-CA" sz="1200" kern="1200" dirty="0" smtClean="0">
                <a:solidFill>
                  <a:schemeClr val="tx1"/>
                </a:solidFill>
                <a:latin typeface="Times New Roman" pitchFamily="18" charset="0"/>
                <a:ea typeface="+mn-ea"/>
                <a:cs typeface="+mn-cs"/>
              </a:rPr>
              <a:t> do who feel that they are getting nowhere? Very often </a:t>
            </a:r>
            <a:r>
              <a:rPr lang="en-CA" sz="1200" kern="1200" dirty="0" err="1" smtClean="0">
                <a:solidFill>
                  <a:schemeClr val="tx1"/>
                </a:solidFill>
                <a:latin typeface="Times New Roman" pitchFamily="18" charset="0"/>
                <a:ea typeface="+mn-ea"/>
                <a:cs typeface="+mn-cs"/>
              </a:rPr>
              <a:t>intrapreneurs</a:t>
            </a:r>
            <a:r>
              <a:rPr lang="en-CA" sz="1200" kern="1200" dirty="0" smtClean="0">
                <a:solidFill>
                  <a:schemeClr val="tx1"/>
                </a:solidFill>
                <a:latin typeface="Times New Roman" pitchFamily="18" charset="0"/>
                <a:ea typeface="+mn-ea"/>
                <a:cs typeface="+mn-cs"/>
              </a:rPr>
              <a:t> decide to leave their employers and start their own organizations to take advantage of their new product ideas. In other words, </a:t>
            </a:r>
            <a:r>
              <a:rPr lang="en-CA" sz="1200" i="1" kern="1200" dirty="0" err="1" smtClean="0">
                <a:solidFill>
                  <a:schemeClr val="tx1"/>
                </a:solidFill>
                <a:latin typeface="Times New Roman" pitchFamily="18" charset="0"/>
                <a:ea typeface="+mn-ea"/>
                <a:cs typeface="+mn-cs"/>
              </a:rPr>
              <a:t>intrapreneurs</a:t>
            </a:r>
            <a:r>
              <a:rPr lang="en-CA" sz="1200" i="1" kern="1200" dirty="0" smtClean="0">
                <a:solidFill>
                  <a:schemeClr val="tx1"/>
                </a:solidFill>
                <a:latin typeface="Times New Roman" pitchFamily="18" charset="0"/>
                <a:ea typeface="+mn-ea"/>
                <a:cs typeface="+mn-cs"/>
              </a:rPr>
              <a:t> become entrepreneurs</a:t>
            </a:r>
            <a:r>
              <a:rPr lang="en-CA" sz="1200" kern="1200" dirty="0" smtClean="0">
                <a:solidFill>
                  <a:schemeClr val="tx1"/>
                </a:solidFill>
                <a:latin typeface="Times New Roman" pitchFamily="18" charset="0"/>
                <a:ea typeface="+mn-ea"/>
                <a:cs typeface="+mn-cs"/>
              </a:rPr>
              <a:t> and found companies that may compete with the companies they left.</a:t>
            </a:r>
          </a:p>
          <a:p>
            <a:endParaRPr lang="en-CA" dirty="0"/>
          </a:p>
        </p:txBody>
      </p:sp>
      <p:sp>
        <p:nvSpPr>
          <p:cNvPr id="4" name="Slide Number Placeholder 3"/>
          <p:cNvSpPr>
            <a:spLocks noGrp="1"/>
          </p:cNvSpPr>
          <p:nvPr>
            <p:ph type="sldNum" sz="quarter" idx="10"/>
          </p:nvPr>
        </p:nvSpPr>
        <p:spPr/>
        <p:txBody>
          <a:bodyPr/>
          <a:lstStyle/>
          <a:p>
            <a:pPr>
              <a:defRPr/>
            </a:pPr>
            <a:fld id="{11AAB967-01BC-42F3-90FD-0390B946B761}" type="slidenum">
              <a:rPr lang="en-US" smtClean="0"/>
              <a:pPr>
                <a:defRPr/>
              </a:pPr>
              <a:t>25</a:t>
            </a:fld>
            <a:endParaRPr lang="en-US"/>
          </a:p>
        </p:txBody>
      </p:sp>
    </p:spTree>
    <p:extLst>
      <p:ext uri="{BB962C8B-B14F-4D97-AF65-F5344CB8AC3E}">
        <p14:creationId xmlns:p14="http://schemas.microsoft.com/office/powerpoint/2010/main" val="39210744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r>
              <a:rPr lang="en-US" sz="1200" b="1" i="1" kern="1200" dirty="0" smtClean="0">
                <a:solidFill>
                  <a:schemeClr val="tx1"/>
                </a:solidFill>
                <a:effectLst/>
                <a:latin typeface="+mn-lt"/>
                <a:ea typeface="+mn-ea"/>
                <a:cs typeface="+mn-cs"/>
              </a:rPr>
              <a:t>LO4</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the relationship between entrepreneurship, innovation and organizational change.</a:t>
            </a:r>
            <a:endParaRPr lang="en-CA" sz="1200" b="1" i="1" kern="1200" dirty="0" smtClean="0">
              <a:solidFill>
                <a:schemeClr val="tx1"/>
              </a:solidFill>
              <a:effectLst/>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CA" sz="1200" b="0" kern="1200" dirty="0" smtClean="0">
              <a:solidFill>
                <a:schemeClr val="tx1"/>
              </a:solidFill>
              <a:latin typeface="Times New Roman" pitchFamily="18"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CA" sz="1200" b="0" kern="1200" dirty="0" smtClean="0">
                <a:solidFill>
                  <a:schemeClr val="tx1"/>
                </a:solidFill>
                <a:latin typeface="Times New Roman" pitchFamily="18" charset="0"/>
                <a:ea typeface="+mn-ea"/>
                <a:cs typeface="+mn-cs"/>
              </a:rPr>
              <a:t>The term </a:t>
            </a:r>
            <a:r>
              <a:rPr lang="en-CA" sz="1200" b="0" i="1" kern="1200" dirty="0" err="1" smtClean="0">
                <a:solidFill>
                  <a:schemeClr val="tx1"/>
                </a:solidFill>
                <a:latin typeface="Times New Roman" pitchFamily="18" charset="0"/>
                <a:ea typeface="+mn-ea"/>
                <a:cs typeface="+mn-cs"/>
              </a:rPr>
              <a:t>skunkworks</a:t>
            </a:r>
            <a:r>
              <a:rPr lang="en-CA" sz="1200" b="0" kern="1200" dirty="0" smtClean="0">
                <a:solidFill>
                  <a:schemeClr val="tx1"/>
                </a:solidFill>
                <a:latin typeface="Times New Roman" pitchFamily="18" charset="0"/>
                <a:ea typeface="+mn-ea"/>
                <a:cs typeface="+mn-cs"/>
              </a:rPr>
              <a:t> was coined at the Lockheed Corporation, which formed a team of design engineers to develop special aircraft such as the U2 spy plane. The secrecy with which this unit functioned and speculation about its goals led others to refer to it as “the </a:t>
            </a:r>
            <a:r>
              <a:rPr lang="en-CA" sz="1200" b="0" kern="1200" dirty="0" err="1" smtClean="0">
                <a:solidFill>
                  <a:schemeClr val="tx1"/>
                </a:solidFill>
                <a:latin typeface="Times New Roman" pitchFamily="18" charset="0"/>
                <a:ea typeface="+mn-ea"/>
                <a:cs typeface="+mn-cs"/>
              </a:rPr>
              <a:t>skunkworks</a:t>
            </a:r>
            <a:r>
              <a:rPr lang="en-CA" sz="1200" b="0" kern="1200" dirty="0" smtClean="0">
                <a:solidFill>
                  <a:schemeClr val="tx1"/>
                </a:solidFill>
                <a:latin typeface="Times New Roman" pitchFamily="18" charset="0"/>
                <a:ea typeface="+mn-ea"/>
                <a:cs typeface="+mn-cs"/>
              </a:rPr>
              <a:t>.”</a:t>
            </a:r>
            <a:endParaRPr lang="en-CA" sz="1200" b="1" kern="1200" dirty="0" smtClean="0">
              <a:solidFill>
                <a:schemeClr val="tx1"/>
              </a:solidFill>
              <a:latin typeface="Times New Roman" pitchFamily="18" charset="0"/>
              <a:ea typeface="+mn-ea"/>
              <a:cs typeface="+mn-cs"/>
            </a:endParaRPr>
          </a:p>
          <a:p>
            <a:endParaRPr lang="en-CA" dirty="0"/>
          </a:p>
        </p:txBody>
      </p:sp>
      <p:sp>
        <p:nvSpPr>
          <p:cNvPr id="4" name="Slide Number Placeholder 3"/>
          <p:cNvSpPr>
            <a:spLocks noGrp="1"/>
          </p:cNvSpPr>
          <p:nvPr>
            <p:ph type="sldNum" sz="quarter" idx="10"/>
          </p:nvPr>
        </p:nvSpPr>
        <p:spPr/>
        <p:txBody>
          <a:bodyPr/>
          <a:lstStyle/>
          <a:p>
            <a:pPr>
              <a:defRPr/>
            </a:pPr>
            <a:fld id="{11AAB967-01BC-42F3-90FD-0390B946B761}" type="slidenum">
              <a:rPr lang="en-US" smtClean="0"/>
              <a:pPr>
                <a:defRPr/>
              </a:pPr>
              <a:t>26</a:t>
            </a:fld>
            <a:endParaRPr lang="en-US"/>
          </a:p>
        </p:txBody>
      </p:sp>
    </p:spTree>
    <p:extLst>
      <p:ext uri="{BB962C8B-B14F-4D97-AF65-F5344CB8AC3E}">
        <p14:creationId xmlns:p14="http://schemas.microsoft.com/office/powerpoint/2010/main" val="3000365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normAutofit/>
          </a:bodyPr>
          <a:lstStyle/>
          <a:p>
            <a:r>
              <a:rPr lang="en-US" sz="1200" b="1" i="1" kern="1200" dirty="0" smtClean="0">
                <a:solidFill>
                  <a:schemeClr val="tx1"/>
                </a:solidFill>
                <a:effectLst/>
                <a:latin typeface="+mn-lt"/>
                <a:ea typeface="+mn-ea"/>
                <a:cs typeface="+mn-cs"/>
              </a:rPr>
              <a:t>LO4</a:t>
            </a:r>
            <a:r>
              <a:rPr lang="en-US" sz="1200" b="1" i="1" kern="1200" baseline="0" dirty="0" smtClean="0">
                <a:solidFill>
                  <a:schemeClr val="tx1"/>
                </a:solidFill>
                <a:effectLst/>
                <a:latin typeface="+mn-lt"/>
                <a:ea typeface="+mn-ea"/>
                <a:cs typeface="+mn-cs"/>
              </a:rPr>
              <a:t> </a:t>
            </a:r>
            <a:r>
              <a:rPr lang="en-US" sz="1200" b="1" i="1" kern="1200" dirty="0" smtClean="0">
                <a:solidFill>
                  <a:schemeClr val="tx1"/>
                </a:solidFill>
                <a:effectLst/>
                <a:latin typeface="+mn-lt"/>
                <a:ea typeface="+mn-ea"/>
                <a:cs typeface="+mn-cs"/>
              </a:rPr>
              <a:t>Explain the relationship between entrepreneurship, innovation and organizational change.</a:t>
            </a:r>
            <a:endParaRPr lang="en-CA" sz="1200" b="1" i="1" kern="1200" dirty="0" smtClean="0">
              <a:solidFill>
                <a:schemeClr val="tx1"/>
              </a:solidFill>
              <a:effectLst/>
              <a:latin typeface="+mn-lt"/>
              <a:ea typeface="+mn-ea"/>
              <a:cs typeface="+mn-cs"/>
            </a:endParaRPr>
          </a:p>
          <a:p>
            <a:endParaRPr lang="en-CA" dirty="0" smtClean="0"/>
          </a:p>
          <a:p>
            <a:r>
              <a:rPr lang="en-CA" dirty="0" smtClean="0"/>
              <a:t>Textbook Figure 12.8</a:t>
            </a:r>
            <a:endParaRPr lang="en-CA" dirty="0"/>
          </a:p>
        </p:txBody>
      </p:sp>
      <p:sp>
        <p:nvSpPr>
          <p:cNvPr id="4" name="Slide Number Placeholder 3"/>
          <p:cNvSpPr>
            <a:spLocks noGrp="1"/>
          </p:cNvSpPr>
          <p:nvPr>
            <p:ph type="sldNum" sz="quarter" idx="10"/>
          </p:nvPr>
        </p:nvSpPr>
        <p:spPr/>
        <p:txBody>
          <a:bodyPr/>
          <a:lstStyle/>
          <a:p>
            <a:pPr>
              <a:defRPr/>
            </a:pPr>
            <a:fld id="{11AAB967-01BC-42F3-90FD-0390B946B761}" type="slidenum">
              <a:rPr lang="en-US" smtClean="0"/>
              <a:pPr>
                <a:defRPr/>
              </a:pPr>
              <a:t>27</a:t>
            </a:fld>
            <a:endParaRPr lang="en-US"/>
          </a:p>
        </p:txBody>
      </p:sp>
    </p:spTree>
    <p:extLst>
      <p:ext uri="{BB962C8B-B14F-4D97-AF65-F5344CB8AC3E}">
        <p14:creationId xmlns:p14="http://schemas.microsoft.com/office/powerpoint/2010/main" val="25616162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EED2EF7-FEAC-4A91-8718-8C94D06260E2}" type="slidenum">
              <a:rPr lang="en-US"/>
              <a:pPr>
                <a:defRPr/>
              </a:pPr>
              <a:t>28</a:t>
            </a:fld>
            <a:endParaRPr lang="en-US"/>
          </a:p>
        </p:txBody>
      </p:sp>
      <p:sp>
        <p:nvSpPr>
          <p:cNvPr id="40963" name="Rectangle 2"/>
          <p:cNvSpPr>
            <a:spLocks noGrp="1" noRot="1" noChangeAspect="1" noChangeArrowheads="1" noTextEdit="1"/>
          </p:cNvSpPr>
          <p:nvPr>
            <p:ph type="sldImg"/>
          </p:nvPr>
        </p:nvSpPr>
        <p:spPr>
          <a:xfrm>
            <a:off x="1150938" y="692150"/>
            <a:ext cx="4556125" cy="3416300"/>
          </a:xfrm>
          <a:ln/>
        </p:spPr>
      </p:sp>
      <p:sp>
        <p:nvSpPr>
          <p:cNvPr id="4096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latin typeface="Times New Roman" pitchFamily="18" charset="0"/>
                <a:ea typeface="+mn-ea"/>
                <a:cs typeface="+mn-cs"/>
              </a:rPr>
              <a:t>LO5 </a:t>
            </a:r>
            <a:r>
              <a:rPr lang="en-IN" sz="1200" b="1" i="1" kern="1200" dirty="0" smtClean="0">
                <a:solidFill>
                  <a:schemeClr val="tx1"/>
                </a:solidFill>
                <a:effectLst/>
                <a:latin typeface="+mn-lt"/>
                <a:ea typeface="+mn-ea"/>
                <a:cs typeface="+mn-cs"/>
              </a:rPr>
              <a:t>Describe the challenges managers face in managing organizational change in a unionized workplace.</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r>
              <a:rPr lang="en-US" dirty="0" smtClean="0"/>
              <a:t>Students are often cynical about unions, seeing only the negative actions and outcomes.  </a:t>
            </a:r>
          </a:p>
          <a:p>
            <a:endParaRPr lang="en-US" dirty="0" smtClean="0"/>
          </a:p>
          <a:p>
            <a:r>
              <a:rPr lang="en-US" dirty="0" smtClean="0"/>
              <a:t>However:</a:t>
            </a:r>
          </a:p>
          <a:p>
            <a:pPr lvl="0">
              <a:buFont typeface="Arial" pitchFamily="34" charset="0"/>
              <a:buChar char="•"/>
            </a:pPr>
            <a:r>
              <a:rPr lang="en-US" dirty="0" smtClean="0"/>
              <a:t>Change is possible in a unionized setting, but it takes a great deal of communication.</a:t>
            </a:r>
          </a:p>
          <a:p>
            <a:pPr lvl="0">
              <a:buFont typeface="Arial" pitchFamily="34" charset="0"/>
              <a:buChar char="•"/>
            </a:pPr>
            <a:r>
              <a:rPr lang="en-US" dirty="0" smtClean="0"/>
              <a:t>Managers in a unionized setting would do well to consider ways to have employees buy into the changes so that they understand the benefits.</a:t>
            </a:r>
          </a:p>
        </p:txBody>
      </p:sp>
    </p:spTree>
    <p:extLst>
      <p:ext uri="{BB962C8B-B14F-4D97-AF65-F5344CB8AC3E}">
        <p14:creationId xmlns:p14="http://schemas.microsoft.com/office/powerpoint/2010/main" val="25796780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40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SzPct val="85000"/>
              <a:buFont typeface="Wingdings" panose="05000000000000000000" pitchFamily="2" charset="2"/>
              <a:buChar char="Ø"/>
              <a:defRPr sz="2400">
                <a:solidFill>
                  <a:schemeClr val="tx1"/>
                </a:solidFill>
                <a:latin typeface="Times New Roman" pitchFamily="18" charset="0"/>
                <a:cs typeface="Times New Roman" pitchFamily="18" charset="0"/>
              </a:defRPr>
            </a:lvl2pPr>
            <a:lvl3pPr>
              <a:defRPr sz="2400">
                <a:solidFill>
                  <a:schemeClr val="tx1"/>
                </a:solidFill>
                <a:latin typeface="Times New Roman" pitchFamily="18" charset="0"/>
                <a:cs typeface="Times New Roman" pitchFamily="18" charset="0"/>
              </a:defRPr>
            </a:lvl3pPr>
            <a:lvl4pPr>
              <a:defRPr sz="2400">
                <a:solidFill>
                  <a:schemeClr val="tx1"/>
                </a:solidFill>
                <a:latin typeface="Times New Roman" pitchFamily="18" charset="0"/>
                <a:cs typeface="Times New Roman" pitchFamily="18" charset="0"/>
              </a:defRPr>
            </a:lvl4pPr>
            <a:lvl5pPr>
              <a:defRPr sz="2400">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25739308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12- </a:t>
            </a:r>
            <a:fld id="{6EF8B3DE-AEB4-4BC4-9938-63225C9196DB}"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fontAlgn="base" hangingPunct="1">
                <a:spcBef>
                  <a:spcPct val="0"/>
                </a:spcBef>
                <a:spcAft>
                  <a:spcPct val="0"/>
                </a:spcAft>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dirty="0"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defRPr/>
            </a:pPr>
            <a:endParaRPr lang="en-CA" altLang="en-US" smtClean="0">
              <a:solidFill>
                <a:srgbClr val="000000"/>
              </a:solidFill>
            </a:endParaRPr>
          </a:p>
        </p:txBody>
      </p:sp>
    </p:spTree>
    <p:extLst>
      <p:ext uri="{BB962C8B-B14F-4D97-AF65-F5344CB8AC3E}">
        <p14:creationId xmlns:p14="http://schemas.microsoft.com/office/powerpoint/2010/main" val="565529223"/>
      </p:ext>
    </p:extLst>
  </p:cSld>
  <p:clrMap bg1="lt1" tx1="dk1" bg2="lt2" tx2="dk2" accent1="accent1" accent2="accent2" accent3="accent3" accent4="accent4" accent5="accent5" accent6="accent6" hlink="hlink" folHlink="folHlink"/>
  <p:sldLayoutIdLst>
    <p:sldLayoutId id="2147483674"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5120903" y="2335924"/>
            <a:ext cx="3568948" cy="2952750"/>
          </a:xfrm>
        </p:spPr>
        <p:txBody>
          <a:bodyPr/>
          <a:lstStyle/>
          <a:p>
            <a:pPr marL="0" indent="0" algn="ctr">
              <a:buNone/>
            </a:pPr>
            <a:r>
              <a:rPr lang="en-CA" sz="4000" b="1" dirty="0" smtClean="0">
                <a:latin typeface="Baskerville Old Face" panose="02020602080505020303" pitchFamily="18" charset="0"/>
              </a:rPr>
              <a:t>Chapter 12</a:t>
            </a:r>
          </a:p>
          <a:p>
            <a:pPr marL="0" indent="0" algn="ctr">
              <a:buNone/>
            </a:pPr>
            <a:r>
              <a:rPr lang="en-CA" sz="4000" b="1" dirty="0" smtClean="0">
                <a:latin typeface="Baskerville Old Face" panose="02020602080505020303" pitchFamily="18" charset="0"/>
              </a:rPr>
              <a:t>Managing Organizational Change</a:t>
            </a:r>
            <a:endParaRPr lang="en-CA" sz="4000" b="1" dirty="0">
              <a:latin typeface="Baskerville Old Face" panose="02020602080505020303" pitchFamily="18"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997" y="1452943"/>
            <a:ext cx="3633951" cy="4718713"/>
          </a:xfrm>
          <a:prstGeom prst="rect">
            <a:avLst/>
          </a:prstGeom>
        </p:spPr>
      </p:pic>
    </p:spTree>
    <p:extLst>
      <p:ext uri="{BB962C8B-B14F-4D97-AF65-F5344CB8AC3E}">
        <p14:creationId xmlns:p14="http://schemas.microsoft.com/office/powerpoint/2010/main" val="3742574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Learning Outcomes</a:t>
            </a:r>
            <a:endParaRPr lang="en-CA" b="1" dirty="0"/>
          </a:p>
        </p:txBody>
      </p:sp>
      <p:sp>
        <p:nvSpPr>
          <p:cNvPr id="3" name="Content Placeholder 2"/>
          <p:cNvSpPr>
            <a:spLocks noGrp="1"/>
          </p:cNvSpPr>
          <p:nvPr>
            <p:ph idx="1"/>
          </p:nvPr>
        </p:nvSpPr>
        <p:spPr>
          <a:xfrm>
            <a:off x="493643" y="2247900"/>
            <a:ext cx="8229600" cy="3943349"/>
          </a:xfrm>
        </p:spPr>
        <p:txBody>
          <a:bodyPr/>
          <a:lstStyle/>
          <a:p>
            <a:pPr marL="457200" indent="-457200">
              <a:spcAft>
                <a:spcPts val="600"/>
              </a:spcAft>
              <a:buFont typeface="+mj-lt"/>
              <a:buAutoNum type="arabicPeriod"/>
            </a:pPr>
            <a:r>
              <a:rPr lang="en-US" dirty="0" smtClean="0"/>
              <a:t>Understand </a:t>
            </a:r>
            <a:r>
              <a:rPr lang="en-US" dirty="0"/>
              <a:t>what organizational change is and how it relates to the internal and external environment.</a:t>
            </a:r>
            <a:endParaRPr lang="en-CA" dirty="0"/>
          </a:p>
          <a:p>
            <a:pPr marL="457200" indent="-457200">
              <a:spcAft>
                <a:spcPts val="600"/>
              </a:spcAft>
              <a:buFont typeface="+mj-lt"/>
              <a:buAutoNum type="arabicPeriod"/>
            </a:pPr>
            <a:r>
              <a:rPr lang="en-US" dirty="0" smtClean="0"/>
              <a:t>Explain </a:t>
            </a:r>
            <a:r>
              <a:rPr lang="en-US" dirty="0"/>
              <a:t>some common models of organizational change.</a:t>
            </a:r>
            <a:endParaRPr lang="en-CA" dirty="0"/>
          </a:p>
          <a:p>
            <a:pPr marL="457200" indent="-457200">
              <a:spcAft>
                <a:spcPts val="600"/>
              </a:spcAft>
              <a:buFont typeface="+mj-lt"/>
              <a:buAutoNum type="arabicPeriod"/>
            </a:pPr>
            <a:r>
              <a:rPr lang="en-US" dirty="0" smtClean="0"/>
              <a:t>Understand </a:t>
            </a:r>
            <a:r>
              <a:rPr lang="en-US" dirty="0"/>
              <a:t>how organizational change relates to an organization’s culture.</a:t>
            </a:r>
            <a:endParaRPr lang="en-CA" dirty="0"/>
          </a:p>
          <a:p>
            <a:pPr marL="457200" indent="-457200">
              <a:spcAft>
                <a:spcPts val="600"/>
              </a:spcAft>
              <a:buFont typeface="+mj-lt"/>
              <a:buAutoNum type="arabicPeriod"/>
            </a:pPr>
            <a:r>
              <a:rPr lang="en-US" dirty="0" smtClean="0"/>
              <a:t>Explain </a:t>
            </a:r>
            <a:r>
              <a:rPr lang="en-US" dirty="0"/>
              <a:t>the relationship between entrepreneurship, innovation and organizational change.</a:t>
            </a:r>
            <a:endParaRPr lang="en-CA" dirty="0"/>
          </a:p>
          <a:p>
            <a:pPr marL="457200" indent="-457200">
              <a:spcAft>
                <a:spcPts val="600"/>
              </a:spcAft>
              <a:buFont typeface="+mj-lt"/>
              <a:buAutoNum type="arabicPeriod"/>
            </a:pPr>
            <a:r>
              <a:rPr lang="en-US" dirty="0" smtClean="0"/>
              <a:t>Describe </a:t>
            </a:r>
            <a:r>
              <a:rPr lang="en-US" dirty="0"/>
              <a:t>the challenges managers face in managing organizational change in a unionized workplace.</a:t>
            </a:r>
            <a:endParaRPr lang="en-CA" dirty="0"/>
          </a:p>
          <a:p>
            <a:pPr marL="457200" indent="-457200">
              <a:spcAft>
                <a:spcPts val="600"/>
              </a:spcAft>
              <a:buFont typeface="+mj-lt"/>
              <a:buAutoNum type="arabicPeriod"/>
            </a:pPr>
            <a:endParaRPr lang="en-CA" dirty="0"/>
          </a:p>
        </p:txBody>
      </p:sp>
    </p:spTree>
    <p:extLst>
      <p:ext uri="{BB962C8B-B14F-4D97-AF65-F5344CB8AC3E}">
        <p14:creationId xmlns:p14="http://schemas.microsoft.com/office/powerpoint/2010/main" val="785731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30086" y="1208350"/>
            <a:ext cx="8229600" cy="1143000"/>
          </a:xfrm>
        </p:spPr>
        <p:txBody>
          <a:bodyPr/>
          <a:lstStyle/>
          <a:p>
            <a:r>
              <a:rPr lang="en-CA" sz="4000" b="1" dirty="0"/>
              <a:t>Organizational Change and Culture</a:t>
            </a:r>
            <a:endParaRPr lang="en-US" sz="4000" b="1" dirty="0"/>
          </a:p>
        </p:txBody>
      </p:sp>
      <p:sp>
        <p:nvSpPr>
          <p:cNvPr id="13315" name="Rectangle 3"/>
          <p:cNvSpPr>
            <a:spLocks noGrp="1" noChangeArrowheads="1"/>
          </p:cNvSpPr>
          <p:nvPr>
            <p:ph idx="1"/>
          </p:nvPr>
        </p:nvSpPr>
        <p:spPr>
          <a:xfrm>
            <a:off x="388197" y="2479341"/>
            <a:ext cx="8229600" cy="2952750"/>
          </a:xfrm>
        </p:spPr>
        <p:txBody>
          <a:bodyPr/>
          <a:lstStyle/>
          <a:p>
            <a:pPr lvl="1">
              <a:buFont typeface="Arial" pitchFamily="34" charset="0"/>
              <a:buChar char="•"/>
            </a:pPr>
            <a:r>
              <a:rPr lang="en-CA" b="1" dirty="0" smtClean="0"/>
              <a:t>Organizational change</a:t>
            </a:r>
            <a:r>
              <a:rPr lang="en-CA" dirty="0" smtClean="0"/>
              <a:t> is the movement of an organization away from its present state and toward some desired future state to increase its efficiency and effectiveness. </a:t>
            </a:r>
          </a:p>
          <a:p>
            <a:pPr lvl="1">
              <a:buFont typeface="Arial" pitchFamily="34" charset="0"/>
              <a:buChar char="•"/>
            </a:pPr>
            <a:endParaRPr lang="en-CA" sz="1000" dirty="0"/>
          </a:p>
          <a:p>
            <a:pPr lvl="2">
              <a:buFont typeface="Wingdings" pitchFamily="2" charset="2"/>
              <a:buChar char="Ø"/>
            </a:pPr>
            <a:r>
              <a:rPr lang="en-US" dirty="0" smtClean="0"/>
              <a:t>Must alter policies, structures, </a:t>
            </a:r>
            <a:r>
              <a:rPr lang="en-US" dirty="0" err="1" smtClean="0"/>
              <a:t>behaviours</a:t>
            </a:r>
            <a:r>
              <a:rPr lang="en-US" dirty="0" smtClean="0"/>
              <a:t>, and beliefs in order to move forward.</a:t>
            </a:r>
          </a:p>
          <a:p>
            <a:pPr lvl="2">
              <a:buFont typeface="Wingdings" pitchFamily="2" charset="2"/>
              <a:buChar char="Ø"/>
            </a:pPr>
            <a:r>
              <a:rPr lang="en-CA" dirty="0" smtClean="0"/>
              <a:t>Implementing the change is often meet with resistance.</a:t>
            </a:r>
            <a:endParaRPr lang="en-US" dirty="0" smtClean="0"/>
          </a:p>
        </p:txBody>
      </p:sp>
    </p:spTree>
    <p:extLst>
      <p:ext uri="{BB962C8B-B14F-4D97-AF65-F5344CB8AC3E}">
        <p14:creationId xmlns:p14="http://schemas.microsoft.com/office/powerpoint/2010/main" val="59516126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93643" y="1022556"/>
            <a:ext cx="8229600" cy="1143000"/>
          </a:xfrm>
        </p:spPr>
        <p:txBody>
          <a:bodyPr/>
          <a:lstStyle/>
          <a:p>
            <a:r>
              <a:rPr lang="en-CA" sz="4000" b="1" dirty="0"/>
              <a:t>Organizational Change and Culture</a:t>
            </a:r>
            <a:endParaRPr lang="en-US" sz="4000" b="1" dirty="0"/>
          </a:p>
        </p:txBody>
      </p:sp>
      <p:sp>
        <p:nvSpPr>
          <p:cNvPr id="13315" name="Rectangle 3"/>
          <p:cNvSpPr>
            <a:spLocks noGrp="1" noChangeArrowheads="1"/>
          </p:cNvSpPr>
          <p:nvPr>
            <p:ph idx="1"/>
          </p:nvPr>
        </p:nvSpPr>
        <p:spPr>
          <a:xfrm>
            <a:off x="493643" y="2165556"/>
            <a:ext cx="8229600" cy="4220496"/>
          </a:xfrm>
        </p:spPr>
        <p:txBody>
          <a:bodyPr>
            <a:noAutofit/>
          </a:bodyPr>
          <a:lstStyle/>
          <a:p>
            <a:pPr>
              <a:spcAft>
                <a:spcPts val="600"/>
              </a:spcAft>
              <a:buNone/>
            </a:pPr>
            <a:r>
              <a:rPr lang="en-CA" dirty="0" smtClean="0"/>
              <a:t>	There are two ways for organizational change to come about - it is either </a:t>
            </a:r>
            <a:r>
              <a:rPr lang="en-CA" b="1" dirty="0" smtClean="0">
                <a:solidFill>
                  <a:srgbClr val="FF0000"/>
                </a:solidFill>
              </a:rPr>
              <a:t>imposed or induced</a:t>
            </a:r>
            <a:r>
              <a:rPr lang="en-CA" dirty="0" smtClean="0"/>
              <a:t>. </a:t>
            </a:r>
          </a:p>
          <a:p>
            <a:pPr lvl="1">
              <a:spcAft>
                <a:spcPts val="600"/>
              </a:spcAft>
              <a:buNone/>
            </a:pPr>
            <a:r>
              <a:rPr lang="en-CA" b="1" dirty="0"/>
              <a:t>	1. Induced Change</a:t>
            </a:r>
            <a:r>
              <a:rPr lang="en-CA" dirty="0"/>
              <a:t>: </a:t>
            </a:r>
          </a:p>
          <a:p>
            <a:pPr lvl="2">
              <a:spcAft>
                <a:spcPts val="600"/>
              </a:spcAft>
              <a:buFont typeface="Wingdings" pitchFamily="2" charset="2"/>
              <a:buChar char="Ø"/>
            </a:pPr>
            <a:r>
              <a:rPr lang="en-CA" dirty="0" smtClean="0"/>
              <a:t>Planned new institutional arrangements </a:t>
            </a:r>
          </a:p>
          <a:p>
            <a:pPr lvl="2">
              <a:spcAft>
                <a:spcPts val="600"/>
              </a:spcAft>
              <a:buFont typeface="Wingdings" pitchFamily="2" charset="2"/>
              <a:buChar char="Ø"/>
            </a:pPr>
            <a:r>
              <a:rPr lang="en-CA" dirty="0" smtClean="0"/>
              <a:t>Involves strategy, technology, human resources, and organizational structure </a:t>
            </a:r>
          </a:p>
          <a:p>
            <a:pPr lvl="2">
              <a:spcAft>
                <a:spcPts val="600"/>
              </a:spcAft>
              <a:buFont typeface="Wingdings" pitchFamily="2" charset="2"/>
              <a:buChar char="Ø"/>
            </a:pPr>
            <a:r>
              <a:rPr lang="en-CA" dirty="0" smtClean="0"/>
              <a:t>Is a response to changes in the task and general organizational  environments made to gain a competitive advantage</a:t>
            </a:r>
          </a:p>
          <a:p>
            <a:pPr lvl="1">
              <a:spcAft>
                <a:spcPts val="600"/>
              </a:spcAft>
              <a:buNone/>
            </a:pPr>
            <a:r>
              <a:rPr lang="en-CA" b="1" dirty="0"/>
              <a:t>	</a:t>
            </a:r>
            <a:endParaRPr lang="en-US" dirty="0"/>
          </a:p>
        </p:txBody>
      </p:sp>
    </p:spTree>
    <p:extLst>
      <p:ext uri="{BB962C8B-B14F-4D97-AF65-F5344CB8AC3E}">
        <p14:creationId xmlns:p14="http://schemas.microsoft.com/office/powerpoint/2010/main" val="306099868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93643" y="1229033"/>
            <a:ext cx="8229600" cy="1143000"/>
          </a:xfrm>
        </p:spPr>
        <p:txBody>
          <a:bodyPr/>
          <a:lstStyle/>
          <a:p>
            <a:r>
              <a:rPr lang="en-CA" sz="4000" b="1" dirty="0"/>
              <a:t>Organizational Change and Culture</a:t>
            </a:r>
            <a:endParaRPr lang="en-US" sz="4000" b="1" dirty="0"/>
          </a:p>
        </p:txBody>
      </p:sp>
      <p:sp>
        <p:nvSpPr>
          <p:cNvPr id="13315" name="Rectangle 3"/>
          <p:cNvSpPr>
            <a:spLocks noGrp="1" noChangeArrowheads="1"/>
          </p:cNvSpPr>
          <p:nvPr>
            <p:ph idx="1"/>
          </p:nvPr>
        </p:nvSpPr>
        <p:spPr>
          <a:xfrm>
            <a:off x="493643" y="2637504"/>
            <a:ext cx="8229600" cy="2952750"/>
          </a:xfrm>
        </p:spPr>
        <p:txBody>
          <a:bodyPr>
            <a:normAutofit/>
          </a:bodyPr>
          <a:lstStyle/>
          <a:p>
            <a:pPr lvl="1">
              <a:spcAft>
                <a:spcPts val="600"/>
              </a:spcAft>
              <a:buNone/>
            </a:pPr>
            <a:r>
              <a:rPr lang="en-CA" b="1" dirty="0"/>
              <a:t>	2. Imposed Change:</a:t>
            </a:r>
          </a:p>
          <a:p>
            <a:pPr lvl="2">
              <a:spcAft>
                <a:spcPts val="600"/>
              </a:spcAft>
              <a:buFont typeface="Wingdings" pitchFamily="2" charset="2"/>
              <a:buChar char="Ø"/>
            </a:pPr>
            <a:r>
              <a:rPr lang="en-CA" dirty="0" smtClean="0"/>
              <a:t>Brought about by new institutional arrangements  </a:t>
            </a:r>
          </a:p>
          <a:p>
            <a:pPr lvl="2">
              <a:spcAft>
                <a:spcPts val="600"/>
              </a:spcAft>
              <a:buNone/>
            </a:pPr>
            <a:r>
              <a:rPr lang="en-CA" dirty="0" smtClean="0"/>
              <a:t>    set out by changes in legislation and law.</a:t>
            </a:r>
          </a:p>
          <a:p>
            <a:pPr lvl="2">
              <a:spcAft>
                <a:spcPts val="600"/>
              </a:spcAft>
              <a:buFont typeface="Wingdings" pitchFamily="2" charset="2"/>
              <a:buChar char="Ø"/>
            </a:pPr>
            <a:r>
              <a:rPr lang="en-CA" dirty="0" smtClean="0"/>
              <a:t>Considered forced change in order to comply </a:t>
            </a:r>
          </a:p>
          <a:p>
            <a:pPr lvl="2">
              <a:spcAft>
                <a:spcPts val="600"/>
              </a:spcAft>
              <a:buNone/>
            </a:pPr>
            <a:r>
              <a:rPr lang="en-CA" dirty="0" smtClean="0"/>
              <a:t>    with the new rules.</a:t>
            </a:r>
            <a:endParaRPr lang="en-US" dirty="0" smtClean="0"/>
          </a:p>
        </p:txBody>
      </p:sp>
    </p:spTree>
    <p:extLst>
      <p:ext uri="{BB962C8B-B14F-4D97-AF65-F5344CB8AC3E}">
        <p14:creationId xmlns:p14="http://schemas.microsoft.com/office/powerpoint/2010/main" val="177759958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93643" y="1280653"/>
            <a:ext cx="8229600" cy="1143000"/>
          </a:xfrm>
        </p:spPr>
        <p:txBody>
          <a:bodyPr/>
          <a:lstStyle/>
          <a:p>
            <a:r>
              <a:rPr lang="en-CA" sz="4000" b="1" dirty="0"/>
              <a:t>Organizational Change and Culture</a:t>
            </a:r>
            <a:endParaRPr lang="en-US" sz="4000" b="1" dirty="0"/>
          </a:p>
        </p:txBody>
      </p:sp>
      <p:sp>
        <p:nvSpPr>
          <p:cNvPr id="13315" name="Rectangle 3"/>
          <p:cNvSpPr>
            <a:spLocks noGrp="1" noChangeArrowheads="1"/>
          </p:cNvSpPr>
          <p:nvPr>
            <p:ph idx="1"/>
          </p:nvPr>
        </p:nvSpPr>
        <p:spPr>
          <a:xfrm>
            <a:off x="331411" y="2652254"/>
            <a:ext cx="8229600" cy="2952750"/>
          </a:xfrm>
        </p:spPr>
        <p:txBody>
          <a:bodyPr>
            <a:normAutofit/>
          </a:bodyPr>
          <a:lstStyle/>
          <a:p>
            <a:pPr lvl="1">
              <a:buFont typeface="Arial" pitchFamily="34" charset="0"/>
              <a:buChar char="•"/>
            </a:pPr>
            <a:r>
              <a:rPr lang="en-CA" b="1" dirty="0" smtClean="0"/>
              <a:t>Structural changes</a:t>
            </a:r>
            <a:r>
              <a:rPr lang="en-CA" dirty="0" smtClean="0"/>
              <a:t> - changes in the way the organization is designed, planned and controlled including how authority is allocated and how departments and activities are integrated and coordinated.</a:t>
            </a:r>
          </a:p>
          <a:p>
            <a:pPr lvl="1">
              <a:buFont typeface="Arial" pitchFamily="34" charset="0"/>
              <a:buChar char="•"/>
            </a:pPr>
            <a:endParaRPr lang="en-CA" sz="1000" dirty="0"/>
          </a:p>
          <a:p>
            <a:pPr lvl="1">
              <a:buFont typeface="Arial" pitchFamily="34" charset="0"/>
              <a:buChar char="•"/>
            </a:pPr>
            <a:r>
              <a:rPr lang="en-CA" b="1" dirty="0" smtClean="0"/>
              <a:t>Technological changes</a:t>
            </a:r>
            <a:r>
              <a:rPr lang="en-CA" dirty="0" smtClean="0"/>
              <a:t> - occur when operational processes are redesigned to be more efficient.</a:t>
            </a:r>
            <a:endParaRPr lang="en-US" sz="2800" dirty="0"/>
          </a:p>
        </p:txBody>
      </p:sp>
    </p:spTree>
    <p:extLst>
      <p:ext uri="{BB962C8B-B14F-4D97-AF65-F5344CB8AC3E}">
        <p14:creationId xmlns:p14="http://schemas.microsoft.com/office/powerpoint/2010/main" val="104660744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30086" y="1268362"/>
            <a:ext cx="8229600" cy="1143000"/>
          </a:xfrm>
        </p:spPr>
        <p:txBody>
          <a:bodyPr/>
          <a:lstStyle/>
          <a:p>
            <a:r>
              <a:rPr lang="en-CA" sz="4000" b="1" dirty="0"/>
              <a:t>Organizational Change and Culture</a:t>
            </a:r>
            <a:endParaRPr lang="en-US" sz="4000" b="1" dirty="0"/>
          </a:p>
        </p:txBody>
      </p:sp>
      <p:sp>
        <p:nvSpPr>
          <p:cNvPr id="13315" name="Rectangle 3"/>
          <p:cNvSpPr>
            <a:spLocks noGrp="1" noChangeArrowheads="1"/>
          </p:cNvSpPr>
          <p:nvPr>
            <p:ph idx="1"/>
          </p:nvPr>
        </p:nvSpPr>
        <p:spPr>
          <a:xfrm>
            <a:off x="397351" y="2608007"/>
            <a:ext cx="8229600" cy="2952750"/>
          </a:xfrm>
        </p:spPr>
        <p:txBody>
          <a:bodyPr>
            <a:normAutofit/>
          </a:bodyPr>
          <a:lstStyle/>
          <a:p>
            <a:pPr lvl="1">
              <a:buFont typeface="Arial" pitchFamily="34" charset="0"/>
              <a:buChar char="•"/>
            </a:pPr>
            <a:r>
              <a:rPr lang="en-CA" b="1" dirty="0" smtClean="0"/>
              <a:t>Product changes - </a:t>
            </a:r>
            <a:r>
              <a:rPr lang="en-CA" dirty="0" smtClean="0"/>
              <a:t>occur when new ideas are developed and innovation occurs i.e. creative ideas are implemented resulting in new products or services.</a:t>
            </a:r>
          </a:p>
          <a:p>
            <a:pPr lvl="1">
              <a:buNone/>
            </a:pPr>
            <a:endParaRPr lang="en-CA" sz="1000" dirty="0"/>
          </a:p>
          <a:p>
            <a:pPr lvl="1">
              <a:buFont typeface="Arial" pitchFamily="34" charset="0"/>
              <a:buChar char="•"/>
            </a:pPr>
            <a:r>
              <a:rPr lang="en-CA" b="1" dirty="0" smtClean="0"/>
              <a:t>Cultural changes</a:t>
            </a:r>
            <a:r>
              <a:rPr lang="en-CA" dirty="0" smtClean="0"/>
              <a:t> - shifts in the shared set of beliefs, expectations, values, norms, and work routines that influence how members of an organization relate to one another and work together to achieve organizational goals.</a:t>
            </a:r>
            <a:endParaRPr lang="en-US" sz="2800" dirty="0"/>
          </a:p>
        </p:txBody>
      </p:sp>
    </p:spTree>
    <p:extLst>
      <p:ext uri="{BB962C8B-B14F-4D97-AF65-F5344CB8AC3E}">
        <p14:creationId xmlns:p14="http://schemas.microsoft.com/office/powerpoint/2010/main" val="142427135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45004" y="1198686"/>
            <a:ext cx="8229600" cy="1143000"/>
          </a:xfrm>
        </p:spPr>
        <p:txBody>
          <a:bodyPr/>
          <a:lstStyle/>
          <a:p>
            <a:r>
              <a:rPr lang="en-CA" sz="4000" b="1" dirty="0"/>
              <a:t>Organizational Change and Culture</a:t>
            </a:r>
            <a:endParaRPr lang="en-US" sz="4000" b="1"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5764" y="2575507"/>
            <a:ext cx="4748081" cy="3486731"/>
          </a:xfrm>
          <a:prstGeom prst="rect">
            <a:avLst/>
          </a:prstGeom>
        </p:spPr>
      </p:pic>
    </p:spTree>
    <p:extLst>
      <p:ext uri="{BB962C8B-B14F-4D97-AF65-F5344CB8AC3E}">
        <p14:creationId xmlns:p14="http://schemas.microsoft.com/office/powerpoint/2010/main" val="355401536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0086" y="860937"/>
            <a:ext cx="8229600" cy="1143000"/>
          </a:xfrm>
        </p:spPr>
        <p:txBody>
          <a:bodyPr>
            <a:normAutofit fontScale="90000"/>
          </a:bodyPr>
          <a:lstStyle/>
          <a:p>
            <a:r>
              <a:rPr lang="en-CA" b="1" dirty="0" smtClean="0"/>
              <a:t>Steps in Managing </a:t>
            </a:r>
            <a:br>
              <a:rPr lang="en-CA" b="1" dirty="0" smtClean="0"/>
            </a:br>
            <a:r>
              <a:rPr lang="en-CA" b="1" dirty="0" smtClean="0"/>
              <a:t>Organizational Change</a:t>
            </a:r>
            <a:endParaRPr lang="en-CA" b="1" dirty="0"/>
          </a:p>
        </p:txBody>
      </p:sp>
      <p:sp>
        <p:nvSpPr>
          <p:cNvPr id="14339" name="Rectangle 3"/>
          <p:cNvSpPr>
            <a:spLocks noGrp="1" noChangeArrowheads="1"/>
          </p:cNvSpPr>
          <p:nvPr>
            <p:ph idx="1"/>
          </p:nvPr>
        </p:nvSpPr>
        <p:spPr>
          <a:xfrm>
            <a:off x="308861" y="2534265"/>
            <a:ext cx="8229600" cy="3468328"/>
          </a:xfrm>
          <a:noFill/>
        </p:spPr>
        <p:txBody>
          <a:bodyPr vert="horz" lIns="90488" tIns="44450" rIns="90488" bIns="44450" rtlCol="0">
            <a:normAutofit lnSpcReduction="10000"/>
          </a:bodyPr>
          <a:lstStyle/>
          <a:p>
            <a:pPr lvl="1">
              <a:lnSpc>
                <a:spcPct val="90000"/>
              </a:lnSpc>
              <a:spcAft>
                <a:spcPts val="600"/>
              </a:spcAft>
              <a:buFont typeface="Arial" pitchFamily="34" charset="0"/>
              <a:buChar char="•"/>
            </a:pPr>
            <a:r>
              <a:rPr lang="en-US" b="1" dirty="0" smtClean="0">
                <a:solidFill>
                  <a:srgbClr val="FF0000"/>
                </a:solidFill>
              </a:rPr>
              <a:t>Assess need for change</a:t>
            </a:r>
            <a:r>
              <a:rPr lang="en-US" b="1" dirty="0" smtClean="0"/>
              <a:t>: </a:t>
            </a:r>
            <a:r>
              <a:rPr lang="en-US" dirty="0" smtClean="0"/>
              <a:t>recognize a problem exists and find its source.</a:t>
            </a:r>
          </a:p>
          <a:p>
            <a:pPr lvl="1">
              <a:lnSpc>
                <a:spcPct val="90000"/>
              </a:lnSpc>
              <a:spcAft>
                <a:spcPts val="600"/>
              </a:spcAft>
              <a:buFont typeface="Arial" pitchFamily="34" charset="0"/>
              <a:buChar char="•"/>
            </a:pPr>
            <a:endParaRPr lang="en-US" sz="1000" dirty="0"/>
          </a:p>
          <a:p>
            <a:pPr lvl="2">
              <a:lnSpc>
                <a:spcPct val="90000"/>
              </a:lnSpc>
              <a:spcAft>
                <a:spcPts val="600"/>
              </a:spcAft>
              <a:buFont typeface="Wingdings" pitchFamily="2" charset="2"/>
              <a:buChar char="Ø"/>
            </a:pPr>
            <a:r>
              <a:rPr lang="en-US" dirty="0" smtClean="0"/>
              <a:t>Look inside and outside the firm for sources.</a:t>
            </a:r>
          </a:p>
          <a:p>
            <a:pPr lvl="1">
              <a:lnSpc>
                <a:spcPct val="90000"/>
              </a:lnSpc>
              <a:spcAft>
                <a:spcPts val="600"/>
              </a:spcAft>
              <a:buFont typeface="Arial" pitchFamily="34" charset="0"/>
              <a:buChar char="•"/>
            </a:pPr>
            <a:endParaRPr lang="en-US" sz="1200" b="1" dirty="0"/>
          </a:p>
          <a:p>
            <a:pPr lvl="1">
              <a:lnSpc>
                <a:spcPct val="90000"/>
              </a:lnSpc>
              <a:spcAft>
                <a:spcPts val="600"/>
              </a:spcAft>
              <a:buFont typeface="Arial" pitchFamily="34" charset="0"/>
              <a:buChar char="•"/>
            </a:pPr>
            <a:r>
              <a:rPr lang="en-US" b="1" dirty="0" smtClean="0">
                <a:solidFill>
                  <a:srgbClr val="FF0000"/>
                </a:solidFill>
              </a:rPr>
              <a:t>Decide on the change to make</a:t>
            </a:r>
            <a:r>
              <a:rPr lang="en-US" b="1" dirty="0" smtClean="0"/>
              <a:t>: </a:t>
            </a:r>
            <a:r>
              <a:rPr lang="en-US" dirty="0" smtClean="0"/>
              <a:t>determine the ideal future state.</a:t>
            </a:r>
          </a:p>
          <a:p>
            <a:pPr lvl="1">
              <a:lnSpc>
                <a:spcPct val="90000"/>
              </a:lnSpc>
              <a:spcAft>
                <a:spcPts val="600"/>
              </a:spcAft>
              <a:buFont typeface="Arial" pitchFamily="34" charset="0"/>
              <a:buChar char="•"/>
            </a:pPr>
            <a:endParaRPr lang="en-US" sz="1000" dirty="0"/>
          </a:p>
          <a:p>
            <a:pPr lvl="2">
              <a:lnSpc>
                <a:spcPct val="90000"/>
              </a:lnSpc>
              <a:spcAft>
                <a:spcPts val="600"/>
              </a:spcAft>
              <a:buFont typeface="Wingdings" pitchFamily="2" charset="2"/>
              <a:buChar char="Ø"/>
            </a:pPr>
            <a:r>
              <a:rPr lang="en-US" dirty="0" smtClean="0"/>
              <a:t>Decide exactly what the future company will look like.</a:t>
            </a:r>
          </a:p>
          <a:p>
            <a:pPr lvl="2">
              <a:lnSpc>
                <a:spcPct val="90000"/>
              </a:lnSpc>
              <a:spcAft>
                <a:spcPts val="600"/>
              </a:spcAft>
              <a:buFont typeface="Wingdings" pitchFamily="2" charset="2"/>
              <a:buChar char="Ø"/>
            </a:pPr>
            <a:r>
              <a:rPr lang="en-US" dirty="0" smtClean="0"/>
              <a:t>What obstacles need to be changed to get there?</a:t>
            </a:r>
          </a:p>
        </p:txBody>
      </p:sp>
    </p:spTree>
    <p:extLst>
      <p:ext uri="{BB962C8B-B14F-4D97-AF65-F5344CB8AC3E}">
        <p14:creationId xmlns:p14="http://schemas.microsoft.com/office/powerpoint/2010/main" val="402040450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CA" b="1" dirty="0"/>
              <a:t>Steps in Managing </a:t>
            </a:r>
            <a:r>
              <a:rPr lang="en-CA" b="1" dirty="0" smtClean="0"/>
              <a:t/>
            </a:r>
            <a:br>
              <a:rPr lang="en-CA" b="1" dirty="0" smtClean="0"/>
            </a:br>
            <a:r>
              <a:rPr lang="en-CA" b="1" dirty="0" smtClean="0"/>
              <a:t>Organizational </a:t>
            </a:r>
            <a:r>
              <a:rPr lang="en-CA" b="1" dirty="0"/>
              <a:t>Change</a:t>
            </a:r>
          </a:p>
        </p:txBody>
      </p:sp>
      <p:sp>
        <p:nvSpPr>
          <p:cNvPr id="14339" name="Rectangle 3"/>
          <p:cNvSpPr>
            <a:spLocks noGrp="1" noChangeArrowheads="1"/>
          </p:cNvSpPr>
          <p:nvPr>
            <p:ph idx="1"/>
          </p:nvPr>
        </p:nvSpPr>
        <p:spPr>
          <a:xfrm>
            <a:off x="331411" y="2490021"/>
            <a:ext cx="8229600" cy="3409334"/>
          </a:xfrm>
          <a:noFill/>
        </p:spPr>
        <p:txBody>
          <a:bodyPr vert="horz" lIns="90488" tIns="44450" rIns="90488" bIns="44450" rtlCol="0">
            <a:normAutofit/>
          </a:bodyPr>
          <a:lstStyle/>
          <a:p>
            <a:pPr lvl="1">
              <a:spcAft>
                <a:spcPts val="600"/>
              </a:spcAft>
              <a:buFont typeface="Arial" pitchFamily="34" charset="0"/>
              <a:buChar char="•"/>
            </a:pPr>
            <a:r>
              <a:rPr lang="en-US" b="1" dirty="0" smtClean="0">
                <a:solidFill>
                  <a:srgbClr val="FF0000"/>
                </a:solidFill>
              </a:rPr>
              <a:t>Implement the change</a:t>
            </a:r>
            <a:r>
              <a:rPr lang="en-US" b="1" dirty="0" smtClean="0"/>
              <a:t>: </a:t>
            </a:r>
            <a:r>
              <a:rPr lang="en-US" dirty="0" smtClean="0"/>
              <a:t>a top-down change is quickest, bottom-up is more gradual.</a:t>
            </a:r>
          </a:p>
          <a:p>
            <a:pPr lvl="1">
              <a:spcAft>
                <a:spcPts val="600"/>
              </a:spcAft>
              <a:buFont typeface="Arial" pitchFamily="34" charset="0"/>
              <a:buChar char="•"/>
            </a:pPr>
            <a:endParaRPr lang="en-US" sz="1000" dirty="0"/>
          </a:p>
          <a:p>
            <a:pPr lvl="2">
              <a:spcAft>
                <a:spcPts val="600"/>
              </a:spcAft>
              <a:buFont typeface="Wingdings" pitchFamily="2" charset="2"/>
              <a:buChar char="Ø"/>
            </a:pPr>
            <a:r>
              <a:rPr lang="en-US" dirty="0" smtClean="0"/>
              <a:t>Bottom-up is more effective at eliminating obstacles.</a:t>
            </a:r>
          </a:p>
          <a:p>
            <a:pPr lvl="1">
              <a:spcAft>
                <a:spcPts val="600"/>
              </a:spcAft>
              <a:buFont typeface="Arial" pitchFamily="34" charset="0"/>
              <a:buChar char="•"/>
            </a:pPr>
            <a:endParaRPr lang="en-US" sz="1200" b="1" dirty="0"/>
          </a:p>
          <a:p>
            <a:pPr lvl="1">
              <a:spcAft>
                <a:spcPts val="600"/>
              </a:spcAft>
              <a:buFont typeface="Arial" pitchFamily="34" charset="0"/>
              <a:buChar char="•"/>
            </a:pPr>
            <a:r>
              <a:rPr lang="en-US" b="1" dirty="0" smtClean="0">
                <a:solidFill>
                  <a:srgbClr val="FF0000"/>
                </a:solidFill>
              </a:rPr>
              <a:t>Evaluate the change</a:t>
            </a:r>
            <a:r>
              <a:rPr lang="en-US" b="1" dirty="0" smtClean="0"/>
              <a:t>: </a:t>
            </a:r>
            <a:r>
              <a:rPr lang="en-US" dirty="0" smtClean="0"/>
              <a:t>Was it successful? </a:t>
            </a:r>
          </a:p>
          <a:p>
            <a:pPr lvl="1">
              <a:spcAft>
                <a:spcPts val="600"/>
              </a:spcAft>
              <a:buFont typeface="Arial" pitchFamily="34" charset="0"/>
              <a:buChar char="•"/>
            </a:pPr>
            <a:endParaRPr lang="en-US" sz="1000" dirty="0"/>
          </a:p>
          <a:p>
            <a:pPr lvl="2">
              <a:spcAft>
                <a:spcPts val="600"/>
              </a:spcAft>
              <a:buFont typeface="Wingdings" pitchFamily="2" charset="2"/>
              <a:buChar char="Ø"/>
            </a:pPr>
            <a:r>
              <a:rPr lang="en-US" dirty="0" smtClean="0"/>
              <a:t>Benchmark (compare) your change to others.</a:t>
            </a:r>
          </a:p>
        </p:txBody>
      </p:sp>
    </p:spTree>
    <p:extLst>
      <p:ext uri="{BB962C8B-B14F-4D97-AF65-F5344CB8AC3E}">
        <p14:creationId xmlns:p14="http://schemas.microsoft.com/office/powerpoint/2010/main" val="369269839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086325"/>
            <a:ext cx="8229600" cy="1143000"/>
          </a:xfrm>
        </p:spPr>
        <p:txBody>
          <a:bodyPr>
            <a:normAutofit fontScale="90000"/>
          </a:bodyPr>
          <a:lstStyle/>
          <a:p>
            <a:r>
              <a:rPr lang="en-CA" b="1" dirty="0" smtClean="0"/>
              <a:t>Four Steps in the </a:t>
            </a:r>
            <a:br>
              <a:rPr lang="en-CA" b="1" dirty="0" smtClean="0"/>
            </a:br>
            <a:r>
              <a:rPr lang="en-CA" b="1" dirty="0" smtClean="0"/>
              <a:t>Organizational Change Process</a:t>
            </a:r>
            <a:endParaRPr lang="en-CA"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48" y="2930769"/>
            <a:ext cx="7406504" cy="1450379"/>
          </a:xfrm>
          <a:prstGeom prst="rect">
            <a:avLst/>
          </a:prstGeom>
        </p:spPr>
      </p:pic>
    </p:spTree>
    <p:extLst>
      <p:ext uri="{BB962C8B-B14F-4D97-AF65-F5344CB8AC3E}">
        <p14:creationId xmlns:p14="http://schemas.microsoft.com/office/powerpoint/2010/main" val="23498697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CA" b="1" dirty="0" smtClean="0"/>
              <a:t>Introducing Change</a:t>
            </a:r>
            <a:endParaRPr lang="en-CA" b="1" dirty="0"/>
          </a:p>
        </p:txBody>
      </p:sp>
      <p:sp>
        <p:nvSpPr>
          <p:cNvPr id="14339" name="Rectangle 3"/>
          <p:cNvSpPr>
            <a:spLocks noGrp="1" noChangeArrowheads="1"/>
          </p:cNvSpPr>
          <p:nvPr>
            <p:ph idx="1"/>
          </p:nvPr>
        </p:nvSpPr>
        <p:spPr>
          <a:xfrm>
            <a:off x="692318" y="2165554"/>
            <a:ext cx="7832249" cy="3719051"/>
          </a:xfrm>
          <a:noFill/>
        </p:spPr>
        <p:txBody>
          <a:bodyPr vert="horz" lIns="90488" tIns="44450" rIns="90488" bIns="44450" rtlCol="0">
            <a:normAutofit lnSpcReduction="10000"/>
          </a:bodyPr>
          <a:lstStyle/>
          <a:p>
            <a:pPr marL="514350" indent="-514350">
              <a:spcAft>
                <a:spcPts val="600"/>
              </a:spcAft>
              <a:buFont typeface="+mj-lt"/>
              <a:buAutoNum type="arabicPeriod"/>
            </a:pPr>
            <a:r>
              <a:rPr lang="en-CA" dirty="0" smtClean="0"/>
              <a:t>No one likes change forced on them. However, sometimes change is the only alternative.</a:t>
            </a:r>
          </a:p>
          <a:p>
            <a:pPr marL="514350" indent="-514350">
              <a:spcAft>
                <a:spcPts val="600"/>
              </a:spcAft>
              <a:buFont typeface="+mj-lt"/>
              <a:buAutoNum type="arabicPeriod"/>
            </a:pPr>
            <a:r>
              <a:rPr lang="en-CA" dirty="0" smtClean="0"/>
              <a:t>Think through why change is necessary in the work you do and the people you manage.</a:t>
            </a:r>
          </a:p>
          <a:p>
            <a:pPr marL="514350" indent="-514350">
              <a:spcAft>
                <a:spcPts val="600"/>
              </a:spcAft>
              <a:buFont typeface="+mj-lt"/>
              <a:buAutoNum type="arabicPeriod"/>
            </a:pPr>
            <a:r>
              <a:rPr lang="en-CA" dirty="0" smtClean="0"/>
              <a:t>Ponder the following statement: “Change is the only constant.”</a:t>
            </a:r>
          </a:p>
          <a:p>
            <a:pPr marL="514350" indent="-514350">
              <a:spcAft>
                <a:spcPts val="600"/>
              </a:spcAft>
              <a:buFont typeface="+mj-lt"/>
              <a:buAutoNum type="arabicPeriod"/>
            </a:pPr>
            <a:r>
              <a:rPr lang="en-CA" dirty="0" smtClean="0"/>
              <a:t>Use effective communication skills and get all levels of managers involved in determining what changes need to be made to reduce resistance.</a:t>
            </a:r>
          </a:p>
          <a:p>
            <a:pPr lvl="1">
              <a:lnSpc>
                <a:spcPct val="90000"/>
              </a:lnSpc>
              <a:spcAft>
                <a:spcPts val="600"/>
              </a:spcAft>
              <a:buFont typeface="Arial" pitchFamily="34" charset="0"/>
              <a:buChar char="•"/>
            </a:pPr>
            <a:endParaRPr lang="en-US" dirty="0"/>
          </a:p>
        </p:txBody>
      </p:sp>
    </p:spTree>
    <p:extLst>
      <p:ext uri="{BB962C8B-B14F-4D97-AF65-F5344CB8AC3E}">
        <p14:creationId xmlns:p14="http://schemas.microsoft.com/office/powerpoint/2010/main" val="105182938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225" y="1150374"/>
            <a:ext cx="8229600" cy="1143000"/>
          </a:xfrm>
        </p:spPr>
        <p:txBody>
          <a:bodyPr/>
          <a:lstStyle/>
          <a:p>
            <a:r>
              <a:rPr lang="en-CA" b="1" dirty="0" smtClean="0"/>
              <a:t>Models of Organizational Change</a:t>
            </a:r>
            <a:endParaRPr lang="en-CA" b="1"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52520" y="2528992"/>
            <a:ext cx="5185010" cy="3333221"/>
          </a:xfrm>
        </p:spPr>
      </p:pic>
    </p:spTree>
    <p:extLst>
      <p:ext uri="{BB962C8B-B14F-4D97-AF65-F5344CB8AC3E}">
        <p14:creationId xmlns:p14="http://schemas.microsoft.com/office/powerpoint/2010/main" val="4198020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0086" y="1332412"/>
            <a:ext cx="8229600" cy="1143000"/>
          </a:xfrm>
        </p:spPr>
        <p:txBody>
          <a:bodyPr/>
          <a:lstStyle/>
          <a:p>
            <a:r>
              <a:rPr lang="en-US" sz="3600" b="1" dirty="0"/>
              <a:t>Models of Organizational Change</a:t>
            </a:r>
          </a:p>
        </p:txBody>
      </p:sp>
      <p:sp>
        <p:nvSpPr>
          <p:cNvPr id="16387" name="Rectangle 3"/>
          <p:cNvSpPr>
            <a:spLocks noGrp="1" noChangeArrowheads="1"/>
          </p:cNvSpPr>
          <p:nvPr>
            <p:ph idx="1"/>
          </p:nvPr>
        </p:nvSpPr>
        <p:spPr>
          <a:xfrm>
            <a:off x="868871" y="2684277"/>
            <a:ext cx="7552030" cy="2952750"/>
          </a:xfrm>
        </p:spPr>
        <p:txBody>
          <a:bodyPr>
            <a:normAutofit/>
          </a:bodyPr>
          <a:lstStyle/>
          <a:p>
            <a:pPr marL="676275" indent="-609600">
              <a:buSzPct val="80000"/>
              <a:buNone/>
            </a:pPr>
            <a:r>
              <a:rPr lang="en-US" b="1" dirty="0" smtClean="0"/>
              <a:t>Lewin’s Three-Stage Model of Change</a:t>
            </a:r>
            <a:r>
              <a:rPr lang="en-US" dirty="0" smtClean="0"/>
              <a:t>:</a:t>
            </a:r>
            <a:endParaRPr lang="en-US" dirty="0"/>
          </a:p>
          <a:p>
            <a:pPr marL="676275" indent="-609600">
              <a:buSzPct val="80000"/>
              <a:buNone/>
            </a:pPr>
            <a:endParaRPr lang="en-US" sz="1000" i="1" dirty="0"/>
          </a:p>
          <a:p>
            <a:pPr marL="676275" indent="-609600">
              <a:buSzPct val="80000"/>
              <a:buFont typeface="Wingdings" pitchFamily="2" charset="2"/>
              <a:buAutoNum type="arabicPeriod"/>
            </a:pPr>
            <a:r>
              <a:rPr lang="en-US" b="1" dirty="0"/>
              <a:t>Unfreezing</a:t>
            </a:r>
            <a:r>
              <a:rPr lang="en-US" dirty="0"/>
              <a:t>: overcoming the resistance to change</a:t>
            </a:r>
          </a:p>
          <a:p>
            <a:pPr marL="676275" indent="-609600">
              <a:buSzPct val="80000"/>
              <a:buFont typeface="Wingdings" pitchFamily="2" charset="2"/>
              <a:buAutoNum type="arabicPeriod"/>
            </a:pPr>
            <a:r>
              <a:rPr lang="en-US" b="1" dirty="0"/>
              <a:t>Moving</a:t>
            </a:r>
            <a:r>
              <a:rPr lang="en-US" dirty="0"/>
              <a:t>: getting the change process underway</a:t>
            </a:r>
          </a:p>
          <a:p>
            <a:pPr marL="676275" indent="-609600">
              <a:buSzPct val="80000"/>
              <a:buFont typeface="Wingdings" pitchFamily="2" charset="2"/>
              <a:buAutoNum type="arabicPeriod"/>
            </a:pPr>
            <a:r>
              <a:rPr lang="en-US" b="1" dirty="0"/>
              <a:t>Refreezing</a:t>
            </a:r>
            <a:r>
              <a:rPr lang="en-US" dirty="0"/>
              <a:t>: cements into place the new changes so that people don’t fall back to old habits</a:t>
            </a:r>
          </a:p>
        </p:txBody>
      </p:sp>
    </p:spTree>
    <p:extLst>
      <p:ext uri="{BB962C8B-B14F-4D97-AF65-F5344CB8AC3E}">
        <p14:creationId xmlns:p14="http://schemas.microsoft.com/office/powerpoint/2010/main" val="523963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z="4000" b="1" dirty="0"/>
              <a:t>Lewin’s Model of Change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8893" y="2247928"/>
            <a:ext cx="5586984" cy="3765307"/>
          </a:xfrm>
          <a:prstGeom prst="rect">
            <a:avLst/>
          </a:prstGeom>
        </p:spPr>
      </p:pic>
    </p:spTree>
    <p:extLst>
      <p:ext uri="{BB962C8B-B14F-4D97-AF65-F5344CB8AC3E}">
        <p14:creationId xmlns:p14="http://schemas.microsoft.com/office/powerpoint/2010/main" val="2079563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30086" y="1332412"/>
            <a:ext cx="8229600" cy="1143000"/>
          </a:xfrm>
        </p:spPr>
        <p:txBody>
          <a:bodyPr>
            <a:noAutofit/>
          </a:bodyPr>
          <a:lstStyle/>
          <a:p>
            <a:r>
              <a:rPr lang="en-US" sz="4000" b="1" dirty="0"/>
              <a:t>Models of Organizational Change</a:t>
            </a:r>
          </a:p>
        </p:txBody>
      </p:sp>
      <p:sp>
        <p:nvSpPr>
          <p:cNvPr id="18435" name="Rectangle 3"/>
          <p:cNvSpPr>
            <a:spLocks noGrp="1" noChangeArrowheads="1"/>
          </p:cNvSpPr>
          <p:nvPr>
            <p:ph idx="1"/>
          </p:nvPr>
        </p:nvSpPr>
        <p:spPr/>
        <p:txBody>
          <a:bodyPr>
            <a:normAutofit/>
          </a:bodyPr>
          <a:lstStyle/>
          <a:p>
            <a:r>
              <a:rPr lang="en-CA" dirty="0"/>
              <a:t>Individuals generally resist change for two primary reasons:</a:t>
            </a:r>
          </a:p>
          <a:p>
            <a:endParaRPr lang="en-CA" sz="1000" dirty="0"/>
          </a:p>
          <a:p>
            <a:pPr lvl="1">
              <a:buFont typeface="Wingdings" pitchFamily="2" charset="2"/>
              <a:buChar char="Ø"/>
            </a:pPr>
            <a:r>
              <a:rPr lang="en-CA" b="1" dirty="0" smtClean="0">
                <a:solidFill>
                  <a:srgbClr val="FF0000"/>
                </a:solidFill>
              </a:rPr>
              <a:t>Fear</a:t>
            </a:r>
            <a:r>
              <a:rPr lang="en-CA" b="1" dirty="0" smtClean="0"/>
              <a:t> - </a:t>
            </a:r>
            <a:r>
              <a:rPr lang="en-CA" dirty="0" smtClean="0"/>
              <a:t>People fear the unknown. </a:t>
            </a:r>
          </a:p>
          <a:p>
            <a:pPr lvl="2">
              <a:buFont typeface="Wingdings" pitchFamily="2" charset="2"/>
              <a:buChar char="Ø"/>
            </a:pPr>
            <a:r>
              <a:rPr lang="en-CA" dirty="0" smtClean="0"/>
              <a:t>Change can lead to a loss of power </a:t>
            </a:r>
          </a:p>
          <a:p>
            <a:pPr lvl="2">
              <a:buFont typeface="Wingdings" pitchFamily="2" charset="2"/>
              <a:buChar char="Ø"/>
            </a:pPr>
            <a:r>
              <a:rPr lang="en-CA" dirty="0" smtClean="0"/>
              <a:t>Economic uncertainty</a:t>
            </a:r>
          </a:p>
          <a:p>
            <a:pPr lvl="1">
              <a:buFont typeface="Wingdings" pitchFamily="2" charset="2"/>
              <a:buChar char="Ø"/>
            </a:pPr>
            <a:endParaRPr lang="en-CA" sz="1000" b="1" dirty="0"/>
          </a:p>
          <a:p>
            <a:pPr lvl="1">
              <a:buFont typeface="Wingdings" pitchFamily="2" charset="2"/>
              <a:buChar char="Ø"/>
            </a:pPr>
            <a:r>
              <a:rPr lang="en-CA" b="1" dirty="0" smtClean="0">
                <a:solidFill>
                  <a:srgbClr val="FF0000"/>
                </a:solidFill>
              </a:rPr>
              <a:t>Doubt</a:t>
            </a:r>
            <a:r>
              <a:rPr lang="en-CA" b="1" dirty="0" smtClean="0"/>
              <a:t> - </a:t>
            </a:r>
            <a:r>
              <a:rPr lang="en-CA" dirty="0" smtClean="0"/>
              <a:t>If people doubt the legitimacy of the change they may act as a restraining force against the change.</a:t>
            </a:r>
          </a:p>
          <a:p>
            <a:endParaRPr lang="en-US" sz="2200" dirty="0"/>
          </a:p>
        </p:txBody>
      </p:sp>
    </p:spTree>
    <p:extLst>
      <p:ext uri="{BB962C8B-B14F-4D97-AF65-F5344CB8AC3E}">
        <p14:creationId xmlns:p14="http://schemas.microsoft.com/office/powerpoint/2010/main" val="680015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332411"/>
            <a:ext cx="8229600" cy="1143000"/>
          </a:xfrm>
        </p:spPr>
        <p:txBody>
          <a:bodyPr/>
          <a:lstStyle/>
          <a:p>
            <a:r>
              <a:rPr lang="en-IN" b="1" dirty="0"/>
              <a:t>Kotter's Eight Step Plan for Implementing Change</a:t>
            </a:r>
            <a:endParaRPr lang="en-CA"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5527" y="2813538"/>
            <a:ext cx="6638717" cy="3315521"/>
          </a:xfrm>
          <a:prstGeom prst="rect">
            <a:avLst/>
          </a:prstGeom>
        </p:spPr>
      </p:pic>
    </p:spTree>
    <p:extLst>
      <p:ext uri="{BB962C8B-B14F-4D97-AF65-F5344CB8AC3E}">
        <p14:creationId xmlns:p14="http://schemas.microsoft.com/office/powerpoint/2010/main" val="765187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Four D's Appreciative Inquiry</a:t>
            </a:r>
            <a:endParaRPr lang="en-CA" dirty="0"/>
          </a:p>
        </p:txBody>
      </p:sp>
      <p:sp>
        <p:nvSpPr>
          <p:cNvPr id="3" name="Content Placeholder 2"/>
          <p:cNvSpPr>
            <a:spLocks noGrp="1"/>
          </p:cNvSpPr>
          <p:nvPr>
            <p:ph idx="1"/>
          </p:nvPr>
        </p:nvSpPr>
        <p:spPr>
          <a:xfrm>
            <a:off x="666722" y="2094271"/>
            <a:ext cx="7883441" cy="3856703"/>
          </a:xfrm>
        </p:spPr>
        <p:txBody>
          <a:bodyPr>
            <a:noAutofit/>
          </a:bodyPr>
          <a:lstStyle/>
          <a:p>
            <a:pPr lvl="0">
              <a:spcBef>
                <a:spcPts val="600"/>
              </a:spcBef>
              <a:spcAft>
                <a:spcPts val="600"/>
              </a:spcAft>
            </a:pPr>
            <a:r>
              <a:rPr lang="en-US" sz="2000" b="1" dirty="0">
                <a:solidFill>
                  <a:srgbClr val="FF0000"/>
                </a:solidFill>
              </a:rPr>
              <a:t>Discovery</a:t>
            </a:r>
            <a:r>
              <a:rPr lang="en-US" sz="2000" b="1" dirty="0"/>
              <a:t>: </a:t>
            </a:r>
            <a:r>
              <a:rPr lang="en-US" sz="2000" dirty="0" smtClean="0"/>
              <a:t>Identify </a:t>
            </a:r>
            <a:r>
              <a:rPr lang="en-US" sz="2000" dirty="0"/>
              <a:t>what is good about their jobs, what the strengths of the organization are as a whole and the positive aspects of how their department or work groups operate.</a:t>
            </a:r>
            <a:endParaRPr lang="en-CA" sz="2000" dirty="0"/>
          </a:p>
          <a:p>
            <a:pPr lvl="0">
              <a:spcBef>
                <a:spcPts val="600"/>
              </a:spcBef>
              <a:spcAft>
                <a:spcPts val="600"/>
              </a:spcAft>
            </a:pPr>
            <a:r>
              <a:rPr lang="en-US" sz="2000" b="1" dirty="0" smtClean="0">
                <a:solidFill>
                  <a:srgbClr val="FF0000"/>
                </a:solidFill>
              </a:rPr>
              <a:t>Dreaming</a:t>
            </a:r>
            <a:r>
              <a:rPr lang="en-US" sz="2000" dirty="0" smtClean="0"/>
              <a:t>:</a:t>
            </a:r>
            <a:r>
              <a:rPr lang="en-US" sz="2000" i="1" dirty="0" smtClean="0"/>
              <a:t> </a:t>
            </a:r>
            <a:r>
              <a:rPr lang="en-US" sz="2000" dirty="0" smtClean="0"/>
              <a:t>Employees </a:t>
            </a:r>
            <a:r>
              <a:rPr lang="en-US" sz="2000" dirty="0"/>
              <a:t>envision possible futures for the organization over a period of time, say five years.</a:t>
            </a:r>
            <a:endParaRPr lang="en-CA" sz="2000" dirty="0"/>
          </a:p>
          <a:p>
            <a:pPr lvl="0">
              <a:spcBef>
                <a:spcPts val="600"/>
              </a:spcBef>
              <a:spcAft>
                <a:spcPts val="600"/>
              </a:spcAft>
            </a:pPr>
            <a:r>
              <a:rPr lang="en-US" sz="2000" b="1" dirty="0">
                <a:solidFill>
                  <a:srgbClr val="FF0000"/>
                </a:solidFill>
              </a:rPr>
              <a:t>Design</a:t>
            </a:r>
            <a:r>
              <a:rPr lang="en-US" sz="2000" b="1" dirty="0"/>
              <a:t>:  </a:t>
            </a:r>
            <a:r>
              <a:rPr lang="en-US" sz="2000" dirty="0" smtClean="0"/>
              <a:t>Members develop </a:t>
            </a:r>
            <a:r>
              <a:rPr lang="en-US" sz="2000" dirty="0"/>
              <a:t>a common vision of what qualities the organization will have and how it will be structured.</a:t>
            </a:r>
            <a:endParaRPr lang="en-CA" sz="2000" dirty="0"/>
          </a:p>
          <a:p>
            <a:pPr lvl="0">
              <a:spcBef>
                <a:spcPts val="600"/>
              </a:spcBef>
              <a:spcAft>
                <a:spcPts val="600"/>
              </a:spcAft>
            </a:pPr>
            <a:r>
              <a:rPr lang="en-US" sz="2000" b="1" dirty="0" smtClean="0">
                <a:solidFill>
                  <a:srgbClr val="FF0000"/>
                </a:solidFill>
              </a:rPr>
              <a:t>Destiny</a:t>
            </a:r>
            <a:r>
              <a:rPr lang="en-US" sz="2000" b="1" dirty="0" smtClean="0"/>
              <a:t>: P</a:t>
            </a:r>
            <a:r>
              <a:rPr lang="en-US" sz="2000" dirty="0" smtClean="0"/>
              <a:t>articipants </a:t>
            </a:r>
            <a:r>
              <a:rPr lang="en-US" sz="2000" dirty="0"/>
              <a:t>discuss how to implement the dream and design. Action plans are written and implementation strategies developed to facilitate the creation of the new desired state for the organization.</a:t>
            </a:r>
            <a:endParaRPr lang="en-CA" sz="2000" dirty="0"/>
          </a:p>
          <a:p>
            <a:pPr>
              <a:spcBef>
                <a:spcPts val="600"/>
              </a:spcBef>
              <a:spcAft>
                <a:spcPts val="600"/>
              </a:spcAft>
            </a:pPr>
            <a:endParaRPr lang="en-CA" sz="2000" dirty="0"/>
          </a:p>
        </p:txBody>
      </p:sp>
    </p:spTree>
    <p:extLst>
      <p:ext uri="{BB962C8B-B14F-4D97-AF65-F5344CB8AC3E}">
        <p14:creationId xmlns:p14="http://schemas.microsoft.com/office/powerpoint/2010/main" val="3491800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5174" y="1529255"/>
            <a:ext cx="8229600" cy="1143000"/>
          </a:xfrm>
        </p:spPr>
        <p:txBody>
          <a:bodyPr/>
          <a:lstStyle/>
          <a:p>
            <a:r>
              <a:rPr lang="en-US" b="1" dirty="0" smtClean="0"/>
              <a:t>The Four D's </a:t>
            </a:r>
            <a:r>
              <a:rPr lang="en-US" b="1" dirty="0"/>
              <a:t>of </a:t>
            </a:r>
            <a:r>
              <a:rPr lang="en-US" b="1" dirty="0" smtClean="0"/>
              <a:t/>
            </a:r>
            <a:br>
              <a:rPr lang="en-US" b="1" dirty="0" smtClean="0"/>
            </a:br>
            <a:r>
              <a:rPr lang="en-US" b="1" dirty="0" smtClean="0"/>
              <a:t>Appreciative </a:t>
            </a:r>
            <a:r>
              <a:rPr lang="en-US" b="1" dirty="0"/>
              <a:t>Inquiry </a:t>
            </a:r>
            <a:endParaRPr lang="en-CA"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206" y="3470030"/>
            <a:ext cx="7735536" cy="1300090"/>
          </a:xfrm>
          <a:prstGeom prst="rect">
            <a:avLst/>
          </a:prstGeom>
        </p:spPr>
      </p:pic>
    </p:spTree>
    <p:extLst>
      <p:ext uri="{BB962C8B-B14F-4D97-AF65-F5344CB8AC3E}">
        <p14:creationId xmlns:p14="http://schemas.microsoft.com/office/powerpoint/2010/main" val="194280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30086" y="1140542"/>
            <a:ext cx="8229600" cy="1143000"/>
          </a:xfrm>
        </p:spPr>
        <p:txBody>
          <a:bodyPr>
            <a:noAutofit/>
          </a:bodyPr>
          <a:lstStyle/>
          <a:p>
            <a:r>
              <a:rPr lang="en-US" b="1" dirty="0" smtClean="0"/>
              <a:t>Complexity Theory </a:t>
            </a:r>
          </a:p>
        </p:txBody>
      </p:sp>
      <p:sp>
        <p:nvSpPr>
          <p:cNvPr id="18435" name="Rectangle 3"/>
          <p:cNvSpPr>
            <a:spLocks noGrp="1" noChangeArrowheads="1"/>
          </p:cNvSpPr>
          <p:nvPr>
            <p:ph idx="1"/>
          </p:nvPr>
        </p:nvSpPr>
        <p:spPr>
          <a:xfrm>
            <a:off x="530086" y="2527144"/>
            <a:ext cx="7773256" cy="1573923"/>
          </a:xfrm>
        </p:spPr>
        <p:txBody>
          <a:bodyPr>
            <a:normAutofit/>
          </a:bodyPr>
          <a:lstStyle/>
          <a:p>
            <a:r>
              <a:rPr lang="en-CA" b="1" dirty="0" smtClean="0"/>
              <a:t>Complexity Theory</a:t>
            </a:r>
            <a:r>
              <a:rPr lang="en-CA" dirty="0" smtClean="0"/>
              <a:t> - organizations respond best to change if they are on the “edge of chaos,” or not perfectly aligned with their environments. </a:t>
            </a:r>
          </a:p>
          <a:p>
            <a:endParaRPr lang="en-CA" dirty="0"/>
          </a:p>
          <a:p>
            <a:endParaRPr lang="en-US" sz="2200" dirty="0"/>
          </a:p>
        </p:txBody>
      </p:sp>
    </p:spTree>
    <p:extLst>
      <p:ext uri="{BB962C8B-B14F-4D97-AF65-F5344CB8AC3E}">
        <p14:creationId xmlns:p14="http://schemas.microsoft.com/office/powerpoint/2010/main" val="1345072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83284" y="860324"/>
            <a:ext cx="8229600" cy="1143000"/>
          </a:xfrm>
        </p:spPr>
        <p:txBody>
          <a:bodyPr>
            <a:noAutofit/>
          </a:bodyPr>
          <a:lstStyle/>
          <a:p>
            <a:r>
              <a:rPr lang="en-US" b="1" dirty="0" smtClean="0"/>
              <a:t>Complexity Theory </a:t>
            </a:r>
          </a:p>
        </p:txBody>
      </p:sp>
      <p:sp>
        <p:nvSpPr>
          <p:cNvPr id="18435" name="Rectangle 3"/>
          <p:cNvSpPr>
            <a:spLocks noGrp="1" noChangeArrowheads="1"/>
          </p:cNvSpPr>
          <p:nvPr>
            <p:ph idx="1"/>
          </p:nvPr>
        </p:nvSpPr>
        <p:spPr>
          <a:xfrm>
            <a:off x="493643" y="2003324"/>
            <a:ext cx="8229600" cy="3828392"/>
          </a:xfrm>
        </p:spPr>
        <p:txBody>
          <a:bodyPr>
            <a:noAutofit/>
          </a:bodyPr>
          <a:lstStyle/>
          <a:p>
            <a:pPr>
              <a:spcAft>
                <a:spcPts val="600"/>
              </a:spcAft>
              <a:buNone/>
            </a:pPr>
            <a:r>
              <a:rPr lang="en-CA" dirty="0"/>
              <a:t>To achieve this state, managers have to do the following:</a:t>
            </a:r>
          </a:p>
          <a:p>
            <a:pPr lvl="1">
              <a:spcAft>
                <a:spcPts val="600"/>
              </a:spcAft>
            </a:pPr>
            <a:r>
              <a:rPr lang="en-US" dirty="0" smtClean="0"/>
              <a:t>Increase </a:t>
            </a:r>
            <a:r>
              <a:rPr lang="en-US" dirty="0"/>
              <a:t>the channels of </a:t>
            </a:r>
            <a:r>
              <a:rPr lang="en-US" dirty="0" smtClean="0"/>
              <a:t>communication</a:t>
            </a:r>
            <a:endParaRPr lang="en-US" dirty="0"/>
          </a:p>
          <a:p>
            <a:pPr lvl="1">
              <a:spcAft>
                <a:spcPts val="600"/>
              </a:spcAft>
            </a:pPr>
            <a:r>
              <a:rPr lang="en-US" dirty="0"/>
              <a:t>Not dictate agendas </a:t>
            </a:r>
          </a:p>
          <a:p>
            <a:pPr lvl="1">
              <a:spcAft>
                <a:spcPts val="600"/>
              </a:spcAft>
            </a:pPr>
            <a:r>
              <a:rPr lang="en-US" dirty="0"/>
              <a:t>Rotate people regularly </a:t>
            </a:r>
          </a:p>
          <a:p>
            <a:pPr lvl="1">
              <a:spcAft>
                <a:spcPts val="600"/>
              </a:spcAft>
            </a:pPr>
            <a:r>
              <a:rPr lang="en-US" dirty="0"/>
              <a:t>Avoid overreliance on an incumbent management team. </a:t>
            </a:r>
          </a:p>
          <a:p>
            <a:pPr lvl="1">
              <a:spcAft>
                <a:spcPts val="600"/>
              </a:spcAft>
            </a:pPr>
            <a:r>
              <a:rPr lang="en-US" dirty="0"/>
              <a:t>Tolerate parallel developments. </a:t>
            </a:r>
          </a:p>
          <a:p>
            <a:pPr lvl="1">
              <a:spcAft>
                <a:spcPts val="600"/>
              </a:spcAft>
            </a:pPr>
            <a:r>
              <a:rPr lang="en-US" dirty="0"/>
              <a:t>Avoid excessive “fit.” </a:t>
            </a:r>
          </a:p>
          <a:p>
            <a:pPr lvl="1">
              <a:spcAft>
                <a:spcPts val="600"/>
              </a:spcAft>
            </a:pPr>
            <a:r>
              <a:rPr lang="en-US" dirty="0"/>
              <a:t>Try to reduce anxiety.</a:t>
            </a:r>
            <a:endParaRPr lang="en-CA" dirty="0"/>
          </a:p>
          <a:p>
            <a:pPr>
              <a:spcAft>
                <a:spcPts val="600"/>
              </a:spcAft>
            </a:pPr>
            <a:endParaRPr lang="en-US" sz="1400" dirty="0"/>
          </a:p>
        </p:txBody>
      </p:sp>
    </p:spTree>
    <p:extLst>
      <p:ext uri="{BB962C8B-B14F-4D97-AF65-F5344CB8AC3E}">
        <p14:creationId xmlns:p14="http://schemas.microsoft.com/office/powerpoint/2010/main" val="568724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0086" y="1185041"/>
            <a:ext cx="8229600" cy="1143000"/>
          </a:xfrm>
        </p:spPr>
        <p:txBody>
          <a:bodyPr>
            <a:noAutofit/>
          </a:bodyPr>
          <a:lstStyle/>
          <a:p>
            <a:r>
              <a:rPr lang="en-CA" sz="3200" b="1" dirty="0" smtClean="0"/>
              <a:t>Organizational Change and Culture: Adaptive </a:t>
            </a:r>
            <a:r>
              <a:rPr lang="en-CA" sz="3200" b="1" dirty="0"/>
              <a:t>Cultures vs. Inert Cultures</a:t>
            </a:r>
          </a:p>
        </p:txBody>
      </p:sp>
      <p:sp>
        <p:nvSpPr>
          <p:cNvPr id="7171" name="Rectangle 1029"/>
          <p:cNvSpPr>
            <a:spLocks noGrp="1" noChangeArrowheads="1"/>
          </p:cNvSpPr>
          <p:nvPr>
            <p:ph idx="1"/>
          </p:nvPr>
        </p:nvSpPr>
        <p:spPr>
          <a:xfrm>
            <a:off x="530086" y="2490020"/>
            <a:ext cx="8229600" cy="3639206"/>
          </a:xfrm>
        </p:spPr>
        <p:txBody>
          <a:bodyPr/>
          <a:lstStyle/>
          <a:p>
            <a:pPr lvl="1">
              <a:lnSpc>
                <a:spcPct val="90000"/>
              </a:lnSpc>
              <a:spcAft>
                <a:spcPts val="600"/>
              </a:spcAft>
              <a:buFont typeface="Arial" pitchFamily="34" charset="0"/>
              <a:buChar char="•"/>
            </a:pPr>
            <a:r>
              <a:rPr lang="en-CA" b="1" i="1" dirty="0"/>
              <a:t>Adaptive Culture</a:t>
            </a:r>
            <a:r>
              <a:rPr lang="en-CA" b="1" dirty="0"/>
              <a:t>: </a:t>
            </a:r>
          </a:p>
          <a:p>
            <a:pPr lvl="2">
              <a:lnSpc>
                <a:spcPct val="90000"/>
              </a:lnSpc>
              <a:spcAft>
                <a:spcPts val="600"/>
              </a:spcAft>
              <a:buSzPct val="85000"/>
              <a:buFont typeface="Wingdings" pitchFamily="2" charset="2"/>
              <a:buChar char="Ø"/>
            </a:pPr>
            <a:r>
              <a:rPr lang="en-CA" dirty="0" smtClean="0"/>
              <a:t>Encourages positive attitudes and behaviours </a:t>
            </a:r>
          </a:p>
          <a:p>
            <a:pPr lvl="2">
              <a:lnSpc>
                <a:spcPct val="90000"/>
              </a:lnSpc>
              <a:spcAft>
                <a:spcPts val="600"/>
              </a:spcAft>
              <a:buSzPct val="85000"/>
              <a:buFont typeface="Wingdings" pitchFamily="2" charset="2"/>
              <a:buChar char="Ø"/>
            </a:pPr>
            <a:r>
              <a:rPr lang="en-CA" dirty="0" smtClean="0"/>
              <a:t>Fosters creativity and innovation </a:t>
            </a:r>
          </a:p>
          <a:p>
            <a:pPr lvl="2">
              <a:lnSpc>
                <a:spcPct val="90000"/>
              </a:lnSpc>
              <a:spcAft>
                <a:spcPts val="600"/>
              </a:spcAft>
              <a:buSzPct val="85000"/>
              <a:buFont typeface="Wingdings" pitchFamily="2" charset="2"/>
              <a:buChar char="Ø"/>
            </a:pPr>
            <a:r>
              <a:rPr lang="en-CA" dirty="0" smtClean="0"/>
              <a:t>Examples: WestJet and 3M Canada </a:t>
            </a:r>
          </a:p>
          <a:p>
            <a:pPr lvl="1">
              <a:lnSpc>
                <a:spcPct val="90000"/>
              </a:lnSpc>
              <a:spcAft>
                <a:spcPts val="600"/>
              </a:spcAft>
              <a:buFont typeface="Arial" pitchFamily="34" charset="0"/>
              <a:buChar char="•"/>
            </a:pPr>
            <a:r>
              <a:rPr lang="en-CA" b="1" i="1" dirty="0"/>
              <a:t>Inert Culture</a:t>
            </a:r>
            <a:r>
              <a:rPr lang="en-CA" b="1" dirty="0"/>
              <a:t>:</a:t>
            </a:r>
          </a:p>
          <a:p>
            <a:pPr lvl="2">
              <a:lnSpc>
                <a:spcPct val="90000"/>
              </a:lnSpc>
              <a:spcAft>
                <a:spcPts val="600"/>
              </a:spcAft>
              <a:buSzPct val="85000"/>
              <a:buFont typeface="Wingdings" pitchFamily="2" charset="2"/>
              <a:buChar char="Ø"/>
            </a:pPr>
            <a:r>
              <a:rPr lang="en-CA" dirty="0" smtClean="0"/>
              <a:t>Leads to values and norms that fail to motivate or inspire employees</a:t>
            </a:r>
          </a:p>
          <a:p>
            <a:pPr lvl="2">
              <a:lnSpc>
                <a:spcPct val="90000"/>
              </a:lnSpc>
              <a:spcAft>
                <a:spcPts val="600"/>
              </a:spcAft>
              <a:buSzPct val="85000"/>
              <a:buFont typeface="Wingdings" pitchFamily="2" charset="2"/>
              <a:buChar char="Ø"/>
            </a:pPr>
            <a:r>
              <a:rPr lang="en-CA" dirty="0" smtClean="0"/>
              <a:t>Leads to stagnation and often failure over time.</a:t>
            </a:r>
            <a:endParaRPr lang="en-US" dirty="0" smtClean="0"/>
          </a:p>
        </p:txBody>
      </p:sp>
    </p:spTree>
    <p:extLst>
      <p:ext uri="{BB962C8B-B14F-4D97-AF65-F5344CB8AC3E}">
        <p14:creationId xmlns:p14="http://schemas.microsoft.com/office/powerpoint/2010/main" val="997877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408" y="1072056"/>
            <a:ext cx="8229600" cy="1143000"/>
          </a:xfrm>
        </p:spPr>
        <p:txBody>
          <a:bodyPr>
            <a:noAutofit/>
          </a:bodyPr>
          <a:lstStyle/>
          <a:p>
            <a:r>
              <a:rPr lang="en-CA" b="1" dirty="0" smtClean="0"/>
              <a:t>Innovation and Entrepreneurship</a:t>
            </a:r>
            <a:endParaRPr lang="en-CA" b="1" dirty="0"/>
          </a:p>
        </p:txBody>
      </p:sp>
      <p:sp>
        <p:nvSpPr>
          <p:cNvPr id="3" name="Content Placeholder 2"/>
          <p:cNvSpPr>
            <a:spLocks noGrp="1"/>
          </p:cNvSpPr>
          <p:nvPr>
            <p:ph idx="1"/>
          </p:nvPr>
        </p:nvSpPr>
        <p:spPr>
          <a:xfrm>
            <a:off x="632977" y="2107042"/>
            <a:ext cx="8229600" cy="2952750"/>
          </a:xfrm>
        </p:spPr>
        <p:txBody>
          <a:bodyPr>
            <a:normAutofit/>
          </a:bodyPr>
          <a:lstStyle/>
          <a:p>
            <a:r>
              <a:rPr lang="en-CA" dirty="0" smtClean="0"/>
              <a:t>Organizations need to promote a culture of </a:t>
            </a:r>
            <a:r>
              <a:rPr lang="en-CA" dirty="0" err="1" smtClean="0"/>
              <a:t>intrapreneurship</a:t>
            </a:r>
            <a:r>
              <a:rPr lang="en-CA" dirty="0" smtClean="0"/>
              <a:t> to raise the level of </a:t>
            </a:r>
            <a:r>
              <a:rPr lang="en-CA" b="1" dirty="0" smtClean="0"/>
              <a:t>innovation</a:t>
            </a:r>
            <a:r>
              <a:rPr lang="en-CA" dirty="0" smtClean="0"/>
              <a:t>, the implementation of creative ideas in an organization. </a:t>
            </a:r>
          </a:p>
          <a:p>
            <a:endParaRPr lang="en-CA" sz="600" b="1" dirty="0"/>
          </a:p>
          <a:p>
            <a:r>
              <a:rPr lang="en-CA" b="1" dirty="0" smtClean="0"/>
              <a:t>Entrepreneurs</a:t>
            </a:r>
            <a:r>
              <a:rPr lang="en-CA" dirty="0" smtClean="0"/>
              <a:t> - notice opportunities and take responsibility for mobilizing the resources                                                                  necessary to produce new and                                                                                                        improved goods and services.</a:t>
            </a:r>
          </a:p>
          <a:p>
            <a:endParaRPr lang="en-CA"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6401" y="4105318"/>
            <a:ext cx="2794520" cy="2269454"/>
          </a:xfrm>
          <a:prstGeom prst="rect">
            <a:avLst/>
          </a:prstGeom>
        </p:spPr>
      </p:pic>
    </p:spTree>
    <p:extLst>
      <p:ext uri="{BB962C8B-B14F-4D97-AF65-F5344CB8AC3E}">
        <p14:creationId xmlns:p14="http://schemas.microsoft.com/office/powerpoint/2010/main" val="715457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234796"/>
            <a:ext cx="8229600" cy="1143000"/>
          </a:xfrm>
        </p:spPr>
        <p:txBody>
          <a:bodyPr>
            <a:noAutofit/>
          </a:bodyPr>
          <a:lstStyle/>
          <a:p>
            <a:r>
              <a:rPr lang="en-CA" b="1" smtClean="0"/>
              <a:t>Innovation and Entrepreneurship</a:t>
            </a:r>
            <a:endParaRPr lang="en-CA" b="1" dirty="0"/>
          </a:p>
        </p:txBody>
      </p:sp>
      <p:sp>
        <p:nvSpPr>
          <p:cNvPr id="3" name="Content Placeholder 2"/>
          <p:cNvSpPr>
            <a:spLocks noGrp="1"/>
          </p:cNvSpPr>
          <p:nvPr>
            <p:ph idx="1"/>
          </p:nvPr>
        </p:nvSpPr>
        <p:spPr>
          <a:xfrm>
            <a:off x="530086" y="2578510"/>
            <a:ext cx="8229600" cy="2952750"/>
          </a:xfrm>
        </p:spPr>
        <p:txBody>
          <a:bodyPr/>
          <a:lstStyle/>
          <a:p>
            <a:r>
              <a:rPr lang="en-CA" b="1" dirty="0" smtClean="0"/>
              <a:t>Social entrepreneurs</a:t>
            </a:r>
            <a:r>
              <a:rPr lang="en-CA" dirty="0" smtClean="0"/>
              <a:t> are individuals who pursue initiatives and opportunities to address </a:t>
            </a:r>
            <a:r>
              <a:rPr lang="en-CA" b="1" dirty="0" smtClean="0"/>
              <a:t>social problems </a:t>
            </a:r>
            <a:r>
              <a:rPr lang="en-CA" dirty="0" smtClean="0"/>
              <a:t>and needs in order to </a:t>
            </a:r>
            <a:r>
              <a:rPr lang="en-CA" b="1" dirty="0" smtClean="0"/>
              <a:t>improve society and well-being.</a:t>
            </a:r>
          </a:p>
          <a:p>
            <a:endParaRPr lang="en-CA" sz="1000" dirty="0"/>
          </a:p>
          <a:p>
            <a:r>
              <a:rPr lang="en-CA" dirty="0" smtClean="0"/>
              <a:t>Social entrepreneurs are motivated by the </a:t>
            </a:r>
            <a:r>
              <a:rPr lang="en-CA" b="1" dirty="0" smtClean="0"/>
              <a:t>desire to help </a:t>
            </a:r>
            <a:r>
              <a:rPr lang="en-CA" dirty="0" smtClean="0"/>
              <a:t>- not primarily private profit maximization.  </a:t>
            </a:r>
            <a:endParaRPr lang="en-CA" dirty="0"/>
          </a:p>
        </p:txBody>
      </p:sp>
    </p:spTree>
    <p:extLst>
      <p:ext uri="{BB962C8B-B14F-4D97-AF65-F5344CB8AC3E}">
        <p14:creationId xmlns:p14="http://schemas.microsoft.com/office/powerpoint/2010/main" val="20048405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182414"/>
            <a:ext cx="8229600" cy="1143000"/>
          </a:xfrm>
        </p:spPr>
        <p:txBody>
          <a:bodyPr>
            <a:noAutofit/>
          </a:bodyPr>
          <a:lstStyle/>
          <a:p>
            <a:r>
              <a:rPr lang="en-CA" b="1" smtClean="0"/>
              <a:t>Innovation and Entrepreneurship</a:t>
            </a:r>
            <a:endParaRPr lang="en-CA" b="1" dirty="0"/>
          </a:p>
        </p:txBody>
      </p:sp>
      <p:sp>
        <p:nvSpPr>
          <p:cNvPr id="3" name="Content Placeholder 2"/>
          <p:cNvSpPr>
            <a:spLocks noGrp="1"/>
          </p:cNvSpPr>
          <p:nvPr>
            <p:ph idx="1"/>
          </p:nvPr>
        </p:nvSpPr>
        <p:spPr/>
        <p:txBody>
          <a:bodyPr>
            <a:normAutofit/>
          </a:bodyPr>
          <a:lstStyle/>
          <a:p>
            <a:r>
              <a:rPr lang="en-CA" b="1" smtClean="0"/>
              <a:t>Intrapreneurs - </a:t>
            </a:r>
            <a:r>
              <a:rPr lang="en-CA" smtClean="0"/>
              <a:t>Employees of existing organizations who notice opportunities for product or service improvements and are responsible for managing the development process.</a:t>
            </a:r>
          </a:p>
          <a:p>
            <a:endParaRPr lang="en-CA" sz="1100" b="1"/>
          </a:p>
          <a:p>
            <a:r>
              <a:rPr lang="en-CA" b="1" smtClean="0"/>
              <a:t>Product Champion </a:t>
            </a:r>
            <a:r>
              <a:rPr lang="en-CA" smtClean="0"/>
              <a:t>- A manager who takes “ownership” of a project and provides the leadership and vision that takes a product from the idea stage to the final customer.</a:t>
            </a:r>
          </a:p>
          <a:p>
            <a:endParaRPr lang="en-CA" dirty="0"/>
          </a:p>
        </p:txBody>
      </p:sp>
    </p:spTree>
    <p:extLst>
      <p:ext uri="{BB962C8B-B14F-4D97-AF65-F5344CB8AC3E}">
        <p14:creationId xmlns:p14="http://schemas.microsoft.com/office/powerpoint/2010/main" val="1661160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340069"/>
            <a:ext cx="8229600" cy="1143000"/>
          </a:xfrm>
        </p:spPr>
        <p:txBody>
          <a:bodyPr>
            <a:noAutofit/>
          </a:bodyPr>
          <a:lstStyle/>
          <a:p>
            <a:r>
              <a:rPr lang="en-CA" b="1" smtClean="0"/>
              <a:t>Innovation and Entrepreneurship</a:t>
            </a:r>
            <a:endParaRPr lang="en-CA" b="1" dirty="0"/>
          </a:p>
        </p:txBody>
      </p:sp>
      <p:sp>
        <p:nvSpPr>
          <p:cNvPr id="3" name="Content Placeholder 2"/>
          <p:cNvSpPr>
            <a:spLocks noGrp="1"/>
          </p:cNvSpPr>
          <p:nvPr>
            <p:ph idx="1"/>
          </p:nvPr>
        </p:nvSpPr>
        <p:spPr/>
        <p:txBody>
          <a:bodyPr>
            <a:normAutofit/>
          </a:bodyPr>
          <a:lstStyle/>
          <a:p>
            <a:r>
              <a:rPr lang="en-CA" smtClean="0"/>
              <a:t>A </a:t>
            </a:r>
            <a:r>
              <a:rPr lang="en-CA" b="1" smtClean="0"/>
              <a:t>skunkworks</a:t>
            </a:r>
            <a:r>
              <a:rPr lang="en-CA" smtClean="0"/>
              <a:t> is a group of intrapreneurs who are deliberately separated from the normal operation of an organization.</a:t>
            </a:r>
          </a:p>
          <a:p>
            <a:endParaRPr lang="en-CA" sz="1000"/>
          </a:p>
          <a:p>
            <a:pPr lvl="1">
              <a:buFont typeface="Wingdings" pitchFamily="2" charset="2"/>
              <a:buChar char="Ø"/>
            </a:pPr>
            <a:r>
              <a:rPr lang="en-CA" smtClean="0"/>
              <a:t>Feel ownership for a project</a:t>
            </a:r>
          </a:p>
          <a:p>
            <a:pPr lvl="1">
              <a:buFont typeface="Wingdings" pitchFamily="2" charset="2"/>
              <a:buChar char="Ø"/>
            </a:pPr>
            <a:r>
              <a:rPr lang="en-CA" smtClean="0"/>
              <a:t>Act like outside entrepreneurs</a:t>
            </a:r>
            <a:endParaRPr lang="en-CA" dirty="0"/>
          </a:p>
        </p:txBody>
      </p:sp>
    </p:spTree>
    <p:extLst>
      <p:ext uri="{BB962C8B-B14F-4D97-AF65-F5344CB8AC3E}">
        <p14:creationId xmlns:p14="http://schemas.microsoft.com/office/powerpoint/2010/main" val="122230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1524001"/>
            <a:ext cx="8229600" cy="1143000"/>
          </a:xfrm>
        </p:spPr>
        <p:txBody>
          <a:bodyPr>
            <a:noAutofit/>
          </a:bodyPr>
          <a:lstStyle/>
          <a:p>
            <a:r>
              <a:rPr lang="en-IN" b="1" dirty="0"/>
              <a:t>The Process of Innovation</a:t>
            </a:r>
            <a:endParaRPr lang="en-CA" b="1" dirty="0"/>
          </a:p>
        </p:txBody>
      </p:sp>
      <p:sp>
        <p:nvSpPr>
          <p:cNvPr id="3" name="Content Placeholder 2"/>
          <p:cNvSpPr>
            <a:spLocks noGrp="1"/>
          </p:cNvSpPr>
          <p:nvPr>
            <p:ph idx="1"/>
          </p:nvPr>
        </p:nvSpPr>
        <p:spPr/>
        <p:txBody>
          <a:bodyPr>
            <a:normAutofit/>
          </a:bodyPr>
          <a:lstStyle/>
          <a:p>
            <a:pPr>
              <a:buNone/>
            </a:pPr>
            <a:r>
              <a:rPr lang="en-CA" smtClean="0"/>
              <a:t> </a:t>
            </a:r>
            <a:endParaRPr lang="en-CA"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866" y="3241871"/>
            <a:ext cx="7942039" cy="1803010"/>
          </a:xfrm>
          <a:prstGeom prst="rect">
            <a:avLst/>
          </a:prstGeom>
        </p:spPr>
      </p:pic>
    </p:spTree>
    <p:extLst>
      <p:ext uri="{BB962C8B-B14F-4D97-AF65-F5344CB8AC3E}">
        <p14:creationId xmlns:p14="http://schemas.microsoft.com/office/powerpoint/2010/main" val="37643781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0086" y="1213945"/>
            <a:ext cx="8229600" cy="1143000"/>
          </a:xfrm>
        </p:spPr>
        <p:txBody>
          <a:bodyPr>
            <a:noAutofit/>
          </a:bodyPr>
          <a:lstStyle/>
          <a:p>
            <a:r>
              <a:rPr lang="en-US" sz="4000" b="1" dirty="0"/>
              <a:t>Managing Change </a:t>
            </a:r>
            <a:r>
              <a:rPr lang="en-US" sz="4000" b="1" dirty="0" smtClean="0"/>
              <a:t>in a </a:t>
            </a:r>
            <a:br>
              <a:rPr lang="en-US" sz="4000" b="1" dirty="0" smtClean="0"/>
            </a:br>
            <a:r>
              <a:rPr lang="en-US" sz="4000" b="1" dirty="0" smtClean="0"/>
              <a:t>Unionized </a:t>
            </a:r>
            <a:r>
              <a:rPr lang="en-US" sz="4000" b="1" dirty="0"/>
              <a:t>Environment</a:t>
            </a:r>
          </a:p>
        </p:txBody>
      </p:sp>
      <p:sp>
        <p:nvSpPr>
          <p:cNvPr id="20483" name="Rectangle 3"/>
          <p:cNvSpPr>
            <a:spLocks noGrp="1" noChangeArrowheads="1"/>
          </p:cNvSpPr>
          <p:nvPr>
            <p:ph idx="1"/>
          </p:nvPr>
        </p:nvSpPr>
        <p:spPr>
          <a:xfrm>
            <a:off x="530086" y="2667000"/>
            <a:ext cx="8229600" cy="3607675"/>
          </a:xfrm>
        </p:spPr>
        <p:txBody>
          <a:bodyPr/>
          <a:lstStyle/>
          <a:p>
            <a:pPr>
              <a:spcAft>
                <a:spcPts val="600"/>
              </a:spcAft>
            </a:pPr>
            <a:r>
              <a:rPr lang="en-US" b="0" dirty="0" smtClean="0"/>
              <a:t>There are four essential elements to managing change in a unionized environment:</a:t>
            </a:r>
          </a:p>
          <a:p>
            <a:pPr lvl="1">
              <a:spcAft>
                <a:spcPts val="600"/>
              </a:spcAft>
              <a:buFont typeface="Wingdings" pitchFamily="2" charset="2"/>
              <a:buChar char="Ø"/>
            </a:pPr>
            <a:r>
              <a:rPr lang="en-IN" i="1" dirty="0"/>
              <a:t>An effective system for resolving day-to-day issues</a:t>
            </a:r>
            <a:r>
              <a:rPr lang="en-US" dirty="0" smtClean="0"/>
              <a:t>.</a:t>
            </a:r>
            <a:endParaRPr lang="en-US" dirty="0"/>
          </a:p>
          <a:p>
            <a:pPr lvl="1">
              <a:spcAft>
                <a:spcPts val="600"/>
              </a:spcAft>
              <a:buFont typeface="Wingdings" pitchFamily="2" charset="2"/>
              <a:buChar char="Ø"/>
            </a:pPr>
            <a:r>
              <a:rPr lang="en-IN" i="1" dirty="0"/>
              <a:t>A jointly administered business education process.</a:t>
            </a:r>
            <a:r>
              <a:rPr lang="en-IN" dirty="0"/>
              <a:t> </a:t>
            </a:r>
            <a:endParaRPr lang="en-IN" dirty="0" smtClean="0"/>
          </a:p>
          <a:p>
            <a:pPr lvl="1">
              <a:spcAft>
                <a:spcPts val="600"/>
              </a:spcAft>
              <a:buFont typeface="Wingdings" pitchFamily="2" charset="2"/>
              <a:buChar char="Ø"/>
            </a:pPr>
            <a:r>
              <a:rPr lang="en-US" dirty="0" smtClean="0"/>
              <a:t>A </a:t>
            </a:r>
            <a:r>
              <a:rPr lang="en-US" dirty="0"/>
              <a:t>jointly developed strategic vision for the organization.</a:t>
            </a:r>
          </a:p>
          <a:p>
            <a:pPr lvl="1">
              <a:spcAft>
                <a:spcPts val="600"/>
              </a:spcAft>
              <a:buFont typeface="Wingdings" pitchFamily="2" charset="2"/>
              <a:buChar char="Ø"/>
            </a:pPr>
            <a:r>
              <a:rPr lang="en-US" dirty="0"/>
              <a:t>A nontraditional, problem-solving method of negotiating collective agreements.</a:t>
            </a:r>
          </a:p>
        </p:txBody>
      </p:sp>
    </p:spTree>
    <p:extLst>
      <p:ext uri="{BB962C8B-B14F-4D97-AF65-F5344CB8AC3E}">
        <p14:creationId xmlns:p14="http://schemas.microsoft.com/office/powerpoint/2010/main" val="25881685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930674"/>
            <a:ext cx="8229600" cy="1143000"/>
          </a:xfrm>
        </p:spPr>
        <p:txBody>
          <a:bodyPr/>
          <a:lstStyle/>
          <a:p>
            <a:r>
              <a:rPr lang="en-CA" b="1" dirty="0" smtClean="0"/>
              <a:t>Summary and Review</a:t>
            </a:r>
            <a:endParaRPr lang="en-CA" b="1" dirty="0"/>
          </a:p>
        </p:txBody>
      </p:sp>
      <p:sp>
        <p:nvSpPr>
          <p:cNvPr id="3" name="Content Placeholder 2"/>
          <p:cNvSpPr>
            <a:spLocks noGrp="1"/>
          </p:cNvSpPr>
          <p:nvPr>
            <p:ph idx="1"/>
          </p:nvPr>
        </p:nvSpPr>
        <p:spPr>
          <a:xfrm>
            <a:off x="530086" y="2224549"/>
            <a:ext cx="8229600" cy="4028767"/>
          </a:xfrm>
        </p:spPr>
        <p:txBody>
          <a:bodyPr>
            <a:normAutofit/>
          </a:bodyPr>
          <a:lstStyle/>
          <a:p>
            <a:pPr marL="0" indent="0">
              <a:spcAft>
                <a:spcPts val="600"/>
              </a:spcAft>
              <a:buNone/>
            </a:pPr>
            <a:r>
              <a:rPr lang="en-US" b="1" dirty="0"/>
              <a:t>LO1 Organizational Change </a:t>
            </a:r>
            <a:r>
              <a:rPr lang="en-US" dirty="0"/>
              <a:t> </a:t>
            </a:r>
            <a:endParaRPr lang="en-US" dirty="0" smtClean="0"/>
          </a:p>
          <a:p>
            <a:pPr>
              <a:spcAft>
                <a:spcPts val="600"/>
              </a:spcAft>
            </a:pPr>
            <a:r>
              <a:rPr lang="en-US" dirty="0" smtClean="0"/>
              <a:t>Organizational </a:t>
            </a:r>
            <a:r>
              <a:rPr lang="en-US" dirty="0"/>
              <a:t>change is the movement of an organization away from its present state and toward some desired future state to increase its efficiency and effectiveness. </a:t>
            </a:r>
            <a:endParaRPr lang="en-US" dirty="0" smtClean="0"/>
          </a:p>
          <a:p>
            <a:pPr>
              <a:spcAft>
                <a:spcPts val="600"/>
              </a:spcAft>
            </a:pPr>
            <a:r>
              <a:rPr lang="en-US" dirty="0" smtClean="0"/>
              <a:t>When </a:t>
            </a:r>
            <a:r>
              <a:rPr lang="en-US" dirty="0"/>
              <a:t>organizational change is either induced from inside the organization or imposed from outside, changes in the technology, structure, strategy and organizational culture affect the management processes of planning, organizing, leading and controlling. </a:t>
            </a:r>
            <a:endParaRPr lang="en-CA" dirty="0"/>
          </a:p>
          <a:p>
            <a:pPr marL="0" indent="0">
              <a:spcAft>
                <a:spcPts val="600"/>
              </a:spcAft>
              <a:buNone/>
            </a:pPr>
            <a:endParaRPr lang="en-CA" dirty="0"/>
          </a:p>
        </p:txBody>
      </p:sp>
    </p:spTree>
    <p:extLst>
      <p:ext uri="{BB962C8B-B14F-4D97-AF65-F5344CB8AC3E}">
        <p14:creationId xmlns:p14="http://schemas.microsoft.com/office/powerpoint/2010/main" val="806882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Summary and Review</a:t>
            </a:r>
            <a:endParaRPr lang="en-CA" b="1" dirty="0"/>
          </a:p>
        </p:txBody>
      </p:sp>
      <p:sp>
        <p:nvSpPr>
          <p:cNvPr id="3" name="Content Placeholder 2"/>
          <p:cNvSpPr>
            <a:spLocks noGrp="1"/>
          </p:cNvSpPr>
          <p:nvPr>
            <p:ph idx="1"/>
          </p:nvPr>
        </p:nvSpPr>
        <p:spPr>
          <a:xfrm>
            <a:off x="493643" y="2304393"/>
            <a:ext cx="8229600" cy="4080641"/>
          </a:xfrm>
        </p:spPr>
        <p:txBody>
          <a:bodyPr>
            <a:noAutofit/>
          </a:bodyPr>
          <a:lstStyle/>
          <a:p>
            <a:pPr marL="0" indent="0">
              <a:spcAft>
                <a:spcPts val="600"/>
              </a:spcAft>
              <a:buNone/>
            </a:pPr>
            <a:r>
              <a:rPr lang="en-US" sz="2200" b="1" dirty="0" smtClean="0"/>
              <a:t>LO2  </a:t>
            </a:r>
            <a:r>
              <a:rPr lang="en-US" sz="2200" b="1" dirty="0"/>
              <a:t>Models of Organizational Change</a:t>
            </a:r>
            <a:r>
              <a:rPr lang="en-US" sz="2200" dirty="0"/>
              <a:t> </a:t>
            </a:r>
            <a:endParaRPr lang="en-US" sz="2200" dirty="0" smtClean="0"/>
          </a:p>
          <a:p>
            <a:pPr>
              <a:spcAft>
                <a:spcPts val="600"/>
              </a:spcAft>
            </a:pPr>
            <a:r>
              <a:rPr lang="en-US" sz="2200" dirty="0" smtClean="0"/>
              <a:t>Four </a:t>
            </a:r>
            <a:r>
              <a:rPr lang="en-US" sz="2200" dirty="0"/>
              <a:t>steps in the organizational change process are assessing the need for change, deciding on the change to make, introducing the change, and evaluating how successful the change effort has been. </a:t>
            </a:r>
            <a:endParaRPr lang="en-US" sz="2200" dirty="0" smtClean="0"/>
          </a:p>
          <a:p>
            <a:pPr>
              <a:spcAft>
                <a:spcPts val="600"/>
              </a:spcAft>
            </a:pPr>
            <a:r>
              <a:rPr lang="en-US" sz="2200" dirty="0" smtClean="0"/>
              <a:t>Kurt </a:t>
            </a:r>
            <a:r>
              <a:rPr lang="en-US" sz="2200" dirty="0"/>
              <a:t>Lewin suggests a three-step process to manage change: (1) the status quo is unfrozen, (2) the organization moves to the desired state, and (3) the changes are refrozen to make them permanent. Complexity theory suggests that to effectively deal with change, managers must create flexible systems that teeter on the “edge of chaos” rather than rigid, permanent structures.</a:t>
            </a:r>
            <a:endParaRPr lang="en-CA" sz="2200" dirty="0"/>
          </a:p>
          <a:p>
            <a:pPr>
              <a:spcAft>
                <a:spcPts val="600"/>
              </a:spcAft>
            </a:pPr>
            <a:endParaRPr lang="en-CA" sz="2200" dirty="0"/>
          </a:p>
        </p:txBody>
      </p:sp>
    </p:spTree>
    <p:extLst>
      <p:ext uri="{BB962C8B-B14F-4D97-AF65-F5344CB8AC3E}">
        <p14:creationId xmlns:p14="http://schemas.microsoft.com/office/powerpoint/2010/main" val="1423879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340069"/>
            <a:ext cx="8229600" cy="1143000"/>
          </a:xfrm>
        </p:spPr>
        <p:txBody>
          <a:bodyPr/>
          <a:lstStyle/>
          <a:p>
            <a:r>
              <a:rPr lang="en-CA" b="1" dirty="0" smtClean="0"/>
              <a:t>Summary and Review</a:t>
            </a:r>
            <a:endParaRPr lang="en-CA" b="1" dirty="0"/>
          </a:p>
        </p:txBody>
      </p:sp>
      <p:sp>
        <p:nvSpPr>
          <p:cNvPr id="3" name="Content Placeholder 2"/>
          <p:cNvSpPr>
            <a:spLocks noGrp="1"/>
          </p:cNvSpPr>
          <p:nvPr>
            <p:ph idx="1"/>
          </p:nvPr>
        </p:nvSpPr>
        <p:spPr/>
        <p:txBody>
          <a:bodyPr>
            <a:normAutofit/>
          </a:bodyPr>
          <a:lstStyle/>
          <a:p>
            <a:pPr marL="0" indent="0">
              <a:spcAft>
                <a:spcPts val="600"/>
              </a:spcAft>
              <a:buNone/>
            </a:pPr>
            <a:r>
              <a:rPr lang="en-US" b="1" dirty="0" smtClean="0"/>
              <a:t>LO3 </a:t>
            </a:r>
            <a:r>
              <a:rPr lang="en-US" b="1" dirty="0"/>
              <a:t>Organizational </a:t>
            </a:r>
            <a:r>
              <a:rPr lang="en-US" b="1" dirty="0" smtClean="0"/>
              <a:t>Change </a:t>
            </a:r>
            <a:r>
              <a:rPr lang="en-US" b="1" dirty="0"/>
              <a:t>and </a:t>
            </a:r>
            <a:r>
              <a:rPr lang="en-US" b="1" dirty="0" smtClean="0"/>
              <a:t>Culture  </a:t>
            </a:r>
          </a:p>
          <a:p>
            <a:pPr>
              <a:spcAft>
                <a:spcPts val="600"/>
              </a:spcAft>
            </a:pPr>
            <a:r>
              <a:rPr lang="en-US" i="1" dirty="0" smtClean="0"/>
              <a:t>Adaptive </a:t>
            </a:r>
            <a:r>
              <a:rPr lang="en-US" dirty="0"/>
              <a:t>organizational cultures are better able to embrace change than are </a:t>
            </a:r>
            <a:r>
              <a:rPr lang="en-US" i="1" dirty="0"/>
              <a:t>inert</a:t>
            </a:r>
            <a:r>
              <a:rPr lang="en-US" dirty="0"/>
              <a:t> cultures, because the positive attitudes and </a:t>
            </a:r>
            <a:r>
              <a:rPr lang="en-US" dirty="0" err="1"/>
              <a:t>behaviours</a:t>
            </a:r>
            <a:r>
              <a:rPr lang="en-US" dirty="0"/>
              <a:t> help the organization build momentum toward the new environment and reduce resistance. </a:t>
            </a:r>
            <a:endParaRPr lang="en-CA" dirty="0"/>
          </a:p>
          <a:p>
            <a:pPr>
              <a:spcAft>
                <a:spcPts val="600"/>
              </a:spcAft>
            </a:pPr>
            <a:endParaRPr lang="en-CA" dirty="0"/>
          </a:p>
        </p:txBody>
      </p:sp>
    </p:spTree>
    <p:extLst>
      <p:ext uri="{BB962C8B-B14F-4D97-AF65-F5344CB8AC3E}">
        <p14:creationId xmlns:p14="http://schemas.microsoft.com/office/powerpoint/2010/main" val="28413417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086" y="1028319"/>
            <a:ext cx="8229600" cy="1143000"/>
          </a:xfrm>
        </p:spPr>
        <p:txBody>
          <a:bodyPr/>
          <a:lstStyle/>
          <a:p>
            <a:r>
              <a:rPr lang="en-CA" b="1" dirty="0" smtClean="0"/>
              <a:t>Summary and Review</a:t>
            </a:r>
            <a:endParaRPr lang="en-CA" b="1" dirty="0"/>
          </a:p>
        </p:txBody>
      </p:sp>
      <p:sp>
        <p:nvSpPr>
          <p:cNvPr id="3" name="Content Placeholder 2"/>
          <p:cNvSpPr>
            <a:spLocks noGrp="1"/>
          </p:cNvSpPr>
          <p:nvPr>
            <p:ph idx="1"/>
          </p:nvPr>
        </p:nvSpPr>
        <p:spPr>
          <a:xfrm>
            <a:off x="530086" y="2283543"/>
            <a:ext cx="8229600" cy="2952750"/>
          </a:xfrm>
        </p:spPr>
        <p:txBody>
          <a:bodyPr>
            <a:noAutofit/>
          </a:bodyPr>
          <a:lstStyle/>
          <a:p>
            <a:pPr marL="0" indent="0">
              <a:spcAft>
                <a:spcPts val="600"/>
              </a:spcAft>
              <a:buNone/>
            </a:pPr>
            <a:r>
              <a:rPr lang="en-US" b="1" dirty="0" smtClean="0"/>
              <a:t>LO4 </a:t>
            </a:r>
            <a:r>
              <a:rPr lang="en-US" b="1" dirty="0"/>
              <a:t>Innovation, </a:t>
            </a:r>
            <a:r>
              <a:rPr lang="en-US" b="1" dirty="0" smtClean="0"/>
              <a:t>Entrepreneurship, </a:t>
            </a:r>
            <a:r>
              <a:rPr lang="en-US" b="1" dirty="0"/>
              <a:t>and Organizational Change</a:t>
            </a:r>
            <a:r>
              <a:rPr lang="en-US" dirty="0"/>
              <a:t> </a:t>
            </a:r>
            <a:endParaRPr lang="en-US" dirty="0" smtClean="0"/>
          </a:p>
          <a:p>
            <a:pPr>
              <a:spcAft>
                <a:spcPts val="600"/>
              </a:spcAft>
            </a:pPr>
            <a:r>
              <a:rPr lang="en-US" dirty="0" smtClean="0"/>
              <a:t>Innovation </a:t>
            </a:r>
            <a:r>
              <a:rPr lang="en-US" dirty="0"/>
              <a:t>is the implementation of creative ideas within an organization. </a:t>
            </a:r>
            <a:endParaRPr lang="en-US" dirty="0" smtClean="0"/>
          </a:p>
          <a:p>
            <a:pPr>
              <a:spcAft>
                <a:spcPts val="600"/>
              </a:spcAft>
            </a:pPr>
            <a:r>
              <a:rPr lang="en-US" dirty="0" smtClean="0"/>
              <a:t>Employees </a:t>
            </a:r>
            <a:r>
              <a:rPr lang="en-US" dirty="0"/>
              <a:t>are more motivated to initiate change and innovate when the organizational culture is supportive and flexible. </a:t>
            </a:r>
            <a:endParaRPr lang="en-US" dirty="0" smtClean="0"/>
          </a:p>
          <a:p>
            <a:pPr>
              <a:spcAft>
                <a:spcPts val="600"/>
              </a:spcAft>
            </a:pPr>
            <a:r>
              <a:rPr lang="en-US" dirty="0" smtClean="0"/>
              <a:t>Managers </a:t>
            </a:r>
            <a:r>
              <a:rPr lang="en-US" dirty="0"/>
              <a:t>can promote innovation by creating product champions, creating skunkworks, and rewarding employees for taking risks.</a:t>
            </a:r>
            <a:endParaRPr lang="en-CA" dirty="0"/>
          </a:p>
          <a:p>
            <a:pPr marL="0" indent="0">
              <a:spcAft>
                <a:spcPts val="600"/>
              </a:spcAft>
              <a:buNone/>
            </a:pPr>
            <a:endParaRPr lang="en-CA" dirty="0"/>
          </a:p>
        </p:txBody>
      </p:sp>
    </p:spTree>
    <p:extLst>
      <p:ext uri="{BB962C8B-B14F-4D97-AF65-F5344CB8AC3E}">
        <p14:creationId xmlns:p14="http://schemas.microsoft.com/office/powerpoint/2010/main" val="39153989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882360"/>
            <a:ext cx="8229600" cy="1143000"/>
          </a:xfrm>
        </p:spPr>
        <p:txBody>
          <a:bodyPr/>
          <a:lstStyle/>
          <a:p>
            <a:r>
              <a:rPr lang="en-CA" b="1" dirty="0" smtClean="0"/>
              <a:t>Summary and Review</a:t>
            </a:r>
            <a:endParaRPr lang="en-CA" b="1" dirty="0"/>
          </a:p>
        </p:txBody>
      </p:sp>
      <p:sp>
        <p:nvSpPr>
          <p:cNvPr id="3" name="Content Placeholder 2"/>
          <p:cNvSpPr>
            <a:spLocks noGrp="1"/>
          </p:cNvSpPr>
          <p:nvPr>
            <p:ph idx="1"/>
          </p:nvPr>
        </p:nvSpPr>
        <p:spPr>
          <a:xfrm>
            <a:off x="493643" y="2025360"/>
            <a:ext cx="8229600" cy="4154214"/>
          </a:xfrm>
        </p:spPr>
        <p:txBody>
          <a:bodyPr>
            <a:normAutofit/>
          </a:bodyPr>
          <a:lstStyle/>
          <a:p>
            <a:pPr marL="0" indent="0">
              <a:spcAft>
                <a:spcPts val="600"/>
              </a:spcAft>
              <a:buNone/>
            </a:pPr>
            <a:r>
              <a:rPr lang="en-US" b="1" dirty="0" smtClean="0"/>
              <a:t>LO5</a:t>
            </a:r>
            <a:r>
              <a:rPr lang="en-US" b="1" dirty="0"/>
              <a:t>  Managing Change in a Unionized Environment</a:t>
            </a:r>
            <a:endParaRPr lang="en-CA" dirty="0"/>
          </a:p>
          <a:p>
            <a:pPr>
              <a:spcAft>
                <a:spcPts val="600"/>
              </a:spcAft>
            </a:pPr>
            <a:r>
              <a:rPr lang="en-US" dirty="0" smtClean="0"/>
              <a:t>To </a:t>
            </a:r>
            <a:r>
              <a:rPr lang="en-US" dirty="0"/>
              <a:t>manage change in a unionized environment it is important to resolve day-to-day issues, provide education about the change, work together on developing a vision for the organization, and establish new, cooperative problem-solving arrangements. </a:t>
            </a:r>
            <a:endParaRPr lang="en-US" dirty="0" smtClean="0"/>
          </a:p>
          <a:p>
            <a:pPr>
              <a:spcAft>
                <a:spcPts val="600"/>
              </a:spcAft>
            </a:pPr>
            <a:r>
              <a:rPr lang="en-US" dirty="0" smtClean="0"/>
              <a:t>A </a:t>
            </a:r>
            <a:r>
              <a:rPr lang="en-US" dirty="0"/>
              <a:t>high performance culture based on norms and values that support innovation and risk taking is better adapted to organizational change.</a:t>
            </a:r>
            <a:endParaRPr lang="en-CA" dirty="0"/>
          </a:p>
          <a:p>
            <a:pPr>
              <a:spcAft>
                <a:spcPts val="600"/>
              </a:spcAft>
            </a:pPr>
            <a:endParaRPr lang="en-CA" dirty="0"/>
          </a:p>
        </p:txBody>
      </p:sp>
    </p:spTree>
    <p:extLst>
      <p:ext uri="{BB962C8B-B14F-4D97-AF65-F5344CB8AC3E}">
        <p14:creationId xmlns:p14="http://schemas.microsoft.com/office/powerpoint/2010/main" val="4275359788"/>
      </p:ext>
    </p:extLst>
  </p:cSld>
  <p:clrMapOvr>
    <a:masterClrMapping/>
  </p:clrMapOvr>
</p:sld>
</file>

<file path=ppt/theme/theme1.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1125</TotalTime>
  <Words>2494</Words>
  <Application>Microsoft Office PowerPoint</Application>
  <PresentationFormat>On-screen Show (4:3)</PresentationFormat>
  <Paragraphs>272</Paragraphs>
  <Slides>33</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Arial Narrow</vt:lpstr>
      <vt:lpstr>Baskerville Old Face</vt:lpstr>
      <vt:lpstr>Calibri</vt:lpstr>
      <vt:lpstr>Symbol</vt:lpstr>
      <vt:lpstr>Times New Roman</vt:lpstr>
      <vt:lpstr>Wingdings</vt:lpstr>
      <vt:lpstr>3_McGraw Hill 2009</vt:lpstr>
      <vt:lpstr>PowerPoint Presentation</vt:lpstr>
      <vt:lpstr>Learning Outcomes</vt:lpstr>
      <vt:lpstr>Organizational Change and Culture</vt:lpstr>
      <vt:lpstr>Organizational Change and Culture</vt:lpstr>
      <vt:lpstr>Organizational Change and Culture</vt:lpstr>
      <vt:lpstr>Organizational Change and Culture</vt:lpstr>
      <vt:lpstr>Organizational Change and Culture</vt:lpstr>
      <vt:lpstr>Organizational Change and Culture</vt:lpstr>
      <vt:lpstr>Steps in Managing  Organizational Change</vt:lpstr>
      <vt:lpstr>Steps in Managing  Organizational Change</vt:lpstr>
      <vt:lpstr>Four Steps in the  Organizational Change Process</vt:lpstr>
      <vt:lpstr>Introducing Change</vt:lpstr>
      <vt:lpstr>Models of Organizational Change</vt:lpstr>
      <vt:lpstr>Models of Organizational Change</vt:lpstr>
      <vt:lpstr>Lewin’s Model of Change</vt:lpstr>
      <vt:lpstr>Models of Organizational Change</vt:lpstr>
      <vt:lpstr>Kotter's Eight Step Plan for Implementing Change</vt:lpstr>
      <vt:lpstr>Four D's Appreciative Inquiry</vt:lpstr>
      <vt:lpstr>The Four D's of  Appreciative Inquiry </vt:lpstr>
      <vt:lpstr>Complexity Theory </vt:lpstr>
      <vt:lpstr>Complexity Theory </vt:lpstr>
      <vt:lpstr>Organizational Change and Culture: Adaptive Cultures vs. Inert Cultures</vt:lpstr>
      <vt:lpstr>Innovation and Entrepreneurship</vt:lpstr>
      <vt:lpstr>Innovation and Entrepreneurship</vt:lpstr>
      <vt:lpstr>Innovation and Entrepreneurship</vt:lpstr>
      <vt:lpstr>Innovation and Entrepreneurship</vt:lpstr>
      <vt:lpstr>The Process of Innovation</vt:lpstr>
      <vt:lpstr>Managing Change in a  Unionized Environment</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Sandra Wellman</dc:creator>
  <cp:lastModifiedBy>Sandra Wellman</cp:lastModifiedBy>
  <cp:revision>12</cp:revision>
  <dcterms:created xsi:type="dcterms:W3CDTF">2015-07-15T01:39:02Z</dcterms:created>
  <dcterms:modified xsi:type="dcterms:W3CDTF">2016-02-05T03:03:30Z</dcterms:modified>
</cp:coreProperties>
</file>