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67" r:id="rId3"/>
    <p:sldId id="257" r:id="rId4"/>
    <p:sldId id="268" r:id="rId5"/>
    <p:sldId id="269" r:id="rId6"/>
    <p:sldId id="264" r:id="rId7"/>
    <p:sldId id="265" r:id="rId8"/>
    <p:sldId id="283" r:id="rId9"/>
    <p:sldId id="270" r:id="rId10"/>
    <p:sldId id="271" r:id="rId11"/>
    <p:sldId id="272" r:id="rId12"/>
    <p:sldId id="273" r:id="rId13"/>
    <p:sldId id="258" r:id="rId14"/>
    <p:sldId id="259" r:id="rId15"/>
    <p:sldId id="266" r:id="rId16"/>
    <p:sldId id="274" r:id="rId17"/>
    <p:sldId id="275" r:id="rId18"/>
    <p:sldId id="276" r:id="rId19"/>
    <p:sldId id="277" r:id="rId20"/>
    <p:sldId id="281" r:id="rId21"/>
    <p:sldId id="278" r:id="rId22"/>
    <p:sldId id="279" r:id="rId23"/>
    <p:sldId id="286" r:id="rId24"/>
    <p:sldId id="287" r:id="rId25"/>
    <p:sldId id="284" r:id="rId26"/>
    <p:sldId id="288" r:id="rId27"/>
    <p:sldId id="285" r:id="rId28"/>
    <p:sldId id="280" r:id="rId29"/>
    <p:sldId id="28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C9FF3D-765F-44E9-913A-013DC8164BFB}" type="datetimeFigureOut">
              <a:rPr lang="en-US" smtClean="0"/>
              <a:pPr/>
              <a:t>9/9/2014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4789CD-7534-4609-AB25-B0002BABAC09}" type="slidenum">
              <a:rPr lang="en-US" smtClean="0"/>
              <a:pPr/>
              <a:t>‹#›</a:t>
            </a:fld>
            <a:endParaRPr lang="en-US"/>
          </a:p>
        </p:txBody>
      </p:sp>
    </p:spTree>
    <p:extLst>
      <p:ext uri="{BB962C8B-B14F-4D97-AF65-F5344CB8AC3E}">
        <p14:creationId xmlns:p14="http://schemas.microsoft.com/office/powerpoint/2010/main" xmlns="" val="321124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13</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13</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14</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14</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24</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24</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25</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25</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dirty="0" smtClean="0"/>
          </a:p>
          <a:p>
            <a:pPr eaLnBrk="1" hangingPunct="1"/>
            <a:r>
              <a:rPr lang="en-US" dirty="0"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dirty="0" smtClean="0"/>
          </a:p>
          <a:p>
            <a:pPr eaLnBrk="1" hangingPunct="1"/>
            <a:r>
              <a:rPr lang="en-US" dirty="0" smtClean="0"/>
              <a:t>In a sense, international trade is like technological progress:  it allows society to produce quantities of goods that would otherwise not be possible.  </a:t>
            </a:r>
          </a:p>
          <a:p>
            <a:pPr eaLnBrk="1" hangingPunct="1"/>
            <a:endParaRPr lang="en-US" dirty="0" smtClean="0"/>
          </a:p>
          <a:p>
            <a:pPr eaLnBrk="1" hangingPunct="1"/>
            <a:endParaRPr lang="en-US" dirty="0"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26</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26</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The red point again represents production.  </a:t>
            </a:r>
          </a:p>
          <a:p>
            <a:pPr eaLnBrk="1" hangingPunct="1"/>
            <a:endParaRPr lang="en-US" smtClean="0"/>
          </a:p>
          <a:p>
            <a:pPr eaLnBrk="1" hangingPunct="1"/>
            <a:r>
              <a:rPr lang="en-US"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smtClean="0"/>
          </a:p>
          <a:p>
            <a:pPr eaLnBrk="1" hangingPunct="1"/>
            <a:r>
              <a:rPr lang="en-US" smtClean="0"/>
              <a:t>In a sense, international trade is like technological progress:  it allows society to produce quantities of goods that would otherwise not be possible.  </a:t>
            </a:r>
          </a:p>
          <a:p>
            <a:pPr eaLnBrk="1" hangingPunct="1"/>
            <a:endParaRPr lang="en-US" smtClean="0"/>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fld id="{5FCFEC75-A25B-44AD-BE77-22797DCA8235}" type="slidenum">
              <a:rPr lang="en-US" smtClean="0"/>
              <a:pPr eaLnBrk="1" hangingPunct="1"/>
              <a:t>27</a:t>
            </a:fld>
            <a:endParaRPr lang="en-US" smtClean="0"/>
          </a:p>
        </p:txBody>
      </p:sp>
      <p:sp>
        <p:nvSpPr>
          <p:cNvPr id="5632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r" eaLnBrk="1" hangingPunct="1"/>
            <a:fld id="{3BD73470-FFFA-4455-A4FD-206620989BB0}" type="slidenum">
              <a:rPr lang="en-US" sz="1200">
                <a:cs typeface="Arial" charset="0"/>
              </a:rPr>
              <a:pPr algn="r" eaLnBrk="1" hangingPunct="1"/>
              <a:t>27</a:t>
            </a:fld>
            <a:endParaRPr lang="en-US" sz="1200">
              <a:cs typeface="Arial" charset="0"/>
            </a:endParaRPr>
          </a:p>
        </p:txBody>
      </p:sp>
      <p:sp>
        <p:nvSpPr>
          <p:cNvPr id="56324" name="Rectangle 2"/>
          <p:cNvSpPr>
            <a:spLocks noGrp="1" noRot="1" noChangeAspect="1" noChangeArrowheads="1" noTextEdit="1"/>
          </p:cNvSpPr>
          <p:nvPr>
            <p:ph type="sldImg"/>
          </p:nvPr>
        </p:nvSpPr>
        <p:spPr>
          <a:ln/>
        </p:spPr>
      </p:sp>
      <p:sp>
        <p:nvSpPr>
          <p:cNvPr id="5632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smtClean="0"/>
              <a:t>The red point again represents production.  </a:t>
            </a:r>
          </a:p>
          <a:p>
            <a:pPr eaLnBrk="1" hangingPunct="1"/>
            <a:endParaRPr lang="en-US" smtClean="0"/>
          </a:p>
          <a:p>
            <a:pPr eaLnBrk="1" hangingPunct="1"/>
            <a:r>
              <a:rPr lang="en-US" smtClean="0"/>
              <a:t>Trade un-tethers consumption from production.  The light blue point represents consumption.  Notice that the consumption point is above the PPF.  Without trade, it would not be possible to consume this combination of the two goods!  </a:t>
            </a:r>
          </a:p>
          <a:p>
            <a:pPr eaLnBrk="1" hangingPunct="1"/>
            <a:endParaRPr lang="en-US" smtClean="0"/>
          </a:p>
          <a:p>
            <a:pPr eaLnBrk="1" hangingPunct="1"/>
            <a:r>
              <a:rPr lang="en-US" smtClean="0"/>
              <a:t>In a sense, international trade is like technological progress:  it allows society to produce quantities of goods that would otherwise not be possible.  </a:t>
            </a:r>
          </a:p>
          <a:p>
            <a:pPr eaLnBrk="1" hangingPunct="1"/>
            <a:endParaRPr lang="en-US" smtClean="0"/>
          </a:p>
          <a:p>
            <a:pPr eaLnBrk="1" hangingPunct="1"/>
            <a:endParaRPr lang="en-US" smtClean="0"/>
          </a:p>
        </p:txBody>
      </p:sp>
      <p:sp>
        <p:nvSpPr>
          <p:cNvPr id="6" name="Footer Placeholder 5"/>
          <p:cNvSpPr>
            <a:spLocks noGrp="1"/>
          </p:cNvSpPr>
          <p:nvPr>
            <p:ph type="ftr" sz="quarter" idx="4"/>
          </p:nvPr>
        </p:nvSpPr>
        <p:spPr/>
        <p:txBody>
          <a:bodyPr/>
          <a:lstStyle/>
          <a:p>
            <a:pPr>
              <a:defRPr/>
            </a:pPr>
            <a:r>
              <a:rPr lang="en-CA"/>
              <a:t>Copyright © 2011 Nelson Education Limited</a:t>
            </a:r>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526878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02093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647D1E-14F1-42FE-9FCD-133CA58CFEB9}"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3808781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647D1E-14F1-42FE-9FCD-133CA58CFEB9}"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286365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647D1E-14F1-42FE-9FCD-133CA58CFEB9}" type="datetimeFigureOut">
              <a:rPr lang="en-US" smtClean="0"/>
              <a:pPr/>
              <a:t>9/9/2014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251150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647D1E-14F1-42FE-9FCD-133CA58CFEB9}" type="datetimeFigureOut">
              <a:rPr lang="en-US" smtClean="0"/>
              <a:pPr/>
              <a:t>9/9/2014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9454690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647D1E-14F1-42FE-9FCD-133CA58CFEB9}" type="datetimeFigureOut">
              <a:rPr lang="en-US" smtClean="0"/>
              <a:pPr/>
              <a:t>9/9/2014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32043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647D1E-14F1-42FE-9FCD-133CA58CFEB9}"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298184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647D1E-14F1-42FE-9FCD-133CA58CFEB9}" type="datetimeFigureOut">
              <a:rPr lang="en-US" smtClean="0"/>
              <a:pPr/>
              <a:t>9/9/2014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422802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132609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647D1E-14F1-42FE-9FCD-133CA58CFEB9}" type="datetimeFigureOut">
              <a:rPr lang="en-US" smtClean="0"/>
              <a:pPr/>
              <a:t>9/9/2014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2597716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47D1E-14F1-42FE-9FCD-133CA58CFEB9}" type="datetimeFigureOut">
              <a:rPr lang="en-US" smtClean="0"/>
              <a:pPr/>
              <a:t>9/9/2014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90DC3F-36D5-4057-9A12-BE0C84CE0842}" type="slidenum">
              <a:rPr lang="en-US" smtClean="0"/>
              <a:pPr/>
              <a:t>‹#›</a:t>
            </a:fld>
            <a:endParaRPr lang="en-US"/>
          </a:p>
        </p:txBody>
      </p:sp>
    </p:spTree>
    <p:extLst>
      <p:ext uri="{BB962C8B-B14F-4D97-AF65-F5344CB8AC3E}">
        <p14:creationId xmlns:p14="http://schemas.microsoft.com/office/powerpoint/2010/main" xmlns="" val="36124924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hyperlink" Target="../../../../../../Program%20Files/TurningPoint/2003/Questions.html"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hyperlink" Target="../../../../../../Program%20Files/TurningPoint/2003/Questions.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hyperlink" Target="../../../../../../Program%20Files/TurningPoint/2003/Questions.html" TargetMode="Externa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hyperlink" Target="../../../../../../Program%20Files/TurningPoint/2003/Questions.html"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hyperlink" Target="../../../../../../Program%20Files/TurningPoint/2003/Questions.html" TargetMode="Externa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hyperlink" Target="../../../../../../Program%20Files/TurningPoint/2003/Questions.html"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00"/>
            <a:ext cx="7772400" cy="2076451"/>
          </a:xfrm>
        </p:spPr>
        <p:txBody>
          <a:bodyPr>
            <a:normAutofit fontScale="90000"/>
          </a:bodyPr>
          <a:lstStyle/>
          <a:p>
            <a:r>
              <a:rPr lang="en-CA" dirty="0" smtClean="0"/>
              <a:t>Chapter 3</a:t>
            </a:r>
            <a:br>
              <a:rPr lang="en-CA" dirty="0" smtClean="0"/>
            </a:br>
            <a:r>
              <a:rPr lang="en-CA" dirty="0" smtClean="0"/>
              <a:t>Interdependence and the Gains From Trade</a:t>
            </a:r>
            <a:endParaRPr lang="en-US" dirty="0"/>
          </a:p>
        </p:txBody>
      </p:sp>
    </p:spTree>
    <p:extLst>
      <p:ext uri="{BB962C8B-B14F-4D97-AF65-F5344CB8AC3E}">
        <p14:creationId xmlns:p14="http://schemas.microsoft.com/office/powerpoint/2010/main" xmlns="" val="609534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Recall from Chapter 1</a:t>
            </a:r>
            <a:endParaRPr lang="en-US" dirty="0"/>
          </a:p>
        </p:txBody>
      </p:sp>
      <p:sp>
        <p:nvSpPr>
          <p:cNvPr id="3" name="Content Placeholder 2"/>
          <p:cNvSpPr>
            <a:spLocks noGrp="1"/>
          </p:cNvSpPr>
          <p:nvPr>
            <p:ph idx="1"/>
          </p:nvPr>
        </p:nvSpPr>
        <p:spPr/>
        <p:txBody>
          <a:bodyPr>
            <a:normAutofit fontScale="92500" lnSpcReduction="10000"/>
          </a:bodyPr>
          <a:lstStyle/>
          <a:p>
            <a:r>
              <a:rPr lang="en-CA" dirty="0" smtClean="0"/>
              <a:t>Principle 1 – People face Trade-offs – Production possibilities frontier</a:t>
            </a:r>
          </a:p>
          <a:p>
            <a:r>
              <a:rPr lang="en-CA" dirty="0" smtClean="0"/>
              <a:t>Principle 2 – The </a:t>
            </a:r>
            <a:r>
              <a:rPr lang="en-CA" i="1" dirty="0" smtClean="0"/>
              <a:t>True</a:t>
            </a:r>
            <a:r>
              <a:rPr lang="en-CA" dirty="0" smtClean="0"/>
              <a:t> cost of something is what you must give up in order to get it – Opportunity cost</a:t>
            </a:r>
          </a:p>
          <a:p>
            <a:r>
              <a:rPr lang="en-CA" dirty="0" smtClean="0"/>
              <a:t>Principle 5 – Trade can make everyone better off</a:t>
            </a:r>
          </a:p>
          <a:p>
            <a:pPr lvl="1"/>
            <a:r>
              <a:rPr lang="en-CA" dirty="0" smtClean="0"/>
              <a:t>In lecture one we touched on the idea that specialization and trade benefits all involved parties</a:t>
            </a:r>
          </a:p>
          <a:p>
            <a:pPr lvl="1"/>
            <a:r>
              <a:rPr lang="en-CA" dirty="0" smtClean="0"/>
              <a:t>We will now see this mathematically with a simple model based on a story</a:t>
            </a:r>
            <a:endParaRPr lang="en-US" dirty="0"/>
          </a:p>
        </p:txBody>
      </p:sp>
    </p:spTree>
    <p:extLst>
      <p:ext uri="{BB962C8B-B14F-4D97-AF65-F5344CB8AC3E}">
        <p14:creationId xmlns:p14="http://schemas.microsoft.com/office/powerpoint/2010/main" xmlns="" val="122088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Our model will be based on characters from two (older) movies</a:t>
            </a:r>
            <a:endParaRPr lang="en-US" dirty="0"/>
          </a:p>
        </p:txBody>
      </p:sp>
      <p:sp>
        <p:nvSpPr>
          <p:cNvPr id="4" name="Content Placeholder 3"/>
          <p:cNvSpPr>
            <a:spLocks noGrp="1"/>
          </p:cNvSpPr>
          <p:nvPr>
            <p:ph sz="half" idx="1"/>
          </p:nvPr>
        </p:nvSpPr>
        <p:spPr>
          <a:xfrm>
            <a:off x="2819400" y="1600200"/>
            <a:ext cx="5181600" cy="1828799"/>
          </a:xfrm>
        </p:spPr>
        <p:txBody>
          <a:bodyPr>
            <a:normAutofit fontScale="85000" lnSpcReduction="20000"/>
          </a:bodyPr>
          <a:lstStyle/>
          <a:p>
            <a:r>
              <a:rPr lang="en-CA" dirty="0" smtClean="0"/>
              <a:t>Robinson Crusoe, starring Pierce </a:t>
            </a:r>
            <a:r>
              <a:rPr lang="en-CA" dirty="0" err="1" smtClean="0"/>
              <a:t>Brosnan</a:t>
            </a:r>
            <a:r>
              <a:rPr lang="en-CA" dirty="0" smtClean="0"/>
              <a:t> (1997)</a:t>
            </a:r>
          </a:p>
          <a:p>
            <a:r>
              <a:rPr lang="en-CA" dirty="0" smtClean="0"/>
              <a:t>“The greatest adventure of them all!”</a:t>
            </a:r>
          </a:p>
          <a:p>
            <a:r>
              <a:rPr lang="en-CA" dirty="0" smtClean="0"/>
              <a:t>Based on an English novel from the 1700s</a:t>
            </a:r>
          </a:p>
          <a:p>
            <a:endParaRPr lang="en-US" dirty="0"/>
          </a:p>
        </p:txBody>
      </p:sp>
      <p:sp>
        <p:nvSpPr>
          <p:cNvPr id="5" name="Content Placeholder 4"/>
          <p:cNvSpPr>
            <a:spLocks noGrp="1"/>
          </p:cNvSpPr>
          <p:nvPr>
            <p:ph sz="half" idx="2"/>
          </p:nvPr>
        </p:nvSpPr>
        <p:spPr>
          <a:xfrm>
            <a:off x="5257800" y="3581400"/>
            <a:ext cx="3657600" cy="2590800"/>
          </a:xfrm>
        </p:spPr>
        <p:txBody>
          <a:bodyPr>
            <a:normAutofit fontScale="85000" lnSpcReduction="20000"/>
          </a:bodyPr>
          <a:lstStyle/>
          <a:p>
            <a:r>
              <a:rPr lang="en-CA" dirty="0" smtClean="0"/>
              <a:t>Cast Away, starring Tom Hanks (2000)</a:t>
            </a:r>
          </a:p>
          <a:p>
            <a:r>
              <a:rPr lang="en-CA" dirty="0" smtClean="0"/>
              <a:t>“At the edge of the world, his journey begins.”</a:t>
            </a:r>
          </a:p>
          <a:p>
            <a:r>
              <a:rPr lang="en-CA" dirty="0" smtClean="0"/>
              <a:t>Award for best actor</a:t>
            </a:r>
            <a:endParaRPr lang="en-US" dirty="0"/>
          </a:p>
        </p:txBody>
      </p:sp>
      <p:pic>
        <p:nvPicPr>
          <p:cNvPr id="1026" name="Picture 2" descr="I:\New folder (2)\David Gray's slides\32_d__0_RobinsonCruso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447800"/>
            <a:ext cx="2102069" cy="30480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I:\New folder (2)\David Gray's slides\castaway.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743200" y="3429000"/>
            <a:ext cx="2347868" cy="3276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279230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28600"/>
            <a:ext cx="8229600" cy="1143000"/>
          </a:xfrm>
        </p:spPr>
        <p:txBody>
          <a:bodyPr>
            <a:noAutofit/>
          </a:bodyPr>
          <a:lstStyle/>
          <a:p>
            <a:pPr algn="l"/>
            <a:r>
              <a:rPr lang="en-CA" sz="3200" dirty="0" smtClean="0"/>
              <a:t>Our model assumes that both of these characters were stranded on the same island</a:t>
            </a:r>
            <a:endParaRPr lang="en-US" sz="3200" dirty="0"/>
          </a:p>
        </p:txBody>
      </p:sp>
      <p:sp>
        <p:nvSpPr>
          <p:cNvPr id="3" name="Content Placeholder 2"/>
          <p:cNvSpPr>
            <a:spLocks noGrp="1"/>
          </p:cNvSpPr>
          <p:nvPr>
            <p:ph idx="1"/>
          </p:nvPr>
        </p:nvSpPr>
        <p:spPr/>
        <p:txBody>
          <a:bodyPr/>
          <a:lstStyle/>
          <a:p>
            <a:r>
              <a:rPr lang="en-CA" dirty="0" smtClean="0"/>
              <a:t>There are only 2 things to eat – coconuts and fish</a:t>
            </a:r>
          </a:p>
          <a:p>
            <a:r>
              <a:rPr lang="en-CA" dirty="0" smtClean="0"/>
              <a:t>Each man has 8 hours per day to gather food. They spend the other 8 waking hours completing other tasks – gathering firewood, building shelter, tending the signal fire, </a:t>
            </a:r>
            <a:r>
              <a:rPr lang="en-CA" dirty="0" err="1" smtClean="0"/>
              <a:t>ect</a:t>
            </a:r>
            <a:r>
              <a:rPr lang="en-CA" dirty="0" smtClean="0"/>
              <a:t>.</a:t>
            </a:r>
            <a:endParaRPr lang="en-US" dirty="0"/>
          </a:p>
        </p:txBody>
      </p:sp>
      <p:pic>
        <p:nvPicPr>
          <p:cNvPr id="4098" name="Picture 2" descr="I:\New folder (2)\David Gray's slides\islan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95600" y="4804193"/>
            <a:ext cx="3048000" cy="192832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39767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Assumptions</a:t>
            </a:r>
            <a:endParaRPr lang="en-US" dirty="0"/>
          </a:p>
        </p:txBody>
      </p:sp>
      <p:sp>
        <p:nvSpPr>
          <p:cNvPr id="3" name="Content Placeholder 2"/>
          <p:cNvSpPr>
            <a:spLocks noGrp="1"/>
          </p:cNvSpPr>
          <p:nvPr>
            <p:ph idx="1"/>
          </p:nvPr>
        </p:nvSpPr>
        <p:spPr/>
        <p:txBody>
          <a:bodyPr/>
          <a:lstStyle/>
          <a:p>
            <a:r>
              <a:rPr lang="en-CA" dirty="0" smtClean="0"/>
              <a:t>Looking at only the food gathering decision</a:t>
            </a:r>
          </a:p>
          <a:p>
            <a:r>
              <a:rPr lang="en-CA" dirty="0" smtClean="0"/>
              <a:t>There are also other trade-offs, for instance, less time can be spent gathering food in order to build a better shelter, or more resources could be put into getting rescued, at the expense of food and shelter</a:t>
            </a:r>
          </a:p>
          <a:p>
            <a:r>
              <a:rPr lang="en-CA" dirty="0" smtClean="0"/>
              <a:t>Assume that this decision is already made – the 8 hours spent gathering food is fixed </a:t>
            </a:r>
            <a:endParaRPr lang="en-US" dirty="0"/>
          </a:p>
        </p:txBody>
      </p:sp>
    </p:spTree>
    <p:extLst>
      <p:ext uri="{BB962C8B-B14F-4D97-AF65-F5344CB8AC3E}">
        <p14:creationId xmlns:p14="http://schemas.microsoft.com/office/powerpoint/2010/main" xmlns="" val="3523044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Pierce </a:t>
            </a:r>
            <a:r>
              <a:rPr lang="en-CA" dirty="0" err="1" smtClean="0"/>
              <a:t>Brosnan</a:t>
            </a:r>
            <a:endParaRPr lang="en-US" dirty="0"/>
          </a:p>
        </p:txBody>
      </p:sp>
      <p:sp>
        <p:nvSpPr>
          <p:cNvPr id="3" name="Content Placeholder 2"/>
          <p:cNvSpPr>
            <a:spLocks noGrp="1"/>
          </p:cNvSpPr>
          <p:nvPr>
            <p:ph idx="1"/>
          </p:nvPr>
        </p:nvSpPr>
        <p:spPr>
          <a:xfrm>
            <a:off x="457200" y="1752600"/>
            <a:ext cx="8229600" cy="4724400"/>
          </a:xfrm>
        </p:spPr>
        <p:txBody>
          <a:bodyPr>
            <a:normAutofit fontScale="92500"/>
          </a:bodyPr>
          <a:lstStyle/>
          <a:p>
            <a:r>
              <a:rPr lang="en-CA" dirty="0" smtClean="0"/>
              <a:t>Has lived on the island for some time, and is good at gathering food</a:t>
            </a:r>
          </a:p>
          <a:p>
            <a:r>
              <a:rPr lang="en-CA" dirty="0"/>
              <a:t>Can catch </a:t>
            </a:r>
            <a:r>
              <a:rPr lang="en-CA" dirty="0" smtClean="0"/>
              <a:t>3 </a:t>
            </a:r>
            <a:r>
              <a:rPr lang="en-CA" dirty="0"/>
              <a:t>fish </a:t>
            </a:r>
            <a:r>
              <a:rPr lang="en-CA" dirty="0" smtClean="0"/>
              <a:t>for every 2 hours </a:t>
            </a:r>
            <a:r>
              <a:rPr lang="en-CA" dirty="0"/>
              <a:t>spent </a:t>
            </a:r>
            <a:r>
              <a:rPr lang="en-CA" dirty="0" smtClean="0"/>
              <a:t>fishing (1.5 fish per hour)</a:t>
            </a:r>
            <a:endParaRPr lang="en-CA" dirty="0"/>
          </a:p>
          <a:p>
            <a:r>
              <a:rPr lang="en-CA" dirty="0"/>
              <a:t>Can gather </a:t>
            </a:r>
            <a:r>
              <a:rPr lang="en-CA" dirty="0" smtClean="0"/>
              <a:t>2 coconuts </a:t>
            </a:r>
            <a:r>
              <a:rPr lang="en-CA" dirty="0"/>
              <a:t>per hour spent gathering</a:t>
            </a:r>
          </a:p>
          <a:p>
            <a:r>
              <a:rPr lang="en-CA" dirty="0" smtClean="0"/>
              <a:t>Pierce </a:t>
            </a:r>
            <a:r>
              <a:rPr lang="en-CA" dirty="0"/>
              <a:t>is able to gather </a:t>
            </a:r>
            <a:r>
              <a:rPr lang="en-CA" dirty="0" smtClean="0"/>
              <a:t>16 </a:t>
            </a:r>
            <a:r>
              <a:rPr lang="en-CA" dirty="0"/>
              <a:t>coconuts per day, </a:t>
            </a:r>
            <a:r>
              <a:rPr lang="en-CA" dirty="0" smtClean="0"/>
              <a:t>or 12 </a:t>
            </a:r>
            <a:r>
              <a:rPr lang="en-CA" dirty="0"/>
              <a:t>fish per day, or some combination in between, as long as he does not spend more than 8 hours total</a:t>
            </a:r>
            <a:endParaRPr lang="en-US" dirty="0"/>
          </a:p>
          <a:p>
            <a:endParaRPr lang="en-CA" dirty="0" smtClean="0"/>
          </a:p>
          <a:p>
            <a:endParaRPr lang="en-US" dirty="0"/>
          </a:p>
        </p:txBody>
      </p:sp>
      <p:pic>
        <p:nvPicPr>
          <p:cNvPr id="2050" name="Picture 2" descr="I:\New folder (2)\David Gray's slides\pierce.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181600" y="5787"/>
            <a:ext cx="3276600" cy="178595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25761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Tom Hanks</a:t>
            </a:r>
            <a:endParaRPr lang="en-US" dirty="0"/>
          </a:p>
        </p:txBody>
      </p:sp>
      <p:sp>
        <p:nvSpPr>
          <p:cNvPr id="3" name="Content Placeholder 2"/>
          <p:cNvSpPr>
            <a:spLocks noGrp="1"/>
          </p:cNvSpPr>
          <p:nvPr>
            <p:ph idx="1"/>
          </p:nvPr>
        </p:nvSpPr>
        <p:spPr>
          <a:xfrm>
            <a:off x="381000" y="2057400"/>
            <a:ext cx="8229600" cy="4343400"/>
          </a:xfrm>
        </p:spPr>
        <p:txBody>
          <a:bodyPr/>
          <a:lstStyle/>
          <a:p>
            <a:r>
              <a:rPr lang="en-CA" dirty="0" smtClean="0"/>
              <a:t>New to the island… still has a lot to learn</a:t>
            </a:r>
          </a:p>
          <a:p>
            <a:r>
              <a:rPr lang="en-CA" dirty="0" smtClean="0"/>
              <a:t>Can catch one fish per hour spent fishing</a:t>
            </a:r>
          </a:p>
          <a:p>
            <a:r>
              <a:rPr lang="en-CA" dirty="0" smtClean="0"/>
              <a:t>Can gather one coconut per hour spent gathering</a:t>
            </a:r>
          </a:p>
          <a:p>
            <a:r>
              <a:rPr lang="en-CA" dirty="0" smtClean="0"/>
              <a:t>Tom is able to gather 8 coconuts per day, or 8 fish per day, or some combination in between, as long as he does not spend more than 8 hours total</a:t>
            </a:r>
            <a:endParaRPr lang="en-US" dirty="0"/>
          </a:p>
        </p:txBody>
      </p:sp>
      <p:pic>
        <p:nvPicPr>
          <p:cNvPr id="3074" name="Picture 2" descr="I:\New folder (2)\David Gray's slides\tom.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0" y="0"/>
            <a:ext cx="2844053" cy="20574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6588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Initial Allocations</a:t>
            </a:r>
            <a:endParaRPr lang="en-US" dirty="0"/>
          </a:p>
        </p:txBody>
      </p:sp>
      <p:sp>
        <p:nvSpPr>
          <p:cNvPr id="3" name="Content Placeholder 2"/>
          <p:cNvSpPr>
            <a:spLocks noGrp="1"/>
          </p:cNvSpPr>
          <p:nvPr>
            <p:ph idx="1"/>
          </p:nvPr>
        </p:nvSpPr>
        <p:spPr/>
        <p:txBody>
          <a:bodyPr/>
          <a:lstStyle/>
          <a:p>
            <a:r>
              <a:rPr lang="en-CA" dirty="0" smtClean="0"/>
              <a:t>Assume Pierce spends 2 hours fishing and 6 hours gathering coconuts</a:t>
            </a:r>
          </a:p>
          <a:p>
            <a:pPr lvl="1"/>
            <a:r>
              <a:rPr lang="en-CA" dirty="0" smtClean="0"/>
              <a:t>3 fish, 12 coconuts</a:t>
            </a:r>
          </a:p>
          <a:p>
            <a:r>
              <a:rPr lang="en-CA" dirty="0" smtClean="0"/>
              <a:t>Assume Tom spends 4 hours fishing and 4 hours gathering coconuts</a:t>
            </a:r>
          </a:p>
          <a:p>
            <a:pPr lvl="1"/>
            <a:r>
              <a:rPr lang="en-CA" dirty="0" smtClean="0"/>
              <a:t>4 fish, 4 coconuts</a:t>
            </a:r>
            <a:endParaRPr lang="en-US" dirty="0"/>
          </a:p>
        </p:txBody>
      </p:sp>
    </p:spTree>
    <p:extLst>
      <p:ext uri="{BB962C8B-B14F-4D97-AF65-F5344CB8AC3E}">
        <p14:creationId xmlns:p14="http://schemas.microsoft.com/office/powerpoint/2010/main" xmlns="" val="1944960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Pierce is clearly better than Tom at collecting both foods…</a:t>
            </a:r>
            <a:endParaRPr lang="en-US" dirty="0"/>
          </a:p>
        </p:txBody>
      </p:sp>
      <p:sp>
        <p:nvSpPr>
          <p:cNvPr id="3" name="Content Placeholder 2"/>
          <p:cNvSpPr>
            <a:spLocks noGrp="1"/>
          </p:cNvSpPr>
          <p:nvPr>
            <p:ph idx="1"/>
          </p:nvPr>
        </p:nvSpPr>
        <p:spPr>
          <a:xfrm>
            <a:off x="457200" y="1600200"/>
            <a:ext cx="8229600" cy="5029200"/>
          </a:xfrm>
        </p:spPr>
        <p:txBody>
          <a:bodyPr>
            <a:normAutofit lnSpcReduction="10000"/>
          </a:bodyPr>
          <a:lstStyle/>
          <a:p>
            <a:r>
              <a:rPr lang="en-CA" dirty="0" smtClean="0"/>
              <a:t>Pierce gets 2 coconuts per hour, compared to Tom’s 1</a:t>
            </a:r>
          </a:p>
          <a:p>
            <a:r>
              <a:rPr lang="en-CA" dirty="0" smtClean="0"/>
              <a:t>Pierce gets 1.5 fish per hour, compared to Tom’s 1</a:t>
            </a:r>
          </a:p>
          <a:p>
            <a:r>
              <a:rPr lang="en-CA" dirty="0" smtClean="0"/>
              <a:t>Pierce has what we call an ‘</a:t>
            </a:r>
            <a:r>
              <a:rPr lang="en-CA" b="1" dirty="0" smtClean="0"/>
              <a:t>Absolute Advantage</a:t>
            </a:r>
            <a:r>
              <a:rPr lang="en-CA" dirty="0" smtClean="0"/>
              <a:t>’ compared to Tom in both coconuts and fish</a:t>
            </a:r>
          </a:p>
          <a:p>
            <a:pPr lvl="1"/>
            <a:r>
              <a:rPr lang="en-CA" u="sng" dirty="0" smtClean="0"/>
              <a:t>Absolute Advantage </a:t>
            </a:r>
            <a:r>
              <a:rPr lang="en-CA" dirty="0" smtClean="0"/>
              <a:t>– Able to produce the good cheaper </a:t>
            </a:r>
            <a:r>
              <a:rPr lang="en-CA" i="1" dirty="0" smtClean="0"/>
              <a:t>in terms of the resource</a:t>
            </a:r>
            <a:r>
              <a:rPr lang="en-CA" dirty="0" smtClean="0"/>
              <a:t>. In this case the resource is time</a:t>
            </a:r>
            <a:endParaRPr lang="en-US" dirty="0" smtClean="0"/>
          </a:p>
          <a:p>
            <a:pPr lvl="2"/>
            <a:r>
              <a:rPr lang="en-CA" dirty="0" smtClean="0"/>
              <a:t>Compares productivity</a:t>
            </a:r>
          </a:p>
        </p:txBody>
      </p:sp>
    </p:spTree>
    <p:extLst>
      <p:ext uri="{BB962C8B-B14F-4D97-AF65-F5344CB8AC3E}">
        <p14:creationId xmlns:p14="http://schemas.microsoft.com/office/powerpoint/2010/main" xmlns="" val="3092211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Should they trade?</a:t>
            </a:r>
            <a:endParaRPr lang="en-US" dirty="0"/>
          </a:p>
        </p:txBody>
      </p:sp>
      <p:sp>
        <p:nvSpPr>
          <p:cNvPr id="3" name="Content Placeholder 2"/>
          <p:cNvSpPr>
            <a:spLocks noGrp="1"/>
          </p:cNvSpPr>
          <p:nvPr>
            <p:ph idx="1"/>
          </p:nvPr>
        </p:nvSpPr>
        <p:spPr/>
        <p:txBody>
          <a:bodyPr/>
          <a:lstStyle/>
          <a:p>
            <a:r>
              <a:rPr lang="en-CA" dirty="0" smtClean="0"/>
              <a:t>Pierce has an absolute advantage for fish and coconuts as compared to Tom</a:t>
            </a:r>
          </a:p>
          <a:p>
            <a:r>
              <a:rPr lang="en-CA" dirty="0" smtClean="0"/>
              <a:t>How would Pierce benefit from trading with someone less productive? Wouldn’t he be better off simply working on his own?</a:t>
            </a:r>
          </a:p>
          <a:p>
            <a:r>
              <a:rPr lang="en-CA" dirty="0" smtClean="0"/>
              <a:t>What can Tom do that Pierce could not do cheaper (or better)?</a:t>
            </a:r>
          </a:p>
          <a:p>
            <a:pPr lvl="1"/>
            <a:r>
              <a:rPr lang="en-CA" dirty="0" smtClean="0"/>
              <a:t>Nothing! (at least at first glance)</a:t>
            </a:r>
            <a:endParaRPr lang="en-US" dirty="0"/>
          </a:p>
        </p:txBody>
      </p:sp>
    </p:spTree>
    <p:extLst>
      <p:ext uri="{BB962C8B-B14F-4D97-AF65-F5344CB8AC3E}">
        <p14:creationId xmlns:p14="http://schemas.microsoft.com/office/powerpoint/2010/main" xmlns="" val="2621821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Recall Principle number 2:</a:t>
            </a:r>
            <a:endParaRPr lang="en-US" dirty="0"/>
          </a:p>
        </p:txBody>
      </p:sp>
      <p:sp>
        <p:nvSpPr>
          <p:cNvPr id="3" name="Content Placeholder 2"/>
          <p:cNvSpPr>
            <a:spLocks noGrp="1"/>
          </p:cNvSpPr>
          <p:nvPr>
            <p:ph idx="1"/>
          </p:nvPr>
        </p:nvSpPr>
        <p:spPr/>
        <p:txBody>
          <a:bodyPr>
            <a:normAutofit fontScale="85000" lnSpcReduction="20000"/>
          </a:bodyPr>
          <a:lstStyle/>
          <a:p>
            <a:r>
              <a:rPr lang="en-CA" dirty="0" smtClean="0"/>
              <a:t>The true cost of something is what must be given up in order to get it – the </a:t>
            </a:r>
            <a:r>
              <a:rPr lang="en-CA" i="1" dirty="0" smtClean="0"/>
              <a:t>opportunity cost</a:t>
            </a:r>
          </a:p>
          <a:p>
            <a:r>
              <a:rPr lang="en-CA" dirty="0" smtClean="0"/>
              <a:t>So far we have only looked at this problem in terms of the cost of the resource (time)</a:t>
            </a:r>
          </a:p>
          <a:p>
            <a:r>
              <a:rPr lang="en-CA" dirty="0" smtClean="0"/>
              <a:t>In order to understand the true cost of these goods, we need to examine what is given up in order to get them</a:t>
            </a:r>
          </a:p>
          <a:p>
            <a:r>
              <a:rPr lang="en-CA" dirty="0" smtClean="0"/>
              <a:t>What is the cost of coconuts in terms of fish?</a:t>
            </a:r>
          </a:p>
          <a:p>
            <a:pPr lvl="1"/>
            <a:r>
              <a:rPr lang="en-CA" dirty="0" smtClean="0"/>
              <a:t>In order to get more fish, we will need to spend less time gathering coconuts -&gt; more fish means less coconuts</a:t>
            </a:r>
          </a:p>
          <a:p>
            <a:r>
              <a:rPr lang="en-CA" dirty="0" smtClean="0"/>
              <a:t>What is the cost of fish in terms of coconuts?</a:t>
            </a:r>
          </a:p>
          <a:p>
            <a:pPr lvl="1"/>
            <a:r>
              <a:rPr lang="en-CA" dirty="0" smtClean="0"/>
              <a:t>In order to get more coconuts, we will need to spend less time catching fish -&gt; more coconuts means less fish</a:t>
            </a:r>
          </a:p>
          <a:p>
            <a:pPr marL="0" indent="0">
              <a:buNone/>
            </a:pPr>
            <a:endParaRPr lang="en-US" dirty="0"/>
          </a:p>
        </p:txBody>
      </p:sp>
    </p:spTree>
    <p:extLst>
      <p:ext uri="{BB962C8B-B14F-4D97-AF65-F5344CB8AC3E}">
        <p14:creationId xmlns:p14="http://schemas.microsoft.com/office/powerpoint/2010/main" xmlns="" val="3367515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CA" dirty="0" smtClean="0"/>
              <a:t>The problem needs to be examined in terms of the </a:t>
            </a:r>
            <a:r>
              <a:rPr lang="en-CA" i="1" dirty="0" smtClean="0"/>
              <a:t>Trade-off</a:t>
            </a:r>
            <a:endParaRPr lang="en-US" dirty="0"/>
          </a:p>
        </p:txBody>
      </p:sp>
      <p:sp>
        <p:nvSpPr>
          <p:cNvPr id="3" name="Content Placeholder 2"/>
          <p:cNvSpPr>
            <a:spLocks noGrp="1"/>
          </p:cNvSpPr>
          <p:nvPr>
            <p:ph idx="1"/>
          </p:nvPr>
        </p:nvSpPr>
        <p:spPr/>
        <p:txBody>
          <a:bodyPr/>
          <a:lstStyle/>
          <a:p>
            <a:r>
              <a:rPr lang="en-CA" dirty="0" smtClean="0"/>
              <a:t>In order to do this we need to look at each person’s opportunity cost for each good</a:t>
            </a:r>
          </a:p>
          <a:p>
            <a:r>
              <a:rPr lang="en-CA" dirty="0" smtClean="0"/>
              <a:t>This requires us to examine each person’s production possibilities frontier</a:t>
            </a:r>
            <a:endParaRPr lang="en-US" dirty="0"/>
          </a:p>
        </p:txBody>
      </p:sp>
    </p:spTree>
    <p:extLst>
      <p:ext uri="{BB962C8B-B14F-4D97-AF65-F5344CB8AC3E}">
        <p14:creationId xmlns:p14="http://schemas.microsoft.com/office/powerpoint/2010/main" xmlns="" val="2067911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Group 90"/>
          <p:cNvGrpSpPr>
            <a:grpSpLocks/>
          </p:cNvGrpSpPr>
          <p:nvPr/>
        </p:nvGrpSpPr>
        <p:grpSpPr bwMode="auto">
          <a:xfrm>
            <a:off x="6172200" y="2014893"/>
            <a:ext cx="2546350" cy="527844"/>
            <a:chOff x="3896" y="1793"/>
            <a:chExt cx="1604" cy="517"/>
          </a:xfrm>
        </p:grpSpPr>
        <p:sp>
          <p:nvSpPr>
            <p:cNvPr id="113" name="Rectangle 54"/>
            <p:cNvSpPr>
              <a:spLocks noChangeArrowheads="1"/>
            </p:cNvSpPr>
            <p:nvPr/>
          </p:nvSpPr>
          <p:spPr bwMode="auto">
            <a:xfrm>
              <a:off x="4726" y="1793"/>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16</a:t>
              </a:r>
              <a:endParaRPr lang="en-US" dirty="0">
                <a:cs typeface="Arial" charset="0"/>
              </a:endParaRPr>
            </a:p>
          </p:txBody>
        </p:sp>
        <p:sp>
          <p:nvSpPr>
            <p:cNvPr id="114" name="Rectangle 55"/>
            <p:cNvSpPr>
              <a:spLocks noChangeArrowheads="1"/>
            </p:cNvSpPr>
            <p:nvPr/>
          </p:nvSpPr>
          <p:spPr bwMode="auto">
            <a:xfrm>
              <a:off x="3896" y="1840"/>
              <a:ext cx="1023" cy="4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0</a:t>
              </a: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42" y="3320"/>
              <a:ext cx="602" cy="288"/>
              <a:chOff x="540" y="1938"/>
              <a:chExt cx="602" cy="288"/>
            </a:xfrm>
          </p:grpSpPr>
          <p:sp>
            <p:nvSpPr>
              <p:cNvPr id="24661" name="Line 19"/>
              <p:cNvSpPr>
                <a:spLocks noChangeShapeType="1"/>
              </p:cNvSpPr>
              <p:nvPr/>
            </p:nvSpPr>
            <p:spPr bwMode="auto">
              <a:xfrm flipH="1">
                <a:off x="800" y="2068"/>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40" y="1938"/>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dirty="0" smtClean="0">
                <a:solidFill>
                  <a:schemeClr val="tx1"/>
                </a:solidFill>
              </a:rPr>
              <a:t>Pierce </a:t>
            </a:r>
            <a:r>
              <a:rPr lang="en-US" sz="3700" b="1" dirty="0" err="1" smtClean="0">
                <a:solidFill>
                  <a:schemeClr val="tx1"/>
                </a:solidFill>
              </a:rPr>
              <a:t>Brosnan’s</a:t>
            </a:r>
            <a:r>
              <a:rPr lang="en-US" sz="3700" b="1" dirty="0" smtClean="0">
                <a:solidFill>
                  <a:schemeClr val="tx1"/>
                </a:solidFill>
              </a:rPr>
              <a:t> PPF</a:t>
            </a:r>
          </a:p>
        </p:txBody>
      </p:sp>
      <p:sp>
        <p:nvSpPr>
          <p:cNvPr id="24581" name="Line 41"/>
          <p:cNvSpPr>
            <a:spLocks noChangeShapeType="1"/>
          </p:cNvSpPr>
          <p:nvPr/>
        </p:nvSpPr>
        <p:spPr bwMode="auto">
          <a:xfrm>
            <a:off x="1371600" y="2362200"/>
            <a:ext cx="3967163" cy="3114675"/>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2" name="Oval 42"/>
          <p:cNvSpPr>
            <a:spLocks noChangeArrowheads="1"/>
          </p:cNvSpPr>
          <p:nvPr/>
        </p:nvSpPr>
        <p:spPr bwMode="auto">
          <a:xfrm>
            <a:off x="5268913" y="5410200"/>
            <a:ext cx="141287" cy="138112"/>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3" name="Oval 43"/>
          <p:cNvSpPr>
            <a:spLocks noChangeArrowheads="1"/>
          </p:cNvSpPr>
          <p:nvPr/>
        </p:nvSpPr>
        <p:spPr bwMode="auto">
          <a:xfrm>
            <a:off x="1317624" y="2293143"/>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71600" y="3934180"/>
            <a:ext cx="2071927" cy="1542696"/>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48387" y="16764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12</a:t>
              </a:r>
              <a:endParaRPr lang="en-US" dirty="0">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3</a:t>
              </a:r>
              <a:endParaRPr lang="en-US" dirty="0">
                <a:cs typeface="Arial" charset="0"/>
              </a:endParaRPr>
            </a:p>
          </p:txBody>
        </p:sp>
      </p:grpSp>
      <p:grpSp>
        <p:nvGrpSpPr>
          <p:cNvPr id="18" name="Group 91"/>
          <p:cNvGrpSpPr>
            <a:grpSpLocks/>
          </p:cNvGrpSpPr>
          <p:nvPr/>
        </p:nvGrpSpPr>
        <p:grpSpPr bwMode="auto">
          <a:xfrm>
            <a:off x="6148387" y="1143000"/>
            <a:ext cx="2547937" cy="374650"/>
            <a:chOff x="3873" y="1200"/>
            <a:chExt cx="1605" cy="236"/>
          </a:xfrm>
        </p:grpSpPr>
        <p:sp>
          <p:nvSpPr>
            <p:cNvPr id="24627" name="Rectangle 51"/>
            <p:cNvSpPr>
              <a:spLocks noChangeArrowheads="1"/>
            </p:cNvSpPr>
            <p:nvPr/>
          </p:nvSpPr>
          <p:spPr bwMode="auto">
            <a:xfrm>
              <a:off x="4704" y="1200"/>
              <a:ext cx="774" cy="22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4</a:t>
              </a:r>
              <a:endParaRPr lang="en-US" dirty="0">
                <a:cs typeface="Arial" charset="0"/>
              </a:endParaRPr>
            </a:p>
          </p:txBody>
        </p:sp>
        <p:sp>
          <p:nvSpPr>
            <p:cNvPr id="24628" name="Rectangle 52"/>
            <p:cNvSpPr>
              <a:spLocks noChangeArrowheads="1"/>
            </p:cNvSpPr>
            <p:nvPr/>
          </p:nvSpPr>
          <p:spPr bwMode="auto">
            <a:xfrm>
              <a:off x="3873" y="1200"/>
              <a:ext cx="1023" cy="23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9</a:t>
              </a:r>
              <a:endParaRPr lang="en-US" dirty="0">
                <a:cs typeface="Arial" charset="0"/>
              </a:endParaRPr>
            </a:p>
          </p:txBody>
        </p:sp>
      </p:grpSp>
      <p:grpSp>
        <p:nvGrpSpPr>
          <p:cNvPr id="19" name="Group 92"/>
          <p:cNvGrpSpPr>
            <a:grpSpLocks/>
          </p:cNvGrpSpPr>
          <p:nvPr/>
        </p:nvGrpSpPr>
        <p:grpSpPr bwMode="auto">
          <a:xfrm>
            <a:off x="6148387" y="1427163"/>
            <a:ext cx="2547937" cy="401637"/>
            <a:chOff x="3873" y="1487"/>
            <a:chExt cx="1605" cy="253"/>
          </a:xfrm>
        </p:grpSpPr>
        <p:sp>
          <p:nvSpPr>
            <p:cNvPr id="24624" name="Rectangle 57"/>
            <p:cNvSpPr>
              <a:spLocks noChangeArrowheads="1"/>
            </p:cNvSpPr>
            <p:nvPr/>
          </p:nvSpPr>
          <p:spPr bwMode="auto">
            <a:xfrm>
              <a:off x="4704" y="1487"/>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8</a:t>
              </a:r>
              <a:endParaRPr lang="en-US" dirty="0">
                <a:cs typeface="Arial" charset="0"/>
              </a:endParaRPr>
            </a:p>
          </p:txBody>
        </p:sp>
        <p:sp>
          <p:nvSpPr>
            <p:cNvPr id="24625" name="Rectangle 58"/>
            <p:cNvSpPr>
              <a:spLocks noChangeArrowheads="1"/>
            </p:cNvSpPr>
            <p:nvPr/>
          </p:nvSpPr>
          <p:spPr bwMode="auto">
            <a:xfrm>
              <a:off x="3873"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6</a:t>
              </a:r>
              <a:endParaRPr lang="en-US" dirty="0">
                <a:cs typeface="Arial" charset="0"/>
              </a:endParaRPr>
            </a:p>
          </p:txBody>
        </p:sp>
      </p:grpSp>
      <p:grpSp>
        <p:nvGrpSpPr>
          <p:cNvPr id="20" name="Group 88"/>
          <p:cNvGrpSpPr>
            <a:grpSpLocks/>
          </p:cNvGrpSpPr>
          <p:nvPr/>
        </p:nvGrpSpPr>
        <p:grpSpPr bwMode="auto">
          <a:xfrm>
            <a:off x="6148387" y="836615"/>
            <a:ext cx="2547937" cy="381000"/>
            <a:chOff x="3873" y="913"/>
            <a:chExt cx="1605" cy="240"/>
          </a:xfrm>
        </p:grpSpPr>
        <p:sp>
          <p:nvSpPr>
            <p:cNvPr id="24621" name="Rectangle 60"/>
            <p:cNvSpPr>
              <a:spLocks noChangeArrowheads="1"/>
            </p:cNvSpPr>
            <p:nvPr/>
          </p:nvSpPr>
          <p:spPr bwMode="auto">
            <a:xfrm>
              <a:off x="4704" y="915"/>
              <a:ext cx="774" cy="23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0</a:t>
              </a:r>
              <a:endParaRPr lang="en-US" dirty="0">
                <a:cs typeface="Arial" charset="0"/>
              </a:endParaRPr>
            </a:p>
          </p:txBody>
        </p:sp>
        <p:sp>
          <p:nvSpPr>
            <p:cNvPr id="24622" name="Rectangle 61"/>
            <p:cNvSpPr>
              <a:spLocks noChangeArrowheads="1"/>
            </p:cNvSpPr>
            <p:nvPr/>
          </p:nvSpPr>
          <p:spPr bwMode="auto">
            <a:xfrm>
              <a:off x="3873" y="913"/>
              <a:ext cx="1023" cy="21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12</a:t>
              </a:r>
              <a:endParaRPr lang="en-US" dirty="0">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125663"/>
            <a:chOff x="3976" y="626"/>
            <a:chExt cx="1592" cy="1339"/>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6"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7" name="Line 84"/>
          <p:cNvSpPr>
            <a:spLocks noChangeShapeType="1"/>
          </p:cNvSpPr>
          <p:nvPr/>
        </p:nvSpPr>
        <p:spPr bwMode="auto">
          <a:xfrm>
            <a:off x="5878513" y="4038600"/>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8" name="Line 85"/>
          <p:cNvSpPr>
            <a:spLocks noChangeShapeType="1"/>
          </p:cNvSpPr>
          <p:nvPr/>
        </p:nvSpPr>
        <p:spPr bwMode="auto">
          <a:xfrm>
            <a:off x="7297738" y="2667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3125021"/>
            <a:ext cx="1015111" cy="235185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286000" y="3062287"/>
            <a:ext cx="141288" cy="138113"/>
          </a:xfrm>
          <a:prstGeom prst="ellipse">
            <a:avLst/>
          </a:prstGeom>
          <a:solidFill>
            <a:srgbClr val="C00000"/>
          </a:solidFill>
          <a:ln>
            <a:noFill/>
          </a:ln>
          <a:extLst/>
        </p:spPr>
        <p:txBody>
          <a:bodyPr wrap="none" anchor="ctr"/>
          <a:lstStyle/>
          <a:p>
            <a:endParaRPr lang="en-AU">
              <a:cs typeface="Arial" charset="0"/>
            </a:endParaRPr>
          </a:p>
        </p:txBody>
      </p:sp>
      <p:grpSp>
        <p:nvGrpSpPr>
          <p:cNvPr id="106" name="Group 46"/>
          <p:cNvGrpSpPr>
            <a:grpSpLocks/>
          </p:cNvGrpSpPr>
          <p:nvPr/>
        </p:nvGrpSpPr>
        <p:grpSpPr bwMode="auto">
          <a:xfrm>
            <a:off x="1367331" y="4706722"/>
            <a:ext cx="3052269" cy="770153"/>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4354512" y="4662487"/>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111" name="Oval 43"/>
          <p:cNvSpPr>
            <a:spLocks noChangeArrowheads="1"/>
          </p:cNvSpPr>
          <p:nvPr/>
        </p:nvSpPr>
        <p:spPr bwMode="auto">
          <a:xfrm>
            <a:off x="3363912" y="3900487"/>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cxnSp>
        <p:nvCxnSpPr>
          <p:cNvPr id="3" name="Straight Arrow Connector 2"/>
          <p:cNvCxnSpPr/>
          <p:nvPr/>
        </p:nvCxnSpPr>
        <p:spPr>
          <a:xfrm>
            <a:off x="5410200" y="2362200"/>
            <a:ext cx="0" cy="2971800"/>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a:off x="1458912" y="2209799"/>
            <a:ext cx="3951288" cy="0"/>
          </a:xfrm>
          <a:prstGeom prst="straightConnector1">
            <a:avLst/>
          </a:prstGeom>
          <a:ln w="254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411412" y="1828800"/>
            <a:ext cx="2008188" cy="369332"/>
          </a:xfrm>
          <a:prstGeom prst="rect">
            <a:avLst/>
          </a:prstGeom>
          <a:noFill/>
        </p:spPr>
        <p:txBody>
          <a:bodyPr wrap="square" rtlCol="0">
            <a:spAutoFit/>
          </a:bodyPr>
          <a:lstStyle/>
          <a:p>
            <a:r>
              <a:rPr lang="en-US" b="1" dirty="0" smtClean="0">
                <a:solidFill>
                  <a:srgbClr val="00B050"/>
                </a:solidFill>
              </a:rPr>
              <a:t>RUN: 12</a:t>
            </a:r>
            <a:endParaRPr lang="en-US" b="1" dirty="0">
              <a:solidFill>
                <a:srgbClr val="00B050"/>
              </a:solidFill>
            </a:endParaRPr>
          </a:p>
        </p:txBody>
      </p:sp>
      <p:sp>
        <p:nvSpPr>
          <p:cNvPr id="120" name="TextBox 119"/>
          <p:cNvSpPr txBox="1"/>
          <p:nvPr/>
        </p:nvSpPr>
        <p:spPr>
          <a:xfrm>
            <a:off x="4316412" y="3212068"/>
            <a:ext cx="1368427" cy="369332"/>
          </a:xfrm>
          <a:prstGeom prst="rect">
            <a:avLst/>
          </a:prstGeom>
          <a:noFill/>
        </p:spPr>
        <p:txBody>
          <a:bodyPr wrap="square" rtlCol="0">
            <a:spAutoFit/>
          </a:bodyPr>
          <a:lstStyle/>
          <a:p>
            <a:r>
              <a:rPr lang="en-US" b="1" dirty="0" smtClean="0">
                <a:solidFill>
                  <a:srgbClr val="C00000"/>
                </a:solidFill>
              </a:rPr>
              <a:t>RISE: -16</a:t>
            </a:r>
            <a:endParaRPr lang="en-US" b="1" dirty="0">
              <a:solidFill>
                <a:srgbClr val="C00000"/>
              </a:solidFill>
            </a:endParaRPr>
          </a:p>
        </p:txBody>
      </p:sp>
      <p:sp>
        <p:nvSpPr>
          <p:cNvPr id="7" name="TextBox 6"/>
          <p:cNvSpPr txBox="1"/>
          <p:nvPr/>
        </p:nvSpPr>
        <p:spPr>
          <a:xfrm>
            <a:off x="5943600" y="2832655"/>
            <a:ext cx="1354140" cy="369332"/>
          </a:xfrm>
          <a:prstGeom prst="rect">
            <a:avLst/>
          </a:prstGeom>
          <a:noFill/>
        </p:spPr>
        <p:txBody>
          <a:bodyPr wrap="square" rtlCol="0">
            <a:spAutoFit/>
          </a:bodyPr>
          <a:lstStyle/>
          <a:p>
            <a:r>
              <a:rPr lang="en-US" dirty="0" smtClean="0"/>
              <a:t>Slope = </a:t>
            </a:r>
            <a:endParaRPr lang="en-US" dirty="0"/>
          </a:p>
        </p:txBody>
      </p:sp>
      <p:cxnSp>
        <p:nvCxnSpPr>
          <p:cNvPr id="9" name="Straight Connector 8"/>
          <p:cNvCxnSpPr/>
          <p:nvPr/>
        </p:nvCxnSpPr>
        <p:spPr>
          <a:xfrm>
            <a:off x="6881813" y="3049587"/>
            <a:ext cx="5095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6868317" y="3049587"/>
            <a:ext cx="523083" cy="369332"/>
          </a:xfrm>
          <a:prstGeom prst="rect">
            <a:avLst/>
          </a:prstGeom>
          <a:noFill/>
        </p:spPr>
        <p:txBody>
          <a:bodyPr wrap="square" rtlCol="0">
            <a:spAutoFit/>
          </a:bodyPr>
          <a:lstStyle/>
          <a:p>
            <a:r>
              <a:rPr lang="en-US" b="1" dirty="0" smtClean="0">
                <a:solidFill>
                  <a:srgbClr val="00B050"/>
                </a:solidFill>
              </a:rPr>
              <a:t> 12</a:t>
            </a:r>
            <a:endParaRPr lang="en-US" b="1" dirty="0">
              <a:solidFill>
                <a:srgbClr val="00B050"/>
              </a:solidFill>
            </a:endParaRPr>
          </a:p>
        </p:txBody>
      </p:sp>
      <p:sp>
        <p:nvSpPr>
          <p:cNvPr id="125" name="TextBox 124"/>
          <p:cNvSpPr txBox="1"/>
          <p:nvPr/>
        </p:nvSpPr>
        <p:spPr>
          <a:xfrm>
            <a:off x="6805613" y="2680255"/>
            <a:ext cx="685800" cy="369332"/>
          </a:xfrm>
          <a:prstGeom prst="rect">
            <a:avLst/>
          </a:prstGeom>
          <a:noFill/>
        </p:spPr>
        <p:txBody>
          <a:bodyPr wrap="square" rtlCol="0">
            <a:spAutoFit/>
          </a:bodyPr>
          <a:lstStyle/>
          <a:p>
            <a:r>
              <a:rPr lang="en-US" b="1" dirty="0" smtClean="0">
                <a:solidFill>
                  <a:srgbClr val="C00000"/>
                </a:solidFill>
              </a:rPr>
              <a:t> -16</a:t>
            </a:r>
            <a:endParaRPr lang="en-US" b="1" dirty="0">
              <a:solidFill>
                <a:srgbClr val="C00000"/>
              </a:solidFill>
            </a:endParaRPr>
          </a:p>
        </p:txBody>
      </p:sp>
      <p:sp>
        <p:nvSpPr>
          <p:cNvPr id="127" name="TextBox 126"/>
          <p:cNvSpPr txBox="1"/>
          <p:nvPr/>
        </p:nvSpPr>
        <p:spPr>
          <a:xfrm>
            <a:off x="7391400" y="2820987"/>
            <a:ext cx="1582740" cy="369332"/>
          </a:xfrm>
          <a:prstGeom prst="rect">
            <a:avLst/>
          </a:prstGeom>
          <a:noFill/>
        </p:spPr>
        <p:txBody>
          <a:bodyPr wrap="square" rtlCol="0">
            <a:spAutoFit/>
          </a:bodyPr>
          <a:lstStyle/>
          <a:p>
            <a:r>
              <a:rPr lang="en-US" dirty="0" smtClean="0"/>
              <a:t> = -4/3 = -1.33 </a:t>
            </a:r>
            <a:endParaRPr lang="en-US" dirty="0"/>
          </a:p>
        </p:txBody>
      </p:sp>
      <p:sp>
        <p:nvSpPr>
          <p:cNvPr id="128" name="TextBox 127"/>
          <p:cNvSpPr txBox="1"/>
          <p:nvPr/>
        </p:nvSpPr>
        <p:spPr>
          <a:xfrm>
            <a:off x="5943600" y="3505200"/>
            <a:ext cx="2776538" cy="369332"/>
          </a:xfrm>
          <a:prstGeom prst="rect">
            <a:avLst/>
          </a:prstGeom>
          <a:noFill/>
        </p:spPr>
        <p:txBody>
          <a:bodyPr wrap="square" rtlCol="0">
            <a:spAutoFit/>
          </a:bodyPr>
          <a:lstStyle/>
          <a:p>
            <a:r>
              <a:rPr lang="en-US" dirty="0" smtClean="0"/>
              <a:t>Slope = Opportunity Cost </a:t>
            </a:r>
            <a:endParaRPr lang="en-US" dirty="0"/>
          </a:p>
        </p:txBody>
      </p:sp>
      <p:sp>
        <p:nvSpPr>
          <p:cNvPr id="129" name="TextBox 128"/>
          <p:cNvSpPr txBox="1"/>
          <p:nvPr/>
        </p:nvSpPr>
        <p:spPr>
          <a:xfrm>
            <a:off x="5943600" y="3925669"/>
            <a:ext cx="2776538" cy="646331"/>
          </a:xfrm>
          <a:prstGeom prst="rect">
            <a:avLst/>
          </a:prstGeom>
          <a:noFill/>
        </p:spPr>
        <p:txBody>
          <a:bodyPr wrap="square" rtlCol="0">
            <a:spAutoFit/>
          </a:bodyPr>
          <a:lstStyle/>
          <a:p>
            <a:r>
              <a:rPr lang="en-US" dirty="0" smtClean="0"/>
              <a:t>Opportunity Cost of one Fish = 1.33 Coconuts </a:t>
            </a:r>
            <a:endParaRPr lang="en-US" dirty="0"/>
          </a:p>
        </p:txBody>
      </p:sp>
      <p:sp>
        <p:nvSpPr>
          <p:cNvPr id="130" name="TextBox 129"/>
          <p:cNvSpPr txBox="1"/>
          <p:nvPr/>
        </p:nvSpPr>
        <p:spPr>
          <a:xfrm>
            <a:off x="5943600" y="4611469"/>
            <a:ext cx="2895601" cy="646331"/>
          </a:xfrm>
          <a:prstGeom prst="rect">
            <a:avLst/>
          </a:prstGeom>
          <a:noFill/>
        </p:spPr>
        <p:txBody>
          <a:bodyPr wrap="square" rtlCol="0">
            <a:spAutoFit/>
          </a:bodyPr>
          <a:lstStyle/>
          <a:p>
            <a:r>
              <a:rPr lang="en-US" dirty="0" smtClean="0"/>
              <a:t>Opportunity Cost of one Coconut = 0.75 Fish (1/1.33)</a:t>
            </a:r>
            <a:endParaRPr lang="en-US" dirty="0"/>
          </a:p>
        </p:txBody>
      </p:sp>
      <p:sp>
        <p:nvSpPr>
          <p:cNvPr id="2" name="Oval 1"/>
          <p:cNvSpPr/>
          <p:nvPr/>
        </p:nvSpPr>
        <p:spPr>
          <a:xfrm>
            <a:off x="6311901" y="1747838"/>
            <a:ext cx="2384423" cy="45029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909959" y="930435"/>
            <a:ext cx="1511301" cy="646331"/>
          </a:xfrm>
          <a:prstGeom prst="rect">
            <a:avLst/>
          </a:prstGeom>
          <a:noFill/>
        </p:spPr>
        <p:txBody>
          <a:bodyPr wrap="square" rtlCol="0">
            <a:spAutoFit/>
          </a:bodyPr>
          <a:lstStyle/>
          <a:p>
            <a:r>
              <a:rPr lang="en-CA" dirty="0" smtClean="0"/>
              <a:t>Initial allocation</a:t>
            </a:r>
            <a:endParaRPr lang="en-US" dirty="0"/>
          </a:p>
        </p:txBody>
      </p:sp>
      <p:cxnSp>
        <p:nvCxnSpPr>
          <p:cNvPr id="8" name="Straight Arrow Connector 7"/>
          <p:cNvCxnSpPr/>
          <p:nvPr/>
        </p:nvCxnSpPr>
        <p:spPr>
          <a:xfrm>
            <a:off x="5943600" y="1517650"/>
            <a:ext cx="477660" cy="38735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736172317"/>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Group 90"/>
          <p:cNvGrpSpPr>
            <a:grpSpLocks/>
          </p:cNvGrpSpPr>
          <p:nvPr/>
        </p:nvGrpSpPr>
        <p:grpSpPr bwMode="auto">
          <a:xfrm>
            <a:off x="6172200" y="2014893"/>
            <a:ext cx="2546350" cy="527844"/>
            <a:chOff x="3896" y="1793"/>
            <a:chExt cx="1604" cy="517"/>
          </a:xfrm>
        </p:grpSpPr>
        <p:sp>
          <p:nvSpPr>
            <p:cNvPr id="113" name="Rectangle 54"/>
            <p:cNvSpPr>
              <a:spLocks noChangeArrowheads="1"/>
            </p:cNvSpPr>
            <p:nvPr/>
          </p:nvSpPr>
          <p:spPr bwMode="auto">
            <a:xfrm>
              <a:off x="4726" y="1793"/>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8</a:t>
              </a:r>
              <a:endParaRPr lang="en-US" dirty="0">
                <a:cs typeface="Arial" charset="0"/>
              </a:endParaRPr>
            </a:p>
          </p:txBody>
        </p:sp>
        <p:sp>
          <p:nvSpPr>
            <p:cNvPr id="114" name="Rectangle 55"/>
            <p:cNvSpPr>
              <a:spLocks noChangeArrowheads="1"/>
            </p:cNvSpPr>
            <p:nvPr/>
          </p:nvSpPr>
          <p:spPr bwMode="auto">
            <a:xfrm>
              <a:off x="3896" y="1840"/>
              <a:ext cx="1023" cy="43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a:cs typeface="Arial" charset="0"/>
                </a:rPr>
                <a:t>0</a:t>
              </a: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546725" cy="649287"/>
          </a:xfrm>
        </p:spPr>
        <p:txBody>
          <a:bodyPr>
            <a:normAutofit fontScale="90000"/>
          </a:bodyPr>
          <a:lstStyle/>
          <a:p>
            <a:pPr algn="l" eaLnBrk="1" hangingPunct="1"/>
            <a:r>
              <a:rPr lang="en-US" sz="3700" b="1" smtClean="0">
                <a:solidFill>
                  <a:schemeClr val="tx1"/>
                </a:solidFill>
              </a:rPr>
              <a:t>Tom Hanks’ </a:t>
            </a:r>
            <a:r>
              <a:rPr lang="en-US" sz="3700" b="1" dirty="0" smtClean="0">
                <a:solidFill>
                  <a:schemeClr val="tx1"/>
                </a:solidFill>
              </a:rPr>
              <a:t>PPF</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2" name="Oval 42"/>
          <p:cNvSpPr>
            <a:spLocks noChangeArrowheads="1"/>
          </p:cNvSpPr>
          <p:nvPr/>
        </p:nvSpPr>
        <p:spPr bwMode="auto">
          <a:xfrm>
            <a:off x="3886200" y="5410200"/>
            <a:ext cx="141287" cy="138112"/>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3" name="Oval 43"/>
          <p:cNvSpPr>
            <a:spLocks noChangeArrowheads="1"/>
          </p:cNvSpPr>
          <p:nvPr/>
        </p:nvSpPr>
        <p:spPr bwMode="auto">
          <a:xfrm>
            <a:off x="1295169" y="3867511"/>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442243" y="4745862"/>
            <a:ext cx="1377157" cy="731014"/>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48387" y="16764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6</a:t>
              </a:r>
              <a:endParaRPr lang="en-US" dirty="0">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2</a:t>
              </a:r>
              <a:endParaRPr lang="en-US" dirty="0">
                <a:cs typeface="Arial" charset="0"/>
              </a:endParaRPr>
            </a:p>
          </p:txBody>
        </p:sp>
      </p:grpSp>
      <p:grpSp>
        <p:nvGrpSpPr>
          <p:cNvPr id="18" name="Group 91"/>
          <p:cNvGrpSpPr>
            <a:grpSpLocks/>
          </p:cNvGrpSpPr>
          <p:nvPr/>
        </p:nvGrpSpPr>
        <p:grpSpPr bwMode="auto">
          <a:xfrm>
            <a:off x="6148387" y="1143000"/>
            <a:ext cx="2547937" cy="374650"/>
            <a:chOff x="3873" y="1200"/>
            <a:chExt cx="1605" cy="236"/>
          </a:xfrm>
        </p:grpSpPr>
        <p:sp>
          <p:nvSpPr>
            <p:cNvPr id="24627" name="Rectangle 51"/>
            <p:cNvSpPr>
              <a:spLocks noChangeArrowheads="1"/>
            </p:cNvSpPr>
            <p:nvPr/>
          </p:nvSpPr>
          <p:spPr bwMode="auto">
            <a:xfrm>
              <a:off x="4704" y="1200"/>
              <a:ext cx="774" cy="22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cs typeface="Arial" charset="0"/>
                </a:rPr>
                <a:t>2</a:t>
              </a:r>
              <a:endParaRPr lang="en-US" dirty="0">
                <a:cs typeface="Arial" charset="0"/>
              </a:endParaRPr>
            </a:p>
          </p:txBody>
        </p:sp>
        <p:sp>
          <p:nvSpPr>
            <p:cNvPr id="24628" name="Rectangle 52"/>
            <p:cNvSpPr>
              <a:spLocks noChangeArrowheads="1"/>
            </p:cNvSpPr>
            <p:nvPr/>
          </p:nvSpPr>
          <p:spPr bwMode="auto">
            <a:xfrm>
              <a:off x="3873" y="1200"/>
              <a:ext cx="1023" cy="236"/>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6</a:t>
              </a:r>
              <a:endParaRPr lang="en-US" dirty="0">
                <a:cs typeface="Arial" charset="0"/>
              </a:endParaRPr>
            </a:p>
          </p:txBody>
        </p:sp>
      </p:grpSp>
      <p:grpSp>
        <p:nvGrpSpPr>
          <p:cNvPr id="19" name="Group 92"/>
          <p:cNvGrpSpPr>
            <a:grpSpLocks/>
          </p:cNvGrpSpPr>
          <p:nvPr/>
        </p:nvGrpSpPr>
        <p:grpSpPr bwMode="auto">
          <a:xfrm>
            <a:off x="6148387" y="1427163"/>
            <a:ext cx="2547937" cy="401637"/>
            <a:chOff x="3873" y="1487"/>
            <a:chExt cx="1605" cy="253"/>
          </a:xfrm>
        </p:grpSpPr>
        <p:sp>
          <p:nvSpPr>
            <p:cNvPr id="24624" name="Rectangle 57"/>
            <p:cNvSpPr>
              <a:spLocks noChangeArrowheads="1"/>
            </p:cNvSpPr>
            <p:nvPr/>
          </p:nvSpPr>
          <p:spPr bwMode="auto">
            <a:xfrm>
              <a:off x="4704" y="1487"/>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cs typeface="Arial" charset="0"/>
                </a:rPr>
                <a:t>4</a:t>
              </a:r>
              <a:endParaRPr lang="en-US" dirty="0">
                <a:cs typeface="Arial" charset="0"/>
              </a:endParaRPr>
            </a:p>
          </p:txBody>
        </p:sp>
        <p:sp>
          <p:nvSpPr>
            <p:cNvPr id="24625" name="Rectangle 58"/>
            <p:cNvSpPr>
              <a:spLocks noChangeArrowheads="1"/>
            </p:cNvSpPr>
            <p:nvPr/>
          </p:nvSpPr>
          <p:spPr bwMode="auto">
            <a:xfrm>
              <a:off x="3873"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4</a:t>
              </a:r>
              <a:endParaRPr lang="en-US" dirty="0">
                <a:cs typeface="Arial" charset="0"/>
              </a:endParaRPr>
            </a:p>
          </p:txBody>
        </p:sp>
      </p:grpSp>
      <p:grpSp>
        <p:nvGrpSpPr>
          <p:cNvPr id="20" name="Group 88"/>
          <p:cNvGrpSpPr>
            <a:grpSpLocks/>
          </p:cNvGrpSpPr>
          <p:nvPr/>
        </p:nvGrpSpPr>
        <p:grpSpPr bwMode="auto">
          <a:xfrm>
            <a:off x="6148387" y="836615"/>
            <a:ext cx="2547937" cy="381000"/>
            <a:chOff x="3873" y="913"/>
            <a:chExt cx="1605" cy="240"/>
          </a:xfrm>
        </p:grpSpPr>
        <p:sp>
          <p:nvSpPr>
            <p:cNvPr id="24621" name="Rectangle 60"/>
            <p:cNvSpPr>
              <a:spLocks noChangeArrowheads="1"/>
            </p:cNvSpPr>
            <p:nvPr/>
          </p:nvSpPr>
          <p:spPr bwMode="auto">
            <a:xfrm>
              <a:off x="4704" y="915"/>
              <a:ext cx="774" cy="238"/>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cs typeface="Arial" charset="0"/>
                </a:rPr>
                <a:t>0</a:t>
              </a:r>
              <a:endParaRPr lang="en-US" dirty="0">
                <a:cs typeface="Arial" charset="0"/>
              </a:endParaRPr>
            </a:p>
          </p:txBody>
        </p:sp>
        <p:sp>
          <p:nvSpPr>
            <p:cNvPr id="24622" name="Rectangle 61"/>
            <p:cNvSpPr>
              <a:spLocks noChangeArrowheads="1"/>
            </p:cNvSpPr>
            <p:nvPr/>
          </p:nvSpPr>
          <p:spPr bwMode="auto">
            <a:xfrm>
              <a:off x="3873" y="913"/>
              <a:ext cx="1023" cy="21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cs typeface="Arial" charset="0"/>
                </a:rPr>
                <a:t>8</a:t>
              </a:r>
              <a:endParaRPr lang="en-US" dirty="0">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125663"/>
            <a:chOff x="3976" y="626"/>
            <a:chExt cx="1592" cy="1339"/>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6" y="626"/>
              <a:ext cx="0" cy="1339"/>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7" name="Line 84"/>
          <p:cNvSpPr>
            <a:spLocks noChangeShapeType="1"/>
          </p:cNvSpPr>
          <p:nvPr/>
        </p:nvSpPr>
        <p:spPr bwMode="auto">
          <a:xfrm>
            <a:off x="5878513" y="4038600"/>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8" name="Line 85"/>
          <p:cNvSpPr>
            <a:spLocks noChangeShapeType="1"/>
          </p:cNvSpPr>
          <p:nvPr/>
        </p:nvSpPr>
        <p:spPr bwMode="auto">
          <a:xfrm>
            <a:off x="7297738" y="2667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4267200"/>
            <a:ext cx="592933" cy="1209676"/>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1879657" y="4198143"/>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grpSp>
        <p:nvGrpSpPr>
          <p:cNvPr id="106" name="Group 46"/>
          <p:cNvGrpSpPr>
            <a:grpSpLocks/>
          </p:cNvGrpSpPr>
          <p:nvPr/>
        </p:nvGrpSpPr>
        <p:grpSpPr bwMode="auto">
          <a:xfrm>
            <a:off x="1367331" y="5193399"/>
            <a:ext cx="2085842" cy="293002"/>
            <a:chOff x="357" y="2450"/>
            <a:chExt cx="955" cy="770"/>
          </a:xfrm>
        </p:grpSpPr>
        <p:sp>
          <p:nvSpPr>
            <p:cNvPr id="108" name="Line 47"/>
            <p:cNvSpPr>
              <a:spLocks noChangeShapeType="1"/>
            </p:cNvSpPr>
            <p:nvPr/>
          </p:nvSpPr>
          <p:spPr bwMode="auto">
            <a:xfrm>
              <a:off x="357" y="2450"/>
              <a:ext cx="95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9" name="Line 48"/>
            <p:cNvSpPr>
              <a:spLocks noChangeShapeType="1"/>
            </p:cNvSpPr>
            <p:nvPr/>
          </p:nvSpPr>
          <p:spPr bwMode="auto">
            <a:xfrm>
              <a:off x="1312" y="2450"/>
              <a:ext cx="0" cy="77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10" name="Oval 43"/>
          <p:cNvSpPr>
            <a:spLocks noChangeArrowheads="1"/>
          </p:cNvSpPr>
          <p:nvPr/>
        </p:nvSpPr>
        <p:spPr bwMode="auto">
          <a:xfrm>
            <a:off x="3372883" y="5125122"/>
            <a:ext cx="141288" cy="138113"/>
          </a:xfrm>
          <a:prstGeom prst="ellipse">
            <a:avLst/>
          </a:prstGeom>
          <a:solidFill>
            <a:srgbClr val="333399"/>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AU">
              <a:cs typeface="Arial" charset="0"/>
            </a:endParaRPr>
          </a:p>
        </p:txBody>
      </p:sp>
      <p:sp>
        <p:nvSpPr>
          <p:cNvPr id="111" name="Oval 43"/>
          <p:cNvSpPr>
            <a:spLocks noChangeArrowheads="1"/>
          </p:cNvSpPr>
          <p:nvPr/>
        </p:nvSpPr>
        <p:spPr bwMode="auto">
          <a:xfrm>
            <a:off x="2691546" y="4711484"/>
            <a:ext cx="141288" cy="138113"/>
          </a:xfrm>
          <a:prstGeom prst="ellipse">
            <a:avLst/>
          </a:prstGeom>
          <a:solidFill>
            <a:srgbClr val="C00000"/>
          </a:solidFill>
          <a:ln>
            <a:noFill/>
          </a:ln>
          <a:extLst/>
        </p:spPr>
        <p:txBody>
          <a:bodyPr wrap="none" anchor="ctr"/>
          <a:lstStyle/>
          <a:p>
            <a:endParaRPr lang="en-AU">
              <a:cs typeface="Arial" charset="0"/>
            </a:endParaRPr>
          </a:p>
        </p:txBody>
      </p:sp>
      <p:cxnSp>
        <p:nvCxnSpPr>
          <p:cNvPr id="3" name="Straight Arrow Connector 2"/>
          <p:cNvCxnSpPr/>
          <p:nvPr/>
        </p:nvCxnSpPr>
        <p:spPr>
          <a:xfrm>
            <a:off x="4217988" y="3886200"/>
            <a:ext cx="0" cy="1543050"/>
          </a:xfrm>
          <a:prstGeom prst="straightConnector1">
            <a:avLst/>
          </a:prstGeom>
          <a:ln w="254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p:nvPr/>
        </p:nvCxnSpPr>
        <p:spPr>
          <a:xfrm flipV="1">
            <a:off x="1442243" y="3848100"/>
            <a:ext cx="2532858" cy="1"/>
          </a:xfrm>
          <a:prstGeom prst="straightConnector1">
            <a:avLst/>
          </a:prstGeom>
          <a:ln w="254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878012" y="3472934"/>
            <a:ext cx="2008188" cy="369332"/>
          </a:xfrm>
          <a:prstGeom prst="rect">
            <a:avLst/>
          </a:prstGeom>
          <a:noFill/>
        </p:spPr>
        <p:txBody>
          <a:bodyPr wrap="square" rtlCol="0">
            <a:spAutoFit/>
          </a:bodyPr>
          <a:lstStyle/>
          <a:p>
            <a:r>
              <a:rPr lang="en-US" b="1" dirty="0" smtClean="0">
                <a:solidFill>
                  <a:srgbClr val="00B050"/>
                </a:solidFill>
              </a:rPr>
              <a:t>RUN: </a:t>
            </a:r>
            <a:r>
              <a:rPr lang="en-US" b="1" dirty="0">
                <a:solidFill>
                  <a:srgbClr val="00B050"/>
                </a:solidFill>
              </a:rPr>
              <a:t>8</a:t>
            </a:r>
          </a:p>
        </p:txBody>
      </p:sp>
      <p:sp>
        <p:nvSpPr>
          <p:cNvPr id="120" name="TextBox 119"/>
          <p:cNvSpPr txBox="1"/>
          <p:nvPr/>
        </p:nvSpPr>
        <p:spPr>
          <a:xfrm>
            <a:off x="4217988" y="4495800"/>
            <a:ext cx="1368427" cy="369332"/>
          </a:xfrm>
          <a:prstGeom prst="rect">
            <a:avLst/>
          </a:prstGeom>
          <a:noFill/>
        </p:spPr>
        <p:txBody>
          <a:bodyPr wrap="square" rtlCol="0">
            <a:spAutoFit/>
          </a:bodyPr>
          <a:lstStyle/>
          <a:p>
            <a:r>
              <a:rPr lang="en-US" b="1" dirty="0" smtClean="0">
                <a:solidFill>
                  <a:srgbClr val="C00000"/>
                </a:solidFill>
              </a:rPr>
              <a:t>RISE: -8</a:t>
            </a:r>
            <a:endParaRPr lang="en-US" b="1" dirty="0">
              <a:solidFill>
                <a:srgbClr val="C00000"/>
              </a:solidFill>
            </a:endParaRPr>
          </a:p>
        </p:txBody>
      </p:sp>
      <p:sp>
        <p:nvSpPr>
          <p:cNvPr id="7" name="TextBox 6"/>
          <p:cNvSpPr txBox="1"/>
          <p:nvPr/>
        </p:nvSpPr>
        <p:spPr>
          <a:xfrm>
            <a:off x="5943600" y="2832655"/>
            <a:ext cx="1354140" cy="369332"/>
          </a:xfrm>
          <a:prstGeom prst="rect">
            <a:avLst/>
          </a:prstGeom>
          <a:noFill/>
        </p:spPr>
        <p:txBody>
          <a:bodyPr wrap="square" rtlCol="0">
            <a:spAutoFit/>
          </a:bodyPr>
          <a:lstStyle/>
          <a:p>
            <a:r>
              <a:rPr lang="en-US" dirty="0" smtClean="0"/>
              <a:t>Slope = </a:t>
            </a:r>
            <a:endParaRPr lang="en-US" dirty="0"/>
          </a:p>
        </p:txBody>
      </p:sp>
      <p:cxnSp>
        <p:nvCxnSpPr>
          <p:cNvPr id="9" name="Straight Connector 8"/>
          <p:cNvCxnSpPr/>
          <p:nvPr/>
        </p:nvCxnSpPr>
        <p:spPr>
          <a:xfrm>
            <a:off x="6881813" y="3049587"/>
            <a:ext cx="5095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4" name="TextBox 123"/>
          <p:cNvSpPr txBox="1"/>
          <p:nvPr/>
        </p:nvSpPr>
        <p:spPr>
          <a:xfrm>
            <a:off x="6868317" y="3049587"/>
            <a:ext cx="523083" cy="369332"/>
          </a:xfrm>
          <a:prstGeom prst="rect">
            <a:avLst/>
          </a:prstGeom>
          <a:noFill/>
        </p:spPr>
        <p:txBody>
          <a:bodyPr wrap="square" rtlCol="0">
            <a:spAutoFit/>
          </a:bodyPr>
          <a:lstStyle/>
          <a:p>
            <a:r>
              <a:rPr lang="en-US" b="1" dirty="0" smtClean="0">
                <a:solidFill>
                  <a:srgbClr val="00B050"/>
                </a:solidFill>
              </a:rPr>
              <a:t> 8</a:t>
            </a:r>
            <a:endParaRPr lang="en-US" b="1" dirty="0">
              <a:solidFill>
                <a:srgbClr val="00B050"/>
              </a:solidFill>
            </a:endParaRPr>
          </a:p>
        </p:txBody>
      </p:sp>
      <p:sp>
        <p:nvSpPr>
          <p:cNvPr id="125" name="TextBox 124"/>
          <p:cNvSpPr txBox="1"/>
          <p:nvPr/>
        </p:nvSpPr>
        <p:spPr>
          <a:xfrm>
            <a:off x="6805613" y="2680255"/>
            <a:ext cx="685800" cy="369332"/>
          </a:xfrm>
          <a:prstGeom prst="rect">
            <a:avLst/>
          </a:prstGeom>
          <a:noFill/>
        </p:spPr>
        <p:txBody>
          <a:bodyPr wrap="square" rtlCol="0">
            <a:spAutoFit/>
          </a:bodyPr>
          <a:lstStyle/>
          <a:p>
            <a:r>
              <a:rPr lang="en-US" b="1" dirty="0" smtClean="0">
                <a:solidFill>
                  <a:srgbClr val="C00000"/>
                </a:solidFill>
              </a:rPr>
              <a:t> -8</a:t>
            </a:r>
            <a:endParaRPr lang="en-US" b="1" dirty="0">
              <a:solidFill>
                <a:srgbClr val="C00000"/>
              </a:solidFill>
            </a:endParaRPr>
          </a:p>
        </p:txBody>
      </p:sp>
      <p:sp>
        <p:nvSpPr>
          <p:cNvPr id="127" name="TextBox 126"/>
          <p:cNvSpPr txBox="1"/>
          <p:nvPr/>
        </p:nvSpPr>
        <p:spPr>
          <a:xfrm>
            <a:off x="7391400" y="2820987"/>
            <a:ext cx="1582740" cy="369332"/>
          </a:xfrm>
          <a:prstGeom prst="rect">
            <a:avLst/>
          </a:prstGeom>
          <a:noFill/>
        </p:spPr>
        <p:txBody>
          <a:bodyPr wrap="square" rtlCol="0">
            <a:spAutoFit/>
          </a:bodyPr>
          <a:lstStyle/>
          <a:p>
            <a:r>
              <a:rPr lang="en-US" dirty="0" smtClean="0"/>
              <a:t> = -1</a:t>
            </a:r>
            <a:endParaRPr lang="en-US" dirty="0"/>
          </a:p>
        </p:txBody>
      </p:sp>
      <p:sp>
        <p:nvSpPr>
          <p:cNvPr id="128" name="TextBox 127"/>
          <p:cNvSpPr txBox="1"/>
          <p:nvPr/>
        </p:nvSpPr>
        <p:spPr>
          <a:xfrm>
            <a:off x="5943600" y="3505200"/>
            <a:ext cx="2776538" cy="369332"/>
          </a:xfrm>
          <a:prstGeom prst="rect">
            <a:avLst/>
          </a:prstGeom>
          <a:noFill/>
        </p:spPr>
        <p:txBody>
          <a:bodyPr wrap="square" rtlCol="0">
            <a:spAutoFit/>
          </a:bodyPr>
          <a:lstStyle/>
          <a:p>
            <a:r>
              <a:rPr lang="en-US" dirty="0" smtClean="0"/>
              <a:t>Slope = Opportunity Cost </a:t>
            </a:r>
            <a:endParaRPr lang="en-US" dirty="0"/>
          </a:p>
        </p:txBody>
      </p:sp>
      <p:sp>
        <p:nvSpPr>
          <p:cNvPr id="129" name="TextBox 128"/>
          <p:cNvSpPr txBox="1"/>
          <p:nvPr/>
        </p:nvSpPr>
        <p:spPr>
          <a:xfrm>
            <a:off x="5943600" y="3925669"/>
            <a:ext cx="2776538" cy="646331"/>
          </a:xfrm>
          <a:prstGeom prst="rect">
            <a:avLst/>
          </a:prstGeom>
          <a:noFill/>
        </p:spPr>
        <p:txBody>
          <a:bodyPr wrap="square" rtlCol="0">
            <a:spAutoFit/>
          </a:bodyPr>
          <a:lstStyle/>
          <a:p>
            <a:r>
              <a:rPr lang="en-US" dirty="0" smtClean="0"/>
              <a:t>Opportunity Cost of one Fish = 1 Coconut</a:t>
            </a:r>
            <a:endParaRPr lang="en-US" dirty="0"/>
          </a:p>
        </p:txBody>
      </p:sp>
      <p:sp>
        <p:nvSpPr>
          <p:cNvPr id="130" name="TextBox 129"/>
          <p:cNvSpPr txBox="1"/>
          <p:nvPr/>
        </p:nvSpPr>
        <p:spPr>
          <a:xfrm>
            <a:off x="5943600" y="4611469"/>
            <a:ext cx="2895601" cy="646331"/>
          </a:xfrm>
          <a:prstGeom prst="rect">
            <a:avLst/>
          </a:prstGeom>
          <a:noFill/>
        </p:spPr>
        <p:txBody>
          <a:bodyPr wrap="square" rtlCol="0">
            <a:spAutoFit/>
          </a:bodyPr>
          <a:lstStyle/>
          <a:p>
            <a:r>
              <a:rPr lang="en-US" dirty="0" smtClean="0"/>
              <a:t>Opportunity Cost of one Coconut = 1 Fish</a:t>
            </a:r>
            <a:endParaRPr lang="en-US" dirty="0"/>
          </a:p>
        </p:txBody>
      </p:sp>
      <p:sp>
        <p:nvSpPr>
          <p:cNvPr id="115" name="Oval 114"/>
          <p:cNvSpPr/>
          <p:nvPr/>
        </p:nvSpPr>
        <p:spPr>
          <a:xfrm>
            <a:off x="6311901" y="1371600"/>
            <a:ext cx="2384423" cy="450294"/>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TextBox 116"/>
          <p:cNvSpPr txBox="1"/>
          <p:nvPr/>
        </p:nvSpPr>
        <p:spPr>
          <a:xfrm>
            <a:off x="4876800" y="533400"/>
            <a:ext cx="1511301" cy="646331"/>
          </a:xfrm>
          <a:prstGeom prst="rect">
            <a:avLst/>
          </a:prstGeom>
          <a:noFill/>
        </p:spPr>
        <p:txBody>
          <a:bodyPr wrap="square" rtlCol="0">
            <a:spAutoFit/>
          </a:bodyPr>
          <a:lstStyle/>
          <a:p>
            <a:r>
              <a:rPr lang="en-CA" dirty="0" smtClean="0"/>
              <a:t>Initial allocation</a:t>
            </a:r>
            <a:endParaRPr lang="en-US" dirty="0"/>
          </a:p>
        </p:txBody>
      </p:sp>
      <p:cxnSp>
        <p:nvCxnSpPr>
          <p:cNvPr id="118" name="Straight Arrow Connector 117"/>
          <p:cNvCxnSpPr/>
          <p:nvPr/>
        </p:nvCxnSpPr>
        <p:spPr>
          <a:xfrm>
            <a:off x="5910441" y="1120615"/>
            <a:ext cx="477660" cy="38735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64491864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Opportunity Costs Summary</a:t>
            </a:r>
            <a:endParaRPr lang="en-US" dirty="0"/>
          </a:p>
        </p:txBody>
      </p:sp>
      <p:sp>
        <p:nvSpPr>
          <p:cNvPr id="3" name="Content Placeholder 2"/>
          <p:cNvSpPr>
            <a:spLocks noGrp="1"/>
          </p:cNvSpPr>
          <p:nvPr>
            <p:ph idx="1"/>
          </p:nvPr>
        </p:nvSpPr>
        <p:spPr/>
        <p:txBody>
          <a:bodyPr/>
          <a:lstStyle/>
          <a:p>
            <a:r>
              <a:rPr lang="en-CA" dirty="0" smtClean="0"/>
              <a:t>Pierce</a:t>
            </a:r>
          </a:p>
          <a:p>
            <a:pPr lvl="1"/>
            <a:r>
              <a:rPr lang="en-CA" dirty="0" smtClean="0"/>
              <a:t>1 additional fish costs 1.33 coconuts</a:t>
            </a:r>
          </a:p>
          <a:p>
            <a:pPr lvl="1"/>
            <a:r>
              <a:rPr lang="en-CA" dirty="0" smtClean="0"/>
              <a:t>1 additional coconut costs 0.75 fish</a:t>
            </a:r>
          </a:p>
          <a:p>
            <a:r>
              <a:rPr lang="en-CA" dirty="0" smtClean="0"/>
              <a:t>Tom</a:t>
            </a:r>
          </a:p>
          <a:p>
            <a:pPr lvl="1"/>
            <a:r>
              <a:rPr lang="en-CA" dirty="0" smtClean="0"/>
              <a:t>1 additional fish costs 1 coconut</a:t>
            </a:r>
          </a:p>
          <a:p>
            <a:pPr lvl="1"/>
            <a:r>
              <a:rPr lang="en-CA" dirty="0" smtClean="0"/>
              <a:t>1 additional coconut costs 1 fish</a:t>
            </a:r>
          </a:p>
          <a:p>
            <a:r>
              <a:rPr lang="en-CA" dirty="0" smtClean="0"/>
              <a:t>What do we notice here?</a:t>
            </a:r>
            <a:endParaRPr lang="en-US" dirty="0"/>
          </a:p>
        </p:txBody>
      </p:sp>
    </p:spTree>
    <p:extLst>
      <p:ext uri="{BB962C8B-B14F-4D97-AF65-F5344CB8AC3E}">
        <p14:creationId xmlns:p14="http://schemas.microsoft.com/office/powerpoint/2010/main" xmlns="" val="27479615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Answer</a:t>
            </a:r>
            <a:endParaRPr lang="en-US" dirty="0"/>
          </a:p>
        </p:txBody>
      </p:sp>
      <p:sp>
        <p:nvSpPr>
          <p:cNvPr id="3" name="Content Placeholder 2"/>
          <p:cNvSpPr>
            <a:spLocks noGrp="1"/>
          </p:cNvSpPr>
          <p:nvPr>
            <p:ph idx="1"/>
          </p:nvPr>
        </p:nvSpPr>
        <p:spPr/>
        <p:txBody>
          <a:bodyPr>
            <a:normAutofit fontScale="92500"/>
          </a:bodyPr>
          <a:lstStyle/>
          <a:p>
            <a:r>
              <a:rPr lang="en-CA" dirty="0" smtClean="0"/>
              <a:t>In terms of coconuts, fish are cheaper for Tom</a:t>
            </a:r>
          </a:p>
          <a:p>
            <a:r>
              <a:rPr lang="en-CA" dirty="0" smtClean="0"/>
              <a:t>In terms of fish, coconuts are cheaper for Pierce</a:t>
            </a:r>
          </a:p>
          <a:p>
            <a:r>
              <a:rPr lang="en-CA" dirty="0" smtClean="0"/>
              <a:t>This means that Tom has a </a:t>
            </a:r>
            <a:r>
              <a:rPr lang="en-CA" i="1" dirty="0" smtClean="0"/>
              <a:t>Comparative Advantage </a:t>
            </a:r>
            <a:r>
              <a:rPr lang="en-CA" dirty="0" smtClean="0"/>
              <a:t>in producing fish and Pierce has a </a:t>
            </a:r>
            <a:r>
              <a:rPr lang="en-CA" i="1" dirty="0" smtClean="0"/>
              <a:t>Comparative Advantage</a:t>
            </a:r>
            <a:r>
              <a:rPr lang="en-CA" dirty="0" smtClean="0"/>
              <a:t> in producing coconuts</a:t>
            </a:r>
            <a:r>
              <a:rPr lang="en-CA" i="1" dirty="0" smtClean="0"/>
              <a:t> </a:t>
            </a:r>
          </a:p>
          <a:p>
            <a:r>
              <a:rPr lang="en-CA" u="sng" dirty="0" smtClean="0"/>
              <a:t>Comparative Advantage</a:t>
            </a:r>
            <a:r>
              <a:rPr lang="en-CA" dirty="0" smtClean="0"/>
              <a:t> – Able to produce the good cheaper </a:t>
            </a:r>
            <a:r>
              <a:rPr lang="en-CA" i="1" dirty="0" smtClean="0"/>
              <a:t>in terms of the other good</a:t>
            </a:r>
          </a:p>
          <a:p>
            <a:pPr lvl="1"/>
            <a:r>
              <a:rPr lang="en-CA" dirty="0" smtClean="0"/>
              <a:t>Compares </a:t>
            </a:r>
            <a:r>
              <a:rPr lang="en-CA" i="1" dirty="0" smtClean="0"/>
              <a:t>opportunity cost</a:t>
            </a:r>
          </a:p>
          <a:p>
            <a:pPr lvl="1"/>
            <a:r>
              <a:rPr lang="en-CA" dirty="0" smtClean="0"/>
              <a:t>Compares the trade-off</a:t>
            </a:r>
            <a:endParaRPr lang="en-US" dirty="0"/>
          </a:p>
        </p:txBody>
      </p:sp>
    </p:spTree>
    <p:extLst>
      <p:ext uri="{BB962C8B-B14F-4D97-AF65-F5344CB8AC3E}">
        <p14:creationId xmlns:p14="http://schemas.microsoft.com/office/powerpoint/2010/main" xmlns="" val="371023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pPr algn="l"/>
            <a:r>
              <a:rPr lang="en-CA" dirty="0" smtClean="0"/>
              <a:t>Comparison of Advantages</a:t>
            </a:r>
            <a:endParaRPr lang="en-US" dirty="0"/>
          </a:p>
        </p:txBody>
      </p:sp>
      <p:sp>
        <p:nvSpPr>
          <p:cNvPr id="3" name="Content Placeholder 2"/>
          <p:cNvSpPr>
            <a:spLocks noGrp="1"/>
          </p:cNvSpPr>
          <p:nvPr>
            <p:ph idx="1"/>
          </p:nvPr>
        </p:nvSpPr>
        <p:spPr>
          <a:xfrm>
            <a:off x="457200" y="4038600"/>
            <a:ext cx="8229600" cy="2087563"/>
          </a:xfrm>
        </p:spPr>
        <p:txBody>
          <a:bodyPr>
            <a:normAutofit fontScale="85000" lnSpcReduction="10000"/>
          </a:bodyPr>
          <a:lstStyle/>
          <a:p>
            <a:r>
              <a:rPr lang="en-CA" dirty="0" smtClean="0"/>
              <a:t>Key Points </a:t>
            </a:r>
          </a:p>
          <a:p>
            <a:pPr lvl="1"/>
            <a:r>
              <a:rPr lang="en-CA" dirty="0" smtClean="0"/>
              <a:t> You do not need an Absolute </a:t>
            </a:r>
            <a:r>
              <a:rPr lang="en-CA" dirty="0"/>
              <a:t>A</a:t>
            </a:r>
            <a:r>
              <a:rPr lang="en-CA" dirty="0" smtClean="0"/>
              <a:t>dvantage to have a Comparative Advantage</a:t>
            </a:r>
          </a:p>
          <a:p>
            <a:pPr lvl="1"/>
            <a:r>
              <a:rPr lang="en-CA" dirty="0" smtClean="0"/>
              <a:t>Absolute Advantage compares the input cost, whereas Comparative Advantage compares the Opportunity Cost</a:t>
            </a:r>
            <a:endParaRPr lang="en-US" dirty="0"/>
          </a:p>
        </p:txBody>
      </p:sp>
      <p:cxnSp>
        <p:nvCxnSpPr>
          <p:cNvPr id="5" name="Straight Connector 4"/>
          <p:cNvCxnSpPr/>
          <p:nvPr/>
        </p:nvCxnSpPr>
        <p:spPr>
          <a:xfrm>
            <a:off x="1143000" y="2133600"/>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363884" y="2267673"/>
            <a:ext cx="1371600" cy="461665"/>
          </a:xfrm>
          <a:prstGeom prst="rect">
            <a:avLst/>
          </a:prstGeom>
          <a:noFill/>
        </p:spPr>
        <p:txBody>
          <a:bodyPr wrap="square" rtlCol="0">
            <a:spAutoFit/>
          </a:bodyPr>
          <a:lstStyle/>
          <a:p>
            <a:r>
              <a:rPr lang="en-CA" sz="2400" dirty="0" smtClean="0"/>
              <a:t>Fish</a:t>
            </a:r>
            <a:endParaRPr lang="en-US" sz="2400" dirty="0"/>
          </a:p>
        </p:txBody>
      </p:sp>
      <p:sp>
        <p:nvSpPr>
          <p:cNvPr id="10" name="TextBox 9"/>
          <p:cNvSpPr txBox="1"/>
          <p:nvPr/>
        </p:nvSpPr>
        <p:spPr>
          <a:xfrm>
            <a:off x="5486400" y="1676400"/>
            <a:ext cx="1371600" cy="461665"/>
          </a:xfrm>
          <a:prstGeom prst="rect">
            <a:avLst/>
          </a:prstGeom>
          <a:noFill/>
        </p:spPr>
        <p:txBody>
          <a:bodyPr wrap="square" rtlCol="0">
            <a:spAutoFit/>
          </a:bodyPr>
          <a:lstStyle/>
          <a:p>
            <a:r>
              <a:rPr lang="en-CA" sz="2400" dirty="0" smtClean="0"/>
              <a:t>Tom</a:t>
            </a:r>
            <a:endParaRPr lang="en-US" sz="2400" dirty="0"/>
          </a:p>
        </p:txBody>
      </p:sp>
      <p:cxnSp>
        <p:nvCxnSpPr>
          <p:cNvPr id="11" name="Straight Connector 10"/>
          <p:cNvCxnSpPr/>
          <p:nvPr/>
        </p:nvCxnSpPr>
        <p:spPr>
          <a:xfrm>
            <a:off x="2743200" y="1447800"/>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029200" y="1447800"/>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162800" y="1447800"/>
            <a:ext cx="0" cy="243840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200400" y="1676400"/>
            <a:ext cx="1371600" cy="461665"/>
          </a:xfrm>
          <a:prstGeom prst="rect">
            <a:avLst/>
          </a:prstGeom>
          <a:noFill/>
        </p:spPr>
        <p:txBody>
          <a:bodyPr wrap="square" rtlCol="0">
            <a:spAutoFit/>
          </a:bodyPr>
          <a:lstStyle/>
          <a:p>
            <a:r>
              <a:rPr lang="en-CA" sz="2400" dirty="0" smtClean="0"/>
              <a:t>Pierce</a:t>
            </a:r>
            <a:endParaRPr lang="en-US" sz="2400" dirty="0"/>
          </a:p>
        </p:txBody>
      </p:sp>
      <p:sp>
        <p:nvSpPr>
          <p:cNvPr id="17" name="TextBox 16"/>
          <p:cNvSpPr txBox="1"/>
          <p:nvPr/>
        </p:nvSpPr>
        <p:spPr>
          <a:xfrm>
            <a:off x="1143000" y="2968906"/>
            <a:ext cx="1371600" cy="461665"/>
          </a:xfrm>
          <a:prstGeom prst="rect">
            <a:avLst/>
          </a:prstGeom>
          <a:noFill/>
        </p:spPr>
        <p:txBody>
          <a:bodyPr wrap="square" rtlCol="0">
            <a:spAutoFit/>
          </a:bodyPr>
          <a:lstStyle/>
          <a:p>
            <a:r>
              <a:rPr lang="en-CA" sz="2400" dirty="0" smtClean="0"/>
              <a:t>Coconuts</a:t>
            </a:r>
            <a:endParaRPr lang="en-US" sz="2400" dirty="0"/>
          </a:p>
        </p:txBody>
      </p:sp>
      <p:sp>
        <p:nvSpPr>
          <p:cNvPr id="18" name="TextBox 17"/>
          <p:cNvSpPr txBox="1"/>
          <p:nvPr/>
        </p:nvSpPr>
        <p:spPr>
          <a:xfrm>
            <a:off x="2819400" y="2297668"/>
            <a:ext cx="2133600" cy="369332"/>
          </a:xfrm>
          <a:prstGeom prst="rect">
            <a:avLst/>
          </a:prstGeom>
          <a:noFill/>
        </p:spPr>
        <p:txBody>
          <a:bodyPr wrap="square" rtlCol="0">
            <a:spAutoFit/>
          </a:bodyPr>
          <a:lstStyle/>
          <a:p>
            <a:r>
              <a:rPr lang="en-CA" dirty="0" smtClean="0"/>
              <a:t>Absolute Advantage</a:t>
            </a:r>
            <a:endParaRPr lang="en-US" dirty="0"/>
          </a:p>
        </p:txBody>
      </p:sp>
      <p:sp>
        <p:nvSpPr>
          <p:cNvPr id="19" name="TextBox 18"/>
          <p:cNvSpPr txBox="1"/>
          <p:nvPr/>
        </p:nvSpPr>
        <p:spPr>
          <a:xfrm>
            <a:off x="2828080" y="2968905"/>
            <a:ext cx="2353520" cy="369332"/>
          </a:xfrm>
          <a:prstGeom prst="rect">
            <a:avLst/>
          </a:prstGeom>
          <a:noFill/>
        </p:spPr>
        <p:txBody>
          <a:bodyPr wrap="square" rtlCol="0">
            <a:spAutoFit/>
          </a:bodyPr>
          <a:lstStyle/>
          <a:p>
            <a:r>
              <a:rPr lang="en-CA" dirty="0" smtClean="0"/>
              <a:t>Absolute Advantage</a:t>
            </a:r>
            <a:endParaRPr lang="en-US" dirty="0"/>
          </a:p>
        </p:txBody>
      </p:sp>
      <p:sp>
        <p:nvSpPr>
          <p:cNvPr id="20" name="TextBox 19"/>
          <p:cNvSpPr txBox="1"/>
          <p:nvPr/>
        </p:nvSpPr>
        <p:spPr>
          <a:xfrm>
            <a:off x="2819400" y="3429000"/>
            <a:ext cx="2087302" cy="646331"/>
          </a:xfrm>
          <a:prstGeom prst="rect">
            <a:avLst/>
          </a:prstGeom>
          <a:noFill/>
        </p:spPr>
        <p:txBody>
          <a:bodyPr wrap="square" rtlCol="0">
            <a:spAutoFit/>
          </a:bodyPr>
          <a:lstStyle/>
          <a:p>
            <a:r>
              <a:rPr lang="en-CA" dirty="0" smtClean="0"/>
              <a:t>Comparative Advantage</a:t>
            </a:r>
            <a:endParaRPr lang="en-US" dirty="0"/>
          </a:p>
        </p:txBody>
      </p:sp>
      <p:sp>
        <p:nvSpPr>
          <p:cNvPr id="21" name="TextBox 20"/>
          <p:cNvSpPr txBox="1"/>
          <p:nvPr/>
        </p:nvSpPr>
        <p:spPr>
          <a:xfrm>
            <a:off x="5059100" y="2286000"/>
            <a:ext cx="2103700" cy="646331"/>
          </a:xfrm>
          <a:prstGeom prst="rect">
            <a:avLst/>
          </a:prstGeom>
          <a:noFill/>
        </p:spPr>
        <p:txBody>
          <a:bodyPr wrap="square" rtlCol="0">
            <a:spAutoFit/>
          </a:bodyPr>
          <a:lstStyle/>
          <a:p>
            <a:r>
              <a:rPr lang="en-CA" dirty="0" smtClean="0"/>
              <a:t>Comparative Advantage</a:t>
            </a:r>
            <a:endParaRPr lang="en-US" dirty="0"/>
          </a:p>
        </p:txBody>
      </p:sp>
      <p:cxnSp>
        <p:nvCxnSpPr>
          <p:cNvPr id="28" name="Straight Connector 27"/>
          <p:cNvCxnSpPr/>
          <p:nvPr/>
        </p:nvCxnSpPr>
        <p:spPr>
          <a:xfrm>
            <a:off x="1143000" y="2891135"/>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97094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Specialization</a:t>
            </a:r>
            <a:endParaRPr lang="en-US" dirty="0"/>
          </a:p>
        </p:txBody>
      </p:sp>
      <p:sp>
        <p:nvSpPr>
          <p:cNvPr id="3" name="Content Placeholder 2"/>
          <p:cNvSpPr>
            <a:spLocks noGrp="1"/>
          </p:cNvSpPr>
          <p:nvPr>
            <p:ph idx="1"/>
          </p:nvPr>
        </p:nvSpPr>
        <p:spPr/>
        <p:txBody>
          <a:bodyPr>
            <a:normAutofit lnSpcReduction="10000"/>
          </a:bodyPr>
          <a:lstStyle/>
          <a:p>
            <a:r>
              <a:rPr lang="en-CA" dirty="0" smtClean="0"/>
              <a:t>Both parties will be better off if they specialize in what they have a Comparative Advantage in, and trade between themselves</a:t>
            </a:r>
          </a:p>
          <a:p>
            <a:r>
              <a:rPr lang="en-CA" dirty="0" smtClean="0"/>
              <a:t>Pierce – Comparative Advantage in coconuts</a:t>
            </a:r>
          </a:p>
          <a:p>
            <a:pPr lvl="1"/>
            <a:r>
              <a:rPr lang="en-CA" dirty="0" smtClean="0"/>
              <a:t>Spends all day collecting coconuts </a:t>
            </a:r>
          </a:p>
          <a:p>
            <a:pPr lvl="2"/>
            <a:r>
              <a:rPr lang="en-CA" dirty="0" smtClean="0"/>
              <a:t>16 coconuts, 0 fish</a:t>
            </a:r>
          </a:p>
          <a:p>
            <a:r>
              <a:rPr lang="en-CA" dirty="0" smtClean="0"/>
              <a:t>Tom – Comparative </a:t>
            </a:r>
            <a:r>
              <a:rPr lang="en-CA" dirty="0"/>
              <a:t>A</a:t>
            </a:r>
            <a:r>
              <a:rPr lang="en-CA" dirty="0" smtClean="0"/>
              <a:t>dvantage in fish</a:t>
            </a:r>
          </a:p>
          <a:p>
            <a:pPr lvl="1"/>
            <a:r>
              <a:rPr lang="en-CA" dirty="0" smtClean="0"/>
              <a:t>Spends all day fishing</a:t>
            </a:r>
          </a:p>
          <a:p>
            <a:pPr lvl="2"/>
            <a:r>
              <a:rPr lang="en-CA" dirty="0" smtClean="0"/>
              <a:t>8 fish, 0 coconuts</a:t>
            </a:r>
            <a:endParaRPr lang="en-US" dirty="0"/>
          </a:p>
        </p:txBody>
      </p:sp>
    </p:spTree>
    <p:extLst>
      <p:ext uri="{BB962C8B-B14F-4D97-AF65-F5344CB8AC3E}">
        <p14:creationId xmlns:p14="http://schemas.microsoft.com/office/powerpoint/2010/main" xmlns="" val="1772460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Terms of trade</a:t>
            </a:r>
            <a:endParaRPr lang="en-US" dirty="0"/>
          </a:p>
        </p:txBody>
      </p:sp>
      <p:sp>
        <p:nvSpPr>
          <p:cNvPr id="3" name="Content Placeholder 2"/>
          <p:cNvSpPr>
            <a:spLocks noGrp="1"/>
          </p:cNvSpPr>
          <p:nvPr>
            <p:ph idx="1"/>
          </p:nvPr>
        </p:nvSpPr>
        <p:spPr>
          <a:xfrm>
            <a:off x="457200" y="1219200"/>
            <a:ext cx="8229600" cy="4906963"/>
          </a:xfrm>
        </p:spPr>
        <p:txBody>
          <a:bodyPr>
            <a:normAutofit/>
          </a:bodyPr>
          <a:lstStyle/>
          <a:p>
            <a:r>
              <a:rPr lang="en-CA" dirty="0" smtClean="0"/>
              <a:t>Tom will not trade one of his fish unless he gets at least one coconut</a:t>
            </a:r>
          </a:p>
          <a:p>
            <a:pPr lvl="1"/>
            <a:r>
              <a:rPr lang="en-CA" dirty="0" smtClean="0"/>
              <a:t>If he can’t trade for at least one coconut, he is better off getting the coconut himself (opportunity cost = 1 fish per coconut)</a:t>
            </a:r>
          </a:p>
          <a:p>
            <a:r>
              <a:rPr lang="en-CA" dirty="0" smtClean="0"/>
              <a:t>Pierce will not trade one of his coconuts unless he gets at least 0.75 fish</a:t>
            </a:r>
          </a:p>
          <a:p>
            <a:pPr lvl="1"/>
            <a:r>
              <a:rPr lang="en-CA" dirty="0" smtClean="0"/>
              <a:t>If he can’t trade for at least 0.75 fish, he is better off getting it himself (opportunity cost = 1.33 coconuts per fish)</a:t>
            </a:r>
            <a:endParaRPr lang="en-US" dirty="0"/>
          </a:p>
        </p:txBody>
      </p:sp>
    </p:spTree>
    <p:extLst>
      <p:ext uri="{BB962C8B-B14F-4D97-AF65-F5344CB8AC3E}">
        <p14:creationId xmlns:p14="http://schemas.microsoft.com/office/powerpoint/2010/main" xmlns="" val="520084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Final Price (this is tricky!)</a:t>
            </a:r>
            <a:endParaRPr lang="en-US" dirty="0"/>
          </a:p>
        </p:txBody>
      </p:sp>
      <p:sp>
        <p:nvSpPr>
          <p:cNvPr id="3" name="Content Placeholder 2"/>
          <p:cNvSpPr>
            <a:spLocks noGrp="1"/>
          </p:cNvSpPr>
          <p:nvPr>
            <p:ph idx="1"/>
          </p:nvPr>
        </p:nvSpPr>
        <p:spPr>
          <a:xfrm>
            <a:off x="457200" y="1295400"/>
            <a:ext cx="8229600" cy="5029200"/>
          </a:xfrm>
        </p:spPr>
        <p:txBody>
          <a:bodyPr>
            <a:normAutofit fontScale="92500" lnSpcReduction="20000"/>
          </a:bodyPr>
          <a:lstStyle/>
          <a:p>
            <a:r>
              <a:rPr lang="en-CA" b="1" dirty="0" smtClean="0"/>
              <a:t>Coconuts</a:t>
            </a:r>
            <a:r>
              <a:rPr lang="en-CA" dirty="0" smtClean="0"/>
              <a:t>: The price could be anywhere between </a:t>
            </a:r>
            <a:r>
              <a:rPr lang="en-CA" dirty="0" smtClean="0">
                <a:solidFill>
                  <a:srgbClr val="C00000"/>
                </a:solidFill>
              </a:rPr>
              <a:t>0.75</a:t>
            </a:r>
            <a:r>
              <a:rPr lang="en-CA" dirty="0" smtClean="0"/>
              <a:t> or </a:t>
            </a:r>
            <a:r>
              <a:rPr lang="en-CA" dirty="0" smtClean="0">
                <a:solidFill>
                  <a:srgbClr val="00B050"/>
                </a:solidFill>
              </a:rPr>
              <a:t>1</a:t>
            </a:r>
            <a:r>
              <a:rPr lang="en-CA" dirty="0" smtClean="0"/>
              <a:t> fish per coconut (the </a:t>
            </a:r>
            <a:r>
              <a:rPr lang="en-CA" dirty="0" smtClean="0">
                <a:solidFill>
                  <a:srgbClr val="C00000"/>
                </a:solidFill>
              </a:rPr>
              <a:t>lowest Pierce is willing to accept</a:t>
            </a:r>
            <a:r>
              <a:rPr lang="en-CA" dirty="0" smtClean="0"/>
              <a:t> </a:t>
            </a:r>
            <a:r>
              <a:rPr lang="en-CA" dirty="0" err="1" smtClean="0"/>
              <a:t>vs</a:t>
            </a:r>
            <a:r>
              <a:rPr lang="en-CA" dirty="0" smtClean="0"/>
              <a:t> the </a:t>
            </a:r>
            <a:r>
              <a:rPr lang="en-CA" dirty="0" smtClean="0">
                <a:solidFill>
                  <a:srgbClr val="00B050"/>
                </a:solidFill>
              </a:rPr>
              <a:t>highest Tom is willing to pay</a:t>
            </a:r>
            <a:r>
              <a:rPr lang="en-CA" dirty="0" smtClean="0"/>
              <a:t>)</a:t>
            </a:r>
          </a:p>
          <a:p>
            <a:r>
              <a:rPr lang="en-CA" b="1" dirty="0" smtClean="0"/>
              <a:t>Fish</a:t>
            </a:r>
            <a:r>
              <a:rPr lang="en-CA" dirty="0" smtClean="0"/>
              <a:t>: Expressed in the other way, between </a:t>
            </a:r>
            <a:r>
              <a:rPr lang="en-CA" dirty="0" smtClean="0">
                <a:solidFill>
                  <a:srgbClr val="7030A0"/>
                </a:solidFill>
              </a:rPr>
              <a:t>1</a:t>
            </a:r>
            <a:r>
              <a:rPr lang="en-CA" dirty="0" smtClean="0"/>
              <a:t> and </a:t>
            </a:r>
            <a:r>
              <a:rPr lang="en-CA" dirty="0" smtClean="0">
                <a:solidFill>
                  <a:schemeClr val="accent1"/>
                </a:solidFill>
              </a:rPr>
              <a:t>1.33</a:t>
            </a:r>
            <a:r>
              <a:rPr lang="en-CA" dirty="0" smtClean="0"/>
              <a:t> coconuts per fish (the </a:t>
            </a:r>
            <a:r>
              <a:rPr lang="en-CA" dirty="0" smtClean="0">
                <a:solidFill>
                  <a:srgbClr val="7030A0"/>
                </a:solidFill>
              </a:rPr>
              <a:t>lowest amount Tom is willing to accept</a:t>
            </a:r>
            <a:r>
              <a:rPr lang="en-CA" dirty="0" smtClean="0"/>
              <a:t> </a:t>
            </a:r>
            <a:r>
              <a:rPr lang="en-CA" dirty="0" err="1" smtClean="0"/>
              <a:t>vs</a:t>
            </a:r>
            <a:r>
              <a:rPr lang="en-CA" dirty="0" smtClean="0"/>
              <a:t> the </a:t>
            </a:r>
            <a:r>
              <a:rPr lang="en-CA" dirty="0" smtClean="0">
                <a:solidFill>
                  <a:schemeClr val="accent1"/>
                </a:solidFill>
              </a:rPr>
              <a:t>highest Pierce is willing to pay</a:t>
            </a:r>
            <a:r>
              <a:rPr lang="en-CA" dirty="0" smtClean="0"/>
              <a:t>)</a:t>
            </a:r>
          </a:p>
          <a:p>
            <a:r>
              <a:rPr lang="en-CA" dirty="0" smtClean="0"/>
              <a:t>The final price depends on the preferences both men have for fish and coconuts, and the bargaining power between the two of them</a:t>
            </a:r>
          </a:p>
          <a:p>
            <a:pPr lvl="1"/>
            <a:r>
              <a:rPr lang="en-CA" dirty="0" smtClean="0"/>
              <a:t>Beyond this course – you will only be asked to express the possible ranges that the final price could fall in</a:t>
            </a:r>
            <a:endParaRPr lang="en-US" dirty="0"/>
          </a:p>
        </p:txBody>
      </p:sp>
    </p:spTree>
    <p:extLst>
      <p:ext uri="{BB962C8B-B14F-4D97-AF65-F5344CB8AC3E}">
        <p14:creationId xmlns:p14="http://schemas.microsoft.com/office/powerpoint/2010/main" xmlns="" val="15273860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The Trade</a:t>
            </a:r>
            <a:endParaRPr lang="en-US" dirty="0"/>
          </a:p>
        </p:txBody>
      </p:sp>
      <p:sp>
        <p:nvSpPr>
          <p:cNvPr id="3" name="Content Placeholder 2"/>
          <p:cNvSpPr>
            <a:spLocks noGrp="1"/>
          </p:cNvSpPr>
          <p:nvPr>
            <p:ph idx="1"/>
          </p:nvPr>
        </p:nvSpPr>
        <p:spPr/>
        <p:txBody>
          <a:bodyPr/>
          <a:lstStyle/>
          <a:p>
            <a:r>
              <a:rPr lang="en-CA" dirty="0"/>
              <a:t>Assume Tom and Pierce settle on a price of 0.8 fish per coconut, or, 1.25 coconuts per fish (1/0.8 = 1.25)</a:t>
            </a:r>
          </a:p>
          <a:p>
            <a:r>
              <a:rPr lang="en-CA" dirty="0" smtClean="0"/>
              <a:t>Assume Tom sells 4 fish to Pierce in exchange for 5 coconuts (4*1.25 = 5)</a:t>
            </a:r>
          </a:p>
          <a:p>
            <a:r>
              <a:rPr lang="en-CA" dirty="0" smtClean="0"/>
              <a:t>Final Allocation</a:t>
            </a:r>
          </a:p>
          <a:p>
            <a:pPr lvl="1"/>
            <a:r>
              <a:rPr lang="en-CA" dirty="0" smtClean="0"/>
              <a:t>Pierce – 4 fish and 11 coconuts</a:t>
            </a:r>
          </a:p>
          <a:p>
            <a:pPr lvl="1"/>
            <a:r>
              <a:rPr lang="en-CA" dirty="0" smtClean="0"/>
              <a:t>Tom – 4 fish and 5 coconuts</a:t>
            </a:r>
            <a:endParaRPr lang="en-US" dirty="0"/>
          </a:p>
        </p:txBody>
      </p:sp>
    </p:spTree>
    <p:extLst>
      <p:ext uri="{BB962C8B-B14F-4D97-AF65-F5344CB8AC3E}">
        <p14:creationId xmlns:p14="http://schemas.microsoft.com/office/powerpoint/2010/main" xmlns="" val="42378902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pPr algn="l"/>
            <a:r>
              <a:rPr lang="en-CA" dirty="0" smtClean="0"/>
              <a:t>Allocation Comparison</a:t>
            </a:r>
            <a:endParaRPr lang="en-US" dirty="0"/>
          </a:p>
        </p:txBody>
      </p:sp>
      <p:sp>
        <p:nvSpPr>
          <p:cNvPr id="3" name="Content Placeholder 2"/>
          <p:cNvSpPr>
            <a:spLocks noGrp="1"/>
          </p:cNvSpPr>
          <p:nvPr>
            <p:ph idx="1"/>
          </p:nvPr>
        </p:nvSpPr>
        <p:spPr>
          <a:xfrm>
            <a:off x="457200" y="4724400"/>
            <a:ext cx="8229600" cy="1828800"/>
          </a:xfrm>
        </p:spPr>
        <p:txBody>
          <a:bodyPr>
            <a:normAutofit fontScale="92500" lnSpcReduction="20000"/>
          </a:bodyPr>
          <a:lstStyle/>
          <a:p>
            <a:r>
              <a:rPr lang="en-CA" dirty="0" smtClean="0"/>
              <a:t>One more fish in total</a:t>
            </a:r>
          </a:p>
          <a:p>
            <a:r>
              <a:rPr lang="en-CA" dirty="0" smtClean="0"/>
              <a:t>Tom is clearly better off (one extra coconut)</a:t>
            </a:r>
          </a:p>
          <a:p>
            <a:r>
              <a:rPr lang="en-CA" dirty="0" smtClean="0"/>
              <a:t>Is Pierce better off? The answer is yes, but it is a little less obvious than in Tom’s case</a:t>
            </a:r>
            <a:endParaRPr lang="en-US" dirty="0"/>
          </a:p>
        </p:txBody>
      </p:sp>
      <p:cxnSp>
        <p:nvCxnSpPr>
          <p:cNvPr id="4" name="Straight Connector 3"/>
          <p:cNvCxnSpPr/>
          <p:nvPr/>
        </p:nvCxnSpPr>
        <p:spPr>
          <a:xfrm>
            <a:off x="1143000" y="1680866"/>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363884" y="1676401"/>
            <a:ext cx="1371600" cy="461665"/>
          </a:xfrm>
          <a:prstGeom prst="rect">
            <a:avLst/>
          </a:prstGeom>
          <a:noFill/>
        </p:spPr>
        <p:txBody>
          <a:bodyPr wrap="square" rtlCol="0">
            <a:spAutoFit/>
          </a:bodyPr>
          <a:lstStyle/>
          <a:p>
            <a:r>
              <a:rPr lang="en-CA" sz="2400" dirty="0" smtClean="0"/>
              <a:t>Fish</a:t>
            </a:r>
            <a:endParaRPr lang="en-US" sz="2400" dirty="0"/>
          </a:p>
        </p:txBody>
      </p:sp>
      <p:sp>
        <p:nvSpPr>
          <p:cNvPr id="6" name="TextBox 5"/>
          <p:cNvSpPr txBox="1"/>
          <p:nvPr/>
        </p:nvSpPr>
        <p:spPr>
          <a:xfrm>
            <a:off x="4495800" y="1223666"/>
            <a:ext cx="1371600" cy="461665"/>
          </a:xfrm>
          <a:prstGeom prst="rect">
            <a:avLst/>
          </a:prstGeom>
          <a:noFill/>
        </p:spPr>
        <p:txBody>
          <a:bodyPr wrap="square" rtlCol="0">
            <a:spAutoFit/>
          </a:bodyPr>
          <a:lstStyle/>
          <a:p>
            <a:r>
              <a:rPr lang="en-CA" sz="2400" dirty="0" smtClean="0"/>
              <a:t>Tom</a:t>
            </a:r>
            <a:endParaRPr lang="en-US" sz="2400" dirty="0"/>
          </a:p>
        </p:txBody>
      </p:sp>
      <p:cxnSp>
        <p:nvCxnSpPr>
          <p:cNvPr id="7" name="Straight Connector 6"/>
          <p:cNvCxnSpPr/>
          <p:nvPr/>
        </p:nvCxnSpPr>
        <p:spPr>
          <a:xfrm>
            <a:off x="2735484" y="1223666"/>
            <a:ext cx="0" cy="1447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170262" y="1263213"/>
            <a:ext cx="0" cy="140825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638800" y="1228131"/>
            <a:ext cx="0" cy="144333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971800" y="1223666"/>
            <a:ext cx="1371600" cy="461665"/>
          </a:xfrm>
          <a:prstGeom prst="rect">
            <a:avLst/>
          </a:prstGeom>
          <a:noFill/>
        </p:spPr>
        <p:txBody>
          <a:bodyPr wrap="square" rtlCol="0">
            <a:spAutoFit/>
          </a:bodyPr>
          <a:lstStyle/>
          <a:p>
            <a:r>
              <a:rPr lang="en-CA" sz="2400" dirty="0" smtClean="0"/>
              <a:t>Pierce</a:t>
            </a:r>
            <a:endParaRPr lang="en-US" sz="2400" dirty="0"/>
          </a:p>
        </p:txBody>
      </p:sp>
      <p:sp>
        <p:nvSpPr>
          <p:cNvPr id="11" name="TextBox 10"/>
          <p:cNvSpPr txBox="1"/>
          <p:nvPr/>
        </p:nvSpPr>
        <p:spPr>
          <a:xfrm>
            <a:off x="1143000" y="2138066"/>
            <a:ext cx="1371600" cy="461665"/>
          </a:xfrm>
          <a:prstGeom prst="rect">
            <a:avLst/>
          </a:prstGeom>
          <a:noFill/>
        </p:spPr>
        <p:txBody>
          <a:bodyPr wrap="square" rtlCol="0">
            <a:spAutoFit/>
          </a:bodyPr>
          <a:lstStyle/>
          <a:p>
            <a:r>
              <a:rPr lang="en-CA" sz="2400" dirty="0" smtClean="0"/>
              <a:t>Coconuts</a:t>
            </a:r>
            <a:endParaRPr lang="en-US" sz="2400" dirty="0"/>
          </a:p>
        </p:txBody>
      </p:sp>
      <p:cxnSp>
        <p:nvCxnSpPr>
          <p:cNvPr id="16" name="Straight Connector 15"/>
          <p:cNvCxnSpPr/>
          <p:nvPr/>
        </p:nvCxnSpPr>
        <p:spPr>
          <a:xfrm>
            <a:off x="1129014" y="2138066"/>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143000" y="1223666"/>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209800" y="762000"/>
            <a:ext cx="4639520" cy="461665"/>
          </a:xfrm>
          <a:prstGeom prst="rect">
            <a:avLst/>
          </a:prstGeom>
          <a:noFill/>
        </p:spPr>
        <p:txBody>
          <a:bodyPr wrap="square" rtlCol="0">
            <a:spAutoFit/>
          </a:bodyPr>
          <a:lstStyle/>
          <a:p>
            <a:r>
              <a:rPr lang="en-CA" sz="2400" dirty="0" smtClean="0"/>
              <a:t>Before Specialization and Trade</a:t>
            </a:r>
            <a:endParaRPr lang="en-US" sz="2400" dirty="0"/>
          </a:p>
        </p:txBody>
      </p:sp>
      <p:sp>
        <p:nvSpPr>
          <p:cNvPr id="25" name="TextBox 24"/>
          <p:cNvSpPr txBox="1"/>
          <p:nvPr/>
        </p:nvSpPr>
        <p:spPr>
          <a:xfrm>
            <a:off x="6019800" y="1223666"/>
            <a:ext cx="1371600" cy="461665"/>
          </a:xfrm>
          <a:prstGeom prst="rect">
            <a:avLst/>
          </a:prstGeom>
          <a:noFill/>
        </p:spPr>
        <p:txBody>
          <a:bodyPr wrap="square" rtlCol="0">
            <a:spAutoFit/>
          </a:bodyPr>
          <a:lstStyle/>
          <a:p>
            <a:r>
              <a:rPr lang="en-CA" sz="2400" dirty="0" smtClean="0"/>
              <a:t>Total</a:t>
            </a:r>
            <a:endParaRPr lang="en-US" sz="2400" dirty="0"/>
          </a:p>
        </p:txBody>
      </p:sp>
      <p:cxnSp>
        <p:nvCxnSpPr>
          <p:cNvPr id="26" name="Straight Connector 25"/>
          <p:cNvCxnSpPr/>
          <p:nvPr/>
        </p:nvCxnSpPr>
        <p:spPr>
          <a:xfrm>
            <a:off x="7162800" y="1223666"/>
            <a:ext cx="0" cy="1447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143000" y="2671466"/>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3276600" y="1676401"/>
            <a:ext cx="685800" cy="461665"/>
          </a:xfrm>
          <a:prstGeom prst="rect">
            <a:avLst/>
          </a:prstGeom>
          <a:noFill/>
        </p:spPr>
        <p:txBody>
          <a:bodyPr wrap="square" rtlCol="0">
            <a:spAutoFit/>
          </a:bodyPr>
          <a:lstStyle/>
          <a:p>
            <a:r>
              <a:rPr lang="en-CA" sz="2400" dirty="0" smtClean="0"/>
              <a:t>3</a:t>
            </a:r>
            <a:endParaRPr lang="en-US" sz="2400" dirty="0"/>
          </a:p>
        </p:txBody>
      </p:sp>
      <p:sp>
        <p:nvSpPr>
          <p:cNvPr id="33" name="TextBox 32"/>
          <p:cNvSpPr txBox="1"/>
          <p:nvPr/>
        </p:nvSpPr>
        <p:spPr>
          <a:xfrm>
            <a:off x="3200400" y="2138066"/>
            <a:ext cx="685800" cy="461665"/>
          </a:xfrm>
          <a:prstGeom prst="rect">
            <a:avLst/>
          </a:prstGeom>
          <a:noFill/>
        </p:spPr>
        <p:txBody>
          <a:bodyPr wrap="square" rtlCol="0">
            <a:spAutoFit/>
          </a:bodyPr>
          <a:lstStyle/>
          <a:p>
            <a:r>
              <a:rPr lang="en-CA" sz="2400" dirty="0" smtClean="0"/>
              <a:t>12</a:t>
            </a:r>
            <a:endParaRPr lang="en-US" sz="2400" dirty="0"/>
          </a:p>
        </p:txBody>
      </p:sp>
      <p:sp>
        <p:nvSpPr>
          <p:cNvPr id="34" name="TextBox 33"/>
          <p:cNvSpPr txBox="1"/>
          <p:nvPr/>
        </p:nvSpPr>
        <p:spPr>
          <a:xfrm>
            <a:off x="4648200" y="1676401"/>
            <a:ext cx="533400" cy="461665"/>
          </a:xfrm>
          <a:prstGeom prst="rect">
            <a:avLst/>
          </a:prstGeom>
          <a:noFill/>
        </p:spPr>
        <p:txBody>
          <a:bodyPr wrap="square" rtlCol="0">
            <a:spAutoFit/>
          </a:bodyPr>
          <a:lstStyle/>
          <a:p>
            <a:r>
              <a:rPr lang="en-CA" sz="2400" dirty="0" smtClean="0"/>
              <a:t>4</a:t>
            </a:r>
            <a:endParaRPr lang="en-US" sz="2400" dirty="0"/>
          </a:p>
        </p:txBody>
      </p:sp>
      <p:sp>
        <p:nvSpPr>
          <p:cNvPr id="35" name="TextBox 34"/>
          <p:cNvSpPr txBox="1"/>
          <p:nvPr/>
        </p:nvSpPr>
        <p:spPr>
          <a:xfrm>
            <a:off x="4648200" y="2138066"/>
            <a:ext cx="571500" cy="461665"/>
          </a:xfrm>
          <a:prstGeom prst="rect">
            <a:avLst/>
          </a:prstGeom>
          <a:noFill/>
        </p:spPr>
        <p:txBody>
          <a:bodyPr wrap="square" rtlCol="0">
            <a:spAutoFit/>
          </a:bodyPr>
          <a:lstStyle/>
          <a:p>
            <a:r>
              <a:rPr lang="en-CA" sz="2400" dirty="0" smtClean="0"/>
              <a:t>4</a:t>
            </a:r>
            <a:endParaRPr lang="en-US" sz="2400" dirty="0"/>
          </a:p>
        </p:txBody>
      </p:sp>
      <p:sp>
        <p:nvSpPr>
          <p:cNvPr id="36" name="TextBox 35"/>
          <p:cNvSpPr txBox="1"/>
          <p:nvPr/>
        </p:nvSpPr>
        <p:spPr>
          <a:xfrm>
            <a:off x="6248400" y="1680866"/>
            <a:ext cx="1371600" cy="461665"/>
          </a:xfrm>
          <a:prstGeom prst="rect">
            <a:avLst/>
          </a:prstGeom>
          <a:noFill/>
        </p:spPr>
        <p:txBody>
          <a:bodyPr wrap="square" rtlCol="0">
            <a:spAutoFit/>
          </a:bodyPr>
          <a:lstStyle/>
          <a:p>
            <a:r>
              <a:rPr lang="en-CA" sz="2400" dirty="0" smtClean="0"/>
              <a:t>7</a:t>
            </a:r>
            <a:endParaRPr lang="en-US" sz="2400" dirty="0"/>
          </a:p>
        </p:txBody>
      </p:sp>
      <p:sp>
        <p:nvSpPr>
          <p:cNvPr id="37" name="TextBox 36"/>
          <p:cNvSpPr txBox="1"/>
          <p:nvPr/>
        </p:nvSpPr>
        <p:spPr>
          <a:xfrm>
            <a:off x="6172200" y="2133601"/>
            <a:ext cx="1371600" cy="461665"/>
          </a:xfrm>
          <a:prstGeom prst="rect">
            <a:avLst/>
          </a:prstGeom>
          <a:noFill/>
        </p:spPr>
        <p:txBody>
          <a:bodyPr wrap="square" rtlCol="0">
            <a:spAutoFit/>
          </a:bodyPr>
          <a:lstStyle/>
          <a:p>
            <a:r>
              <a:rPr lang="en-CA" sz="2400" dirty="0" smtClean="0"/>
              <a:t>16</a:t>
            </a:r>
            <a:endParaRPr lang="en-US" sz="2400" dirty="0"/>
          </a:p>
        </p:txBody>
      </p:sp>
      <p:cxnSp>
        <p:nvCxnSpPr>
          <p:cNvPr id="38" name="Straight Connector 37"/>
          <p:cNvCxnSpPr/>
          <p:nvPr/>
        </p:nvCxnSpPr>
        <p:spPr>
          <a:xfrm>
            <a:off x="1143000" y="3581401"/>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1363884" y="3576936"/>
            <a:ext cx="1371600" cy="461665"/>
          </a:xfrm>
          <a:prstGeom prst="rect">
            <a:avLst/>
          </a:prstGeom>
          <a:noFill/>
        </p:spPr>
        <p:txBody>
          <a:bodyPr wrap="square" rtlCol="0">
            <a:spAutoFit/>
          </a:bodyPr>
          <a:lstStyle/>
          <a:p>
            <a:r>
              <a:rPr lang="en-CA" sz="2400" dirty="0" smtClean="0"/>
              <a:t>Fish</a:t>
            </a:r>
            <a:endParaRPr lang="en-US" sz="2400" dirty="0"/>
          </a:p>
        </p:txBody>
      </p:sp>
      <p:sp>
        <p:nvSpPr>
          <p:cNvPr id="40" name="TextBox 39"/>
          <p:cNvSpPr txBox="1"/>
          <p:nvPr/>
        </p:nvSpPr>
        <p:spPr>
          <a:xfrm>
            <a:off x="4495800" y="3124201"/>
            <a:ext cx="1371600" cy="461665"/>
          </a:xfrm>
          <a:prstGeom prst="rect">
            <a:avLst/>
          </a:prstGeom>
          <a:noFill/>
        </p:spPr>
        <p:txBody>
          <a:bodyPr wrap="square" rtlCol="0">
            <a:spAutoFit/>
          </a:bodyPr>
          <a:lstStyle/>
          <a:p>
            <a:r>
              <a:rPr lang="en-CA" sz="2400" dirty="0" smtClean="0"/>
              <a:t>Tom</a:t>
            </a:r>
            <a:endParaRPr lang="en-US" sz="2400" dirty="0"/>
          </a:p>
        </p:txBody>
      </p:sp>
      <p:cxnSp>
        <p:nvCxnSpPr>
          <p:cNvPr id="41" name="Straight Connector 40"/>
          <p:cNvCxnSpPr/>
          <p:nvPr/>
        </p:nvCxnSpPr>
        <p:spPr>
          <a:xfrm>
            <a:off x="2735484" y="3124201"/>
            <a:ext cx="0" cy="1447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170262" y="3163748"/>
            <a:ext cx="0" cy="140825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5638800" y="3128666"/>
            <a:ext cx="0" cy="144333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2971800" y="3124201"/>
            <a:ext cx="1371600" cy="461665"/>
          </a:xfrm>
          <a:prstGeom prst="rect">
            <a:avLst/>
          </a:prstGeom>
          <a:noFill/>
        </p:spPr>
        <p:txBody>
          <a:bodyPr wrap="square" rtlCol="0">
            <a:spAutoFit/>
          </a:bodyPr>
          <a:lstStyle/>
          <a:p>
            <a:r>
              <a:rPr lang="en-CA" sz="2400" dirty="0" smtClean="0"/>
              <a:t>Pierce</a:t>
            </a:r>
            <a:endParaRPr lang="en-US" sz="2400" dirty="0"/>
          </a:p>
        </p:txBody>
      </p:sp>
      <p:sp>
        <p:nvSpPr>
          <p:cNvPr id="45" name="TextBox 44"/>
          <p:cNvSpPr txBox="1"/>
          <p:nvPr/>
        </p:nvSpPr>
        <p:spPr>
          <a:xfrm>
            <a:off x="1143000" y="4038601"/>
            <a:ext cx="1371600" cy="461665"/>
          </a:xfrm>
          <a:prstGeom prst="rect">
            <a:avLst/>
          </a:prstGeom>
          <a:noFill/>
        </p:spPr>
        <p:txBody>
          <a:bodyPr wrap="square" rtlCol="0">
            <a:spAutoFit/>
          </a:bodyPr>
          <a:lstStyle/>
          <a:p>
            <a:r>
              <a:rPr lang="en-CA" sz="2400" dirty="0" smtClean="0"/>
              <a:t>Coconuts</a:t>
            </a:r>
            <a:endParaRPr lang="en-US" sz="2400" dirty="0"/>
          </a:p>
        </p:txBody>
      </p:sp>
      <p:cxnSp>
        <p:nvCxnSpPr>
          <p:cNvPr id="46" name="Straight Connector 45"/>
          <p:cNvCxnSpPr/>
          <p:nvPr/>
        </p:nvCxnSpPr>
        <p:spPr>
          <a:xfrm>
            <a:off x="1129014" y="4038601"/>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1143000" y="3124201"/>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209800" y="2662535"/>
            <a:ext cx="4639520" cy="461665"/>
          </a:xfrm>
          <a:prstGeom prst="rect">
            <a:avLst/>
          </a:prstGeom>
          <a:noFill/>
        </p:spPr>
        <p:txBody>
          <a:bodyPr wrap="square" rtlCol="0">
            <a:spAutoFit/>
          </a:bodyPr>
          <a:lstStyle/>
          <a:p>
            <a:r>
              <a:rPr lang="en-CA" sz="2400" dirty="0" smtClean="0"/>
              <a:t>After Specialization and Trade</a:t>
            </a:r>
            <a:endParaRPr lang="en-US" sz="2400" dirty="0"/>
          </a:p>
        </p:txBody>
      </p:sp>
      <p:sp>
        <p:nvSpPr>
          <p:cNvPr id="49" name="TextBox 48"/>
          <p:cNvSpPr txBox="1"/>
          <p:nvPr/>
        </p:nvSpPr>
        <p:spPr>
          <a:xfrm>
            <a:off x="6019800" y="3124201"/>
            <a:ext cx="1371600" cy="461665"/>
          </a:xfrm>
          <a:prstGeom prst="rect">
            <a:avLst/>
          </a:prstGeom>
          <a:noFill/>
        </p:spPr>
        <p:txBody>
          <a:bodyPr wrap="square" rtlCol="0">
            <a:spAutoFit/>
          </a:bodyPr>
          <a:lstStyle/>
          <a:p>
            <a:r>
              <a:rPr lang="en-CA" sz="2400" dirty="0" smtClean="0"/>
              <a:t>Total</a:t>
            </a:r>
            <a:endParaRPr lang="en-US" sz="2400" dirty="0"/>
          </a:p>
        </p:txBody>
      </p:sp>
      <p:cxnSp>
        <p:nvCxnSpPr>
          <p:cNvPr id="50" name="Straight Connector 49"/>
          <p:cNvCxnSpPr/>
          <p:nvPr/>
        </p:nvCxnSpPr>
        <p:spPr>
          <a:xfrm>
            <a:off x="7162800" y="3124201"/>
            <a:ext cx="0" cy="14478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1143000" y="4572001"/>
            <a:ext cx="6019800" cy="4465"/>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3276600" y="3576936"/>
            <a:ext cx="685800" cy="461665"/>
          </a:xfrm>
          <a:prstGeom prst="rect">
            <a:avLst/>
          </a:prstGeom>
          <a:noFill/>
        </p:spPr>
        <p:txBody>
          <a:bodyPr wrap="square" rtlCol="0">
            <a:spAutoFit/>
          </a:bodyPr>
          <a:lstStyle/>
          <a:p>
            <a:r>
              <a:rPr lang="en-CA" sz="2400" dirty="0"/>
              <a:t>4</a:t>
            </a:r>
            <a:endParaRPr lang="en-US" sz="2400" dirty="0"/>
          </a:p>
        </p:txBody>
      </p:sp>
      <p:sp>
        <p:nvSpPr>
          <p:cNvPr id="53" name="TextBox 52"/>
          <p:cNvSpPr txBox="1"/>
          <p:nvPr/>
        </p:nvSpPr>
        <p:spPr>
          <a:xfrm>
            <a:off x="3124200" y="4038601"/>
            <a:ext cx="685800" cy="461665"/>
          </a:xfrm>
          <a:prstGeom prst="rect">
            <a:avLst/>
          </a:prstGeom>
          <a:noFill/>
        </p:spPr>
        <p:txBody>
          <a:bodyPr wrap="square" rtlCol="0">
            <a:spAutoFit/>
          </a:bodyPr>
          <a:lstStyle/>
          <a:p>
            <a:r>
              <a:rPr lang="en-CA" sz="2400" dirty="0" smtClean="0"/>
              <a:t> 11</a:t>
            </a:r>
            <a:endParaRPr lang="en-US" sz="2400" dirty="0"/>
          </a:p>
        </p:txBody>
      </p:sp>
      <p:sp>
        <p:nvSpPr>
          <p:cNvPr id="54" name="TextBox 53"/>
          <p:cNvSpPr txBox="1"/>
          <p:nvPr/>
        </p:nvSpPr>
        <p:spPr>
          <a:xfrm>
            <a:off x="4572000" y="3576936"/>
            <a:ext cx="533400" cy="461665"/>
          </a:xfrm>
          <a:prstGeom prst="rect">
            <a:avLst/>
          </a:prstGeom>
          <a:noFill/>
        </p:spPr>
        <p:txBody>
          <a:bodyPr wrap="square" rtlCol="0">
            <a:spAutoFit/>
          </a:bodyPr>
          <a:lstStyle/>
          <a:p>
            <a:r>
              <a:rPr lang="en-CA" sz="2400" dirty="0" smtClean="0"/>
              <a:t> 4</a:t>
            </a:r>
            <a:endParaRPr lang="en-US" sz="2400" dirty="0"/>
          </a:p>
        </p:txBody>
      </p:sp>
      <p:sp>
        <p:nvSpPr>
          <p:cNvPr id="55" name="TextBox 54"/>
          <p:cNvSpPr txBox="1"/>
          <p:nvPr/>
        </p:nvSpPr>
        <p:spPr>
          <a:xfrm>
            <a:off x="4648200" y="4038601"/>
            <a:ext cx="571500" cy="461665"/>
          </a:xfrm>
          <a:prstGeom prst="rect">
            <a:avLst/>
          </a:prstGeom>
          <a:noFill/>
        </p:spPr>
        <p:txBody>
          <a:bodyPr wrap="square" rtlCol="0">
            <a:spAutoFit/>
          </a:bodyPr>
          <a:lstStyle/>
          <a:p>
            <a:r>
              <a:rPr lang="en-CA" sz="2400" dirty="0" smtClean="0"/>
              <a:t>5</a:t>
            </a:r>
            <a:endParaRPr lang="en-US" sz="2400" dirty="0"/>
          </a:p>
        </p:txBody>
      </p:sp>
      <p:sp>
        <p:nvSpPr>
          <p:cNvPr id="56" name="TextBox 55"/>
          <p:cNvSpPr txBox="1"/>
          <p:nvPr/>
        </p:nvSpPr>
        <p:spPr>
          <a:xfrm>
            <a:off x="6248400" y="3581401"/>
            <a:ext cx="1371600" cy="461665"/>
          </a:xfrm>
          <a:prstGeom prst="rect">
            <a:avLst/>
          </a:prstGeom>
          <a:noFill/>
        </p:spPr>
        <p:txBody>
          <a:bodyPr wrap="square" rtlCol="0">
            <a:spAutoFit/>
          </a:bodyPr>
          <a:lstStyle/>
          <a:p>
            <a:r>
              <a:rPr lang="en-CA" sz="2400" dirty="0"/>
              <a:t>8</a:t>
            </a:r>
            <a:endParaRPr lang="en-US" sz="2400" dirty="0"/>
          </a:p>
        </p:txBody>
      </p:sp>
      <p:sp>
        <p:nvSpPr>
          <p:cNvPr id="57" name="TextBox 56"/>
          <p:cNvSpPr txBox="1"/>
          <p:nvPr/>
        </p:nvSpPr>
        <p:spPr>
          <a:xfrm>
            <a:off x="6172200" y="4034136"/>
            <a:ext cx="1371600" cy="461665"/>
          </a:xfrm>
          <a:prstGeom prst="rect">
            <a:avLst/>
          </a:prstGeom>
          <a:noFill/>
        </p:spPr>
        <p:txBody>
          <a:bodyPr wrap="square" rtlCol="0">
            <a:spAutoFit/>
          </a:bodyPr>
          <a:lstStyle/>
          <a:p>
            <a:r>
              <a:rPr lang="en-CA" sz="2400" dirty="0" smtClean="0"/>
              <a:t>16</a:t>
            </a:r>
            <a:endParaRPr lang="en-US" sz="2400" dirty="0"/>
          </a:p>
        </p:txBody>
      </p:sp>
    </p:spTree>
    <p:extLst>
      <p:ext uri="{BB962C8B-B14F-4D97-AF65-F5344CB8AC3E}">
        <p14:creationId xmlns:p14="http://schemas.microsoft.com/office/powerpoint/2010/main" xmlns="" val="494808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92500" lnSpcReduction="20000"/>
          </a:bodyPr>
          <a:lstStyle/>
          <a:p>
            <a:r>
              <a:rPr lang="en-CA" dirty="0" smtClean="0"/>
              <a:t>Is 4 fish and 11 coconuts better than 3 fish and 12 coconuts?</a:t>
            </a:r>
          </a:p>
          <a:p>
            <a:r>
              <a:rPr lang="en-CA" dirty="0" smtClean="0"/>
              <a:t>For Pierce </a:t>
            </a:r>
            <a:r>
              <a:rPr lang="en-CA" dirty="0" err="1" smtClean="0"/>
              <a:t>Brosnan</a:t>
            </a:r>
            <a:r>
              <a:rPr lang="en-CA" dirty="0" smtClean="0"/>
              <a:t>, the answer is YES</a:t>
            </a:r>
          </a:p>
          <a:p>
            <a:pPr lvl="1"/>
            <a:r>
              <a:rPr lang="en-CA" dirty="0" smtClean="0"/>
              <a:t>This is because of what we know of his opportunity cost of fish</a:t>
            </a:r>
            <a:endParaRPr lang="en-US" dirty="0" smtClean="0"/>
          </a:p>
          <a:p>
            <a:r>
              <a:rPr lang="en-CA" dirty="0" smtClean="0"/>
              <a:t>Specialization has essentially allowed Pierce to trade one coconut for one fish, compared to the initial allocation</a:t>
            </a:r>
          </a:p>
          <a:p>
            <a:r>
              <a:rPr lang="en-CA" dirty="0" smtClean="0"/>
              <a:t>But without trade, Pierce would have had to give up 1.33 coconuts to get one fish by reallocating his food gathering time</a:t>
            </a:r>
          </a:p>
          <a:p>
            <a:r>
              <a:rPr lang="en-CA" dirty="0" smtClean="0"/>
              <a:t>Specialization and Trade allows Pierce to get fish for a lower ‘price’ than if he were simply producing on his own</a:t>
            </a:r>
          </a:p>
        </p:txBody>
      </p:sp>
    </p:spTree>
    <p:extLst>
      <p:ext uri="{BB962C8B-B14F-4D97-AF65-F5344CB8AC3E}">
        <p14:creationId xmlns:p14="http://schemas.microsoft.com/office/powerpoint/2010/main" xmlns="" val="382453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7" name="Group 90"/>
          <p:cNvGrpSpPr>
            <a:grpSpLocks/>
          </p:cNvGrpSpPr>
          <p:nvPr/>
        </p:nvGrpSpPr>
        <p:grpSpPr bwMode="auto">
          <a:xfrm>
            <a:off x="6172200" y="1752600"/>
            <a:ext cx="2582862" cy="527844"/>
            <a:chOff x="3873" y="1788"/>
            <a:chExt cx="1627" cy="517"/>
          </a:xfrm>
        </p:grpSpPr>
        <p:sp>
          <p:nvSpPr>
            <p:cNvPr id="88"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solidFill>
                    <a:srgbClr val="7030A0"/>
                  </a:solidFill>
                  <a:cs typeface="Arial" charset="0"/>
                </a:rPr>
                <a:t>-5</a:t>
              </a:r>
              <a:endParaRPr lang="en-US" dirty="0">
                <a:solidFill>
                  <a:srgbClr val="7030A0"/>
                </a:solidFill>
                <a:cs typeface="Arial" charset="0"/>
              </a:endParaRPr>
            </a:p>
          </p:txBody>
        </p:sp>
        <p:sp>
          <p:nvSpPr>
            <p:cNvPr id="89"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7030A0"/>
                  </a:solidFill>
                  <a:cs typeface="Arial" charset="0"/>
                </a:rPr>
                <a:t>4</a:t>
              </a:r>
              <a:endParaRPr lang="en-US" dirty="0">
                <a:solidFill>
                  <a:srgbClr val="7030A0"/>
                </a:solidFill>
                <a:cs typeface="Arial" charset="0"/>
              </a:endParaRPr>
            </a:p>
          </p:txBody>
        </p:sp>
      </p:grpSp>
      <p:grpSp>
        <p:nvGrpSpPr>
          <p:cNvPr id="84" name="Group 90"/>
          <p:cNvGrpSpPr>
            <a:grpSpLocks/>
          </p:cNvGrpSpPr>
          <p:nvPr/>
        </p:nvGrpSpPr>
        <p:grpSpPr bwMode="auto">
          <a:xfrm>
            <a:off x="6180138" y="1295400"/>
            <a:ext cx="2582862" cy="527844"/>
            <a:chOff x="3873" y="1788"/>
            <a:chExt cx="1627" cy="517"/>
          </a:xfrm>
        </p:grpSpPr>
        <p:sp>
          <p:nvSpPr>
            <p:cNvPr id="85"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chemeClr val="accent1"/>
                  </a:solidFill>
                  <a:cs typeface="Arial" charset="0"/>
                </a:rPr>
                <a:t>16</a:t>
              </a:r>
              <a:endParaRPr lang="en-US" dirty="0">
                <a:solidFill>
                  <a:schemeClr val="accent1"/>
                </a:solidFill>
                <a:cs typeface="Arial" charset="0"/>
              </a:endParaRPr>
            </a:p>
          </p:txBody>
        </p:sp>
        <p:sp>
          <p:nvSpPr>
            <p:cNvPr id="86"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chemeClr val="accent1"/>
                  </a:solidFill>
                  <a:cs typeface="Arial" charset="0"/>
                </a:rPr>
                <a:t>0</a:t>
              </a:r>
              <a:endParaRPr lang="en-US" dirty="0">
                <a:solidFill>
                  <a:schemeClr val="accent1"/>
                </a:solidFill>
                <a:cs typeface="Arial" charset="0"/>
              </a:endParaRPr>
            </a:p>
          </p:txBody>
        </p:sp>
      </p:grpSp>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42" y="3320"/>
              <a:ext cx="602" cy="288"/>
              <a:chOff x="540" y="1938"/>
              <a:chExt cx="602" cy="288"/>
            </a:xfrm>
          </p:grpSpPr>
          <p:sp>
            <p:nvSpPr>
              <p:cNvPr id="24661" name="Line 19"/>
              <p:cNvSpPr>
                <a:spLocks noChangeShapeType="1"/>
              </p:cNvSpPr>
              <p:nvPr/>
            </p:nvSpPr>
            <p:spPr bwMode="auto">
              <a:xfrm flipH="1">
                <a:off x="800" y="2068"/>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40" y="1938"/>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838826" cy="649287"/>
          </a:xfrm>
        </p:spPr>
        <p:txBody>
          <a:bodyPr>
            <a:normAutofit fontScale="90000"/>
          </a:bodyPr>
          <a:lstStyle/>
          <a:p>
            <a:pPr algn="l" eaLnBrk="1" hangingPunct="1"/>
            <a:r>
              <a:rPr lang="en-US" sz="3700" b="1" dirty="0" smtClean="0">
                <a:solidFill>
                  <a:schemeClr val="tx1"/>
                </a:solidFill>
              </a:rPr>
              <a:t>Pierce </a:t>
            </a:r>
            <a:r>
              <a:rPr lang="en-US" sz="3700" b="1" dirty="0" err="1" smtClean="0">
                <a:solidFill>
                  <a:schemeClr val="tx1"/>
                </a:solidFill>
              </a:rPr>
              <a:t>Brosnan’s</a:t>
            </a:r>
            <a:r>
              <a:rPr lang="en-US" sz="3700" b="1" dirty="0" smtClean="0">
                <a:solidFill>
                  <a:schemeClr val="tx1"/>
                </a:solidFill>
              </a:rPr>
              <a:t> PPF With Trade</a:t>
            </a:r>
          </a:p>
        </p:txBody>
      </p:sp>
      <p:sp>
        <p:nvSpPr>
          <p:cNvPr id="24581" name="Line 41"/>
          <p:cNvSpPr>
            <a:spLocks noChangeShapeType="1"/>
          </p:cNvSpPr>
          <p:nvPr/>
        </p:nvSpPr>
        <p:spPr bwMode="auto">
          <a:xfrm>
            <a:off x="1371600" y="2362200"/>
            <a:ext cx="3967163" cy="3114675"/>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71600" y="3276599"/>
            <a:ext cx="1447801" cy="2144713"/>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72200" y="8382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12</a:t>
              </a:r>
              <a:endParaRPr lang="en-US" dirty="0">
                <a:solidFill>
                  <a:srgbClr val="C00000"/>
                </a:solidFill>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3</a:t>
              </a:r>
              <a:endParaRPr lang="en-US" dirty="0">
                <a:solidFill>
                  <a:srgbClr val="C00000"/>
                </a:solidFill>
                <a:cs typeface="Arial" charset="0"/>
              </a:endParaRPr>
            </a:p>
          </p:txBody>
        </p:sp>
      </p:grpSp>
      <p:grpSp>
        <p:nvGrpSpPr>
          <p:cNvPr id="19" name="Group 92"/>
          <p:cNvGrpSpPr>
            <a:grpSpLocks/>
          </p:cNvGrpSpPr>
          <p:nvPr/>
        </p:nvGrpSpPr>
        <p:grpSpPr bwMode="auto">
          <a:xfrm>
            <a:off x="6172199" y="2324103"/>
            <a:ext cx="2590799" cy="422275"/>
            <a:chOff x="3921" y="1487"/>
            <a:chExt cx="1632" cy="266"/>
          </a:xfrm>
        </p:grpSpPr>
        <p:sp>
          <p:nvSpPr>
            <p:cNvPr id="24624"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11</a:t>
              </a:r>
              <a:endParaRPr lang="en-US" dirty="0">
                <a:solidFill>
                  <a:srgbClr val="00B050"/>
                </a:solidFill>
                <a:cs typeface="Arial" charset="0"/>
              </a:endParaRPr>
            </a:p>
          </p:txBody>
        </p:sp>
        <p:sp>
          <p:nvSpPr>
            <p:cNvPr id="24625"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24593" name="Line 69"/>
          <p:cNvSpPr>
            <a:spLocks noChangeShapeType="1"/>
          </p:cNvSpPr>
          <p:nvPr/>
        </p:nvSpPr>
        <p:spPr bwMode="auto">
          <a:xfrm>
            <a:off x="4217988" y="3276601"/>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2362200"/>
            <a:chOff x="3976" y="626"/>
            <a:chExt cx="1592" cy="1488"/>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14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4" y="626"/>
              <a:ext cx="2" cy="14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21336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2189163"/>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2644776"/>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455863"/>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3125021"/>
            <a:ext cx="1015111" cy="235185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46044" y="2370931"/>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286000" y="30622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743200" y="3200400"/>
            <a:ext cx="141288" cy="138113"/>
          </a:xfrm>
          <a:prstGeom prst="ellipse">
            <a:avLst/>
          </a:prstGeom>
          <a:solidFill>
            <a:srgbClr val="00B050"/>
          </a:solidFill>
          <a:ln>
            <a:noFill/>
          </a:ln>
          <a:extLst/>
        </p:spPr>
        <p:txBody>
          <a:bodyPr wrap="none" anchor="ctr"/>
          <a:lstStyle/>
          <a:p>
            <a:endParaRPr lang="en-AU">
              <a:cs typeface="Arial" charset="0"/>
            </a:endParaRPr>
          </a:p>
        </p:txBody>
      </p:sp>
      <p:sp>
        <p:nvSpPr>
          <p:cNvPr id="4" name="TextBox 3"/>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15" name="TextBox 114"/>
          <p:cNvSpPr txBox="1"/>
          <p:nvPr/>
        </p:nvSpPr>
        <p:spPr>
          <a:xfrm>
            <a:off x="4715052" y="2204006"/>
            <a:ext cx="2066748" cy="646331"/>
          </a:xfrm>
          <a:prstGeom prst="rect">
            <a:avLst/>
          </a:prstGeom>
          <a:noFill/>
        </p:spPr>
        <p:txBody>
          <a:bodyPr wrap="square" rtlCol="0">
            <a:spAutoFit/>
          </a:bodyPr>
          <a:lstStyle/>
          <a:p>
            <a:r>
              <a:rPr lang="en-CA" dirty="0" smtClean="0">
                <a:solidFill>
                  <a:srgbClr val="00B050"/>
                </a:solidFill>
              </a:rPr>
              <a:t>Allocation with Trade</a:t>
            </a:r>
            <a:endParaRPr lang="en-US" dirty="0">
              <a:solidFill>
                <a:srgbClr val="00B050"/>
              </a:solidFill>
            </a:endParaRPr>
          </a:p>
        </p:txBody>
      </p:sp>
      <p:sp>
        <p:nvSpPr>
          <p:cNvPr id="82" name="TextBox 81"/>
          <p:cNvSpPr txBox="1"/>
          <p:nvPr/>
        </p:nvSpPr>
        <p:spPr>
          <a:xfrm>
            <a:off x="4724400" y="1219200"/>
            <a:ext cx="2066748" cy="646331"/>
          </a:xfrm>
          <a:prstGeom prst="rect">
            <a:avLst/>
          </a:prstGeom>
          <a:noFill/>
        </p:spPr>
        <p:txBody>
          <a:bodyPr wrap="square" rtlCol="0">
            <a:spAutoFit/>
          </a:bodyPr>
          <a:lstStyle/>
          <a:p>
            <a:r>
              <a:rPr lang="en-CA" dirty="0" smtClean="0">
                <a:solidFill>
                  <a:schemeClr val="accent1"/>
                </a:solidFill>
              </a:rPr>
              <a:t>Specialized Production</a:t>
            </a:r>
            <a:endParaRPr lang="en-US" dirty="0">
              <a:solidFill>
                <a:schemeClr val="accent1"/>
              </a:solidFill>
            </a:endParaRPr>
          </a:p>
        </p:txBody>
      </p:sp>
      <p:sp>
        <p:nvSpPr>
          <p:cNvPr id="83" name="TextBox 82"/>
          <p:cNvSpPr txBox="1"/>
          <p:nvPr/>
        </p:nvSpPr>
        <p:spPr>
          <a:xfrm>
            <a:off x="4724400" y="1868269"/>
            <a:ext cx="2066748" cy="369332"/>
          </a:xfrm>
          <a:prstGeom prst="rect">
            <a:avLst/>
          </a:prstGeom>
          <a:noFill/>
        </p:spPr>
        <p:txBody>
          <a:bodyPr wrap="square" rtlCol="0">
            <a:spAutoFit/>
          </a:bodyPr>
          <a:lstStyle/>
          <a:p>
            <a:r>
              <a:rPr lang="en-CA" dirty="0" smtClean="0">
                <a:solidFill>
                  <a:srgbClr val="7030A0"/>
                </a:solidFill>
              </a:rPr>
              <a:t>Trade</a:t>
            </a:r>
            <a:endParaRPr lang="en-US" dirty="0">
              <a:solidFill>
                <a:srgbClr val="7030A0"/>
              </a:solidFill>
            </a:endParaRPr>
          </a:p>
        </p:txBody>
      </p:sp>
      <p:sp>
        <p:nvSpPr>
          <p:cNvPr id="90" name="Oval 43"/>
          <p:cNvSpPr>
            <a:spLocks noChangeArrowheads="1"/>
          </p:cNvSpPr>
          <p:nvPr/>
        </p:nvSpPr>
        <p:spPr bwMode="auto">
          <a:xfrm>
            <a:off x="1295400" y="2300287"/>
            <a:ext cx="141288" cy="138113"/>
          </a:xfrm>
          <a:prstGeom prst="ellipse">
            <a:avLst/>
          </a:prstGeom>
          <a:solidFill>
            <a:schemeClr val="accent1"/>
          </a:solidFill>
          <a:ln>
            <a:noFill/>
          </a:ln>
          <a:extLst/>
        </p:spPr>
        <p:txBody>
          <a:bodyPr wrap="none" anchor="ctr"/>
          <a:lstStyle/>
          <a:p>
            <a:endParaRPr lang="en-AU">
              <a:cs typeface="Arial" charset="0"/>
            </a:endParaRPr>
          </a:p>
        </p:txBody>
      </p:sp>
      <p:cxnSp>
        <p:nvCxnSpPr>
          <p:cNvPr id="3" name="Straight Arrow Connector 2"/>
          <p:cNvCxnSpPr>
            <a:stCxn id="24581" idx="0"/>
          </p:cNvCxnSpPr>
          <p:nvPr/>
        </p:nvCxnSpPr>
        <p:spPr>
          <a:xfrm>
            <a:off x="1371600" y="2362200"/>
            <a:ext cx="1442244" cy="8731"/>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endCxn id="111" idx="0"/>
          </p:cNvCxnSpPr>
          <p:nvPr/>
        </p:nvCxnSpPr>
        <p:spPr>
          <a:xfrm flipH="1">
            <a:off x="2813844" y="2416969"/>
            <a:ext cx="5557" cy="783431"/>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1895823" y="2746375"/>
            <a:ext cx="72678" cy="81756"/>
          </a:xfrm>
          <a:prstGeom prst="straightConnector1">
            <a:avLst/>
          </a:prstGeom>
          <a:ln w="19050">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232593712"/>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42" y="3320"/>
              <a:ext cx="602" cy="288"/>
              <a:chOff x="540" y="1938"/>
              <a:chExt cx="602" cy="288"/>
            </a:xfrm>
          </p:grpSpPr>
          <p:sp>
            <p:nvSpPr>
              <p:cNvPr id="24661" name="Line 19"/>
              <p:cNvSpPr>
                <a:spLocks noChangeShapeType="1"/>
              </p:cNvSpPr>
              <p:nvPr/>
            </p:nvSpPr>
            <p:spPr bwMode="auto">
              <a:xfrm flipH="1">
                <a:off x="800" y="2068"/>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40" y="1938"/>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73075" y="204788"/>
            <a:ext cx="5838826" cy="649287"/>
          </a:xfrm>
        </p:spPr>
        <p:txBody>
          <a:bodyPr>
            <a:normAutofit fontScale="90000"/>
          </a:bodyPr>
          <a:lstStyle/>
          <a:p>
            <a:pPr algn="l" eaLnBrk="1" hangingPunct="1"/>
            <a:r>
              <a:rPr lang="en-US" sz="3700" b="1" dirty="0" smtClean="0">
                <a:solidFill>
                  <a:schemeClr val="tx1"/>
                </a:solidFill>
              </a:rPr>
              <a:t>Pierce </a:t>
            </a:r>
            <a:r>
              <a:rPr lang="en-US" sz="3700" b="1" dirty="0" err="1" smtClean="0">
                <a:solidFill>
                  <a:schemeClr val="tx1"/>
                </a:solidFill>
              </a:rPr>
              <a:t>Brosnan’s</a:t>
            </a:r>
            <a:r>
              <a:rPr lang="en-US" sz="3700" b="1" dirty="0" smtClean="0">
                <a:solidFill>
                  <a:schemeClr val="tx1"/>
                </a:solidFill>
              </a:rPr>
              <a:t> PPF With Trade</a:t>
            </a:r>
          </a:p>
        </p:txBody>
      </p:sp>
      <p:sp>
        <p:nvSpPr>
          <p:cNvPr id="24581" name="Line 41"/>
          <p:cNvSpPr>
            <a:spLocks noChangeShapeType="1"/>
          </p:cNvSpPr>
          <p:nvPr/>
        </p:nvSpPr>
        <p:spPr bwMode="auto">
          <a:xfrm>
            <a:off x="1371600" y="2362200"/>
            <a:ext cx="3967163" cy="3114675"/>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371600" y="3276599"/>
            <a:ext cx="1447801" cy="2144713"/>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7" name="Group 90"/>
          <p:cNvGrpSpPr>
            <a:grpSpLocks/>
          </p:cNvGrpSpPr>
          <p:nvPr/>
        </p:nvGrpSpPr>
        <p:grpSpPr bwMode="auto">
          <a:xfrm>
            <a:off x="6172200" y="838200"/>
            <a:ext cx="2582862" cy="527844"/>
            <a:chOff x="3873" y="1788"/>
            <a:chExt cx="1627" cy="517"/>
          </a:xfrm>
        </p:grpSpPr>
        <p:sp>
          <p:nvSpPr>
            <p:cNvPr id="24630"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12</a:t>
              </a:r>
              <a:endParaRPr lang="en-US" dirty="0">
                <a:solidFill>
                  <a:srgbClr val="C00000"/>
                </a:solidFill>
                <a:cs typeface="Arial" charset="0"/>
              </a:endParaRPr>
            </a:p>
          </p:txBody>
        </p:sp>
        <p:sp>
          <p:nvSpPr>
            <p:cNvPr id="24631"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C00000"/>
                  </a:solidFill>
                  <a:cs typeface="Arial" charset="0"/>
                </a:rPr>
                <a:t>3</a:t>
              </a:r>
              <a:endParaRPr lang="en-US" dirty="0">
                <a:solidFill>
                  <a:srgbClr val="C00000"/>
                </a:solidFill>
                <a:cs typeface="Arial" charset="0"/>
              </a:endParaRPr>
            </a:p>
          </p:txBody>
        </p:sp>
      </p:grpSp>
      <p:grpSp>
        <p:nvGrpSpPr>
          <p:cNvPr id="19" name="Group 92"/>
          <p:cNvGrpSpPr>
            <a:grpSpLocks/>
          </p:cNvGrpSpPr>
          <p:nvPr/>
        </p:nvGrpSpPr>
        <p:grpSpPr bwMode="auto">
          <a:xfrm>
            <a:off x="6172199" y="1427165"/>
            <a:ext cx="2590799" cy="422275"/>
            <a:chOff x="3921" y="1487"/>
            <a:chExt cx="1632" cy="266"/>
          </a:xfrm>
        </p:grpSpPr>
        <p:sp>
          <p:nvSpPr>
            <p:cNvPr id="24624"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11</a:t>
              </a:r>
              <a:endParaRPr lang="en-US" dirty="0">
                <a:solidFill>
                  <a:srgbClr val="00B050"/>
                </a:solidFill>
                <a:cs typeface="Arial" charset="0"/>
              </a:endParaRPr>
            </a:p>
          </p:txBody>
        </p:sp>
        <p:sp>
          <p:nvSpPr>
            <p:cNvPr id="24625"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595" name="Group 87"/>
          <p:cNvGrpSpPr>
            <a:grpSpLocks/>
          </p:cNvGrpSpPr>
          <p:nvPr/>
        </p:nvGrpSpPr>
        <p:grpSpPr bwMode="auto">
          <a:xfrm>
            <a:off x="6311901" y="384175"/>
            <a:ext cx="2527300" cy="1568450"/>
            <a:chOff x="3976" y="626"/>
            <a:chExt cx="1592" cy="988"/>
          </a:xfrm>
        </p:grpSpPr>
        <p:sp>
          <p:nvSpPr>
            <p:cNvPr id="24616"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24617"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24618"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9" name="Line 71"/>
            <p:cNvSpPr>
              <a:spLocks noChangeShapeType="1"/>
            </p:cNvSpPr>
            <p:nvPr/>
          </p:nvSpPr>
          <p:spPr bwMode="auto">
            <a:xfrm flipH="1">
              <a:off x="4087" y="626"/>
              <a:ext cx="0" cy="9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20" name="Line 72"/>
            <p:cNvSpPr>
              <a:spLocks noChangeShapeType="1"/>
            </p:cNvSpPr>
            <p:nvPr/>
          </p:nvSpPr>
          <p:spPr bwMode="auto">
            <a:xfrm flipH="1">
              <a:off x="4724" y="626"/>
              <a:ext cx="2" cy="9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6"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7"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2"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24612" name="Group 94"/>
          <p:cNvGrpSpPr>
            <a:grpSpLocks/>
          </p:cNvGrpSpPr>
          <p:nvPr/>
        </p:nvGrpSpPr>
        <p:grpSpPr bwMode="auto">
          <a:xfrm>
            <a:off x="1388268" y="3125021"/>
            <a:ext cx="1015111" cy="2351855"/>
            <a:chOff x="357" y="2450"/>
            <a:chExt cx="795" cy="646"/>
          </a:xfrm>
        </p:grpSpPr>
        <p:sp>
          <p:nvSpPr>
            <p:cNvPr id="24614" name="Line 95"/>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15" name="Line 96"/>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97" name="Text Box 8"/>
          <p:cNvSpPr txBox="1">
            <a:spLocks noChangeArrowheads="1"/>
          </p:cNvSpPr>
          <p:nvPr/>
        </p:nvSpPr>
        <p:spPr bwMode="auto">
          <a:xfrm>
            <a:off x="646044" y="2370931"/>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286000" y="3062287"/>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743200" y="3200400"/>
            <a:ext cx="141288" cy="138113"/>
          </a:xfrm>
          <a:prstGeom prst="ellipse">
            <a:avLst/>
          </a:prstGeom>
          <a:solidFill>
            <a:srgbClr val="00B050"/>
          </a:solidFill>
          <a:ln>
            <a:noFill/>
          </a:ln>
          <a:extLst/>
        </p:spPr>
        <p:txBody>
          <a:bodyPr wrap="none" anchor="ctr"/>
          <a:lstStyle/>
          <a:p>
            <a:endParaRPr lang="en-AU">
              <a:cs typeface="Arial" charset="0"/>
            </a:endParaRPr>
          </a:p>
        </p:txBody>
      </p:sp>
      <p:sp>
        <p:nvSpPr>
          <p:cNvPr id="4" name="TextBox 3"/>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15" name="TextBox 114"/>
          <p:cNvSpPr txBox="1"/>
          <p:nvPr/>
        </p:nvSpPr>
        <p:spPr>
          <a:xfrm>
            <a:off x="4715052" y="1307068"/>
            <a:ext cx="2066748" cy="646331"/>
          </a:xfrm>
          <a:prstGeom prst="rect">
            <a:avLst/>
          </a:prstGeom>
          <a:noFill/>
        </p:spPr>
        <p:txBody>
          <a:bodyPr wrap="square" rtlCol="0">
            <a:spAutoFit/>
          </a:bodyPr>
          <a:lstStyle/>
          <a:p>
            <a:r>
              <a:rPr lang="en-CA" dirty="0" smtClean="0">
                <a:solidFill>
                  <a:srgbClr val="00B050"/>
                </a:solidFill>
              </a:rPr>
              <a:t>Allocation with Trade</a:t>
            </a:r>
            <a:endParaRPr lang="en-US" dirty="0">
              <a:solidFill>
                <a:srgbClr val="00B050"/>
              </a:solidFill>
            </a:endParaRPr>
          </a:p>
        </p:txBody>
      </p:sp>
      <p:sp>
        <p:nvSpPr>
          <p:cNvPr id="5" name="TextBox 4"/>
          <p:cNvSpPr txBox="1"/>
          <p:nvPr/>
        </p:nvSpPr>
        <p:spPr>
          <a:xfrm>
            <a:off x="4659314" y="1979613"/>
            <a:ext cx="4408486" cy="3139321"/>
          </a:xfrm>
          <a:prstGeom prst="rect">
            <a:avLst/>
          </a:prstGeom>
          <a:noFill/>
        </p:spPr>
        <p:txBody>
          <a:bodyPr wrap="square" rtlCol="0">
            <a:spAutoFit/>
          </a:bodyPr>
          <a:lstStyle/>
          <a:p>
            <a:r>
              <a:rPr lang="en-CA" sz="2000" dirty="0" smtClean="0"/>
              <a:t>-The Allocation with Trade lies outside of Pierce’s PPF -This means he would not be able to reach this allocation on his own</a:t>
            </a:r>
          </a:p>
          <a:p>
            <a:endParaRPr lang="en-CA" sz="900" dirty="0" smtClean="0"/>
          </a:p>
          <a:p>
            <a:r>
              <a:rPr lang="en-CA" sz="2000" dirty="0" smtClean="0"/>
              <a:t>-More is always better – so this allocation is better for Pierce</a:t>
            </a:r>
          </a:p>
          <a:p>
            <a:endParaRPr lang="en-CA" sz="900" dirty="0" smtClean="0"/>
          </a:p>
          <a:p>
            <a:r>
              <a:rPr lang="en-CA" sz="2000" dirty="0" smtClean="0"/>
              <a:t>-Specialization and Trade allows Pierce to increase his overall consumption without increasing his resources</a:t>
            </a:r>
            <a:endParaRPr lang="en-US" sz="2000" dirty="0"/>
          </a:p>
        </p:txBody>
      </p:sp>
    </p:spTree>
    <p:custDataLst>
      <p:tags r:id="rId1"/>
    </p:custDataLst>
    <p:extLst>
      <p:ext uri="{BB962C8B-B14F-4D97-AF65-F5344CB8AC3E}">
        <p14:creationId xmlns:p14="http://schemas.microsoft.com/office/powerpoint/2010/main" xmlns="" val="272438156"/>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27038" y="190503"/>
            <a:ext cx="5546725" cy="649287"/>
          </a:xfrm>
        </p:spPr>
        <p:txBody>
          <a:bodyPr>
            <a:normAutofit fontScale="90000"/>
          </a:bodyPr>
          <a:lstStyle/>
          <a:p>
            <a:pPr algn="l" eaLnBrk="1" hangingPunct="1"/>
            <a:r>
              <a:rPr lang="en-US" sz="3700" b="1" dirty="0" smtClean="0">
                <a:solidFill>
                  <a:schemeClr val="tx1"/>
                </a:solidFill>
              </a:rPr>
              <a:t>Tom Hanks’ PPF With Trade</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442243" y="4745862"/>
            <a:ext cx="1377157" cy="731014"/>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743934" y="4404452"/>
            <a:ext cx="141288" cy="138113"/>
          </a:xfrm>
          <a:prstGeom prst="ellipse">
            <a:avLst/>
          </a:prstGeom>
          <a:solidFill>
            <a:srgbClr val="00B05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691546" y="4711484"/>
            <a:ext cx="141288" cy="138113"/>
          </a:xfrm>
          <a:prstGeom prst="ellipse">
            <a:avLst/>
          </a:prstGeom>
          <a:solidFill>
            <a:srgbClr val="C00000"/>
          </a:solidFill>
          <a:ln>
            <a:noFill/>
          </a:ln>
          <a:extLst/>
        </p:spPr>
        <p:txBody>
          <a:bodyPr wrap="none" anchor="ctr"/>
          <a:lstStyle/>
          <a:p>
            <a:endParaRPr lang="en-AU">
              <a:cs typeface="Arial" charset="0"/>
            </a:endParaRPr>
          </a:p>
        </p:txBody>
      </p:sp>
      <p:sp>
        <p:nvSpPr>
          <p:cNvPr id="142"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147" name="Group 46"/>
          <p:cNvGrpSpPr>
            <a:grpSpLocks/>
          </p:cNvGrpSpPr>
          <p:nvPr/>
        </p:nvGrpSpPr>
        <p:grpSpPr bwMode="auto">
          <a:xfrm>
            <a:off x="1428810" y="4495800"/>
            <a:ext cx="1390590" cy="959614"/>
            <a:chOff x="357" y="2450"/>
            <a:chExt cx="795" cy="646"/>
          </a:xfrm>
        </p:grpSpPr>
        <p:sp>
          <p:nvSpPr>
            <p:cNvPr id="148"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9"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27" name="Group 90"/>
          <p:cNvGrpSpPr>
            <a:grpSpLocks/>
          </p:cNvGrpSpPr>
          <p:nvPr/>
        </p:nvGrpSpPr>
        <p:grpSpPr bwMode="auto">
          <a:xfrm>
            <a:off x="6172200" y="1752600"/>
            <a:ext cx="2582862" cy="527844"/>
            <a:chOff x="3873" y="1788"/>
            <a:chExt cx="1627" cy="517"/>
          </a:xfrm>
        </p:grpSpPr>
        <p:sp>
          <p:nvSpPr>
            <p:cNvPr id="128"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solidFill>
                    <a:srgbClr val="7030A0"/>
                  </a:solidFill>
                  <a:cs typeface="Arial" charset="0"/>
                </a:rPr>
                <a:t>5</a:t>
              </a:r>
              <a:endParaRPr lang="en-US" dirty="0">
                <a:solidFill>
                  <a:srgbClr val="7030A0"/>
                </a:solidFill>
                <a:cs typeface="Arial" charset="0"/>
              </a:endParaRPr>
            </a:p>
          </p:txBody>
        </p:sp>
        <p:sp>
          <p:nvSpPr>
            <p:cNvPr id="129"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solidFill>
                    <a:srgbClr val="7030A0"/>
                  </a:solidFill>
                  <a:cs typeface="Arial" charset="0"/>
                </a:rPr>
                <a:t>-4</a:t>
              </a:r>
              <a:endParaRPr lang="en-US" dirty="0">
                <a:solidFill>
                  <a:srgbClr val="7030A0"/>
                </a:solidFill>
                <a:cs typeface="Arial" charset="0"/>
              </a:endParaRPr>
            </a:p>
          </p:txBody>
        </p:sp>
      </p:grpSp>
      <p:grpSp>
        <p:nvGrpSpPr>
          <p:cNvPr id="130" name="Group 90"/>
          <p:cNvGrpSpPr>
            <a:grpSpLocks/>
          </p:cNvGrpSpPr>
          <p:nvPr/>
        </p:nvGrpSpPr>
        <p:grpSpPr bwMode="auto">
          <a:xfrm>
            <a:off x="6180138" y="1295400"/>
            <a:ext cx="2582862" cy="527844"/>
            <a:chOff x="3873" y="1788"/>
            <a:chExt cx="1627" cy="517"/>
          </a:xfrm>
        </p:grpSpPr>
        <p:sp>
          <p:nvSpPr>
            <p:cNvPr id="151"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chemeClr val="accent1"/>
                  </a:solidFill>
                  <a:cs typeface="Arial" charset="0"/>
                </a:rPr>
                <a:t>0</a:t>
              </a:r>
              <a:endParaRPr lang="en-US" dirty="0">
                <a:solidFill>
                  <a:schemeClr val="accent1"/>
                </a:solidFill>
                <a:cs typeface="Arial" charset="0"/>
              </a:endParaRPr>
            </a:p>
          </p:txBody>
        </p:sp>
        <p:sp>
          <p:nvSpPr>
            <p:cNvPr id="152"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smtClean="0">
                  <a:solidFill>
                    <a:schemeClr val="accent1"/>
                  </a:solidFill>
                  <a:cs typeface="Arial" charset="0"/>
                </a:rPr>
                <a:t>8</a:t>
              </a:r>
              <a:endParaRPr lang="en-US" dirty="0">
                <a:solidFill>
                  <a:schemeClr val="accent1"/>
                </a:solidFill>
                <a:cs typeface="Arial" charset="0"/>
              </a:endParaRPr>
            </a:p>
          </p:txBody>
        </p:sp>
      </p:grpSp>
      <p:grpSp>
        <p:nvGrpSpPr>
          <p:cNvPr id="153" name="Group 90"/>
          <p:cNvGrpSpPr>
            <a:grpSpLocks/>
          </p:cNvGrpSpPr>
          <p:nvPr/>
        </p:nvGrpSpPr>
        <p:grpSpPr bwMode="auto">
          <a:xfrm>
            <a:off x="6172200" y="838200"/>
            <a:ext cx="2582862" cy="527844"/>
            <a:chOff x="3873" y="1788"/>
            <a:chExt cx="1627" cy="517"/>
          </a:xfrm>
        </p:grpSpPr>
        <p:sp>
          <p:nvSpPr>
            <p:cNvPr id="154"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C00000"/>
                  </a:solidFill>
                  <a:cs typeface="Arial" charset="0"/>
                </a:rPr>
                <a:t>4</a:t>
              </a:r>
              <a:endParaRPr lang="en-US" dirty="0">
                <a:solidFill>
                  <a:srgbClr val="C00000"/>
                </a:solidFill>
                <a:cs typeface="Arial" charset="0"/>
              </a:endParaRPr>
            </a:p>
          </p:txBody>
        </p:sp>
        <p:sp>
          <p:nvSpPr>
            <p:cNvPr id="155"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C00000"/>
                  </a:solidFill>
                  <a:cs typeface="Arial" charset="0"/>
                </a:rPr>
                <a:t>4</a:t>
              </a:r>
              <a:endParaRPr lang="en-US" dirty="0">
                <a:solidFill>
                  <a:srgbClr val="C00000"/>
                </a:solidFill>
                <a:cs typeface="Arial" charset="0"/>
              </a:endParaRPr>
            </a:p>
          </p:txBody>
        </p:sp>
      </p:grpSp>
      <p:grpSp>
        <p:nvGrpSpPr>
          <p:cNvPr id="156" name="Group 92"/>
          <p:cNvGrpSpPr>
            <a:grpSpLocks/>
          </p:cNvGrpSpPr>
          <p:nvPr/>
        </p:nvGrpSpPr>
        <p:grpSpPr bwMode="auto">
          <a:xfrm>
            <a:off x="6172199" y="2324103"/>
            <a:ext cx="2590799" cy="422275"/>
            <a:chOff x="3921" y="1487"/>
            <a:chExt cx="1632" cy="266"/>
          </a:xfrm>
        </p:grpSpPr>
        <p:sp>
          <p:nvSpPr>
            <p:cNvPr id="157"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5</a:t>
              </a:r>
              <a:endParaRPr lang="en-US" dirty="0">
                <a:solidFill>
                  <a:srgbClr val="00B050"/>
                </a:solidFill>
                <a:cs typeface="Arial" charset="0"/>
              </a:endParaRPr>
            </a:p>
          </p:txBody>
        </p:sp>
        <p:sp>
          <p:nvSpPr>
            <p:cNvPr id="158"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159" name="Line 69"/>
          <p:cNvSpPr>
            <a:spLocks noChangeShapeType="1"/>
          </p:cNvSpPr>
          <p:nvPr/>
        </p:nvSpPr>
        <p:spPr bwMode="auto">
          <a:xfrm>
            <a:off x="4217988" y="3276601"/>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60"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161" name="Group 87"/>
          <p:cNvGrpSpPr>
            <a:grpSpLocks/>
          </p:cNvGrpSpPr>
          <p:nvPr/>
        </p:nvGrpSpPr>
        <p:grpSpPr bwMode="auto">
          <a:xfrm>
            <a:off x="6311901" y="384175"/>
            <a:ext cx="2527300" cy="2362200"/>
            <a:chOff x="3976" y="626"/>
            <a:chExt cx="1592" cy="1488"/>
          </a:xfrm>
        </p:grpSpPr>
        <p:sp>
          <p:nvSpPr>
            <p:cNvPr id="162"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163"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164"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65" name="Line 71"/>
            <p:cNvSpPr>
              <a:spLocks noChangeShapeType="1"/>
            </p:cNvSpPr>
            <p:nvPr/>
          </p:nvSpPr>
          <p:spPr bwMode="auto">
            <a:xfrm flipH="1">
              <a:off x="4087" y="626"/>
              <a:ext cx="0" cy="14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66" name="Line 72"/>
            <p:cNvSpPr>
              <a:spLocks noChangeShapeType="1"/>
            </p:cNvSpPr>
            <p:nvPr/>
          </p:nvSpPr>
          <p:spPr bwMode="auto">
            <a:xfrm flipH="1">
              <a:off x="4724" y="626"/>
              <a:ext cx="2" cy="14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67"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68"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69"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0"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1" name="Line 78"/>
          <p:cNvSpPr>
            <a:spLocks noChangeShapeType="1"/>
          </p:cNvSpPr>
          <p:nvPr/>
        </p:nvSpPr>
        <p:spPr bwMode="auto">
          <a:xfrm>
            <a:off x="4217988" y="21336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2" name="Line 79"/>
          <p:cNvSpPr>
            <a:spLocks noChangeShapeType="1"/>
          </p:cNvSpPr>
          <p:nvPr/>
        </p:nvSpPr>
        <p:spPr bwMode="auto">
          <a:xfrm>
            <a:off x="8731250" y="2189163"/>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4" name="Line 81"/>
          <p:cNvSpPr>
            <a:spLocks noChangeShapeType="1"/>
          </p:cNvSpPr>
          <p:nvPr/>
        </p:nvSpPr>
        <p:spPr bwMode="auto">
          <a:xfrm>
            <a:off x="8731250" y="2644776"/>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5" name="Line 82"/>
          <p:cNvSpPr>
            <a:spLocks noChangeShapeType="1"/>
          </p:cNvSpPr>
          <p:nvPr/>
        </p:nvSpPr>
        <p:spPr bwMode="auto">
          <a:xfrm>
            <a:off x="4217988" y="2455863"/>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77" name="TextBox 176"/>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78" name="TextBox 177"/>
          <p:cNvSpPr txBox="1"/>
          <p:nvPr/>
        </p:nvSpPr>
        <p:spPr>
          <a:xfrm>
            <a:off x="4715052" y="2204006"/>
            <a:ext cx="2066748" cy="646331"/>
          </a:xfrm>
          <a:prstGeom prst="rect">
            <a:avLst/>
          </a:prstGeom>
          <a:noFill/>
        </p:spPr>
        <p:txBody>
          <a:bodyPr wrap="square" rtlCol="0">
            <a:spAutoFit/>
          </a:bodyPr>
          <a:lstStyle/>
          <a:p>
            <a:r>
              <a:rPr lang="en-CA" dirty="0" smtClean="0">
                <a:solidFill>
                  <a:srgbClr val="00B050"/>
                </a:solidFill>
              </a:rPr>
              <a:t>Allocation with Trade</a:t>
            </a:r>
            <a:endParaRPr lang="en-US" dirty="0">
              <a:solidFill>
                <a:srgbClr val="00B050"/>
              </a:solidFill>
            </a:endParaRPr>
          </a:p>
        </p:txBody>
      </p:sp>
      <p:sp>
        <p:nvSpPr>
          <p:cNvPr id="179" name="TextBox 178"/>
          <p:cNvSpPr txBox="1"/>
          <p:nvPr/>
        </p:nvSpPr>
        <p:spPr>
          <a:xfrm>
            <a:off x="4724400" y="1219200"/>
            <a:ext cx="2066748" cy="646331"/>
          </a:xfrm>
          <a:prstGeom prst="rect">
            <a:avLst/>
          </a:prstGeom>
          <a:noFill/>
        </p:spPr>
        <p:txBody>
          <a:bodyPr wrap="square" rtlCol="0">
            <a:spAutoFit/>
          </a:bodyPr>
          <a:lstStyle/>
          <a:p>
            <a:r>
              <a:rPr lang="en-CA" dirty="0" smtClean="0">
                <a:solidFill>
                  <a:schemeClr val="accent1"/>
                </a:solidFill>
              </a:rPr>
              <a:t>Specialized Production</a:t>
            </a:r>
            <a:endParaRPr lang="en-US" dirty="0">
              <a:solidFill>
                <a:schemeClr val="accent1"/>
              </a:solidFill>
            </a:endParaRPr>
          </a:p>
        </p:txBody>
      </p:sp>
      <p:sp>
        <p:nvSpPr>
          <p:cNvPr id="180" name="TextBox 179"/>
          <p:cNvSpPr txBox="1"/>
          <p:nvPr/>
        </p:nvSpPr>
        <p:spPr>
          <a:xfrm>
            <a:off x="4724400" y="1868269"/>
            <a:ext cx="2066748" cy="369332"/>
          </a:xfrm>
          <a:prstGeom prst="rect">
            <a:avLst/>
          </a:prstGeom>
          <a:noFill/>
        </p:spPr>
        <p:txBody>
          <a:bodyPr wrap="square" rtlCol="0">
            <a:spAutoFit/>
          </a:bodyPr>
          <a:lstStyle/>
          <a:p>
            <a:r>
              <a:rPr lang="en-CA" dirty="0" smtClean="0">
                <a:solidFill>
                  <a:srgbClr val="7030A0"/>
                </a:solidFill>
              </a:rPr>
              <a:t>Trade</a:t>
            </a:r>
            <a:endParaRPr lang="en-US" dirty="0">
              <a:solidFill>
                <a:srgbClr val="7030A0"/>
              </a:solidFill>
            </a:endParaRPr>
          </a:p>
        </p:txBody>
      </p:sp>
      <p:cxnSp>
        <p:nvCxnSpPr>
          <p:cNvPr id="181" name="Straight Arrow Connector 180"/>
          <p:cNvCxnSpPr/>
          <p:nvPr/>
        </p:nvCxnSpPr>
        <p:spPr>
          <a:xfrm flipH="1">
            <a:off x="2885222" y="4473508"/>
            <a:ext cx="1077179" cy="0"/>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a:stCxn id="183" idx="0"/>
          </p:cNvCxnSpPr>
          <p:nvPr/>
        </p:nvCxnSpPr>
        <p:spPr>
          <a:xfrm flipV="1">
            <a:off x="3962401" y="4404452"/>
            <a:ext cx="0" cy="994635"/>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183" name="Oval 43"/>
          <p:cNvSpPr>
            <a:spLocks noChangeArrowheads="1"/>
          </p:cNvSpPr>
          <p:nvPr/>
        </p:nvSpPr>
        <p:spPr bwMode="auto">
          <a:xfrm>
            <a:off x="3891757" y="5399087"/>
            <a:ext cx="141288" cy="138113"/>
          </a:xfrm>
          <a:prstGeom prst="ellipse">
            <a:avLst/>
          </a:prstGeom>
          <a:solidFill>
            <a:schemeClr val="accent1"/>
          </a:solidFill>
          <a:ln>
            <a:noFill/>
          </a:ln>
          <a:extLst/>
        </p:spPr>
        <p:txBody>
          <a:bodyPr wrap="none" anchor="ctr"/>
          <a:lstStyle/>
          <a:p>
            <a:endParaRPr lang="en-AU">
              <a:cs typeface="Arial" charset="0"/>
            </a:endParaRPr>
          </a:p>
        </p:txBody>
      </p:sp>
      <p:cxnSp>
        <p:nvCxnSpPr>
          <p:cNvPr id="184" name="Straight Arrow Connector 183"/>
          <p:cNvCxnSpPr/>
          <p:nvPr/>
        </p:nvCxnSpPr>
        <p:spPr>
          <a:xfrm>
            <a:off x="3429000" y="5181600"/>
            <a:ext cx="171451" cy="76200"/>
          </a:xfrm>
          <a:prstGeom prst="straightConnector1">
            <a:avLst/>
          </a:prstGeom>
          <a:ln w="19050">
            <a:solidFill>
              <a:schemeClr val="accent1"/>
            </a:solidFill>
            <a:tailEnd type="arrow" w="lg" len="lg"/>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349358926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p:cNvGrpSpPr>
          <p:nvPr/>
        </p:nvGrpSpPr>
        <p:grpSpPr bwMode="auto">
          <a:xfrm>
            <a:off x="685801" y="1677987"/>
            <a:ext cx="5151438" cy="4395788"/>
            <a:chOff x="441" y="1435"/>
            <a:chExt cx="3245" cy="2769"/>
          </a:xfrm>
        </p:grpSpPr>
        <p:grpSp>
          <p:nvGrpSpPr>
            <p:cNvPr id="24639" name="Group 3"/>
            <p:cNvGrpSpPr>
              <a:grpSpLocks/>
            </p:cNvGrpSpPr>
            <p:nvPr/>
          </p:nvGrpSpPr>
          <p:grpSpPr bwMode="auto">
            <a:xfrm>
              <a:off x="868" y="1435"/>
              <a:ext cx="2818" cy="2394"/>
              <a:chOff x="2416" y="1789"/>
              <a:chExt cx="610" cy="529"/>
            </a:xfrm>
          </p:grpSpPr>
          <p:sp>
            <p:nvSpPr>
              <p:cNvPr id="24671" name="Line 4"/>
              <p:cNvSpPr>
                <a:spLocks noChangeShapeType="1"/>
              </p:cNvSpPr>
              <p:nvPr/>
            </p:nvSpPr>
            <p:spPr bwMode="auto">
              <a:xfrm flipH="1">
                <a:off x="2416" y="1789"/>
                <a:ext cx="1" cy="5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2" name="Line 5"/>
              <p:cNvSpPr>
                <a:spLocks noChangeShapeType="1"/>
              </p:cNvSpPr>
              <p:nvPr/>
            </p:nvSpPr>
            <p:spPr bwMode="auto">
              <a:xfrm>
                <a:off x="2416" y="2318"/>
                <a:ext cx="61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24640" name="Group 6"/>
            <p:cNvGrpSpPr>
              <a:grpSpLocks/>
            </p:cNvGrpSpPr>
            <p:nvPr/>
          </p:nvGrpSpPr>
          <p:grpSpPr bwMode="auto">
            <a:xfrm>
              <a:off x="441" y="2203"/>
              <a:ext cx="602" cy="288"/>
              <a:chOff x="439" y="2203"/>
              <a:chExt cx="602" cy="288"/>
            </a:xfrm>
          </p:grpSpPr>
          <p:sp>
            <p:nvSpPr>
              <p:cNvPr id="24669" name="Line 7"/>
              <p:cNvSpPr>
                <a:spLocks noChangeShapeType="1"/>
              </p:cNvSpPr>
              <p:nvPr/>
            </p:nvSpPr>
            <p:spPr bwMode="auto">
              <a:xfrm flipH="1">
                <a:off x="800" y="234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70" name="Text Box 8"/>
              <p:cNvSpPr txBox="1">
                <a:spLocks noChangeArrowheads="1"/>
              </p:cNvSpPr>
              <p:nvPr/>
            </p:nvSpPr>
            <p:spPr bwMode="auto">
              <a:xfrm>
                <a:off x="439" y="2203"/>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12</a:t>
                </a:r>
                <a:endParaRPr lang="en-US" sz="2400" dirty="0">
                  <a:cs typeface="Arial" charset="0"/>
                </a:endParaRPr>
              </a:p>
            </p:txBody>
          </p:sp>
        </p:grpSp>
        <p:grpSp>
          <p:nvGrpSpPr>
            <p:cNvPr id="24641" name="Group 9"/>
            <p:cNvGrpSpPr>
              <a:grpSpLocks/>
            </p:cNvGrpSpPr>
            <p:nvPr/>
          </p:nvGrpSpPr>
          <p:grpSpPr bwMode="auto">
            <a:xfrm>
              <a:off x="1017" y="3828"/>
              <a:ext cx="464" cy="374"/>
              <a:chOff x="1015" y="3830"/>
              <a:chExt cx="464" cy="374"/>
            </a:xfrm>
          </p:grpSpPr>
          <p:sp>
            <p:nvSpPr>
              <p:cNvPr id="24667" name="Line 10"/>
              <p:cNvSpPr>
                <a:spLocks noChangeShapeType="1"/>
              </p:cNvSpPr>
              <p:nvPr/>
            </p:nvSpPr>
            <p:spPr bwMode="auto">
              <a:xfrm flipV="1">
                <a:off x="1255"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8" name="Text Box 11"/>
              <p:cNvSpPr txBox="1">
                <a:spLocks noChangeArrowheads="1"/>
              </p:cNvSpPr>
              <p:nvPr/>
            </p:nvSpPr>
            <p:spPr bwMode="auto">
              <a:xfrm>
                <a:off x="1015"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2</a:t>
                </a:r>
                <a:endParaRPr lang="en-US" sz="2400" dirty="0">
                  <a:cs typeface="Arial" charset="0"/>
                </a:endParaRPr>
              </a:p>
            </p:txBody>
          </p:sp>
        </p:grpSp>
        <p:sp>
          <p:nvSpPr>
            <p:cNvPr id="24665" name="Line 13"/>
            <p:cNvSpPr>
              <a:spLocks noChangeShapeType="1"/>
            </p:cNvSpPr>
            <p:nvPr/>
          </p:nvSpPr>
          <p:spPr bwMode="auto">
            <a:xfrm flipH="1">
              <a:off x="800" y="2010"/>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nvGrpSpPr>
            <p:cNvPr id="24643" name="Group 15"/>
            <p:cNvGrpSpPr>
              <a:grpSpLocks/>
            </p:cNvGrpSpPr>
            <p:nvPr/>
          </p:nvGrpSpPr>
          <p:grpSpPr bwMode="auto">
            <a:xfrm>
              <a:off x="537" y="2922"/>
              <a:ext cx="602" cy="288"/>
              <a:chOff x="535" y="2000"/>
              <a:chExt cx="602" cy="288"/>
            </a:xfrm>
          </p:grpSpPr>
          <p:sp>
            <p:nvSpPr>
              <p:cNvPr id="24663" name="Line 16"/>
              <p:cNvSpPr>
                <a:spLocks noChangeShapeType="1"/>
              </p:cNvSpPr>
              <p:nvPr/>
            </p:nvSpPr>
            <p:spPr bwMode="auto">
              <a:xfrm flipH="1">
                <a:off x="800" y="214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4" name="Text Box 17"/>
              <p:cNvSpPr txBox="1">
                <a:spLocks noChangeArrowheads="1"/>
              </p:cNvSpPr>
              <p:nvPr/>
            </p:nvSpPr>
            <p:spPr bwMode="auto">
              <a:xfrm>
                <a:off x="535" y="200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6</a:t>
                </a:r>
              </a:p>
            </p:txBody>
          </p:sp>
        </p:grpSp>
        <p:grpSp>
          <p:nvGrpSpPr>
            <p:cNvPr id="24644" name="Group 18"/>
            <p:cNvGrpSpPr>
              <a:grpSpLocks/>
            </p:cNvGrpSpPr>
            <p:nvPr/>
          </p:nvGrpSpPr>
          <p:grpSpPr bwMode="auto">
            <a:xfrm>
              <a:off x="537" y="3354"/>
              <a:ext cx="602" cy="288"/>
              <a:chOff x="535" y="1972"/>
              <a:chExt cx="602" cy="288"/>
            </a:xfrm>
          </p:grpSpPr>
          <p:sp>
            <p:nvSpPr>
              <p:cNvPr id="24661" name="Line 19"/>
              <p:cNvSpPr>
                <a:spLocks noChangeShapeType="1"/>
              </p:cNvSpPr>
              <p:nvPr/>
            </p:nvSpPr>
            <p:spPr bwMode="auto">
              <a:xfrm flipH="1">
                <a:off x="805" y="2116"/>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2" name="Text Box 20"/>
              <p:cNvSpPr txBox="1">
                <a:spLocks noChangeArrowheads="1"/>
              </p:cNvSpPr>
              <p:nvPr/>
            </p:nvSpPr>
            <p:spPr bwMode="auto">
              <a:xfrm>
                <a:off x="535" y="1972"/>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a:cs typeface="Arial" charset="0"/>
                  </a:rPr>
                  <a:t>3</a:t>
                </a:r>
              </a:p>
            </p:txBody>
          </p:sp>
        </p:grpSp>
        <p:grpSp>
          <p:nvGrpSpPr>
            <p:cNvPr id="24645" name="Group 21"/>
            <p:cNvGrpSpPr>
              <a:grpSpLocks/>
            </p:cNvGrpSpPr>
            <p:nvPr/>
          </p:nvGrpSpPr>
          <p:grpSpPr bwMode="auto">
            <a:xfrm>
              <a:off x="537" y="2538"/>
              <a:ext cx="602" cy="288"/>
              <a:chOff x="537" y="2080"/>
              <a:chExt cx="602" cy="288"/>
            </a:xfrm>
          </p:grpSpPr>
          <p:sp>
            <p:nvSpPr>
              <p:cNvPr id="24659" name="Line 22"/>
              <p:cNvSpPr>
                <a:spLocks noChangeShapeType="1"/>
              </p:cNvSpPr>
              <p:nvPr/>
            </p:nvSpPr>
            <p:spPr bwMode="auto">
              <a:xfrm flipH="1">
                <a:off x="800" y="2224"/>
                <a:ext cx="66"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60" name="Text Box 23"/>
              <p:cNvSpPr txBox="1">
                <a:spLocks noChangeArrowheads="1"/>
              </p:cNvSpPr>
              <p:nvPr/>
            </p:nvSpPr>
            <p:spPr bwMode="auto">
              <a:xfrm>
                <a:off x="537" y="2080"/>
                <a:ext cx="602"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9</a:t>
                </a:r>
                <a:endParaRPr lang="en-US" sz="2400" dirty="0">
                  <a:cs typeface="Arial" charset="0"/>
                </a:endParaRPr>
              </a:p>
            </p:txBody>
          </p:sp>
        </p:grpSp>
        <p:grpSp>
          <p:nvGrpSpPr>
            <p:cNvPr id="24646" name="Group 24"/>
            <p:cNvGrpSpPr>
              <a:grpSpLocks/>
            </p:cNvGrpSpPr>
            <p:nvPr/>
          </p:nvGrpSpPr>
          <p:grpSpPr bwMode="auto">
            <a:xfrm>
              <a:off x="3126" y="3828"/>
              <a:ext cx="464" cy="376"/>
              <a:chOff x="1080" y="3830"/>
              <a:chExt cx="464" cy="376"/>
            </a:xfrm>
          </p:grpSpPr>
          <p:sp>
            <p:nvSpPr>
              <p:cNvPr id="24657" name="Line 25"/>
              <p:cNvSpPr>
                <a:spLocks noChangeShapeType="1"/>
              </p:cNvSpPr>
              <p:nvPr/>
            </p:nvSpPr>
            <p:spPr bwMode="auto">
              <a:xfrm flipV="1">
                <a:off x="132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8" name="Text Box 26"/>
              <p:cNvSpPr txBox="1">
                <a:spLocks noChangeArrowheads="1"/>
              </p:cNvSpPr>
              <p:nvPr/>
            </p:nvSpPr>
            <p:spPr bwMode="auto">
              <a:xfrm>
                <a:off x="1080" y="3918"/>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12</a:t>
                </a:r>
                <a:endParaRPr lang="en-US" sz="2400" dirty="0">
                  <a:cs typeface="Arial" charset="0"/>
                </a:endParaRPr>
              </a:p>
            </p:txBody>
          </p:sp>
        </p:grpSp>
        <p:grpSp>
          <p:nvGrpSpPr>
            <p:cNvPr id="24647" name="Group 27"/>
            <p:cNvGrpSpPr>
              <a:grpSpLocks/>
            </p:cNvGrpSpPr>
            <p:nvPr/>
          </p:nvGrpSpPr>
          <p:grpSpPr bwMode="auto">
            <a:xfrm>
              <a:off x="1561" y="3828"/>
              <a:ext cx="464" cy="374"/>
              <a:chOff x="1044" y="3830"/>
              <a:chExt cx="464" cy="374"/>
            </a:xfrm>
          </p:grpSpPr>
          <p:sp>
            <p:nvSpPr>
              <p:cNvPr id="24655" name="Line 28"/>
              <p:cNvSpPr>
                <a:spLocks noChangeShapeType="1"/>
              </p:cNvSpPr>
              <p:nvPr/>
            </p:nvSpPr>
            <p:spPr bwMode="auto">
              <a:xfrm flipV="1">
                <a:off x="1268"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6" name="Text Box 29"/>
              <p:cNvSpPr txBox="1">
                <a:spLocks noChangeArrowheads="1"/>
              </p:cNvSpPr>
              <p:nvPr/>
            </p:nvSpPr>
            <p:spPr bwMode="auto">
              <a:xfrm>
                <a:off x="1044"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4</a:t>
                </a:r>
                <a:endParaRPr lang="en-US" sz="2400" dirty="0">
                  <a:cs typeface="Arial" charset="0"/>
                </a:endParaRPr>
              </a:p>
            </p:txBody>
          </p:sp>
        </p:grpSp>
        <p:grpSp>
          <p:nvGrpSpPr>
            <p:cNvPr id="24648" name="Group 30"/>
            <p:cNvGrpSpPr>
              <a:grpSpLocks/>
            </p:cNvGrpSpPr>
            <p:nvPr/>
          </p:nvGrpSpPr>
          <p:grpSpPr bwMode="auto">
            <a:xfrm>
              <a:off x="2281" y="3829"/>
              <a:ext cx="464" cy="374"/>
              <a:chOff x="1259" y="3830"/>
              <a:chExt cx="464" cy="374"/>
            </a:xfrm>
          </p:grpSpPr>
          <p:sp>
            <p:nvSpPr>
              <p:cNvPr id="24653" name="Line 31"/>
              <p:cNvSpPr>
                <a:spLocks noChangeShapeType="1"/>
              </p:cNvSpPr>
              <p:nvPr/>
            </p:nvSpPr>
            <p:spPr bwMode="auto">
              <a:xfrm flipV="1">
                <a:off x="1483"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4" name="Text Box 32"/>
              <p:cNvSpPr txBox="1">
                <a:spLocks noChangeArrowheads="1"/>
              </p:cNvSpPr>
              <p:nvPr/>
            </p:nvSpPr>
            <p:spPr bwMode="auto">
              <a:xfrm>
                <a:off x="1259"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8</a:t>
                </a:r>
                <a:endParaRPr lang="en-US" sz="2400" dirty="0">
                  <a:cs typeface="Arial" charset="0"/>
                </a:endParaRPr>
              </a:p>
            </p:txBody>
          </p:sp>
        </p:grpSp>
        <p:grpSp>
          <p:nvGrpSpPr>
            <p:cNvPr id="24649" name="Group 33"/>
            <p:cNvGrpSpPr>
              <a:grpSpLocks/>
            </p:cNvGrpSpPr>
            <p:nvPr/>
          </p:nvGrpSpPr>
          <p:grpSpPr bwMode="auto">
            <a:xfrm>
              <a:off x="2713" y="3829"/>
              <a:ext cx="464" cy="374"/>
              <a:chOff x="1182" y="3830"/>
              <a:chExt cx="464" cy="374"/>
            </a:xfrm>
          </p:grpSpPr>
          <p:sp>
            <p:nvSpPr>
              <p:cNvPr id="24651" name="Line 34"/>
              <p:cNvSpPr>
                <a:spLocks noChangeShapeType="1"/>
              </p:cNvSpPr>
              <p:nvPr/>
            </p:nvSpPr>
            <p:spPr bwMode="auto">
              <a:xfrm flipV="1">
                <a:off x="1406" y="3830"/>
                <a:ext cx="0" cy="64"/>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52" name="Text Box 35"/>
              <p:cNvSpPr txBox="1">
                <a:spLocks noChangeArrowheads="1"/>
              </p:cNvSpPr>
              <p:nvPr/>
            </p:nvSpPr>
            <p:spPr bwMode="auto">
              <a:xfrm>
                <a:off x="1182" y="3916"/>
                <a:ext cx="464"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smtClean="0">
                    <a:cs typeface="Arial" charset="0"/>
                  </a:rPr>
                  <a:t>10</a:t>
                </a:r>
                <a:endParaRPr lang="en-US" sz="2400" dirty="0">
                  <a:cs typeface="Arial" charset="0"/>
                </a:endParaRPr>
              </a:p>
            </p:txBody>
          </p:sp>
        </p:grpSp>
        <p:sp>
          <p:nvSpPr>
            <p:cNvPr id="24650" name="Text Box 36"/>
            <p:cNvSpPr txBox="1">
              <a:spLocks noChangeArrowheads="1"/>
            </p:cNvSpPr>
            <p:nvPr/>
          </p:nvSpPr>
          <p:spPr bwMode="auto">
            <a:xfrm>
              <a:off x="621" y="3798"/>
              <a:ext cx="266"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a:cs typeface="Arial" charset="0"/>
                </a:rPr>
                <a:t>0</a:t>
              </a:r>
            </a:p>
          </p:txBody>
        </p:sp>
      </p:grpSp>
      <p:grpSp>
        <p:nvGrpSpPr>
          <p:cNvPr id="24579" name="Group 37"/>
          <p:cNvGrpSpPr>
            <a:grpSpLocks/>
          </p:cNvGrpSpPr>
          <p:nvPr/>
        </p:nvGrpSpPr>
        <p:grpSpPr bwMode="auto">
          <a:xfrm>
            <a:off x="381000" y="762000"/>
            <a:ext cx="7226300" cy="5116513"/>
            <a:chOff x="259" y="376"/>
            <a:chExt cx="4552" cy="3223"/>
          </a:xfrm>
        </p:grpSpPr>
        <p:sp>
          <p:nvSpPr>
            <p:cNvPr id="24637" name="Text Box 38"/>
            <p:cNvSpPr txBox="1">
              <a:spLocks noChangeArrowheads="1"/>
            </p:cNvSpPr>
            <p:nvPr/>
          </p:nvSpPr>
          <p:spPr bwMode="auto">
            <a:xfrm>
              <a:off x="3604" y="3311"/>
              <a:ext cx="1207" cy="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smtClean="0">
                  <a:cs typeface="Arial" charset="0"/>
                </a:rPr>
                <a:t>Fish</a:t>
              </a:r>
              <a:endParaRPr lang="en-US" sz="2400" b="1" dirty="0">
                <a:cs typeface="Arial" charset="0"/>
              </a:endParaRPr>
            </a:p>
          </p:txBody>
        </p:sp>
        <p:sp>
          <p:nvSpPr>
            <p:cNvPr id="24638" name="Text Box 39"/>
            <p:cNvSpPr txBox="1">
              <a:spLocks noChangeArrowheads="1"/>
            </p:cNvSpPr>
            <p:nvPr/>
          </p:nvSpPr>
          <p:spPr bwMode="auto">
            <a:xfrm>
              <a:off x="259" y="376"/>
              <a:ext cx="1010" cy="5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b="1" dirty="0">
                  <a:cs typeface="Arial" charset="0"/>
                </a:rPr>
                <a:t/>
              </a:r>
              <a:br>
                <a:rPr lang="en-US" sz="2400" b="1" dirty="0">
                  <a:cs typeface="Arial" charset="0"/>
                </a:rPr>
              </a:br>
              <a:r>
                <a:rPr lang="en-US" sz="2400" b="1" dirty="0" smtClean="0">
                  <a:cs typeface="Arial" charset="0"/>
                </a:rPr>
                <a:t>Coconuts</a:t>
              </a:r>
              <a:endParaRPr lang="en-US" sz="2400" b="1" dirty="0">
                <a:cs typeface="Arial" charset="0"/>
              </a:endParaRPr>
            </a:p>
          </p:txBody>
        </p:sp>
      </p:grpSp>
      <p:sp>
        <p:nvSpPr>
          <p:cNvPr id="24580" name="Rectangle 40"/>
          <p:cNvSpPr>
            <a:spLocks noGrp="1" noChangeArrowheads="1"/>
          </p:cNvSpPr>
          <p:nvPr>
            <p:ph type="title" idx="4294967295"/>
          </p:nvPr>
        </p:nvSpPr>
        <p:spPr>
          <a:xfrm>
            <a:off x="427038" y="190503"/>
            <a:ext cx="5546725" cy="649287"/>
          </a:xfrm>
        </p:spPr>
        <p:txBody>
          <a:bodyPr>
            <a:normAutofit fontScale="90000"/>
          </a:bodyPr>
          <a:lstStyle/>
          <a:p>
            <a:pPr algn="l" eaLnBrk="1" hangingPunct="1"/>
            <a:r>
              <a:rPr lang="en-US" sz="3700" b="1" dirty="0" smtClean="0">
                <a:solidFill>
                  <a:schemeClr val="tx1"/>
                </a:solidFill>
              </a:rPr>
              <a:t>Tom Hanks’ PPF With Trade</a:t>
            </a:r>
          </a:p>
        </p:txBody>
      </p:sp>
      <p:sp>
        <p:nvSpPr>
          <p:cNvPr id="24581" name="Line 41"/>
          <p:cNvSpPr>
            <a:spLocks noChangeShapeType="1"/>
          </p:cNvSpPr>
          <p:nvPr/>
        </p:nvSpPr>
        <p:spPr bwMode="auto">
          <a:xfrm>
            <a:off x="1371600" y="3936568"/>
            <a:ext cx="2603501" cy="1549832"/>
          </a:xfrm>
          <a:prstGeom prst="line">
            <a:avLst/>
          </a:prstGeom>
          <a:noFill/>
          <a:ln w="50800">
            <a:solidFill>
              <a:srgbClr val="333399"/>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584" name="FlagCount" hidden="1">
            <a:hlinkClick r:id="rId4" action="ppaction://hlinkfile"/>
          </p:cNvPr>
          <p:cNvSpPr>
            <a:spLocks noChangeArrowheads="1"/>
          </p:cNvSpPr>
          <p:nvPr/>
        </p:nvSpPr>
        <p:spPr bwMode="auto">
          <a:xfrm>
            <a:off x="8255000" y="254000"/>
            <a:ext cx="381000" cy="317500"/>
          </a:xfrm>
          <a:prstGeom prst="wedgeRoundRectCallout">
            <a:avLst>
              <a:gd name="adj1" fmla="val -43750"/>
              <a:gd name="adj2" fmla="val 70000"/>
              <a:gd name="adj3" fmla="val 16667"/>
            </a:avLst>
          </a:prstGeom>
          <a:solidFill>
            <a:schemeClr val="accent1">
              <a:alpha val="25098"/>
            </a:schemeClr>
          </a:solidFill>
          <a:ln w="19050">
            <a:solidFill>
              <a:schemeClr val="tx1"/>
            </a:solidFill>
            <a:miter lim="800000"/>
            <a:headEnd/>
            <a:tailEnd/>
          </a:ln>
        </p:spPr>
        <p:txBody>
          <a:bodyPr wrap="none" anchor="ctr"/>
          <a:lstStyle/>
          <a:p>
            <a:pPr algn="ctr"/>
            <a:r>
              <a:rPr lang="en-US" sz="1400" b="1">
                <a:latin typeface="Tahoma" charset="0"/>
                <a:cs typeface="Arial" charset="0"/>
              </a:rPr>
              <a:t>0</a:t>
            </a:r>
          </a:p>
        </p:txBody>
      </p:sp>
      <p:grpSp>
        <p:nvGrpSpPr>
          <p:cNvPr id="24633" name="Group 46"/>
          <p:cNvGrpSpPr>
            <a:grpSpLocks/>
          </p:cNvGrpSpPr>
          <p:nvPr/>
        </p:nvGrpSpPr>
        <p:grpSpPr bwMode="auto">
          <a:xfrm>
            <a:off x="1442243" y="4745862"/>
            <a:ext cx="1377157" cy="731014"/>
            <a:chOff x="357" y="2450"/>
            <a:chExt cx="795" cy="646"/>
          </a:xfrm>
        </p:grpSpPr>
        <p:sp>
          <p:nvSpPr>
            <p:cNvPr id="24635"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4636"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24593" name="Line 69"/>
          <p:cNvSpPr>
            <a:spLocks noChangeShapeType="1"/>
          </p:cNvSpPr>
          <p:nvPr/>
        </p:nvSpPr>
        <p:spPr bwMode="auto">
          <a:xfrm>
            <a:off x="4217988" y="3659188"/>
            <a:ext cx="16605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4"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598"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1"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3" name="Line 80"/>
          <p:cNvSpPr>
            <a:spLocks noChangeShapeType="1"/>
          </p:cNvSpPr>
          <p:nvPr/>
        </p:nvSpPr>
        <p:spPr bwMode="auto">
          <a:xfrm>
            <a:off x="4217988" y="2360613"/>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5" name="Line 82"/>
          <p:cNvSpPr>
            <a:spLocks noChangeShapeType="1"/>
          </p:cNvSpPr>
          <p:nvPr/>
        </p:nvSpPr>
        <p:spPr bwMode="auto">
          <a:xfrm>
            <a:off x="4217988" y="2838450"/>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24606" name="Line 83"/>
          <p:cNvSpPr>
            <a:spLocks noChangeShapeType="1"/>
          </p:cNvSpPr>
          <p:nvPr/>
        </p:nvSpPr>
        <p:spPr bwMode="auto">
          <a:xfrm>
            <a:off x="8731250" y="2225675"/>
            <a:ext cx="0" cy="820738"/>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97" name="Text Box 8"/>
          <p:cNvSpPr txBox="1">
            <a:spLocks noChangeArrowheads="1"/>
          </p:cNvSpPr>
          <p:nvPr/>
        </p:nvSpPr>
        <p:spPr bwMode="auto">
          <a:xfrm>
            <a:off x="685800" y="2362200"/>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15</a:t>
            </a:r>
            <a:endParaRPr lang="en-US" sz="2400" dirty="0">
              <a:cs typeface="Arial" charset="0"/>
            </a:endParaRPr>
          </a:p>
        </p:txBody>
      </p:sp>
      <p:sp>
        <p:nvSpPr>
          <p:cNvPr id="98" name="Line 13"/>
          <p:cNvSpPr>
            <a:spLocks noChangeShapeType="1"/>
          </p:cNvSpPr>
          <p:nvPr/>
        </p:nvSpPr>
        <p:spPr bwMode="auto">
          <a:xfrm flipH="1">
            <a:off x="1266825" y="2057400"/>
            <a:ext cx="104775" cy="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99" name="Text Box 8"/>
          <p:cNvSpPr txBox="1">
            <a:spLocks noChangeArrowheads="1"/>
          </p:cNvSpPr>
          <p:nvPr/>
        </p:nvSpPr>
        <p:spPr bwMode="auto">
          <a:xfrm>
            <a:off x="685800" y="1834356"/>
            <a:ext cx="9556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eaLnBrk="1" hangingPunct="1">
              <a:spcBef>
                <a:spcPct val="50000"/>
              </a:spcBef>
            </a:pPr>
            <a:r>
              <a:rPr lang="en-US" sz="2400" dirty="0" smtClean="0">
                <a:cs typeface="Arial" charset="0"/>
              </a:rPr>
              <a:t>18</a:t>
            </a:r>
            <a:endParaRPr lang="en-US" sz="2400" dirty="0">
              <a:cs typeface="Arial" charset="0"/>
            </a:endParaRPr>
          </a:p>
        </p:txBody>
      </p:sp>
      <p:sp>
        <p:nvSpPr>
          <p:cNvPr id="101" name="Line 31"/>
          <p:cNvSpPr>
            <a:spLocks noChangeShapeType="1"/>
          </p:cNvSpPr>
          <p:nvPr/>
        </p:nvSpPr>
        <p:spPr bwMode="auto">
          <a:xfrm flipV="1">
            <a:off x="3429000" y="5486400"/>
            <a:ext cx="0" cy="101600"/>
          </a:xfrm>
          <a:prstGeom prst="line">
            <a:avLst/>
          </a:prstGeom>
          <a:noFill/>
          <a:ln w="317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02" name="Text Box 29"/>
          <p:cNvSpPr txBox="1">
            <a:spLocks noChangeArrowheads="1"/>
          </p:cNvSpPr>
          <p:nvPr/>
        </p:nvSpPr>
        <p:spPr bwMode="auto">
          <a:xfrm>
            <a:off x="3048000" y="5609213"/>
            <a:ext cx="7366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128"/>
              </a:defRPr>
            </a:lvl1pPr>
            <a:lvl2pPr marL="742950" indent="-285750" eaLnBrk="0" hangingPunct="0">
              <a:defRPr>
                <a:solidFill>
                  <a:schemeClr val="tx1"/>
                </a:solidFill>
                <a:latin typeface="Arial" charset="0"/>
                <a:ea typeface="ＭＳ Ｐゴシック" charset="-128"/>
              </a:defRPr>
            </a:lvl2pPr>
            <a:lvl3pPr marL="1143000" indent="-228600" eaLnBrk="0" hangingPunct="0">
              <a:defRPr>
                <a:solidFill>
                  <a:schemeClr val="tx1"/>
                </a:solidFill>
                <a:latin typeface="Arial" charset="0"/>
                <a:ea typeface="ＭＳ Ｐゴシック" charset="-128"/>
              </a:defRPr>
            </a:lvl3pPr>
            <a:lvl4pPr marL="1600200" indent="-228600" eaLnBrk="0" hangingPunct="0">
              <a:defRPr>
                <a:solidFill>
                  <a:schemeClr val="tx1"/>
                </a:solidFill>
                <a:latin typeface="Arial" charset="0"/>
                <a:ea typeface="ＭＳ Ｐゴシック" charset="-128"/>
              </a:defRPr>
            </a:lvl4pPr>
            <a:lvl5pPr marL="2057400" indent="-228600" eaLnBrk="0" hangingPunct="0">
              <a:defRPr>
                <a:solidFill>
                  <a:schemeClr val="tx1"/>
                </a:solidFill>
                <a:latin typeface="Arial" charset="0"/>
                <a:ea typeface="ＭＳ Ｐゴシック" charset="-128"/>
              </a:defRPr>
            </a:lvl5pPr>
            <a:lvl6pPr marL="2514600" indent="-228600" eaLnBrk="0" fontAlgn="base" hangingPunct="0">
              <a:spcBef>
                <a:spcPct val="0"/>
              </a:spcBef>
              <a:spcAft>
                <a:spcPct val="0"/>
              </a:spcAft>
              <a:defRPr>
                <a:solidFill>
                  <a:schemeClr val="tx1"/>
                </a:solidFill>
                <a:latin typeface="Arial" charset="0"/>
                <a:ea typeface="ＭＳ Ｐゴシック" charset="-128"/>
              </a:defRPr>
            </a:lvl6pPr>
            <a:lvl7pPr marL="2971800" indent="-228600" eaLnBrk="0" fontAlgn="base" hangingPunct="0">
              <a:spcBef>
                <a:spcPct val="0"/>
              </a:spcBef>
              <a:spcAft>
                <a:spcPct val="0"/>
              </a:spcAft>
              <a:defRPr>
                <a:solidFill>
                  <a:schemeClr val="tx1"/>
                </a:solidFill>
                <a:latin typeface="Arial" charset="0"/>
                <a:ea typeface="ＭＳ Ｐゴシック" charset="-128"/>
              </a:defRPr>
            </a:lvl7pPr>
            <a:lvl8pPr marL="3429000" indent="-228600" eaLnBrk="0" fontAlgn="base" hangingPunct="0">
              <a:spcBef>
                <a:spcPct val="0"/>
              </a:spcBef>
              <a:spcAft>
                <a:spcPct val="0"/>
              </a:spcAft>
              <a:defRPr>
                <a:solidFill>
                  <a:schemeClr val="tx1"/>
                </a:solidFill>
                <a:latin typeface="Arial" charset="0"/>
                <a:ea typeface="ＭＳ Ｐゴシック" charset="-128"/>
              </a:defRPr>
            </a:lvl8pPr>
            <a:lvl9pPr marL="3886200" indent="-228600" eaLnBrk="0" fontAlgn="base" hangingPunct="0">
              <a:spcBef>
                <a:spcPct val="0"/>
              </a:spcBef>
              <a:spcAft>
                <a:spcPct val="0"/>
              </a:spcAft>
              <a:defRPr>
                <a:solidFill>
                  <a:schemeClr val="tx1"/>
                </a:solidFill>
                <a:latin typeface="Arial" charset="0"/>
                <a:ea typeface="ＭＳ Ｐゴシック" charset="-128"/>
              </a:defRPr>
            </a:lvl9pPr>
          </a:lstStyle>
          <a:p>
            <a:pPr algn="ctr" eaLnBrk="1" hangingPunct="1">
              <a:spcBef>
                <a:spcPct val="50000"/>
              </a:spcBef>
            </a:pPr>
            <a:r>
              <a:rPr lang="en-US" sz="2400" dirty="0">
                <a:cs typeface="Arial" charset="0"/>
              </a:rPr>
              <a:t>6</a:t>
            </a:r>
          </a:p>
        </p:txBody>
      </p:sp>
      <p:sp>
        <p:nvSpPr>
          <p:cNvPr id="103" name="Oval 43"/>
          <p:cNvSpPr>
            <a:spLocks noChangeArrowheads="1"/>
          </p:cNvSpPr>
          <p:nvPr/>
        </p:nvSpPr>
        <p:spPr bwMode="auto">
          <a:xfrm>
            <a:off x="2743934" y="4404452"/>
            <a:ext cx="141288" cy="138113"/>
          </a:xfrm>
          <a:prstGeom prst="ellipse">
            <a:avLst/>
          </a:prstGeom>
          <a:solidFill>
            <a:srgbClr val="00B050"/>
          </a:solidFill>
          <a:ln>
            <a:noFill/>
          </a:ln>
          <a:extLst/>
        </p:spPr>
        <p:txBody>
          <a:bodyPr wrap="none" anchor="ctr"/>
          <a:lstStyle/>
          <a:p>
            <a:endParaRPr lang="en-AU">
              <a:cs typeface="Arial" charset="0"/>
            </a:endParaRPr>
          </a:p>
        </p:txBody>
      </p:sp>
      <p:sp>
        <p:nvSpPr>
          <p:cNvPr id="111" name="Oval 43"/>
          <p:cNvSpPr>
            <a:spLocks noChangeArrowheads="1"/>
          </p:cNvSpPr>
          <p:nvPr/>
        </p:nvSpPr>
        <p:spPr bwMode="auto">
          <a:xfrm>
            <a:off x="2691546" y="4711484"/>
            <a:ext cx="141288" cy="138113"/>
          </a:xfrm>
          <a:prstGeom prst="ellipse">
            <a:avLst/>
          </a:prstGeom>
          <a:solidFill>
            <a:srgbClr val="C00000"/>
          </a:solidFill>
          <a:ln>
            <a:noFill/>
          </a:ln>
          <a:extLst/>
        </p:spPr>
        <p:txBody>
          <a:bodyPr wrap="none" anchor="ctr"/>
          <a:lstStyle/>
          <a:p>
            <a:endParaRPr lang="en-AU">
              <a:cs typeface="Arial" charset="0"/>
            </a:endParaRPr>
          </a:p>
        </p:txBody>
      </p:sp>
      <p:grpSp>
        <p:nvGrpSpPr>
          <p:cNvPr id="117" name="Group 90"/>
          <p:cNvGrpSpPr>
            <a:grpSpLocks/>
          </p:cNvGrpSpPr>
          <p:nvPr/>
        </p:nvGrpSpPr>
        <p:grpSpPr bwMode="auto">
          <a:xfrm>
            <a:off x="6172200" y="838200"/>
            <a:ext cx="2582862" cy="527844"/>
            <a:chOff x="3873" y="1788"/>
            <a:chExt cx="1627" cy="517"/>
          </a:xfrm>
        </p:grpSpPr>
        <p:sp>
          <p:nvSpPr>
            <p:cNvPr id="118" name="Rectangle 54"/>
            <p:cNvSpPr>
              <a:spLocks noChangeArrowheads="1"/>
            </p:cNvSpPr>
            <p:nvPr/>
          </p:nvSpPr>
          <p:spPr bwMode="auto">
            <a:xfrm>
              <a:off x="4726" y="1788"/>
              <a:ext cx="774"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C00000"/>
                  </a:solidFill>
                  <a:cs typeface="Arial" charset="0"/>
                </a:rPr>
                <a:t>4</a:t>
              </a:r>
              <a:endParaRPr lang="en-US" dirty="0">
                <a:solidFill>
                  <a:srgbClr val="C00000"/>
                </a:solidFill>
                <a:cs typeface="Arial" charset="0"/>
              </a:endParaRPr>
            </a:p>
          </p:txBody>
        </p:sp>
        <p:sp>
          <p:nvSpPr>
            <p:cNvPr id="119" name="Rectangle 55"/>
            <p:cNvSpPr>
              <a:spLocks noChangeArrowheads="1"/>
            </p:cNvSpPr>
            <p:nvPr/>
          </p:nvSpPr>
          <p:spPr bwMode="auto">
            <a:xfrm>
              <a:off x="3873" y="1788"/>
              <a:ext cx="1023" cy="51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C00000"/>
                  </a:solidFill>
                  <a:cs typeface="Arial" charset="0"/>
                </a:rPr>
                <a:t>4</a:t>
              </a:r>
              <a:endParaRPr lang="en-US" dirty="0">
                <a:solidFill>
                  <a:srgbClr val="C00000"/>
                </a:solidFill>
                <a:cs typeface="Arial" charset="0"/>
              </a:endParaRPr>
            </a:p>
          </p:txBody>
        </p:sp>
      </p:grpSp>
      <p:grpSp>
        <p:nvGrpSpPr>
          <p:cNvPr id="121" name="Group 92"/>
          <p:cNvGrpSpPr>
            <a:grpSpLocks/>
          </p:cNvGrpSpPr>
          <p:nvPr/>
        </p:nvGrpSpPr>
        <p:grpSpPr bwMode="auto">
          <a:xfrm>
            <a:off x="6172199" y="1427165"/>
            <a:ext cx="2590799" cy="422275"/>
            <a:chOff x="3921" y="1487"/>
            <a:chExt cx="1632" cy="266"/>
          </a:xfrm>
        </p:grpSpPr>
        <p:sp>
          <p:nvSpPr>
            <p:cNvPr id="122" name="Rectangle 57"/>
            <p:cNvSpPr>
              <a:spLocks noChangeArrowheads="1"/>
            </p:cNvSpPr>
            <p:nvPr/>
          </p:nvSpPr>
          <p:spPr bwMode="auto">
            <a:xfrm>
              <a:off x="4779" y="1500"/>
              <a:ext cx="774"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CA" dirty="0">
                  <a:solidFill>
                    <a:srgbClr val="00B050"/>
                  </a:solidFill>
                  <a:cs typeface="Arial" charset="0"/>
                </a:rPr>
                <a:t>5</a:t>
              </a:r>
              <a:endParaRPr lang="en-US" dirty="0">
                <a:solidFill>
                  <a:srgbClr val="00B050"/>
                </a:solidFill>
                <a:cs typeface="Arial" charset="0"/>
              </a:endParaRPr>
            </a:p>
          </p:txBody>
        </p:sp>
        <p:sp>
          <p:nvSpPr>
            <p:cNvPr id="123" name="Rectangle 58"/>
            <p:cNvSpPr>
              <a:spLocks noChangeArrowheads="1"/>
            </p:cNvSpPr>
            <p:nvPr/>
          </p:nvSpPr>
          <p:spPr bwMode="auto">
            <a:xfrm>
              <a:off x="3921" y="1487"/>
              <a:ext cx="1023" cy="25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dirty="0" smtClean="0">
                  <a:solidFill>
                    <a:srgbClr val="00B050"/>
                  </a:solidFill>
                  <a:cs typeface="Arial" charset="0"/>
                </a:rPr>
                <a:t>4</a:t>
              </a:r>
              <a:endParaRPr lang="en-US" dirty="0">
                <a:solidFill>
                  <a:srgbClr val="00B050"/>
                </a:solidFill>
                <a:cs typeface="Arial" charset="0"/>
              </a:endParaRPr>
            </a:p>
          </p:txBody>
        </p:sp>
      </p:grpSp>
      <p:sp>
        <p:nvSpPr>
          <p:cNvPr id="126" name="Line 70"/>
          <p:cNvSpPr>
            <a:spLocks noChangeShapeType="1"/>
          </p:cNvSpPr>
          <p:nvPr/>
        </p:nvSpPr>
        <p:spPr bwMode="auto">
          <a:xfrm>
            <a:off x="4217988" y="99377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grpSp>
        <p:nvGrpSpPr>
          <p:cNvPr id="131" name="Group 87"/>
          <p:cNvGrpSpPr>
            <a:grpSpLocks/>
          </p:cNvGrpSpPr>
          <p:nvPr/>
        </p:nvGrpSpPr>
        <p:grpSpPr bwMode="auto">
          <a:xfrm>
            <a:off x="6311901" y="384175"/>
            <a:ext cx="2527300" cy="1568450"/>
            <a:chOff x="3976" y="626"/>
            <a:chExt cx="1592" cy="988"/>
          </a:xfrm>
        </p:grpSpPr>
        <p:sp>
          <p:nvSpPr>
            <p:cNvPr id="132" name="Rectangle 63"/>
            <p:cNvSpPr>
              <a:spLocks noChangeArrowheads="1"/>
            </p:cNvSpPr>
            <p:nvPr/>
          </p:nvSpPr>
          <p:spPr bwMode="auto">
            <a:xfrm>
              <a:off x="4724" y="626"/>
              <a:ext cx="844"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Coconuts</a:t>
              </a:r>
              <a:endParaRPr lang="en-US" sz="2400" dirty="0">
                <a:cs typeface="Arial" charset="0"/>
              </a:endParaRPr>
            </a:p>
          </p:txBody>
        </p:sp>
        <p:sp>
          <p:nvSpPr>
            <p:cNvPr id="133" name="Rectangle 64"/>
            <p:cNvSpPr>
              <a:spLocks noChangeArrowheads="1"/>
            </p:cNvSpPr>
            <p:nvPr/>
          </p:nvSpPr>
          <p:spPr bwMode="auto">
            <a:xfrm>
              <a:off x="3976" y="626"/>
              <a:ext cx="776" cy="287"/>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nchorCtr="1"/>
            <a:lstStyle/>
            <a:p>
              <a:pPr algn="ctr">
                <a:spcBef>
                  <a:spcPct val="45000"/>
                </a:spcBef>
                <a:buClr>
                  <a:srgbClr val="00B85C"/>
                </a:buClr>
                <a:buSzPct val="120000"/>
                <a:buFont typeface="Wingdings" charset="2"/>
                <a:buNone/>
              </a:pPr>
              <a:r>
                <a:rPr lang="en-US" sz="2400" dirty="0" smtClean="0">
                  <a:cs typeface="Arial" charset="0"/>
                </a:rPr>
                <a:t>Fish</a:t>
              </a:r>
              <a:endParaRPr lang="en-US" sz="2400" dirty="0">
                <a:cs typeface="Arial" charset="0"/>
              </a:endParaRPr>
            </a:p>
          </p:txBody>
        </p:sp>
        <p:sp>
          <p:nvSpPr>
            <p:cNvPr id="134" name="Line 67"/>
            <p:cNvSpPr>
              <a:spLocks noChangeShapeType="1"/>
            </p:cNvSpPr>
            <p:nvPr/>
          </p:nvSpPr>
          <p:spPr bwMode="auto">
            <a:xfrm>
              <a:off x="4087" y="913"/>
              <a:ext cx="1413" cy="0"/>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35" name="Line 71"/>
            <p:cNvSpPr>
              <a:spLocks noChangeShapeType="1"/>
            </p:cNvSpPr>
            <p:nvPr/>
          </p:nvSpPr>
          <p:spPr bwMode="auto">
            <a:xfrm flipH="1">
              <a:off x="4087" y="626"/>
              <a:ext cx="0" cy="9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36" name="Line 72"/>
            <p:cNvSpPr>
              <a:spLocks noChangeShapeType="1"/>
            </p:cNvSpPr>
            <p:nvPr/>
          </p:nvSpPr>
          <p:spPr bwMode="auto">
            <a:xfrm flipH="1">
              <a:off x="4724" y="626"/>
              <a:ext cx="2" cy="988"/>
            </a:xfrm>
            <a:prstGeom prst="line">
              <a:avLst/>
            </a:prstGeom>
            <a:noFill/>
            <a:ln w="1270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37" name="Line 73"/>
          <p:cNvSpPr>
            <a:spLocks noChangeShapeType="1"/>
          </p:cNvSpPr>
          <p:nvPr/>
        </p:nvSpPr>
        <p:spPr bwMode="auto">
          <a:xfrm>
            <a:off x="8731250" y="381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38" name="Line 74"/>
          <p:cNvSpPr>
            <a:spLocks noChangeShapeType="1"/>
          </p:cNvSpPr>
          <p:nvPr/>
        </p:nvSpPr>
        <p:spPr bwMode="auto">
          <a:xfrm>
            <a:off x="5878513" y="915987"/>
            <a:ext cx="1624012"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39" name="Line 75"/>
          <p:cNvSpPr>
            <a:spLocks noChangeShapeType="1"/>
          </p:cNvSpPr>
          <p:nvPr/>
        </p:nvSpPr>
        <p:spPr bwMode="auto">
          <a:xfrm>
            <a:off x="4217988" y="1449388"/>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0" name="Line 76"/>
          <p:cNvSpPr>
            <a:spLocks noChangeShapeType="1"/>
          </p:cNvSpPr>
          <p:nvPr/>
        </p:nvSpPr>
        <p:spPr bwMode="auto">
          <a:xfrm>
            <a:off x="7502525" y="381000"/>
            <a:ext cx="1228725" cy="0"/>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1" name="Line 77"/>
          <p:cNvSpPr>
            <a:spLocks noChangeShapeType="1"/>
          </p:cNvSpPr>
          <p:nvPr/>
        </p:nvSpPr>
        <p:spPr bwMode="auto">
          <a:xfrm>
            <a:off x="8731250" y="836613"/>
            <a:ext cx="0" cy="455612"/>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2" name="Line 78"/>
          <p:cNvSpPr>
            <a:spLocks noChangeShapeType="1"/>
          </p:cNvSpPr>
          <p:nvPr/>
        </p:nvSpPr>
        <p:spPr bwMode="auto">
          <a:xfrm>
            <a:off x="4217988" y="1905000"/>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3" name="Line 79"/>
          <p:cNvSpPr>
            <a:spLocks noChangeShapeType="1"/>
          </p:cNvSpPr>
          <p:nvPr/>
        </p:nvSpPr>
        <p:spPr bwMode="auto">
          <a:xfrm>
            <a:off x="8731250" y="1292225"/>
            <a:ext cx="0" cy="455613"/>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4" name="Line 81"/>
          <p:cNvSpPr>
            <a:spLocks noChangeShapeType="1"/>
          </p:cNvSpPr>
          <p:nvPr/>
        </p:nvSpPr>
        <p:spPr bwMode="auto">
          <a:xfrm>
            <a:off x="8731250" y="1747838"/>
            <a:ext cx="0" cy="477837"/>
          </a:xfrm>
          <a:prstGeom prst="line">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28575" cap="sq">
                <a:solidFill>
                  <a:srgbClr val="000000"/>
                </a:solidFill>
                <a:round/>
                <a:headEnd/>
                <a:tailEnd/>
              </a14:hiddenLine>
            </a:ext>
          </a:extLst>
        </p:spPr>
        <p:txBody>
          <a:bodyPr/>
          <a:lstStyle/>
          <a:p>
            <a:endParaRPr lang="en-US"/>
          </a:p>
        </p:txBody>
      </p:sp>
      <p:sp>
        <p:nvSpPr>
          <p:cNvPr id="145" name="TextBox 144"/>
          <p:cNvSpPr txBox="1"/>
          <p:nvPr/>
        </p:nvSpPr>
        <p:spPr>
          <a:xfrm>
            <a:off x="4715052" y="930435"/>
            <a:ext cx="2066748" cy="369332"/>
          </a:xfrm>
          <a:prstGeom prst="rect">
            <a:avLst/>
          </a:prstGeom>
          <a:noFill/>
        </p:spPr>
        <p:txBody>
          <a:bodyPr wrap="square" rtlCol="0">
            <a:spAutoFit/>
          </a:bodyPr>
          <a:lstStyle/>
          <a:p>
            <a:r>
              <a:rPr lang="en-CA" dirty="0" smtClean="0">
                <a:solidFill>
                  <a:srgbClr val="C00000"/>
                </a:solidFill>
              </a:rPr>
              <a:t>Initial allocation</a:t>
            </a:r>
            <a:endParaRPr lang="en-US" dirty="0">
              <a:solidFill>
                <a:srgbClr val="C00000"/>
              </a:solidFill>
            </a:endParaRPr>
          </a:p>
        </p:txBody>
      </p:sp>
      <p:sp>
        <p:nvSpPr>
          <p:cNvPr id="146" name="TextBox 145"/>
          <p:cNvSpPr txBox="1"/>
          <p:nvPr/>
        </p:nvSpPr>
        <p:spPr>
          <a:xfrm>
            <a:off x="4715052" y="1307068"/>
            <a:ext cx="2066748" cy="646331"/>
          </a:xfrm>
          <a:prstGeom prst="rect">
            <a:avLst/>
          </a:prstGeom>
          <a:noFill/>
        </p:spPr>
        <p:txBody>
          <a:bodyPr wrap="square" rtlCol="0">
            <a:spAutoFit/>
          </a:bodyPr>
          <a:lstStyle/>
          <a:p>
            <a:r>
              <a:rPr lang="en-CA" dirty="0" smtClean="0">
                <a:solidFill>
                  <a:srgbClr val="00B050"/>
                </a:solidFill>
              </a:rPr>
              <a:t>Allocation with Trade</a:t>
            </a:r>
            <a:endParaRPr lang="en-US" dirty="0">
              <a:solidFill>
                <a:srgbClr val="00B050"/>
              </a:solidFill>
            </a:endParaRPr>
          </a:p>
        </p:txBody>
      </p:sp>
      <p:grpSp>
        <p:nvGrpSpPr>
          <p:cNvPr id="147" name="Group 46"/>
          <p:cNvGrpSpPr>
            <a:grpSpLocks/>
          </p:cNvGrpSpPr>
          <p:nvPr/>
        </p:nvGrpSpPr>
        <p:grpSpPr bwMode="auto">
          <a:xfrm>
            <a:off x="1428810" y="4495800"/>
            <a:ext cx="1390590" cy="959614"/>
            <a:chOff x="357" y="2450"/>
            <a:chExt cx="795" cy="646"/>
          </a:xfrm>
        </p:grpSpPr>
        <p:sp>
          <p:nvSpPr>
            <p:cNvPr id="148" name="Line 47"/>
            <p:cNvSpPr>
              <a:spLocks noChangeShapeType="1"/>
            </p:cNvSpPr>
            <p:nvPr/>
          </p:nvSpPr>
          <p:spPr bwMode="auto">
            <a:xfrm>
              <a:off x="357" y="2450"/>
              <a:ext cx="795" cy="0"/>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9" name="Line 48"/>
            <p:cNvSpPr>
              <a:spLocks noChangeShapeType="1"/>
            </p:cNvSpPr>
            <p:nvPr/>
          </p:nvSpPr>
          <p:spPr bwMode="auto">
            <a:xfrm>
              <a:off x="1152" y="2451"/>
              <a:ext cx="0" cy="645"/>
            </a:xfrm>
            <a:prstGeom prst="line">
              <a:avLst/>
            </a:prstGeom>
            <a:noFill/>
            <a:ln w="9525">
              <a:solidFill>
                <a:srgbClr val="969696"/>
              </a:solidFill>
              <a:prstDash val="lgDash"/>
              <a:round/>
              <a:headEnd/>
              <a:tailEnd/>
            </a:ln>
            <a:extLst>
              <a:ext uri="{909E8E84-426E-40DD-AFC4-6F175D3DCCD1}">
                <a14:hiddenFill xmlns:a14="http://schemas.microsoft.com/office/drawing/2010/main" xmlns="">
                  <a:noFill/>
                </a14:hiddenFill>
              </a:ext>
            </a:extLst>
          </p:spPr>
          <p:txBody>
            <a:bodyPr/>
            <a:lstStyle/>
            <a:p>
              <a:endParaRPr lang="en-US"/>
            </a:p>
          </p:txBody>
        </p:sp>
      </p:grpSp>
      <p:sp>
        <p:nvSpPr>
          <p:cNvPr id="150" name="TextBox 149"/>
          <p:cNvSpPr txBox="1"/>
          <p:nvPr/>
        </p:nvSpPr>
        <p:spPr>
          <a:xfrm>
            <a:off x="4659314" y="2435185"/>
            <a:ext cx="4408486" cy="1908215"/>
          </a:xfrm>
          <a:prstGeom prst="rect">
            <a:avLst/>
          </a:prstGeom>
          <a:noFill/>
        </p:spPr>
        <p:txBody>
          <a:bodyPr wrap="square" rtlCol="0">
            <a:spAutoFit/>
          </a:bodyPr>
          <a:lstStyle/>
          <a:p>
            <a:r>
              <a:rPr lang="en-CA" sz="2000" dirty="0" smtClean="0"/>
              <a:t>-Tom’s Allocation with Trade is obviously better – Tom gets one more coconut without giving up any fish</a:t>
            </a:r>
          </a:p>
          <a:p>
            <a:endParaRPr lang="en-CA" sz="900" dirty="0" smtClean="0"/>
          </a:p>
          <a:p>
            <a:r>
              <a:rPr lang="en-CA" sz="2000" dirty="0" smtClean="0"/>
              <a:t>-Tom’s Allocation with Trade is also outside of the bounds of his PPF </a:t>
            </a:r>
          </a:p>
          <a:p>
            <a:endParaRPr lang="en-CA" sz="900" dirty="0" smtClean="0"/>
          </a:p>
        </p:txBody>
      </p:sp>
    </p:spTree>
    <p:custDataLst>
      <p:tags r:id="rId1"/>
    </p:custDataLst>
    <p:extLst>
      <p:ext uri="{BB962C8B-B14F-4D97-AF65-F5344CB8AC3E}">
        <p14:creationId xmlns:p14="http://schemas.microsoft.com/office/powerpoint/2010/main" xmlns="" val="91423253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Summary</a:t>
            </a:r>
            <a:endParaRPr lang="en-US" dirty="0"/>
          </a:p>
        </p:txBody>
      </p:sp>
      <p:sp>
        <p:nvSpPr>
          <p:cNvPr id="3" name="Content Placeholder 2"/>
          <p:cNvSpPr>
            <a:spLocks noGrp="1"/>
          </p:cNvSpPr>
          <p:nvPr>
            <p:ph idx="1"/>
          </p:nvPr>
        </p:nvSpPr>
        <p:spPr>
          <a:xfrm>
            <a:off x="457200" y="1295400"/>
            <a:ext cx="8229600" cy="4830763"/>
          </a:xfrm>
        </p:spPr>
        <p:txBody>
          <a:bodyPr>
            <a:normAutofit fontScale="85000" lnSpcReduction="20000"/>
          </a:bodyPr>
          <a:lstStyle/>
          <a:p>
            <a:r>
              <a:rPr lang="en-CA" dirty="0" smtClean="0"/>
              <a:t>Even though we told this story through two men stranded on an island, the overall principle and results can be applied to many different situations</a:t>
            </a:r>
          </a:p>
          <a:p>
            <a:r>
              <a:rPr lang="en-CA" dirty="0" smtClean="0"/>
              <a:t>This scenario can be just as easily applied to a setting where there are two countries who produce two goods using one input (Wheat and Computers from lecture on chapter 2)</a:t>
            </a:r>
          </a:p>
          <a:p>
            <a:r>
              <a:rPr lang="en-CA" dirty="0" smtClean="0"/>
              <a:t>This scenario also gives us a better understanding of the benefits of specialization at the micro (individual) level</a:t>
            </a:r>
            <a:endParaRPr lang="en-US" dirty="0" smtClean="0"/>
          </a:p>
          <a:p>
            <a:pPr lvl="1"/>
            <a:r>
              <a:rPr lang="en-CA" dirty="0" smtClean="0"/>
              <a:t>Specialization of tasks benefits the society as a whole</a:t>
            </a:r>
          </a:p>
          <a:p>
            <a:pPr lvl="1"/>
            <a:r>
              <a:rPr lang="en-CA" dirty="0" smtClean="0"/>
              <a:t>While some people may not have an Absolute Advantage, everyone has a Comparative Advantage in something</a:t>
            </a:r>
          </a:p>
        </p:txBody>
      </p:sp>
    </p:spTree>
    <p:extLst>
      <p:ext uri="{BB962C8B-B14F-4D97-AF65-F5344CB8AC3E}">
        <p14:creationId xmlns:p14="http://schemas.microsoft.com/office/powerpoint/2010/main" xmlns="" val="24130484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Key Terms that were not covered</a:t>
            </a:r>
            <a:endParaRPr lang="en-US" dirty="0"/>
          </a:p>
        </p:txBody>
      </p:sp>
      <p:sp>
        <p:nvSpPr>
          <p:cNvPr id="3" name="Content Placeholder 2"/>
          <p:cNvSpPr>
            <a:spLocks noGrp="1"/>
          </p:cNvSpPr>
          <p:nvPr>
            <p:ph idx="1"/>
          </p:nvPr>
        </p:nvSpPr>
        <p:spPr/>
        <p:txBody>
          <a:bodyPr>
            <a:normAutofit fontScale="92500" lnSpcReduction="10000"/>
          </a:bodyPr>
          <a:lstStyle/>
          <a:p>
            <a:r>
              <a:rPr lang="en-CA" dirty="0" smtClean="0"/>
              <a:t>Export – A good that is produced domestically and sold abroad – in our example, Pierce exported coconuts and Tom exported fish</a:t>
            </a:r>
          </a:p>
          <a:p>
            <a:r>
              <a:rPr lang="en-CA" dirty="0" smtClean="0"/>
              <a:t>Import – A good that is produced abroad and sold domestically – in our example, Pierce imported fish and Tom imported coconuts</a:t>
            </a:r>
          </a:p>
          <a:p>
            <a:r>
              <a:rPr lang="en-CA" dirty="0" smtClean="0"/>
              <a:t>Autarky – A nation that produces everything that it consumes – no trade</a:t>
            </a:r>
          </a:p>
          <a:p>
            <a:pPr lvl="1"/>
            <a:r>
              <a:rPr lang="en-CA" dirty="0" smtClean="0"/>
              <a:t>In our example, until Tom got stranded on the island as well, Pierce was an Autarky </a:t>
            </a:r>
            <a:endParaRPr lang="en-US" dirty="0"/>
          </a:p>
        </p:txBody>
      </p:sp>
    </p:spTree>
    <p:extLst>
      <p:ext uri="{BB962C8B-B14F-4D97-AF65-F5344CB8AC3E}">
        <p14:creationId xmlns:p14="http://schemas.microsoft.com/office/powerpoint/2010/main" xmlns="" val="22856969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2.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3.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4.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5.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ags/tag6.xml><?xml version="1.0" encoding="utf-8"?>
<p:tagLst xmlns:a="http://schemas.openxmlformats.org/drawingml/2006/main" xmlns:r="http://schemas.openxmlformats.org/officeDocument/2006/relationships" xmlns:p="http://schemas.openxmlformats.org/presentationml/2006/main">
  <p:tag name="VALUES" val=" "/>
  <p:tag name="TITLE" val=""/>
  <p:tag name="CHARTLABELS"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526</TotalTime>
  <Words>2395</Words>
  <Application>Microsoft Office PowerPoint</Application>
  <PresentationFormat>On-screen Show (4:3)</PresentationFormat>
  <Paragraphs>396</Paragraphs>
  <Slides>29</Slides>
  <Notes>6</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Chapter 3 Interdependence and the Gains From Trade</vt:lpstr>
      <vt:lpstr>Recall from Chapter 1</vt:lpstr>
      <vt:lpstr>Our model will be based on characters from two (older) movies</vt:lpstr>
      <vt:lpstr>Our model assumes that both of these characters were stranded on the same island</vt:lpstr>
      <vt:lpstr>Assumptions</vt:lpstr>
      <vt:lpstr>Pierce Brosnan</vt:lpstr>
      <vt:lpstr>Tom Hanks</vt:lpstr>
      <vt:lpstr>Initial Allocations</vt:lpstr>
      <vt:lpstr>Pierce is clearly better than Tom at collecting both foods…</vt:lpstr>
      <vt:lpstr>Should they trade?</vt:lpstr>
      <vt:lpstr>Recall Principle number 2:</vt:lpstr>
      <vt:lpstr>The problem needs to be examined in terms of the Trade-off</vt:lpstr>
      <vt:lpstr>Pierce Brosnan’s PPF</vt:lpstr>
      <vt:lpstr>Tom Hanks’ PPF</vt:lpstr>
      <vt:lpstr>Opportunity Costs Summary</vt:lpstr>
      <vt:lpstr>Answer</vt:lpstr>
      <vt:lpstr>Comparison of Advantages</vt:lpstr>
      <vt:lpstr>Specialization</vt:lpstr>
      <vt:lpstr>Terms of trade</vt:lpstr>
      <vt:lpstr>Final Price (this is tricky!)</vt:lpstr>
      <vt:lpstr>The Trade</vt:lpstr>
      <vt:lpstr>Allocation Comparison</vt:lpstr>
      <vt:lpstr>Slide 23</vt:lpstr>
      <vt:lpstr>Pierce Brosnan’s PPF With Trade</vt:lpstr>
      <vt:lpstr>Pierce Brosnan’s PPF With Trade</vt:lpstr>
      <vt:lpstr>Tom Hanks’ PPF With Trade</vt:lpstr>
      <vt:lpstr>Tom Hanks’ PPF With Trade</vt:lpstr>
      <vt:lpstr>Summary</vt:lpstr>
      <vt:lpstr>Key Terms that were not covered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Dylanium</dc:creator>
  <cp:lastModifiedBy>Meghan O'Meara</cp:lastModifiedBy>
  <cp:revision>42</cp:revision>
  <dcterms:created xsi:type="dcterms:W3CDTF">2014-01-15T01:14:32Z</dcterms:created>
  <dcterms:modified xsi:type="dcterms:W3CDTF">2014-09-09T21:00:38Z</dcterms:modified>
</cp:coreProperties>
</file>