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1" Type="http://schemas.openxmlformats.org/officeDocument/2006/relationships/slide" Target="slides/slide37.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Shape 1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1" name="Shape 1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6" name="Shape 116"/>
        <p:cNvGrpSpPr/>
        <p:nvPr/>
      </p:nvGrpSpPr>
      <p:grpSpPr>
        <a:xfrm>
          <a:off x="0" y="0"/>
          <a:ext cx="0" cy="0"/>
          <a:chOff x="0" y="0"/>
          <a:chExt cx="0" cy="0"/>
        </a:xfrm>
      </p:grpSpPr>
      <p:sp>
        <p:nvSpPr>
          <p:cNvPr id="117" name="Shape 11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8" name="Shape 11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Shape 12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5" name="Shape 12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Shape 13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2" name="Shape 13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Shape 13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9" name="Shape 13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Shape 14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0" name="Shape 1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Shape 15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7" name="Shape 15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Shape 16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4" name="Shape 16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Shape 17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5" name="Shape 17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Shape 18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4" name="Shape 18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Shape 19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1" name="Shape 19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8" name="Shape 198"/>
        <p:cNvGrpSpPr/>
        <p:nvPr/>
      </p:nvGrpSpPr>
      <p:grpSpPr>
        <a:xfrm>
          <a:off x="0" y="0"/>
          <a:ext cx="0" cy="0"/>
          <a:chOff x="0" y="0"/>
          <a:chExt cx="0" cy="0"/>
        </a:xfrm>
      </p:grpSpPr>
      <p:sp>
        <p:nvSpPr>
          <p:cNvPr id="199" name="Shape 19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0" name="Shape 20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Shape 20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8" name="Shape 20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Shape 21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4" name="Shape 21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Shape 22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2" name="Shape 22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Shape 22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9" name="Shape 22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5" name="Shape 235"/>
        <p:cNvGrpSpPr/>
        <p:nvPr/>
      </p:nvGrpSpPr>
      <p:grpSpPr>
        <a:xfrm>
          <a:off x="0" y="0"/>
          <a:ext cx="0" cy="0"/>
          <a:chOff x="0" y="0"/>
          <a:chExt cx="0" cy="0"/>
        </a:xfrm>
      </p:grpSpPr>
      <p:sp>
        <p:nvSpPr>
          <p:cNvPr id="236" name="Shape 23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7" name="Shape 23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Shape 24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5" name="Shape 24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0" name="Shape 250"/>
        <p:cNvGrpSpPr/>
        <p:nvPr/>
      </p:nvGrpSpPr>
      <p:grpSpPr>
        <a:xfrm>
          <a:off x="0" y="0"/>
          <a:ext cx="0" cy="0"/>
          <a:chOff x="0" y="0"/>
          <a:chExt cx="0" cy="0"/>
        </a:xfrm>
      </p:grpSpPr>
      <p:sp>
        <p:nvSpPr>
          <p:cNvPr id="251" name="Shape 25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2" name="Shape 25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7" name="Shape 257"/>
        <p:cNvGrpSpPr/>
        <p:nvPr/>
      </p:nvGrpSpPr>
      <p:grpSpPr>
        <a:xfrm>
          <a:off x="0" y="0"/>
          <a:ext cx="0" cy="0"/>
          <a:chOff x="0" y="0"/>
          <a:chExt cx="0" cy="0"/>
        </a:xfrm>
      </p:grpSpPr>
      <p:sp>
        <p:nvSpPr>
          <p:cNvPr id="258" name="Shape 25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9" name="Shape 25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Shape 265"/>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66" name="Shape 26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67" name="Shape 267"/>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Shape 27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73" name="Shape 27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Shape 28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81" name="Shape 28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Shape 28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89" name="Shape 28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90" name="Shape 29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5" name="Shape 295"/>
        <p:cNvGrpSpPr/>
        <p:nvPr/>
      </p:nvGrpSpPr>
      <p:grpSpPr>
        <a:xfrm>
          <a:off x="0" y="0"/>
          <a:ext cx="0" cy="0"/>
          <a:chOff x="0" y="0"/>
          <a:chExt cx="0" cy="0"/>
        </a:xfrm>
      </p:grpSpPr>
      <p:sp>
        <p:nvSpPr>
          <p:cNvPr id="296" name="Shape 29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97" name="Shape 2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2" name="Shape 302"/>
        <p:cNvGrpSpPr/>
        <p:nvPr/>
      </p:nvGrpSpPr>
      <p:grpSpPr>
        <a:xfrm>
          <a:off x="0" y="0"/>
          <a:ext cx="0" cy="0"/>
          <a:chOff x="0" y="0"/>
          <a:chExt cx="0" cy="0"/>
        </a:xfrm>
      </p:grpSpPr>
      <p:sp>
        <p:nvSpPr>
          <p:cNvPr id="303" name="Shape 3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04" name="Shape 3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0" name="Shape 310"/>
        <p:cNvGrpSpPr/>
        <p:nvPr/>
      </p:nvGrpSpPr>
      <p:grpSpPr>
        <a:xfrm>
          <a:off x="0" y="0"/>
          <a:ext cx="0" cy="0"/>
          <a:chOff x="0" y="0"/>
          <a:chExt cx="0" cy="0"/>
        </a:xfrm>
      </p:grpSpPr>
      <p:sp>
        <p:nvSpPr>
          <p:cNvPr id="311" name="Shape 311"/>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12" name="Shape 31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13" name="Shape 313"/>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Shape 319"/>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20" name="Shape 32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21" name="Shape 321"/>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5" name="Shape 325"/>
        <p:cNvGrpSpPr/>
        <p:nvPr/>
      </p:nvGrpSpPr>
      <p:grpSpPr>
        <a:xfrm>
          <a:off x="0" y="0"/>
          <a:ext cx="0" cy="0"/>
          <a:chOff x="0" y="0"/>
          <a:chExt cx="0" cy="0"/>
        </a:xfrm>
      </p:grpSpPr>
      <p:sp>
        <p:nvSpPr>
          <p:cNvPr id="326" name="Shape 326"/>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27" name="Shape 32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28" name="Shape 328"/>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2" name="Shape 332"/>
        <p:cNvGrpSpPr/>
        <p:nvPr/>
      </p:nvGrpSpPr>
      <p:grpSpPr>
        <a:xfrm>
          <a:off x="0" y="0"/>
          <a:ext cx="0" cy="0"/>
          <a:chOff x="0" y="0"/>
          <a:chExt cx="0" cy="0"/>
        </a:xfrm>
      </p:grpSpPr>
      <p:sp>
        <p:nvSpPr>
          <p:cNvPr id="333" name="Shape 333"/>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34" name="Shape 33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35" name="Shape 335"/>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3" name="Shape 343"/>
        <p:cNvGrpSpPr/>
        <p:nvPr/>
      </p:nvGrpSpPr>
      <p:grpSpPr>
        <a:xfrm>
          <a:off x="0" y="0"/>
          <a:ext cx="0" cy="0"/>
          <a:chOff x="0" y="0"/>
          <a:chExt cx="0" cy="0"/>
        </a:xfrm>
      </p:grpSpPr>
      <p:sp>
        <p:nvSpPr>
          <p:cNvPr id="344" name="Shape 344"/>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45" name="Shape 34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46" name="Shape 346"/>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1" name="Shape 351"/>
        <p:cNvGrpSpPr/>
        <p:nvPr/>
      </p:nvGrpSpPr>
      <p:grpSpPr>
        <a:xfrm>
          <a:off x="0" y="0"/>
          <a:ext cx="0" cy="0"/>
          <a:chOff x="0" y="0"/>
          <a:chExt cx="0" cy="0"/>
        </a:xfrm>
      </p:grpSpPr>
      <p:sp>
        <p:nvSpPr>
          <p:cNvPr id="352" name="Shape 352"/>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53" name="Shape 35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54" name="Shape 354"/>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Shape 361"/>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362" name="Shape 36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363" name="Shape 363"/>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Shape 36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70" name="Shape 37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8.png"/><Relationship Id="rId4"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33.png"/><Relationship Id="rId7"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19.png"/><Relationship Id="rId5" Type="http://schemas.openxmlformats.org/officeDocument/2006/relationships/image" Target="../media/image14.png"/><Relationship Id="rId6" Type="http://schemas.openxmlformats.org/officeDocument/2006/relationships/image" Target="../media/image8.png"/><Relationship Id="rId7"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5.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6.png"/><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1.png"/><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5.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9.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4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34.png"/><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8.png"/><Relationship Id="rId4" Type="http://schemas.openxmlformats.org/officeDocument/2006/relationships/image" Target="../media/image43.png"/><Relationship Id="rId5" Type="http://schemas.openxmlformats.org/officeDocument/2006/relationships/image" Target="../media/image50.png"/><Relationship Id="rId6" Type="http://schemas.openxmlformats.org/officeDocument/2006/relationships/image" Target="../media/image4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4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9.pn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9600"/>
              <a:buFont typeface="Times New Roman"/>
              <a:buNone/>
            </a:pPr>
            <a:r>
              <a:rPr b="0" i="0" lang="en-US" sz="9600" u="none" cap="none" strike="noStrike">
                <a:solidFill>
                  <a:schemeClr val="dk2"/>
                </a:solidFill>
                <a:latin typeface="Times New Roman"/>
                <a:ea typeface="Times New Roman"/>
                <a:cs typeface="Times New Roman"/>
                <a:sym typeface="Times New Roman"/>
              </a:rPr>
              <a:t>Les gaz</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gaz:  caractéristiques</a:t>
            </a:r>
            <a:endParaRPr/>
          </a:p>
        </p:txBody>
      </p:sp>
      <p:sp>
        <p:nvSpPr>
          <p:cNvPr id="101" name="Shape 101"/>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gaz épousent le volume et la forme de leurs contenants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gaz sont compressibles alors que les liquides et les solides le sont très peu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des gaz déversés dans un même contenant se mélangent uniformément et complètement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gaz ont des masses volumiques de beaucoup inférieures à celles des liquides et solides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pression des gaz</a:t>
            </a:r>
            <a:endParaRPr/>
          </a:p>
        </p:txBody>
      </p:sp>
      <p:sp>
        <p:nvSpPr>
          <p:cNvPr id="107" name="Shape 107"/>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les molécules d’un gaz exercent une pression lorsqu’elles frappent la surface de leur contenant</a:t>
            </a:r>
            <a:endParaRPr/>
          </a:p>
          <a:p>
            <a:pPr indent="-165100" lvl="0" marL="342900" marR="0" rtl="0" algn="l">
              <a:lnSpc>
                <a:spcPct val="100000"/>
              </a:lnSpc>
              <a:spcBef>
                <a:spcPts val="560"/>
              </a:spcBef>
              <a:spcAft>
                <a:spcPts val="0"/>
              </a:spcAft>
              <a:buClr>
                <a:schemeClr val="dk1"/>
              </a:buClr>
              <a:buSzPts val="2800"/>
              <a:buFont typeface="Times New Roman"/>
              <a:buNone/>
            </a:pPr>
            <a:r>
              <a:t/>
            </a:r>
            <a:endParaRPr b="0"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unités pour la pression:																					</a:t>
            </a:r>
            <a:endParaRPr/>
          </a:p>
          <a:p>
            <a:pPr indent="-342900" lvl="0" marL="34290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la pression atmosphérique normale (1 atm):										1 atm = 101 325 Pa = 1.01325 x 10</a:t>
            </a:r>
            <a:r>
              <a:rPr b="0" baseline="30000" i="0" lang="en-US" sz="2800" u="none" cap="none" strike="noStrike">
                <a:solidFill>
                  <a:schemeClr val="dk1"/>
                </a:solidFill>
                <a:latin typeface="Times New Roman"/>
                <a:ea typeface="Times New Roman"/>
                <a:cs typeface="Times New Roman"/>
                <a:sym typeface="Times New Roman"/>
              </a:rPr>
              <a:t>2</a:t>
            </a:r>
            <a:r>
              <a:rPr b="0" i="0" lang="en-US" sz="2800" u="none" cap="none" strike="noStrike">
                <a:solidFill>
                  <a:schemeClr val="dk1"/>
                </a:solidFill>
                <a:latin typeface="Times New Roman"/>
                <a:ea typeface="Times New Roman"/>
                <a:cs typeface="Times New Roman"/>
                <a:sym typeface="Times New Roman"/>
              </a:rPr>
              <a:t> kPa</a:t>
            </a:r>
            <a:endParaRPr/>
          </a:p>
        </p:txBody>
      </p:sp>
      <p:pic>
        <p:nvPicPr>
          <p:cNvPr id="108" name="Shape 108"/>
          <p:cNvPicPr preferRelativeResize="0"/>
          <p:nvPr/>
        </p:nvPicPr>
        <p:blipFill rotWithShape="1">
          <a:blip r:embed="rId3">
            <a:alphaModFix/>
          </a:blip>
          <a:srcRect b="0" l="0" r="0" t="0"/>
          <a:stretch/>
        </p:blipFill>
        <p:spPr>
          <a:xfrm>
            <a:off x="4648200" y="2895600"/>
            <a:ext cx="4038600" cy="93821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Shape 11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pression atmosphérique</a:t>
            </a:r>
            <a:endParaRPr/>
          </a:p>
        </p:txBody>
      </p:sp>
      <p:pic>
        <p:nvPicPr>
          <p:cNvPr id="114" name="Shape 114"/>
          <p:cNvPicPr preferRelativeResize="0"/>
          <p:nvPr>
            <p:ph idx="2" type="clipArt"/>
          </p:nvPr>
        </p:nvPicPr>
        <p:blipFill rotWithShape="1">
          <a:blip r:embed="rId3">
            <a:alphaModFix/>
          </a:blip>
          <a:srcRect b="0" l="0" r="0" t="0"/>
          <a:stretch/>
        </p:blipFill>
        <p:spPr>
          <a:xfrm>
            <a:off x="0" y="1752600"/>
            <a:ext cx="4953000" cy="3714750"/>
          </a:xfrm>
          <a:prstGeom prst="rect">
            <a:avLst/>
          </a:prstGeom>
          <a:noFill/>
          <a:ln>
            <a:noFill/>
          </a:ln>
        </p:spPr>
      </p:pic>
      <p:sp>
        <p:nvSpPr>
          <p:cNvPr id="115" name="Shape 115"/>
          <p:cNvSpPr txBox="1"/>
          <p:nvPr>
            <p:ph idx="1" type="body"/>
          </p:nvPr>
        </p:nvSpPr>
        <p:spPr>
          <a:xfrm>
            <a:off x="4953000" y="1447800"/>
            <a:ext cx="419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pression atmosphérique est la pression exercée par la colonne d’air située au-dessus d’une surface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ne sent pas la pression atmosphérique parce que nous y sommes physiologiquement adaptés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9" name="Shape 119"/>
        <p:cNvGrpSpPr/>
        <p:nvPr/>
      </p:nvGrpSpPr>
      <p:grpSpPr>
        <a:xfrm>
          <a:off x="0" y="0"/>
          <a:ext cx="0" cy="0"/>
          <a:chOff x="0" y="0"/>
          <a:chExt cx="0" cy="0"/>
        </a:xfrm>
      </p:grpSpPr>
      <p:sp>
        <p:nvSpPr>
          <p:cNvPr id="120" name="Shape 12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pression atmosphérique</a:t>
            </a:r>
            <a:endParaRPr/>
          </a:p>
        </p:txBody>
      </p:sp>
      <p:pic>
        <p:nvPicPr>
          <p:cNvPr id="121" name="Shape 121"/>
          <p:cNvPicPr preferRelativeResize="0"/>
          <p:nvPr>
            <p:ph idx="2" type="clipArt"/>
          </p:nvPr>
        </p:nvPicPr>
        <p:blipFill rotWithShape="1">
          <a:blip r:embed="rId3">
            <a:alphaModFix/>
          </a:blip>
          <a:srcRect b="0" l="0" r="0" t="0"/>
          <a:stretch/>
        </p:blipFill>
        <p:spPr>
          <a:xfrm>
            <a:off x="0" y="1828800"/>
            <a:ext cx="4876800" cy="3657600"/>
          </a:xfrm>
          <a:prstGeom prst="rect">
            <a:avLst/>
          </a:prstGeom>
          <a:noFill/>
          <a:ln>
            <a:noFill/>
          </a:ln>
        </p:spPr>
      </p:pic>
      <p:sp>
        <p:nvSpPr>
          <p:cNvPr id="122" name="Shape 122"/>
          <p:cNvSpPr txBox="1"/>
          <p:nvPr>
            <p:ph idx="1" type="body"/>
          </p:nvPr>
        </p:nvSpPr>
        <p:spPr>
          <a:xfrm>
            <a:off x="4876800" y="1600200"/>
            <a:ext cx="4267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mesure la pression atmosphérique à l’aide d’un baromètre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colonne de mercure exerce une pression égale à la pression atmosphérique:																																														1 atm		=	 760 mm Hg																		=	 760 torr</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Shape 127"/>
          <p:cNvSpPr txBox="1"/>
          <p:nvPr>
            <p:ph type="title"/>
          </p:nvPr>
        </p:nvSpPr>
        <p:spPr>
          <a:xfrm>
            <a:off x="6096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pression d’un gaz</a:t>
            </a:r>
            <a:endParaRPr/>
          </a:p>
        </p:txBody>
      </p:sp>
      <p:sp>
        <p:nvSpPr>
          <p:cNvPr id="128" name="Shape 128"/>
          <p:cNvSpPr txBox="1"/>
          <p:nvPr>
            <p:ph idx="1" type="body"/>
          </p:nvPr>
        </p:nvSpPr>
        <p:spPr>
          <a:xfrm>
            <a:off x="4787900" y="1268412"/>
            <a:ext cx="411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pression d’un gaz est mesurée à l’aide d’un manomètre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utilise Hg car il est très dense (13.6 g/mL) et permet la construction de baromètres et manomètres compact, sinon																																																1 atm		=	760 mm x 13.6														= 10 300 mm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 											=	10.3 m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O!!!</a:t>
            </a:r>
            <a:endParaRPr/>
          </a:p>
        </p:txBody>
      </p:sp>
      <p:pic>
        <p:nvPicPr>
          <p:cNvPr id="129" name="Shape 129"/>
          <p:cNvPicPr preferRelativeResize="0"/>
          <p:nvPr>
            <p:ph idx="2" type="clipArt"/>
          </p:nvPr>
        </p:nvPicPr>
        <p:blipFill rotWithShape="1">
          <a:blip r:embed="rId3">
            <a:alphaModFix/>
          </a:blip>
          <a:srcRect b="0" l="0" r="0" t="0"/>
          <a:stretch/>
        </p:blipFill>
        <p:spPr>
          <a:xfrm>
            <a:off x="152400" y="1828800"/>
            <a:ext cx="4572000" cy="3429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3" name="Shape 133"/>
        <p:cNvGrpSpPr/>
        <p:nvPr/>
      </p:nvGrpSpPr>
      <p:grpSpPr>
        <a:xfrm>
          <a:off x="0" y="0"/>
          <a:ext cx="0" cy="0"/>
          <a:chOff x="0" y="0"/>
          <a:chExt cx="0" cy="0"/>
        </a:xfrm>
      </p:grpSpPr>
      <p:sp>
        <p:nvSpPr>
          <p:cNvPr id="134" name="Shape 13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 Boyle</a:t>
            </a:r>
            <a:endParaRPr/>
          </a:p>
        </p:txBody>
      </p:sp>
      <p:pic>
        <p:nvPicPr>
          <p:cNvPr id="135" name="Shape 135"/>
          <p:cNvPicPr preferRelativeResize="0"/>
          <p:nvPr>
            <p:ph idx="2" type="clipArt"/>
          </p:nvPr>
        </p:nvPicPr>
        <p:blipFill rotWithShape="1">
          <a:blip r:embed="rId3">
            <a:alphaModFix/>
          </a:blip>
          <a:srcRect b="0" l="0" r="0" t="0"/>
          <a:stretch/>
        </p:blipFill>
        <p:spPr>
          <a:xfrm>
            <a:off x="0" y="1752600"/>
            <a:ext cx="4648200" cy="3486150"/>
          </a:xfrm>
          <a:prstGeom prst="rect">
            <a:avLst/>
          </a:prstGeom>
          <a:noFill/>
          <a:ln>
            <a:noFill/>
          </a:ln>
        </p:spPr>
      </p:pic>
      <p:sp>
        <p:nvSpPr>
          <p:cNvPr id="136" name="Shape 136"/>
          <p:cNvSpPr txBox="1"/>
          <p:nvPr>
            <p:ph idx="1" type="body"/>
          </p:nvPr>
        </p:nvSpPr>
        <p:spPr>
          <a:xfrm>
            <a:off x="4648200" y="1600200"/>
            <a:ext cx="4343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Boyle a observé que le volume d’un gaz diminue (augmente) lorsque la pression exercée sur le gaz augmente (diminue)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de Boyle dit que le volume d’une masse de gaz maintenu à une température constante est inversement proportionnel à sa pression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Shape 141"/>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 Boyle</a:t>
            </a:r>
            <a:endParaRPr/>
          </a:p>
        </p:txBody>
      </p:sp>
      <p:pic>
        <p:nvPicPr>
          <p:cNvPr id="142" name="Shape 142"/>
          <p:cNvPicPr preferRelativeResize="0"/>
          <p:nvPr>
            <p:ph idx="2" type="clipArt"/>
          </p:nvPr>
        </p:nvPicPr>
        <p:blipFill rotWithShape="1">
          <a:blip r:embed="rId3">
            <a:alphaModFix/>
          </a:blip>
          <a:srcRect b="0" l="0" r="0" t="0"/>
          <a:stretch/>
        </p:blipFill>
        <p:spPr>
          <a:xfrm>
            <a:off x="0" y="1981200"/>
            <a:ext cx="4648200" cy="3486150"/>
          </a:xfrm>
          <a:prstGeom prst="rect">
            <a:avLst/>
          </a:prstGeom>
          <a:noFill/>
          <a:ln>
            <a:noFill/>
          </a:ln>
        </p:spPr>
      </p:pic>
      <p:sp>
        <p:nvSpPr>
          <p:cNvPr id="143" name="Shape 143"/>
          <p:cNvSpPr txBox="1"/>
          <p:nvPr>
            <p:ph idx="1" type="body"/>
          </p:nvPr>
        </p:nvSpPr>
        <p:spPr>
          <a:xfrm>
            <a:off x="4648200" y="19812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à une température fixe:</a:t>
            </a:r>
            <a:endParaRPr/>
          </a:p>
        </p:txBody>
      </p:sp>
      <p:pic>
        <p:nvPicPr>
          <p:cNvPr id="144" name="Shape 144"/>
          <p:cNvPicPr preferRelativeResize="0"/>
          <p:nvPr/>
        </p:nvPicPr>
        <p:blipFill rotWithShape="1">
          <a:blip r:embed="rId4">
            <a:alphaModFix/>
          </a:blip>
          <a:srcRect b="0" l="0" r="0" t="0"/>
          <a:stretch/>
        </p:blipFill>
        <p:spPr>
          <a:xfrm>
            <a:off x="5334000" y="2486025"/>
            <a:ext cx="3581400" cy="752475"/>
          </a:xfrm>
          <a:prstGeom prst="rect">
            <a:avLst/>
          </a:prstGeom>
          <a:noFill/>
          <a:ln>
            <a:noFill/>
          </a:ln>
        </p:spPr>
      </p:pic>
      <p:pic>
        <p:nvPicPr>
          <p:cNvPr id="145" name="Shape 145"/>
          <p:cNvPicPr preferRelativeResize="0"/>
          <p:nvPr/>
        </p:nvPicPr>
        <p:blipFill rotWithShape="1">
          <a:blip r:embed="rId5">
            <a:alphaModFix/>
          </a:blip>
          <a:srcRect b="0" l="0" r="0" t="0"/>
          <a:stretch/>
        </p:blipFill>
        <p:spPr>
          <a:xfrm>
            <a:off x="6172200" y="3429000"/>
            <a:ext cx="1981200" cy="361950"/>
          </a:xfrm>
          <a:prstGeom prst="rect">
            <a:avLst/>
          </a:prstGeom>
          <a:noFill/>
          <a:ln>
            <a:noFill/>
          </a:ln>
        </p:spPr>
      </p:pic>
      <p:pic>
        <p:nvPicPr>
          <p:cNvPr id="146" name="Shape 146"/>
          <p:cNvPicPr preferRelativeResize="0"/>
          <p:nvPr/>
        </p:nvPicPr>
        <p:blipFill rotWithShape="1">
          <a:blip r:embed="rId6">
            <a:alphaModFix/>
          </a:blip>
          <a:srcRect b="0" l="0" r="0" t="0"/>
          <a:stretch/>
        </p:blipFill>
        <p:spPr>
          <a:xfrm>
            <a:off x="5715000" y="4114800"/>
            <a:ext cx="2971800" cy="441325"/>
          </a:xfrm>
          <a:prstGeom prst="rect">
            <a:avLst/>
          </a:prstGeom>
          <a:noFill/>
          <a:ln>
            <a:noFill/>
          </a:ln>
        </p:spPr>
      </p:pic>
      <p:pic>
        <p:nvPicPr>
          <p:cNvPr id="147" name="Shape 147"/>
          <p:cNvPicPr preferRelativeResize="0"/>
          <p:nvPr/>
        </p:nvPicPr>
        <p:blipFill rotWithShape="1">
          <a:blip r:embed="rId7">
            <a:alphaModFix/>
          </a:blip>
          <a:srcRect b="0" l="0" r="0" t="0"/>
          <a:stretch/>
        </p:blipFill>
        <p:spPr>
          <a:xfrm>
            <a:off x="6324600" y="4876800"/>
            <a:ext cx="1600200" cy="47466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Shape 152"/>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 Charles et Gay-Lussac</a:t>
            </a:r>
            <a:endParaRPr/>
          </a:p>
        </p:txBody>
      </p:sp>
      <p:pic>
        <p:nvPicPr>
          <p:cNvPr id="153" name="Shape 153"/>
          <p:cNvPicPr preferRelativeResize="0"/>
          <p:nvPr>
            <p:ph idx="2" type="clipArt"/>
          </p:nvPr>
        </p:nvPicPr>
        <p:blipFill rotWithShape="1">
          <a:blip r:embed="rId3">
            <a:alphaModFix/>
          </a:blip>
          <a:srcRect b="0" l="0" r="0" t="0"/>
          <a:stretch/>
        </p:blipFill>
        <p:spPr>
          <a:xfrm>
            <a:off x="0" y="2057400"/>
            <a:ext cx="4419600" cy="3314700"/>
          </a:xfrm>
          <a:prstGeom prst="rect">
            <a:avLst/>
          </a:prstGeom>
          <a:noFill/>
          <a:ln>
            <a:noFill/>
          </a:ln>
        </p:spPr>
      </p:pic>
      <p:sp>
        <p:nvSpPr>
          <p:cNvPr id="154" name="Shape 154"/>
          <p:cNvSpPr txBox="1"/>
          <p:nvPr>
            <p:ph idx="1" type="body"/>
          </p:nvPr>
        </p:nvSpPr>
        <p:spPr>
          <a:xfrm>
            <a:off x="4114800" y="24384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Charles et Gay-Lussac ont observé qu’à pression constante, pour une masse donnée de gaz, le volume augmente lorsque la température augmente et diminue lorsque la température diminue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Shape 159"/>
          <p:cNvSpPr txBox="1"/>
          <p:nvPr>
            <p:ph type="title"/>
          </p:nvPr>
        </p:nvSpPr>
        <p:spPr>
          <a:xfrm>
            <a:off x="611187"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L’échelle Kelvin</a:t>
            </a:r>
            <a:endParaRPr/>
          </a:p>
        </p:txBody>
      </p:sp>
      <p:pic>
        <p:nvPicPr>
          <p:cNvPr id="160" name="Shape 160"/>
          <p:cNvPicPr preferRelativeResize="0"/>
          <p:nvPr>
            <p:ph idx="2" type="clipArt"/>
          </p:nvPr>
        </p:nvPicPr>
        <p:blipFill rotWithShape="1">
          <a:blip r:embed="rId3">
            <a:alphaModFix/>
          </a:blip>
          <a:srcRect b="0" l="0" r="0" t="0"/>
          <a:stretch/>
        </p:blipFill>
        <p:spPr>
          <a:xfrm>
            <a:off x="0" y="2133600"/>
            <a:ext cx="4191000" cy="3143250"/>
          </a:xfrm>
          <a:prstGeom prst="rect">
            <a:avLst/>
          </a:prstGeom>
          <a:noFill/>
          <a:ln>
            <a:noFill/>
          </a:ln>
        </p:spPr>
      </p:pic>
      <p:sp>
        <p:nvSpPr>
          <p:cNvPr id="161" name="Shape 161"/>
          <p:cNvSpPr txBox="1"/>
          <p:nvPr>
            <p:ph idx="1" type="body"/>
          </p:nvPr>
        </p:nvSpPr>
        <p:spPr>
          <a:xfrm>
            <a:off x="3995737" y="1125537"/>
            <a:ext cx="4897437"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droites V vs. T ont des pentes différentes pour différentes pressions, mais l’extrapolation de chaque droite jusqu’à V = 0 coupe l’axe à T = -273.15</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Kelvin a proposé que -273.15</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est la température la plus basse que l’on puisse atteindre, i.e., le zéro absolu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l’échelle Kelvin:									  T(K) = t(</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+273.15</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sp>
        <p:nvSpPr>
          <p:cNvPr id="166" name="Shape 16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000"/>
              <a:buFont typeface="Times New Roman"/>
              <a:buNone/>
            </a:pPr>
            <a:r>
              <a:rPr b="0" i="0" lang="en-US" sz="4000" u="sng" cap="none" strike="noStrike">
                <a:solidFill>
                  <a:schemeClr val="dk2"/>
                </a:solidFill>
                <a:latin typeface="Times New Roman"/>
                <a:ea typeface="Times New Roman"/>
                <a:cs typeface="Times New Roman"/>
                <a:sym typeface="Times New Roman"/>
              </a:rPr>
              <a:t>La loi de Charles et Gay-Lussac</a:t>
            </a:r>
            <a:endParaRPr/>
          </a:p>
        </p:txBody>
      </p:sp>
      <p:sp>
        <p:nvSpPr>
          <p:cNvPr id="167" name="Shape 167"/>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N.B. ces formules sont valides seulement si on exprime T en kelvins!!!</a:t>
            </a:r>
            <a:endParaRPr/>
          </a:p>
        </p:txBody>
      </p:sp>
      <p:pic>
        <p:nvPicPr>
          <p:cNvPr id="168" name="Shape 168"/>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69" name="Shape 169"/>
          <p:cNvPicPr preferRelativeResize="0"/>
          <p:nvPr/>
        </p:nvPicPr>
        <p:blipFill rotWithShape="1">
          <a:blip r:embed="rId4">
            <a:alphaModFix/>
          </a:blip>
          <a:srcRect b="0" l="0" r="0" t="0"/>
          <a:stretch/>
        </p:blipFill>
        <p:spPr>
          <a:xfrm>
            <a:off x="2057400" y="2895600"/>
            <a:ext cx="4343400" cy="414337"/>
          </a:xfrm>
          <a:prstGeom prst="rect">
            <a:avLst/>
          </a:prstGeom>
          <a:noFill/>
          <a:ln>
            <a:noFill/>
          </a:ln>
        </p:spPr>
      </p:pic>
      <p:pic>
        <p:nvPicPr>
          <p:cNvPr id="170" name="Shape 170"/>
          <p:cNvPicPr preferRelativeResize="0"/>
          <p:nvPr/>
        </p:nvPicPr>
        <p:blipFill rotWithShape="1">
          <a:blip r:embed="rId5">
            <a:alphaModFix/>
          </a:blip>
          <a:srcRect b="0" l="0" r="0" t="0"/>
          <a:stretch/>
        </p:blipFill>
        <p:spPr>
          <a:xfrm>
            <a:off x="3429000" y="3429000"/>
            <a:ext cx="2057400" cy="881062"/>
          </a:xfrm>
          <a:prstGeom prst="rect">
            <a:avLst/>
          </a:prstGeom>
          <a:noFill/>
          <a:ln>
            <a:noFill/>
          </a:ln>
        </p:spPr>
      </p:pic>
      <p:pic>
        <p:nvPicPr>
          <p:cNvPr id="171" name="Shape 171"/>
          <p:cNvPicPr preferRelativeResize="0"/>
          <p:nvPr/>
        </p:nvPicPr>
        <p:blipFill rotWithShape="1">
          <a:blip r:embed="rId6">
            <a:alphaModFix/>
          </a:blip>
          <a:srcRect b="0" l="0" r="0" t="0"/>
          <a:stretch/>
        </p:blipFill>
        <p:spPr>
          <a:xfrm>
            <a:off x="3048000" y="4419600"/>
            <a:ext cx="2895600" cy="981075"/>
          </a:xfrm>
          <a:prstGeom prst="rect">
            <a:avLst/>
          </a:prstGeom>
          <a:noFill/>
          <a:ln>
            <a:noFill/>
          </a:ln>
        </p:spPr>
      </p:pic>
      <p:pic>
        <p:nvPicPr>
          <p:cNvPr id="172" name="Shape 172"/>
          <p:cNvPicPr preferRelativeResize="0"/>
          <p:nvPr/>
        </p:nvPicPr>
        <p:blipFill rotWithShape="1">
          <a:blip r:embed="rId7">
            <a:alphaModFix/>
          </a:blip>
          <a:srcRect b="0" l="0" r="0" t="0"/>
          <a:stretch/>
        </p:blipFill>
        <p:spPr>
          <a:xfrm>
            <a:off x="3886200" y="5410200"/>
            <a:ext cx="1143000" cy="8794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6" name="Shape 176"/>
        <p:cNvGrpSpPr/>
        <p:nvPr/>
      </p:nvGrpSpPr>
      <p:grpSpPr>
        <a:xfrm>
          <a:off x="0" y="0"/>
          <a:ext cx="0" cy="0"/>
          <a:chOff x="0" y="0"/>
          <a:chExt cx="0" cy="0"/>
        </a:xfrm>
      </p:grpSpPr>
      <p:sp>
        <p:nvSpPr>
          <p:cNvPr id="177" name="Shape 177"/>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d’Avogadro</a:t>
            </a:r>
            <a:endParaRPr/>
          </a:p>
        </p:txBody>
      </p:sp>
      <p:sp>
        <p:nvSpPr>
          <p:cNvPr id="178" name="Shape 178"/>
          <p:cNvSpPr txBox="1"/>
          <p:nvPr>
            <p:ph idx="1" type="body"/>
          </p:nvPr>
        </p:nvSpPr>
        <p:spPr>
          <a:xfrm>
            <a:off x="6096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l’hypothèse d’Avogadro (1811):																																																																																																				à la même température et à la même pression, des 											volumes égaux de gaz différents contiennent le 													  même nombre de molécules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d’Avogadro dit aussi que, à pression et à température constantes, le volume d’un gaz est directement proportionnel au nombre de moles de gaz présentes</a:t>
            </a:r>
            <a:endParaRPr/>
          </a:p>
        </p:txBody>
      </p:sp>
      <p:pic>
        <p:nvPicPr>
          <p:cNvPr id="179" name="Shape 179"/>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80" name="Shape 180"/>
          <p:cNvPicPr preferRelativeResize="0"/>
          <p:nvPr/>
        </p:nvPicPr>
        <p:blipFill rotWithShape="1">
          <a:blip r:embed="rId4">
            <a:alphaModFix/>
          </a:blip>
          <a:srcRect b="0" l="0" r="0" t="0"/>
          <a:stretch/>
        </p:blipFill>
        <p:spPr>
          <a:xfrm>
            <a:off x="4140200" y="5229225"/>
            <a:ext cx="990600" cy="430212"/>
          </a:xfrm>
          <a:prstGeom prst="rect">
            <a:avLst/>
          </a:prstGeom>
          <a:noFill/>
          <a:ln>
            <a:noFill/>
          </a:ln>
        </p:spPr>
      </p:pic>
      <p:pic>
        <p:nvPicPr>
          <p:cNvPr id="181" name="Shape 181"/>
          <p:cNvPicPr preferRelativeResize="0"/>
          <p:nvPr/>
        </p:nvPicPr>
        <p:blipFill rotWithShape="1">
          <a:blip r:embed="rId5">
            <a:alphaModFix/>
          </a:blip>
          <a:srcRect b="0" l="0" r="0" t="0"/>
          <a:stretch/>
        </p:blipFill>
        <p:spPr>
          <a:xfrm>
            <a:off x="3276600" y="6021387"/>
            <a:ext cx="2743200" cy="4476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Shape 18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d’Avogadro</a:t>
            </a:r>
            <a:endParaRPr/>
          </a:p>
        </p:txBody>
      </p:sp>
      <p:pic>
        <p:nvPicPr>
          <p:cNvPr id="187" name="Shape 187"/>
          <p:cNvPicPr preferRelativeResize="0"/>
          <p:nvPr>
            <p:ph idx="2" type="clipArt"/>
          </p:nvPr>
        </p:nvPicPr>
        <p:blipFill rotWithShape="1">
          <a:blip r:embed="rId3">
            <a:alphaModFix/>
          </a:blip>
          <a:srcRect b="0" l="0" r="0" t="0"/>
          <a:stretch/>
        </p:blipFill>
        <p:spPr>
          <a:xfrm>
            <a:off x="0" y="1905000"/>
            <a:ext cx="4648200" cy="3486150"/>
          </a:xfrm>
          <a:prstGeom prst="rect">
            <a:avLst/>
          </a:prstGeom>
          <a:noFill/>
          <a:ln>
            <a:noFill/>
          </a:ln>
        </p:spPr>
      </p:pic>
      <p:sp>
        <p:nvSpPr>
          <p:cNvPr id="188" name="Shape 188"/>
          <p:cNvSpPr txBox="1"/>
          <p:nvPr>
            <p:ph idx="1" type="body"/>
          </p:nvPr>
        </p:nvSpPr>
        <p:spPr>
          <a:xfrm>
            <a:off x="4648200" y="1524000"/>
            <a:ext cx="4267200" cy="4495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loi d’Avogadro insiste que lorsque deux gaz réagissent ensemble et le(s) produit(s) est un gaz:																																																															-	le rapport entre les volumes 	des				  réactifs	est un nombre simple																																						-	le rapport entre le	volume total 					des réactifs et le volume total des 				produits est un nombre simple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Shape 193"/>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194" name="Shape 194"/>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loi de Boyle:														(n, T constants)</a:t>
            </a:r>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64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loi de Charles:												(n, P constants)</a:t>
            </a:r>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64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loi d’Avogadro:											(P, T constantes)</a:t>
            </a:r>
            <a:endParaRPr/>
          </a:p>
        </p:txBody>
      </p:sp>
      <p:pic>
        <p:nvPicPr>
          <p:cNvPr id="195" name="Shape 195"/>
          <p:cNvPicPr preferRelativeResize="0"/>
          <p:nvPr/>
        </p:nvPicPr>
        <p:blipFill rotWithShape="1">
          <a:blip r:embed="rId3">
            <a:alphaModFix/>
          </a:blip>
          <a:srcRect b="0" l="0" r="0" t="0"/>
          <a:stretch/>
        </p:blipFill>
        <p:spPr>
          <a:xfrm>
            <a:off x="3429000" y="1752600"/>
            <a:ext cx="1219200" cy="1109662"/>
          </a:xfrm>
          <a:prstGeom prst="rect">
            <a:avLst/>
          </a:prstGeom>
          <a:noFill/>
          <a:ln>
            <a:noFill/>
          </a:ln>
        </p:spPr>
      </p:pic>
      <p:pic>
        <p:nvPicPr>
          <p:cNvPr id="196" name="Shape 196"/>
          <p:cNvPicPr preferRelativeResize="0"/>
          <p:nvPr/>
        </p:nvPicPr>
        <p:blipFill rotWithShape="1">
          <a:blip r:embed="rId4">
            <a:alphaModFix/>
          </a:blip>
          <a:srcRect b="0" l="0" r="0" t="0"/>
          <a:stretch/>
        </p:blipFill>
        <p:spPr>
          <a:xfrm>
            <a:off x="3733800" y="3200400"/>
            <a:ext cx="1219200" cy="514350"/>
          </a:xfrm>
          <a:prstGeom prst="rect">
            <a:avLst/>
          </a:prstGeom>
          <a:noFill/>
          <a:ln>
            <a:noFill/>
          </a:ln>
        </p:spPr>
      </p:pic>
      <p:pic>
        <p:nvPicPr>
          <p:cNvPr id="197" name="Shape 197"/>
          <p:cNvPicPr preferRelativeResize="0"/>
          <p:nvPr/>
        </p:nvPicPr>
        <p:blipFill rotWithShape="1">
          <a:blip r:embed="rId5">
            <a:alphaModFix/>
          </a:blip>
          <a:srcRect b="0" l="0" r="0" t="0"/>
          <a:stretch/>
        </p:blipFill>
        <p:spPr>
          <a:xfrm>
            <a:off x="3962400" y="4343400"/>
            <a:ext cx="1143000" cy="495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1" name="Shape 201"/>
        <p:cNvGrpSpPr/>
        <p:nvPr/>
      </p:nvGrpSpPr>
      <p:grpSpPr>
        <a:xfrm>
          <a:off x="0" y="0"/>
          <a:ext cx="0" cy="0"/>
          <a:chOff x="0" y="0"/>
          <a:chExt cx="0" cy="0"/>
        </a:xfrm>
      </p:grpSpPr>
      <p:sp>
        <p:nvSpPr>
          <p:cNvPr id="202" name="Shape 202"/>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203" name="Shape 203"/>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on peut mettre les trois lois ensemble:</a:t>
            </a:r>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139700" lvl="0" marL="342900" marR="0" rtl="0" algn="l">
              <a:lnSpc>
                <a:spcPct val="100000"/>
              </a:lnSpc>
              <a:spcBef>
                <a:spcPts val="640"/>
              </a:spcBef>
              <a:spcAft>
                <a:spcPts val="0"/>
              </a:spcAft>
              <a:buClr>
                <a:schemeClr val="dk1"/>
              </a:buClr>
              <a:buSzPts val="3200"/>
              <a:buFont typeface="Times New Roman"/>
              <a:buNone/>
            </a:pPr>
            <a:r>
              <a:t/>
            </a:r>
            <a:endParaRPr b="0" i="0" sz="32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64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l’équation des gaz parfaits:    PV = nRT</a:t>
            </a:r>
            <a:endParaRPr/>
          </a:p>
          <a:p>
            <a:pPr indent="-342900" lvl="0" marL="342900" marR="0" rtl="0" algn="l">
              <a:lnSpc>
                <a:spcPct val="100000"/>
              </a:lnSpc>
              <a:spcBef>
                <a:spcPts val="640"/>
              </a:spcBef>
              <a:spcAft>
                <a:spcPts val="0"/>
              </a:spcAft>
              <a:buClr>
                <a:schemeClr val="dk1"/>
              </a:buClr>
              <a:buSzPts val="3200"/>
              <a:buFont typeface="Times New Roman"/>
              <a:buChar char="•"/>
            </a:pPr>
            <a:r>
              <a:rPr b="0" i="0" lang="en-US" sz="3200" u="none" cap="none" strike="noStrike">
                <a:solidFill>
                  <a:schemeClr val="dk1"/>
                </a:solidFill>
                <a:latin typeface="Times New Roman"/>
                <a:ea typeface="Times New Roman"/>
                <a:cs typeface="Times New Roman"/>
                <a:sym typeface="Times New Roman"/>
              </a:rPr>
              <a:t>R est la constante des gaz parfaits</a:t>
            </a:r>
            <a:endParaRPr/>
          </a:p>
        </p:txBody>
      </p:sp>
      <p:pic>
        <p:nvPicPr>
          <p:cNvPr id="204" name="Shape 204"/>
          <p:cNvPicPr preferRelativeResize="0"/>
          <p:nvPr/>
        </p:nvPicPr>
        <p:blipFill rotWithShape="1">
          <a:blip r:embed="rId3">
            <a:alphaModFix/>
          </a:blip>
          <a:srcRect b="0" l="0" r="0" t="0"/>
          <a:stretch/>
        </p:blipFill>
        <p:spPr>
          <a:xfrm>
            <a:off x="3581400" y="2133600"/>
            <a:ext cx="1371600" cy="1012825"/>
          </a:xfrm>
          <a:prstGeom prst="rect">
            <a:avLst/>
          </a:prstGeom>
          <a:noFill/>
          <a:ln>
            <a:noFill/>
          </a:ln>
        </p:spPr>
      </p:pic>
      <p:pic>
        <p:nvPicPr>
          <p:cNvPr id="205" name="Shape 205"/>
          <p:cNvPicPr preferRelativeResize="0"/>
          <p:nvPr/>
        </p:nvPicPr>
        <p:blipFill rotWithShape="1">
          <a:blip r:embed="rId4">
            <a:alphaModFix/>
          </a:blip>
          <a:srcRect b="0" l="0" r="0" t="0"/>
          <a:stretch/>
        </p:blipFill>
        <p:spPr>
          <a:xfrm>
            <a:off x="3429000" y="3200400"/>
            <a:ext cx="1676400" cy="101441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9" name="Shape 209"/>
        <p:cNvGrpSpPr/>
        <p:nvPr/>
      </p:nvGrpSpPr>
      <p:grpSpPr>
        <a:xfrm>
          <a:off x="0" y="0"/>
          <a:ext cx="0" cy="0"/>
          <a:chOff x="0" y="0"/>
          <a:chExt cx="0" cy="0"/>
        </a:xfrm>
      </p:grpSpPr>
      <p:sp>
        <p:nvSpPr>
          <p:cNvPr id="210" name="Shape 21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gaz parfaits</a:t>
            </a:r>
            <a:endParaRPr/>
          </a:p>
        </p:txBody>
      </p:sp>
      <p:sp>
        <p:nvSpPr>
          <p:cNvPr id="211" name="Shape 211"/>
          <p:cNvSpPr txBox="1"/>
          <p:nvPr>
            <p:ph idx="1" type="body"/>
          </p:nvPr>
        </p:nvSpPr>
        <p:spPr>
          <a:xfrm>
            <a:off x="609600" y="1371600"/>
            <a:ext cx="79946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gaz parfait est un gaz théorique dont la pression, le volume, et la température obéissent l’équation des gaz parfaits																																																																							-		aucune attraction ou répulsion entre les   				 																		molécules d’un gaz parfait																																																																																																				-		le volume des molécules d’un gaz parfait est																   négligeable par rapport au volume du 							       															contenant (i.e., l’espace dans le contenant est 																	vide)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l’approximation du gaz parfait est meilleure à haute T, basse P</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Shape 216"/>
          <p:cNvSpPr txBox="1"/>
          <p:nvPr>
            <p:ph type="title"/>
          </p:nvPr>
        </p:nvSpPr>
        <p:spPr>
          <a:xfrm>
            <a:off x="7620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constante des gaz parfaits</a:t>
            </a:r>
            <a:endParaRPr/>
          </a:p>
        </p:txBody>
      </p:sp>
      <p:sp>
        <p:nvSpPr>
          <p:cNvPr id="217" name="Shape 217"/>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à 0</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et 1 atm (TPN: température et pression normale), la plupart des gaz réels agit comme un gaz parfait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observe que pour une mole de n’importe quel gaz à TPN, le volume est environs 22.414 L																																											</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R est la constante des gaz parfaits</a:t>
            </a:r>
            <a:endParaRPr/>
          </a:p>
        </p:txBody>
      </p:sp>
      <p:pic>
        <p:nvPicPr>
          <p:cNvPr id="218" name="Shape 218"/>
          <p:cNvPicPr preferRelativeResize="0"/>
          <p:nvPr/>
        </p:nvPicPr>
        <p:blipFill rotWithShape="1">
          <a:blip r:embed="rId3">
            <a:alphaModFix/>
          </a:blip>
          <a:srcRect b="0" l="0" r="0" t="0"/>
          <a:stretch/>
        </p:blipFill>
        <p:spPr>
          <a:xfrm>
            <a:off x="2819400" y="3733800"/>
            <a:ext cx="3505200" cy="769937"/>
          </a:xfrm>
          <a:prstGeom prst="rect">
            <a:avLst/>
          </a:prstGeom>
          <a:noFill/>
          <a:ln>
            <a:noFill/>
          </a:ln>
        </p:spPr>
      </p:pic>
      <p:pic>
        <p:nvPicPr>
          <p:cNvPr id="219" name="Shape 219"/>
          <p:cNvPicPr preferRelativeResize="0"/>
          <p:nvPr/>
        </p:nvPicPr>
        <p:blipFill rotWithShape="1">
          <a:blip r:embed="rId4">
            <a:alphaModFix/>
          </a:blip>
          <a:srcRect b="0" l="0" r="0" t="0"/>
          <a:stretch/>
        </p:blipFill>
        <p:spPr>
          <a:xfrm>
            <a:off x="2819400" y="4648200"/>
            <a:ext cx="3602037" cy="57308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3" name="Shape 223"/>
        <p:cNvGrpSpPr/>
        <p:nvPr/>
      </p:nvGrpSpPr>
      <p:grpSpPr>
        <a:xfrm>
          <a:off x="0" y="0"/>
          <a:ext cx="0" cy="0"/>
          <a:chOff x="0" y="0"/>
          <a:chExt cx="0" cy="0"/>
        </a:xfrm>
      </p:grpSpPr>
      <p:sp>
        <p:nvSpPr>
          <p:cNvPr id="224" name="Shape 22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225" name="Shape 225"/>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Calculez le volume (en litres) qu’occupent 2.12 moles de monoxyde d’azote (NO) à 6.54 atm et à 76</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T = 349 K																																							 V = 9.29 L</a:t>
            </a:r>
            <a:endParaRPr/>
          </a:p>
        </p:txBody>
      </p:sp>
      <p:pic>
        <p:nvPicPr>
          <p:cNvPr id="226" name="Shape 226"/>
          <p:cNvPicPr preferRelativeResize="0"/>
          <p:nvPr/>
        </p:nvPicPr>
        <p:blipFill rotWithShape="1">
          <a:blip r:embed="rId3">
            <a:alphaModFix/>
          </a:blip>
          <a:srcRect b="0" l="0" r="0" t="0"/>
          <a:stretch/>
        </p:blipFill>
        <p:spPr>
          <a:xfrm>
            <a:off x="1447800" y="3886200"/>
            <a:ext cx="6553200" cy="91916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0" name="Shape 230"/>
        <p:cNvGrpSpPr/>
        <p:nvPr/>
      </p:nvGrpSpPr>
      <p:grpSpPr>
        <a:xfrm>
          <a:off x="0" y="0"/>
          <a:ext cx="0" cy="0"/>
          <a:chOff x="0" y="0"/>
          <a:chExt cx="0" cy="0"/>
        </a:xfrm>
      </p:grpSpPr>
      <p:sp>
        <p:nvSpPr>
          <p:cNvPr id="231" name="Shape 231"/>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232" name="Shape 232"/>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Quel volume occupent 49.8 g de HCl à TPN?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T = 273.15 K   et   P = 1 atm 																																																																																																																																																																																																																																																																																	  V = 30.6 L</a:t>
            </a:r>
            <a:endParaRPr/>
          </a:p>
        </p:txBody>
      </p:sp>
      <p:pic>
        <p:nvPicPr>
          <p:cNvPr id="233" name="Shape 233"/>
          <p:cNvPicPr preferRelativeResize="0"/>
          <p:nvPr/>
        </p:nvPicPr>
        <p:blipFill rotWithShape="1">
          <a:blip r:embed="rId3">
            <a:alphaModFix/>
          </a:blip>
          <a:srcRect b="0" l="0" r="0" t="0"/>
          <a:stretch/>
        </p:blipFill>
        <p:spPr>
          <a:xfrm>
            <a:off x="1219200" y="4114800"/>
            <a:ext cx="7050087" cy="919162"/>
          </a:xfrm>
          <a:prstGeom prst="rect">
            <a:avLst/>
          </a:prstGeom>
          <a:noFill/>
          <a:ln>
            <a:noFill/>
          </a:ln>
        </p:spPr>
      </p:pic>
      <p:pic>
        <p:nvPicPr>
          <p:cNvPr id="234" name="Shape 234"/>
          <p:cNvPicPr preferRelativeResize="0"/>
          <p:nvPr/>
        </p:nvPicPr>
        <p:blipFill rotWithShape="1">
          <a:blip r:embed="rId4">
            <a:alphaModFix/>
          </a:blip>
          <a:srcRect b="0" l="0" r="0" t="0"/>
          <a:stretch/>
        </p:blipFill>
        <p:spPr>
          <a:xfrm>
            <a:off x="2133600" y="3048000"/>
            <a:ext cx="5410200" cy="83343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8" name="Shape 238"/>
        <p:cNvGrpSpPr/>
        <p:nvPr/>
      </p:nvGrpSpPr>
      <p:grpSpPr>
        <a:xfrm>
          <a:off x="0" y="0"/>
          <a:ext cx="0" cy="0"/>
          <a:chOff x="0" y="0"/>
          <a:chExt cx="0" cy="0"/>
        </a:xfrm>
      </p:grpSpPr>
      <p:sp>
        <p:nvSpPr>
          <p:cNvPr id="239" name="Shape 239"/>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240" name="Shape 240"/>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forme modifiée de l’équation des gaz parfaits est parfois plus utile pour étudier les variations P, V, T d’un gaz																															</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si le nombre de moles du gaz ne change pas	</a:t>
            </a:r>
            <a:endParaRPr/>
          </a:p>
        </p:txBody>
      </p:sp>
      <p:pic>
        <p:nvPicPr>
          <p:cNvPr id="241" name="Shape 241"/>
          <p:cNvPicPr preferRelativeResize="0"/>
          <p:nvPr/>
        </p:nvPicPr>
        <p:blipFill rotWithShape="1">
          <a:blip r:embed="rId3">
            <a:alphaModFix/>
          </a:blip>
          <a:srcRect b="0" l="0" r="0" t="0"/>
          <a:stretch/>
        </p:blipFill>
        <p:spPr>
          <a:xfrm>
            <a:off x="2209800" y="2667000"/>
            <a:ext cx="4419600" cy="898525"/>
          </a:xfrm>
          <a:prstGeom prst="rect">
            <a:avLst/>
          </a:prstGeom>
          <a:noFill/>
          <a:ln>
            <a:noFill/>
          </a:ln>
        </p:spPr>
      </p:pic>
      <p:pic>
        <p:nvPicPr>
          <p:cNvPr id="242" name="Shape 242"/>
          <p:cNvPicPr preferRelativeResize="0"/>
          <p:nvPr/>
        </p:nvPicPr>
        <p:blipFill rotWithShape="1">
          <a:blip r:embed="rId4">
            <a:alphaModFix/>
          </a:blip>
          <a:srcRect b="0" l="0" r="0" t="0"/>
          <a:stretch/>
        </p:blipFill>
        <p:spPr>
          <a:xfrm>
            <a:off x="3886200" y="4572000"/>
            <a:ext cx="1600200" cy="89058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6" name="Shape 246"/>
        <p:cNvGrpSpPr/>
        <p:nvPr/>
      </p:nvGrpSpPr>
      <p:grpSpPr>
        <a:xfrm>
          <a:off x="0" y="0"/>
          <a:ext cx="0" cy="0"/>
          <a:chOff x="0" y="0"/>
          <a:chExt cx="0" cy="0"/>
        </a:xfrm>
      </p:grpSpPr>
      <p:sp>
        <p:nvSpPr>
          <p:cNvPr id="247" name="Shape 247"/>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L’équation des gaz parfaits</a:t>
            </a:r>
            <a:endParaRPr/>
          </a:p>
        </p:txBody>
      </p:sp>
      <p:sp>
        <p:nvSpPr>
          <p:cNvPr id="248" name="Shape 248"/>
          <p:cNvSpPr txBox="1"/>
          <p:nvPr>
            <p:ph idx="1" type="body"/>
          </p:nvPr>
        </p:nvSpPr>
        <p:spPr>
          <a:xfrm>
            <a:off x="684212" y="1125537"/>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Un échantillon de radon gazeux radioactif d’un volume initial de 4.0 L, à une pression initial de 1.2 atm et à une température de 66</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subit une modification qui porte son volume et sa température à 1.7 L et à 42</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Quelle est la pression finale?  Supposez que le nombre de moles reste constant.	</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T</a:t>
            </a:r>
            <a:r>
              <a:rPr b="0" baseline="-25000" i="0" lang="en-US" sz="2400" u="none" cap="none" strike="noStrike">
                <a:solidFill>
                  <a:schemeClr val="dk1"/>
                </a:solidFill>
                <a:latin typeface="Times New Roman"/>
                <a:ea typeface="Times New Roman"/>
                <a:cs typeface="Times New Roman"/>
                <a:sym typeface="Times New Roman"/>
              </a:rPr>
              <a:t>1 </a:t>
            </a:r>
            <a:r>
              <a:rPr b="0" i="0" lang="en-US" sz="2400" u="none" cap="none" strike="noStrike">
                <a:solidFill>
                  <a:schemeClr val="dk1"/>
                </a:solidFill>
                <a:latin typeface="Times New Roman"/>
                <a:ea typeface="Times New Roman"/>
                <a:cs typeface="Times New Roman"/>
                <a:sym typeface="Times New Roman"/>
              </a:rPr>
              <a:t>= 339 K          et          T</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 315 K</a:t>
            </a:r>
            <a:endParaRPr/>
          </a:p>
        </p:txBody>
      </p:sp>
      <p:pic>
        <p:nvPicPr>
          <p:cNvPr id="249" name="Shape 249"/>
          <p:cNvPicPr preferRelativeResize="0"/>
          <p:nvPr/>
        </p:nvPicPr>
        <p:blipFill rotWithShape="1">
          <a:blip r:embed="rId3">
            <a:alphaModFix/>
          </a:blip>
          <a:srcRect b="0" l="0" r="0" t="0"/>
          <a:stretch/>
        </p:blipFill>
        <p:spPr>
          <a:xfrm>
            <a:off x="2555875" y="4581525"/>
            <a:ext cx="4267200" cy="188753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3" name="Shape 253"/>
        <p:cNvGrpSpPr/>
        <p:nvPr/>
      </p:nvGrpSpPr>
      <p:grpSpPr>
        <a:xfrm>
          <a:off x="0" y="0"/>
          <a:ext cx="0" cy="0"/>
          <a:chOff x="0" y="0"/>
          <a:chExt cx="0" cy="0"/>
        </a:xfrm>
      </p:grpSpPr>
      <p:sp>
        <p:nvSpPr>
          <p:cNvPr id="254" name="Shape 25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La masse volumique et la masse molaire d’un gaz</a:t>
            </a:r>
            <a:endParaRPr/>
          </a:p>
        </p:txBody>
      </p:sp>
      <p:sp>
        <p:nvSpPr>
          <p:cNvPr id="255" name="Shape 255"/>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des gaz parfaits permet de déterminer la masse volumique </a:t>
            </a:r>
            <a:r>
              <a:rPr b="0" i="0" lang="en-US" sz="2400" u="none" cap="none" strike="noStrike">
                <a:solidFill>
                  <a:schemeClr val="dk1"/>
                </a:solidFill>
                <a:latin typeface="Noto Sans Symbols"/>
                <a:ea typeface="Noto Sans Symbols"/>
                <a:cs typeface="Noto Sans Symbols"/>
                <a:sym typeface="Noto Sans Symbols"/>
              </a:rPr>
              <a:t>(ρ)</a:t>
            </a:r>
            <a:r>
              <a:rPr b="0" i="0" lang="en-US" sz="2400" u="none" cap="none" strike="noStrike">
                <a:solidFill>
                  <a:schemeClr val="dk1"/>
                </a:solidFill>
                <a:latin typeface="Times New Roman"/>
                <a:ea typeface="Times New Roman"/>
                <a:cs typeface="Times New Roman"/>
                <a:sym typeface="Times New Roman"/>
              </a:rPr>
              <a:t> ou la masse molaire (M) d’un gaz</a:t>
            </a:r>
            <a:endParaRPr/>
          </a:p>
        </p:txBody>
      </p:sp>
      <p:pic>
        <p:nvPicPr>
          <p:cNvPr id="256" name="Shape 256"/>
          <p:cNvPicPr preferRelativeResize="0"/>
          <p:nvPr/>
        </p:nvPicPr>
        <p:blipFill rotWithShape="1">
          <a:blip r:embed="rId3">
            <a:alphaModFix/>
          </a:blip>
          <a:srcRect b="0" l="0" r="0" t="0"/>
          <a:stretch/>
        </p:blipFill>
        <p:spPr>
          <a:xfrm>
            <a:off x="2971800" y="2514600"/>
            <a:ext cx="3065462" cy="3352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0" name="Shape 260"/>
        <p:cNvGrpSpPr/>
        <p:nvPr/>
      </p:nvGrpSpPr>
      <p:grpSpPr>
        <a:xfrm>
          <a:off x="0" y="0"/>
          <a:ext cx="0" cy="0"/>
          <a:chOff x="0" y="0"/>
          <a:chExt cx="0" cy="0"/>
        </a:xfrm>
      </p:grpSpPr>
      <p:sp>
        <p:nvSpPr>
          <p:cNvPr id="261" name="Shape 261"/>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La masse volumique et la masse molaire d’un gaz</a:t>
            </a:r>
            <a:endParaRPr/>
          </a:p>
        </p:txBody>
      </p:sp>
      <p:sp>
        <p:nvSpPr>
          <p:cNvPr id="262" name="Shape 262"/>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La masse volumique d’un composé organique gazeux est de 3.38 g/L, à 40</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 et à 1.97 atm.  Quelle est sa masse molaire?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a:t>
            </a:r>
            <a:endParaRPr/>
          </a:p>
        </p:txBody>
      </p:sp>
      <p:pic>
        <p:nvPicPr>
          <p:cNvPr id="263" name="Shape 263"/>
          <p:cNvPicPr preferRelativeResize="0"/>
          <p:nvPr/>
        </p:nvPicPr>
        <p:blipFill rotWithShape="1">
          <a:blip r:embed="rId3">
            <a:alphaModFix/>
          </a:blip>
          <a:srcRect b="0" l="0" r="0" t="0"/>
          <a:stretch/>
        </p:blipFill>
        <p:spPr>
          <a:xfrm>
            <a:off x="2643187" y="3357562"/>
            <a:ext cx="5273675" cy="29273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8" name="Shape 268"/>
        <p:cNvGrpSpPr/>
        <p:nvPr/>
      </p:nvGrpSpPr>
      <p:grpSpPr>
        <a:xfrm>
          <a:off x="0" y="0"/>
          <a:ext cx="0" cy="0"/>
          <a:chOff x="0" y="0"/>
          <a:chExt cx="0" cy="0"/>
        </a:xfrm>
      </p:grpSpPr>
      <p:sp>
        <p:nvSpPr>
          <p:cNvPr id="269" name="Shape 269"/>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sp>
        <p:nvSpPr>
          <p:cNvPr id="270" name="Shape 270"/>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formules qu’on vient de voir sont pour des gaz purs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des pressions partielles de Dalton dit que la pression totale d’un mélange de gaz est la somme des pressions que chaque gaz exercerait s’il était seul</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pression partielle d’un gaz dans un mélange est cette pression que le gaz exercerait s’il était seul</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des pressions partielles est consistente avec l’absence d’attractions/répulsions dans un gaz parfait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4" name="Shape 274"/>
        <p:cNvGrpSpPr/>
        <p:nvPr/>
      </p:nvGrpSpPr>
      <p:grpSpPr>
        <a:xfrm>
          <a:off x="0" y="0"/>
          <a:ext cx="0" cy="0"/>
          <a:chOff x="0" y="0"/>
          <a:chExt cx="0" cy="0"/>
        </a:xfrm>
      </p:grpSpPr>
      <p:sp>
        <p:nvSpPr>
          <p:cNvPr id="275" name="Shape 275"/>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sp>
        <p:nvSpPr>
          <p:cNvPr id="276" name="Shape 276"/>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pression partielle d’un gaz A, P</a:t>
            </a:r>
            <a:r>
              <a:rPr b="0" baseline="-25000" i="0" lang="en-US" sz="2400" u="none" cap="none" strike="noStrike">
                <a:solidFill>
                  <a:schemeClr val="dk1"/>
                </a:solidFill>
                <a:latin typeface="Times New Roman"/>
                <a:ea typeface="Times New Roman"/>
                <a:cs typeface="Times New Roman"/>
                <a:sym typeface="Times New Roman"/>
              </a:rPr>
              <a:t>A</a:t>
            </a:r>
            <a:r>
              <a:rPr b="0" i="0" lang="en-US" sz="2400" u="none" cap="none" strike="noStrike">
                <a:solidFill>
                  <a:schemeClr val="dk1"/>
                </a:solidFill>
                <a:latin typeface="Times New Roman"/>
                <a:ea typeface="Times New Roman"/>
                <a:cs typeface="Times New Roman"/>
                <a:sym typeface="Times New Roman"/>
              </a:rPr>
              <a:t>, dans un mélange de gaz est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loi des pressions partielles dit que la pression totale, P</a:t>
            </a:r>
            <a:r>
              <a:rPr b="0" baseline="-25000" i="0" lang="en-US" sz="2400" u="none" cap="none" strike="noStrike">
                <a:solidFill>
                  <a:schemeClr val="dk1"/>
                </a:solidFill>
                <a:latin typeface="Times New Roman"/>
                <a:ea typeface="Times New Roman"/>
                <a:cs typeface="Times New Roman"/>
                <a:sym typeface="Times New Roman"/>
              </a:rPr>
              <a:t>T</a:t>
            </a:r>
            <a:r>
              <a:rPr b="0" i="0" lang="en-US" sz="2400" u="none" cap="none" strike="noStrike">
                <a:solidFill>
                  <a:schemeClr val="dk1"/>
                </a:solidFill>
                <a:latin typeface="Times New Roman"/>
                <a:ea typeface="Times New Roman"/>
                <a:cs typeface="Times New Roman"/>
                <a:sym typeface="Times New Roman"/>
              </a:rPr>
              <a:t>, est donnée par</a:t>
            </a:r>
            <a:endParaRPr/>
          </a:p>
        </p:txBody>
      </p:sp>
      <p:pic>
        <p:nvPicPr>
          <p:cNvPr id="277" name="Shape 277"/>
          <p:cNvPicPr preferRelativeResize="0"/>
          <p:nvPr/>
        </p:nvPicPr>
        <p:blipFill rotWithShape="1">
          <a:blip r:embed="rId3">
            <a:alphaModFix/>
          </a:blip>
          <a:srcRect b="0" l="0" r="0" t="0"/>
          <a:stretch/>
        </p:blipFill>
        <p:spPr>
          <a:xfrm>
            <a:off x="4419600" y="2209800"/>
            <a:ext cx="1524000" cy="798512"/>
          </a:xfrm>
          <a:prstGeom prst="rect">
            <a:avLst/>
          </a:prstGeom>
          <a:noFill/>
          <a:ln>
            <a:noFill/>
          </a:ln>
        </p:spPr>
      </p:pic>
      <p:pic>
        <p:nvPicPr>
          <p:cNvPr id="278" name="Shape 278"/>
          <p:cNvPicPr preferRelativeResize="0"/>
          <p:nvPr/>
        </p:nvPicPr>
        <p:blipFill rotWithShape="1">
          <a:blip r:embed="rId4">
            <a:alphaModFix/>
          </a:blip>
          <a:srcRect b="0" l="0" r="0" t="0"/>
          <a:stretch/>
        </p:blipFill>
        <p:spPr>
          <a:xfrm>
            <a:off x="3276600" y="3886200"/>
            <a:ext cx="4343400" cy="19780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2" name="Shape 282"/>
        <p:cNvGrpSpPr/>
        <p:nvPr/>
      </p:nvGrpSpPr>
      <p:grpSpPr>
        <a:xfrm>
          <a:off x="0" y="0"/>
          <a:ext cx="0" cy="0"/>
          <a:chOff x="0" y="0"/>
          <a:chExt cx="0" cy="0"/>
        </a:xfrm>
      </p:grpSpPr>
      <p:sp>
        <p:nvSpPr>
          <p:cNvPr id="283" name="Shape 283"/>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sp>
        <p:nvSpPr>
          <p:cNvPr id="284" name="Shape 284"/>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fraction molaire, X</a:t>
            </a:r>
            <a:r>
              <a:rPr b="0" baseline="-25000" i="0" lang="en-US" sz="2400" u="none" cap="none" strike="noStrike">
                <a:solidFill>
                  <a:schemeClr val="dk1"/>
                </a:solidFill>
                <a:latin typeface="Times New Roman"/>
                <a:ea typeface="Times New Roman"/>
                <a:cs typeface="Times New Roman"/>
                <a:sym typeface="Times New Roman"/>
              </a:rPr>
              <a:t>A</a:t>
            </a:r>
            <a:r>
              <a:rPr b="0" i="0" lang="en-US" sz="2400" u="none" cap="none" strike="noStrike">
                <a:solidFill>
                  <a:schemeClr val="dk1"/>
                </a:solidFill>
                <a:latin typeface="Times New Roman"/>
                <a:ea typeface="Times New Roman"/>
                <a:cs typeface="Times New Roman"/>
                <a:sym typeface="Times New Roman"/>
              </a:rPr>
              <a:t>, est donnée par</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d’après la loi des pressions partielles</a:t>
            </a:r>
            <a:endParaRPr/>
          </a:p>
        </p:txBody>
      </p:sp>
      <p:pic>
        <p:nvPicPr>
          <p:cNvPr id="285" name="Shape 285"/>
          <p:cNvPicPr preferRelativeResize="0"/>
          <p:nvPr/>
        </p:nvPicPr>
        <p:blipFill rotWithShape="1">
          <a:blip r:embed="rId3">
            <a:alphaModFix/>
          </a:blip>
          <a:srcRect b="0" l="0" r="0" t="0"/>
          <a:stretch/>
        </p:blipFill>
        <p:spPr>
          <a:xfrm>
            <a:off x="3276600" y="2133600"/>
            <a:ext cx="3657600" cy="866775"/>
          </a:xfrm>
          <a:prstGeom prst="rect">
            <a:avLst/>
          </a:prstGeom>
          <a:noFill/>
          <a:ln>
            <a:noFill/>
          </a:ln>
        </p:spPr>
      </p:pic>
      <p:pic>
        <p:nvPicPr>
          <p:cNvPr id="286" name="Shape 286"/>
          <p:cNvPicPr preferRelativeResize="0"/>
          <p:nvPr/>
        </p:nvPicPr>
        <p:blipFill rotWithShape="1">
          <a:blip r:embed="rId4">
            <a:alphaModFix/>
          </a:blip>
          <a:srcRect b="0" l="0" r="0" t="0"/>
          <a:stretch/>
        </p:blipFill>
        <p:spPr>
          <a:xfrm>
            <a:off x="3581400" y="3886200"/>
            <a:ext cx="3276600" cy="207168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1" name="Shape 291"/>
        <p:cNvGrpSpPr/>
        <p:nvPr/>
      </p:nvGrpSpPr>
      <p:grpSpPr>
        <a:xfrm>
          <a:off x="0" y="0"/>
          <a:ext cx="0" cy="0"/>
          <a:chOff x="0" y="0"/>
          <a:chExt cx="0" cy="0"/>
        </a:xfrm>
      </p:grpSpPr>
      <p:sp>
        <p:nvSpPr>
          <p:cNvPr id="292" name="Shape 292"/>
          <p:cNvSpPr txBox="1"/>
          <p:nvPr>
            <p:ph type="title"/>
          </p:nvPr>
        </p:nvSpPr>
        <p:spPr>
          <a:xfrm>
            <a:off x="6096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sp>
        <p:nvSpPr>
          <p:cNvPr id="293" name="Shape 293"/>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Un échantillon de gaz naturel contient 8.24 mol de CH</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0.421 mol de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et 0.116 mol de C</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8</a:t>
            </a:r>
            <a:r>
              <a:rPr b="0" i="0" lang="en-US" sz="2000" u="none" cap="none" strike="noStrike">
                <a:solidFill>
                  <a:schemeClr val="dk1"/>
                </a:solidFill>
                <a:latin typeface="Times New Roman"/>
                <a:ea typeface="Times New Roman"/>
                <a:cs typeface="Times New Roman"/>
                <a:sym typeface="Times New Roman"/>
              </a:rPr>
              <a:t>.  Si la pression totale est de 1.37 atm, quelle est la pression partielle de chacun des gaz?</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 la même façon, on calcule que les pressions partielles de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et C</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8 </a:t>
            </a:r>
            <a:r>
              <a:rPr b="0" i="0" lang="en-US" sz="2000" u="none" cap="none" strike="noStrike">
                <a:solidFill>
                  <a:schemeClr val="dk1"/>
                </a:solidFill>
                <a:latin typeface="Times New Roman"/>
                <a:ea typeface="Times New Roman"/>
                <a:cs typeface="Times New Roman"/>
                <a:sym typeface="Times New Roman"/>
              </a:rPr>
              <a:t>sont 0.0657 atm et 0.0181 atm, respectivement</a:t>
            </a:r>
            <a:endParaRPr/>
          </a:p>
        </p:txBody>
      </p:sp>
      <p:pic>
        <p:nvPicPr>
          <p:cNvPr id="294" name="Shape 294"/>
          <p:cNvPicPr preferRelativeResize="0"/>
          <p:nvPr/>
        </p:nvPicPr>
        <p:blipFill rotWithShape="1">
          <a:blip r:embed="rId3">
            <a:alphaModFix/>
          </a:blip>
          <a:srcRect b="0" l="0" r="0" t="0"/>
          <a:stretch/>
        </p:blipFill>
        <p:spPr>
          <a:xfrm>
            <a:off x="2484437" y="3141662"/>
            <a:ext cx="4572000" cy="14605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8" name="Shape 298"/>
        <p:cNvGrpSpPr/>
        <p:nvPr/>
      </p:nvGrpSpPr>
      <p:grpSpPr>
        <a:xfrm>
          <a:off x="0" y="0"/>
          <a:ext cx="0" cy="0"/>
          <a:chOff x="0" y="0"/>
          <a:chExt cx="0" cy="0"/>
        </a:xfrm>
      </p:grpSpPr>
      <p:sp>
        <p:nvSpPr>
          <p:cNvPr id="299" name="Shape 299"/>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pic>
        <p:nvPicPr>
          <p:cNvPr id="300" name="Shape 300"/>
          <p:cNvPicPr preferRelativeResize="0"/>
          <p:nvPr>
            <p:ph idx="2" type="clipArt"/>
          </p:nvPr>
        </p:nvPicPr>
        <p:blipFill rotWithShape="1">
          <a:blip r:embed="rId3">
            <a:alphaModFix/>
          </a:blip>
          <a:srcRect b="0" l="0" r="0" t="0"/>
          <a:stretch/>
        </p:blipFill>
        <p:spPr>
          <a:xfrm>
            <a:off x="0" y="1981200"/>
            <a:ext cx="4724400" cy="3543300"/>
          </a:xfrm>
          <a:prstGeom prst="rect">
            <a:avLst/>
          </a:prstGeom>
          <a:noFill/>
          <a:ln>
            <a:noFill/>
          </a:ln>
        </p:spPr>
      </p:pic>
      <p:sp>
        <p:nvSpPr>
          <p:cNvPr id="301" name="Shape 301"/>
          <p:cNvSpPr txBox="1"/>
          <p:nvPr>
            <p:ph idx="1" type="body"/>
          </p:nvPr>
        </p:nvSpPr>
        <p:spPr>
          <a:xfrm>
            <a:off x="4724400" y="1600200"/>
            <a:ext cx="4191000" cy="42672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souvent, on recueille un gaz par déplacement d’eau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eg.;  KClO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(s) décompose pour donner KCl(s) et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et parce que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est très peu soluble dans l’eau, le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déplace l’eau dans la bouteille renversée</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5" name="Shape 305"/>
        <p:cNvGrpSpPr/>
        <p:nvPr/>
      </p:nvGrpSpPr>
      <p:grpSpPr>
        <a:xfrm>
          <a:off x="0" y="0"/>
          <a:ext cx="0" cy="0"/>
          <a:chOff x="0" y="0"/>
          <a:chExt cx="0" cy="0"/>
        </a:xfrm>
      </p:grpSpPr>
      <p:sp>
        <p:nvSpPr>
          <p:cNvPr id="306" name="Shape 30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pic>
        <p:nvPicPr>
          <p:cNvPr id="307" name="Shape 307"/>
          <p:cNvPicPr preferRelativeResize="0"/>
          <p:nvPr>
            <p:ph idx="2" type="clipArt"/>
          </p:nvPr>
        </p:nvPicPr>
        <p:blipFill rotWithShape="1">
          <a:blip r:embed="rId3">
            <a:alphaModFix/>
          </a:blip>
          <a:srcRect b="0" l="0" r="0" t="0"/>
          <a:stretch/>
        </p:blipFill>
        <p:spPr>
          <a:xfrm>
            <a:off x="0" y="1905000"/>
            <a:ext cx="4724400" cy="3543300"/>
          </a:xfrm>
          <a:prstGeom prst="rect">
            <a:avLst/>
          </a:prstGeom>
          <a:noFill/>
          <a:ln>
            <a:noFill/>
          </a:ln>
        </p:spPr>
      </p:pic>
      <p:sp>
        <p:nvSpPr>
          <p:cNvPr id="308" name="Shape 308"/>
          <p:cNvSpPr txBox="1"/>
          <p:nvPr>
            <p:ph idx="1" type="body"/>
          </p:nvPr>
        </p:nvSpPr>
        <p:spPr>
          <a:xfrm>
            <a:off x="4648200" y="1524000"/>
            <a:ext cx="4267200" cy="4419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la bouteille renversée, au-dessus de l’eau, on ne doit pas oublier la pression dûe à la vapeur d’eau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pression partielle dûe à la vapeur d’eau est très bien connue en fonction de la température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même principe applique à chaque gaz qui est très peu soluble dans l’eau</a:t>
            </a:r>
            <a:endParaRPr/>
          </a:p>
        </p:txBody>
      </p:sp>
      <p:pic>
        <p:nvPicPr>
          <p:cNvPr id="309" name="Shape 309"/>
          <p:cNvPicPr preferRelativeResize="0"/>
          <p:nvPr/>
        </p:nvPicPr>
        <p:blipFill rotWithShape="1">
          <a:blip r:embed="rId4">
            <a:alphaModFix/>
          </a:blip>
          <a:srcRect b="0" l="0" r="0" t="0"/>
          <a:stretch/>
        </p:blipFill>
        <p:spPr>
          <a:xfrm>
            <a:off x="4572000" y="2901950"/>
            <a:ext cx="4343400" cy="45561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4" name="Shape 314"/>
        <p:cNvGrpSpPr/>
        <p:nvPr/>
      </p:nvGrpSpPr>
      <p:grpSpPr>
        <a:xfrm>
          <a:off x="0" y="0"/>
          <a:ext cx="0" cy="0"/>
          <a:chOff x="0" y="0"/>
          <a:chExt cx="0" cy="0"/>
        </a:xfrm>
      </p:grpSpPr>
      <p:sp>
        <p:nvSpPr>
          <p:cNvPr id="315" name="Shape 315"/>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loi des pressions partielles de Dalton</a:t>
            </a:r>
            <a:endParaRPr/>
          </a:p>
        </p:txBody>
      </p:sp>
      <p:sp>
        <p:nvSpPr>
          <p:cNvPr id="316" name="Shape 316"/>
          <p:cNvSpPr txBox="1"/>
          <p:nvPr>
            <p:ph idx="1" type="body"/>
          </p:nvPr>
        </p:nvSpPr>
        <p:spPr>
          <a:xfrm>
            <a:off x="6096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On prépare de l’hydrogène en faisant réagir du calcium avec de l’eau.  L’hydrogène est recueilli à l’aide d’un montage comme on vient juste de voir.  Le volume de gaz recueilli à 30</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et à 988 mm Hg est de 641 mL.  Quelle est la masse de l’hydrogène obtenue?  La pression de la vapeur d’eau à 30</a:t>
            </a:r>
            <a:r>
              <a:rPr b="0" baseline="30000" i="0" lang="en-US" sz="2000" u="none" cap="none" strike="noStrike">
                <a:solidFill>
                  <a:schemeClr val="dk1"/>
                </a:solidFill>
                <a:latin typeface="Times New Roman"/>
                <a:ea typeface="Times New Roman"/>
                <a:cs typeface="Times New Roman"/>
                <a:sym typeface="Times New Roman"/>
              </a:rPr>
              <a:t>o</a:t>
            </a:r>
            <a:r>
              <a:rPr b="0" i="0" lang="en-US" sz="2000" u="none" cap="none" strike="noStrike">
                <a:solidFill>
                  <a:schemeClr val="dk1"/>
                </a:solidFill>
                <a:latin typeface="Times New Roman"/>
                <a:ea typeface="Times New Roman"/>
                <a:cs typeface="Times New Roman"/>
                <a:sym typeface="Times New Roman"/>
              </a:rPr>
              <a:t>C  est de 31.82 mm Hg.</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p:txBody>
      </p:sp>
      <p:pic>
        <p:nvPicPr>
          <p:cNvPr id="317" name="Shape 317"/>
          <p:cNvPicPr preferRelativeResize="0"/>
          <p:nvPr/>
        </p:nvPicPr>
        <p:blipFill rotWithShape="1">
          <a:blip r:embed="rId3">
            <a:alphaModFix/>
          </a:blip>
          <a:srcRect b="0" l="0" r="0" t="0"/>
          <a:stretch/>
        </p:blipFill>
        <p:spPr>
          <a:xfrm>
            <a:off x="228600" y="3581400"/>
            <a:ext cx="8786812" cy="224631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2" name="Shape 322"/>
        <p:cNvGrpSpPr/>
        <p:nvPr/>
      </p:nvGrpSpPr>
      <p:grpSpPr>
        <a:xfrm>
          <a:off x="0" y="0"/>
          <a:ext cx="0" cy="0"/>
          <a:chOff x="0" y="0"/>
          <a:chExt cx="0" cy="0"/>
        </a:xfrm>
      </p:grpSpPr>
      <p:sp>
        <p:nvSpPr>
          <p:cNvPr id="323" name="Shape 323"/>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cinétique des gaz</a:t>
            </a:r>
            <a:endParaRPr/>
          </a:p>
        </p:txBody>
      </p:sp>
      <p:sp>
        <p:nvSpPr>
          <p:cNvPr id="324" name="Shape 324"/>
          <p:cNvSpPr txBox="1"/>
          <p:nvPr>
            <p:ph idx="1" type="body"/>
          </p:nvPr>
        </p:nvSpPr>
        <p:spPr>
          <a:xfrm>
            <a:off x="395287" y="1196975"/>
            <a:ext cx="8497887"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est arrivé à l’équation des gaz parfaits empiriquement, i.e., on ne comprends pas </a:t>
            </a:r>
            <a:r>
              <a:rPr b="0" i="1" lang="en-US" sz="2400" u="none" cap="none" strike="noStrike">
                <a:solidFill>
                  <a:schemeClr val="dk1"/>
                </a:solidFill>
                <a:latin typeface="Times New Roman"/>
                <a:ea typeface="Times New Roman"/>
                <a:cs typeface="Times New Roman"/>
                <a:sym typeface="Times New Roman"/>
              </a:rPr>
              <a:t>pourquoi  </a:t>
            </a:r>
            <a:r>
              <a:rPr b="0" i="0" lang="en-US" sz="2400" u="none" cap="none" strike="noStrike">
                <a:solidFill>
                  <a:schemeClr val="dk1"/>
                </a:solidFill>
                <a:latin typeface="Times New Roman"/>
                <a:ea typeface="Times New Roman"/>
                <a:cs typeface="Times New Roman"/>
                <a:sym typeface="Times New Roman"/>
              </a:rPr>
              <a:t>PV=nRT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Maxwell et Boltzmann ont essayé d’expliquer les propriétés physiques des gaz à partir des mouvements des molécules individuelles du gaz</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un gaz parfait, il n’y a pas d’attractions ou de répulsions entre les molécules du gaz donc l’énergie du gaz provient entièrement de l’énergie cinétique des molécules individuelles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l’énergie cinétique d’une molécule dépend seulement sur la masse et la vitesse de la molécule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9" name="Shape 329"/>
        <p:cNvGrpSpPr/>
        <p:nvPr/>
      </p:nvGrpSpPr>
      <p:grpSpPr>
        <a:xfrm>
          <a:off x="0" y="0"/>
          <a:ext cx="0" cy="0"/>
          <a:chOff x="0" y="0"/>
          <a:chExt cx="0" cy="0"/>
        </a:xfrm>
      </p:grpSpPr>
      <p:sp>
        <p:nvSpPr>
          <p:cNvPr id="330" name="Shape 330"/>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Les postulats de la théorie cinétique des gaz</a:t>
            </a:r>
            <a:endParaRPr/>
          </a:p>
        </p:txBody>
      </p:sp>
      <p:sp>
        <p:nvSpPr>
          <p:cNvPr id="331" name="Shape 331"/>
          <p:cNvSpPr txBox="1"/>
          <p:nvPr>
            <p:ph idx="1" type="body"/>
          </p:nvPr>
        </p:nvSpPr>
        <p:spPr>
          <a:xfrm>
            <a:off x="4572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gaz est formé de molécules séparées les uns des autres par des distances beaucoup plus grandes que leurs propres dimensions, i.e., le volume d’une molécule est négligeable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molécules gazeuses sont constamment en mouvement dans toutes les directions et elles s’entrechoquent fréquemment et ces collisions sont parfaitement élastiques, i.e., l’énergie totale (cinétique) de toutes les molécules d’un système ne change pas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molécules gazeuses n’exercent aucune force attractive ou répulsive entre elles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cinétique moyenne des molécules d’un gaz est proportionnelle à la température de ce gaz en kelvins, et deux gaz à la même température ont la même énergie cinétique moyenne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6" name="Shape 336"/>
        <p:cNvGrpSpPr/>
        <p:nvPr/>
      </p:nvGrpSpPr>
      <p:grpSpPr>
        <a:xfrm>
          <a:off x="0" y="0"/>
          <a:ext cx="0" cy="0"/>
          <a:chOff x="0" y="0"/>
          <a:chExt cx="0" cy="0"/>
        </a:xfrm>
      </p:grpSpPr>
      <p:sp>
        <p:nvSpPr>
          <p:cNvPr id="337" name="Shape 337"/>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cinétique des gaz</a:t>
            </a:r>
            <a:endParaRPr/>
          </a:p>
        </p:txBody>
      </p:sp>
      <p:sp>
        <p:nvSpPr>
          <p:cNvPr id="338" name="Shape 338"/>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l’énergie cinétique moyenne des molécules d’un gaz est donnée par																																																																																																																												où 			est la moyenne des carrés des vitesses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dernier postulat dit que:																																																																	</a:t>
            </a:r>
            <a:endParaRPr/>
          </a:p>
          <a:p>
            <a:pPr indent="-342900" lvl="0" marL="342900" marR="0" rtl="0" algn="l">
              <a:lnSpc>
                <a:spcPct val="100000"/>
              </a:lnSpc>
              <a:spcBef>
                <a:spcPts val="480"/>
              </a:spcBef>
              <a:spcAft>
                <a:spcPts val="0"/>
              </a:spcAft>
              <a:buClr>
                <a:schemeClr val="dk1"/>
              </a:buClr>
              <a:buSzPts val="2400"/>
              <a:buFont typeface="Times New Roman"/>
              <a:buNone/>
            </a:pPr>
            <a:r>
              <a:rPr b="0" i="0" lang="en-US" sz="2400" u="none" cap="none" strike="noStrike">
                <a:solidFill>
                  <a:schemeClr val="dk1"/>
                </a:solidFill>
                <a:latin typeface="Times New Roman"/>
                <a:ea typeface="Times New Roman"/>
                <a:cs typeface="Times New Roman"/>
                <a:sym typeface="Times New Roman"/>
              </a:rPr>
              <a:t>    			où k est la constante de Boltzmann </a:t>
            </a:r>
            <a:endParaRPr/>
          </a:p>
        </p:txBody>
      </p:sp>
      <p:pic>
        <p:nvPicPr>
          <p:cNvPr id="339" name="Shape 339"/>
          <p:cNvPicPr preferRelativeResize="0"/>
          <p:nvPr/>
        </p:nvPicPr>
        <p:blipFill rotWithShape="1">
          <a:blip r:embed="rId3">
            <a:alphaModFix/>
          </a:blip>
          <a:srcRect b="0" l="0" r="0" t="0"/>
          <a:stretch/>
        </p:blipFill>
        <p:spPr>
          <a:xfrm>
            <a:off x="3810000" y="2133600"/>
            <a:ext cx="1600200" cy="825500"/>
          </a:xfrm>
          <a:prstGeom prst="rect">
            <a:avLst/>
          </a:prstGeom>
          <a:noFill/>
          <a:ln>
            <a:noFill/>
          </a:ln>
        </p:spPr>
      </p:pic>
      <p:pic>
        <p:nvPicPr>
          <p:cNvPr id="340" name="Shape 340"/>
          <p:cNvPicPr preferRelativeResize="0"/>
          <p:nvPr/>
        </p:nvPicPr>
        <p:blipFill rotWithShape="1">
          <a:blip r:embed="rId4">
            <a:alphaModFix/>
          </a:blip>
          <a:srcRect b="0" l="0" r="0" t="0"/>
          <a:stretch/>
        </p:blipFill>
        <p:spPr>
          <a:xfrm>
            <a:off x="1905000" y="2819400"/>
            <a:ext cx="542925" cy="685800"/>
          </a:xfrm>
          <a:prstGeom prst="rect">
            <a:avLst/>
          </a:prstGeom>
          <a:noFill/>
          <a:ln>
            <a:noFill/>
          </a:ln>
        </p:spPr>
      </p:pic>
      <p:pic>
        <p:nvPicPr>
          <p:cNvPr id="341" name="Shape 341"/>
          <p:cNvPicPr preferRelativeResize="0"/>
          <p:nvPr/>
        </p:nvPicPr>
        <p:blipFill rotWithShape="1">
          <a:blip r:embed="rId5">
            <a:alphaModFix/>
          </a:blip>
          <a:srcRect b="0" l="0" r="0" t="0"/>
          <a:stretch/>
        </p:blipFill>
        <p:spPr>
          <a:xfrm>
            <a:off x="3200400" y="3581400"/>
            <a:ext cx="2819400" cy="830262"/>
          </a:xfrm>
          <a:prstGeom prst="rect">
            <a:avLst/>
          </a:prstGeom>
          <a:noFill/>
          <a:ln>
            <a:noFill/>
          </a:ln>
        </p:spPr>
      </p:pic>
      <p:pic>
        <p:nvPicPr>
          <p:cNvPr id="342" name="Shape 342"/>
          <p:cNvPicPr preferRelativeResize="0"/>
          <p:nvPr/>
        </p:nvPicPr>
        <p:blipFill rotWithShape="1">
          <a:blip r:embed="rId6">
            <a:alphaModFix/>
          </a:blip>
          <a:srcRect b="0" l="0" r="0" t="0"/>
          <a:stretch/>
        </p:blipFill>
        <p:spPr>
          <a:xfrm>
            <a:off x="4648200" y="4648200"/>
            <a:ext cx="3886200" cy="81597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7" name="Shape 347"/>
        <p:cNvGrpSpPr/>
        <p:nvPr/>
      </p:nvGrpSpPr>
      <p:grpSpPr>
        <a:xfrm>
          <a:off x="0" y="0"/>
          <a:ext cx="0" cy="0"/>
          <a:chOff x="0" y="0"/>
          <a:chExt cx="0" cy="0"/>
        </a:xfrm>
      </p:grpSpPr>
      <p:sp>
        <p:nvSpPr>
          <p:cNvPr id="348" name="Shape 348"/>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cinétique des gaz</a:t>
            </a:r>
            <a:endParaRPr/>
          </a:p>
        </p:txBody>
      </p:sp>
      <p:pic>
        <p:nvPicPr>
          <p:cNvPr id="349" name="Shape 349"/>
          <p:cNvPicPr preferRelativeResize="0"/>
          <p:nvPr>
            <p:ph idx="2" type="clipArt"/>
          </p:nvPr>
        </p:nvPicPr>
        <p:blipFill rotWithShape="1">
          <a:blip r:embed="rId3">
            <a:alphaModFix/>
          </a:blip>
          <a:srcRect b="0" l="0" r="0" t="0"/>
          <a:stretch/>
        </p:blipFill>
        <p:spPr>
          <a:xfrm>
            <a:off x="0" y="1905000"/>
            <a:ext cx="4724400" cy="3543300"/>
          </a:xfrm>
          <a:prstGeom prst="rect">
            <a:avLst/>
          </a:prstGeom>
          <a:noFill/>
          <a:ln>
            <a:noFill/>
          </a:ln>
        </p:spPr>
      </p:pic>
      <p:sp>
        <p:nvSpPr>
          <p:cNvPr id="350" name="Shape 350"/>
          <p:cNvSpPr txBox="1"/>
          <p:nvPr>
            <p:ph idx="1" type="body"/>
          </p:nvPr>
        </p:nvSpPr>
        <p:spPr>
          <a:xfrm>
            <a:off x="4724400" y="1524000"/>
            <a:ext cx="4191000" cy="4495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distribution de Maxwell décrit la probabilité de trouver une molécule avec une certaine vitesse à une température donnée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vitesse la plus probable augmente lorsque la température augmente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y a une plus grande dispersion dans les vitesses à haute température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5" name="Shape 355"/>
        <p:cNvGrpSpPr/>
        <p:nvPr/>
      </p:nvGrpSpPr>
      <p:grpSpPr>
        <a:xfrm>
          <a:off x="0" y="0"/>
          <a:ext cx="0" cy="0"/>
          <a:chOff x="0" y="0"/>
          <a:chExt cx="0" cy="0"/>
        </a:xfrm>
      </p:grpSpPr>
      <p:sp>
        <p:nvSpPr>
          <p:cNvPr id="356" name="Shape 356"/>
          <p:cNvSpPr txBox="1"/>
          <p:nvPr>
            <p:ph type="title"/>
          </p:nvPr>
        </p:nvSpPr>
        <p:spPr>
          <a:xfrm>
            <a:off x="7620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cinétique des gaz</a:t>
            </a:r>
            <a:endParaRPr/>
          </a:p>
        </p:txBody>
      </p:sp>
      <p:sp>
        <p:nvSpPr>
          <p:cNvPr id="357" name="Shape 357"/>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avec la théorie cinétique des gaz et la distribution de Maxwell, on peut dériver l’équation suivante: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mais nous savons empiriquement que PV=nRT, donc</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vitesse quadratique moyenne, v</a:t>
            </a:r>
            <a:r>
              <a:rPr b="0" baseline="-25000" i="0" lang="en-US" sz="2000" u="none" cap="none" strike="noStrike">
                <a:solidFill>
                  <a:schemeClr val="dk1"/>
                </a:solidFill>
                <a:latin typeface="Times New Roman"/>
                <a:ea typeface="Times New Roman"/>
                <a:cs typeface="Times New Roman"/>
                <a:sym typeface="Times New Roman"/>
              </a:rPr>
              <a:t>quadr</a:t>
            </a:r>
            <a:r>
              <a:rPr b="0" i="0" lang="en-US" sz="2000" u="none" cap="none" strike="noStrike">
                <a:solidFill>
                  <a:schemeClr val="dk1"/>
                </a:solidFill>
                <a:latin typeface="Times New Roman"/>
                <a:ea typeface="Times New Roman"/>
                <a:cs typeface="Times New Roman"/>
                <a:sym typeface="Times New Roman"/>
              </a:rPr>
              <a:t>, augmente lorsque T augmente ou la masse molaire, M, diminue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afin que v</a:t>
            </a:r>
            <a:r>
              <a:rPr b="0" baseline="-25000" i="0" lang="en-US" sz="2000" u="none" cap="none" strike="noStrike">
                <a:solidFill>
                  <a:schemeClr val="dk1"/>
                </a:solidFill>
                <a:latin typeface="Times New Roman"/>
                <a:ea typeface="Times New Roman"/>
                <a:cs typeface="Times New Roman"/>
                <a:sym typeface="Times New Roman"/>
              </a:rPr>
              <a:t>quadr</a:t>
            </a:r>
            <a:r>
              <a:rPr b="0" i="0" lang="en-US" sz="2000" u="none" cap="none" strike="noStrike">
                <a:solidFill>
                  <a:schemeClr val="dk1"/>
                </a:solidFill>
                <a:latin typeface="Times New Roman"/>
                <a:ea typeface="Times New Roman"/>
                <a:cs typeface="Times New Roman"/>
                <a:sym typeface="Times New Roman"/>
              </a:rPr>
              <a:t> sort en m/s (i.e., SI), M doit être donné en kg/mol (SI) et R doit être exprimé par 8.314 J/K (SI)</a:t>
            </a:r>
            <a:endParaRPr/>
          </a:p>
        </p:txBody>
      </p:sp>
      <p:pic>
        <p:nvPicPr>
          <p:cNvPr id="358" name="Shape 358"/>
          <p:cNvPicPr preferRelativeResize="0"/>
          <p:nvPr/>
        </p:nvPicPr>
        <p:blipFill rotWithShape="1">
          <a:blip r:embed="rId3">
            <a:alphaModFix/>
          </a:blip>
          <a:srcRect b="0" l="0" r="0" t="0"/>
          <a:stretch/>
        </p:blipFill>
        <p:spPr>
          <a:xfrm>
            <a:off x="4500562" y="1428750"/>
            <a:ext cx="1524000" cy="679450"/>
          </a:xfrm>
          <a:prstGeom prst="rect">
            <a:avLst/>
          </a:prstGeom>
          <a:noFill/>
          <a:ln>
            <a:noFill/>
          </a:ln>
        </p:spPr>
      </p:pic>
      <p:pic>
        <p:nvPicPr>
          <p:cNvPr id="359" name="Shape 359"/>
          <p:cNvPicPr preferRelativeResize="0"/>
          <p:nvPr/>
        </p:nvPicPr>
        <p:blipFill rotWithShape="1">
          <a:blip r:embed="rId4">
            <a:alphaModFix/>
          </a:blip>
          <a:srcRect b="0" l="0" r="0" t="0"/>
          <a:stretch/>
        </p:blipFill>
        <p:spPr>
          <a:xfrm>
            <a:off x="3643312" y="2714625"/>
            <a:ext cx="3429000" cy="148113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4" name="Shape 364"/>
        <p:cNvGrpSpPr/>
        <p:nvPr/>
      </p:nvGrpSpPr>
      <p:grpSpPr>
        <a:xfrm>
          <a:off x="0" y="0"/>
          <a:ext cx="0" cy="0"/>
          <a:chOff x="0" y="0"/>
          <a:chExt cx="0" cy="0"/>
        </a:xfrm>
      </p:grpSpPr>
      <p:sp>
        <p:nvSpPr>
          <p:cNvPr id="365" name="Shape 365"/>
          <p:cNvSpPr txBox="1"/>
          <p:nvPr>
            <p:ph type="title"/>
          </p:nvPr>
        </p:nvSpPr>
        <p:spPr>
          <a:xfrm>
            <a:off x="684212"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cinétique des gaz</a:t>
            </a:r>
            <a:endParaRPr/>
          </a:p>
        </p:txBody>
      </p:sp>
      <p:sp>
        <p:nvSpPr>
          <p:cNvPr id="366" name="Shape 366"/>
          <p:cNvSpPr txBox="1"/>
          <p:nvPr>
            <p:ph idx="1" type="body"/>
          </p:nvPr>
        </p:nvSpPr>
        <p:spPr>
          <a:xfrm>
            <a:off x="395287" y="1125537"/>
            <a:ext cx="8280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Calculez la vitesse moyenne des molécules de chlore (Cl</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en mètres par seconde à 20</a:t>
            </a:r>
            <a:r>
              <a:rPr b="0" baseline="30000" i="0" lang="en-US" sz="2400" u="none" cap="none" strike="noStrike">
                <a:solidFill>
                  <a:schemeClr val="dk1"/>
                </a:solidFill>
                <a:latin typeface="Times New Roman"/>
                <a:ea typeface="Times New Roman"/>
                <a:cs typeface="Times New Roman"/>
                <a:sym typeface="Times New Roman"/>
              </a:rPr>
              <a:t>o</a:t>
            </a:r>
            <a:r>
              <a:rPr b="0" i="0" lang="en-US" sz="2400" u="none" cap="none" strike="noStrike">
                <a:solidFill>
                  <a:schemeClr val="dk1"/>
                </a:solidFill>
                <a:latin typeface="Times New Roman"/>
                <a:ea typeface="Times New Roman"/>
                <a:cs typeface="Times New Roman"/>
                <a:sym typeface="Times New Roman"/>
              </a:rPr>
              <a:t>C.</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T = 293 K  et M = 70.90 g/mol = 0.07090 kg/mol</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N.B.  la théorie cinétique des gaz nous permet de calculer v</a:t>
            </a:r>
            <a:r>
              <a:rPr b="0" baseline="-25000" i="0" lang="en-US" sz="2400" u="none" cap="none" strike="noStrike">
                <a:solidFill>
                  <a:schemeClr val="dk1"/>
                </a:solidFill>
                <a:latin typeface="Times New Roman"/>
                <a:ea typeface="Times New Roman"/>
                <a:cs typeface="Times New Roman"/>
                <a:sym typeface="Times New Roman"/>
              </a:rPr>
              <a:t>quadr</a:t>
            </a:r>
            <a:r>
              <a:rPr b="0" i="0" lang="en-US" sz="2400" u="none" cap="none" strike="noStrike">
                <a:solidFill>
                  <a:schemeClr val="dk1"/>
                </a:solidFill>
                <a:latin typeface="Times New Roman"/>
                <a:ea typeface="Times New Roman"/>
                <a:cs typeface="Times New Roman"/>
                <a:sym typeface="Times New Roman"/>
              </a:rPr>
              <a:t> pour He et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et on observe qu’elle approche la vitesse de libération pour la Terre (1.1 x 10</a:t>
            </a:r>
            <a:r>
              <a:rPr b="0" baseline="30000" i="0" lang="en-US" sz="2400" u="none" cap="none" strike="noStrike">
                <a:solidFill>
                  <a:schemeClr val="dk1"/>
                </a:solidFill>
                <a:latin typeface="Times New Roman"/>
                <a:ea typeface="Times New Roman"/>
                <a:cs typeface="Times New Roman"/>
                <a:sym typeface="Times New Roman"/>
              </a:rPr>
              <a:t>4</a:t>
            </a:r>
            <a:r>
              <a:rPr b="0" i="0" lang="en-US" sz="2400" u="none" cap="none" strike="noStrike">
                <a:solidFill>
                  <a:schemeClr val="dk1"/>
                </a:solidFill>
                <a:latin typeface="Times New Roman"/>
                <a:ea typeface="Times New Roman"/>
                <a:cs typeface="Times New Roman"/>
                <a:sym typeface="Times New Roman"/>
              </a:rPr>
              <a:t> m/s).  Ces deux gaz peuvent donc s’échapper de notre atmosphère.</a:t>
            </a:r>
            <a:endParaRPr/>
          </a:p>
        </p:txBody>
      </p:sp>
      <p:pic>
        <p:nvPicPr>
          <p:cNvPr id="367" name="Shape 367"/>
          <p:cNvPicPr preferRelativeResize="0"/>
          <p:nvPr/>
        </p:nvPicPr>
        <p:blipFill rotWithShape="1">
          <a:blip r:embed="rId3">
            <a:alphaModFix/>
          </a:blip>
          <a:srcRect b="0" l="0" r="0" t="0"/>
          <a:stretch/>
        </p:blipFill>
        <p:spPr>
          <a:xfrm>
            <a:off x="1692275" y="2997200"/>
            <a:ext cx="5832475" cy="128905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1" name="Shape 371"/>
        <p:cNvGrpSpPr/>
        <p:nvPr/>
      </p:nvGrpSpPr>
      <p:grpSpPr>
        <a:xfrm>
          <a:off x="0" y="0"/>
          <a:ext cx="0" cy="0"/>
          <a:chOff x="0" y="0"/>
          <a:chExt cx="0" cy="0"/>
        </a:xfrm>
      </p:grpSpPr>
      <p:sp>
        <p:nvSpPr>
          <p:cNvPr id="372" name="Shape 372"/>
          <p:cNvSpPr txBox="1"/>
          <p:nvPr>
            <p:ph idx="1" type="body"/>
          </p:nvPr>
        </p:nvSpPr>
        <p:spPr>
          <a:xfrm>
            <a:off x="250825" y="188912"/>
            <a:ext cx="8713787"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Dans un contenant de 5.00 L, on a 8.22 g de O</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et une pression de 1.00 atm.  Dans un autre contenant de 5.00 L, on a 8.22 g de N</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et une pression de 1.00 atm.  Quelle est la vitesse moyenne (ou vitesse quadratique) des molécules dans chaque contenant?  On place tout le O</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et tout le N</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dans un troisième contenant de 5.00 L qui est maintenu à 25.0</a:t>
            </a:r>
            <a:r>
              <a:rPr b="0" baseline="30000" i="0" lang="en-US" sz="1800" u="none" cap="none" strike="noStrike">
                <a:solidFill>
                  <a:schemeClr val="dk1"/>
                </a:solidFill>
                <a:latin typeface="Times New Roman"/>
                <a:ea typeface="Times New Roman"/>
                <a:cs typeface="Times New Roman"/>
                <a:sym typeface="Times New Roman"/>
              </a:rPr>
              <a:t>o</a:t>
            </a:r>
            <a:r>
              <a:rPr b="0" i="0" lang="en-US" sz="1800" u="none" cap="none" strike="noStrike">
                <a:solidFill>
                  <a:schemeClr val="dk1"/>
                </a:solidFill>
                <a:latin typeface="Times New Roman"/>
                <a:ea typeface="Times New Roman"/>
                <a:cs typeface="Times New Roman"/>
                <a:sym typeface="Times New Roman"/>
              </a:rPr>
              <a:t>C.  Quelle est la pression totale  dans ce contenu?  En moyenne, est ce que les molécules de O</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possèdent plus d’énergie cinétique, le même énergie cinétique, ou moins d’énergie cinétique que les molécules de N</a:t>
            </a:r>
            <a:r>
              <a:rPr b="0" baseline="-25000" i="0" lang="en-US" sz="1800" u="none" cap="none" strike="noStrike">
                <a:solidFill>
                  <a:schemeClr val="dk1"/>
                </a:solidFill>
                <a:latin typeface="Times New Roman"/>
                <a:ea typeface="Times New Roman"/>
                <a:cs typeface="Times New Roman"/>
                <a:sym typeface="Times New Roman"/>
              </a:rPr>
              <a:t>2</a:t>
            </a:r>
            <a:r>
              <a:rPr b="0" i="0" lang="en-US" sz="1800" u="none" cap="none" strike="noStrike">
                <a:solidFill>
                  <a:schemeClr val="dk1"/>
                </a:solidFill>
                <a:latin typeface="Times New Roman"/>
                <a:ea typeface="Times New Roman"/>
                <a:cs typeface="Times New Roman"/>
                <a:sym typeface="Times New Roman"/>
              </a:rPr>
              <a:t>(g)?  Vous n’avez pas besoin d’expliquez votre raisonnement (c'est-à-dire, tout simplement fournir la réponse).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