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fntdata" ContentType="application/x-fontdata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792" r:id="rId1"/>
  </p:sldMasterIdLst>
  <p:notesMasterIdLst>
    <p:notesMasterId r:id="rId39"/>
  </p:notesMasterIdLst>
  <p:handoutMasterIdLst>
    <p:handoutMasterId r:id="rId40"/>
  </p:handoutMasterIdLst>
  <p:sldIdLst>
    <p:sldId id="271" r:id="rId2"/>
    <p:sldId id="272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82" r:id="rId13"/>
    <p:sldId id="283" r:id="rId14"/>
    <p:sldId id="284" r:id="rId15"/>
    <p:sldId id="285" r:id="rId16"/>
    <p:sldId id="286" r:id="rId17"/>
    <p:sldId id="287" r:id="rId18"/>
    <p:sldId id="288" r:id="rId19"/>
    <p:sldId id="289" r:id="rId20"/>
    <p:sldId id="290" r:id="rId21"/>
    <p:sldId id="291" r:id="rId22"/>
    <p:sldId id="292" r:id="rId23"/>
    <p:sldId id="293" r:id="rId24"/>
    <p:sldId id="294" r:id="rId25"/>
    <p:sldId id="295" r:id="rId26"/>
    <p:sldId id="296" r:id="rId27"/>
    <p:sldId id="298" r:id="rId28"/>
    <p:sldId id="299" r:id="rId29"/>
    <p:sldId id="301" r:id="rId30"/>
    <p:sldId id="303" r:id="rId31"/>
    <p:sldId id="311" r:id="rId32"/>
    <p:sldId id="305" r:id="rId33"/>
    <p:sldId id="306" r:id="rId34"/>
    <p:sldId id="307" r:id="rId35"/>
    <p:sldId id="308" r:id="rId36"/>
    <p:sldId id="309" r:id="rId37"/>
    <p:sldId id="310" r:id="rId38"/>
  </p:sldIdLst>
  <p:sldSz cx="9144000" cy="6858000" type="screen4x3"/>
  <p:notesSz cx="7010400" cy="9236075"/>
  <p:embeddedFontLst>
    <p:embeddedFont>
      <p:font typeface="Arial Unicode MS" panose="020B0604020202020204" pitchFamily="34" charset="-128"/>
      <p:regular r:id="rId41"/>
    </p:embeddedFont>
    <p:embeddedFont>
      <p:font typeface="BlissMedium" panose="020B0604020202020204"/>
      <p:regular r:id="rId42"/>
    </p:embeddedFont>
    <p:embeddedFont>
      <p:font typeface="MS PGothic" panose="020B0600070205080204" pitchFamily="34" charset="-128"/>
      <p:regular r:id="rId43"/>
    </p:embeddedFont>
    <p:embeddedFont>
      <p:font typeface="Formata-Medium" panose="020B0604020202020204"/>
      <p:regular r:id="rId44"/>
    </p:embeddedFont>
  </p:embeddedFontLst>
  <p:defaultTextStyle>
    <a:defPPr>
      <a:defRPr lang="fr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Osaka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Osaka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Osaka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Osaka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Osaka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Osaka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Osaka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Osaka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Osaka" charset="-128"/>
        <a:cs typeface="+mn-cs"/>
      </a:defRPr>
    </a:lvl9pPr>
  </p:defaultTextStyle>
  <p:extLst>
    <p:ext uri="{EFAFB233-063F-42B5-8137-9DF3F51BA10A}">
      <p15:sldGuideLst xmlns:mc="http://schemas.openxmlformats.org/markup-compatibility/2006" xmlns:mv="urn:schemas-microsoft-com:mac:vml" xmlns:p15="http://schemas.microsoft.com/office/powerpoint/2012/main" xmlns="">
        <p15:guide id="1" orient="horz" pos="3838">
          <p15:clr>
            <a:srgbClr val="A4A3A4"/>
          </p15:clr>
        </p15:guide>
        <p15:guide id="2" orient="horz" pos="4269">
          <p15:clr>
            <a:srgbClr val="A4A3A4"/>
          </p15:clr>
        </p15:guide>
        <p15:guide id="3" pos="5494">
          <p15:clr>
            <a:srgbClr val="A4A3A4"/>
          </p15:clr>
        </p15:guide>
        <p15:guide id="4" pos="139">
          <p15:clr>
            <a:srgbClr val="A4A3A4"/>
          </p15:clr>
        </p15:guide>
      </p15:sldGuideLst>
    </p:ext>
    <p:ext uri="{2D200454-40CA-4A62-9FC3-DE9A4176ACB9}">
      <p15:notesGuideLst xmlns:mc="http://schemas.openxmlformats.org/markup-compatibility/2006" xmlns:mv="urn:schemas-microsoft-com:mac:vml" xmlns:p15="http://schemas.microsoft.com/office/powerpoint/2012/main" xmlns="">
        <p15:guide id="1" orient="horz" pos="2909">
          <p15:clr>
            <a:srgbClr val="A4A3A4"/>
          </p15:clr>
        </p15:guide>
        <p15:guide id="2" pos="220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C4745"/>
    <a:srgbClr val="4D4126"/>
    <a:srgbClr val="D4642B"/>
    <a:srgbClr val="7A7E7D"/>
    <a:srgbClr val="6B859E"/>
    <a:srgbClr val="204275"/>
    <a:srgbClr val="CB203C"/>
    <a:srgbClr val="273D5F"/>
    <a:srgbClr val="9A1F23"/>
    <a:srgbClr val="0042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mc="http://schemas.openxmlformats.org/markup-compatibility/2006" xmlns:mv="urn:schemas-microsoft-com:mac:vml"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264" autoAdjust="0"/>
    <p:restoredTop sz="92584" autoAdjust="0"/>
  </p:normalViewPr>
  <p:slideViewPr>
    <p:cSldViewPr showGuides="1">
      <p:cViewPr>
        <p:scale>
          <a:sx n="150" d="100"/>
          <a:sy n="150" d="100"/>
        </p:scale>
        <p:origin x="996" y="1614"/>
      </p:cViewPr>
      <p:guideLst>
        <p:guide orient="horz" pos="3838"/>
        <p:guide orient="horz" pos="4269"/>
        <p:guide pos="5494"/>
        <p:guide pos="13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80"/>
    </p:cViewPr>
  </p:sorterViewPr>
  <p:notesViewPr>
    <p:cSldViewPr showGuides="1">
      <p:cViewPr>
        <p:scale>
          <a:sx n="106" d="100"/>
          <a:sy n="106" d="100"/>
        </p:scale>
        <p:origin x="-5250" y="-522"/>
      </p:cViewPr>
      <p:guideLst>
        <p:guide orient="horz" pos="2909"/>
        <p:guide pos="220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2.fntdata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handoutMaster" Target="handoutMasters/handoutMaster1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3.fntdata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font" Target="fonts/font1.fntdata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image" Target="../media/image27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772525"/>
            <a:ext cx="3038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30" tIns="46415" rIns="92830" bIns="46415" numCol="1" anchor="b" anchorCtr="0" compatLnSpc="1">
            <a:prstTxWarp prst="textNoShape">
              <a:avLst/>
            </a:prstTxWarp>
          </a:bodyPr>
          <a:lstStyle>
            <a:lvl1pPr defTabSz="928688">
              <a:defRPr sz="1200">
                <a:latin typeface="Arial" charset="0"/>
                <a:ea typeface="Osaka" pitchFamily="-4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3"/>
          </p:nvPr>
        </p:nvSpPr>
        <p:spPr>
          <a:xfrm>
            <a:off x="3970338" y="8772525"/>
            <a:ext cx="3038475" cy="4619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ea typeface="Osaka" pitchFamily="52" charset="-128"/>
              </a:defRPr>
            </a:lvl1pPr>
          </a:lstStyle>
          <a:p>
            <a:pPr>
              <a:defRPr/>
            </a:pPr>
            <a:fld id="{97834233-6072-4E67-9B55-28F62049FB30}" type="slidenum">
              <a:rPr lang="fr-CA"/>
              <a:pPr>
                <a:defRPr/>
              </a:pPr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15204945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30" tIns="46415" rIns="92830" bIns="46415" numCol="1" anchor="t" anchorCtr="0" compatLnSpc="1">
            <a:prstTxWarp prst="textNoShape">
              <a:avLst/>
            </a:prstTxWarp>
          </a:bodyPr>
          <a:lstStyle>
            <a:lvl1pPr defTabSz="928688">
              <a:defRPr sz="1200">
                <a:latin typeface="Arial" charset="0"/>
                <a:ea typeface="Osaka" pitchFamily="-4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338" y="0"/>
            <a:ext cx="3038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30" tIns="46415" rIns="92830" bIns="46415" numCol="1" anchor="t" anchorCtr="0" compatLnSpc="1">
            <a:prstTxWarp prst="textNoShape">
              <a:avLst/>
            </a:prstTxWarp>
          </a:bodyPr>
          <a:lstStyle>
            <a:lvl1pPr algn="r" defTabSz="928688">
              <a:defRPr sz="1200">
                <a:latin typeface="Arial" charset="0"/>
                <a:ea typeface="Osaka" pitchFamily="-4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96975" y="692150"/>
            <a:ext cx="4618038" cy="34639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387850"/>
            <a:ext cx="5607050" cy="415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30" tIns="46415" rIns="92830" bIns="4641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noProof="0" dirty="0" smtClean="0"/>
              <a:t>Cliquez pour modifier les styles du texte du masque</a:t>
            </a:r>
          </a:p>
          <a:p>
            <a:pPr lvl="1"/>
            <a:r>
              <a:rPr lang="fr-CA" noProof="0" dirty="0" smtClean="0"/>
              <a:t>Deuxième niveau</a:t>
            </a:r>
          </a:p>
          <a:p>
            <a:pPr lvl="2"/>
            <a:r>
              <a:rPr lang="fr-CA" noProof="0" dirty="0" smtClean="0"/>
              <a:t>Troisième niveau</a:t>
            </a:r>
          </a:p>
          <a:p>
            <a:pPr lvl="3"/>
            <a:r>
              <a:rPr lang="fr-CA" noProof="0" dirty="0" smtClean="0"/>
              <a:t>Quatrième niveau</a:t>
            </a:r>
          </a:p>
          <a:p>
            <a:pPr lvl="4"/>
            <a:r>
              <a:rPr lang="fr-CA" noProof="0" dirty="0" smtClean="0"/>
              <a:t>Cinquième niveau</a:t>
            </a:r>
          </a:p>
        </p:txBody>
      </p:sp>
      <p:sp>
        <p:nvSpPr>
          <p:cNvPr id="358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772525"/>
            <a:ext cx="3038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30" tIns="46415" rIns="92830" bIns="46415" numCol="1" anchor="b" anchorCtr="0" compatLnSpc="1">
            <a:prstTxWarp prst="textNoShape">
              <a:avLst/>
            </a:prstTxWarp>
          </a:bodyPr>
          <a:lstStyle>
            <a:lvl1pPr defTabSz="928688">
              <a:defRPr sz="1200">
                <a:latin typeface="Arial" charset="0"/>
                <a:ea typeface="Osaka" pitchFamily="-4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58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338" y="8772525"/>
            <a:ext cx="3038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30" tIns="46415" rIns="92830" bIns="46415" numCol="1" anchor="b" anchorCtr="0" compatLnSpc="1">
            <a:prstTxWarp prst="textNoShape">
              <a:avLst/>
            </a:prstTxWarp>
          </a:bodyPr>
          <a:lstStyle>
            <a:lvl1pPr algn="r" defTabSz="928688">
              <a:defRPr sz="1200">
                <a:latin typeface="Arial" charset="0"/>
                <a:ea typeface="Osaka" pitchFamily="-44" charset="-128"/>
              </a:defRPr>
            </a:lvl1pPr>
          </a:lstStyle>
          <a:p>
            <a:pPr>
              <a:defRPr/>
            </a:pPr>
            <a:fld id="{2C02CAD0-EEDB-481F-B918-496328B7E2A3}" type="slidenum">
              <a:rPr lang="fr-CA"/>
              <a:pPr>
                <a:defRPr/>
              </a:pPr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81494248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CA" baseline="0" dirty="0" smtClean="0"/>
              <a:t>.  </a:t>
            </a:r>
            <a:endParaRPr lang="fr-CA" dirty="0" smtClean="0"/>
          </a:p>
          <a:p>
            <a:endParaRPr lang="fr-CA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icro-chapt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6215_montage_PPT_macro-micro_01_macro-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24575"/>
            <a:ext cx="9144000" cy="733425"/>
          </a:xfrm>
          <a:prstGeom prst="rect">
            <a:avLst/>
          </a:prstGeom>
        </p:spPr>
      </p:pic>
      <p:sp>
        <p:nvSpPr>
          <p:cNvPr id="7" name="Titre 6"/>
          <p:cNvSpPr>
            <a:spLocks noGrp="1"/>
          </p:cNvSpPr>
          <p:nvPr>
            <p:ph type="title"/>
          </p:nvPr>
        </p:nvSpPr>
        <p:spPr>
          <a:xfrm>
            <a:off x="1857355" y="199767"/>
            <a:ext cx="5572165" cy="1157531"/>
          </a:xfrm>
        </p:spPr>
        <p:txBody>
          <a:bodyPr/>
          <a:lstStyle/>
          <a:p>
            <a:r>
              <a:rPr lang="fr-FR" dirty="0" smtClean="0"/>
              <a:t>Cliquez pour modifier le style du titre</a:t>
            </a:r>
            <a:endParaRPr lang="fr-CA" dirty="0"/>
          </a:p>
        </p:txBody>
      </p:sp>
      <p:sp>
        <p:nvSpPr>
          <p:cNvPr id="6" name="Espace réservé du texte 10"/>
          <p:cNvSpPr>
            <a:spLocks noGrp="1"/>
          </p:cNvSpPr>
          <p:nvPr>
            <p:ph type="body" sz="quarter" idx="13"/>
          </p:nvPr>
        </p:nvSpPr>
        <p:spPr>
          <a:xfrm>
            <a:off x="7421526" y="407338"/>
            <a:ext cx="1552353" cy="1000125"/>
          </a:xfrm>
        </p:spPr>
        <p:txBody>
          <a:bodyPr/>
          <a:lstStyle>
            <a:lvl1pPr algn="ctr">
              <a:defRPr sz="550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err="1" smtClean="0"/>
              <a:t>Cli</a:t>
            </a:r>
            <a:endParaRPr lang="fr-FR" dirty="0" smtClean="0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43966" y="6522662"/>
            <a:ext cx="432000" cy="406800"/>
          </a:xfrm>
          <a:prstGeom prst="rect">
            <a:avLst/>
          </a:prstGeom>
        </p:spPr>
        <p:txBody>
          <a:bodyPr anchor="ctr" anchorCtr="0"/>
          <a:lstStyle>
            <a:lvl1pPr algn="r">
              <a:defRPr sz="1000" b="1">
                <a:solidFill>
                  <a:srgbClr val="3C4745"/>
                </a:solidFill>
              </a:defRPr>
            </a:lvl1pPr>
          </a:lstStyle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‹N°›</a:t>
            </a:fld>
            <a:endParaRPr lang="fr-CA" dirty="0"/>
          </a:p>
        </p:txBody>
      </p:sp>
      <p:sp>
        <p:nvSpPr>
          <p:cNvPr id="10" name="Espace réservé du contenu 9"/>
          <p:cNvSpPr>
            <a:spLocks noGrp="1"/>
          </p:cNvSpPr>
          <p:nvPr>
            <p:ph sz="quarter" idx="12"/>
          </p:nvPr>
        </p:nvSpPr>
        <p:spPr>
          <a:xfrm>
            <a:off x="110945" y="1643050"/>
            <a:ext cx="8610780" cy="4449775"/>
          </a:xfrm>
        </p:spPr>
        <p:txBody>
          <a:bodyPr/>
          <a:lstStyle>
            <a:lvl1pPr>
              <a:buClrTx/>
              <a:defRPr>
                <a:solidFill>
                  <a:schemeClr val="tx1"/>
                </a:solidFill>
              </a:defRPr>
            </a:lvl1pPr>
            <a:lvl2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2pPr>
            <a:lvl3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3pPr>
            <a:lvl4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4pPr>
            <a:lvl5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CA" dirty="0"/>
          </a:p>
        </p:txBody>
      </p:sp>
      <p:sp>
        <p:nvSpPr>
          <p:cNvPr id="11" name="ZoneTexte 5"/>
          <p:cNvSpPr txBox="1">
            <a:spLocks noChangeArrowheads="1"/>
          </p:cNvSpPr>
          <p:nvPr userDrawn="1"/>
        </p:nvSpPr>
        <p:spPr bwMode="auto">
          <a:xfrm>
            <a:off x="5836814" y="6655878"/>
            <a:ext cx="2868093" cy="146194"/>
          </a:xfrm>
          <a:prstGeom prst="rect">
            <a:avLst/>
          </a:prstGeom>
          <a:noFill/>
          <a:ln>
            <a:noFill/>
          </a:ln>
          <a:extLst/>
        </p:spPr>
        <p:txBody>
          <a:bodyPr wrap="none" tIns="0" bIns="0">
            <a:spAutoFit/>
          </a:bodyPr>
          <a:lstStyle/>
          <a:p>
            <a:pPr algn="r">
              <a:defRPr/>
            </a:pPr>
            <a:r>
              <a:rPr lang="fr-FR" sz="950" b="0" spc="50" baseline="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Reproduction interdite © Groupe Modulo Inc.</a:t>
            </a:r>
            <a:endParaRPr lang="fr-FR" sz="950" b="0" spc="50" baseline="0" dirty="0">
              <a:solidFill>
                <a:schemeClr val="tx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3" name="ZoneTexte 5"/>
          <p:cNvSpPr txBox="1">
            <a:spLocks noChangeArrowheads="1"/>
          </p:cNvSpPr>
          <p:nvPr userDrawn="1"/>
        </p:nvSpPr>
        <p:spPr bwMode="auto">
          <a:xfrm>
            <a:off x="1979712" y="6655878"/>
            <a:ext cx="767646" cy="146194"/>
          </a:xfrm>
          <a:prstGeom prst="rect">
            <a:avLst/>
          </a:prstGeom>
          <a:noFill/>
          <a:ln>
            <a:noFill/>
          </a:ln>
          <a:extLst/>
        </p:spPr>
        <p:txBody>
          <a:bodyPr wrap="none" tIns="0" bIns="0">
            <a:spAutoFit/>
          </a:bodyPr>
          <a:lstStyle/>
          <a:p>
            <a:pPr algn="l">
              <a:defRPr/>
            </a:pPr>
            <a:r>
              <a:rPr lang="fr-FR" sz="900" b="0" spc="50" baseline="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2</a:t>
            </a:r>
            <a:r>
              <a:rPr lang="fr-FR" sz="950" b="0" spc="50" baseline="2500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</a:t>
            </a:r>
            <a:r>
              <a:rPr lang="fr-FR" sz="950" b="0" spc="50" baseline="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fr-FR" sz="900" b="0" spc="50" baseline="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édition</a:t>
            </a:r>
            <a:endParaRPr lang="fr-FR" sz="900" b="0" spc="50" baseline="0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icro-inter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6215_montage_PPT_macro-micro_01_macro-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24575"/>
            <a:ext cx="9144000" cy="733425"/>
          </a:xfrm>
          <a:prstGeom prst="rect">
            <a:avLst/>
          </a:prstGeom>
        </p:spPr>
      </p:pic>
      <p:sp>
        <p:nvSpPr>
          <p:cNvPr id="7" name="Titre 6"/>
          <p:cNvSpPr>
            <a:spLocks noGrp="1"/>
          </p:cNvSpPr>
          <p:nvPr>
            <p:ph type="title"/>
          </p:nvPr>
        </p:nvSpPr>
        <p:spPr>
          <a:xfrm>
            <a:off x="1857355" y="199767"/>
            <a:ext cx="6864370" cy="1157531"/>
          </a:xfrm>
        </p:spPr>
        <p:txBody>
          <a:bodyPr/>
          <a:lstStyle/>
          <a:p>
            <a:r>
              <a:rPr lang="fr-FR" dirty="0" smtClean="0"/>
              <a:t>Cliquez pour modifier le style du titre</a:t>
            </a:r>
            <a:endParaRPr lang="fr-CA" dirty="0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43966" y="6522662"/>
            <a:ext cx="432000" cy="406800"/>
          </a:xfrm>
          <a:prstGeom prst="rect">
            <a:avLst/>
          </a:prstGeom>
        </p:spPr>
        <p:txBody>
          <a:bodyPr anchor="ctr" anchorCtr="0"/>
          <a:lstStyle>
            <a:lvl1pPr algn="r">
              <a:defRPr sz="1000" b="1">
                <a:solidFill>
                  <a:srgbClr val="3C4745"/>
                </a:solidFill>
              </a:defRPr>
            </a:lvl1pPr>
          </a:lstStyle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‹N°›</a:t>
            </a:fld>
            <a:endParaRPr lang="fr-CA" dirty="0"/>
          </a:p>
        </p:txBody>
      </p:sp>
      <p:sp>
        <p:nvSpPr>
          <p:cNvPr id="10" name="Espace réservé du contenu 9"/>
          <p:cNvSpPr>
            <a:spLocks noGrp="1"/>
          </p:cNvSpPr>
          <p:nvPr>
            <p:ph sz="quarter" idx="12"/>
          </p:nvPr>
        </p:nvSpPr>
        <p:spPr>
          <a:xfrm>
            <a:off x="110945" y="1643050"/>
            <a:ext cx="8610780" cy="4449775"/>
          </a:xfrm>
        </p:spPr>
        <p:txBody>
          <a:bodyPr/>
          <a:lstStyle>
            <a:lvl1pPr>
              <a:buClrTx/>
              <a:defRPr>
                <a:solidFill>
                  <a:schemeClr val="tx1"/>
                </a:solidFill>
              </a:defRPr>
            </a:lvl1pPr>
            <a:lvl2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2pPr>
            <a:lvl3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3pPr>
            <a:lvl4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4pPr>
            <a:lvl5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CA" dirty="0"/>
          </a:p>
        </p:txBody>
      </p:sp>
      <p:sp>
        <p:nvSpPr>
          <p:cNvPr id="8" name="ZoneTexte 5"/>
          <p:cNvSpPr txBox="1">
            <a:spLocks noChangeArrowheads="1"/>
          </p:cNvSpPr>
          <p:nvPr userDrawn="1"/>
        </p:nvSpPr>
        <p:spPr bwMode="auto">
          <a:xfrm>
            <a:off x="5836814" y="6655878"/>
            <a:ext cx="2868093" cy="146194"/>
          </a:xfrm>
          <a:prstGeom prst="rect">
            <a:avLst/>
          </a:prstGeom>
          <a:noFill/>
          <a:ln>
            <a:noFill/>
          </a:ln>
          <a:extLst/>
        </p:spPr>
        <p:txBody>
          <a:bodyPr wrap="none" tIns="0" bIns="0">
            <a:spAutoFit/>
          </a:bodyPr>
          <a:lstStyle/>
          <a:p>
            <a:pPr algn="r">
              <a:defRPr/>
            </a:pPr>
            <a:r>
              <a:rPr lang="fr-FR" sz="950" b="0" spc="50" baseline="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Reproduction interdite © Groupe Modulo Inc.</a:t>
            </a:r>
            <a:endParaRPr lang="fr-FR" sz="950" b="0" spc="50" baseline="0" dirty="0">
              <a:solidFill>
                <a:schemeClr val="tx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2" name="ZoneTexte 5"/>
          <p:cNvSpPr txBox="1">
            <a:spLocks noChangeArrowheads="1"/>
          </p:cNvSpPr>
          <p:nvPr userDrawn="1"/>
        </p:nvSpPr>
        <p:spPr bwMode="auto">
          <a:xfrm>
            <a:off x="1979712" y="6655878"/>
            <a:ext cx="767646" cy="146194"/>
          </a:xfrm>
          <a:prstGeom prst="rect">
            <a:avLst/>
          </a:prstGeom>
          <a:noFill/>
          <a:ln>
            <a:noFill/>
          </a:ln>
          <a:extLst/>
        </p:spPr>
        <p:txBody>
          <a:bodyPr wrap="none" tIns="0" bIns="0">
            <a:spAutoFit/>
          </a:bodyPr>
          <a:lstStyle/>
          <a:p>
            <a:pPr algn="l">
              <a:defRPr/>
            </a:pPr>
            <a:r>
              <a:rPr lang="fr-FR" sz="900" b="0" spc="50" baseline="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2</a:t>
            </a:r>
            <a:r>
              <a:rPr lang="fr-FR" sz="950" b="0" spc="50" baseline="2500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</a:t>
            </a:r>
            <a:r>
              <a:rPr lang="fr-FR" sz="950" b="0" spc="50" baseline="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fr-FR" sz="900" b="0" spc="50" baseline="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édition</a:t>
            </a:r>
            <a:endParaRPr lang="fr-FR" sz="900" b="0" spc="50" baseline="0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6215_montage_PPT_macro-micro_01_macro-1.jpg"/>
          <p:cNvPicPr>
            <a:picLocks noChangeAspect="1"/>
          </p:cNvPicPr>
          <p:nvPr userDrawn="1"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28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1857356" y="249939"/>
            <a:ext cx="5500726" cy="11073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fr-FR" dirty="0" smtClean="0"/>
              <a:t>Cliquez pour modifier le style du titre</a:t>
            </a:r>
            <a:endParaRPr lang="fr-CA" dirty="0" smtClean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02940"/>
            <a:ext cx="9144000" cy="762000"/>
          </a:xfrm>
          <a:prstGeom prst="rect">
            <a:avLst/>
          </a:prstGeom>
        </p:spPr>
      </p:pic>
      <p:sp>
        <p:nvSpPr>
          <p:cNvPr id="1029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113938" y="1714488"/>
            <a:ext cx="8607787" cy="4378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CA" dirty="0" smtClean="0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40594" y="6456932"/>
            <a:ext cx="432000" cy="408008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1000" b="0">
                <a:solidFill>
                  <a:srgbClr val="6B859E"/>
                </a:solidFill>
              </a:defRPr>
            </a:lvl1pPr>
          </a:lstStyle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‹N°›</a:t>
            </a:fld>
            <a:endParaRPr lang="fr-CA" dirty="0"/>
          </a:p>
        </p:txBody>
      </p:sp>
      <p:sp>
        <p:nvSpPr>
          <p:cNvPr id="8" name="ZoneTexte 5"/>
          <p:cNvSpPr txBox="1">
            <a:spLocks noChangeArrowheads="1"/>
          </p:cNvSpPr>
          <p:nvPr userDrawn="1"/>
        </p:nvSpPr>
        <p:spPr bwMode="auto">
          <a:xfrm>
            <a:off x="5836814" y="6655878"/>
            <a:ext cx="2868093" cy="146194"/>
          </a:xfrm>
          <a:prstGeom prst="rect">
            <a:avLst/>
          </a:prstGeom>
          <a:noFill/>
          <a:ln>
            <a:noFill/>
          </a:ln>
          <a:extLst/>
        </p:spPr>
        <p:txBody>
          <a:bodyPr wrap="none" tIns="0" bIns="0">
            <a:spAutoFit/>
          </a:bodyPr>
          <a:lstStyle/>
          <a:p>
            <a:pPr algn="r">
              <a:defRPr/>
            </a:pPr>
            <a:r>
              <a:rPr lang="fr-FR" sz="950" b="0" spc="50" baseline="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Reproduction interdite © Groupe Modulo Inc.</a:t>
            </a:r>
            <a:endParaRPr lang="fr-FR" sz="950" b="0" spc="50" baseline="0" dirty="0">
              <a:solidFill>
                <a:schemeClr val="tx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1" name="ZoneTexte 5"/>
          <p:cNvSpPr txBox="1">
            <a:spLocks noChangeArrowheads="1"/>
          </p:cNvSpPr>
          <p:nvPr userDrawn="1"/>
        </p:nvSpPr>
        <p:spPr bwMode="auto">
          <a:xfrm>
            <a:off x="1979712" y="6655878"/>
            <a:ext cx="767646" cy="146194"/>
          </a:xfrm>
          <a:prstGeom prst="rect">
            <a:avLst/>
          </a:prstGeom>
          <a:noFill/>
          <a:ln>
            <a:noFill/>
          </a:ln>
          <a:extLst/>
        </p:spPr>
        <p:txBody>
          <a:bodyPr wrap="none" tIns="0" bIns="0">
            <a:spAutoFit/>
          </a:bodyPr>
          <a:lstStyle/>
          <a:p>
            <a:pPr algn="l">
              <a:defRPr/>
            </a:pPr>
            <a:r>
              <a:rPr lang="fr-FR" sz="900" b="0" spc="50" baseline="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2</a:t>
            </a:r>
            <a:r>
              <a:rPr lang="fr-FR" sz="950" b="0" spc="50" baseline="2500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</a:t>
            </a:r>
            <a:r>
              <a:rPr lang="fr-FR" sz="950" b="0" spc="50" baseline="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fr-FR" sz="900" b="0" spc="50" baseline="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édition</a:t>
            </a:r>
            <a:endParaRPr lang="fr-FR" sz="900" b="0" spc="50" baseline="0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7" r:id="rId2"/>
    <p:sldLayoutId id="2147484017" r:id="rId3"/>
    <p:sldLayoutId id="2147484029" r:id="rId4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lnSpc>
          <a:spcPts val="3400"/>
        </a:lnSpc>
        <a:spcBef>
          <a:spcPct val="0"/>
        </a:spcBef>
        <a:spcAft>
          <a:spcPct val="0"/>
        </a:spcAft>
        <a:defRPr sz="3000" b="1" kern="1200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524A3F"/>
          </a:solidFill>
          <a:latin typeface="Formata-Medium" pitchFamily="34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524A3F"/>
          </a:solidFill>
          <a:latin typeface="Formata-Medium" pitchFamily="34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524A3F"/>
          </a:solidFill>
          <a:latin typeface="Formata-Medium" pitchFamily="34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524A3F"/>
          </a:solidFill>
          <a:latin typeface="Formata-Medium" pitchFamily="34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BlissMedium" pitchFamily="2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BlissMedium" pitchFamily="2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BlissMedium" pitchFamily="2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BlissMedium" pitchFamily="2" charset="0"/>
        </a:defRPr>
      </a:lvl9pPr>
    </p:titleStyle>
    <p:bodyStyle>
      <a:lvl1pPr marL="0" indent="0" algn="l" rtl="0" eaLnBrk="0" fontAlgn="base" hangingPunct="0">
        <a:spcBef>
          <a:spcPct val="20000"/>
        </a:spcBef>
        <a:spcAft>
          <a:spcPct val="0"/>
        </a:spcAft>
        <a:buClr>
          <a:srgbClr val="D9C59E"/>
        </a:buClr>
        <a:buSzPct val="110000"/>
        <a:buFontTx/>
        <a:buNone/>
        <a:defRPr sz="2600" b="0" kern="1200">
          <a:solidFill>
            <a:srgbClr val="6B859E"/>
          </a:solidFill>
          <a:latin typeface="Arial" pitchFamily="34" charset="0"/>
          <a:ea typeface="+mn-ea"/>
          <a:cs typeface="Arial" pitchFamily="34" charset="0"/>
        </a:defRPr>
      </a:lvl1pPr>
      <a:lvl2pPr marL="361950" indent="-180975" algn="l" rtl="0" eaLnBrk="0" fontAlgn="base" hangingPunct="0">
        <a:spcBef>
          <a:spcPct val="20000"/>
        </a:spcBef>
        <a:spcAft>
          <a:spcPts val="300"/>
        </a:spcAft>
        <a:buClr>
          <a:srgbClr val="D4642B"/>
        </a:buClr>
        <a:buFont typeface="Wingdings" pitchFamily="2" charset="2"/>
        <a:buChar char="§"/>
        <a:defRPr sz="2500" kern="1200">
          <a:solidFill>
            <a:srgbClr val="272525"/>
          </a:solidFill>
          <a:latin typeface="Arial" pitchFamily="34" charset="0"/>
          <a:ea typeface="+mn-ea"/>
          <a:cs typeface="Arial" pitchFamily="34" charset="0"/>
        </a:defRPr>
      </a:lvl2pPr>
      <a:lvl3pPr marL="714375" indent="-171450" algn="l" rtl="0" eaLnBrk="0" fontAlgn="base" hangingPunct="0">
        <a:spcBef>
          <a:spcPct val="20000"/>
        </a:spcBef>
        <a:spcAft>
          <a:spcPts val="300"/>
        </a:spcAft>
        <a:buClr>
          <a:srgbClr val="D4642B"/>
        </a:buClr>
        <a:buFont typeface="Wingdings" pitchFamily="2" charset="2"/>
        <a:buChar char="§"/>
        <a:defRPr sz="2300" kern="1200">
          <a:solidFill>
            <a:srgbClr val="272525"/>
          </a:solidFill>
          <a:latin typeface="Arial" pitchFamily="34" charset="0"/>
          <a:ea typeface="+mn-ea"/>
          <a:cs typeface="Arial" pitchFamily="34" charset="0"/>
        </a:defRPr>
      </a:lvl3pPr>
      <a:lvl4pPr marL="1076325" indent="-180975" algn="l" rtl="0" eaLnBrk="0" fontAlgn="base" hangingPunct="0">
        <a:spcBef>
          <a:spcPct val="20000"/>
        </a:spcBef>
        <a:spcAft>
          <a:spcPts val="300"/>
        </a:spcAft>
        <a:buClr>
          <a:srgbClr val="D4642B"/>
        </a:buClr>
        <a:buFont typeface="Wingdings" pitchFamily="2" charset="2"/>
        <a:buChar char="§"/>
        <a:defRPr sz="2000" kern="1200">
          <a:solidFill>
            <a:srgbClr val="272525"/>
          </a:solidFill>
          <a:latin typeface="Arial" pitchFamily="34" charset="0"/>
          <a:ea typeface="+mn-ea"/>
          <a:cs typeface="Arial" pitchFamily="34" charset="0"/>
        </a:defRPr>
      </a:lvl4pPr>
      <a:lvl5pPr marL="1438275" indent="-180975" algn="l" rtl="0" eaLnBrk="0" fontAlgn="base" hangingPunct="0">
        <a:spcBef>
          <a:spcPct val="20000"/>
        </a:spcBef>
        <a:spcAft>
          <a:spcPct val="0"/>
        </a:spcAft>
        <a:buClr>
          <a:srgbClr val="D4642B"/>
        </a:buClr>
        <a:buFont typeface="Wingdings" pitchFamily="2" charset="2"/>
        <a:buChar char="§"/>
        <a:defRPr sz="1700" kern="1200">
          <a:solidFill>
            <a:srgbClr val="272525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2.w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4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23.wmf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6.w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8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27.wmf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/>
          <p:cNvSpPr>
            <a:spLocks noGrp="1"/>
          </p:cNvSpPr>
          <p:nvPr>
            <p:ph type="sldNum" sz="quarter" idx="4294967295"/>
          </p:nvPr>
        </p:nvSpPr>
        <p:spPr>
          <a:xfrm>
            <a:off x="8712200" y="6523038"/>
            <a:ext cx="431800" cy="406400"/>
          </a:xfrm>
        </p:spPr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</a:t>
            </a:fld>
            <a:endParaRPr lang="fr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>
          <a:xfrm>
            <a:off x="1905000" y="304800"/>
            <a:ext cx="5572165" cy="1157531"/>
          </a:xfrm>
        </p:spPr>
        <p:txBody>
          <a:bodyPr/>
          <a:lstStyle/>
          <a:p>
            <a:r>
              <a:rPr lang="fr-CA" sz="2600" dirty="0" smtClean="0"/>
              <a:t>Partie 2</a:t>
            </a:r>
            <a:r>
              <a:rPr lang="fr-CA" sz="2800" dirty="0" smtClean="0"/>
              <a:t/>
            </a:r>
            <a:br>
              <a:rPr lang="fr-CA" sz="2800" dirty="0" smtClean="0"/>
            </a:br>
            <a:r>
              <a:rPr lang="fr-CA" sz="2800" dirty="0" smtClean="0"/>
              <a:t>L’offre et la demande : </a:t>
            </a:r>
            <a:br>
              <a:rPr lang="fr-CA" sz="2800" dirty="0" smtClean="0"/>
            </a:br>
            <a:r>
              <a:rPr lang="fr-CA" sz="2800" dirty="0" smtClean="0"/>
              <a:t>le fonctionnement des marchés</a:t>
            </a:r>
            <a:endParaRPr lang="fr-CA" sz="28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</a:t>
            </a:fld>
            <a:endParaRPr lang="fr-CA" dirty="0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2"/>
          </p:nvPr>
        </p:nvSpPr>
        <p:spPr>
          <a:xfrm>
            <a:off x="1066800" y="2743200"/>
            <a:ext cx="6909327" cy="2520280"/>
          </a:xfrm>
        </p:spPr>
        <p:txBody>
          <a:bodyPr/>
          <a:lstStyle/>
          <a:p>
            <a:pPr algn="ctr"/>
            <a:r>
              <a:rPr lang="fr-CA" sz="4400" b="1" dirty="0" smtClean="0">
                <a:solidFill>
                  <a:schemeClr val="accent3">
                    <a:lumMod val="75000"/>
                  </a:schemeClr>
                </a:solidFill>
              </a:rPr>
              <a:t>L’offre, la demande et</a:t>
            </a:r>
          </a:p>
          <a:p>
            <a:pPr algn="ctr"/>
            <a:r>
              <a:rPr lang="fr-CA" sz="4400" b="1" dirty="0" smtClean="0">
                <a:solidFill>
                  <a:schemeClr val="accent3">
                    <a:lumMod val="75000"/>
                  </a:schemeClr>
                </a:solidFill>
              </a:rPr>
              <a:t>les politiques publiques</a:t>
            </a:r>
            <a:endParaRPr lang="fr-CA" sz="44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9" name="Espace réservé du texte 8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CA" dirty="0" smtClean="0"/>
              <a:t>6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599641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Introduction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3</a:t>
            </a:fld>
            <a:endParaRPr lang="fr-CA" dirty="0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 lvl="1"/>
            <a:r>
              <a:rPr lang="fr-CA" dirty="0" smtClean="0"/>
              <a:t>Le </a:t>
            </a:r>
            <a:r>
              <a:rPr lang="fr-CA" dirty="0"/>
              <a:t>présent chapitre constitue une première incursion</a:t>
            </a:r>
            <a:r>
              <a:rPr lang="fr-CA" dirty="0" smtClean="0"/>
              <a:t>    du </a:t>
            </a:r>
            <a:r>
              <a:rPr lang="fr-CA" dirty="0"/>
              <a:t>côté des politiques publiques. </a:t>
            </a:r>
            <a:endParaRPr lang="fr-CA" dirty="0" smtClean="0"/>
          </a:p>
          <a:p>
            <a:pPr lvl="1"/>
            <a:r>
              <a:rPr lang="fr-CA" dirty="0"/>
              <a:t>Nous analyserons divers types d’interventions gouvernementales à partir des concepts d’offre et</a:t>
            </a:r>
            <a:r>
              <a:rPr lang="fr-CA" dirty="0" smtClean="0"/>
              <a:t>         de demande, notamment : </a:t>
            </a:r>
          </a:p>
          <a:p>
            <a:pPr lvl="2"/>
            <a:r>
              <a:rPr lang="fr-CA" dirty="0"/>
              <a:t>L</a:t>
            </a:r>
            <a:r>
              <a:rPr lang="fr-CA" dirty="0" smtClean="0"/>
              <a:t>es </a:t>
            </a:r>
            <a:r>
              <a:rPr lang="fr-CA" dirty="0"/>
              <a:t>politiques de contrôle des </a:t>
            </a:r>
            <a:r>
              <a:rPr lang="fr-CA" dirty="0" smtClean="0"/>
              <a:t>prix</a:t>
            </a:r>
            <a:r>
              <a:rPr lang="en-US" dirty="0" smtClean="0"/>
              <a:t>.</a:t>
            </a:r>
          </a:p>
          <a:p>
            <a:pPr lvl="3"/>
            <a:r>
              <a:rPr lang="fr-CA" sz="2100" dirty="0" smtClean="0"/>
              <a:t>Le prix plafond.</a:t>
            </a:r>
          </a:p>
          <a:p>
            <a:pPr lvl="3"/>
            <a:r>
              <a:rPr lang="fr-CA" sz="2100" dirty="0" smtClean="0"/>
              <a:t>Le prix plancher.</a:t>
            </a:r>
            <a:endParaRPr lang="en-US" sz="2100" dirty="0" smtClean="0"/>
          </a:p>
          <a:p>
            <a:pPr lvl="2"/>
            <a:r>
              <a:rPr lang="fr-CA" dirty="0"/>
              <a:t>L</a:t>
            </a:r>
            <a:r>
              <a:rPr lang="fr-CA" dirty="0" smtClean="0"/>
              <a:t>es </a:t>
            </a:r>
            <a:r>
              <a:rPr lang="fr-CA" dirty="0"/>
              <a:t>effets de la </a:t>
            </a:r>
            <a:r>
              <a:rPr lang="fr-CA" dirty="0" smtClean="0"/>
              <a:t>fiscalité</a:t>
            </a:r>
            <a:r>
              <a:rPr lang="en-US" dirty="0" smtClean="0"/>
              <a:t>.</a:t>
            </a:r>
            <a:endParaRPr lang="fr-CA" dirty="0"/>
          </a:p>
        </p:txBody>
      </p:sp>
      <p:sp>
        <p:nvSpPr>
          <p:cNvPr id="9" name="Espace réservé du texte 8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CA" dirty="0" smtClean="0"/>
              <a:t>6</a:t>
            </a:r>
            <a:endParaRPr lang="fr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Le contrôle des prix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4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>
          <a:xfrm>
            <a:off x="110945" y="1643050"/>
            <a:ext cx="8637519" cy="4449775"/>
          </a:xfrm>
        </p:spPr>
        <p:txBody>
          <a:bodyPr/>
          <a:lstStyle/>
          <a:p>
            <a:pPr lvl="1"/>
            <a:r>
              <a:rPr lang="fr-CA" dirty="0" smtClean="0"/>
              <a:t>Pour assurer le contrôle des prix, les pouvoirs publics peuvent instaurer un prix plafond ou un prix plancher.</a:t>
            </a:r>
          </a:p>
          <a:p>
            <a:pPr lvl="1"/>
            <a:r>
              <a:rPr lang="fr-CA" b="1" dirty="0" smtClean="0"/>
              <a:t>Prix plafond </a:t>
            </a:r>
            <a:r>
              <a:rPr lang="fr-CA" dirty="0" smtClean="0"/>
              <a:t>: Prix maximal auquel un bien peut          être vendu. </a:t>
            </a:r>
          </a:p>
          <a:p>
            <a:pPr lvl="1"/>
            <a:r>
              <a:rPr lang="fr-CA" b="1" dirty="0" smtClean="0"/>
              <a:t>Prix plancher </a:t>
            </a:r>
            <a:r>
              <a:rPr lang="fr-CA" dirty="0" smtClean="0"/>
              <a:t>: Prix minimal auquel un bien peut        être vendu. 	</a:t>
            </a:r>
            <a:endParaRPr lang="fr-CA" dirty="0"/>
          </a:p>
          <a:p>
            <a:endParaRPr lang="fr-CA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Le contrôle des </a:t>
            </a:r>
            <a:r>
              <a:rPr lang="fr-CA" dirty="0" smtClean="0"/>
              <a:t>prix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5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fr-CA" b="1" dirty="0" smtClean="0"/>
              <a:t>Les </a:t>
            </a:r>
            <a:r>
              <a:rPr lang="fr-CA" b="1" dirty="0"/>
              <a:t>effets des prix </a:t>
            </a:r>
            <a:r>
              <a:rPr lang="fr-CA" b="1" dirty="0" smtClean="0"/>
              <a:t>plafonds sur le marché </a:t>
            </a:r>
          </a:p>
          <a:p>
            <a:pPr lvl="1"/>
            <a:r>
              <a:rPr lang="fr-CA" dirty="0" smtClean="0"/>
              <a:t>Lorsque les pouvoirs publics imposent un prix plafond, deux résultats sont possibles :  </a:t>
            </a:r>
          </a:p>
          <a:p>
            <a:pPr lvl="2"/>
            <a:r>
              <a:rPr lang="fr-CA" dirty="0" smtClean="0"/>
              <a:t>Le prix plafond ne constitue pas une contrainte effective.</a:t>
            </a:r>
          </a:p>
          <a:p>
            <a:pPr lvl="2"/>
            <a:r>
              <a:rPr lang="fr-CA" dirty="0" smtClean="0"/>
              <a:t>Le prix plafond constitue une contrainte effective pour       le marché.</a:t>
            </a:r>
          </a:p>
        </p:txBody>
      </p:sp>
    </p:spTree>
    <p:extLst>
      <p:ext uri="{BB962C8B-B14F-4D97-AF65-F5344CB8AC3E}">
        <p14:creationId xmlns:p14="http://schemas.microsoft.com/office/powerpoint/2010/main" val="1980347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/>
              <a:t>Figure 6.1 :</a:t>
            </a:r>
            <a:r>
              <a:rPr lang="fr-CA" sz="2600" dirty="0" smtClean="0"/>
              <a:t> </a:t>
            </a:r>
            <a:br>
              <a:rPr lang="fr-CA" sz="2600" dirty="0" smtClean="0"/>
            </a:br>
            <a:r>
              <a:rPr lang="fr-CA" sz="2600" dirty="0" smtClean="0"/>
              <a:t>Le </a:t>
            </a:r>
            <a:r>
              <a:rPr lang="fr-CA" sz="2600" dirty="0"/>
              <a:t>marché et le prix plafond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6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>
          <a:xfrm>
            <a:off x="182953" y="1643050"/>
            <a:ext cx="8781535" cy="4449775"/>
          </a:xfrm>
        </p:spPr>
        <p:txBody>
          <a:bodyPr/>
          <a:lstStyle/>
          <a:p>
            <a:r>
              <a:rPr lang="fr-CA" sz="2300" b="1" dirty="0" smtClean="0"/>
              <a:t>  a) Prix plafond non effectif              b) Prix plafond effectif</a:t>
            </a:r>
          </a:p>
        </p:txBody>
      </p:sp>
      <p:pic>
        <p:nvPicPr>
          <p:cNvPr id="7" name="Image 6" descr="micro_figure6-1_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" y="2209799"/>
            <a:ext cx="4191000" cy="3680299"/>
          </a:xfrm>
          <a:prstGeom prst="rect">
            <a:avLst/>
          </a:prstGeom>
        </p:spPr>
      </p:pic>
      <p:pic>
        <p:nvPicPr>
          <p:cNvPr id="8" name="Image 7" descr="micro_figure6-1_b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24400" y="2209800"/>
            <a:ext cx="4204179" cy="3725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209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>
          <a:xfrm>
            <a:off x="1857355" y="199767"/>
            <a:ext cx="6531069" cy="1157531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/>
              <a:t>Figure 6.2 : Le prix plafond</a:t>
            </a:r>
            <a:r>
              <a:rPr lang="fr-CA" sz="2600" dirty="0" smtClean="0"/>
              <a:t> </a:t>
            </a:r>
            <a:br>
              <a:rPr lang="fr-CA" sz="2600" dirty="0" smtClean="0"/>
            </a:br>
            <a:r>
              <a:rPr lang="fr-CA" sz="2600" dirty="0" smtClean="0"/>
              <a:t>pour </a:t>
            </a:r>
            <a:r>
              <a:rPr lang="fr-CA" sz="2600" dirty="0"/>
              <a:t>le marché de l’essence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7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fr-CA" sz="2300" b="1" dirty="0" smtClean="0"/>
              <a:t>  a) Prix plafond non effectif              b) Prix plafond effectif</a:t>
            </a:r>
          </a:p>
          <a:p>
            <a:endParaRPr lang="fr-CA" sz="2700" dirty="0"/>
          </a:p>
        </p:txBody>
      </p:sp>
      <p:pic>
        <p:nvPicPr>
          <p:cNvPr id="7" name="Image 6" descr="micro_figure6-2_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" y="2286000"/>
            <a:ext cx="4114800" cy="3616036"/>
          </a:xfrm>
          <a:prstGeom prst="rect">
            <a:avLst/>
          </a:prstGeom>
        </p:spPr>
      </p:pic>
      <p:pic>
        <p:nvPicPr>
          <p:cNvPr id="8" name="Image 7" descr="micro_figure6-2_b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76800" y="2286000"/>
            <a:ext cx="3886200" cy="3627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164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/>
              <a:t>Figure 6.3 : Le contrôle des loyers</a:t>
            </a:r>
            <a:r>
              <a:rPr lang="fr-CA" sz="2600" dirty="0" smtClean="0"/>
              <a:t> </a:t>
            </a:r>
            <a:br>
              <a:rPr lang="fr-CA" sz="2600" dirty="0" smtClean="0"/>
            </a:br>
            <a:r>
              <a:rPr lang="fr-CA" sz="2600" dirty="0" smtClean="0"/>
              <a:t>à </a:t>
            </a:r>
            <a:r>
              <a:rPr lang="fr-CA" sz="2600" dirty="0"/>
              <a:t>court et à long terme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8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>
          <a:xfrm>
            <a:off x="4895528" y="1556792"/>
            <a:ext cx="4019872" cy="881608"/>
          </a:xfrm>
        </p:spPr>
        <p:txBody>
          <a:bodyPr/>
          <a:lstStyle/>
          <a:p>
            <a:r>
              <a:rPr lang="fr-CA" sz="2300" b="1" dirty="0" smtClean="0"/>
              <a:t>          b) Long terme</a:t>
            </a:r>
          </a:p>
          <a:p>
            <a:r>
              <a:rPr lang="fr-CA" sz="2000" b="1" dirty="0" smtClean="0"/>
              <a:t> (Offre et demande élastiques)</a:t>
            </a:r>
          </a:p>
          <a:p>
            <a:endParaRPr lang="fr-CA" sz="2700" dirty="0"/>
          </a:p>
        </p:txBody>
      </p:sp>
      <p:sp>
        <p:nvSpPr>
          <p:cNvPr id="7" name="Espace réservé du contenu 5"/>
          <p:cNvSpPr txBox="1">
            <a:spLocks/>
          </p:cNvSpPr>
          <p:nvPr/>
        </p:nvSpPr>
        <p:spPr bwMode="auto">
          <a:xfrm>
            <a:off x="304800" y="1752600"/>
            <a:ext cx="5397159" cy="18579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110000"/>
              <a:buFontTx/>
              <a:buNone/>
              <a:tabLst/>
              <a:defRPr/>
            </a:pPr>
            <a:endParaRPr kumimoji="0" lang="fr-CA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8" name="Espace réservé du contenu 5"/>
          <p:cNvSpPr txBox="1">
            <a:spLocks/>
          </p:cNvSpPr>
          <p:nvPr/>
        </p:nvSpPr>
        <p:spPr bwMode="auto">
          <a:xfrm>
            <a:off x="0" y="1556792"/>
            <a:ext cx="4800600" cy="446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1257300" lvl="2" indent="-342900" eaLnBrk="0" hangingPunct="0">
              <a:spcBef>
                <a:spcPct val="20000"/>
              </a:spcBef>
              <a:buSzPct val="100000"/>
              <a:buFontTx/>
              <a:buAutoNum type="alphaLcParenR"/>
              <a:defRPr/>
            </a:pPr>
            <a:r>
              <a:rPr kumimoji="0" lang="fr-CA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n-ea"/>
                <a:cs typeface="Arial" pitchFamily="34" charset="0"/>
              </a:rPr>
              <a:t> Court terme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110000"/>
              <a:tabLst/>
              <a:defRPr/>
            </a:pPr>
            <a:r>
              <a:rPr kumimoji="0" lang="fr-CA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n-ea"/>
                <a:cs typeface="Arial" pitchFamily="34" charset="0"/>
              </a:rPr>
              <a:t> (Offre et demande inélastiques</a:t>
            </a:r>
            <a:r>
              <a:rPr kumimoji="0" lang="fr-CA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n-ea"/>
                <a:cs typeface="Arial" pitchFamily="34" charset="0"/>
              </a:rPr>
              <a:t>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110000"/>
              <a:buFontTx/>
              <a:buNone/>
              <a:tabLst/>
              <a:defRPr/>
            </a:pPr>
            <a:endParaRPr kumimoji="0" lang="fr-CA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9" name="Image 8" descr="micro_figure6-3_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2438400"/>
            <a:ext cx="3581400" cy="3624653"/>
          </a:xfrm>
          <a:prstGeom prst="rect">
            <a:avLst/>
          </a:prstGeom>
        </p:spPr>
      </p:pic>
      <p:pic>
        <p:nvPicPr>
          <p:cNvPr id="10" name="Image 9" descr="micro_figure6-3_b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3000" y="2438399"/>
            <a:ext cx="3581400" cy="3624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632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Le contrôle des </a:t>
            </a:r>
            <a:r>
              <a:rPr lang="fr-CA" dirty="0" smtClean="0"/>
              <a:t>prix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9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fr-CA" b="1" dirty="0" smtClean="0"/>
              <a:t>Les </a:t>
            </a:r>
            <a:r>
              <a:rPr lang="fr-CA" b="1" dirty="0"/>
              <a:t>effets des prix </a:t>
            </a:r>
            <a:r>
              <a:rPr lang="fr-CA" b="1" dirty="0" smtClean="0"/>
              <a:t>planchers sur le marché</a:t>
            </a:r>
          </a:p>
          <a:p>
            <a:pPr lvl="1"/>
            <a:r>
              <a:rPr lang="fr-CA" dirty="0" smtClean="0"/>
              <a:t>Lorsque les pouvoirs publics imposent un prix plancher, deux résultats sont possibles :  </a:t>
            </a:r>
          </a:p>
          <a:p>
            <a:pPr lvl="2"/>
            <a:r>
              <a:rPr lang="fr-CA" dirty="0" smtClean="0"/>
              <a:t>Le prix plancher ne constitue pas une contrainte effective.</a:t>
            </a:r>
          </a:p>
          <a:p>
            <a:pPr lvl="2"/>
            <a:r>
              <a:rPr lang="fr-CA" dirty="0" smtClean="0"/>
              <a:t>Le prix plancher constitue une contrainte effective pour     le marché.</a:t>
            </a:r>
          </a:p>
        </p:txBody>
      </p:sp>
    </p:spTree>
    <p:extLst>
      <p:ext uri="{BB962C8B-B14F-4D97-AF65-F5344CB8AC3E}">
        <p14:creationId xmlns:p14="http://schemas.microsoft.com/office/powerpoint/2010/main" val="1767014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/>
              <a:t>Figure 6.4 :</a:t>
            </a:r>
            <a:r>
              <a:rPr lang="fr-CA" sz="2600" dirty="0" smtClean="0"/>
              <a:t> </a:t>
            </a:r>
            <a:br>
              <a:rPr lang="fr-CA" sz="2600" dirty="0" smtClean="0"/>
            </a:br>
            <a:r>
              <a:rPr lang="fr-CA" sz="2600" dirty="0" smtClean="0"/>
              <a:t>Le </a:t>
            </a:r>
            <a:r>
              <a:rPr lang="fr-CA" sz="2600" dirty="0"/>
              <a:t>prix plancher sur un marché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10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>
          <a:xfrm>
            <a:off x="110945" y="1556792"/>
            <a:ext cx="8610780" cy="4449775"/>
          </a:xfrm>
        </p:spPr>
        <p:txBody>
          <a:bodyPr/>
          <a:lstStyle/>
          <a:p>
            <a:r>
              <a:rPr lang="fr-CA" sz="2300" b="1" dirty="0" smtClean="0"/>
              <a:t>   a) Prix plancher non effectif        b) Prix plancher effectif</a:t>
            </a:r>
          </a:p>
          <a:p>
            <a:endParaRPr lang="fr-CA" sz="2700" dirty="0"/>
          </a:p>
        </p:txBody>
      </p:sp>
      <p:pic>
        <p:nvPicPr>
          <p:cNvPr id="7" name="Image 6" descr="micro_figure6-4_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2209799"/>
            <a:ext cx="3962400" cy="3739515"/>
          </a:xfrm>
          <a:prstGeom prst="rect">
            <a:avLst/>
          </a:prstGeom>
        </p:spPr>
      </p:pic>
      <p:pic>
        <p:nvPicPr>
          <p:cNvPr id="8" name="Image 7" descr="micro_figure6-4_b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00600" y="2209800"/>
            <a:ext cx="3974423" cy="373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270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/>
              <a:t>Figure </a:t>
            </a:r>
            <a:r>
              <a:rPr lang="fr-CA" sz="2600" dirty="0" smtClean="0"/>
              <a:t>6.5 </a:t>
            </a:r>
            <a:r>
              <a:rPr lang="fr-CA" sz="2600" dirty="0"/>
              <a:t>: </a:t>
            </a:r>
            <a:r>
              <a:rPr lang="fr-CA" sz="2600" dirty="0" smtClean="0"/>
              <a:t>L’effet du salaire minimum </a:t>
            </a:r>
            <a:br>
              <a:rPr lang="fr-CA" sz="2600" dirty="0" smtClean="0"/>
            </a:br>
            <a:r>
              <a:rPr lang="fr-CA" sz="2600" dirty="0" smtClean="0"/>
              <a:t>sur le marché du travail</a:t>
            </a:r>
            <a:endParaRPr lang="fr-CA" sz="26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11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>
          <a:xfrm>
            <a:off x="381000" y="1524000"/>
            <a:ext cx="3626296" cy="805408"/>
          </a:xfrm>
        </p:spPr>
        <p:txBody>
          <a:bodyPr/>
          <a:lstStyle/>
          <a:p>
            <a:pPr algn="ctr"/>
            <a:r>
              <a:rPr lang="fr-CA" sz="2300" b="1" dirty="0" smtClean="0"/>
              <a:t>   a) Marché du travail non réglementé</a:t>
            </a:r>
          </a:p>
          <a:p>
            <a:endParaRPr lang="fr-CA" sz="2700" dirty="0"/>
          </a:p>
        </p:txBody>
      </p:sp>
      <p:sp>
        <p:nvSpPr>
          <p:cNvPr id="7" name="Espace réservé du contenu 5"/>
          <p:cNvSpPr txBox="1">
            <a:spLocks/>
          </p:cNvSpPr>
          <p:nvPr/>
        </p:nvSpPr>
        <p:spPr bwMode="auto">
          <a:xfrm>
            <a:off x="4800600" y="1524000"/>
            <a:ext cx="3744416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110000"/>
              <a:buFontTx/>
              <a:buNone/>
              <a:tabLst/>
              <a:defRPr/>
            </a:pPr>
            <a:r>
              <a:rPr kumimoji="0" lang="fr-CA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b) Marché du travail  avec salaire minimum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110000"/>
              <a:buFontTx/>
              <a:buNone/>
              <a:tabLst/>
              <a:defRPr/>
            </a:pPr>
            <a:endParaRPr kumimoji="0" lang="fr-CA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8" name="Image 7" descr="micro_figure6-5_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2514600"/>
            <a:ext cx="4038600" cy="3379237"/>
          </a:xfrm>
          <a:prstGeom prst="rect">
            <a:avLst/>
          </a:prstGeom>
        </p:spPr>
      </p:pic>
      <p:pic>
        <p:nvPicPr>
          <p:cNvPr id="9" name="Image 8" descr="micro_figure6-5_b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00600" y="2514600"/>
            <a:ext cx="4061255" cy="3352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270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CA" dirty="0" smtClean="0"/>
              <a:t>L’évaluation </a:t>
            </a:r>
            <a:br>
              <a:rPr lang="fr-CA" dirty="0" smtClean="0"/>
            </a:br>
            <a:r>
              <a:rPr lang="fr-CA" dirty="0" smtClean="0"/>
              <a:t>des contrôles de prix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12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 lvl="1"/>
            <a:r>
              <a:rPr lang="fr-CA" dirty="0" smtClean="0"/>
              <a:t>Selon l’un des </a:t>
            </a:r>
            <a:r>
              <a:rPr lang="fr-CA" b="1" dirty="0" smtClean="0"/>
              <a:t>dix principes d’économie</a:t>
            </a:r>
            <a:r>
              <a:rPr lang="fr-CA" dirty="0" smtClean="0"/>
              <a:t>, les marchés représentent en général une bonne façon d’organiser l’activité économique. </a:t>
            </a:r>
          </a:p>
          <a:p>
            <a:pPr lvl="1"/>
            <a:r>
              <a:rPr lang="fr-CA" dirty="0" smtClean="0"/>
              <a:t>Ce principe permet de comprendre pourquoi                 les économistes s’opposent généralement aux prix plafonds et aux prix planchers. </a:t>
            </a:r>
          </a:p>
          <a:p>
            <a:pPr lvl="1"/>
            <a:r>
              <a:rPr lang="fr-CA" dirty="0" smtClean="0"/>
              <a:t>Lorsque les pouvoirs publics fixent les prix par décret,   ils brouillent le signal qui, normalement, guide l’allocation des ressources d’une société.</a:t>
            </a:r>
          </a:p>
        </p:txBody>
      </p:sp>
    </p:spTree>
    <p:extLst>
      <p:ext uri="{BB962C8B-B14F-4D97-AF65-F5344CB8AC3E}">
        <p14:creationId xmlns:p14="http://schemas.microsoft.com/office/powerpoint/2010/main" val="2972542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CA" dirty="0" smtClean="0"/>
              <a:t>L’évaluation </a:t>
            </a:r>
            <a:br>
              <a:rPr lang="fr-CA" dirty="0" smtClean="0"/>
            </a:br>
            <a:r>
              <a:rPr lang="fr-CA" dirty="0" smtClean="0"/>
              <a:t>des contrôles de prix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13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>
          <a:xfrm>
            <a:off x="110945" y="1643050"/>
            <a:ext cx="8652056" cy="4449775"/>
          </a:xfrm>
        </p:spPr>
        <p:txBody>
          <a:bodyPr/>
          <a:lstStyle/>
          <a:p>
            <a:pPr lvl="1"/>
            <a:r>
              <a:rPr lang="fr-CA" dirty="0" smtClean="0"/>
              <a:t>Un autre des </a:t>
            </a:r>
            <a:r>
              <a:rPr lang="fr-CA" b="1" dirty="0" smtClean="0"/>
              <a:t>dix principes d’économie </a:t>
            </a:r>
            <a:r>
              <a:rPr lang="fr-CA" dirty="0" smtClean="0"/>
              <a:t>affirme          que les gouvernements peuvent parfois améliorer         les solutions de marché. </a:t>
            </a:r>
          </a:p>
          <a:p>
            <a:pPr lvl="1"/>
            <a:r>
              <a:rPr lang="fr-CA" dirty="0" smtClean="0"/>
              <a:t>Le contrôle des prix a pour objectif d’aider les pauvres :</a:t>
            </a:r>
          </a:p>
          <a:p>
            <a:pPr lvl="2"/>
            <a:r>
              <a:rPr lang="fr-CA" dirty="0" smtClean="0"/>
              <a:t>Le plafonnement des loyers tente d’assurer l’accessibilité au logement.</a:t>
            </a:r>
          </a:p>
          <a:p>
            <a:pPr lvl="2"/>
            <a:r>
              <a:rPr lang="fr-CA" dirty="0" smtClean="0"/>
              <a:t>Les lois sur le salaire minimum visent à permettre aux travailleurs de sortir de la pauvreté.</a:t>
            </a:r>
          </a:p>
          <a:p>
            <a:pPr lvl="1"/>
            <a:r>
              <a:rPr lang="fr-CA" dirty="0" smtClean="0"/>
              <a:t>Malheureusement, le contrôle des prix s’exerce souvent au détriment de ceux qu’il est censé aider.</a:t>
            </a:r>
          </a:p>
          <a:p>
            <a:pPr lvl="1"/>
            <a:endParaRPr lang="fr-CA" dirty="0" smtClean="0"/>
          </a:p>
        </p:txBody>
      </p:sp>
    </p:spTree>
    <p:extLst>
      <p:ext uri="{BB962C8B-B14F-4D97-AF65-F5344CB8AC3E}">
        <p14:creationId xmlns:p14="http://schemas.microsoft.com/office/powerpoint/2010/main" val="1060795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Les </a:t>
            </a:r>
            <a:r>
              <a:rPr lang="fr-CA" dirty="0"/>
              <a:t>t</a:t>
            </a:r>
            <a:r>
              <a:rPr lang="fr-CA" dirty="0" smtClean="0"/>
              <a:t>axes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14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>
          <a:xfrm>
            <a:off x="110944" y="1643050"/>
            <a:ext cx="8880656" cy="4449775"/>
          </a:xfrm>
        </p:spPr>
        <p:txBody>
          <a:bodyPr/>
          <a:lstStyle/>
          <a:p>
            <a:pPr lvl="1"/>
            <a:r>
              <a:rPr lang="fr-CA" dirty="0" smtClean="0"/>
              <a:t>Toutes les instances gouvernementales —                       du gouvernement fédéral à Ottawa jusqu’aux petites municipalités — financent les dépenses publiques,   comme les routes, les écoles et la défense nationale,      en prélevant des taxes et des impôts.</a:t>
            </a:r>
          </a:p>
          <a:p>
            <a:pPr lvl="1"/>
            <a:r>
              <a:rPr lang="fr-CA" dirty="0" smtClean="0"/>
              <a:t>La question des taxes est abordée à plusieurs reprises dans l’ouvrage, parce qu’elles ont une importance majeure en tant qu’instrument de politique économique et parce qu’elles touchent notre vie quotidienne.</a:t>
            </a:r>
          </a:p>
        </p:txBody>
      </p:sp>
    </p:spTree>
    <p:extLst>
      <p:ext uri="{BB962C8B-B14F-4D97-AF65-F5344CB8AC3E}">
        <p14:creationId xmlns:p14="http://schemas.microsoft.com/office/powerpoint/2010/main" val="4037625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Les taxes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15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 lvl="1"/>
            <a:r>
              <a:rPr lang="fr-CA" dirty="0" smtClean="0"/>
              <a:t>Quand le gouvernement impose une taxe sur un produit, qui la paye, les acheteurs ou les vendeurs ? </a:t>
            </a:r>
          </a:p>
          <a:p>
            <a:pPr lvl="1"/>
            <a:r>
              <a:rPr lang="fr-CA" dirty="0" smtClean="0"/>
              <a:t>Et si les acheteurs et les vendeurs se partagent             le fardeau de la taxe, comment la répartition se fait-elle ? </a:t>
            </a:r>
          </a:p>
          <a:p>
            <a:pPr lvl="2"/>
            <a:r>
              <a:rPr lang="fr-CA" dirty="0" smtClean="0"/>
              <a:t>Le gouvernement peut-il légiférer sur ce partage ? </a:t>
            </a:r>
          </a:p>
          <a:p>
            <a:pPr lvl="2"/>
            <a:r>
              <a:rPr lang="fr-CA" dirty="0" smtClean="0"/>
              <a:t>Les forces du marché jouent-elles un rôle dans                 ce partage ? </a:t>
            </a:r>
          </a:p>
          <a:p>
            <a:pPr lvl="1"/>
            <a:r>
              <a:rPr lang="fr-CA" b="1" dirty="0" smtClean="0"/>
              <a:t>Incidence fiscale </a:t>
            </a:r>
            <a:r>
              <a:rPr lang="fr-CA" dirty="0" smtClean="0"/>
              <a:t>: Manière suivant laquelle </a:t>
            </a:r>
            <a:br>
              <a:rPr lang="fr-CA" dirty="0" smtClean="0"/>
            </a:br>
            <a:r>
              <a:rPr lang="fr-CA" dirty="0" smtClean="0"/>
              <a:t>le fardeau d’une taxe est réparti entre les acheteurs </a:t>
            </a:r>
            <a:br>
              <a:rPr lang="fr-CA" dirty="0" smtClean="0"/>
            </a:br>
            <a:r>
              <a:rPr lang="fr-CA" dirty="0" smtClean="0"/>
              <a:t>et les vendeurs.</a:t>
            </a:r>
          </a:p>
        </p:txBody>
      </p:sp>
    </p:spTree>
    <p:extLst>
      <p:ext uri="{BB962C8B-B14F-4D97-AF65-F5344CB8AC3E}">
        <p14:creationId xmlns:p14="http://schemas.microsoft.com/office/powerpoint/2010/main" val="984333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Les </a:t>
            </a:r>
            <a:r>
              <a:rPr lang="fr-CA" dirty="0" smtClean="0"/>
              <a:t>taxes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16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fr-CA" b="1" dirty="0" smtClean="0"/>
              <a:t>Les taxes sur l’offre</a:t>
            </a:r>
          </a:p>
          <a:p>
            <a:pPr lvl="1"/>
            <a:r>
              <a:rPr lang="fr-CA" dirty="0" smtClean="0"/>
              <a:t>Prenons l’exemple d’une taxe imposée aux offreurs   d’un bien.</a:t>
            </a:r>
          </a:p>
          <a:p>
            <a:pPr lvl="1"/>
            <a:r>
              <a:rPr lang="fr-CA" dirty="0" smtClean="0"/>
              <a:t>Supposons qu’une municipalité adopte un règlement exigeant que les vendeurs de cornets de crème glacée envoient au gouvernement 0,50 $ pour la vente             de chaque cornet. </a:t>
            </a:r>
          </a:p>
          <a:p>
            <a:pPr lvl="1"/>
            <a:r>
              <a:rPr lang="fr-CA" dirty="0" smtClean="0"/>
              <a:t>Quelles sont les conséquences de cette mesure sur     les acheteurs et sur les vendeurs ? </a:t>
            </a:r>
          </a:p>
        </p:txBody>
      </p:sp>
    </p:spTree>
    <p:extLst>
      <p:ext uri="{BB962C8B-B14F-4D97-AF65-F5344CB8AC3E}">
        <p14:creationId xmlns:p14="http://schemas.microsoft.com/office/powerpoint/2010/main" val="1155943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Les </a:t>
            </a:r>
            <a:r>
              <a:rPr lang="fr-CA" dirty="0" smtClean="0"/>
              <a:t>taxes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17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 marL="457200" indent="-457200"/>
            <a:r>
              <a:rPr lang="fr-CA" b="1" dirty="0" smtClean="0"/>
              <a:t>Les taxes sur l’offre (suite)</a:t>
            </a:r>
            <a:endParaRPr lang="fr-CA" dirty="0" smtClean="0"/>
          </a:p>
          <a:p>
            <a:pPr marL="457200" indent="-457200"/>
            <a:r>
              <a:rPr lang="fr-CA" sz="2500" b="1" dirty="0" smtClean="0"/>
              <a:t>Les trois étapes de l’analyse </a:t>
            </a:r>
          </a:p>
          <a:p>
            <a:pPr marL="876300" lvl="1" indent="-514350">
              <a:buFont typeface="+mj-lt"/>
              <a:buAutoNum type="arabicPeriod"/>
            </a:pPr>
            <a:r>
              <a:rPr lang="fr-CA" sz="2300" dirty="0" smtClean="0"/>
              <a:t>Déterminer </a:t>
            </a:r>
            <a:r>
              <a:rPr lang="fr-CA" sz="2300" dirty="0"/>
              <a:t>si cette loi</a:t>
            </a:r>
            <a:r>
              <a:rPr lang="fr-CA" sz="2300" dirty="0" smtClean="0"/>
              <a:t> influe sur </a:t>
            </a:r>
            <a:r>
              <a:rPr lang="fr-CA" sz="2300" dirty="0"/>
              <a:t>l’offre ou la </a:t>
            </a:r>
            <a:r>
              <a:rPr lang="fr-CA" sz="2300" dirty="0" smtClean="0"/>
              <a:t>demande.</a:t>
            </a:r>
          </a:p>
          <a:p>
            <a:pPr marL="876300" lvl="1" indent="-514350">
              <a:buFont typeface="+mj-lt"/>
              <a:buAutoNum type="arabicPeriod"/>
            </a:pPr>
            <a:r>
              <a:rPr lang="fr-CA" sz="2300" dirty="0" smtClean="0"/>
              <a:t>Examiner </a:t>
            </a:r>
            <a:r>
              <a:rPr lang="fr-CA" sz="2300" dirty="0"/>
              <a:t>dans quel sens se déplace la courbe </a:t>
            </a:r>
            <a:r>
              <a:rPr lang="fr-CA" sz="2300" dirty="0" smtClean="0"/>
              <a:t>touchée.</a:t>
            </a:r>
          </a:p>
          <a:p>
            <a:pPr marL="876300" lvl="1" indent="-514350">
              <a:buFont typeface="+mj-lt"/>
              <a:buAutoNum type="arabicPeriod"/>
            </a:pPr>
            <a:r>
              <a:rPr lang="fr-CA" sz="2300" dirty="0" smtClean="0"/>
              <a:t>Étudier </a:t>
            </a:r>
            <a:r>
              <a:rPr lang="fr-CA" sz="2300" dirty="0"/>
              <a:t>l’impact de </a:t>
            </a:r>
            <a:r>
              <a:rPr lang="fr-CA" sz="2300" dirty="0" smtClean="0"/>
              <a:t>ce déplacement </a:t>
            </a:r>
            <a:r>
              <a:rPr lang="fr-CA" sz="2300" dirty="0"/>
              <a:t>sur l’équilibre</a:t>
            </a:r>
            <a:r>
              <a:rPr lang="fr-CA" sz="2300" dirty="0" smtClean="0"/>
              <a:t>           de </a:t>
            </a:r>
            <a:r>
              <a:rPr lang="fr-CA" sz="2300" dirty="0"/>
              <a:t>marché.</a:t>
            </a:r>
          </a:p>
        </p:txBody>
      </p:sp>
    </p:spTree>
    <p:extLst>
      <p:ext uri="{BB962C8B-B14F-4D97-AF65-F5344CB8AC3E}">
        <p14:creationId xmlns:p14="http://schemas.microsoft.com/office/powerpoint/2010/main" val="2766037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/>
              <a:t>Figure </a:t>
            </a:r>
            <a:r>
              <a:rPr lang="fr-CA" sz="2600" dirty="0" smtClean="0"/>
              <a:t>6.6 </a:t>
            </a:r>
            <a:r>
              <a:rPr lang="fr-CA" sz="2600" dirty="0"/>
              <a:t>:</a:t>
            </a:r>
            <a:r>
              <a:rPr lang="fr-CA" sz="2600" dirty="0" smtClean="0"/>
              <a:t> </a:t>
            </a:r>
            <a:br>
              <a:rPr lang="fr-CA" sz="2600" dirty="0" smtClean="0"/>
            </a:br>
            <a:r>
              <a:rPr lang="fr-CA" sz="2600" dirty="0" smtClean="0"/>
              <a:t>Une </a:t>
            </a:r>
            <a:r>
              <a:rPr lang="fr-CA" sz="2600" dirty="0"/>
              <a:t>taxe sur l’offre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18</a:t>
            </a:fld>
            <a:endParaRPr lang="fr-CA" dirty="0"/>
          </a:p>
        </p:txBody>
      </p:sp>
      <p:pic>
        <p:nvPicPr>
          <p:cNvPr id="7" name="Espace réservé du contenu 6" descr="micro_figure6-6.jpg"/>
          <p:cNvPicPr>
            <a:picLocks noGrp="1" noChangeAspect="1"/>
          </p:cNvPicPr>
          <p:nvPr>
            <p:ph sz="quarter" idx="12"/>
          </p:nvPr>
        </p:nvPicPr>
        <p:blipFill>
          <a:blip r:embed="rId3"/>
          <a:srcRect l="-13020" r="-13020"/>
          <a:stretch>
            <a:fillRect/>
          </a:stretch>
        </p:blipFill>
        <p:spPr>
          <a:xfrm>
            <a:off x="152400" y="1600200"/>
            <a:ext cx="8728255" cy="4510482"/>
          </a:xfrm>
        </p:spPr>
      </p:pic>
    </p:spTree>
    <p:extLst>
      <p:ext uri="{BB962C8B-B14F-4D97-AF65-F5344CB8AC3E}">
        <p14:creationId xmlns:p14="http://schemas.microsoft.com/office/powerpoint/2010/main" val="1335615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Les </a:t>
            </a:r>
            <a:r>
              <a:rPr lang="fr-CA" dirty="0" smtClean="0"/>
              <a:t>taxes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19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>
          <a:xfrm>
            <a:off x="110944" y="1643050"/>
            <a:ext cx="9033056" cy="4449775"/>
          </a:xfrm>
        </p:spPr>
        <p:txBody>
          <a:bodyPr/>
          <a:lstStyle/>
          <a:p>
            <a:r>
              <a:rPr lang="fr-CA" b="1" dirty="0" smtClean="0"/>
              <a:t>Les taxes sur l’offre (suite)</a:t>
            </a:r>
          </a:p>
          <a:p>
            <a:pPr marL="457200" indent="-457200"/>
            <a:r>
              <a:rPr lang="fr-CA" sz="2500" b="1" dirty="0" smtClean="0"/>
              <a:t>Les conséquences</a:t>
            </a:r>
          </a:p>
          <a:p>
            <a:pPr lvl="1"/>
            <a:r>
              <a:rPr lang="fr-CA" dirty="0" smtClean="0"/>
              <a:t>Qui paye cette taxe ? </a:t>
            </a:r>
          </a:p>
          <a:p>
            <a:pPr lvl="1"/>
            <a:r>
              <a:rPr lang="fr-CA" dirty="0" smtClean="0"/>
              <a:t>La taxe a fait augmenter le prix du marché de 3 $ à 3,30 $.</a:t>
            </a:r>
          </a:p>
          <a:p>
            <a:pPr lvl="2"/>
            <a:r>
              <a:rPr lang="fr-CA" dirty="0" smtClean="0"/>
              <a:t>Les acheteurs paient 0,30 $ de plus qu’auparavant pour chaque cornet. </a:t>
            </a:r>
          </a:p>
          <a:p>
            <a:pPr lvl="2"/>
            <a:r>
              <a:rPr lang="fr-CA" dirty="0" smtClean="0"/>
              <a:t>Les vendeurs perçoivent un prix plus élevé qu’avant l’imposition de la taxe, mais le prix qu’ils reçoivent réellement passe de 3 $ à 2,80 $ (3,30 $ − 0,50 $ = 2,80 $).</a:t>
            </a:r>
          </a:p>
        </p:txBody>
      </p:sp>
    </p:spTree>
    <p:extLst>
      <p:ext uri="{BB962C8B-B14F-4D97-AF65-F5344CB8AC3E}">
        <p14:creationId xmlns:p14="http://schemas.microsoft.com/office/powerpoint/2010/main" val="250309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Les </a:t>
            </a:r>
            <a:r>
              <a:rPr lang="fr-CA" dirty="0" smtClean="0"/>
              <a:t>taxes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20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>
          <a:xfrm>
            <a:off x="110945" y="1643050"/>
            <a:ext cx="8499655" cy="4449775"/>
          </a:xfrm>
        </p:spPr>
        <p:txBody>
          <a:bodyPr/>
          <a:lstStyle/>
          <a:p>
            <a:pPr marL="457200" indent="-457200"/>
            <a:r>
              <a:rPr lang="fr-CA" b="1" dirty="0" smtClean="0"/>
              <a:t>Les taxes sur l’offre (suite)</a:t>
            </a:r>
            <a:endParaRPr lang="fr-CA" dirty="0" smtClean="0"/>
          </a:p>
          <a:p>
            <a:pPr marL="457200" indent="-457200"/>
            <a:r>
              <a:rPr lang="fr-CA" sz="2500" b="1" dirty="0" smtClean="0"/>
              <a:t>Les conséquences (suite)</a:t>
            </a:r>
          </a:p>
          <a:p>
            <a:pPr lvl="1"/>
            <a:r>
              <a:rPr lang="fr-CA" dirty="0" smtClean="0"/>
              <a:t>La morale de cette histoire est double :</a:t>
            </a:r>
          </a:p>
          <a:p>
            <a:pPr lvl="2"/>
            <a:r>
              <a:rPr lang="fr-CA" dirty="0" smtClean="0"/>
              <a:t>Les taxes découragent les activités de marché.</a:t>
            </a:r>
          </a:p>
          <a:p>
            <a:pPr lvl="2"/>
            <a:r>
              <a:rPr lang="fr-CA" dirty="0" smtClean="0"/>
              <a:t>Les acheteurs et les vendeurs supportent conjointement  le fardeau de la taxe. </a:t>
            </a:r>
          </a:p>
        </p:txBody>
      </p:sp>
    </p:spTree>
    <p:extLst>
      <p:ext uri="{BB962C8B-B14F-4D97-AF65-F5344CB8AC3E}">
        <p14:creationId xmlns:p14="http://schemas.microsoft.com/office/powerpoint/2010/main" val="1738517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Les </a:t>
            </a:r>
            <a:r>
              <a:rPr lang="fr-CA" dirty="0" smtClean="0"/>
              <a:t>taxes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21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fr-CA" b="1" dirty="0" smtClean="0"/>
              <a:t>Les taxes sur la demande</a:t>
            </a:r>
          </a:p>
          <a:p>
            <a:pPr lvl="1"/>
            <a:r>
              <a:rPr lang="fr-CA" dirty="0" smtClean="0"/>
              <a:t>Prenons maintenant l’exemple d’une taxe imposée </a:t>
            </a:r>
            <a:br>
              <a:rPr lang="fr-CA" dirty="0" smtClean="0"/>
            </a:br>
            <a:r>
              <a:rPr lang="fr-CA" dirty="0" smtClean="0"/>
              <a:t>aux acheteurs d’un produit.</a:t>
            </a:r>
          </a:p>
          <a:p>
            <a:pPr lvl="1"/>
            <a:r>
              <a:rPr lang="fr-CA" dirty="0" smtClean="0"/>
              <a:t>Supposons que la municipalité adopte un règlement exigeant que les acheteurs de crème glacée envoient   au gouvernement 0,50 $ à l’achat de chaque cornet. </a:t>
            </a:r>
          </a:p>
          <a:p>
            <a:pPr lvl="1"/>
            <a:r>
              <a:rPr lang="fr-CA" dirty="0" smtClean="0"/>
              <a:t>Quel sera l’effet de ce règlement ?</a:t>
            </a:r>
          </a:p>
        </p:txBody>
      </p:sp>
    </p:spTree>
    <p:extLst>
      <p:ext uri="{BB962C8B-B14F-4D97-AF65-F5344CB8AC3E}">
        <p14:creationId xmlns:p14="http://schemas.microsoft.com/office/powerpoint/2010/main" val="402601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Les </a:t>
            </a:r>
            <a:r>
              <a:rPr lang="fr-CA" dirty="0" smtClean="0"/>
              <a:t>taxes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22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 marL="457200" indent="-457200"/>
            <a:r>
              <a:rPr lang="fr-CA" b="1" dirty="0" smtClean="0"/>
              <a:t>Les taxes sur la demande (suite)</a:t>
            </a:r>
            <a:endParaRPr lang="fr-CA" dirty="0" smtClean="0"/>
          </a:p>
          <a:p>
            <a:pPr marL="457200" indent="-457200"/>
            <a:r>
              <a:rPr lang="fr-CA" sz="2500" b="1" dirty="0" smtClean="0"/>
              <a:t>Les trois étapes de l’analyse </a:t>
            </a:r>
          </a:p>
          <a:p>
            <a:pPr marL="876300" lvl="1" indent="-514350">
              <a:buFont typeface="+mj-lt"/>
              <a:buAutoNum type="arabicPeriod"/>
            </a:pPr>
            <a:r>
              <a:rPr lang="fr-CA" sz="2300" dirty="0" smtClean="0"/>
              <a:t>Déterminer </a:t>
            </a:r>
            <a:r>
              <a:rPr lang="fr-CA" sz="2300" dirty="0"/>
              <a:t>si cette loi</a:t>
            </a:r>
            <a:r>
              <a:rPr lang="fr-CA" sz="2300" dirty="0" smtClean="0"/>
              <a:t> influe sur </a:t>
            </a:r>
            <a:r>
              <a:rPr lang="fr-CA" sz="2300" dirty="0"/>
              <a:t>l’offre ou la </a:t>
            </a:r>
            <a:r>
              <a:rPr lang="fr-CA" sz="2300" dirty="0" smtClean="0"/>
              <a:t>demande.</a:t>
            </a:r>
          </a:p>
          <a:p>
            <a:pPr marL="876300" lvl="1" indent="-514350">
              <a:buFont typeface="+mj-lt"/>
              <a:buAutoNum type="arabicPeriod"/>
            </a:pPr>
            <a:r>
              <a:rPr lang="fr-CA" sz="2300" dirty="0" smtClean="0"/>
              <a:t>Examiner </a:t>
            </a:r>
            <a:r>
              <a:rPr lang="fr-CA" sz="2300" dirty="0"/>
              <a:t>dans quel sens se déplace la courbe </a:t>
            </a:r>
            <a:r>
              <a:rPr lang="fr-CA" sz="2300" dirty="0" smtClean="0"/>
              <a:t>touchée.</a:t>
            </a:r>
          </a:p>
          <a:p>
            <a:pPr marL="876300" lvl="1" indent="-514350">
              <a:buFont typeface="+mj-lt"/>
              <a:buAutoNum type="arabicPeriod"/>
            </a:pPr>
            <a:r>
              <a:rPr lang="fr-CA" sz="2300" dirty="0" smtClean="0"/>
              <a:t>Étudier </a:t>
            </a:r>
            <a:r>
              <a:rPr lang="fr-CA" sz="2300" dirty="0"/>
              <a:t>l’impact de ce déplacement sur l’équilibre</a:t>
            </a:r>
            <a:r>
              <a:rPr lang="fr-CA" sz="2300" dirty="0" smtClean="0"/>
              <a:t>           de </a:t>
            </a:r>
            <a:r>
              <a:rPr lang="fr-CA" sz="2300" dirty="0"/>
              <a:t>marché.</a:t>
            </a:r>
          </a:p>
        </p:txBody>
      </p:sp>
    </p:spTree>
    <p:extLst>
      <p:ext uri="{BB962C8B-B14F-4D97-AF65-F5344CB8AC3E}">
        <p14:creationId xmlns:p14="http://schemas.microsoft.com/office/powerpoint/2010/main" val="2059225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>
          <a:xfrm>
            <a:off x="1857354" y="199767"/>
            <a:ext cx="7286645" cy="1157531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/>
              <a:t>Figure </a:t>
            </a:r>
            <a:r>
              <a:rPr lang="fr-CA" sz="2600" dirty="0" smtClean="0"/>
              <a:t>6.7 </a:t>
            </a:r>
            <a:r>
              <a:rPr lang="fr-CA" sz="2600" dirty="0"/>
              <a:t>:</a:t>
            </a:r>
            <a:r>
              <a:rPr lang="fr-CA" sz="2600" dirty="0" smtClean="0"/>
              <a:t> </a:t>
            </a:r>
            <a:br>
              <a:rPr lang="fr-CA" sz="2600" dirty="0" smtClean="0"/>
            </a:br>
            <a:r>
              <a:rPr lang="fr-CA" sz="2600" dirty="0" smtClean="0"/>
              <a:t>Une </a:t>
            </a:r>
            <a:r>
              <a:rPr lang="fr-CA" sz="2600" dirty="0"/>
              <a:t>taxe sur </a:t>
            </a:r>
            <a:r>
              <a:rPr lang="fr-CA" sz="2600" dirty="0" smtClean="0"/>
              <a:t>la demande</a:t>
            </a:r>
            <a:endParaRPr lang="fr-CA" sz="26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23</a:t>
            </a:fld>
            <a:endParaRPr lang="fr-CA" dirty="0"/>
          </a:p>
        </p:txBody>
      </p:sp>
      <p:pic>
        <p:nvPicPr>
          <p:cNvPr id="7" name="Espace réservé du contenu 6" descr="micro_figure6-7.jpg"/>
          <p:cNvPicPr>
            <a:picLocks noGrp="1" noChangeAspect="1"/>
          </p:cNvPicPr>
          <p:nvPr>
            <p:ph sz="quarter" idx="12"/>
          </p:nvPr>
        </p:nvPicPr>
        <p:blipFill>
          <a:blip r:embed="rId3"/>
          <a:srcRect l="-8505" r="-8505"/>
          <a:stretch>
            <a:fillRect/>
          </a:stretch>
        </p:blipFill>
        <p:spPr>
          <a:xfrm>
            <a:off x="152400" y="1524000"/>
            <a:ext cx="8847298" cy="4572000"/>
          </a:xfrm>
        </p:spPr>
      </p:pic>
    </p:spTree>
    <p:extLst>
      <p:ext uri="{BB962C8B-B14F-4D97-AF65-F5344CB8AC3E}">
        <p14:creationId xmlns:p14="http://schemas.microsoft.com/office/powerpoint/2010/main" val="3909756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Les </a:t>
            </a:r>
            <a:r>
              <a:rPr lang="fr-CA" dirty="0" smtClean="0"/>
              <a:t>taxes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24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>
          <a:xfrm>
            <a:off x="110944" y="1643050"/>
            <a:ext cx="8880655" cy="4449775"/>
          </a:xfrm>
        </p:spPr>
        <p:txBody>
          <a:bodyPr/>
          <a:lstStyle/>
          <a:p>
            <a:r>
              <a:rPr lang="fr-CA" b="1" dirty="0" smtClean="0"/>
              <a:t>Les taxes sur la demande (suite)</a:t>
            </a:r>
          </a:p>
          <a:p>
            <a:r>
              <a:rPr lang="fr-CA" sz="2500" b="1" dirty="0" smtClean="0"/>
              <a:t>Les conséquences</a:t>
            </a:r>
          </a:p>
          <a:p>
            <a:pPr lvl="1"/>
            <a:r>
              <a:rPr lang="fr-CA" dirty="0" smtClean="0"/>
              <a:t>La comparaison des figures 6.6 et 6.7 mène à                une conclusion surprenante :</a:t>
            </a:r>
          </a:p>
          <a:p>
            <a:pPr lvl="2"/>
            <a:r>
              <a:rPr lang="fr-CA" dirty="0" smtClean="0"/>
              <a:t>Les taxes imposées aux vendeurs et celles perçues auprès des acheteurs sont équivalentes. </a:t>
            </a:r>
          </a:p>
          <a:p>
            <a:pPr lvl="1"/>
            <a:r>
              <a:rPr lang="fr-CA" dirty="0" smtClean="0"/>
              <a:t>Dans les deux cas, la taxe creuse un écart entre le prix payé par l’acheteur et le prix reçu par le vendeur.</a:t>
            </a:r>
          </a:p>
          <a:p>
            <a:pPr lvl="1"/>
            <a:r>
              <a:rPr lang="fr-CA" dirty="0" smtClean="0"/>
              <a:t>Cet écart est exactement le même, peu importe </a:t>
            </a:r>
            <a:br>
              <a:rPr lang="fr-CA" dirty="0" smtClean="0"/>
            </a:br>
            <a:r>
              <a:rPr lang="fr-CA" dirty="0" smtClean="0"/>
              <a:t>que la taxe soit imposée aux acheteurs ou aux vendeurs.</a:t>
            </a:r>
          </a:p>
          <a:p>
            <a:pPr lvl="1"/>
            <a:endParaRPr lang="fr-CA" sz="2500" dirty="0" smtClean="0"/>
          </a:p>
        </p:txBody>
      </p:sp>
    </p:spTree>
    <p:extLst>
      <p:ext uri="{BB962C8B-B14F-4D97-AF65-F5344CB8AC3E}">
        <p14:creationId xmlns:p14="http://schemas.microsoft.com/office/powerpoint/2010/main" val="971429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Les taxes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25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 marL="457200" indent="-457200"/>
            <a:r>
              <a:rPr lang="fr-CA" b="1" dirty="0" smtClean="0"/>
              <a:t>Les taxes sur la demande (suite)</a:t>
            </a:r>
            <a:r>
              <a:rPr lang="fr-CA" sz="2800" b="1" dirty="0" smtClean="0"/>
              <a:t> </a:t>
            </a:r>
          </a:p>
          <a:p>
            <a:pPr marL="457200" indent="-457200"/>
            <a:r>
              <a:rPr lang="fr-CA" sz="2500" b="1" dirty="0" smtClean="0"/>
              <a:t>Les conséquence (suite)</a:t>
            </a:r>
            <a:endParaRPr lang="fr-CA" sz="2500" dirty="0" smtClean="0"/>
          </a:p>
          <a:p>
            <a:pPr lvl="1"/>
            <a:r>
              <a:rPr lang="fr-CA" dirty="0" smtClean="0"/>
              <a:t>Dans les deux cas, la ponction fiscale change                la position relative des courbes d’offre et de demande.</a:t>
            </a:r>
          </a:p>
          <a:p>
            <a:pPr lvl="1"/>
            <a:r>
              <a:rPr lang="fr-CA" dirty="0" smtClean="0"/>
              <a:t>Au nouvel équilibre, les acheteurs et les vendeurs </a:t>
            </a:r>
            <a:br>
              <a:rPr lang="fr-CA" dirty="0" smtClean="0"/>
            </a:br>
            <a:r>
              <a:rPr lang="fr-CA" dirty="0" smtClean="0"/>
              <a:t>se répartissent le fardeau de la taxe.</a:t>
            </a:r>
          </a:p>
          <a:p>
            <a:pPr lvl="1"/>
            <a:r>
              <a:rPr lang="fr-CA" dirty="0" smtClean="0"/>
              <a:t>La seule différence consiste donc à savoir qui, </a:t>
            </a:r>
            <a:br>
              <a:rPr lang="fr-CA" dirty="0" smtClean="0"/>
            </a:br>
            <a:r>
              <a:rPr lang="fr-CA" dirty="0" smtClean="0"/>
              <a:t>des acheteurs ou des vendeurs, transfère l’argent </a:t>
            </a:r>
            <a:br>
              <a:rPr lang="fr-CA" dirty="0" smtClean="0"/>
            </a:br>
            <a:r>
              <a:rPr lang="fr-CA" dirty="0" smtClean="0"/>
              <a:t>au gouvernement.</a:t>
            </a:r>
          </a:p>
        </p:txBody>
      </p:sp>
    </p:spTree>
    <p:extLst>
      <p:ext uri="{BB962C8B-B14F-4D97-AF65-F5344CB8AC3E}">
        <p14:creationId xmlns:p14="http://schemas.microsoft.com/office/powerpoint/2010/main" val="1160206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Les </a:t>
            </a:r>
            <a:r>
              <a:rPr lang="fr-CA" dirty="0" smtClean="0"/>
              <a:t>taxes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26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fr-CA" b="1" dirty="0"/>
              <a:t>L’élasticité et l’incidence fiscale</a:t>
            </a:r>
            <a:endParaRPr lang="fr-CA" b="1" dirty="0" smtClean="0"/>
          </a:p>
          <a:p>
            <a:pPr lvl="1"/>
            <a:r>
              <a:rPr lang="fr-CA" dirty="0" smtClean="0"/>
              <a:t>Plus la demande est inélastique et l’offre élastique, plus le consommateur supporte une grande partie du fardeau de la taxe.  </a:t>
            </a:r>
          </a:p>
          <a:p>
            <a:pPr lvl="1"/>
            <a:r>
              <a:rPr lang="fr-CA" dirty="0" smtClean="0"/>
              <a:t>Plus la demande est élastique et l’offre inélastique, plus le vendeur supporte une grande partie du fardeau de     la taxe.</a:t>
            </a:r>
          </a:p>
        </p:txBody>
      </p:sp>
    </p:spTree>
    <p:extLst>
      <p:ext uri="{BB962C8B-B14F-4D97-AF65-F5344CB8AC3E}">
        <p14:creationId xmlns:p14="http://schemas.microsoft.com/office/powerpoint/2010/main" val="2628240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>
          <a:xfrm>
            <a:off x="1857355" y="199767"/>
            <a:ext cx="6171029" cy="1157531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/>
              <a:t>Figure </a:t>
            </a:r>
            <a:r>
              <a:rPr lang="fr-CA" sz="2600" dirty="0" smtClean="0"/>
              <a:t>6.9 </a:t>
            </a:r>
            <a:r>
              <a:rPr lang="fr-CA" sz="2600" dirty="0"/>
              <a:t>:</a:t>
            </a:r>
            <a:r>
              <a:rPr lang="fr-CA" sz="2600" dirty="0" smtClean="0"/>
              <a:t> </a:t>
            </a:r>
            <a:br>
              <a:rPr lang="fr-CA" sz="2600" dirty="0" smtClean="0"/>
            </a:br>
            <a:r>
              <a:rPr lang="fr-CA" sz="2600" dirty="0" smtClean="0"/>
              <a:t>La </a:t>
            </a:r>
            <a:r>
              <a:rPr lang="fr-CA" sz="2600" dirty="0"/>
              <a:t>répartition du fardeau de la </a:t>
            </a:r>
            <a:r>
              <a:rPr lang="fr-CA" sz="2600" dirty="0" smtClean="0"/>
              <a:t>taxe </a:t>
            </a:r>
            <a:endParaRPr lang="fr-CA" sz="26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27</a:t>
            </a:fld>
            <a:endParaRPr lang="fr-CA" dirty="0"/>
          </a:p>
        </p:txBody>
      </p:sp>
      <p:sp>
        <p:nvSpPr>
          <p:cNvPr id="7" name="Espace réservé du contenu 5"/>
          <p:cNvSpPr>
            <a:spLocks noGrp="1"/>
          </p:cNvSpPr>
          <p:nvPr>
            <p:ph sz="quarter" idx="12"/>
          </p:nvPr>
        </p:nvSpPr>
        <p:spPr>
          <a:xfrm>
            <a:off x="457200" y="1524000"/>
            <a:ext cx="3380755" cy="849833"/>
          </a:xfrm>
        </p:spPr>
        <p:txBody>
          <a:bodyPr/>
          <a:lstStyle/>
          <a:p>
            <a:pPr algn="ctr"/>
            <a:r>
              <a:rPr lang="fr-CA" sz="2300" b="1" dirty="0" smtClean="0"/>
              <a:t>a) Offre élastique, demande inélastique</a:t>
            </a:r>
          </a:p>
          <a:p>
            <a:endParaRPr lang="fr-CA" sz="2700" dirty="0"/>
          </a:p>
        </p:txBody>
      </p:sp>
      <p:sp>
        <p:nvSpPr>
          <p:cNvPr id="8" name="Espace réservé du contenu 5"/>
          <p:cNvSpPr txBox="1">
            <a:spLocks/>
          </p:cNvSpPr>
          <p:nvPr/>
        </p:nvSpPr>
        <p:spPr bwMode="auto">
          <a:xfrm>
            <a:off x="5181600" y="1524000"/>
            <a:ext cx="3380755" cy="849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110000"/>
              <a:buFontTx/>
              <a:buNone/>
              <a:tabLst/>
              <a:defRPr/>
            </a:pPr>
            <a:r>
              <a:rPr lang="fr-CA" sz="2300" b="1" dirty="0" smtClean="0">
                <a:ea typeface="+mn-ea"/>
                <a:cs typeface="Arial" pitchFamily="34" charset="0"/>
              </a:rPr>
              <a:t>b</a:t>
            </a:r>
            <a:r>
              <a:rPr kumimoji="0" lang="fr-CA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) Offre inélastique,</a:t>
            </a:r>
            <a:r>
              <a:rPr kumimoji="0" lang="fr-CA" sz="23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fr-CA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demande élastique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110000"/>
              <a:buFontTx/>
              <a:buNone/>
              <a:tabLst/>
              <a:defRPr/>
            </a:pPr>
            <a:endParaRPr kumimoji="0" lang="fr-CA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6" name="Image 5" descr="micro_figure6-9_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" y="2590800"/>
            <a:ext cx="4267200" cy="3253212"/>
          </a:xfrm>
          <a:prstGeom prst="rect">
            <a:avLst/>
          </a:prstGeom>
        </p:spPr>
      </p:pic>
      <p:pic>
        <p:nvPicPr>
          <p:cNvPr id="9" name="Image 8" descr="micro_figure6-9_b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8200" y="2590799"/>
            <a:ext cx="4382193" cy="3257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152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Conclusion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28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 lvl="1"/>
            <a:r>
              <a:rPr lang="fr-CA" dirty="0" smtClean="0"/>
              <a:t>Deux types de lois régissent l’économie : </a:t>
            </a:r>
          </a:p>
          <a:p>
            <a:pPr lvl="2"/>
            <a:r>
              <a:rPr lang="fr-CA" dirty="0" smtClean="0"/>
              <a:t>Les lois de l’offre et de la demande.</a:t>
            </a:r>
          </a:p>
          <a:p>
            <a:pPr lvl="2"/>
            <a:r>
              <a:rPr lang="fr-CA" dirty="0" smtClean="0"/>
              <a:t>Les lois adoptées par les gouvernements. </a:t>
            </a:r>
          </a:p>
          <a:p>
            <a:pPr lvl="1"/>
            <a:r>
              <a:rPr lang="fr-CA" dirty="0" smtClean="0"/>
              <a:t>Dans ce chapitre, nous avons amorcé l’examen </a:t>
            </a:r>
            <a:br>
              <a:rPr lang="fr-CA" dirty="0" smtClean="0"/>
            </a:br>
            <a:r>
              <a:rPr lang="fr-CA" dirty="0" smtClean="0"/>
              <a:t>des interactions de ces deux types de lois. </a:t>
            </a:r>
          </a:p>
          <a:p>
            <a:pPr lvl="1"/>
            <a:r>
              <a:rPr lang="fr-CA" dirty="0" smtClean="0"/>
              <a:t>Le contrôle des prix et la taxation se retrouvent </a:t>
            </a:r>
            <a:br>
              <a:rPr lang="fr-CA" dirty="0" smtClean="0"/>
            </a:br>
            <a:r>
              <a:rPr lang="fr-CA" dirty="0" smtClean="0"/>
              <a:t>sur de nombreux marchés et leurs effets suscitent de vives polémiques, tant dans la presse que dans            les milieux politiques. </a:t>
            </a:r>
          </a:p>
        </p:txBody>
      </p:sp>
    </p:spTree>
    <p:extLst>
      <p:ext uri="{BB962C8B-B14F-4D97-AF65-F5344CB8AC3E}">
        <p14:creationId xmlns:p14="http://schemas.microsoft.com/office/powerpoint/2010/main" val="2019383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ANNEXE : L’effet des taxes </a:t>
            </a:r>
            <a:br>
              <a:rPr lang="fr-CA" dirty="0" smtClean="0"/>
            </a:br>
            <a:r>
              <a:rPr lang="fr-CA" dirty="0" smtClean="0"/>
              <a:t>sur l’équilibre du marché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29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 lvl="1"/>
            <a:r>
              <a:rPr lang="fr-CA" dirty="0" smtClean="0"/>
              <a:t>Dans la présente annexe, nous expliquons comment adapter l’approche utilisée à l’annexe du chapitre 4 pour tenir compte des taxes.</a:t>
            </a:r>
          </a:p>
          <a:p>
            <a:pPr lvl="1"/>
            <a:r>
              <a:rPr lang="fr-CA" dirty="0" smtClean="0"/>
              <a:t>Considérons les équations pour les courbes de demande et d’offre linéaires :</a:t>
            </a:r>
          </a:p>
          <a:p>
            <a:pPr marL="457200" lvl="1" indent="-457200" algn="ctr">
              <a:spcAft>
                <a:spcPct val="0"/>
              </a:spcAft>
              <a:buSzPct val="110000"/>
              <a:buNone/>
            </a:pPr>
            <a:r>
              <a:rPr lang="fr-CA" i="1" dirty="0" smtClean="0"/>
              <a:t>Q</a:t>
            </a:r>
            <a:r>
              <a:rPr lang="fr-CA" baseline="-25000" dirty="0" smtClean="0"/>
              <a:t>D</a:t>
            </a:r>
            <a:r>
              <a:rPr lang="fr-CA" dirty="0" smtClean="0"/>
              <a:t> = </a:t>
            </a:r>
            <a:r>
              <a:rPr lang="fr-CA" i="1" dirty="0" smtClean="0"/>
              <a:t>a</a:t>
            </a:r>
            <a:r>
              <a:rPr lang="fr-CA" dirty="0" smtClean="0"/>
              <a:t> − </a:t>
            </a:r>
            <a:r>
              <a:rPr lang="fr-CA" i="1" dirty="0" err="1" smtClean="0"/>
              <a:t>bP</a:t>
            </a:r>
            <a:endParaRPr lang="fr-CA" i="1" dirty="0" smtClean="0"/>
          </a:p>
          <a:p>
            <a:pPr marL="457200" lvl="1" indent="-457200" algn="ctr">
              <a:spcAft>
                <a:spcPct val="0"/>
              </a:spcAft>
              <a:buSzPct val="110000"/>
              <a:buNone/>
            </a:pPr>
            <a:r>
              <a:rPr lang="fr-CA" i="1" dirty="0" smtClean="0">
                <a:latin typeface="Arial"/>
                <a:cs typeface="Arial"/>
              </a:rPr>
              <a:t> Q</a:t>
            </a:r>
            <a:r>
              <a:rPr lang="fr-CA" baseline="-25000" dirty="0" smtClean="0">
                <a:latin typeface="Arial"/>
                <a:cs typeface="Arial"/>
              </a:rPr>
              <a:t>O</a:t>
            </a:r>
            <a:r>
              <a:rPr lang="fr-CA" dirty="0" smtClean="0">
                <a:latin typeface="Arial"/>
                <a:cs typeface="Arial"/>
              </a:rPr>
              <a:t> = </a:t>
            </a:r>
            <a:r>
              <a:rPr lang="fr-CA" i="1" dirty="0" smtClean="0">
                <a:latin typeface="Arial"/>
                <a:cs typeface="Arial"/>
              </a:rPr>
              <a:t>c</a:t>
            </a:r>
            <a:r>
              <a:rPr lang="fr-CA" dirty="0" smtClean="0">
                <a:latin typeface="Arial"/>
                <a:cs typeface="Arial"/>
              </a:rPr>
              <a:t> + </a:t>
            </a:r>
            <a:r>
              <a:rPr lang="fr-CA" i="1" dirty="0" err="1" smtClean="0">
                <a:latin typeface="Arial"/>
                <a:cs typeface="Arial"/>
              </a:rPr>
              <a:t>dP</a:t>
            </a:r>
            <a:r>
              <a:rPr lang="fr-CA" dirty="0" smtClean="0">
                <a:latin typeface="Arial"/>
                <a:cs typeface="Arial"/>
              </a:rPr>
              <a:t> </a:t>
            </a:r>
          </a:p>
          <a:p>
            <a:pPr lvl="1">
              <a:buNone/>
            </a:pPr>
            <a:endParaRPr lang="fr-CA" dirty="0" smtClean="0"/>
          </a:p>
          <a:p>
            <a:pPr lvl="1"/>
            <a:endParaRPr lang="fr-CA" dirty="0" smtClean="0"/>
          </a:p>
          <a:p>
            <a:pPr marL="457200" indent="-457200"/>
            <a:endParaRPr lang="fr-CA" sz="2800" dirty="0" smtClean="0"/>
          </a:p>
        </p:txBody>
      </p:sp>
    </p:spTree>
    <p:extLst>
      <p:ext uri="{BB962C8B-B14F-4D97-AF65-F5344CB8AC3E}">
        <p14:creationId xmlns:p14="http://schemas.microsoft.com/office/powerpoint/2010/main" val="2940145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ANNEXE : L’effet des taxes </a:t>
            </a:r>
            <a:br>
              <a:rPr lang="fr-CA" dirty="0" smtClean="0"/>
            </a:br>
            <a:r>
              <a:rPr lang="fr-CA" dirty="0" smtClean="0"/>
              <a:t>sur l’équilibre du marché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30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>
          <a:xfrm>
            <a:off x="110945" y="1643050"/>
            <a:ext cx="8728255" cy="4449775"/>
          </a:xfrm>
        </p:spPr>
        <p:txBody>
          <a:bodyPr/>
          <a:lstStyle/>
          <a:p>
            <a:pPr lvl="1"/>
            <a:r>
              <a:rPr lang="fr-CA" dirty="0" smtClean="0"/>
              <a:t>Imaginons que le gouvernement décide de faire payer     une taxe aux acheteurs du produit.</a:t>
            </a:r>
          </a:p>
          <a:p>
            <a:pPr lvl="1" algn="ctr">
              <a:buNone/>
            </a:pPr>
            <a:r>
              <a:rPr lang="fr-CA" i="1" dirty="0" smtClean="0"/>
              <a:t>Q</a:t>
            </a:r>
            <a:r>
              <a:rPr lang="fr-CA" baseline="-25000" dirty="0" smtClean="0"/>
              <a:t>D</a:t>
            </a:r>
            <a:r>
              <a:rPr lang="fr-CA" dirty="0" smtClean="0"/>
              <a:t> = </a:t>
            </a:r>
            <a:r>
              <a:rPr lang="fr-CA" i="1" dirty="0" smtClean="0"/>
              <a:t>a</a:t>
            </a:r>
            <a:r>
              <a:rPr lang="fr-CA" dirty="0" smtClean="0"/>
              <a:t> − </a:t>
            </a:r>
            <a:r>
              <a:rPr lang="fr-CA" i="1" dirty="0" smtClean="0"/>
              <a:t>b</a:t>
            </a:r>
            <a:r>
              <a:rPr lang="fr-CA" dirty="0" smtClean="0"/>
              <a:t>(</a:t>
            </a:r>
            <a:r>
              <a:rPr lang="fr-CA" i="1" dirty="0" smtClean="0"/>
              <a:t>P + T</a:t>
            </a:r>
            <a:r>
              <a:rPr lang="fr-CA" dirty="0" smtClean="0"/>
              <a:t>)</a:t>
            </a:r>
          </a:p>
          <a:p>
            <a:pPr lvl="1"/>
            <a:r>
              <a:rPr lang="fr-CA" dirty="0" smtClean="0"/>
              <a:t>Reprenons l’exemple utilisé à l’annexe du chapitre 4 et imposons une taxe de 1 $ aux acheteurs du produit.      Nous obtenons :</a:t>
            </a:r>
          </a:p>
          <a:p>
            <a:pPr lvl="1" algn="ctr">
              <a:buNone/>
            </a:pPr>
            <a:r>
              <a:rPr lang="fr-CA" i="1" dirty="0" smtClean="0"/>
              <a:t>Q</a:t>
            </a:r>
            <a:r>
              <a:rPr lang="fr-CA" baseline="-25000" dirty="0" smtClean="0"/>
              <a:t>D</a:t>
            </a:r>
            <a:r>
              <a:rPr lang="fr-CA" dirty="0" smtClean="0"/>
              <a:t> = 20 − 2(</a:t>
            </a:r>
            <a:r>
              <a:rPr lang="fr-CA" i="1" dirty="0" smtClean="0"/>
              <a:t>P + </a:t>
            </a:r>
            <a:r>
              <a:rPr lang="fr-CA" dirty="0" smtClean="0"/>
              <a:t>1)</a:t>
            </a:r>
          </a:p>
          <a:p>
            <a:pPr lvl="1" algn="ctr">
              <a:buNone/>
            </a:pPr>
            <a:r>
              <a:rPr lang="fr-CA" i="1" dirty="0" smtClean="0"/>
              <a:t>Q</a:t>
            </a:r>
            <a:r>
              <a:rPr lang="fr-CA" baseline="-25000" dirty="0" smtClean="0"/>
              <a:t>O</a:t>
            </a:r>
            <a:r>
              <a:rPr lang="fr-CA" dirty="0" smtClean="0"/>
              <a:t> = −10 + 4</a:t>
            </a:r>
            <a:r>
              <a:rPr lang="fr-CA" i="1" dirty="0" smtClean="0"/>
              <a:t>P</a:t>
            </a:r>
            <a:endParaRPr lang="fr-CA" dirty="0" smtClean="0"/>
          </a:p>
          <a:p>
            <a:pPr lvl="1" algn="ctr">
              <a:buNone/>
            </a:pPr>
            <a:endParaRPr lang="fr-CA" dirty="0" smtClean="0"/>
          </a:p>
          <a:p>
            <a:pPr lvl="1"/>
            <a:endParaRPr lang="fr-CA" dirty="0" smtClean="0"/>
          </a:p>
          <a:p>
            <a:pPr lvl="1"/>
            <a:endParaRPr lang="fr-CA" dirty="0" smtClean="0"/>
          </a:p>
          <a:p>
            <a:pPr marL="457200" indent="-457200"/>
            <a:endParaRPr lang="fr-CA" sz="2800" dirty="0" smtClean="0"/>
          </a:p>
          <a:p>
            <a:pPr marL="457200" indent="-457200">
              <a:buFont typeface="Arial"/>
              <a:buChar char="•"/>
            </a:pPr>
            <a:endParaRPr lang="fr-CA" sz="2800" dirty="0" smtClean="0"/>
          </a:p>
          <a:p>
            <a:pPr marL="457200" indent="-457200">
              <a:buFont typeface="Arial"/>
              <a:buChar char="•"/>
            </a:pPr>
            <a:endParaRPr lang="fr-CA" sz="2800" dirty="0" smtClean="0"/>
          </a:p>
          <a:p>
            <a:endParaRPr lang="fr-CA" sz="2800" dirty="0"/>
          </a:p>
        </p:txBody>
      </p:sp>
    </p:spTree>
    <p:extLst>
      <p:ext uri="{BB962C8B-B14F-4D97-AF65-F5344CB8AC3E}">
        <p14:creationId xmlns:p14="http://schemas.microsoft.com/office/powerpoint/2010/main" val="3024087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ANNEXE : L’effet des taxes </a:t>
            </a:r>
            <a:br>
              <a:rPr lang="fr-CA" dirty="0" smtClean="0"/>
            </a:br>
            <a:r>
              <a:rPr lang="fr-CA" dirty="0" smtClean="0"/>
              <a:t>sur l’équilibre du marché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31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>
          <a:xfrm>
            <a:off x="110945" y="1643050"/>
            <a:ext cx="8728255" cy="4449775"/>
          </a:xfrm>
        </p:spPr>
        <p:txBody>
          <a:bodyPr/>
          <a:lstStyle/>
          <a:p>
            <a:pPr lvl="1"/>
            <a:r>
              <a:rPr lang="fr-CA" dirty="0" smtClean="0"/>
              <a:t>Pour déterminer le prix et la quantité d’équilibre en présence de la taxe :</a:t>
            </a:r>
          </a:p>
          <a:p>
            <a:pPr lvl="1" algn="ctr">
              <a:spcAft>
                <a:spcPts val="900"/>
              </a:spcAft>
              <a:buNone/>
            </a:pPr>
            <a:r>
              <a:rPr lang="fr-CA" i="1" dirty="0" smtClean="0"/>
              <a:t>Q</a:t>
            </a:r>
            <a:r>
              <a:rPr lang="fr-CA" baseline="-25000" dirty="0" smtClean="0"/>
              <a:t>D</a:t>
            </a:r>
            <a:r>
              <a:rPr lang="fr-CA" dirty="0" smtClean="0"/>
              <a:t> = </a:t>
            </a:r>
            <a:r>
              <a:rPr lang="fr-CA" i="1" dirty="0" smtClean="0"/>
              <a:t>Q</a:t>
            </a:r>
            <a:r>
              <a:rPr lang="fr-CA" baseline="-25000" dirty="0" smtClean="0"/>
              <a:t>O</a:t>
            </a:r>
          </a:p>
          <a:p>
            <a:pPr lvl="1" algn="ctr">
              <a:spcAft>
                <a:spcPts val="900"/>
              </a:spcAft>
              <a:buNone/>
            </a:pPr>
            <a:r>
              <a:rPr lang="fr-CA" dirty="0" smtClean="0"/>
              <a:t>20 − 2(</a:t>
            </a:r>
            <a:r>
              <a:rPr lang="fr-CA" i="1" dirty="0" smtClean="0"/>
              <a:t>P + </a:t>
            </a:r>
            <a:r>
              <a:rPr lang="fr-CA" dirty="0" smtClean="0"/>
              <a:t>1) = −10 + 4</a:t>
            </a:r>
            <a:r>
              <a:rPr lang="fr-CA" i="1" dirty="0" smtClean="0"/>
              <a:t>P</a:t>
            </a:r>
          </a:p>
          <a:p>
            <a:pPr lvl="1">
              <a:spcAft>
                <a:spcPts val="900"/>
              </a:spcAft>
              <a:buNone/>
            </a:pPr>
            <a:r>
              <a:rPr lang="fr-CA" i="1" dirty="0" smtClean="0"/>
              <a:t>                                           </a:t>
            </a:r>
          </a:p>
          <a:p>
            <a:pPr lvl="1" algn="ctr">
              <a:buNone/>
            </a:pPr>
            <a:endParaRPr lang="fr-CA" dirty="0" smtClean="0"/>
          </a:p>
          <a:p>
            <a:pPr lvl="1"/>
            <a:r>
              <a:rPr lang="fr-CA" i="1" dirty="0" smtClean="0"/>
              <a:t>P</a:t>
            </a:r>
            <a:r>
              <a:rPr lang="fr-CA" dirty="0" smtClean="0"/>
              <a:t> étant le prix que reçoivent les vendeurs.</a:t>
            </a:r>
          </a:p>
          <a:p>
            <a:pPr lvl="1" algn="ctr">
              <a:buNone/>
            </a:pPr>
            <a:endParaRPr lang="fr-CA" dirty="0" smtClean="0"/>
          </a:p>
          <a:p>
            <a:pPr lvl="1" algn="ctr">
              <a:buNone/>
            </a:pPr>
            <a:endParaRPr lang="fr-CA" dirty="0" smtClean="0"/>
          </a:p>
          <a:p>
            <a:pPr lvl="1"/>
            <a:endParaRPr lang="fr-CA" dirty="0" smtClean="0"/>
          </a:p>
          <a:p>
            <a:pPr lvl="1"/>
            <a:endParaRPr lang="fr-CA" dirty="0" smtClean="0"/>
          </a:p>
          <a:p>
            <a:pPr marL="457200" indent="-457200"/>
            <a:endParaRPr lang="fr-CA" sz="2800" dirty="0" smtClean="0"/>
          </a:p>
          <a:p>
            <a:pPr marL="457200" indent="-457200">
              <a:buFont typeface="Arial"/>
              <a:buChar char="•"/>
            </a:pPr>
            <a:endParaRPr lang="fr-CA" sz="2800" dirty="0" smtClean="0"/>
          </a:p>
          <a:p>
            <a:pPr marL="457200" indent="-457200">
              <a:buFont typeface="Arial"/>
              <a:buChar char="•"/>
            </a:pPr>
            <a:endParaRPr lang="fr-CA" sz="2800" dirty="0" smtClean="0"/>
          </a:p>
          <a:p>
            <a:endParaRPr lang="fr-CA" sz="2800" dirty="0"/>
          </a:p>
        </p:txBody>
      </p:sp>
      <p:graphicFrame>
        <p:nvGraphicFramePr>
          <p:cNvPr id="56327" name="Object 7"/>
          <p:cNvGraphicFramePr>
            <a:graphicFrameLocks noChangeAspect="1"/>
          </p:cNvGraphicFramePr>
          <p:nvPr/>
        </p:nvGraphicFramePr>
        <p:xfrm>
          <a:off x="4114800" y="3657600"/>
          <a:ext cx="1061357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28" name="Équation" r:id="rId3" imgW="495300" imgH="355600" progId="Equation.3">
                  <p:embed/>
                </p:oleObj>
              </mc:Choice>
              <mc:Fallback>
                <p:oleObj name="Équation" r:id="rId3" imgW="495300" imgH="35560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14800" y="3657600"/>
                        <a:ext cx="1061357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24087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ANNEXE : L’effet des taxes </a:t>
            </a:r>
            <a:br>
              <a:rPr lang="fr-CA" dirty="0" smtClean="0"/>
            </a:br>
            <a:r>
              <a:rPr lang="fr-CA" dirty="0" smtClean="0"/>
              <a:t>sur l’équilibre du marché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32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>
          <a:xfrm>
            <a:off x="110944" y="1643050"/>
            <a:ext cx="9033056" cy="4449775"/>
          </a:xfrm>
        </p:spPr>
        <p:txBody>
          <a:bodyPr/>
          <a:lstStyle/>
          <a:p>
            <a:pPr lvl="1"/>
            <a:r>
              <a:rPr lang="fr-CA" dirty="0" smtClean="0"/>
              <a:t>Le prix que paient les acheteurs est donc :</a:t>
            </a:r>
          </a:p>
          <a:p>
            <a:pPr lvl="1">
              <a:buNone/>
            </a:pPr>
            <a:endParaRPr lang="fr-CA" dirty="0" smtClean="0"/>
          </a:p>
          <a:p>
            <a:pPr lvl="1">
              <a:buNone/>
            </a:pPr>
            <a:endParaRPr lang="fr-CA" dirty="0" smtClean="0"/>
          </a:p>
          <a:p>
            <a:pPr lvl="1"/>
            <a:r>
              <a:rPr lang="fr-CA" dirty="0" smtClean="0"/>
              <a:t>Avant l’imposition d’une taxe, le prix d’équilibre était de 5 $.</a:t>
            </a:r>
          </a:p>
          <a:p>
            <a:pPr lvl="1"/>
            <a:r>
              <a:rPr lang="fr-CA" dirty="0" smtClean="0"/>
              <a:t>Pour obtenir la nouvelle quantité d’équilibre avec taxe :</a:t>
            </a:r>
          </a:p>
          <a:p>
            <a:pPr lvl="1"/>
            <a:endParaRPr lang="fr-CA" dirty="0" smtClean="0"/>
          </a:p>
          <a:p>
            <a:pPr marL="457200" indent="-457200"/>
            <a:endParaRPr lang="fr-CA" sz="3200" dirty="0" smtClean="0"/>
          </a:p>
          <a:p>
            <a:endParaRPr lang="fr-CA" sz="3200" dirty="0"/>
          </a:p>
        </p:txBody>
      </p:sp>
      <p:graphicFrame>
        <p:nvGraphicFramePr>
          <p:cNvPr id="57352" name="Object 8"/>
          <p:cNvGraphicFramePr>
            <a:graphicFrameLocks noChangeAspect="1"/>
          </p:cNvGraphicFramePr>
          <p:nvPr/>
        </p:nvGraphicFramePr>
        <p:xfrm>
          <a:off x="3276600" y="2209800"/>
          <a:ext cx="2721429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56" name="Équation" r:id="rId3" imgW="1270000" imgH="355600" progId="Equation.3">
                  <p:embed/>
                </p:oleObj>
              </mc:Choice>
              <mc:Fallback>
                <p:oleObj name="Équation" r:id="rId3" imgW="1270000" imgH="355600" progId="Equation.3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6600" y="2209800"/>
                        <a:ext cx="2721429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t 6"/>
          <p:cNvGraphicFramePr>
            <a:graphicFrameLocks noChangeAspect="1"/>
          </p:cNvGraphicFramePr>
          <p:nvPr/>
        </p:nvGraphicFramePr>
        <p:xfrm>
          <a:off x="3048000" y="4267200"/>
          <a:ext cx="3241582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57" name="Équation" r:id="rId5" imgW="1511300" imgH="355600" progId="Equation.3">
                  <p:embed/>
                </p:oleObj>
              </mc:Choice>
              <mc:Fallback>
                <p:oleObj name="Équation" r:id="rId5" imgW="1511300" imgH="355600" progId="Equation.3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8000" y="4267200"/>
                        <a:ext cx="3241582" cy="762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99042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>
          <a:xfrm>
            <a:off x="1857354" y="199767"/>
            <a:ext cx="7286645" cy="1157531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/>
              <a:t>Figure </a:t>
            </a:r>
            <a:r>
              <a:rPr lang="fr-CA" sz="2600" dirty="0" smtClean="0"/>
              <a:t>6A.</a:t>
            </a:r>
            <a:r>
              <a:rPr lang="fr-CA" sz="2600" dirty="0"/>
              <a:t>1</a:t>
            </a:r>
            <a:r>
              <a:rPr lang="fr-CA" sz="2600" dirty="0" smtClean="0"/>
              <a:t> </a:t>
            </a:r>
            <a:r>
              <a:rPr lang="fr-CA" sz="2600" dirty="0"/>
              <a:t>:</a:t>
            </a:r>
            <a:r>
              <a:rPr lang="fr-CA" sz="2600" dirty="0" smtClean="0"/>
              <a:t> </a:t>
            </a:r>
            <a:br>
              <a:rPr lang="fr-CA" sz="2600" dirty="0" smtClean="0"/>
            </a:br>
            <a:r>
              <a:rPr lang="fr-CA" sz="2600" dirty="0" smtClean="0"/>
              <a:t>Une </a:t>
            </a:r>
            <a:r>
              <a:rPr lang="fr-CA" sz="2600" dirty="0"/>
              <a:t>taxe </a:t>
            </a:r>
            <a:r>
              <a:rPr lang="fr-CA" sz="2600" dirty="0" smtClean="0"/>
              <a:t>sur la </a:t>
            </a:r>
            <a:r>
              <a:rPr lang="fr-CA" sz="2600" dirty="0"/>
              <a:t>demande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33</a:t>
            </a:fld>
            <a:endParaRPr lang="fr-CA" dirty="0"/>
          </a:p>
        </p:txBody>
      </p:sp>
      <p:pic>
        <p:nvPicPr>
          <p:cNvPr id="7" name="Espace réservé du contenu 6" descr="micro_figure6a-1.jpg"/>
          <p:cNvPicPr>
            <a:picLocks noGrp="1" noChangeAspect="1"/>
          </p:cNvPicPr>
          <p:nvPr>
            <p:ph sz="quarter" idx="12"/>
          </p:nvPr>
        </p:nvPicPr>
        <p:blipFill>
          <a:blip r:embed="rId2"/>
          <a:srcRect l="-22642" r="-22642"/>
          <a:stretch>
            <a:fillRect/>
          </a:stretch>
        </p:blipFill>
        <p:spPr>
          <a:xfrm>
            <a:off x="152400" y="1524000"/>
            <a:ext cx="8847298" cy="4572000"/>
          </a:xfrm>
        </p:spPr>
      </p:pic>
    </p:spTree>
    <p:extLst>
      <p:ext uri="{BB962C8B-B14F-4D97-AF65-F5344CB8AC3E}">
        <p14:creationId xmlns:p14="http://schemas.microsoft.com/office/powerpoint/2010/main" val="631793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ANNEXE : L’effet des taxes </a:t>
            </a:r>
            <a:br>
              <a:rPr lang="fr-CA" dirty="0" smtClean="0"/>
            </a:br>
            <a:r>
              <a:rPr lang="fr-CA" dirty="0" smtClean="0"/>
              <a:t>sur l’équilibre du marché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34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 lvl="1"/>
            <a:r>
              <a:rPr lang="fr-CA" dirty="0" smtClean="0"/>
              <a:t>Si la taxe est payée par les vendeurs, la courbe d’offre    est désormais :</a:t>
            </a:r>
          </a:p>
          <a:p>
            <a:pPr lvl="1" algn="ctr">
              <a:buNone/>
            </a:pPr>
            <a:r>
              <a:rPr lang="fr-CA" i="1" dirty="0" smtClean="0"/>
              <a:t>Q</a:t>
            </a:r>
            <a:r>
              <a:rPr lang="fr-CA" baseline="-25000" dirty="0" smtClean="0"/>
              <a:t>O</a:t>
            </a:r>
            <a:r>
              <a:rPr lang="fr-CA" dirty="0" smtClean="0"/>
              <a:t> = </a:t>
            </a:r>
            <a:r>
              <a:rPr lang="fr-CA" i="1" dirty="0" smtClean="0"/>
              <a:t>c</a:t>
            </a:r>
            <a:r>
              <a:rPr lang="fr-CA" dirty="0" smtClean="0"/>
              <a:t> + </a:t>
            </a:r>
            <a:r>
              <a:rPr lang="fr-CA" i="1" dirty="0" smtClean="0"/>
              <a:t>d</a:t>
            </a:r>
            <a:r>
              <a:rPr lang="fr-CA" dirty="0" smtClean="0"/>
              <a:t>(</a:t>
            </a:r>
            <a:r>
              <a:rPr lang="fr-CA" i="1" dirty="0" smtClean="0"/>
              <a:t>P </a:t>
            </a:r>
            <a:r>
              <a:rPr lang="fr-CA" dirty="0" smtClean="0"/>
              <a:t>−</a:t>
            </a:r>
            <a:r>
              <a:rPr lang="fr-CA" i="1" dirty="0" smtClean="0"/>
              <a:t> T</a:t>
            </a:r>
            <a:r>
              <a:rPr lang="fr-CA" dirty="0" smtClean="0"/>
              <a:t>)</a:t>
            </a:r>
          </a:p>
          <a:p>
            <a:pPr lvl="1" algn="ctr">
              <a:buNone/>
            </a:pPr>
            <a:endParaRPr lang="fr-CA" dirty="0" smtClean="0"/>
          </a:p>
          <a:p>
            <a:pPr lvl="1"/>
            <a:r>
              <a:rPr lang="fr-CA" dirty="0" smtClean="0"/>
              <a:t>Avec la taxe de 1 $, nous obtenons : </a:t>
            </a:r>
          </a:p>
          <a:p>
            <a:pPr lvl="1" algn="ctr">
              <a:buNone/>
            </a:pPr>
            <a:r>
              <a:rPr lang="fr-CA" i="1" dirty="0" smtClean="0"/>
              <a:t>Q</a:t>
            </a:r>
            <a:r>
              <a:rPr lang="fr-CA" baseline="-25000" dirty="0" smtClean="0"/>
              <a:t>O</a:t>
            </a:r>
            <a:r>
              <a:rPr lang="fr-CA" dirty="0" smtClean="0"/>
              <a:t> = −10 + 4(</a:t>
            </a:r>
            <a:r>
              <a:rPr lang="fr-CA" i="1" dirty="0" smtClean="0"/>
              <a:t>P </a:t>
            </a:r>
            <a:r>
              <a:rPr lang="fr-CA" dirty="0" smtClean="0"/>
              <a:t>−</a:t>
            </a:r>
            <a:r>
              <a:rPr lang="fr-CA" i="1" dirty="0" smtClean="0"/>
              <a:t> </a:t>
            </a:r>
            <a:r>
              <a:rPr lang="fr-CA" dirty="0" smtClean="0"/>
              <a:t>1)</a:t>
            </a:r>
          </a:p>
          <a:p>
            <a:pPr lvl="1"/>
            <a:endParaRPr lang="fr-CA" sz="2400" dirty="0" smtClean="0"/>
          </a:p>
          <a:p>
            <a:pPr marL="457200" lvl="1" indent="-457200">
              <a:spcAft>
                <a:spcPct val="0"/>
              </a:spcAft>
              <a:buSzPct val="110000"/>
              <a:buNone/>
            </a:pPr>
            <a:endParaRPr lang="fr-CA" sz="2400" dirty="0" smtClean="0"/>
          </a:p>
          <a:p>
            <a:pPr marL="457200" indent="-457200">
              <a:buFont typeface="Arial"/>
              <a:buChar char="•"/>
            </a:pPr>
            <a:endParaRPr lang="fr-CA" sz="2400" dirty="0" smtClean="0"/>
          </a:p>
          <a:p>
            <a:pPr marL="457200" indent="-457200">
              <a:buFont typeface="Arial"/>
              <a:buChar char="•"/>
            </a:pPr>
            <a:endParaRPr lang="fr-CA" sz="2400" dirty="0"/>
          </a:p>
          <a:p>
            <a:pPr marL="457200" indent="-457200">
              <a:buFont typeface="Arial"/>
              <a:buChar char="•"/>
            </a:pPr>
            <a:endParaRPr lang="fr-CA" sz="2400" dirty="0" smtClean="0"/>
          </a:p>
          <a:p>
            <a:pPr marL="457200" indent="-457200"/>
            <a:endParaRPr lang="fr-CA" sz="2800" dirty="0"/>
          </a:p>
        </p:txBody>
      </p:sp>
    </p:spTree>
    <p:extLst>
      <p:ext uri="{BB962C8B-B14F-4D97-AF65-F5344CB8AC3E}">
        <p14:creationId xmlns:p14="http://schemas.microsoft.com/office/powerpoint/2010/main" val="3454272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ANNEXE : L’effet des taxes </a:t>
            </a:r>
            <a:br>
              <a:rPr lang="fr-CA" dirty="0" smtClean="0"/>
            </a:br>
            <a:r>
              <a:rPr lang="fr-CA" dirty="0" smtClean="0"/>
              <a:t>sur l’équilibre du marché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35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 lvl="1"/>
            <a:r>
              <a:rPr lang="fr-CA" dirty="0" smtClean="0"/>
              <a:t>En équilibre :</a:t>
            </a:r>
          </a:p>
          <a:p>
            <a:pPr lvl="1" algn="ctr">
              <a:buNone/>
            </a:pPr>
            <a:r>
              <a:rPr lang="fr-CA" i="1" dirty="0" smtClean="0"/>
              <a:t>Q</a:t>
            </a:r>
            <a:r>
              <a:rPr lang="fr-CA" baseline="-25000" dirty="0" smtClean="0"/>
              <a:t>D</a:t>
            </a:r>
            <a:r>
              <a:rPr lang="fr-CA" dirty="0" smtClean="0"/>
              <a:t> = </a:t>
            </a:r>
            <a:r>
              <a:rPr lang="fr-CA" i="1" dirty="0" smtClean="0"/>
              <a:t>Q</a:t>
            </a:r>
            <a:r>
              <a:rPr lang="fr-CA" baseline="-25000" dirty="0" smtClean="0"/>
              <a:t>O</a:t>
            </a:r>
          </a:p>
          <a:p>
            <a:pPr lvl="1" algn="ctr">
              <a:buNone/>
            </a:pPr>
            <a:r>
              <a:rPr lang="fr-CA" dirty="0" smtClean="0"/>
              <a:t>20 − 2</a:t>
            </a:r>
            <a:r>
              <a:rPr lang="fr-CA" i="1" dirty="0" smtClean="0"/>
              <a:t>P</a:t>
            </a:r>
            <a:r>
              <a:rPr lang="fr-CA" dirty="0" smtClean="0"/>
              <a:t> = −10 + 4</a:t>
            </a:r>
            <a:r>
              <a:rPr lang="fr-CA" i="1" dirty="0" smtClean="0"/>
              <a:t>P </a:t>
            </a:r>
            <a:r>
              <a:rPr lang="fr-CA" dirty="0" smtClean="0"/>
              <a:t>−</a:t>
            </a:r>
            <a:r>
              <a:rPr lang="fr-CA" i="1" dirty="0" smtClean="0"/>
              <a:t> </a:t>
            </a:r>
            <a:r>
              <a:rPr lang="fr-CA" dirty="0" smtClean="0"/>
              <a:t>4</a:t>
            </a:r>
          </a:p>
          <a:p>
            <a:pPr lvl="1" algn="ctr">
              <a:buNone/>
            </a:pPr>
            <a:endParaRPr lang="fr-CA" sz="2400" dirty="0" smtClean="0"/>
          </a:p>
          <a:p>
            <a:pPr lvl="1" algn="ctr">
              <a:buNone/>
            </a:pPr>
            <a:endParaRPr lang="fr-CA" sz="2400" dirty="0" smtClean="0"/>
          </a:p>
          <a:p>
            <a:pPr lvl="1"/>
            <a:r>
              <a:rPr lang="fr-CA" i="1" dirty="0" smtClean="0"/>
              <a:t>P</a:t>
            </a:r>
            <a:r>
              <a:rPr lang="fr-CA" dirty="0" smtClean="0"/>
              <a:t> étant le prix que paie les acheteurs.</a:t>
            </a:r>
          </a:p>
          <a:p>
            <a:pPr marL="457200" indent="-457200">
              <a:buFont typeface="Arial"/>
              <a:buChar char="•"/>
            </a:pPr>
            <a:endParaRPr lang="fr-CA" sz="2400" dirty="0" smtClean="0"/>
          </a:p>
          <a:p>
            <a:endParaRPr lang="fr-CA" sz="2400" dirty="0" smtClean="0"/>
          </a:p>
        </p:txBody>
      </p:sp>
      <p:graphicFrame>
        <p:nvGraphicFramePr>
          <p:cNvPr id="60419" name="Object 3"/>
          <p:cNvGraphicFramePr>
            <a:graphicFrameLocks noChangeAspect="1"/>
          </p:cNvGraphicFramePr>
          <p:nvPr/>
        </p:nvGraphicFramePr>
        <p:xfrm>
          <a:off x="4038600" y="3124200"/>
          <a:ext cx="1066800" cy="7659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20" name="Équation" r:id="rId3" imgW="495300" imgH="355600" progId="Equation.3">
                  <p:embed/>
                </p:oleObj>
              </mc:Choice>
              <mc:Fallback>
                <p:oleObj name="Équation" r:id="rId3" imgW="495300" imgH="35560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38600" y="3124200"/>
                        <a:ext cx="1066800" cy="76590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18287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ANNEXE : L’effet des taxes </a:t>
            </a:r>
            <a:br>
              <a:rPr lang="fr-CA" dirty="0" smtClean="0"/>
            </a:br>
            <a:r>
              <a:rPr lang="fr-CA" dirty="0" smtClean="0"/>
              <a:t>sur l’équilibre du marché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36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 lvl="1"/>
            <a:r>
              <a:rPr lang="fr-CA" dirty="0" smtClean="0"/>
              <a:t>Le prix que reçoivent les vendeurs est donc :</a:t>
            </a:r>
          </a:p>
          <a:p>
            <a:pPr lvl="1"/>
            <a:endParaRPr lang="fr-CA" dirty="0" smtClean="0"/>
          </a:p>
          <a:p>
            <a:pPr lvl="1" algn="ctr">
              <a:buNone/>
            </a:pPr>
            <a:endParaRPr lang="fr-CA" sz="2400" dirty="0" smtClean="0"/>
          </a:p>
          <a:p>
            <a:pPr lvl="1"/>
            <a:r>
              <a:rPr lang="fr-CA" dirty="0" smtClean="0"/>
              <a:t>Pour obtenir la nouvelle quantité d’équilibre : </a:t>
            </a:r>
          </a:p>
          <a:p>
            <a:pPr lvl="1"/>
            <a:endParaRPr lang="fr-CA" dirty="0" smtClean="0"/>
          </a:p>
          <a:p>
            <a:endParaRPr lang="fr-CA" sz="2400" dirty="0" smtClean="0"/>
          </a:p>
          <a:p>
            <a:pPr marL="457200" indent="-457200">
              <a:buFont typeface="Arial"/>
              <a:buChar char="•"/>
            </a:pPr>
            <a:endParaRPr lang="fr-CA" sz="2400" dirty="0" smtClean="0"/>
          </a:p>
          <a:p>
            <a:pPr marL="457200" indent="-457200">
              <a:buFont typeface="Arial"/>
              <a:buChar char="•"/>
            </a:pPr>
            <a:endParaRPr lang="fr-CA" sz="2400" dirty="0" smtClean="0"/>
          </a:p>
          <a:p>
            <a:pPr marL="457200" indent="-457200">
              <a:buFont typeface="Arial"/>
              <a:buChar char="•"/>
            </a:pPr>
            <a:endParaRPr lang="fr-CA" sz="2400" dirty="0" smtClean="0"/>
          </a:p>
          <a:p>
            <a:pPr marL="457200" indent="-457200">
              <a:buFont typeface="Arial"/>
              <a:buChar char="•"/>
            </a:pPr>
            <a:endParaRPr lang="fr-CA" sz="2400" dirty="0" smtClean="0"/>
          </a:p>
          <a:p>
            <a:endParaRPr lang="fr-CA" sz="2400" dirty="0" smtClean="0"/>
          </a:p>
        </p:txBody>
      </p:sp>
      <p:graphicFrame>
        <p:nvGraphicFramePr>
          <p:cNvPr id="61442" name="Object 2"/>
          <p:cNvGraphicFramePr>
            <a:graphicFrameLocks noChangeAspect="1"/>
          </p:cNvGraphicFramePr>
          <p:nvPr/>
        </p:nvGraphicFramePr>
        <p:xfrm>
          <a:off x="3352800" y="2286000"/>
          <a:ext cx="2748642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44" name="Équation" r:id="rId3" imgW="1282700" imgH="355600" progId="Equation.3">
                  <p:embed/>
                </p:oleObj>
              </mc:Choice>
              <mc:Fallback>
                <p:oleObj name="Équation" r:id="rId3" imgW="1282700" imgH="35560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2800" y="2286000"/>
                        <a:ext cx="2748642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43" name="Object 3"/>
          <p:cNvGraphicFramePr>
            <a:graphicFrameLocks noChangeAspect="1"/>
          </p:cNvGraphicFramePr>
          <p:nvPr/>
        </p:nvGraphicFramePr>
        <p:xfrm>
          <a:off x="3200400" y="3733800"/>
          <a:ext cx="3020785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45" name="Équation" r:id="rId5" imgW="1409700" imgH="355600" progId="Equation.3">
                  <p:embed/>
                </p:oleObj>
              </mc:Choice>
              <mc:Fallback>
                <p:oleObj name="Équation" r:id="rId5" imgW="1409700" imgH="35560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0400" y="3733800"/>
                        <a:ext cx="3020785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88125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>
          <a:xfrm>
            <a:off x="1857354" y="199767"/>
            <a:ext cx="7286645" cy="1157531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/>
              <a:t>Figure 6A</a:t>
            </a:r>
            <a:r>
              <a:rPr lang="fr-CA" sz="2600" dirty="0" smtClean="0"/>
              <a:t>.2 </a:t>
            </a:r>
            <a:r>
              <a:rPr lang="fr-CA" sz="2600" dirty="0"/>
              <a:t>:</a:t>
            </a:r>
            <a:r>
              <a:rPr lang="fr-CA" sz="2600" dirty="0" smtClean="0"/>
              <a:t> </a:t>
            </a:r>
            <a:br>
              <a:rPr lang="fr-CA" sz="2600" dirty="0" smtClean="0"/>
            </a:br>
            <a:r>
              <a:rPr lang="fr-CA" sz="2600" dirty="0" smtClean="0"/>
              <a:t>Une </a:t>
            </a:r>
            <a:r>
              <a:rPr lang="fr-CA" sz="2600" dirty="0"/>
              <a:t>taxe </a:t>
            </a:r>
            <a:r>
              <a:rPr lang="fr-CA" sz="2600" dirty="0" smtClean="0"/>
              <a:t>sur l’offre</a:t>
            </a:r>
            <a:endParaRPr lang="fr-CA" sz="26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37</a:t>
            </a:fld>
            <a:endParaRPr lang="fr-CA" dirty="0"/>
          </a:p>
        </p:txBody>
      </p:sp>
      <p:pic>
        <p:nvPicPr>
          <p:cNvPr id="7" name="Espace réservé du contenu 6" descr="micro_figure6a-2.jpg"/>
          <p:cNvPicPr>
            <a:picLocks noGrp="1" noChangeAspect="1"/>
          </p:cNvPicPr>
          <p:nvPr>
            <p:ph sz="quarter" idx="12"/>
          </p:nvPr>
        </p:nvPicPr>
        <p:blipFill>
          <a:blip r:embed="rId2"/>
          <a:srcRect l="-29192" r="-29192"/>
          <a:stretch>
            <a:fillRect/>
          </a:stretch>
        </p:blipFill>
        <p:spPr>
          <a:xfrm>
            <a:off x="152400" y="1524000"/>
            <a:ext cx="8915400" cy="4607192"/>
          </a:xfrm>
        </p:spPr>
      </p:pic>
    </p:spTree>
    <p:extLst>
      <p:ext uri="{BB962C8B-B14F-4D97-AF65-F5344CB8AC3E}">
        <p14:creationId xmlns:p14="http://schemas.microsoft.com/office/powerpoint/2010/main" val="631793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nception personnalisée">
  <a:themeElements>
    <a:clrScheme name="Marketing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5D87A1"/>
      </a:hlink>
      <a:folHlink>
        <a:srgbClr val="8EABBD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9311</TotalTime>
  <Words>1346</Words>
  <Application>Microsoft Office PowerPoint</Application>
  <PresentationFormat>Affichage à l'écran (4:3)</PresentationFormat>
  <Paragraphs>226</Paragraphs>
  <Slides>37</Slides>
  <Notes>8</Notes>
  <HiddenSlides>0</HiddenSlides>
  <MMClips>0</MMClips>
  <ScaleCrop>false</ScaleCrop>
  <HeadingPairs>
    <vt:vector size="8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37</vt:i4>
      </vt:variant>
    </vt:vector>
  </HeadingPairs>
  <TitlesOfParts>
    <vt:vector size="46" baseType="lpstr">
      <vt:lpstr>Arial</vt:lpstr>
      <vt:lpstr>Osaka</vt:lpstr>
      <vt:lpstr>Arial Unicode MS</vt:lpstr>
      <vt:lpstr>Wingdings</vt:lpstr>
      <vt:lpstr>BlissMedium</vt:lpstr>
      <vt:lpstr>MS PGothic</vt:lpstr>
      <vt:lpstr>Formata-Medium</vt:lpstr>
      <vt:lpstr>Conception personnalisée</vt:lpstr>
      <vt:lpstr>Équation</vt:lpstr>
      <vt:lpstr>Présentation PowerPoint</vt:lpstr>
      <vt:lpstr>Partie 2 L’offre et la demande :  le fonctionnement des marchés</vt:lpstr>
      <vt:lpstr>Introduction</vt:lpstr>
      <vt:lpstr>Le contrôle des prix</vt:lpstr>
      <vt:lpstr>Le contrôle des prix (suite)</vt:lpstr>
      <vt:lpstr>Figure 6.1 :  Le marché et le prix plafond</vt:lpstr>
      <vt:lpstr>Figure 6.2 : Le prix plafond  pour le marché de l’essence</vt:lpstr>
      <vt:lpstr>Figure 6.3 : Le contrôle des loyers  à court et à long terme</vt:lpstr>
      <vt:lpstr>Le contrôle des prix (suite)</vt:lpstr>
      <vt:lpstr>Figure 6.4 :  Le prix plancher sur un marché</vt:lpstr>
      <vt:lpstr>Figure 6.5 : L’effet du salaire minimum  sur le marché du travail</vt:lpstr>
      <vt:lpstr>L’évaluation  des contrôles de prix</vt:lpstr>
      <vt:lpstr>L’évaluation  des contrôles de prix (suite)</vt:lpstr>
      <vt:lpstr>Les taxes</vt:lpstr>
      <vt:lpstr>Les taxes (suite)</vt:lpstr>
      <vt:lpstr>Les taxes (suite)</vt:lpstr>
      <vt:lpstr>Les taxes (suite)</vt:lpstr>
      <vt:lpstr>Figure 6.6 :  Une taxe sur l’offre</vt:lpstr>
      <vt:lpstr>Les taxes (suite)</vt:lpstr>
      <vt:lpstr>Les taxes (suite)</vt:lpstr>
      <vt:lpstr>Les taxes (suite)</vt:lpstr>
      <vt:lpstr>Les taxes (suite)</vt:lpstr>
      <vt:lpstr>Figure 6.7 :  Une taxe sur la demande</vt:lpstr>
      <vt:lpstr>Les taxes (suite)</vt:lpstr>
      <vt:lpstr>Les taxes (suite)</vt:lpstr>
      <vt:lpstr>Les taxes (suite)</vt:lpstr>
      <vt:lpstr>Figure 6.9 :  La répartition du fardeau de la taxe </vt:lpstr>
      <vt:lpstr>Conclusion</vt:lpstr>
      <vt:lpstr>ANNEXE : L’effet des taxes  sur l’équilibre du marché</vt:lpstr>
      <vt:lpstr>ANNEXE : L’effet des taxes  sur l’équilibre du marché (suite)</vt:lpstr>
      <vt:lpstr>ANNEXE : L’effet des taxes  sur l’équilibre du marché (suite)</vt:lpstr>
      <vt:lpstr>ANNEXE : L’effet des taxes  sur l’équilibre du marché (suite)</vt:lpstr>
      <vt:lpstr>Figure 6A.1 :  Une taxe sur la demande</vt:lpstr>
      <vt:lpstr>ANNEXE : L’effet des taxes  sur l’équilibre du marché (suite)</vt:lpstr>
      <vt:lpstr>ANNEXE : L’effet des taxes  sur l’équilibre du marché (suite)</vt:lpstr>
      <vt:lpstr>ANNEXE : L’effet des taxes  sur l’équilibre du marché (suite)</vt:lpstr>
      <vt:lpstr>Figure 6A.2 :  Une taxe sur l’offre</vt:lpstr>
    </vt:vector>
  </TitlesOfParts>
  <Company>Cheneliere-Education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Potter Nouvelle génération</dc:title>
  <dc:creator>Maria Sheink</dc:creator>
  <cp:lastModifiedBy>Utilisateur</cp:lastModifiedBy>
  <cp:revision>1012</cp:revision>
  <cp:lastPrinted>2010-03-09T15:24:54Z</cp:lastPrinted>
  <dcterms:created xsi:type="dcterms:W3CDTF">2014-05-13T20:10:01Z</dcterms:created>
  <dcterms:modified xsi:type="dcterms:W3CDTF">2016-11-18T20:30:51Z</dcterms:modified>
</cp:coreProperties>
</file>