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p:sldMasterIdLst>
    <p:sldMasterId id="2147483648" r:id="rId1"/>
    <p:sldMasterId id="2147483649" r:id="rId2"/>
  </p:sldMasterIdLst>
  <p:notesMasterIdLst>
    <p:notesMasterId r:id="rId27"/>
  </p:notesMasterIdLst>
  <p:handoutMasterIdLst>
    <p:handoutMasterId r:id="rId28"/>
  </p:handoutMasterIdLst>
  <p:sldIdLst>
    <p:sldId id="256" r:id="rId3"/>
    <p:sldId id="257" r:id="rId4"/>
    <p:sldId id="258" r:id="rId5"/>
    <p:sldId id="277" r:id="rId6"/>
    <p:sldId id="279" r:id="rId7"/>
    <p:sldId id="280" r:id="rId8"/>
    <p:sldId id="259" r:id="rId9"/>
    <p:sldId id="261" r:id="rId10"/>
    <p:sldId id="287" r:id="rId11"/>
    <p:sldId id="288" r:id="rId12"/>
    <p:sldId id="281" r:id="rId13"/>
    <p:sldId id="263" r:id="rId14"/>
    <p:sldId id="283" r:id="rId15"/>
    <p:sldId id="265" r:id="rId16"/>
    <p:sldId id="284" r:id="rId17"/>
    <p:sldId id="267" r:id="rId18"/>
    <p:sldId id="285" r:id="rId19"/>
    <p:sldId id="269" r:id="rId20"/>
    <p:sldId id="286" r:id="rId21"/>
    <p:sldId id="271" r:id="rId22"/>
    <p:sldId id="275" r:id="rId23"/>
    <p:sldId id="272" r:id="rId24"/>
    <p:sldId id="273" r:id="rId25"/>
    <p:sldId id="274" r:id="rId26"/>
  </p:sldIdLst>
  <p:sldSz cx="13004800" cy="9753600"/>
  <p:notesSz cx="6858000" cy="9144000"/>
  <p:defaultTextStyle>
    <a:defPPr>
      <a:defRPr lang="fr-FR"/>
    </a:defPPr>
    <a:lvl1pPr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1pPr>
    <a:lvl2pPr marL="3429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2pPr>
    <a:lvl3pPr marL="6858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3pPr>
    <a:lvl4pPr marL="10287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4pPr>
    <a:lvl5pPr marL="1371600" algn="ctr" defTabSz="584200" rtl="0" fontAlgn="base" hangingPunct="0">
      <a:spcBef>
        <a:spcPct val="0"/>
      </a:spcBef>
      <a:spcAft>
        <a:spcPct val="0"/>
      </a:spcAft>
      <a:buClr>
        <a:srgbClr val="876552"/>
      </a:buClr>
      <a:buFont typeface="Georgia" pitchFamily="18" charset="0"/>
      <a:defRPr sz="3600" kern="1200">
        <a:solidFill>
          <a:srgbClr val="4F4A37"/>
        </a:solidFill>
        <a:latin typeface="Didot" charset="0"/>
        <a:ea typeface="Didot" charset="0"/>
        <a:cs typeface="Didot" charset="0"/>
        <a:sym typeface="Didot" charset="0"/>
      </a:defRPr>
    </a:lvl5pPr>
    <a:lvl6pPr marL="2286000" algn="l" defTabSz="914400" rtl="0" eaLnBrk="1" latinLnBrk="0" hangingPunct="1">
      <a:defRPr sz="3600" kern="1200">
        <a:solidFill>
          <a:srgbClr val="4F4A37"/>
        </a:solidFill>
        <a:latin typeface="Didot" charset="0"/>
        <a:ea typeface="Didot" charset="0"/>
        <a:cs typeface="Didot" charset="0"/>
        <a:sym typeface="Didot" charset="0"/>
      </a:defRPr>
    </a:lvl6pPr>
    <a:lvl7pPr marL="2743200" algn="l" defTabSz="914400" rtl="0" eaLnBrk="1" latinLnBrk="0" hangingPunct="1">
      <a:defRPr sz="3600" kern="1200">
        <a:solidFill>
          <a:srgbClr val="4F4A37"/>
        </a:solidFill>
        <a:latin typeface="Didot" charset="0"/>
        <a:ea typeface="Didot" charset="0"/>
        <a:cs typeface="Didot" charset="0"/>
        <a:sym typeface="Didot" charset="0"/>
      </a:defRPr>
    </a:lvl7pPr>
    <a:lvl8pPr marL="3200400" algn="l" defTabSz="914400" rtl="0" eaLnBrk="1" latinLnBrk="0" hangingPunct="1">
      <a:defRPr sz="3600" kern="1200">
        <a:solidFill>
          <a:srgbClr val="4F4A37"/>
        </a:solidFill>
        <a:latin typeface="Didot" charset="0"/>
        <a:ea typeface="Didot" charset="0"/>
        <a:cs typeface="Didot" charset="0"/>
        <a:sym typeface="Didot" charset="0"/>
      </a:defRPr>
    </a:lvl8pPr>
    <a:lvl9pPr marL="3657600" algn="l" defTabSz="914400" rtl="0" eaLnBrk="1" latinLnBrk="0" hangingPunct="1">
      <a:defRPr sz="3600" kern="1200">
        <a:solidFill>
          <a:srgbClr val="4F4A37"/>
        </a:solidFill>
        <a:latin typeface="Didot" charset="0"/>
        <a:ea typeface="Didot" charset="0"/>
        <a:cs typeface="Didot" charset="0"/>
        <a:sym typeface="Didot" charset="0"/>
      </a:defRPr>
    </a:lvl9pPr>
  </p:defaultTextStyle>
  <p:extLst>
    <p:ext uri="{EFAFB233-063F-42B5-8137-9DF3F51BA10A}">
      <p15:sldGuideLst xmlns:p15="http://schemas.microsoft.com/office/powerpoint/2012/main">
        <p15:guide id="1" orient="horz" pos="3072">
          <p15:clr>
            <a:srgbClr val="A4A3A4"/>
          </p15:clr>
        </p15:guide>
        <p15:guide id="2" pos="409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508" autoAdjust="0"/>
  </p:normalViewPr>
  <p:slideViewPr>
    <p:cSldViewPr>
      <p:cViewPr varScale="1">
        <p:scale>
          <a:sx n="43" d="100"/>
          <a:sy n="43" d="100"/>
        </p:scale>
        <p:origin x="1644" y="54"/>
      </p:cViewPr>
      <p:guideLst>
        <p:guide orient="horz" pos="3072"/>
        <p:guide pos="4096"/>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D675DA-5B1C-43E4-8C83-B0214A0745FF}" type="doc">
      <dgm:prSet loTypeId="urn:microsoft.com/office/officeart/2005/8/layout/radial6" loCatId="cycle" qsTypeId="urn:microsoft.com/office/officeart/2005/8/quickstyle/simple5" qsCatId="simple" csTypeId="urn:microsoft.com/office/officeart/2005/8/colors/accent1_2" csCatId="accent1" phldr="1"/>
      <dgm:spPr/>
      <dgm:t>
        <a:bodyPr/>
        <a:lstStyle/>
        <a:p>
          <a:endParaRPr lang="fr-FR"/>
        </a:p>
      </dgm:t>
    </dgm:pt>
    <dgm:pt modelId="{A27F4FED-568B-4620-B733-0383D9578CDA}">
      <dgm:prSet phldrT="[Texte]"/>
      <dgm:spPr>
        <a:gradFill flip="none" rotWithShape="1">
          <a:gsLst>
            <a:gs pos="0">
              <a:srgbClr val="D6B19C"/>
            </a:gs>
            <a:gs pos="30000">
              <a:srgbClr val="D49E6C"/>
            </a:gs>
            <a:gs pos="70000">
              <a:srgbClr val="A65528"/>
            </a:gs>
            <a:gs pos="100000">
              <a:srgbClr val="663012"/>
            </a:gs>
          </a:gsLst>
          <a:path path="shape">
            <a:fillToRect l="50000" t="50000" r="50000" b="50000"/>
          </a:path>
          <a:tileRect/>
        </a:gradFill>
      </dgm:spPr>
      <dgm:t>
        <a:bodyPr/>
        <a:lstStyle/>
        <a:p>
          <a:r>
            <a:rPr lang="fr-FR" dirty="0" smtClean="0">
              <a:solidFill>
                <a:schemeClr val="tx1"/>
              </a:solidFill>
            </a:rPr>
            <a:t>Outils</a:t>
          </a:r>
          <a:endParaRPr lang="fr-FR" dirty="0">
            <a:solidFill>
              <a:schemeClr val="tx1"/>
            </a:solidFill>
          </a:endParaRPr>
        </a:p>
      </dgm:t>
    </dgm:pt>
    <dgm:pt modelId="{51552183-A949-4AFE-A564-F0F289516E8A}" type="parTrans" cxnId="{64AD0E4D-6273-41CA-BC21-550B59C065E8}">
      <dgm:prSet/>
      <dgm:spPr/>
      <dgm:t>
        <a:bodyPr/>
        <a:lstStyle/>
        <a:p>
          <a:endParaRPr lang="fr-FR"/>
        </a:p>
      </dgm:t>
    </dgm:pt>
    <dgm:pt modelId="{BE00C15B-2072-41AC-9981-604ACFE41C36}" type="sibTrans" cxnId="{64AD0E4D-6273-41CA-BC21-550B59C065E8}">
      <dgm:prSet/>
      <dgm:spPr/>
      <dgm:t>
        <a:bodyPr/>
        <a:lstStyle/>
        <a:p>
          <a:endParaRPr lang="fr-FR"/>
        </a:p>
      </dgm:t>
    </dgm:pt>
    <dgm:pt modelId="{8FDD2F52-F077-4A24-AA14-2B37E95F5CE6}">
      <dgm:prSet phldrT="[Texte]" custT="1"/>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sz="2800" dirty="0" err="1" smtClean="0">
              <a:solidFill>
                <a:schemeClr val="tx1"/>
              </a:solidFill>
            </a:rPr>
            <a:t>Réglemen-tation</a:t>
          </a:r>
          <a:endParaRPr lang="fr-FR" sz="3200" dirty="0">
            <a:solidFill>
              <a:schemeClr val="tx1"/>
            </a:solidFill>
          </a:endParaRPr>
        </a:p>
      </dgm:t>
    </dgm:pt>
    <dgm:pt modelId="{2C5CA4B3-7CD4-4E04-9B81-4FDF237E5BD1}" type="parTrans" cxnId="{C58E65A3-F34E-49BD-9672-CA4CF9A48207}">
      <dgm:prSet/>
      <dgm:spPr/>
      <dgm:t>
        <a:bodyPr/>
        <a:lstStyle/>
        <a:p>
          <a:endParaRPr lang="fr-FR"/>
        </a:p>
      </dgm:t>
    </dgm:pt>
    <dgm:pt modelId="{AEAAA2F6-CC89-4300-B700-36CE632AB711}" type="sibTrans" cxnId="{C58E65A3-F34E-49BD-9672-CA4CF9A48207}">
      <dgm:prSet/>
      <dgm:spPr>
        <a:noFill/>
      </dgm:spPr>
      <dgm:t>
        <a:bodyPr/>
        <a:lstStyle/>
        <a:p>
          <a:endParaRPr lang="fr-FR"/>
        </a:p>
      </dgm:t>
    </dgm:pt>
    <dgm:pt modelId="{B962BE18-C5C4-4355-8F29-D85702A92A20}">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Taxes</a:t>
          </a:r>
          <a:endParaRPr lang="fr-FR" dirty="0">
            <a:solidFill>
              <a:schemeClr val="tx1"/>
            </a:solidFill>
          </a:endParaRPr>
        </a:p>
      </dgm:t>
    </dgm:pt>
    <dgm:pt modelId="{FA2D5C2A-C563-4D79-AD72-011FD05C7954}" type="parTrans" cxnId="{F1C70C87-5F6F-4502-A631-F89C06457572}">
      <dgm:prSet/>
      <dgm:spPr/>
      <dgm:t>
        <a:bodyPr/>
        <a:lstStyle/>
        <a:p>
          <a:endParaRPr lang="fr-FR"/>
        </a:p>
      </dgm:t>
    </dgm:pt>
    <dgm:pt modelId="{73A2C1E1-145D-4668-87DB-E3C91E3E90CD}" type="sibTrans" cxnId="{F1C70C87-5F6F-4502-A631-F89C06457572}">
      <dgm:prSet/>
      <dgm:spPr>
        <a:noFill/>
      </dgm:spPr>
      <dgm:t>
        <a:bodyPr/>
        <a:lstStyle/>
        <a:p>
          <a:endParaRPr lang="fr-FR"/>
        </a:p>
      </dgm:t>
    </dgm:pt>
    <dgm:pt modelId="{05E09C06-2375-4A3C-AF2D-DDB7EE700009}">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Incitations fiscales</a:t>
          </a:r>
          <a:endParaRPr lang="fr-FR" dirty="0">
            <a:solidFill>
              <a:schemeClr val="tx1"/>
            </a:solidFill>
          </a:endParaRPr>
        </a:p>
      </dgm:t>
    </dgm:pt>
    <dgm:pt modelId="{34E70A53-61C5-4021-9F3C-DDD2CE2C991E}" type="parTrans" cxnId="{A9331194-DE53-464E-BA44-42D6727E524C}">
      <dgm:prSet/>
      <dgm:spPr/>
      <dgm:t>
        <a:bodyPr/>
        <a:lstStyle/>
        <a:p>
          <a:endParaRPr lang="fr-FR"/>
        </a:p>
      </dgm:t>
    </dgm:pt>
    <dgm:pt modelId="{C918F667-8AAB-45BF-AAE3-4157BA5FB73B}" type="sibTrans" cxnId="{A9331194-DE53-464E-BA44-42D6727E524C}">
      <dgm:prSet/>
      <dgm:spPr>
        <a:noFill/>
      </dgm:spPr>
      <dgm:t>
        <a:bodyPr/>
        <a:lstStyle/>
        <a:p>
          <a:endParaRPr lang="fr-FR"/>
        </a:p>
      </dgm:t>
    </dgm:pt>
    <dgm:pt modelId="{DFF4ED89-0F6F-4356-9544-D3E3B14AA248}">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Labels</a:t>
          </a:r>
          <a:endParaRPr lang="fr-FR" dirty="0">
            <a:solidFill>
              <a:schemeClr val="tx1"/>
            </a:solidFill>
          </a:endParaRPr>
        </a:p>
      </dgm:t>
    </dgm:pt>
    <dgm:pt modelId="{7ECC7F66-5096-424F-8F25-AB8E6B690D1D}" type="parTrans" cxnId="{8A26EACC-1EB4-4D3F-9051-D2C57D0FD546}">
      <dgm:prSet/>
      <dgm:spPr/>
      <dgm:t>
        <a:bodyPr/>
        <a:lstStyle/>
        <a:p>
          <a:endParaRPr lang="fr-FR"/>
        </a:p>
      </dgm:t>
    </dgm:pt>
    <dgm:pt modelId="{7C532D98-736B-4E28-BC75-F0301FC958AB}" type="sibTrans" cxnId="{8A26EACC-1EB4-4D3F-9051-D2C57D0FD546}">
      <dgm:prSet/>
      <dgm:spPr>
        <a:noFill/>
      </dgm:spPr>
      <dgm:t>
        <a:bodyPr/>
        <a:lstStyle/>
        <a:p>
          <a:endParaRPr lang="fr-FR"/>
        </a:p>
      </dgm:t>
    </dgm:pt>
    <dgm:pt modelId="{56A00D34-8028-4954-B789-42250ED90928}">
      <dgm:prSet/>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Marché carbone</a:t>
          </a:r>
          <a:endParaRPr lang="fr-FR" dirty="0">
            <a:solidFill>
              <a:schemeClr val="tx1"/>
            </a:solidFill>
          </a:endParaRPr>
        </a:p>
      </dgm:t>
    </dgm:pt>
    <dgm:pt modelId="{975F6962-518F-4605-A470-328E855F4867}" type="parTrans" cxnId="{3475940D-BDB8-4AF9-ACEB-1BB1960E2A11}">
      <dgm:prSet/>
      <dgm:spPr/>
      <dgm:t>
        <a:bodyPr/>
        <a:lstStyle/>
        <a:p>
          <a:endParaRPr lang="fr-FR"/>
        </a:p>
      </dgm:t>
    </dgm:pt>
    <dgm:pt modelId="{4E73EDFC-B295-4311-9FF8-631A25F8B79F}" type="sibTrans" cxnId="{3475940D-BDB8-4AF9-ACEB-1BB1960E2A11}">
      <dgm:prSet/>
      <dgm:spPr>
        <a:noFill/>
      </dgm:spPr>
      <dgm:t>
        <a:bodyPr/>
        <a:lstStyle/>
        <a:p>
          <a:endParaRPr lang="fr-FR"/>
        </a:p>
      </dgm:t>
    </dgm:pt>
    <dgm:pt modelId="{FAB361DA-94EF-43B8-B954-27D128A8B8E5}" type="pres">
      <dgm:prSet presAssocID="{15D675DA-5B1C-43E4-8C83-B0214A0745FF}" presName="Name0" presStyleCnt="0">
        <dgm:presLayoutVars>
          <dgm:chMax val="1"/>
          <dgm:dir/>
          <dgm:animLvl val="ctr"/>
          <dgm:resizeHandles val="exact"/>
        </dgm:presLayoutVars>
      </dgm:prSet>
      <dgm:spPr/>
      <dgm:t>
        <a:bodyPr/>
        <a:lstStyle/>
        <a:p>
          <a:endParaRPr lang="fr-FR"/>
        </a:p>
      </dgm:t>
    </dgm:pt>
    <dgm:pt modelId="{5B254AA3-4ECC-4823-9785-8F8B72C90F02}" type="pres">
      <dgm:prSet presAssocID="{A27F4FED-568B-4620-B733-0383D9578CDA}" presName="centerShape" presStyleLbl="node0" presStyleIdx="0" presStyleCnt="1" custScaleX="133100" custScaleY="133100"/>
      <dgm:spPr/>
      <dgm:t>
        <a:bodyPr/>
        <a:lstStyle/>
        <a:p>
          <a:endParaRPr lang="fr-FR"/>
        </a:p>
      </dgm:t>
    </dgm:pt>
    <dgm:pt modelId="{00176122-E7DC-4070-BB9A-05E66726579A}" type="pres">
      <dgm:prSet presAssocID="{8FDD2F52-F077-4A24-AA14-2B37E95F5CE6}" presName="node" presStyleLbl="node1" presStyleIdx="0" presStyleCnt="5" custScaleX="137629" custScaleY="131046">
        <dgm:presLayoutVars>
          <dgm:bulletEnabled val="1"/>
        </dgm:presLayoutVars>
      </dgm:prSet>
      <dgm:spPr/>
      <dgm:t>
        <a:bodyPr/>
        <a:lstStyle/>
        <a:p>
          <a:endParaRPr lang="fr-FR"/>
        </a:p>
      </dgm:t>
    </dgm:pt>
    <dgm:pt modelId="{5312F775-E21D-475C-A61D-CCB166403C71}" type="pres">
      <dgm:prSet presAssocID="{8FDD2F52-F077-4A24-AA14-2B37E95F5CE6}" presName="dummy" presStyleCnt="0"/>
      <dgm:spPr/>
    </dgm:pt>
    <dgm:pt modelId="{551A6487-1DE1-436A-896E-D96655BD79D9}" type="pres">
      <dgm:prSet presAssocID="{AEAAA2F6-CC89-4300-B700-36CE632AB711}" presName="sibTrans" presStyleLbl="sibTrans2D1" presStyleIdx="0" presStyleCnt="5" custLinFactNeighborX="6537" custLinFactNeighborY="2080"/>
      <dgm:spPr/>
      <dgm:t>
        <a:bodyPr/>
        <a:lstStyle/>
        <a:p>
          <a:endParaRPr lang="fr-FR"/>
        </a:p>
      </dgm:t>
    </dgm:pt>
    <dgm:pt modelId="{496D4331-9533-4773-9B3E-0DE9D6A6B597}" type="pres">
      <dgm:prSet presAssocID="{B962BE18-C5C4-4355-8F29-D85702A92A20}" presName="node" presStyleLbl="node1" presStyleIdx="1" presStyleCnt="5" custScaleX="133100" custScaleY="133100">
        <dgm:presLayoutVars>
          <dgm:bulletEnabled val="1"/>
        </dgm:presLayoutVars>
      </dgm:prSet>
      <dgm:spPr/>
      <dgm:t>
        <a:bodyPr/>
        <a:lstStyle/>
        <a:p>
          <a:endParaRPr lang="fr-FR"/>
        </a:p>
      </dgm:t>
    </dgm:pt>
    <dgm:pt modelId="{2618C992-45D5-4728-BF48-DA09BD01C68B}" type="pres">
      <dgm:prSet presAssocID="{B962BE18-C5C4-4355-8F29-D85702A92A20}" presName="dummy" presStyleCnt="0"/>
      <dgm:spPr/>
    </dgm:pt>
    <dgm:pt modelId="{8A54DD51-27E2-4C40-8C44-CADAA457CE4E}" type="pres">
      <dgm:prSet presAssocID="{73A2C1E1-145D-4668-87DB-E3C91E3E90CD}" presName="sibTrans" presStyleLbl="sibTrans2D1" presStyleIdx="1" presStyleCnt="5"/>
      <dgm:spPr/>
      <dgm:t>
        <a:bodyPr/>
        <a:lstStyle/>
        <a:p>
          <a:endParaRPr lang="fr-FR"/>
        </a:p>
      </dgm:t>
    </dgm:pt>
    <dgm:pt modelId="{3E69FA27-411D-4D5D-8024-E02554DD0344}" type="pres">
      <dgm:prSet presAssocID="{05E09C06-2375-4A3C-AF2D-DDB7EE700009}" presName="node" presStyleLbl="node1" presStyleIdx="2" presStyleCnt="5" custScaleX="133100" custScaleY="133100">
        <dgm:presLayoutVars>
          <dgm:bulletEnabled val="1"/>
        </dgm:presLayoutVars>
      </dgm:prSet>
      <dgm:spPr/>
      <dgm:t>
        <a:bodyPr/>
        <a:lstStyle/>
        <a:p>
          <a:endParaRPr lang="fr-FR"/>
        </a:p>
      </dgm:t>
    </dgm:pt>
    <dgm:pt modelId="{6E55D31D-B75B-4328-B97B-BE9937D03716}" type="pres">
      <dgm:prSet presAssocID="{05E09C06-2375-4A3C-AF2D-DDB7EE700009}" presName="dummy" presStyleCnt="0"/>
      <dgm:spPr/>
    </dgm:pt>
    <dgm:pt modelId="{2B2EE29A-7867-4530-B1F9-21C236F86377}" type="pres">
      <dgm:prSet presAssocID="{C918F667-8AAB-45BF-AAE3-4157BA5FB73B}" presName="sibTrans" presStyleLbl="sibTrans2D1" presStyleIdx="2" presStyleCnt="5"/>
      <dgm:spPr/>
      <dgm:t>
        <a:bodyPr/>
        <a:lstStyle/>
        <a:p>
          <a:endParaRPr lang="fr-FR"/>
        </a:p>
      </dgm:t>
    </dgm:pt>
    <dgm:pt modelId="{7F836D31-0CEC-4512-AFB3-56F30C3056B1}" type="pres">
      <dgm:prSet presAssocID="{DFF4ED89-0F6F-4356-9544-D3E3B14AA248}" presName="node" presStyleLbl="node1" presStyleIdx="3" presStyleCnt="5" custScaleX="133100" custScaleY="133100">
        <dgm:presLayoutVars>
          <dgm:bulletEnabled val="1"/>
        </dgm:presLayoutVars>
      </dgm:prSet>
      <dgm:spPr/>
      <dgm:t>
        <a:bodyPr/>
        <a:lstStyle/>
        <a:p>
          <a:endParaRPr lang="fr-FR"/>
        </a:p>
      </dgm:t>
    </dgm:pt>
    <dgm:pt modelId="{F84F27FB-0B1A-4260-860D-91A28117945C}" type="pres">
      <dgm:prSet presAssocID="{DFF4ED89-0F6F-4356-9544-D3E3B14AA248}" presName="dummy" presStyleCnt="0"/>
      <dgm:spPr/>
    </dgm:pt>
    <dgm:pt modelId="{3D9CA78B-9AC0-4A87-A3B4-CC4407EFF41C}" type="pres">
      <dgm:prSet presAssocID="{7C532D98-736B-4E28-BC75-F0301FC958AB}" presName="sibTrans" presStyleLbl="sibTrans2D1" presStyleIdx="3" presStyleCnt="5"/>
      <dgm:spPr/>
      <dgm:t>
        <a:bodyPr/>
        <a:lstStyle/>
        <a:p>
          <a:endParaRPr lang="fr-FR"/>
        </a:p>
      </dgm:t>
    </dgm:pt>
    <dgm:pt modelId="{628FE46E-9E49-4010-A959-455F77AB5897}" type="pres">
      <dgm:prSet presAssocID="{56A00D34-8028-4954-B789-42250ED90928}" presName="node" presStyleLbl="node1" presStyleIdx="4" presStyleCnt="5" custScaleX="133100" custScaleY="133100">
        <dgm:presLayoutVars>
          <dgm:bulletEnabled val="1"/>
        </dgm:presLayoutVars>
      </dgm:prSet>
      <dgm:spPr/>
      <dgm:t>
        <a:bodyPr/>
        <a:lstStyle/>
        <a:p>
          <a:endParaRPr lang="fr-FR"/>
        </a:p>
      </dgm:t>
    </dgm:pt>
    <dgm:pt modelId="{B7438F4A-BCB1-4E43-B502-5050955C9C8A}" type="pres">
      <dgm:prSet presAssocID="{56A00D34-8028-4954-B789-42250ED90928}" presName="dummy" presStyleCnt="0"/>
      <dgm:spPr/>
    </dgm:pt>
    <dgm:pt modelId="{9671B856-9BB3-4D98-919D-7E98C8162EAC}" type="pres">
      <dgm:prSet presAssocID="{4E73EDFC-B295-4311-9FF8-631A25F8B79F}" presName="sibTrans" presStyleLbl="sibTrans2D1" presStyleIdx="4" presStyleCnt="5"/>
      <dgm:spPr/>
      <dgm:t>
        <a:bodyPr/>
        <a:lstStyle/>
        <a:p>
          <a:endParaRPr lang="fr-FR"/>
        </a:p>
      </dgm:t>
    </dgm:pt>
  </dgm:ptLst>
  <dgm:cxnLst>
    <dgm:cxn modelId="{61A8AC3E-C4B2-4F76-A9B7-01FBCCDAFC82}" type="presOf" srcId="{4E73EDFC-B295-4311-9FF8-631A25F8B79F}" destId="{9671B856-9BB3-4D98-919D-7E98C8162EAC}" srcOrd="0" destOrd="0" presId="urn:microsoft.com/office/officeart/2005/8/layout/radial6"/>
    <dgm:cxn modelId="{52A190D8-CF74-4A10-936B-89FA6890EC1E}" type="presOf" srcId="{AEAAA2F6-CC89-4300-B700-36CE632AB711}" destId="{551A6487-1DE1-436A-896E-D96655BD79D9}" srcOrd="0" destOrd="0" presId="urn:microsoft.com/office/officeart/2005/8/layout/radial6"/>
    <dgm:cxn modelId="{345EF0B3-1E54-4B87-8EF2-2C457072498D}" type="presOf" srcId="{05E09C06-2375-4A3C-AF2D-DDB7EE700009}" destId="{3E69FA27-411D-4D5D-8024-E02554DD0344}" srcOrd="0" destOrd="0" presId="urn:microsoft.com/office/officeart/2005/8/layout/radial6"/>
    <dgm:cxn modelId="{C36FAC58-5FFA-4724-8060-D8B6A15FE924}" type="presOf" srcId="{8FDD2F52-F077-4A24-AA14-2B37E95F5CE6}" destId="{00176122-E7DC-4070-BB9A-05E66726579A}" srcOrd="0" destOrd="0" presId="urn:microsoft.com/office/officeart/2005/8/layout/radial6"/>
    <dgm:cxn modelId="{55AE46DB-534D-48A3-A59F-D4950F343A67}" type="presOf" srcId="{A27F4FED-568B-4620-B733-0383D9578CDA}" destId="{5B254AA3-4ECC-4823-9785-8F8B72C90F02}" srcOrd="0" destOrd="0" presId="urn:microsoft.com/office/officeart/2005/8/layout/radial6"/>
    <dgm:cxn modelId="{2B9DA894-4C54-4892-9A69-9D4CBE462F58}" type="presOf" srcId="{B962BE18-C5C4-4355-8F29-D85702A92A20}" destId="{496D4331-9533-4773-9B3E-0DE9D6A6B597}" srcOrd="0" destOrd="0" presId="urn:microsoft.com/office/officeart/2005/8/layout/radial6"/>
    <dgm:cxn modelId="{F1C70C87-5F6F-4502-A631-F89C06457572}" srcId="{A27F4FED-568B-4620-B733-0383D9578CDA}" destId="{B962BE18-C5C4-4355-8F29-D85702A92A20}" srcOrd="1" destOrd="0" parTransId="{FA2D5C2A-C563-4D79-AD72-011FD05C7954}" sibTransId="{73A2C1E1-145D-4668-87DB-E3C91E3E90CD}"/>
    <dgm:cxn modelId="{513807ED-FF3B-4D15-B69B-CB2E1FB067D3}" type="presOf" srcId="{C918F667-8AAB-45BF-AAE3-4157BA5FB73B}" destId="{2B2EE29A-7867-4530-B1F9-21C236F86377}" srcOrd="0" destOrd="0" presId="urn:microsoft.com/office/officeart/2005/8/layout/radial6"/>
    <dgm:cxn modelId="{AC36AE3E-5954-4885-9031-1CDFF2113620}" type="presOf" srcId="{7C532D98-736B-4E28-BC75-F0301FC958AB}" destId="{3D9CA78B-9AC0-4A87-A3B4-CC4407EFF41C}" srcOrd="0" destOrd="0" presId="urn:microsoft.com/office/officeart/2005/8/layout/radial6"/>
    <dgm:cxn modelId="{64AD0E4D-6273-41CA-BC21-550B59C065E8}" srcId="{15D675DA-5B1C-43E4-8C83-B0214A0745FF}" destId="{A27F4FED-568B-4620-B733-0383D9578CDA}" srcOrd="0" destOrd="0" parTransId="{51552183-A949-4AFE-A564-F0F289516E8A}" sibTransId="{BE00C15B-2072-41AC-9981-604ACFE41C36}"/>
    <dgm:cxn modelId="{3475940D-BDB8-4AF9-ACEB-1BB1960E2A11}" srcId="{A27F4FED-568B-4620-B733-0383D9578CDA}" destId="{56A00D34-8028-4954-B789-42250ED90928}" srcOrd="4" destOrd="0" parTransId="{975F6962-518F-4605-A470-328E855F4867}" sibTransId="{4E73EDFC-B295-4311-9FF8-631A25F8B79F}"/>
    <dgm:cxn modelId="{0DE26449-D8FB-4D94-9275-BBA0BDF31815}" type="presOf" srcId="{DFF4ED89-0F6F-4356-9544-D3E3B14AA248}" destId="{7F836D31-0CEC-4512-AFB3-56F30C3056B1}" srcOrd="0" destOrd="0" presId="urn:microsoft.com/office/officeart/2005/8/layout/radial6"/>
    <dgm:cxn modelId="{C58E65A3-F34E-49BD-9672-CA4CF9A48207}" srcId="{A27F4FED-568B-4620-B733-0383D9578CDA}" destId="{8FDD2F52-F077-4A24-AA14-2B37E95F5CE6}" srcOrd="0" destOrd="0" parTransId="{2C5CA4B3-7CD4-4E04-9B81-4FDF237E5BD1}" sibTransId="{AEAAA2F6-CC89-4300-B700-36CE632AB711}"/>
    <dgm:cxn modelId="{8A26EACC-1EB4-4D3F-9051-D2C57D0FD546}" srcId="{A27F4FED-568B-4620-B733-0383D9578CDA}" destId="{DFF4ED89-0F6F-4356-9544-D3E3B14AA248}" srcOrd="3" destOrd="0" parTransId="{7ECC7F66-5096-424F-8F25-AB8E6B690D1D}" sibTransId="{7C532D98-736B-4E28-BC75-F0301FC958AB}"/>
    <dgm:cxn modelId="{707642A0-D996-4265-86A8-87B5FFD6270A}" type="presOf" srcId="{73A2C1E1-145D-4668-87DB-E3C91E3E90CD}" destId="{8A54DD51-27E2-4C40-8C44-CADAA457CE4E}" srcOrd="0" destOrd="0" presId="urn:microsoft.com/office/officeart/2005/8/layout/radial6"/>
    <dgm:cxn modelId="{860ECA7D-BC35-4F9C-A5DD-AD5D2A318FD4}" type="presOf" srcId="{56A00D34-8028-4954-B789-42250ED90928}" destId="{628FE46E-9E49-4010-A959-455F77AB5897}" srcOrd="0" destOrd="0" presId="urn:microsoft.com/office/officeart/2005/8/layout/radial6"/>
    <dgm:cxn modelId="{A9331194-DE53-464E-BA44-42D6727E524C}" srcId="{A27F4FED-568B-4620-B733-0383D9578CDA}" destId="{05E09C06-2375-4A3C-AF2D-DDB7EE700009}" srcOrd="2" destOrd="0" parTransId="{34E70A53-61C5-4021-9F3C-DDD2CE2C991E}" sibTransId="{C918F667-8AAB-45BF-AAE3-4157BA5FB73B}"/>
    <dgm:cxn modelId="{0312ABCE-7C3A-4CAE-8CC2-24A7E71F3591}" type="presOf" srcId="{15D675DA-5B1C-43E4-8C83-B0214A0745FF}" destId="{FAB361DA-94EF-43B8-B954-27D128A8B8E5}" srcOrd="0" destOrd="0" presId="urn:microsoft.com/office/officeart/2005/8/layout/radial6"/>
    <dgm:cxn modelId="{E8FF4445-7292-411E-8D79-6A204EEA7842}" type="presParOf" srcId="{FAB361DA-94EF-43B8-B954-27D128A8B8E5}" destId="{5B254AA3-4ECC-4823-9785-8F8B72C90F02}" srcOrd="0" destOrd="0" presId="urn:microsoft.com/office/officeart/2005/8/layout/radial6"/>
    <dgm:cxn modelId="{7F70CAB6-26CC-41AC-AA1A-3F53E4F6DAA6}" type="presParOf" srcId="{FAB361DA-94EF-43B8-B954-27D128A8B8E5}" destId="{00176122-E7DC-4070-BB9A-05E66726579A}" srcOrd="1" destOrd="0" presId="urn:microsoft.com/office/officeart/2005/8/layout/radial6"/>
    <dgm:cxn modelId="{90139E40-2126-4065-AD60-B23770DB3E9B}" type="presParOf" srcId="{FAB361DA-94EF-43B8-B954-27D128A8B8E5}" destId="{5312F775-E21D-475C-A61D-CCB166403C71}" srcOrd="2" destOrd="0" presId="urn:microsoft.com/office/officeart/2005/8/layout/radial6"/>
    <dgm:cxn modelId="{22D07E8D-3B7C-4A8D-B597-29B74CD8BD89}" type="presParOf" srcId="{FAB361DA-94EF-43B8-B954-27D128A8B8E5}" destId="{551A6487-1DE1-436A-896E-D96655BD79D9}" srcOrd="3" destOrd="0" presId="urn:microsoft.com/office/officeart/2005/8/layout/radial6"/>
    <dgm:cxn modelId="{00A74659-872F-4C66-92A3-A4CCCD7666A2}" type="presParOf" srcId="{FAB361DA-94EF-43B8-B954-27D128A8B8E5}" destId="{496D4331-9533-4773-9B3E-0DE9D6A6B597}" srcOrd="4" destOrd="0" presId="urn:microsoft.com/office/officeart/2005/8/layout/radial6"/>
    <dgm:cxn modelId="{9C0FD87D-DC2A-44F8-A098-646A82299563}" type="presParOf" srcId="{FAB361DA-94EF-43B8-B954-27D128A8B8E5}" destId="{2618C992-45D5-4728-BF48-DA09BD01C68B}" srcOrd="5" destOrd="0" presId="urn:microsoft.com/office/officeart/2005/8/layout/radial6"/>
    <dgm:cxn modelId="{62E7DAAF-C7C6-4F9F-91F0-972576BB5986}" type="presParOf" srcId="{FAB361DA-94EF-43B8-B954-27D128A8B8E5}" destId="{8A54DD51-27E2-4C40-8C44-CADAA457CE4E}" srcOrd="6" destOrd="0" presId="urn:microsoft.com/office/officeart/2005/8/layout/radial6"/>
    <dgm:cxn modelId="{AB944C01-DEC2-4D12-B7E4-B389CA89E1B4}" type="presParOf" srcId="{FAB361DA-94EF-43B8-B954-27D128A8B8E5}" destId="{3E69FA27-411D-4D5D-8024-E02554DD0344}" srcOrd="7" destOrd="0" presId="urn:microsoft.com/office/officeart/2005/8/layout/radial6"/>
    <dgm:cxn modelId="{7D631348-D48B-43C7-AA1F-E2570ED30573}" type="presParOf" srcId="{FAB361DA-94EF-43B8-B954-27D128A8B8E5}" destId="{6E55D31D-B75B-4328-B97B-BE9937D03716}" srcOrd="8" destOrd="0" presId="urn:microsoft.com/office/officeart/2005/8/layout/radial6"/>
    <dgm:cxn modelId="{6818C57A-6FD5-4280-B958-2EBE6EE5E651}" type="presParOf" srcId="{FAB361DA-94EF-43B8-B954-27D128A8B8E5}" destId="{2B2EE29A-7867-4530-B1F9-21C236F86377}" srcOrd="9" destOrd="0" presId="urn:microsoft.com/office/officeart/2005/8/layout/radial6"/>
    <dgm:cxn modelId="{2A66C644-8420-45C5-B547-2B1560269190}" type="presParOf" srcId="{FAB361DA-94EF-43B8-B954-27D128A8B8E5}" destId="{7F836D31-0CEC-4512-AFB3-56F30C3056B1}" srcOrd="10" destOrd="0" presId="urn:microsoft.com/office/officeart/2005/8/layout/radial6"/>
    <dgm:cxn modelId="{5087807B-58D7-4280-87B7-906639F1C423}" type="presParOf" srcId="{FAB361DA-94EF-43B8-B954-27D128A8B8E5}" destId="{F84F27FB-0B1A-4260-860D-91A28117945C}" srcOrd="11" destOrd="0" presId="urn:microsoft.com/office/officeart/2005/8/layout/radial6"/>
    <dgm:cxn modelId="{EA9FF8E4-0CF2-414C-94F1-BE478898D65D}" type="presParOf" srcId="{FAB361DA-94EF-43B8-B954-27D128A8B8E5}" destId="{3D9CA78B-9AC0-4A87-A3B4-CC4407EFF41C}" srcOrd="12" destOrd="0" presId="urn:microsoft.com/office/officeart/2005/8/layout/radial6"/>
    <dgm:cxn modelId="{7C9C972F-BFF9-4931-8C94-39964DA0BDCD}" type="presParOf" srcId="{FAB361DA-94EF-43B8-B954-27D128A8B8E5}" destId="{628FE46E-9E49-4010-A959-455F77AB5897}" srcOrd="13" destOrd="0" presId="urn:microsoft.com/office/officeart/2005/8/layout/radial6"/>
    <dgm:cxn modelId="{CF065168-1F5A-47E6-9AB4-E6EFB37D3408}" type="presParOf" srcId="{FAB361DA-94EF-43B8-B954-27D128A8B8E5}" destId="{B7438F4A-BCB1-4E43-B502-5050955C9C8A}" srcOrd="14" destOrd="0" presId="urn:microsoft.com/office/officeart/2005/8/layout/radial6"/>
    <dgm:cxn modelId="{E2EC5D5C-0082-468B-9DC6-2923C344D997}" type="presParOf" srcId="{FAB361DA-94EF-43B8-B954-27D128A8B8E5}" destId="{9671B856-9BB3-4D98-919D-7E98C8162EAC}"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D675DA-5B1C-43E4-8C83-B0214A0745FF}" type="doc">
      <dgm:prSet loTypeId="urn:microsoft.com/office/officeart/2005/8/layout/radial6" loCatId="cycle" qsTypeId="urn:microsoft.com/office/officeart/2005/8/quickstyle/simple5" qsCatId="simple" csTypeId="urn:microsoft.com/office/officeart/2005/8/colors/accent1_2" csCatId="accent1" phldr="1"/>
      <dgm:spPr/>
      <dgm:t>
        <a:bodyPr/>
        <a:lstStyle/>
        <a:p>
          <a:endParaRPr lang="fr-FR"/>
        </a:p>
      </dgm:t>
    </dgm:pt>
    <dgm:pt modelId="{A27F4FED-568B-4620-B733-0383D9578CDA}">
      <dgm:prSet phldrT="[Texte]"/>
      <dgm:spPr>
        <a:gradFill flip="none" rotWithShape="1">
          <a:gsLst>
            <a:gs pos="0">
              <a:srgbClr val="D6B19C"/>
            </a:gs>
            <a:gs pos="30000">
              <a:srgbClr val="D49E6C"/>
            </a:gs>
            <a:gs pos="70000">
              <a:srgbClr val="A65528"/>
            </a:gs>
            <a:gs pos="100000">
              <a:srgbClr val="663012"/>
            </a:gs>
          </a:gsLst>
          <a:path path="shape">
            <a:fillToRect l="50000" t="50000" r="50000" b="50000"/>
          </a:path>
          <a:tileRect/>
        </a:gradFill>
      </dgm:spPr>
      <dgm:t>
        <a:bodyPr/>
        <a:lstStyle/>
        <a:p>
          <a:r>
            <a:rPr lang="fr-FR" dirty="0" smtClean="0">
              <a:solidFill>
                <a:schemeClr val="tx1"/>
              </a:solidFill>
            </a:rPr>
            <a:t>Outils</a:t>
          </a:r>
          <a:endParaRPr lang="fr-FR" dirty="0">
            <a:solidFill>
              <a:schemeClr val="tx1"/>
            </a:solidFill>
          </a:endParaRPr>
        </a:p>
      </dgm:t>
    </dgm:pt>
    <dgm:pt modelId="{51552183-A949-4AFE-A564-F0F289516E8A}" type="parTrans" cxnId="{64AD0E4D-6273-41CA-BC21-550B59C065E8}">
      <dgm:prSet/>
      <dgm:spPr/>
      <dgm:t>
        <a:bodyPr/>
        <a:lstStyle/>
        <a:p>
          <a:endParaRPr lang="fr-FR"/>
        </a:p>
      </dgm:t>
    </dgm:pt>
    <dgm:pt modelId="{BE00C15B-2072-41AC-9981-604ACFE41C36}" type="sibTrans" cxnId="{64AD0E4D-6273-41CA-BC21-550B59C065E8}">
      <dgm:prSet/>
      <dgm:spPr/>
      <dgm:t>
        <a:bodyPr/>
        <a:lstStyle/>
        <a:p>
          <a:endParaRPr lang="fr-FR"/>
        </a:p>
      </dgm:t>
    </dgm:pt>
    <dgm:pt modelId="{8FDD2F52-F077-4A24-AA14-2B37E95F5CE6}">
      <dgm:prSet phldrT="[Texte]" custT="1"/>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sz="2800" dirty="0" err="1" smtClean="0">
              <a:solidFill>
                <a:schemeClr val="tx1"/>
              </a:solidFill>
            </a:rPr>
            <a:t>Réglemen-tation</a:t>
          </a:r>
          <a:endParaRPr lang="fr-FR" sz="3200" dirty="0">
            <a:solidFill>
              <a:schemeClr val="tx1"/>
            </a:solidFill>
          </a:endParaRPr>
        </a:p>
      </dgm:t>
    </dgm:pt>
    <dgm:pt modelId="{2C5CA4B3-7CD4-4E04-9B81-4FDF237E5BD1}" type="parTrans" cxnId="{C58E65A3-F34E-49BD-9672-CA4CF9A48207}">
      <dgm:prSet/>
      <dgm:spPr/>
      <dgm:t>
        <a:bodyPr/>
        <a:lstStyle/>
        <a:p>
          <a:endParaRPr lang="fr-FR"/>
        </a:p>
      </dgm:t>
    </dgm:pt>
    <dgm:pt modelId="{AEAAA2F6-CC89-4300-B700-36CE632AB711}" type="sibTrans" cxnId="{C58E65A3-F34E-49BD-9672-CA4CF9A48207}">
      <dgm:prSet/>
      <dgm:spPr>
        <a:noFill/>
      </dgm:spPr>
      <dgm:t>
        <a:bodyPr/>
        <a:lstStyle/>
        <a:p>
          <a:endParaRPr lang="fr-FR"/>
        </a:p>
      </dgm:t>
    </dgm:pt>
    <dgm:pt modelId="{B962BE18-C5C4-4355-8F29-D85702A92A20}">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Taxes</a:t>
          </a:r>
          <a:endParaRPr lang="fr-FR" dirty="0"/>
        </a:p>
      </dgm:t>
    </dgm:pt>
    <dgm:pt modelId="{FA2D5C2A-C563-4D79-AD72-011FD05C7954}" type="parTrans" cxnId="{F1C70C87-5F6F-4502-A631-F89C06457572}">
      <dgm:prSet/>
      <dgm:spPr/>
      <dgm:t>
        <a:bodyPr/>
        <a:lstStyle/>
        <a:p>
          <a:endParaRPr lang="fr-FR"/>
        </a:p>
      </dgm:t>
    </dgm:pt>
    <dgm:pt modelId="{73A2C1E1-145D-4668-87DB-E3C91E3E90CD}" type="sibTrans" cxnId="{F1C70C87-5F6F-4502-A631-F89C06457572}">
      <dgm:prSet/>
      <dgm:spPr>
        <a:noFill/>
      </dgm:spPr>
      <dgm:t>
        <a:bodyPr/>
        <a:lstStyle/>
        <a:p>
          <a:endParaRPr lang="fr-FR"/>
        </a:p>
      </dgm:t>
    </dgm:pt>
    <dgm:pt modelId="{05E09C06-2375-4A3C-AF2D-DDB7EE700009}">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Incitations fiscales</a:t>
          </a:r>
          <a:endParaRPr lang="fr-FR" dirty="0"/>
        </a:p>
      </dgm:t>
    </dgm:pt>
    <dgm:pt modelId="{34E70A53-61C5-4021-9F3C-DDD2CE2C991E}" type="parTrans" cxnId="{A9331194-DE53-464E-BA44-42D6727E524C}">
      <dgm:prSet/>
      <dgm:spPr/>
      <dgm:t>
        <a:bodyPr/>
        <a:lstStyle/>
        <a:p>
          <a:endParaRPr lang="fr-FR"/>
        </a:p>
      </dgm:t>
    </dgm:pt>
    <dgm:pt modelId="{C918F667-8AAB-45BF-AAE3-4157BA5FB73B}" type="sibTrans" cxnId="{A9331194-DE53-464E-BA44-42D6727E524C}">
      <dgm:prSet/>
      <dgm:spPr>
        <a:noFill/>
      </dgm:spPr>
      <dgm:t>
        <a:bodyPr/>
        <a:lstStyle/>
        <a:p>
          <a:endParaRPr lang="fr-FR"/>
        </a:p>
      </dgm:t>
    </dgm:pt>
    <dgm:pt modelId="{DFF4ED89-0F6F-4356-9544-D3E3B14AA248}">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Labels</a:t>
          </a:r>
          <a:endParaRPr lang="fr-FR" dirty="0"/>
        </a:p>
      </dgm:t>
    </dgm:pt>
    <dgm:pt modelId="{7ECC7F66-5096-424F-8F25-AB8E6B690D1D}" type="parTrans" cxnId="{8A26EACC-1EB4-4D3F-9051-D2C57D0FD546}">
      <dgm:prSet/>
      <dgm:spPr/>
      <dgm:t>
        <a:bodyPr/>
        <a:lstStyle/>
        <a:p>
          <a:endParaRPr lang="fr-FR"/>
        </a:p>
      </dgm:t>
    </dgm:pt>
    <dgm:pt modelId="{7C532D98-736B-4E28-BC75-F0301FC958AB}" type="sibTrans" cxnId="{8A26EACC-1EB4-4D3F-9051-D2C57D0FD546}">
      <dgm:prSet/>
      <dgm:spPr>
        <a:noFill/>
      </dgm:spPr>
      <dgm:t>
        <a:bodyPr/>
        <a:lstStyle/>
        <a:p>
          <a:endParaRPr lang="fr-FR"/>
        </a:p>
      </dgm:t>
    </dgm:pt>
    <dgm:pt modelId="{56A00D34-8028-4954-B789-42250ED90928}">
      <dgm:prSet/>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Marché carbone</a:t>
          </a:r>
          <a:endParaRPr lang="fr-FR" dirty="0"/>
        </a:p>
      </dgm:t>
    </dgm:pt>
    <dgm:pt modelId="{975F6962-518F-4605-A470-328E855F4867}" type="parTrans" cxnId="{3475940D-BDB8-4AF9-ACEB-1BB1960E2A11}">
      <dgm:prSet/>
      <dgm:spPr/>
      <dgm:t>
        <a:bodyPr/>
        <a:lstStyle/>
        <a:p>
          <a:endParaRPr lang="fr-FR"/>
        </a:p>
      </dgm:t>
    </dgm:pt>
    <dgm:pt modelId="{4E73EDFC-B295-4311-9FF8-631A25F8B79F}" type="sibTrans" cxnId="{3475940D-BDB8-4AF9-ACEB-1BB1960E2A11}">
      <dgm:prSet/>
      <dgm:spPr>
        <a:noFill/>
      </dgm:spPr>
      <dgm:t>
        <a:bodyPr/>
        <a:lstStyle/>
        <a:p>
          <a:endParaRPr lang="fr-FR"/>
        </a:p>
      </dgm:t>
    </dgm:pt>
    <dgm:pt modelId="{FAB361DA-94EF-43B8-B954-27D128A8B8E5}" type="pres">
      <dgm:prSet presAssocID="{15D675DA-5B1C-43E4-8C83-B0214A0745FF}" presName="Name0" presStyleCnt="0">
        <dgm:presLayoutVars>
          <dgm:chMax val="1"/>
          <dgm:dir/>
          <dgm:animLvl val="ctr"/>
          <dgm:resizeHandles val="exact"/>
        </dgm:presLayoutVars>
      </dgm:prSet>
      <dgm:spPr/>
      <dgm:t>
        <a:bodyPr/>
        <a:lstStyle/>
        <a:p>
          <a:endParaRPr lang="fr-FR"/>
        </a:p>
      </dgm:t>
    </dgm:pt>
    <dgm:pt modelId="{5B254AA3-4ECC-4823-9785-8F8B72C90F02}" type="pres">
      <dgm:prSet presAssocID="{A27F4FED-568B-4620-B733-0383D9578CDA}" presName="centerShape" presStyleLbl="node0" presStyleIdx="0" presStyleCnt="1" custScaleX="133100" custScaleY="133100"/>
      <dgm:spPr/>
      <dgm:t>
        <a:bodyPr/>
        <a:lstStyle/>
        <a:p>
          <a:endParaRPr lang="fr-FR"/>
        </a:p>
      </dgm:t>
    </dgm:pt>
    <dgm:pt modelId="{00176122-E7DC-4070-BB9A-05E66726579A}" type="pres">
      <dgm:prSet presAssocID="{8FDD2F52-F077-4A24-AA14-2B37E95F5CE6}" presName="node" presStyleLbl="node1" presStyleIdx="0" presStyleCnt="5" custScaleX="137629" custScaleY="131046">
        <dgm:presLayoutVars>
          <dgm:bulletEnabled val="1"/>
        </dgm:presLayoutVars>
      </dgm:prSet>
      <dgm:spPr/>
      <dgm:t>
        <a:bodyPr/>
        <a:lstStyle/>
        <a:p>
          <a:endParaRPr lang="fr-FR"/>
        </a:p>
      </dgm:t>
    </dgm:pt>
    <dgm:pt modelId="{5312F775-E21D-475C-A61D-CCB166403C71}" type="pres">
      <dgm:prSet presAssocID="{8FDD2F52-F077-4A24-AA14-2B37E95F5CE6}" presName="dummy" presStyleCnt="0"/>
      <dgm:spPr/>
    </dgm:pt>
    <dgm:pt modelId="{551A6487-1DE1-436A-896E-D96655BD79D9}" type="pres">
      <dgm:prSet presAssocID="{AEAAA2F6-CC89-4300-B700-36CE632AB711}" presName="sibTrans" presStyleLbl="sibTrans2D1" presStyleIdx="0" presStyleCnt="5" custLinFactNeighborX="6537" custLinFactNeighborY="2080"/>
      <dgm:spPr/>
      <dgm:t>
        <a:bodyPr/>
        <a:lstStyle/>
        <a:p>
          <a:endParaRPr lang="fr-FR"/>
        </a:p>
      </dgm:t>
    </dgm:pt>
    <dgm:pt modelId="{496D4331-9533-4773-9B3E-0DE9D6A6B597}" type="pres">
      <dgm:prSet presAssocID="{B962BE18-C5C4-4355-8F29-D85702A92A20}" presName="node" presStyleLbl="node1" presStyleIdx="1" presStyleCnt="5" custScaleX="133100" custScaleY="133100">
        <dgm:presLayoutVars>
          <dgm:bulletEnabled val="1"/>
        </dgm:presLayoutVars>
      </dgm:prSet>
      <dgm:spPr/>
      <dgm:t>
        <a:bodyPr/>
        <a:lstStyle/>
        <a:p>
          <a:endParaRPr lang="fr-FR"/>
        </a:p>
      </dgm:t>
    </dgm:pt>
    <dgm:pt modelId="{2618C992-45D5-4728-BF48-DA09BD01C68B}" type="pres">
      <dgm:prSet presAssocID="{B962BE18-C5C4-4355-8F29-D85702A92A20}" presName="dummy" presStyleCnt="0"/>
      <dgm:spPr/>
    </dgm:pt>
    <dgm:pt modelId="{8A54DD51-27E2-4C40-8C44-CADAA457CE4E}" type="pres">
      <dgm:prSet presAssocID="{73A2C1E1-145D-4668-87DB-E3C91E3E90CD}" presName="sibTrans" presStyleLbl="sibTrans2D1" presStyleIdx="1" presStyleCnt="5"/>
      <dgm:spPr/>
      <dgm:t>
        <a:bodyPr/>
        <a:lstStyle/>
        <a:p>
          <a:endParaRPr lang="fr-FR"/>
        </a:p>
      </dgm:t>
    </dgm:pt>
    <dgm:pt modelId="{3E69FA27-411D-4D5D-8024-E02554DD0344}" type="pres">
      <dgm:prSet presAssocID="{05E09C06-2375-4A3C-AF2D-DDB7EE700009}" presName="node" presStyleLbl="node1" presStyleIdx="2" presStyleCnt="5" custScaleX="133100" custScaleY="133100">
        <dgm:presLayoutVars>
          <dgm:bulletEnabled val="1"/>
        </dgm:presLayoutVars>
      </dgm:prSet>
      <dgm:spPr/>
      <dgm:t>
        <a:bodyPr/>
        <a:lstStyle/>
        <a:p>
          <a:endParaRPr lang="fr-FR"/>
        </a:p>
      </dgm:t>
    </dgm:pt>
    <dgm:pt modelId="{6E55D31D-B75B-4328-B97B-BE9937D03716}" type="pres">
      <dgm:prSet presAssocID="{05E09C06-2375-4A3C-AF2D-DDB7EE700009}" presName="dummy" presStyleCnt="0"/>
      <dgm:spPr/>
    </dgm:pt>
    <dgm:pt modelId="{2B2EE29A-7867-4530-B1F9-21C236F86377}" type="pres">
      <dgm:prSet presAssocID="{C918F667-8AAB-45BF-AAE3-4157BA5FB73B}" presName="sibTrans" presStyleLbl="sibTrans2D1" presStyleIdx="2" presStyleCnt="5"/>
      <dgm:spPr/>
      <dgm:t>
        <a:bodyPr/>
        <a:lstStyle/>
        <a:p>
          <a:endParaRPr lang="fr-FR"/>
        </a:p>
      </dgm:t>
    </dgm:pt>
    <dgm:pt modelId="{7F836D31-0CEC-4512-AFB3-56F30C3056B1}" type="pres">
      <dgm:prSet presAssocID="{DFF4ED89-0F6F-4356-9544-D3E3B14AA248}" presName="node" presStyleLbl="node1" presStyleIdx="3" presStyleCnt="5" custScaleX="133100" custScaleY="133100">
        <dgm:presLayoutVars>
          <dgm:bulletEnabled val="1"/>
        </dgm:presLayoutVars>
      </dgm:prSet>
      <dgm:spPr/>
      <dgm:t>
        <a:bodyPr/>
        <a:lstStyle/>
        <a:p>
          <a:endParaRPr lang="fr-FR"/>
        </a:p>
      </dgm:t>
    </dgm:pt>
    <dgm:pt modelId="{F84F27FB-0B1A-4260-860D-91A28117945C}" type="pres">
      <dgm:prSet presAssocID="{DFF4ED89-0F6F-4356-9544-D3E3B14AA248}" presName="dummy" presStyleCnt="0"/>
      <dgm:spPr/>
    </dgm:pt>
    <dgm:pt modelId="{3D9CA78B-9AC0-4A87-A3B4-CC4407EFF41C}" type="pres">
      <dgm:prSet presAssocID="{7C532D98-736B-4E28-BC75-F0301FC958AB}" presName="sibTrans" presStyleLbl="sibTrans2D1" presStyleIdx="3" presStyleCnt="5"/>
      <dgm:spPr/>
      <dgm:t>
        <a:bodyPr/>
        <a:lstStyle/>
        <a:p>
          <a:endParaRPr lang="fr-FR"/>
        </a:p>
      </dgm:t>
    </dgm:pt>
    <dgm:pt modelId="{628FE46E-9E49-4010-A959-455F77AB5897}" type="pres">
      <dgm:prSet presAssocID="{56A00D34-8028-4954-B789-42250ED90928}" presName="node" presStyleLbl="node1" presStyleIdx="4" presStyleCnt="5" custScaleX="133100" custScaleY="133100">
        <dgm:presLayoutVars>
          <dgm:bulletEnabled val="1"/>
        </dgm:presLayoutVars>
      </dgm:prSet>
      <dgm:spPr/>
      <dgm:t>
        <a:bodyPr/>
        <a:lstStyle/>
        <a:p>
          <a:endParaRPr lang="fr-FR"/>
        </a:p>
      </dgm:t>
    </dgm:pt>
    <dgm:pt modelId="{B7438F4A-BCB1-4E43-B502-5050955C9C8A}" type="pres">
      <dgm:prSet presAssocID="{56A00D34-8028-4954-B789-42250ED90928}" presName="dummy" presStyleCnt="0"/>
      <dgm:spPr/>
    </dgm:pt>
    <dgm:pt modelId="{9671B856-9BB3-4D98-919D-7E98C8162EAC}" type="pres">
      <dgm:prSet presAssocID="{4E73EDFC-B295-4311-9FF8-631A25F8B79F}" presName="sibTrans" presStyleLbl="sibTrans2D1" presStyleIdx="4" presStyleCnt="5"/>
      <dgm:spPr/>
      <dgm:t>
        <a:bodyPr/>
        <a:lstStyle/>
        <a:p>
          <a:endParaRPr lang="fr-FR"/>
        </a:p>
      </dgm:t>
    </dgm:pt>
  </dgm:ptLst>
  <dgm:cxnLst>
    <dgm:cxn modelId="{EEA8E813-30D2-44DF-A5E2-8D980DEB0D8C}" type="presOf" srcId="{AEAAA2F6-CC89-4300-B700-36CE632AB711}" destId="{551A6487-1DE1-436A-896E-D96655BD79D9}" srcOrd="0" destOrd="0" presId="urn:microsoft.com/office/officeart/2005/8/layout/radial6"/>
    <dgm:cxn modelId="{E80F1726-81DE-46FD-ABB0-92ADBAE23077}" type="presOf" srcId="{15D675DA-5B1C-43E4-8C83-B0214A0745FF}" destId="{FAB361DA-94EF-43B8-B954-27D128A8B8E5}" srcOrd="0" destOrd="0" presId="urn:microsoft.com/office/officeart/2005/8/layout/radial6"/>
    <dgm:cxn modelId="{F2C0A0A1-8CBA-4851-809C-BD8C1ACD329C}" type="presOf" srcId="{DFF4ED89-0F6F-4356-9544-D3E3B14AA248}" destId="{7F836D31-0CEC-4512-AFB3-56F30C3056B1}" srcOrd="0" destOrd="0" presId="urn:microsoft.com/office/officeart/2005/8/layout/radial6"/>
    <dgm:cxn modelId="{E5631213-E6A9-4461-8901-158097655AD1}" type="presOf" srcId="{7C532D98-736B-4E28-BC75-F0301FC958AB}" destId="{3D9CA78B-9AC0-4A87-A3B4-CC4407EFF41C}" srcOrd="0" destOrd="0" presId="urn:microsoft.com/office/officeart/2005/8/layout/radial6"/>
    <dgm:cxn modelId="{F1C70C87-5F6F-4502-A631-F89C06457572}" srcId="{A27F4FED-568B-4620-B733-0383D9578CDA}" destId="{B962BE18-C5C4-4355-8F29-D85702A92A20}" srcOrd="1" destOrd="0" parTransId="{FA2D5C2A-C563-4D79-AD72-011FD05C7954}" sibTransId="{73A2C1E1-145D-4668-87DB-E3C91E3E90CD}"/>
    <dgm:cxn modelId="{1AF79606-F439-4A94-AAEE-8A31DD8F71FE}" type="presOf" srcId="{73A2C1E1-145D-4668-87DB-E3C91E3E90CD}" destId="{8A54DD51-27E2-4C40-8C44-CADAA457CE4E}" srcOrd="0" destOrd="0" presId="urn:microsoft.com/office/officeart/2005/8/layout/radial6"/>
    <dgm:cxn modelId="{62AB7F1E-A23C-4095-AD22-3E24D3ABB48D}" type="presOf" srcId="{8FDD2F52-F077-4A24-AA14-2B37E95F5CE6}" destId="{00176122-E7DC-4070-BB9A-05E66726579A}" srcOrd="0" destOrd="0" presId="urn:microsoft.com/office/officeart/2005/8/layout/radial6"/>
    <dgm:cxn modelId="{4CC1BCEC-AAE1-4AA8-890B-6181BB3773ED}" type="presOf" srcId="{C918F667-8AAB-45BF-AAE3-4157BA5FB73B}" destId="{2B2EE29A-7867-4530-B1F9-21C236F86377}" srcOrd="0" destOrd="0" presId="urn:microsoft.com/office/officeart/2005/8/layout/radial6"/>
    <dgm:cxn modelId="{85C6D6FD-C1FF-499E-BADE-BC1121BDB1FE}" type="presOf" srcId="{56A00D34-8028-4954-B789-42250ED90928}" destId="{628FE46E-9E49-4010-A959-455F77AB5897}" srcOrd="0" destOrd="0" presId="urn:microsoft.com/office/officeart/2005/8/layout/radial6"/>
    <dgm:cxn modelId="{64AD0E4D-6273-41CA-BC21-550B59C065E8}" srcId="{15D675DA-5B1C-43E4-8C83-B0214A0745FF}" destId="{A27F4FED-568B-4620-B733-0383D9578CDA}" srcOrd="0" destOrd="0" parTransId="{51552183-A949-4AFE-A564-F0F289516E8A}" sibTransId="{BE00C15B-2072-41AC-9981-604ACFE41C36}"/>
    <dgm:cxn modelId="{0F001592-1582-403E-8DE8-676B250D0718}" type="presOf" srcId="{05E09C06-2375-4A3C-AF2D-DDB7EE700009}" destId="{3E69FA27-411D-4D5D-8024-E02554DD0344}" srcOrd="0" destOrd="0" presId="urn:microsoft.com/office/officeart/2005/8/layout/radial6"/>
    <dgm:cxn modelId="{3475940D-BDB8-4AF9-ACEB-1BB1960E2A11}" srcId="{A27F4FED-568B-4620-B733-0383D9578CDA}" destId="{56A00D34-8028-4954-B789-42250ED90928}" srcOrd="4" destOrd="0" parTransId="{975F6962-518F-4605-A470-328E855F4867}" sibTransId="{4E73EDFC-B295-4311-9FF8-631A25F8B79F}"/>
    <dgm:cxn modelId="{C58E65A3-F34E-49BD-9672-CA4CF9A48207}" srcId="{A27F4FED-568B-4620-B733-0383D9578CDA}" destId="{8FDD2F52-F077-4A24-AA14-2B37E95F5CE6}" srcOrd="0" destOrd="0" parTransId="{2C5CA4B3-7CD4-4E04-9B81-4FDF237E5BD1}" sibTransId="{AEAAA2F6-CC89-4300-B700-36CE632AB711}"/>
    <dgm:cxn modelId="{8A26EACC-1EB4-4D3F-9051-D2C57D0FD546}" srcId="{A27F4FED-568B-4620-B733-0383D9578CDA}" destId="{DFF4ED89-0F6F-4356-9544-D3E3B14AA248}" srcOrd="3" destOrd="0" parTransId="{7ECC7F66-5096-424F-8F25-AB8E6B690D1D}" sibTransId="{7C532D98-736B-4E28-BC75-F0301FC958AB}"/>
    <dgm:cxn modelId="{C7EBD01B-8804-4DAD-B79F-8F57F0528C1C}" type="presOf" srcId="{B962BE18-C5C4-4355-8F29-D85702A92A20}" destId="{496D4331-9533-4773-9B3E-0DE9D6A6B597}" srcOrd="0" destOrd="0" presId="urn:microsoft.com/office/officeart/2005/8/layout/radial6"/>
    <dgm:cxn modelId="{DB58AD42-3675-4744-AD82-3FA8B0640C79}" type="presOf" srcId="{A27F4FED-568B-4620-B733-0383D9578CDA}" destId="{5B254AA3-4ECC-4823-9785-8F8B72C90F02}" srcOrd="0" destOrd="0" presId="urn:microsoft.com/office/officeart/2005/8/layout/radial6"/>
    <dgm:cxn modelId="{A9331194-DE53-464E-BA44-42D6727E524C}" srcId="{A27F4FED-568B-4620-B733-0383D9578CDA}" destId="{05E09C06-2375-4A3C-AF2D-DDB7EE700009}" srcOrd="2" destOrd="0" parTransId="{34E70A53-61C5-4021-9F3C-DDD2CE2C991E}" sibTransId="{C918F667-8AAB-45BF-AAE3-4157BA5FB73B}"/>
    <dgm:cxn modelId="{27394E6E-8B7C-4645-BA0A-69CA80D56E1B}" type="presOf" srcId="{4E73EDFC-B295-4311-9FF8-631A25F8B79F}" destId="{9671B856-9BB3-4D98-919D-7E98C8162EAC}" srcOrd="0" destOrd="0" presId="urn:microsoft.com/office/officeart/2005/8/layout/radial6"/>
    <dgm:cxn modelId="{5A376E80-C3C6-4836-89D7-3B43A3CD8180}" type="presParOf" srcId="{FAB361DA-94EF-43B8-B954-27D128A8B8E5}" destId="{5B254AA3-4ECC-4823-9785-8F8B72C90F02}" srcOrd="0" destOrd="0" presId="urn:microsoft.com/office/officeart/2005/8/layout/radial6"/>
    <dgm:cxn modelId="{90E57ECE-C9A4-4A64-8B99-850D6112EE5C}" type="presParOf" srcId="{FAB361DA-94EF-43B8-B954-27D128A8B8E5}" destId="{00176122-E7DC-4070-BB9A-05E66726579A}" srcOrd="1" destOrd="0" presId="urn:microsoft.com/office/officeart/2005/8/layout/radial6"/>
    <dgm:cxn modelId="{60351660-D145-4B07-9791-8861B0C736E6}" type="presParOf" srcId="{FAB361DA-94EF-43B8-B954-27D128A8B8E5}" destId="{5312F775-E21D-475C-A61D-CCB166403C71}" srcOrd="2" destOrd="0" presId="urn:microsoft.com/office/officeart/2005/8/layout/radial6"/>
    <dgm:cxn modelId="{115D262E-3DB3-47D2-A406-FEEAFD743287}" type="presParOf" srcId="{FAB361DA-94EF-43B8-B954-27D128A8B8E5}" destId="{551A6487-1DE1-436A-896E-D96655BD79D9}" srcOrd="3" destOrd="0" presId="urn:microsoft.com/office/officeart/2005/8/layout/radial6"/>
    <dgm:cxn modelId="{3FA4CFE0-8EB9-4680-A754-A834B63A1E19}" type="presParOf" srcId="{FAB361DA-94EF-43B8-B954-27D128A8B8E5}" destId="{496D4331-9533-4773-9B3E-0DE9D6A6B597}" srcOrd="4" destOrd="0" presId="urn:microsoft.com/office/officeart/2005/8/layout/radial6"/>
    <dgm:cxn modelId="{4760270D-9370-40A2-B80B-8B0E48C37624}" type="presParOf" srcId="{FAB361DA-94EF-43B8-B954-27D128A8B8E5}" destId="{2618C992-45D5-4728-BF48-DA09BD01C68B}" srcOrd="5" destOrd="0" presId="urn:microsoft.com/office/officeart/2005/8/layout/radial6"/>
    <dgm:cxn modelId="{A5528DB7-7580-4136-A06C-E282D5B35EBD}" type="presParOf" srcId="{FAB361DA-94EF-43B8-B954-27D128A8B8E5}" destId="{8A54DD51-27E2-4C40-8C44-CADAA457CE4E}" srcOrd="6" destOrd="0" presId="urn:microsoft.com/office/officeart/2005/8/layout/radial6"/>
    <dgm:cxn modelId="{6798267B-4362-47D5-AF34-3E392E91BCA5}" type="presParOf" srcId="{FAB361DA-94EF-43B8-B954-27D128A8B8E5}" destId="{3E69FA27-411D-4D5D-8024-E02554DD0344}" srcOrd="7" destOrd="0" presId="urn:microsoft.com/office/officeart/2005/8/layout/radial6"/>
    <dgm:cxn modelId="{5583187C-5665-4A27-A505-76E32880D6C6}" type="presParOf" srcId="{FAB361DA-94EF-43B8-B954-27D128A8B8E5}" destId="{6E55D31D-B75B-4328-B97B-BE9937D03716}" srcOrd="8" destOrd="0" presId="urn:microsoft.com/office/officeart/2005/8/layout/radial6"/>
    <dgm:cxn modelId="{BF4BADE7-9572-4157-BAC0-4F5776104F7B}" type="presParOf" srcId="{FAB361DA-94EF-43B8-B954-27D128A8B8E5}" destId="{2B2EE29A-7867-4530-B1F9-21C236F86377}" srcOrd="9" destOrd="0" presId="urn:microsoft.com/office/officeart/2005/8/layout/radial6"/>
    <dgm:cxn modelId="{C84FE243-B790-428F-A781-58C511C77C09}" type="presParOf" srcId="{FAB361DA-94EF-43B8-B954-27D128A8B8E5}" destId="{7F836D31-0CEC-4512-AFB3-56F30C3056B1}" srcOrd="10" destOrd="0" presId="urn:microsoft.com/office/officeart/2005/8/layout/radial6"/>
    <dgm:cxn modelId="{B9B51545-F0A3-4503-B525-96D863F52B2D}" type="presParOf" srcId="{FAB361DA-94EF-43B8-B954-27D128A8B8E5}" destId="{F84F27FB-0B1A-4260-860D-91A28117945C}" srcOrd="11" destOrd="0" presId="urn:microsoft.com/office/officeart/2005/8/layout/radial6"/>
    <dgm:cxn modelId="{6EA76A8B-CFA5-4DF9-B1A9-1F205DA47D0D}" type="presParOf" srcId="{FAB361DA-94EF-43B8-B954-27D128A8B8E5}" destId="{3D9CA78B-9AC0-4A87-A3B4-CC4407EFF41C}" srcOrd="12" destOrd="0" presId="urn:microsoft.com/office/officeart/2005/8/layout/radial6"/>
    <dgm:cxn modelId="{7E34A5F5-C523-4E53-BDC1-81758AE9B92A}" type="presParOf" srcId="{FAB361DA-94EF-43B8-B954-27D128A8B8E5}" destId="{628FE46E-9E49-4010-A959-455F77AB5897}" srcOrd="13" destOrd="0" presId="urn:microsoft.com/office/officeart/2005/8/layout/radial6"/>
    <dgm:cxn modelId="{E0E29848-93CA-4348-B61A-6E769A56D418}" type="presParOf" srcId="{FAB361DA-94EF-43B8-B954-27D128A8B8E5}" destId="{B7438F4A-BCB1-4E43-B502-5050955C9C8A}" srcOrd="14" destOrd="0" presId="urn:microsoft.com/office/officeart/2005/8/layout/radial6"/>
    <dgm:cxn modelId="{A45A033F-697F-42CF-8E53-AA6E14DF85A5}" type="presParOf" srcId="{FAB361DA-94EF-43B8-B954-27D128A8B8E5}" destId="{9671B856-9BB3-4D98-919D-7E98C8162EAC}"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D675DA-5B1C-43E4-8C83-B0214A0745FF}" type="doc">
      <dgm:prSet loTypeId="urn:microsoft.com/office/officeart/2005/8/layout/radial6" loCatId="cycle" qsTypeId="urn:microsoft.com/office/officeart/2005/8/quickstyle/simple5" qsCatId="simple" csTypeId="urn:microsoft.com/office/officeart/2005/8/colors/accent1_2" csCatId="accent1" phldr="1"/>
      <dgm:spPr/>
      <dgm:t>
        <a:bodyPr/>
        <a:lstStyle/>
        <a:p>
          <a:endParaRPr lang="fr-FR"/>
        </a:p>
      </dgm:t>
    </dgm:pt>
    <dgm:pt modelId="{A27F4FED-568B-4620-B733-0383D9578CDA}">
      <dgm:prSet phldrT="[Texte]"/>
      <dgm:spPr>
        <a:gradFill flip="none" rotWithShape="1">
          <a:gsLst>
            <a:gs pos="0">
              <a:srgbClr val="D6B19C"/>
            </a:gs>
            <a:gs pos="30000">
              <a:srgbClr val="D49E6C"/>
            </a:gs>
            <a:gs pos="70000">
              <a:srgbClr val="A65528"/>
            </a:gs>
            <a:gs pos="100000">
              <a:srgbClr val="663012"/>
            </a:gs>
          </a:gsLst>
          <a:path path="shape">
            <a:fillToRect l="50000" t="50000" r="50000" b="50000"/>
          </a:path>
          <a:tileRect/>
        </a:gradFill>
      </dgm:spPr>
      <dgm:t>
        <a:bodyPr/>
        <a:lstStyle/>
        <a:p>
          <a:r>
            <a:rPr lang="fr-FR" dirty="0" smtClean="0">
              <a:solidFill>
                <a:schemeClr val="tx1"/>
              </a:solidFill>
            </a:rPr>
            <a:t>Outils</a:t>
          </a:r>
          <a:endParaRPr lang="fr-FR" dirty="0">
            <a:solidFill>
              <a:schemeClr val="tx1"/>
            </a:solidFill>
          </a:endParaRPr>
        </a:p>
      </dgm:t>
    </dgm:pt>
    <dgm:pt modelId="{51552183-A949-4AFE-A564-F0F289516E8A}" type="parTrans" cxnId="{64AD0E4D-6273-41CA-BC21-550B59C065E8}">
      <dgm:prSet/>
      <dgm:spPr/>
      <dgm:t>
        <a:bodyPr/>
        <a:lstStyle/>
        <a:p>
          <a:endParaRPr lang="fr-FR"/>
        </a:p>
      </dgm:t>
    </dgm:pt>
    <dgm:pt modelId="{BE00C15B-2072-41AC-9981-604ACFE41C36}" type="sibTrans" cxnId="{64AD0E4D-6273-41CA-BC21-550B59C065E8}">
      <dgm:prSet/>
      <dgm:spPr/>
      <dgm:t>
        <a:bodyPr/>
        <a:lstStyle/>
        <a:p>
          <a:endParaRPr lang="fr-FR"/>
        </a:p>
      </dgm:t>
    </dgm:pt>
    <dgm:pt modelId="{8FDD2F52-F077-4A24-AA14-2B37E95F5CE6}">
      <dgm:prSet phldrT="[Texte]" custT="1"/>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sz="2800" dirty="0" err="1" smtClean="0">
              <a:solidFill>
                <a:schemeClr val="tx1"/>
              </a:solidFill>
            </a:rPr>
            <a:t>Réglemen-tation</a:t>
          </a:r>
          <a:endParaRPr lang="fr-FR" sz="3200" dirty="0">
            <a:solidFill>
              <a:schemeClr val="tx1"/>
            </a:solidFill>
          </a:endParaRPr>
        </a:p>
      </dgm:t>
    </dgm:pt>
    <dgm:pt modelId="{2C5CA4B3-7CD4-4E04-9B81-4FDF237E5BD1}" type="parTrans" cxnId="{C58E65A3-F34E-49BD-9672-CA4CF9A48207}">
      <dgm:prSet/>
      <dgm:spPr/>
      <dgm:t>
        <a:bodyPr/>
        <a:lstStyle/>
        <a:p>
          <a:endParaRPr lang="fr-FR"/>
        </a:p>
      </dgm:t>
    </dgm:pt>
    <dgm:pt modelId="{AEAAA2F6-CC89-4300-B700-36CE632AB711}" type="sibTrans" cxnId="{C58E65A3-F34E-49BD-9672-CA4CF9A48207}">
      <dgm:prSet/>
      <dgm:spPr>
        <a:noFill/>
      </dgm:spPr>
      <dgm:t>
        <a:bodyPr/>
        <a:lstStyle/>
        <a:p>
          <a:endParaRPr lang="fr-FR"/>
        </a:p>
      </dgm:t>
    </dgm:pt>
    <dgm:pt modelId="{B962BE18-C5C4-4355-8F29-D85702A92A20}">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Taxes</a:t>
          </a:r>
          <a:endParaRPr lang="fr-FR" dirty="0">
            <a:solidFill>
              <a:schemeClr val="tx1"/>
            </a:solidFill>
          </a:endParaRPr>
        </a:p>
      </dgm:t>
    </dgm:pt>
    <dgm:pt modelId="{FA2D5C2A-C563-4D79-AD72-011FD05C7954}" type="parTrans" cxnId="{F1C70C87-5F6F-4502-A631-F89C06457572}">
      <dgm:prSet/>
      <dgm:spPr/>
      <dgm:t>
        <a:bodyPr/>
        <a:lstStyle/>
        <a:p>
          <a:endParaRPr lang="fr-FR"/>
        </a:p>
      </dgm:t>
    </dgm:pt>
    <dgm:pt modelId="{73A2C1E1-145D-4668-87DB-E3C91E3E90CD}" type="sibTrans" cxnId="{F1C70C87-5F6F-4502-A631-F89C06457572}">
      <dgm:prSet/>
      <dgm:spPr>
        <a:noFill/>
      </dgm:spPr>
      <dgm:t>
        <a:bodyPr/>
        <a:lstStyle/>
        <a:p>
          <a:endParaRPr lang="fr-FR"/>
        </a:p>
      </dgm:t>
    </dgm:pt>
    <dgm:pt modelId="{05E09C06-2375-4A3C-AF2D-DDB7EE700009}">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Incitations fiscales</a:t>
          </a:r>
          <a:endParaRPr lang="fr-FR" dirty="0"/>
        </a:p>
      </dgm:t>
    </dgm:pt>
    <dgm:pt modelId="{34E70A53-61C5-4021-9F3C-DDD2CE2C991E}" type="parTrans" cxnId="{A9331194-DE53-464E-BA44-42D6727E524C}">
      <dgm:prSet/>
      <dgm:spPr/>
      <dgm:t>
        <a:bodyPr/>
        <a:lstStyle/>
        <a:p>
          <a:endParaRPr lang="fr-FR"/>
        </a:p>
      </dgm:t>
    </dgm:pt>
    <dgm:pt modelId="{C918F667-8AAB-45BF-AAE3-4157BA5FB73B}" type="sibTrans" cxnId="{A9331194-DE53-464E-BA44-42D6727E524C}">
      <dgm:prSet/>
      <dgm:spPr>
        <a:noFill/>
      </dgm:spPr>
      <dgm:t>
        <a:bodyPr/>
        <a:lstStyle/>
        <a:p>
          <a:endParaRPr lang="fr-FR"/>
        </a:p>
      </dgm:t>
    </dgm:pt>
    <dgm:pt modelId="{DFF4ED89-0F6F-4356-9544-D3E3B14AA248}">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Labels</a:t>
          </a:r>
          <a:endParaRPr lang="fr-FR" dirty="0"/>
        </a:p>
      </dgm:t>
    </dgm:pt>
    <dgm:pt modelId="{7ECC7F66-5096-424F-8F25-AB8E6B690D1D}" type="parTrans" cxnId="{8A26EACC-1EB4-4D3F-9051-D2C57D0FD546}">
      <dgm:prSet/>
      <dgm:spPr/>
      <dgm:t>
        <a:bodyPr/>
        <a:lstStyle/>
        <a:p>
          <a:endParaRPr lang="fr-FR"/>
        </a:p>
      </dgm:t>
    </dgm:pt>
    <dgm:pt modelId="{7C532D98-736B-4E28-BC75-F0301FC958AB}" type="sibTrans" cxnId="{8A26EACC-1EB4-4D3F-9051-D2C57D0FD546}">
      <dgm:prSet/>
      <dgm:spPr>
        <a:noFill/>
      </dgm:spPr>
      <dgm:t>
        <a:bodyPr/>
        <a:lstStyle/>
        <a:p>
          <a:endParaRPr lang="fr-FR"/>
        </a:p>
      </dgm:t>
    </dgm:pt>
    <dgm:pt modelId="{56A00D34-8028-4954-B789-42250ED90928}">
      <dgm:prSet/>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Marché carbone</a:t>
          </a:r>
          <a:endParaRPr lang="fr-FR" dirty="0"/>
        </a:p>
      </dgm:t>
    </dgm:pt>
    <dgm:pt modelId="{975F6962-518F-4605-A470-328E855F4867}" type="parTrans" cxnId="{3475940D-BDB8-4AF9-ACEB-1BB1960E2A11}">
      <dgm:prSet/>
      <dgm:spPr/>
      <dgm:t>
        <a:bodyPr/>
        <a:lstStyle/>
        <a:p>
          <a:endParaRPr lang="fr-FR"/>
        </a:p>
      </dgm:t>
    </dgm:pt>
    <dgm:pt modelId="{4E73EDFC-B295-4311-9FF8-631A25F8B79F}" type="sibTrans" cxnId="{3475940D-BDB8-4AF9-ACEB-1BB1960E2A11}">
      <dgm:prSet/>
      <dgm:spPr>
        <a:noFill/>
      </dgm:spPr>
      <dgm:t>
        <a:bodyPr/>
        <a:lstStyle/>
        <a:p>
          <a:endParaRPr lang="fr-FR"/>
        </a:p>
      </dgm:t>
    </dgm:pt>
    <dgm:pt modelId="{FAB361DA-94EF-43B8-B954-27D128A8B8E5}" type="pres">
      <dgm:prSet presAssocID="{15D675DA-5B1C-43E4-8C83-B0214A0745FF}" presName="Name0" presStyleCnt="0">
        <dgm:presLayoutVars>
          <dgm:chMax val="1"/>
          <dgm:dir/>
          <dgm:animLvl val="ctr"/>
          <dgm:resizeHandles val="exact"/>
        </dgm:presLayoutVars>
      </dgm:prSet>
      <dgm:spPr/>
      <dgm:t>
        <a:bodyPr/>
        <a:lstStyle/>
        <a:p>
          <a:endParaRPr lang="fr-FR"/>
        </a:p>
      </dgm:t>
    </dgm:pt>
    <dgm:pt modelId="{5B254AA3-4ECC-4823-9785-8F8B72C90F02}" type="pres">
      <dgm:prSet presAssocID="{A27F4FED-568B-4620-B733-0383D9578CDA}" presName="centerShape" presStyleLbl="node0" presStyleIdx="0" presStyleCnt="1" custScaleX="133100" custScaleY="133100"/>
      <dgm:spPr/>
      <dgm:t>
        <a:bodyPr/>
        <a:lstStyle/>
        <a:p>
          <a:endParaRPr lang="fr-FR"/>
        </a:p>
      </dgm:t>
    </dgm:pt>
    <dgm:pt modelId="{00176122-E7DC-4070-BB9A-05E66726579A}" type="pres">
      <dgm:prSet presAssocID="{8FDD2F52-F077-4A24-AA14-2B37E95F5CE6}" presName="node" presStyleLbl="node1" presStyleIdx="0" presStyleCnt="5" custScaleX="137629" custScaleY="131046">
        <dgm:presLayoutVars>
          <dgm:bulletEnabled val="1"/>
        </dgm:presLayoutVars>
      </dgm:prSet>
      <dgm:spPr/>
      <dgm:t>
        <a:bodyPr/>
        <a:lstStyle/>
        <a:p>
          <a:endParaRPr lang="fr-FR"/>
        </a:p>
      </dgm:t>
    </dgm:pt>
    <dgm:pt modelId="{5312F775-E21D-475C-A61D-CCB166403C71}" type="pres">
      <dgm:prSet presAssocID="{8FDD2F52-F077-4A24-AA14-2B37E95F5CE6}" presName="dummy" presStyleCnt="0"/>
      <dgm:spPr/>
    </dgm:pt>
    <dgm:pt modelId="{551A6487-1DE1-436A-896E-D96655BD79D9}" type="pres">
      <dgm:prSet presAssocID="{AEAAA2F6-CC89-4300-B700-36CE632AB711}" presName="sibTrans" presStyleLbl="sibTrans2D1" presStyleIdx="0" presStyleCnt="5" custLinFactNeighborX="6537" custLinFactNeighborY="2080"/>
      <dgm:spPr/>
      <dgm:t>
        <a:bodyPr/>
        <a:lstStyle/>
        <a:p>
          <a:endParaRPr lang="fr-FR"/>
        </a:p>
      </dgm:t>
    </dgm:pt>
    <dgm:pt modelId="{496D4331-9533-4773-9B3E-0DE9D6A6B597}" type="pres">
      <dgm:prSet presAssocID="{B962BE18-C5C4-4355-8F29-D85702A92A20}" presName="node" presStyleLbl="node1" presStyleIdx="1" presStyleCnt="5" custScaleX="133100" custScaleY="133100">
        <dgm:presLayoutVars>
          <dgm:bulletEnabled val="1"/>
        </dgm:presLayoutVars>
      </dgm:prSet>
      <dgm:spPr/>
      <dgm:t>
        <a:bodyPr/>
        <a:lstStyle/>
        <a:p>
          <a:endParaRPr lang="fr-FR"/>
        </a:p>
      </dgm:t>
    </dgm:pt>
    <dgm:pt modelId="{2618C992-45D5-4728-BF48-DA09BD01C68B}" type="pres">
      <dgm:prSet presAssocID="{B962BE18-C5C4-4355-8F29-D85702A92A20}" presName="dummy" presStyleCnt="0"/>
      <dgm:spPr/>
    </dgm:pt>
    <dgm:pt modelId="{8A54DD51-27E2-4C40-8C44-CADAA457CE4E}" type="pres">
      <dgm:prSet presAssocID="{73A2C1E1-145D-4668-87DB-E3C91E3E90CD}" presName="sibTrans" presStyleLbl="sibTrans2D1" presStyleIdx="1" presStyleCnt="5"/>
      <dgm:spPr/>
      <dgm:t>
        <a:bodyPr/>
        <a:lstStyle/>
        <a:p>
          <a:endParaRPr lang="fr-FR"/>
        </a:p>
      </dgm:t>
    </dgm:pt>
    <dgm:pt modelId="{3E69FA27-411D-4D5D-8024-E02554DD0344}" type="pres">
      <dgm:prSet presAssocID="{05E09C06-2375-4A3C-AF2D-DDB7EE700009}" presName="node" presStyleLbl="node1" presStyleIdx="2" presStyleCnt="5" custScaleX="133100" custScaleY="133100">
        <dgm:presLayoutVars>
          <dgm:bulletEnabled val="1"/>
        </dgm:presLayoutVars>
      </dgm:prSet>
      <dgm:spPr/>
      <dgm:t>
        <a:bodyPr/>
        <a:lstStyle/>
        <a:p>
          <a:endParaRPr lang="fr-FR"/>
        </a:p>
      </dgm:t>
    </dgm:pt>
    <dgm:pt modelId="{6E55D31D-B75B-4328-B97B-BE9937D03716}" type="pres">
      <dgm:prSet presAssocID="{05E09C06-2375-4A3C-AF2D-DDB7EE700009}" presName="dummy" presStyleCnt="0"/>
      <dgm:spPr/>
    </dgm:pt>
    <dgm:pt modelId="{2B2EE29A-7867-4530-B1F9-21C236F86377}" type="pres">
      <dgm:prSet presAssocID="{C918F667-8AAB-45BF-AAE3-4157BA5FB73B}" presName="sibTrans" presStyleLbl="sibTrans2D1" presStyleIdx="2" presStyleCnt="5"/>
      <dgm:spPr/>
      <dgm:t>
        <a:bodyPr/>
        <a:lstStyle/>
        <a:p>
          <a:endParaRPr lang="fr-FR"/>
        </a:p>
      </dgm:t>
    </dgm:pt>
    <dgm:pt modelId="{7F836D31-0CEC-4512-AFB3-56F30C3056B1}" type="pres">
      <dgm:prSet presAssocID="{DFF4ED89-0F6F-4356-9544-D3E3B14AA248}" presName="node" presStyleLbl="node1" presStyleIdx="3" presStyleCnt="5" custScaleX="133100" custScaleY="133100">
        <dgm:presLayoutVars>
          <dgm:bulletEnabled val="1"/>
        </dgm:presLayoutVars>
      </dgm:prSet>
      <dgm:spPr/>
      <dgm:t>
        <a:bodyPr/>
        <a:lstStyle/>
        <a:p>
          <a:endParaRPr lang="fr-FR"/>
        </a:p>
      </dgm:t>
    </dgm:pt>
    <dgm:pt modelId="{F84F27FB-0B1A-4260-860D-91A28117945C}" type="pres">
      <dgm:prSet presAssocID="{DFF4ED89-0F6F-4356-9544-D3E3B14AA248}" presName="dummy" presStyleCnt="0"/>
      <dgm:spPr/>
    </dgm:pt>
    <dgm:pt modelId="{3D9CA78B-9AC0-4A87-A3B4-CC4407EFF41C}" type="pres">
      <dgm:prSet presAssocID="{7C532D98-736B-4E28-BC75-F0301FC958AB}" presName="sibTrans" presStyleLbl="sibTrans2D1" presStyleIdx="3" presStyleCnt="5"/>
      <dgm:spPr/>
      <dgm:t>
        <a:bodyPr/>
        <a:lstStyle/>
        <a:p>
          <a:endParaRPr lang="fr-FR"/>
        </a:p>
      </dgm:t>
    </dgm:pt>
    <dgm:pt modelId="{628FE46E-9E49-4010-A959-455F77AB5897}" type="pres">
      <dgm:prSet presAssocID="{56A00D34-8028-4954-B789-42250ED90928}" presName="node" presStyleLbl="node1" presStyleIdx="4" presStyleCnt="5" custScaleX="133100" custScaleY="133100">
        <dgm:presLayoutVars>
          <dgm:bulletEnabled val="1"/>
        </dgm:presLayoutVars>
      </dgm:prSet>
      <dgm:spPr/>
      <dgm:t>
        <a:bodyPr/>
        <a:lstStyle/>
        <a:p>
          <a:endParaRPr lang="fr-FR"/>
        </a:p>
      </dgm:t>
    </dgm:pt>
    <dgm:pt modelId="{B7438F4A-BCB1-4E43-B502-5050955C9C8A}" type="pres">
      <dgm:prSet presAssocID="{56A00D34-8028-4954-B789-42250ED90928}" presName="dummy" presStyleCnt="0"/>
      <dgm:spPr/>
    </dgm:pt>
    <dgm:pt modelId="{9671B856-9BB3-4D98-919D-7E98C8162EAC}" type="pres">
      <dgm:prSet presAssocID="{4E73EDFC-B295-4311-9FF8-631A25F8B79F}" presName="sibTrans" presStyleLbl="sibTrans2D1" presStyleIdx="4" presStyleCnt="5"/>
      <dgm:spPr/>
      <dgm:t>
        <a:bodyPr/>
        <a:lstStyle/>
        <a:p>
          <a:endParaRPr lang="fr-FR"/>
        </a:p>
      </dgm:t>
    </dgm:pt>
  </dgm:ptLst>
  <dgm:cxnLst>
    <dgm:cxn modelId="{64AD0E4D-6273-41CA-BC21-550B59C065E8}" srcId="{15D675DA-5B1C-43E4-8C83-B0214A0745FF}" destId="{A27F4FED-568B-4620-B733-0383D9578CDA}" srcOrd="0" destOrd="0" parTransId="{51552183-A949-4AFE-A564-F0F289516E8A}" sibTransId="{BE00C15B-2072-41AC-9981-604ACFE41C36}"/>
    <dgm:cxn modelId="{17B5E9B0-72DD-4586-BF01-47361756D1FD}" type="presOf" srcId="{73A2C1E1-145D-4668-87DB-E3C91E3E90CD}" destId="{8A54DD51-27E2-4C40-8C44-CADAA457CE4E}" srcOrd="0" destOrd="0" presId="urn:microsoft.com/office/officeart/2005/8/layout/radial6"/>
    <dgm:cxn modelId="{8A26EACC-1EB4-4D3F-9051-D2C57D0FD546}" srcId="{A27F4FED-568B-4620-B733-0383D9578CDA}" destId="{DFF4ED89-0F6F-4356-9544-D3E3B14AA248}" srcOrd="3" destOrd="0" parTransId="{7ECC7F66-5096-424F-8F25-AB8E6B690D1D}" sibTransId="{7C532D98-736B-4E28-BC75-F0301FC958AB}"/>
    <dgm:cxn modelId="{E06EC90A-307C-4CD8-99CD-6470ACDDE2F9}" type="presOf" srcId="{B962BE18-C5C4-4355-8F29-D85702A92A20}" destId="{496D4331-9533-4773-9B3E-0DE9D6A6B597}" srcOrd="0" destOrd="0" presId="urn:microsoft.com/office/officeart/2005/8/layout/radial6"/>
    <dgm:cxn modelId="{72265025-8799-4D9F-B8F2-AEB4ACB17451}" type="presOf" srcId="{15D675DA-5B1C-43E4-8C83-B0214A0745FF}" destId="{FAB361DA-94EF-43B8-B954-27D128A8B8E5}" srcOrd="0" destOrd="0" presId="urn:microsoft.com/office/officeart/2005/8/layout/radial6"/>
    <dgm:cxn modelId="{C58E65A3-F34E-49BD-9672-CA4CF9A48207}" srcId="{A27F4FED-568B-4620-B733-0383D9578CDA}" destId="{8FDD2F52-F077-4A24-AA14-2B37E95F5CE6}" srcOrd="0" destOrd="0" parTransId="{2C5CA4B3-7CD4-4E04-9B81-4FDF237E5BD1}" sibTransId="{AEAAA2F6-CC89-4300-B700-36CE632AB711}"/>
    <dgm:cxn modelId="{225C569C-0CFE-4EFB-9D62-9DFEDF70833A}" type="presOf" srcId="{DFF4ED89-0F6F-4356-9544-D3E3B14AA248}" destId="{7F836D31-0CEC-4512-AFB3-56F30C3056B1}" srcOrd="0" destOrd="0" presId="urn:microsoft.com/office/officeart/2005/8/layout/radial6"/>
    <dgm:cxn modelId="{A9331194-DE53-464E-BA44-42D6727E524C}" srcId="{A27F4FED-568B-4620-B733-0383D9578CDA}" destId="{05E09C06-2375-4A3C-AF2D-DDB7EE700009}" srcOrd="2" destOrd="0" parTransId="{34E70A53-61C5-4021-9F3C-DDD2CE2C991E}" sibTransId="{C918F667-8AAB-45BF-AAE3-4157BA5FB73B}"/>
    <dgm:cxn modelId="{CF05BDA2-5FB3-4647-8D2E-5AA80C2B419A}" type="presOf" srcId="{05E09C06-2375-4A3C-AF2D-DDB7EE700009}" destId="{3E69FA27-411D-4D5D-8024-E02554DD0344}" srcOrd="0" destOrd="0" presId="urn:microsoft.com/office/officeart/2005/8/layout/radial6"/>
    <dgm:cxn modelId="{C1CB37DD-2696-4F80-B45E-759E8C770C58}" type="presOf" srcId="{AEAAA2F6-CC89-4300-B700-36CE632AB711}" destId="{551A6487-1DE1-436A-896E-D96655BD79D9}" srcOrd="0" destOrd="0" presId="urn:microsoft.com/office/officeart/2005/8/layout/radial6"/>
    <dgm:cxn modelId="{4CBDA92A-D23D-4AEB-ABAA-F7B553A2E7F8}" type="presOf" srcId="{C918F667-8AAB-45BF-AAE3-4157BA5FB73B}" destId="{2B2EE29A-7867-4530-B1F9-21C236F86377}" srcOrd="0" destOrd="0" presId="urn:microsoft.com/office/officeart/2005/8/layout/radial6"/>
    <dgm:cxn modelId="{3475940D-BDB8-4AF9-ACEB-1BB1960E2A11}" srcId="{A27F4FED-568B-4620-B733-0383D9578CDA}" destId="{56A00D34-8028-4954-B789-42250ED90928}" srcOrd="4" destOrd="0" parTransId="{975F6962-518F-4605-A470-328E855F4867}" sibTransId="{4E73EDFC-B295-4311-9FF8-631A25F8B79F}"/>
    <dgm:cxn modelId="{AFD5D128-13AD-47B8-B33C-AC7E997E1955}" type="presOf" srcId="{8FDD2F52-F077-4A24-AA14-2B37E95F5CE6}" destId="{00176122-E7DC-4070-BB9A-05E66726579A}" srcOrd="0" destOrd="0" presId="urn:microsoft.com/office/officeart/2005/8/layout/radial6"/>
    <dgm:cxn modelId="{29D48405-1C06-4387-B196-4F3D5961D62F}" type="presOf" srcId="{7C532D98-736B-4E28-BC75-F0301FC958AB}" destId="{3D9CA78B-9AC0-4A87-A3B4-CC4407EFF41C}" srcOrd="0" destOrd="0" presId="urn:microsoft.com/office/officeart/2005/8/layout/radial6"/>
    <dgm:cxn modelId="{F1C70C87-5F6F-4502-A631-F89C06457572}" srcId="{A27F4FED-568B-4620-B733-0383D9578CDA}" destId="{B962BE18-C5C4-4355-8F29-D85702A92A20}" srcOrd="1" destOrd="0" parTransId="{FA2D5C2A-C563-4D79-AD72-011FD05C7954}" sibTransId="{73A2C1E1-145D-4668-87DB-E3C91E3E90CD}"/>
    <dgm:cxn modelId="{0CB1792D-AF1D-45A5-8794-E147CD10007E}" type="presOf" srcId="{A27F4FED-568B-4620-B733-0383D9578CDA}" destId="{5B254AA3-4ECC-4823-9785-8F8B72C90F02}" srcOrd="0" destOrd="0" presId="urn:microsoft.com/office/officeart/2005/8/layout/radial6"/>
    <dgm:cxn modelId="{7D98546D-5587-450B-AA88-5E05C9C258A4}" type="presOf" srcId="{56A00D34-8028-4954-B789-42250ED90928}" destId="{628FE46E-9E49-4010-A959-455F77AB5897}" srcOrd="0" destOrd="0" presId="urn:microsoft.com/office/officeart/2005/8/layout/radial6"/>
    <dgm:cxn modelId="{080AB371-07EA-408B-A776-0F3F7A33A294}" type="presOf" srcId="{4E73EDFC-B295-4311-9FF8-631A25F8B79F}" destId="{9671B856-9BB3-4D98-919D-7E98C8162EAC}" srcOrd="0" destOrd="0" presId="urn:microsoft.com/office/officeart/2005/8/layout/radial6"/>
    <dgm:cxn modelId="{DB4C9791-8392-4973-B073-9778D8C364FC}" type="presParOf" srcId="{FAB361DA-94EF-43B8-B954-27D128A8B8E5}" destId="{5B254AA3-4ECC-4823-9785-8F8B72C90F02}" srcOrd="0" destOrd="0" presId="urn:microsoft.com/office/officeart/2005/8/layout/radial6"/>
    <dgm:cxn modelId="{EEB8E663-E748-4A75-80CE-5D1C544C5A5D}" type="presParOf" srcId="{FAB361DA-94EF-43B8-B954-27D128A8B8E5}" destId="{00176122-E7DC-4070-BB9A-05E66726579A}" srcOrd="1" destOrd="0" presId="urn:microsoft.com/office/officeart/2005/8/layout/radial6"/>
    <dgm:cxn modelId="{F3A9B37D-5444-4371-A008-91CE60E326E5}" type="presParOf" srcId="{FAB361DA-94EF-43B8-B954-27D128A8B8E5}" destId="{5312F775-E21D-475C-A61D-CCB166403C71}" srcOrd="2" destOrd="0" presId="urn:microsoft.com/office/officeart/2005/8/layout/radial6"/>
    <dgm:cxn modelId="{972B5209-1A70-4199-BDC6-7C8767E2864E}" type="presParOf" srcId="{FAB361DA-94EF-43B8-B954-27D128A8B8E5}" destId="{551A6487-1DE1-436A-896E-D96655BD79D9}" srcOrd="3" destOrd="0" presId="urn:microsoft.com/office/officeart/2005/8/layout/radial6"/>
    <dgm:cxn modelId="{6A1F7493-52E2-4574-8701-5C74121865A5}" type="presParOf" srcId="{FAB361DA-94EF-43B8-B954-27D128A8B8E5}" destId="{496D4331-9533-4773-9B3E-0DE9D6A6B597}" srcOrd="4" destOrd="0" presId="urn:microsoft.com/office/officeart/2005/8/layout/radial6"/>
    <dgm:cxn modelId="{8D8EC6B1-23A8-444E-B769-6DF8378E7B46}" type="presParOf" srcId="{FAB361DA-94EF-43B8-B954-27D128A8B8E5}" destId="{2618C992-45D5-4728-BF48-DA09BD01C68B}" srcOrd="5" destOrd="0" presId="urn:microsoft.com/office/officeart/2005/8/layout/radial6"/>
    <dgm:cxn modelId="{E329F4FE-67B8-4057-B38B-11E9C697A344}" type="presParOf" srcId="{FAB361DA-94EF-43B8-B954-27D128A8B8E5}" destId="{8A54DD51-27E2-4C40-8C44-CADAA457CE4E}" srcOrd="6" destOrd="0" presId="urn:microsoft.com/office/officeart/2005/8/layout/radial6"/>
    <dgm:cxn modelId="{4A9E126B-D59E-4B64-9800-FB99168A7B36}" type="presParOf" srcId="{FAB361DA-94EF-43B8-B954-27D128A8B8E5}" destId="{3E69FA27-411D-4D5D-8024-E02554DD0344}" srcOrd="7" destOrd="0" presId="urn:microsoft.com/office/officeart/2005/8/layout/radial6"/>
    <dgm:cxn modelId="{C4ED6255-0570-436B-914C-BEB0ECEFC46D}" type="presParOf" srcId="{FAB361DA-94EF-43B8-B954-27D128A8B8E5}" destId="{6E55D31D-B75B-4328-B97B-BE9937D03716}" srcOrd="8" destOrd="0" presId="urn:microsoft.com/office/officeart/2005/8/layout/radial6"/>
    <dgm:cxn modelId="{9A5B64BE-76C1-41D9-B663-553317DAA9A4}" type="presParOf" srcId="{FAB361DA-94EF-43B8-B954-27D128A8B8E5}" destId="{2B2EE29A-7867-4530-B1F9-21C236F86377}" srcOrd="9" destOrd="0" presId="urn:microsoft.com/office/officeart/2005/8/layout/radial6"/>
    <dgm:cxn modelId="{F9F52BC8-2858-4D4B-A040-A44FADD01B7E}" type="presParOf" srcId="{FAB361DA-94EF-43B8-B954-27D128A8B8E5}" destId="{7F836D31-0CEC-4512-AFB3-56F30C3056B1}" srcOrd="10" destOrd="0" presId="urn:microsoft.com/office/officeart/2005/8/layout/radial6"/>
    <dgm:cxn modelId="{360E19ED-296F-406D-B025-FB20D0E827F1}" type="presParOf" srcId="{FAB361DA-94EF-43B8-B954-27D128A8B8E5}" destId="{F84F27FB-0B1A-4260-860D-91A28117945C}" srcOrd="11" destOrd="0" presId="urn:microsoft.com/office/officeart/2005/8/layout/radial6"/>
    <dgm:cxn modelId="{705D51BF-15C5-4A41-952E-588DC2AC771A}" type="presParOf" srcId="{FAB361DA-94EF-43B8-B954-27D128A8B8E5}" destId="{3D9CA78B-9AC0-4A87-A3B4-CC4407EFF41C}" srcOrd="12" destOrd="0" presId="urn:microsoft.com/office/officeart/2005/8/layout/radial6"/>
    <dgm:cxn modelId="{60164597-C167-49BB-8436-6EE04F34D567}" type="presParOf" srcId="{FAB361DA-94EF-43B8-B954-27D128A8B8E5}" destId="{628FE46E-9E49-4010-A959-455F77AB5897}" srcOrd="13" destOrd="0" presId="urn:microsoft.com/office/officeart/2005/8/layout/radial6"/>
    <dgm:cxn modelId="{B8F724F7-D924-4029-A142-A36FF89E13F6}" type="presParOf" srcId="{FAB361DA-94EF-43B8-B954-27D128A8B8E5}" destId="{B7438F4A-BCB1-4E43-B502-5050955C9C8A}" srcOrd="14" destOrd="0" presId="urn:microsoft.com/office/officeart/2005/8/layout/radial6"/>
    <dgm:cxn modelId="{9CE33F65-9657-4D9E-A74A-DFC7FF712681}" type="presParOf" srcId="{FAB361DA-94EF-43B8-B954-27D128A8B8E5}" destId="{9671B856-9BB3-4D98-919D-7E98C8162EAC}"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5D675DA-5B1C-43E4-8C83-B0214A0745FF}" type="doc">
      <dgm:prSet loTypeId="urn:microsoft.com/office/officeart/2005/8/layout/radial6" loCatId="cycle" qsTypeId="urn:microsoft.com/office/officeart/2005/8/quickstyle/simple5" qsCatId="simple" csTypeId="urn:microsoft.com/office/officeart/2005/8/colors/accent1_2" csCatId="accent1" phldr="1"/>
      <dgm:spPr/>
      <dgm:t>
        <a:bodyPr/>
        <a:lstStyle/>
        <a:p>
          <a:endParaRPr lang="fr-FR"/>
        </a:p>
      </dgm:t>
    </dgm:pt>
    <dgm:pt modelId="{A27F4FED-568B-4620-B733-0383D9578CDA}">
      <dgm:prSet phldrT="[Texte]"/>
      <dgm:spPr>
        <a:gradFill flip="none" rotWithShape="1">
          <a:gsLst>
            <a:gs pos="0">
              <a:srgbClr val="D6B19C"/>
            </a:gs>
            <a:gs pos="30000">
              <a:srgbClr val="D49E6C"/>
            </a:gs>
            <a:gs pos="70000">
              <a:srgbClr val="A65528"/>
            </a:gs>
            <a:gs pos="100000">
              <a:srgbClr val="663012"/>
            </a:gs>
          </a:gsLst>
          <a:path path="shape">
            <a:fillToRect l="50000" t="50000" r="50000" b="50000"/>
          </a:path>
          <a:tileRect/>
        </a:gradFill>
      </dgm:spPr>
      <dgm:t>
        <a:bodyPr/>
        <a:lstStyle/>
        <a:p>
          <a:r>
            <a:rPr lang="fr-FR" dirty="0" smtClean="0">
              <a:solidFill>
                <a:schemeClr val="tx1"/>
              </a:solidFill>
            </a:rPr>
            <a:t>Outils</a:t>
          </a:r>
          <a:endParaRPr lang="fr-FR" dirty="0">
            <a:solidFill>
              <a:schemeClr val="tx1"/>
            </a:solidFill>
          </a:endParaRPr>
        </a:p>
      </dgm:t>
    </dgm:pt>
    <dgm:pt modelId="{51552183-A949-4AFE-A564-F0F289516E8A}" type="parTrans" cxnId="{64AD0E4D-6273-41CA-BC21-550B59C065E8}">
      <dgm:prSet/>
      <dgm:spPr/>
      <dgm:t>
        <a:bodyPr/>
        <a:lstStyle/>
        <a:p>
          <a:endParaRPr lang="fr-FR"/>
        </a:p>
      </dgm:t>
    </dgm:pt>
    <dgm:pt modelId="{BE00C15B-2072-41AC-9981-604ACFE41C36}" type="sibTrans" cxnId="{64AD0E4D-6273-41CA-BC21-550B59C065E8}">
      <dgm:prSet/>
      <dgm:spPr/>
      <dgm:t>
        <a:bodyPr/>
        <a:lstStyle/>
        <a:p>
          <a:endParaRPr lang="fr-FR"/>
        </a:p>
      </dgm:t>
    </dgm:pt>
    <dgm:pt modelId="{8FDD2F52-F077-4A24-AA14-2B37E95F5CE6}">
      <dgm:prSet phldrT="[Texte]" custT="1"/>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sz="2800" dirty="0" err="1" smtClean="0">
              <a:solidFill>
                <a:schemeClr val="tx1"/>
              </a:solidFill>
            </a:rPr>
            <a:t>Réglemen-tation</a:t>
          </a:r>
          <a:endParaRPr lang="fr-FR" sz="3200" dirty="0">
            <a:solidFill>
              <a:schemeClr val="tx1"/>
            </a:solidFill>
          </a:endParaRPr>
        </a:p>
      </dgm:t>
    </dgm:pt>
    <dgm:pt modelId="{2C5CA4B3-7CD4-4E04-9B81-4FDF237E5BD1}" type="parTrans" cxnId="{C58E65A3-F34E-49BD-9672-CA4CF9A48207}">
      <dgm:prSet/>
      <dgm:spPr/>
      <dgm:t>
        <a:bodyPr/>
        <a:lstStyle/>
        <a:p>
          <a:endParaRPr lang="fr-FR"/>
        </a:p>
      </dgm:t>
    </dgm:pt>
    <dgm:pt modelId="{AEAAA2F6-CC89-4300-B700-36CE632AB711}" type="sibTrans" cxnId="{C58E65A3-F34E-49BD-9672-CA4CF9A48207}">
      <dgm:prSet/>
      <dgm:spPr>
        <a:noFill/>
      </dgm:spPr>
      <dgm:t>
        <a:bodyPr/>
        <a:lstStyle/>
        <a:p>
          <a:endParaRPr lang="fr-FR"/>
        </a:p>
      </dgm:t>
    </dgm:pt>
    <dgm:pt modelId="{B962BE18-C5C4-4355-8F29-D85702A92A20}">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Taxes</a:t>
          </a:r>
          <a:endParaRPr lang="fr-FR" dirty="0">
            <a:solidFill>
              <a:schemeClr val="tx1"/>
            </a:solidFill>
          </a:endParaRPr>
        </a:p>
      </dgm:t>
    </dgm:pt>
    <dgm:pt modelId="{FA2D5C2A-C563-4D79-AD72-011FD05C7954}" type="parTrans" cxnId="{F1C70C87-5F6F-4502-A631-F89C06457572}">
      <dgm:prSet/>
      <dgm:spPr/>
      <dgm:t>
        <a:bodyPr/>
        <a:lstStyle/>
        <a:p>
          <a:endParaRPr lang="fr-FR"/>
        </a:p>
      </dgm:t>
    </dgm:pt>
    <dgm:pt modelId="{73A2C1E1-145D-4668-87DB-E3C91E3E90CD}" type="sibTrans" cxnId="{F1C70C87-5F6F-4502-A631-F89C06457572}">
      <dgm:prSet/>
      <dgm:spPr>
        <a:noFill/>
      </dgm:spPr>
      <dgm:t>
        <a:bodyPr/>
        <a:lstStyle/>
        <a:p>
          <a:endParaRPr lang="fr-FR"/>
        </a:p>
      </dgm:t>
    </dgm:pt>
    <dgm:pt modelId="{05E09C06-2375-4A3C-AF2D-DDB7EE700009}">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Incitations fiscales</a:t>
          </a:r>
          <a:endParaRPr lang="fr-FR" dirty="0">
            <a:solidFill>
              <a:schemeClr val="tx1"/>
            </a:solidFill>
          </a:endParaRPr>
        </a:p>
      </dgm:t>
    </dgm:pt>
    <dgm:pt modelId="{34E70A53-61C5-4021-9F3C-DDD2CE2C991E}" type="parTrans" cxnId="{A9331194-DE53-464E-BA44-42D6727E524C}">
      <dgm:prSet/>
      <dgm:spPr/>
      <dgm:t>
        <a:bodyPr/>
        <a:lstStyle/>
        <a:p>
          <a:endParaRPr lang="fr-FR"/>
        </a:p>
      </dgm:t>
    </dgm:pt>
    <dgm:pt modelId="{C918F667-8AAB-45BF-AAE3-4157BA5FB73B}" type="sibTrans" cxnId="{A9331194-DE53-464E-BA44-42D6727E524C}">
      <dgm:prSet/>
      <dgm:spPr>
        <a:noFill/>
      </dgm:spPr>
      <dgm:t>
        <a:bodyPr/>
        <a:lstStyle/>
        <a:p>
          <a:endParaRPr lang="fr-FR"/>
        </a:p>
      </dgm:t>
    </dgm:pt>
    <dgm:pt modelId="{DFF4ED89-0F6F-4356-9544-D3E3B14AA248}">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Labels</a:t>
          </a:r>
          <a:endParaRPr lang="fr-FR" dirty="0"/>
        </a:p>
      </dgm:t>
    </dgm:pt>
    <dgm:pt modelId="{7ECC7F66-5096-424F-8F25-AB8E6B690D1D}" type="parTrans" cxnId="{8A26EACC-1EB4-4D3F-9051-D2C57D0FD546}">
      <dgm:prSet/>
      <dgm:spPr/>
      <dgm:t>
        <a:bodyPr/>
        <a:lstStyle/>
        <a:p>
          <a:endParaRPr lang="fr-FR"/>
        </a:p>
      </dgm:t>
    </dgm:pt>
    <dgm:pt modelId="{7C532D98-736B-4E28-BC75-F0301FC958AB}" type="sibTrans" cxnId="{8A26EACC-1EB4-4D3F-9051-D2C57D0FD546}">
      <dgm:prSet/>
      <dgm:spPr>
        <a:noFill/>
      </dgm:spPr>
      <dgm:t>
        <a:bodyPr/>
        <a:lstStyle/>
        <a:p>
          <a:endParaRPr lang="fr-FR"/>
        </a:p>
      </dgm:t>
    </dgm:pt>
    <dgm:pt modelId="{56A00D34-8028-4954-B789-42250ED90928}">
      <dgm:prSet/>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Marché carbone</a:t>
          </a:r>
          <a:endParaRPr lang="fr-FR" dirty="0"/>
        </a:p>
      </dgm:t>
    </dgm:pt>
    <dgm:pt modelId="{975F6962-518F-4605-A470-328E855F4867}" type="parTrans" cxnId="{3475940D-BDB8-4AF9-ACEB-1BB1960E2A11}">
      <dgm:prSet/>
      <dgm:spPr/>
      <dgm:t>
        <a:bodyPr/>
        <a:lstStyle/>
        <a:p>
          <a:endParaRPr lang="fr-FR"/>
        </a:p>
      </dgm:t>
    </dgm:pt>
    <dgm:pt modelId="{4E73EDFC-B295-4311-9FF8-631A25F8B79F}" type="sibTrans" cxnId="{3475940D-BDB8-4AF9-ACEB-1BB1960E2A11}">
      <dgm:prSet/>
      <dgm:spPr>
        <a:noFill/>
      </dgm:spPr>
      <dgm:t>
        <a:bodyPr/>
        <a:lstStyle/>
        <a:p>
          <a:endParaRPr lang="fr-FR"/>
        </a:p>
      </dgm:t>
    </dgm:pt>
    <dgm:pt modelId="{FAB361DA-94EF-43B8-B954-27D128A8B8E5}" type="pres">
      <dgm:prSet presAssocID="{15D675DA-5B1C-43E4-8C83-B0214A0745FF}" presName="Name0" presStyleCnt="0">
        <dgm:presLayoutVars>
          <dgm:chMax val="1"/>
          <dgm:dir/>
          <dgm:animLvl val="ctr"/>
          <dgm:resizeHandles val="exact"/>
        </dgm:presLayoutVars>
      </dgm:prSet>
      <dgm:spPr/>
      <dgm:t>
        <a:bodyPr/>
        <a:lstStyle/>
        <a:p>
          <a:endParaRPr lang="fr-FR"/>
        </a:p>
      </dgm:t>
    </dgm:pt>
    <dgm:pt modelId="{5B254AA3-4ECC-4823-9785-8F8B72C90F02}" type="pres">
      <dgm:prSet presAssocID="{A27F4FED-568B-4620-B733-0383D9578CDA}" presName="centerShape" presStyleLbl="node0" presStyleIdx="0" presStyleCnt="1" custScaleX="133100" custScaleY="133100"/>
      <dgm:spPr/>
      <dgm:t>
        <a:bodyPr/>
        <a:lstStyle/>
        <a:p>
          <a:endParaRPr lang="fr-FR"/>
        </a:p>
      </dgm:t>
    </dgm:pt>
    <dgm:pt modelId="{00176122-E7DC-4070-BB9A-05E66726579A}" type="pres">
      <dgm:prSet presAssocID="{8FDD2F52-F077-4A24-AA14-2B37E95F5CE6}" presName="node" presStyleLbl="node1" presStyleIdx="0" presStyleCnt="5" custScaleX="137629" custScaleY="131046">
        <dgm:presLayoutVars>
          <dgm:bulletEnabled val="1"/>
        </dgm:presLayoutVars>
      </dgm:prSet>
      <dgm:spPr/>
      <dgm:t>
        <a:bodyPr/>
        <a:lstStyle/>
        <a:p>
          <a:endParaRPr lang="fr-FR"/>
        </a:p>
      </dgm:t>
    </dgm:pt>
    <dgm:pt modelId="{5312F775-E21D-475C-A61D-CCB166403C71}" type="pres">
      <dgm:prSet presAssocID="{8FDD2F52-F077-4A24-AA14-2B37E95F5CE6}" presName="dummy" presStyleCnt="0"/>
      <dgm:spPr/>
    </dgm:pt>
    <dgm:pt modelId="{551A6487-1DE1-436A-896E-D96655BD79D9}" type="pres">
      <dgm:prSet presAssocID="{AEAAA2F6-CC89-4300-B700-36CE632AB711}" presName="sibTrans" presStyleLbl="sibTrans2D1" presStyleIdx="0" presStyleCnt="5" custLinFactNeighborX="6537" custLinFactNeighborY="2080"/>
      <dgm:spPr/>
      <dgm:t>
        <a:bodyPr/>
        <a:lstStyle/>
        <a:p>
          <a:endParaRPr lang="fr-FR"/>
        </a:p>
      </dgm:t>
    </dgm:pt>
    <dgm:pt modelId="{496D4331-9533-4773-9B3E-0DE9D6A6B597}" type="pres">
      <dgm:prSet presAssocID="{B962BE18-C5C4-4355-8F29-D85702A92A20}" presName="node" presStyleLbl="node1" presStyleIdx="1" presStyleCnt="5" custScaleX="133100" custScaleY="133100">
        <dgm:presLayoutVars>
          <dgm:bulletEnabled val="1"/>
        </dgm:presLayoutVars>
      </dgm:prSet>
      <dgm:spPr/>
      <dgm:t>
        <a:bodyPr/>
        <a:lstStyle/>
        <a:p>
          <a:endParaRPr lang="fr-FR"/>
        </a:p>
      </dgm:t>
    </dgm:pt>
    <dgm:pt modelId="{2618C992-45D5-4728-BF48-DA09BD01C68B}" type="pres">
      <dgm:prSet presAssocID="{B962BE18-C5C4-4355-8F29-D85702A92A20}" presName="dummy" presStyleCnt="0"/>
      <dgm:spPr/>
    </dgm:pt>
    <dgm:pt modelId="{8A54DD51-27E2-4C40-8C44-CADAA457CE4E}" type="pres">
      <dgm:prSet presAssocID="{73A2C1E1-145D-4668-87DB-E3C91E3E90CD}" presName="sibTrans" presStyleLbl="sibTrans2D1" presStyleIdx="1" presStyleCnt="5"/>
      <dgm:spPr/>
      <dgm:t>
        <a:bodyPr/>
        <a:lstStyle/>
        <a:p>
          <a:endParaRPr lang="fr-FR"/>
        </a:p>
      </dgm:t>
    </dgm:pt>
    <dgm:pt modelId="{3E69FA27-411D-4D5D-8024-E02554DD0344}" type="pres">
      <dgm:prSet presAssocID="{05E09C06-2375-4A3C-AF2D-DDB7EE700009}" presName="node" presStyleLbl="node1" presStyleIdx="2" presStyleCnt="5" custScaleX="133100" custScaleY="133100">
        <dgm:presLayoutVars>
          <dgm:bulletEnabled val="1"/>
        </dgm:presLayoutVars>
      </dgm:prSet>
      <dgm:spPr/>
      <dgm:t>
        <a:bodyPr/>
        <a:lstStyle/>
        <a:p>
          <a:endParaRPr lang="fr-FR"/>
        </a:p>
      </dgm:t>
    </dgm:pt>
    <dgm:pt modelId="{6E55D31D-B75B-4328-B97B-BE9937D03716}" type="pres">
      <dgm:prSet presAssocID="{05E09C06-2375-4A3C-AF2D-DDB7EE700009}" presName="dummy" presStyleCnt="0"/>
      <dgm:spPr/>
    </dgm:pt>
    <dgm:pt modelId="{2B2EE29A-7867-4530-B1F9-21C236F86377}" type="pres">
      <dgm:prSet presAssocID="{C918F667-8AAB-45BF-AAE3-4157BA5FB73B}" presName="sibTrans" presStyleLbl="sibTrans2D1" presStyleIdx="2" presStyleCnt="5"/>
      <dgm:spPr/>
      <dgm:t>
        <a:bodyPr/>
        <a:lstStyle/>
        <a:p>
          <a:endParaRPr lang="fr-FR"/>
        </a:p>
      </dgm:t>
    </dgm:pt>
    <dgm:pt modelId="{7F836D31-0CEC-4512-AFB3-56F30C3056B1}" type="pres">
      <dgm:prSet presAssocID="{DFF4ED89-0F6F-4356-9544-D3E3B14AA248}" presName="node" presStyleLbl="node1" presStyleIdx="3" presStyleCnt="5" custScaleX="133100" custScaleY="133100">
        <dgm:presLayoutVars>
          <dgm:bulletEnabled val="1"/>
        </dgm:presLayoutVars>
      </dgm:prSet>
      <dgm:spPr/>
      <dgm:t>
        <a:bodyPr/>
        <a:lstStyle/>
        <a:p>
          <a:endParaRPr lang="fr-FR"/>
        </a:p>
      </dgm:t>
    </dgm:pt>
    <dgm:pt modelId="{F84F27FB-0B1A-4260-860D-91A28117945C}" type="pres">
      <dgm:prSet presAssocID="{DFF4ED89-0F6F-4356-9544-D3E3B14AA248}" presName="dummy" presStyleCnt="0"/>
      <dgm:spPr/>
    </dgm:pt>
    <dgm:pt modelId="{3D9CA78B-9AC0-4A87-A3B4-CC4407EFF41C}" type="pres">
      <dgm:prSet presAssocID="{7C532D98-736B-4E28-BC75-F0301FC958AB}" presName="sibTrans" presStyleLbl="sibTrans2D1" presStyleIdx="3" presStyleCnt="5"/>
      <dgm:spPr/>
      <dgm:t>
        <a:bodyPr/>
        <a:lstStyle/>
        <a:p>
          <a:endParaRPr lang="fr-FR"/>
        </a:p>
      </dgm:t>
    </dgm:pt>
    <dgm:pt modelId="{628FE46E-9E49-4010-A959-455F77AB5897}" type="pres">
      <dgm:prSet presAssocID="{56A00D34-8028-4954-B789-42250ED90928}" presName="node" presStyleLbl="node1" presStyleIdx="4" presStyleCnt="5" custScaleX="133100" custScaleY="133100">
        <dgm:presLayoutVars>
          <dgm:bulletEnabled val="1"/>
        </dgm:presLayoutVars>
      </dgm:prSet>
      <dgm:spPr/>
      <dgm:t>
        <a:bodyPr/>
        <a:lstStyle/>
        <a:p>
          <a:endParaRPr lang="fr-FR"/>
        </a:p>
      </dgm:t>
    </dgm:pt>
    <dgm:pt modelId="{B7438F4A-BCB1-4E43-B502-5050955C9C8A}" type="pres">
      <dgm:prSet presAssocID="{56A00D34-8028-4954-B789-42250ED90928}" presName="dummy" presStyleCnt="0"/>
      <dgm:spPr/>
    </dgm:pt>
    <dgm:pt modelId="{9671B856-9BB3-4D98-919D-7E98C8162EAC}" type="pres">
      <dgm:prSet presAssocID="{4E73EDFC-B295-4311-9FF8-631A25F8B79F}" presName="sibTrans" presStyleLbl="sibTrans2D1" presStyleIdx="4" presStyleCnt="5"/>
      <dgm:spPr/>
      <dgm:t>
        <a:bodyPr/>
        <a:lstStyle/>
        <a:p>
          <a:endParaRPr lang="fr-FR"/>
        </a:p>
      </dgm:t>
    </dgm:pt>
  </dgm:ptLst>
  <dgm:cxnLst>
    <dgm:cxn modelId="{D7ACC93C-3854-4996-ADCD-1496DBC3B13D}" type="presOf" srcId="{56A00D34-8028-4954-B789-42250ED90928}" destId="{628FE46E-9E49-4010-A959-455F77AB5897}" srcOrd="0" destOrd="0" presId="urn:microsoft.com/office/officeart/2005/8/layout/radial6"/>
    <dgm:cxn modelId="{7D4A15C4-2671-4FEA-A238-783C322504FB}" type="presOf" srcId="{15D675DA-5B1C-43E4-8C83-B0214A0745FF}" destId="{FAB361DA-94EF-43B8-B954-27D128A8B8E5}" srcOrd="0" destOrd="0" presId="urn:microsoft.com/office/officeart/2005/8/layout/radial6"/>
    <dgm:cxn modelId="{BC2D95D5-2493-4A96-B0D0-4A5D1C7C9291}" type="presOf" srcId="{AEAAA2F6-CC89-4300-B700-36CE632AB711}" destId="{551A6487-1DE1-436A-896E-D96655BD79D9}" srcOrd="0" destOrd="0" presId="urn:microsoft.com/office/officeart/2005/8/layout/radial6"/>
    <dgm:cxn modelId="{ED3A9AB0-C928-4A75-A02E-B90ECBF25146}" type="presOf" srcId="{DFF4ED89-0F6F-4356-9544-D3E3B14AA248}" destId="{7F836D31-0CEC-4512-AFB3-56F30C3056B1}" srcOrd="0" destOrd="0" presId="urn:microsoft.com/office/officeart/2005/8/layout/radial6"/>
    <dgm:cxn modelId="{F1C70C87-5F6F-4502-A631-F89C06457572}" srcId="{A27F4FED-568B-4620-B733-0383D9578CDA}" destId="{B962BE18-C5C4-4355-8F29-D85702A92A20}" srcOrd="1" destOrd="0" parTransId="{FA2D5C2A-C563-4D79-AD72-011FD05C7954}" sibTransId="{73A2C1E1-145D-4668-87DB-E3C91E3E90CD}"/>
    <dgm:cxn modelId="{8D870A3F-272A-4C8C-89C3-C57E7408360F}" type="presOf" srcId="{7C532D98-736B-4E28-BC75-F0301FC958AB}" destId="{3D9CA78B-9AC0-4A87-A3B4-CC4407EFF41C}" srcOrd="0" destOrd="0" presId="urn:microsoft.com/office/officeart/2005/8/layout/radial6"/>
    <dgm:cxn modelId="{6BB4DE51-B13C-4ABC-8950-2FD6AFBBF8E8}" type="presOf" srcId="{05E09C06-2375-4A3C-AF2D-DDB7EE700009}" destId="{3E69FA27-411D-4D5D-8024-E02554DD0344}" srcOrd="0" destOrd="0" presId="urn:microsoft.com/office/officeart/2005/8/layout/radial6"/>
    <dgm:cxn modelId="{E31864DA-FA8E-4FD3-9B6F-61BD2F9ACDFF}" type="presOf" srcId="{4E73EDFC-B295-4311-9FF8-631A25F8B79F}" destId="{9671B856-9BB3-4D98-919D-7E98C8162EAC}" srcOrd="0" destOrd="0" presId="urn:microsoft.com/office/officeart/2005/8/layout/radial6"/>
    <dgm:cxn modelId="{448EB2B2-5A00-459A-9AF2-B98802223833}" type="presOf" srcId="{8FDD2F52-F077-4A24-AA14-2B37E95F5CE6}" destId="{00176122-E7DC-4070-BB9A-05E66726579A}" srcOrd="0" destOrd="0" presId="urn:microsoft.com/office/officeart/2005/8/layout/radial6"/>
    <dgm:cxn modelId="{995CDB1A-E75C-49D1-B677-38989F639158}" type="presOf" srcId="{73A2C1E1-145D-4668-87DB-E3C91E3E90CD}" destId="{8A54DD51-27E2-4C40-8C44-CADAA457CE4E}" srcOrd="0" destOrd="0" presId="urn:microsoft.com/office/officeart/2005/8/layout/radial6"/>
    <dgm:cxn modelId="{0B8DE6B6-BF50-4D56-8AFD-531E713EB759}" type="presOf" srcId="{B962BE18-C5C4-4355-8F29-D85702A92A20}" destId="{496D4331-9533-4773-9B3E-0DE9D6A6B597}" srcOrd="0" destOrd="0" presId="urn:microsoft.com/office/officeart/2005/8/layout/radial6"/>
    <dgm:cxn modelId="{64AD0E4D-6273-41CA-BC21-550B59C065E8}" srcId="{15D675DA-5B1C-43E4-8C83-B0214A0745FF}" destId="{A27F4FED-568B-4620-B733-0383D9578CDA}" srcOrd="0" destOrd="0" parTransId="{51552183-A949-4AFE-A564-F0F289516E8A}" sibTransId="{BE00C15B-2072-41AC-9981-604ACFE41C36}"/>
    <dgm:cxn modelId="{3475940D-BDB8-4AF9-ACEB-1BB1960E2A11}" srcId="{A27F4FED-568B-4620-B733-0383D9578CDA}" destId="{56A00D34-8028-4954-B789-42250ED90928}" srcOrd="4" destOrd="0" parTransId="{975F6962-518F-4605-A470-328E855F4867}" sibTransId="{4E73EDFC-B295-4311-9FF8-631A25F8B79F}"/>
    <dgm:cxn modelId="{C58E65A3-F34E-49BD-9672-CA4CF9A48207}" srcId="{A27F4FED-568B-4620-B733-0383D9578CDA}" destId="{8FDD2F52-F077-4A24-AA14-2B37E95F5CE6}" srcOrd="0" destOrd="0" parTransId="{2C5CA4B3-7CD4-4E04-9B81-4FDF237E5BD1}" sibTransId="{AEAAA2F6-CC89-4300-B700-36CE632AB711}"/>
    <dgm:cxn modelId="{42E97041-23F0-4AA8-8800-4CF95CEA22E6}" type="presOf" srcId="{C918F667-8AAB-45BF-AAE3-4157BA5FB73B}" destId="{2B2EE29A-7867-4530-B1F9-21C236F86377}" srcOrd="0" destOrd="0" presId="urn:microsoft.com/office/officeart/2005/8/layout/radial6"/>
    <dgm:cxn modelId="{8A26EACC-1EB4-4D3F-9051-D2C57D0FD546}" srcId="{A27F4FED-568B-4620-B733-0383D9578CDA}" destId="{DFF4ED89-0F6F-4356-9544-D3E3B14AA248}" srcOrd="3" destOrd="0" parTransId="{7ECC7F66-5096-424F-8F25-AB8E6B690D1D}" sibTransId="{7C532D98-736B-4E28-BC75-F0301FC958AB}"/>
    <dgm:cxn modelId="{A9331194-DE53-464E-BA44-42D6727E524C}" srcId="{A27F4FED-568B-4620-B733-0383D9578CDA}" destId="{05E09C06-2375-4A3C-AF2D-DDB7EE700009}" srcOrd="2" destOrd="0" parTransId="{34E70A53-61C5-4021-9F3C-DDD2CE2C991E}" sibTransId="{C918F667-8AAB-45BF-AAE3-4157BA5FB73B}"/>
    <dgm:cxn modelId="{A21F056A-A27A-402D-90C1-EDB34C7F0E7E}" type="presOf" srcId="{A27F4FED-568B-4620-B733-0383D9578CDA}" destId="{5B254AA3-4ECC-4823-9785-8F8B72C90F02}" srcOrd="0" destOrd="0" presId="urn:microsoft.com/office/officeart/2005/8/layout/radial6"/>
    <dgm:cxn modelId="{E33C3BEA-F821-472E-9D6E-A9CA583F4DEC}" type="presParOf" srcId="{FAB361DA-94EF-43B8-B954-27D128A8B8E5}" destId="{5B254AA3-4ECC-4823-9785-8F8B72C90F02}" srcOrd="0" destOrd="0" presId="urn:microsoft.com/office/officeart/2005/8/layout/radial6"/>
    <dgm:cxn modelId="{8F763BA3-2946-4D2C-807E-F2EFD6B48B11}" type="presParOf" srcId="{FAB361DA-94EF-43B8-B954-27D128A8B8E5}" destId="{00176122-E7DC-4070-BB9A-05E66726579A}" srcOrd="1" destOrd="0" presId="urn:microsoft.com/office/officeart/2005/8/layout/radial6"/>
    <dgm:cxn modelId="{2ABE3C93-6645-4B63-A338-32DFD18FCE9E}" type="presParOf" srcId="{FAB361DA-94EF-43B8-B954-27D128A8B8E5}" destId="{5312F775-E21D-475C-A61D-CCB166403C71}" srcOrd="2" destOrd="0" presId="urn:microsoft.com/office/officeart/2005/8/layout/radial6"/>
    <dgm:cxn modelId="{9C40EFDC-A792-4641-9101-9CE58F659295}" type="presParOf" srcId="{FAB361DA-94EF-43B8-B954-27D128A8B8E5}" destId="{551A6487-1DE1-436A-896E-D96655BD79D9}" srcOrd="3" destOrd="0" presId="urn:microsoft.com/office/officeart/2005/8/layout/radial6"/>
    <dgm:cxn modelId="{1F2A2098-51AF-4B44-B5A3-7A919143647C}" type="presParOf" srcId="{FAB361DA-94EF-43B8-B954-27D128A8B8E5}" destId="{496D4331-9533-4773-9B3E-0DE9D6A6B597}" srcOrd="4" destOrd="0" presId="urn:microsoft.com/office/officeart/2005/8/layout/radial6"/>
    <dgm:cxn modelId="{FC681C73-5304-4F60-BE75-A6279C90B8BC}" type="presParOf" srcId="{FAB361DA-94EF-43B8-B954-27D128A8B8E5}" destId="{2618C992-45D5-4728-BF48-DA09BD01C68B}" srcOrd="5" destOrd="0" presId="urn:microsoft.com/office/officeart/2005/8/layout/radial6"/>
    <dgm:cxn modelId="{CAD38AC3-01D6-45E3-91F2-452A68436AC7}" type="presParOf" srcId="{FAB361DA-94EF-43B8-B954-27D128A8B8E5}" destId="{8A54DD51-27E2-4C40-8C44-CADAA457CE4E}" srcOrd="6" destOrd="0" presId="urn:microsoft.com/office/officeart/2005/8/layout/radial6"/>
    <dgm:cxn modelId="{B9FAEFC4-1B6E-49DB-9E15-89DE36C09C50}" type="presParOf" srcId="{FAB361DA-94EF-43B8-B954-27D128A8B8E5}" destId="{3E69FA27-411D-4D5D-8024-E02554DD0344}" srcOrd="7" destOrd="0" presId="urn:microsoft.com/office/officeart/2005/8/layout/radial6"/>
    <dgm:cxn modelId="{D30C7A22-9141-4485-B886-26500BE6E116}" type="presParOf" srcId="{FAB361DA-94EF-43B8-B954-27D128A8B8E5}" destId="{6E55D31D-B75B-4328-B97B-BE9937D03716}" srcOrd="8" destOrd="0" presId="urn:microsoft.com/office/officeart/2005/8/layout/radial6"/>
    <dgm:cxn modelId="{1BFC72E0-4588-4D4D-A9E8-2DAA453B6686}" type="presParOf" srcId="{FAB361DA-94EF-43B8-B954-27D128A8B8E5}" destId="{2B2EE29A-7867-4530-B1F9-21C236F86377}" srcOrd="9" destOrd="0" presId="urn:microsoft.com/office/officeart/2005/8/layout/radial6"/>
    <dgm:cxn modelId="{449CEC44-EE21-4B53-A6AA-32873AFC0BC8}" type="presParOf" srcId="{FAB361DA-94EF-43B8-B954-27D128A8B8E5}" destId="{7F836D31-0CEC-4512-AFB3-56F30C3056B1}" srcOrd="10" destOrd="0" presId="urn:microsoft.com/office/officeart/2005/8/layout/radial6"/>
    <dgm:cxn modelId="{78E816E4-4035-4260-A905-79A7CB02F6C7}" type="presParOf" srcId="{FAB361DA-94EF-43B8-B954-27D128A8B8E5}" destId="{F84F27FB-0B1A-4260-860D-91A28117945C}" srcOrd="11" destOrd="0" presId="urn:microsoft.com/office/officeart/2005/8/layout/radial6"/>
    <dgm:cxn modelId="{C049B605-1824-4967-8FD7-3F8C14551C42}" type="presParOf" srcId="{FAB361DA-94EF-43B8-B954-27D128A8B8E5}" destId="{3D9CA78B-9AC0-4A87-A3B4-CC4407EFF41C}" srcOrd="12" destOrd="0" presId="urn:microsoft.com/office/officeart/2005/8/layout/radial6"/>
    <dgm:cxn modelId="{82DB67AB-84BB-4445-A03A-60515945DB16}" type="presParOf" srcId="{FAB361DA-94EF-43B8-B954-27D128A8B8E5}" destId="{628FE46E-9E49-4010-A959-455F77AB5897}" srcOrd="13" destOrd="0" presId="urn:microsoft.com/office/officeart/2005/8/layout/radial6"/>
    <dgm:cxn modelId="{A7004AB2-9C77-4462-8DBC-A6265922F4F1}" type="presParOf" srcId="{FAB361DA-94EF-43B8-B954-27D128A8B8E5}" destId="{B7438F4A-BCB1-4E43-B502-5050955C9C8A}" srcOrd="14" destOrd="0" presId="urn:microsoft.com/office/officeart/2005/8/layout/radial6"/>
    <dgm:cxn modelId="{F755D911-8735-4E04-9BA2-9D31D48CBA84}" type="presParOf" srcId="{FAB361DA-94EF-43B8-B954-27D128A8B8E5}" destId="{9671B856-9BB3-4D98-919D-7E98C8162EAC}"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5D675DA-5B1C-43E4-8C83-B0214A0745FF}" type="doc">
      <dgm:prSet loTypeId="urn:microsoft.com/office/officeart/2005/8/layout/radial6" loCatId="cycle" qsTypeId="urn:microsoft.com/office/officeart/2005/8/quickstyle/simple5" qsCatId="simple" csTypeId="urn:microsoft.com/office/officeart/2005/8/colors/accent1_2" csCatId="accent1" phldr="1"/>
      <dgm:spPr/>
      <dgm:t>
        <a:bodyPr/>
        <a:lstStyle/>
        <a:p>
          <a:endParaRPr lang="fr-FR"/>
        </a:p>
      </dgm:t>
    </dgm:pt>
    <dgm:pt modelId="{A27F4FED-568B-4620-B733-0383D9578CDA}">
      <dgm:prSet phldrT="[Texte]"/>
      <dgm:spPr>
        <a:gradFill flip="none" rotWithShape="1">
          <a:gsLst>
            <a:gs pos="0">
              <a:srgbClr val="D6B19C"/>
            </a:gs>
            <a:gs pos="30000">
              <a:srgbClr val="D49E6C"/>
            </a:gs>
            <a:gs pos="70000">
              <a:srgbClr val="A65528"/>
            </a:gs>
            <a:gs pos="100000">
              <a:srgbClr val="663012"/>
            </a:gs>
          </a:gsLst>
          <a:path path="shape">
            <a:fillToRect l="50000" t="50000" r="50000" b="50000"/>
          </a:path>
          <a:tileRect/>
        </a:gradFill>
      </dgm:spPr>
      <dgm:t>
        <a:bodyPr/>
        <a:lstStyle/>
        <a:p>
          <a:r>
            <a:rPr lang="fr-FR" dirty="0" smtClean="0">
              <a:solidFill>
                <a:schemeClr val="tx1"/>
              </a:solidFill>
            </a:rPr>
            <a:t>Outils</a:t>
          </a:r>
          <a:endParaRPr lang="fr-FR" dirty="0">
            <a:solidFill>
              <a:schemeClr val="tx1"/>
            </a:solidFill>
          </a:endParaRPr>
        </a:p>
      </dgm:t>
    </dgm:pt>
    <dgm:pt modelId="{51552183-A949-4AFE-A564-F0F289516E8A}" type="parTrans" cxnId="{64AD0E4D-6273-41CA-BC21-550B59C065E8}">
      <dgm:prSet/>
      <dgm:spPr/>
      <dgm:t>
        <a:bodyPr/>
        <a:lstStyle/>
        <a:p>
          <a:endParaRPr lang="fr-FR"/>
        </a:p>
      </dgm:t>
    </dgm:pt>
    <dgm:pt modelId="{BE00C15B-2072-41AC-9981-604ACFE41C36}" type="sibTrans" cxnId="{64AD0E4D-6273-41CA-BC21-550B59C065E8}">
      <dgm:prSet/>
      <dgm:spPr/>
      <dgm:t>
        <a:bodyPr/>
        <a:lstStyle/>
        <a:p>
          <a:endParaRPr lang="fr-FR"/>
        </a:p>
      </dgm:t>
    </dgm:pt>
    <dgm:pt modelId="{8FDD2F52-F077-4A24-AA14-2B37E95F5CE6}">
      <dgm:prSet phldrT="[Texte]" custT="1"/>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sz="2800" dirty="0" err="1" smtClean="0">
              <a:solidFill>
                <a:schemeClr val="tx1"/>
              </a:solidFill>
            </a:rPr>
            <a:t>Réglemen-tation</a:t>
          </a:r>
          <a:endParaRPr lang="fr-FR" sz="3200" dirty="0">
            <a:solidFill>
              <a:schemeClr val="tx1"/>
            </a:solidFill>
          </a:endParaRPr>
        </a:p>
      </dgm:t>
    </dgm:pt>
    <dgm:pt modelId="{2C5CA4B3-7CD4-4E04-9B81-4FDF237E5BD1}" type="parTrans" cxnId="{C58E65A3-F34E-49BD-9672-CA4CF9A48207}">
      <dgm:prSet/>
      <dgm:spPr/>
      <dgm:t>
        <a:bodyPr/>
        <a:lstStyle/>
        <a:p>
          <a:endParaRPr lang="fr-FR"/>
        </a:p>
      </dgm:t>
    </dgm:pt>
    <dgm:pt modelId="{AEAAA2F6-CC89-4300-B700-36CE632AB711}" type="sibTrans" cxnId="{C58E65A3-F34E-49BD-9672-CA4CF9A48207}">
      <dgm:prSet/>
      <dgm:spPr>
        <a:noFill/>
      </dgm:spPr>
      <dgm:t>
        <a:bodyPr/>
        <a:lstStyle/>
        <a:p>
          <a:endParaRPr lang="fr-FR"/>
        </a:p>
      </dgm:t>
    </dgm:pt>
    <dgm:pt modelId="{B962BE18-C5C4-4355-8F29-D85702A92A20}">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Taxes</a:t>
          </a:r>
          <a:endParaRPr lang="fr-FR" dirty="0">
            <a:solidFill>
              <a:schemeClr val="tx1"/>
            </a:solidFill>
          </a:endParaRPr>
        </a:p>
      </dgm:t>
    </dgm:pt>
    <dgm:pt modelId="{FA2D5C2A-C563-4D79-AD72-011FD05C7954}" type="parTrans" cxnId="{F1C70C87-5F6F-4502-A631-F89C06457572}">
      <dgm:prSet/>
      <dgm:spPr/>
      <dgm:t>
        <a:bodyPr/>
        <a:lstStyle/>
        <a:p>
          <a:endParaRPr lang="fr-FR"/>
        </a:p>
      </dgm:t>
    </dgm:pt>
    <dgm:pt modelId="{73A2C1E1-145D-4668-87DB-E3C91E3E90CD}" type="sibTrans" cxnId="{F1C70C87-5F6F-4502-A631-F89C06457572}">
      <dgm:prSet/>
      <dgm:spPr>
        <a:noFill/>
      </dgm:spPr>
      <dgm:t>
        <a:bodyPr/>
        <a:lstStyle/>
        <a:p>
          <a:endParaRPr lang="fr-FR"/>
        </a:p>
      </dgm:t>
    </dgm:pt>
    <dgm:pt modelId="{05E09C06-2375-4A3C-AF2D-DDB7EE700009}">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Incitations fiscales</a:t>
          </a:r>
          <a:endParaRPr lang="fr-FR" dirty="0">
            <a:solidFill>
              <a:schemeClr val="tx1"/>
            </a:solidFill>
          </a:endParaRPr>
        </a:p>
      </dgm:t>
    </dgm:pt>
    <dgm:pt modelId="{34E70A53-61C5-4021-9F3C-DDD2CE2C991E}" type="parTrans" cxnId="{A9331194-DE53-464E-BA44-42D6727E524C}">
      <dgm:prSet/>
      <dgm:spPr/>
      <dgm:t>
        <a:bodyPr/>
        <a:lstStyle/>
        <a:p>
          <a:endParaRPr lang="fr-FR"/>
        </a:p>
      </dgm:t>
    </dgm:pt>
    <dgm:pt modelId="{C918F667-8AAB-45BF-AAE3-4157BA5FB73B}" type="sibTrans" cxnId="{A9331194-DE53-464E-BA44-42D6727E524C}">
      <dgm:prSet/>
      <dgm:spPr>
        <a:noFill/>
      </dgm:spPr>
      <dgm:t>
        <a:bodyPr/>
        <a:lstStyle/>
        <a:p>
          <a:endParaRPr lang="fr-FR"/>
        </a:p>
      </dgm:t>
    </dgm:pt>
    <dgm:pt modelId="{DFF4ED89-0F6F-4356-9544-D3E3B14AA248}">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Labels</a:t>
          </a:r>
          <a:endParaRPr lang="fr-FR" dirty="0">
            <a:solidFill>
              <a:schemeClr val="tx1"/>
            </a:solidFill>
          </a:endParaRPr>
        </a:p>
      </dgm:t>
    </dgm:pt>
    <dgm:pt modelId="{7ECC7F66-5096-424F-8F25-AB8E6B690D1D}" type="parTrans" cxnId="{8A26EACC-1EB4-4D3F-9051-D2C57D0FD546}">
      <dgm:prSet/>
      <dgm:spPr/>
      <dgm:t>
        <a:bodyPr/>
        <a:lstStyle/>
        <a:p>
          <a:endParaRPr lang="fr-FR"/>
        </a:p>
      </dgm:t>
    </dgm:pt>
    <dgm:pt modelId="{7C532D98-736B-4E28-BC75-F0301FC958AB}" type="sibTrans" cxnId="{8A26EACC-1EB4-4D3F-9051-D2C57D0FD546}">
      <dgm:prSet/>
      <dgm:spPr>
        <a:noFill/>
      </dgm:spPr>
      <dgm:t>
        <a:bodyPr/>
        <a:lstStyle/>
        <a:p>
          <a:endParaRPr lang="fr-FR"/>
        </a:p>
      </dgm:t>
    </dgm:pt>
    <dgm:pt modelId="{56A00D34-8028-4954-B789-42250ED90928}">
      <dgm:prSet/>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t>Marché carbone</a:t>
          </a:r>
          <a:endParaRPr lang="fr-FR" dirty="0"/>
        </a:p>
      </dgm:t>
    </dgm:pt>
    <dgm:pt modelId="{975F6962-518F-4605-A470-328E855F4867}" type="parTrans" cxnId="{3475940D-BDB8-4AF9-ACEB-1BB1960E2A11}">
      <dgm:prSet/>
      <dgm:spPr/>
      <dgm:t>
        <a:bodyPr/>
        <a:lstStyle/>
        <a:p>
          <a:endParaRPr lang="fr-FR"/>
        </a:p>
      </dgm:t>
    </dgm:pt>
    <dgm:pt modelId="{4E73EDFC-B295-4311-9FF8-631A25F8B79F}" type="sibTrans" cxnId="{3475940D-BDB8-4AF9-ACEB-1BB1960E2A11}">
      <dgm:prSet/>
      <dgm:spPr>
        <a:noFill/>
      </dgm:spPr>
      <dgm:t>
        <a:bodyPr/>
        <a:lstStyle/>
        <a:p>
          <a:endParaRPr lang="fr-FR"/>
        </a:p>
      </dgm:t>
    </dgm:pt>
    <dgm:pt modelId="{FAB361DA-94EF-43B8-B954-27D128A8B8E5}" type="pres">
      <dgm:prSet presAssocID="{15D675DA-5B1C-43E4-8C83-B0214A0745FF}" presName="Name0" presStyleCnt="0">
        <dgm:presLayoutVars>
          <dgm:chMax val="1"/>
          <dgm:dir/>
          <dgm:animLvl val="ctr"/>
          <dgm:resizeHandles val="exact"/>
        </dgm:presLayoutVars>
      </dgm:prSet>
      <dgm:spPr/>
      <dgm:t>
        <a:bodyPr/>
        <a:lstStyle/>
        <a:p>
          <a:endParaRPr lang="fr-FR"/>
        </a:p>
      </dgm:t>
    </dgm:pt>
    <dgm:pt modelId="{5B254AA3-4ECC-4823-9785-8F8B72C90F02}" type="pres">
      <dgm:prSet presAssocID="{A27F4FED-568B-4620-B733-0383D9578CDA}" presName="centerShape" presStyleLbl="node0" presStyleIdx="0" presStyleCnt="1" custScaleX="133100" custScaleY="133100"/>
      <dgm:spPr/>
      <dgm:t>
        <a:bodyPr/>
        <a:lstStyle/>
        <a:p>
          <a:endParaRPr lang="fr-FR"/>
        </a:p>
      </dgm:t>
    </dgm:pt>
    <dgm:pt modelId="{00176122-E7DC-4070-BB9A-05E66726579A}" type="pres">
      <dgm:prSet presAssocID="{8FDD2F52-F077-4A24-AA14-2B37E95F5CE6}" presName="node" presStyleLbl="node1" presStyleIdx="0" presStyleCnt="5" custScaleX="137629" custScaleY="131046">
        <dgm:presLayoutVars>
          <dgm:bulletEnabled val="1"/>
        </dgm:presLayoutVars>
      </dgm:prSet>
      <dgm:spPr/>
      <dgm:t>
        <a:bodyPr/>
        <a:lstStyle/>
        <a:p>
          <a:endParaRPr lang="fr-FR"/>
        </a:p>
      </dgm:t>
    </dgm:pt>
    <dgm:pt modelId="{5312F775-E21D-475C-A61D-CCB166403C71}" type="pres">
      <dgm:prSet presAssocID="{8FDD2F52-F077-4A24-AA14-2B37E95F5CE6}" presName="dummy" presStyleCnt="0"/>
      <dgm:spPr/>
    </dgm:pt>
    <dgm:pt modelId="{551A6487-1DE1-436A-896E-D96655BD79D9}" type="pres">
      <dgm:prSet presAssocID="{AEAAA2F6-CC89-4300-B700-36CE632AB711}" presName="sibTrans" presStyleLbl="sibTrans2D1" presStyleIdx="0" presStyleCnt="5" custLinFactNeighborX="6537" custLinFactNeighborY="2080"/>
      <dgm:spPr/>
      <dgm:t>
        <a:bodyPr/>
        <a:lstStyle/>
        <a:p>
          <a:endParaRPr lang="fr-FR"/>
        </a:p>
      </dgm:t>
    </dgm:pt>
    <dgm:pt modelId="{496D4331-9533-4773-9B3E-0DE9D6A6B597}" type="pres">
      <dgm:prSet presAssocID="{B962BE18-C5C4-4355-8F29-D85702A92A20}" presName="node" presStyleLbl="node1" presStyleIdx="1" presStyleCnt="5" custScaleX="133100" custScaleY="133100">
        <dgm:presLayoutVars>
          <dgm:bulletEnabled val="1"/>
        </dgm:presLayoutVars>
      </dgm:prSet>
      <dgm:spPr/>
      <dgm:t>
        <a:bodyPr/>
        <a:lstStyle/>
        <a:p>
          <a:endParaRPr lang="fr-FR"/>
        </a:p>
      </dgm:t>
    </dgm:pt>
    <dgm:pt modelId="{2618C992-45D5-4728-BF48-DA09BD01C68B}" type="pres">
      <dgm:prSet presAssocID="{B962BE18-C5C4-4355-8F29-D85702A92A20}" presName="dummy" presStyleCnt="0"/>
      <dgm:spPr/>
    </dgm:pt>
    <dgm:pt modelId="{8A54DD51-27E2-4C40-8C44-CADAA457CE4E}" type="pres">
      <dgm:prSet presAssocID="{73A2C1E1-145D-4668-87DB-E3C91E3E90CD}" presName="sibTrans" presStyleLbl="sibTrans2D1" presStyleIdx="1" presStyleCnt="5"/>
      <dgm:spPr/>
      <dgm:t>
        <a:bodyPr/>
        <a:lstStyle/>
        <a:p>
          <a:endParaRPr lang="fr-FR"/>
        </a:p>
      </dgm:t>
    </dgm:pt>
    <dgm:pt modelId="{3E69FA27-411D-4D5D-8024-E02554DD0344}" type="pres">
      <dgm:prSet presAssocID="{05E09C06-2375-4A3C-AF2D-DDB7EE700009}" presName="node" presStyleLbl="node1" presStyleIdx="2" presStyleCnt="5" custScaleX="133100" custScaleY="133100">
        <dgm:presLayoutVars>
          <dgm:bulletEnabled val="1"/>
        </dgm:presLayoutVars>
      </dgm:prSet>
      <dgm:spPr/>
      <dgm:t>
        <a:bodyPr/>
        <a:lstStyle/>
        <a:p>
          <a:endParaRPr lang="fr-FR"/>
        </a:p>
      </dgm:t>
    </dgm:pt>
    <dgm:pt modelId="{6E55D31D-B75B-4328-B97B-BE9937D03716}" type="pres">
      <dgm:prSet presAssocID="{05E09C06-2375-4A3C-AF2D-DDB7EE700009}" presName="dummy" presStyleCnt="0"/>
      <dgm:spPr/>
    </dgm:pt>
    <dgm:pt modelId="{2B2EE29A-7867-4530-B1F9-21C236F86377}" type="pres">
      <dgm:prSet presAssocID="{C918F667-8AAB-45BF-AAE3-4157BA5FB73B}" presName="sibTrans" presStyleLbl="sibTrans2D1" presStyleIdx="2" presStyleCnt="5"/>
      <dgm:spPr/>
      <dgm:t>
        <a:bodyPr/>
        <a:lstStyle/>
        <a:p>
          <a:endParaRPr lang="fr-FR"/>
        </a:p>
      </dgm:t>
    </dgm:pt>
    <dgm:pt modelId="{7F836D31-0CEC-4512-AFB3-56F30C3056B1}" type="pres">
      <dgm:prSet presAssocID="{DFF4ED89-0F6F-4356-9544-D3E3B14AA248}" presName="node" presStyleLbl="node1" presStyleIdx="3" presStyleCnt="5" custScaleX="133100" custScaleY="133100">
        <dgm:presLayoutVars>
          <dgm:bulletEnabled val="1"/>
        </dgm:presLayoutVars>
      </dgm:prSet>
      <dgm:spPr/>
      <dgm:t>
        <a:bodyPr/>
        <a:lstStyle/>
        <a:p>
          <a:endParaRPr lang="fr-FR"/>
        </a:p>
      </dgm:t>
    </dgm:pt>
    <dgm:pt modelId="{F84F27FB-0B1A-4260-860D-91A28117945C}" type="pres">
      <dgm:prSet presAssocID="{DFF4ED89-0F6F-4356-9544-D3E3B14AA248}" presName="dummy" presStyleCnt="0"/>
      <dgm:spPr/>
    </dgm:pt>
    <dgm:pt modelId="{3D9CA78B-9AC0-4A87-A3B4-CC4407EFF41C}" type="pres">
      <dgm:prSet presAssocID="{7C532D98-736B-4E28-BC75-F0301FC958AB}" presName="sibTrans" presStyleLbl="sibTrans2D1" presStyleIdx="3" presStyleCnt="5"/>
      <dgm:spPr/>
      <dgm:t>
        <a:bodyPr/>
        <a:lstStyle/>
        <a:p>
          <a:endParaRPr lang="fr-FR"/>
        </a:p>
      </dgm:t>
    </dgm:pt>
    <dgm:pt modelId="{628FE46E-9E49-4010-A959-455F77AB5897}" type="pres">
      <dgm:prSet presAssocID="{56A00D34-8028-4954-B789-42250ED90928}" presName="node" presStyleLbl="node1" presStyleIdx="4" presStyleCnt="5" custScaleX="133100" custScaleY="133100">
        <dgm:presLayoutVars>
          <dgm:bulletEnabled val="1"/>
        </dgm:presLayoutVars>
      </dgm:prSet>
      <dgm:spPr/>
      <dgm:t>
        <a:bodyPr/>
        <a:lstStyle/>
        <a:p>
          <a:endParaRPr lang="fr-FR"/>
        </a:p>
      </dgm:t>
    </dgm:pt>
    <dgm:pt modelId="{B7438F4A-BCB1-4E43-B502-5050955C9C8A}" type="pres">
      <dgm:prSet presAssocID="{56A00D34-8028-4954-B789-42250ED90928}" presName="dummy" presStyleCnt="0"/>
      <dgm:spPr/>
    </dgm:pt>
    <dgm:pt modelId="{9671B856-9BB3-4D98-919D-7E98C8162EAC}" type="pres">
      <dgm:prSet presAssocID="{4E73EDFC-B295-4311-9FF8-631A25F8B79F}" presName="sibTrans" presStyleLbl="sibTrans2D1" presStyleIdx="4" presStyleCnt="5"/>
      <dgm:spPr/>
      <dgm:t>
        <a:bodyPr/>
        <a:lstStyle/>
        <a:p>
          <a:endParaRPr lang="fr-FR"/>
        </a:p>
      </dgm:t>
    </dgm:pt>
  </dgm:ptLst>
  <dgm:cxnLst>
    <dgm:cxn modelId="{AD7271D1-C442-42CD-A1AC-2D27ACEB0D88}" type="presOf" srcId="{8FDD2F52-F077-4A24-AA14-2B37E95F5CE6}" destId="{00176122-E7DC-4070-BB9A-05E66726579A}" srcOrd="0" destOrd="0" presId="urn:microsoft.com/office/officeart/2005/8/layout/radial6"/>
    <dgm:cxn modelId="{FFD1FE24-80E9-4312-8549-5274656D19E3}" type="presOf" srcId="{56A00D34-8028-4954-B789-42250ED90928}" destId="{628FE46E-9E49-4010-A959-455F77AB5897}" srcOrd="0" destOrd="0" presId="urn:microsoft.com/office/officeart/2005/8/layout/radial6"/>
    <dgm:cxn modelId="{7C003C55-5BAD-4AA7-88E8-5EB244A182E2}" type="presOf" srcId="{DFF4ED89-0F6F-4356-9544-D3E3B14AA248}" destId="{7F836D31-0CEC-4512-AFB3-56F30C3056B1}" srcOrd="0" destOrd="0" presId="urn:microsoft.com/office/officeart/2005/8/layout/radial6"/>
    <dgm:cxn modelId="{2F40C4DC-667F-4092-9A2E-81D50B02E6E1}" type="presOf" srcId="{B962BE18-C5C4-4355-8F29-D85702A92A20}" destId="{496D4331-9533-4773-9B3E-0DE9D6A6B597}" srcOrd="0" destOrd="0" presId="urn:microsoft.com/office/officeart/2005/8/layout/radial6"/>
    <dgm:cxn modelId="{F1C70C87-5F6F-4502-A631-F89C06457572}" srcId="{A27F4FED-568B-4620-B733-0383D9578CDA}" destId="{B962BE18-C5C4-4355-8F29-D85702A92A20}" srcOrd="1" destOrd="0" parTransId="{FA2D5C2A-C563-4D79-AD72-011FD05C7954}" sibTransId="{73A2C1E1-145D-4668-87DB-E3C91E3E90CD}"/>
    <dgm:cxn modelId="{ADB94BF9-761C-4709-A8AB-96AEF6D13422}" type="presOf" srcId="{C918F667-8AAB-45BF-AAE3-4157BA5FB73B}" destId="{2B2EE29A-7867-4530-B1F9-21C236F86377}" srcOrd="0" destOrd="0" presId="urn:microsoft.com/office/officeart/2005/8/layout/radial6"/>
    <dgm:cxn modelId="{4A292582-DADC-46CA-AA06-2728B7E12497}" type="presOf" srcId="{7C532D98-736B-4E28-BC75-F0301FC958AB}" destId="{3D9CA78B-9AC0-4A87-A3B4-CC4407EFF41C}" srcOrd="0" destOrd="0" presId="urn:microsoft.com/office/officeart/2005/8/layout/radial6"/>
    <dgm:cxn modelId="{ED4791CB-8466-416D-8A88-F16E40F035F6}" type="presOf" srcId="{73A2C1E1-145D-4668-87DB-E3C91E3E90CD}" destId="{8A54DD51-27E2-4C40-8C44-CADAA457CE4E}" srcOrd="0" destOrd="0" presId="urn:microsoft.com/office/officeart/2005/8/layout/radial6"/>
    <dgm:cxn modelId="{B034C922-CD68-494E-ABE0-57FF35CB4246}" type="presOf" srcId="{05E09C06-2375-4A3C-AF2D-DDB7EE700009}" destId="{3E69FA27-411D-4D5D-8024-E02554DD0344}" srcOrd="0" destOrd="0" presId="urn:microsoft.com/office/officeart/2005/8/layout/radial6"/>
    <dgm:cxn modelId="{5864DDAA-E859-4717-B43C-5C9BB60A8E68}" type="presOf" srcId="{A27F4FED-568B-4620-B733-0383D9578CDA}" destId="{5B254AA3-4ECC-4823-9785-8F8B72C90F02}" srcOrd="0" destOrd="0" presId="urn:microsoft.com/office/officeart/2005/8/layout/radial6"/>
    <dgm:cxn modelId="{64AD0E4D-6273-41CA-BC21-550B59C065E8}" srcId="{15D675DA-5B1C-43E4-8C83-B0214A0745FF}" destId="{A27F4FED-568B-4620-B733-0383D9578CDA}" srcOrd="0" destOrd="0" parTransId="{51552183-A949-4AFE-A564-F0F289516E8A}" sibTransId="{BE00C15B-2072-41AC-9981-604ACFE41C36}"/>
    <dgm:cxn modelId="{3475940D-BDB8-4AF9-ACEB-1BB1960E2A11}" srcId="{A27F4FED-568B-4620-B733-0383D9578CDA}" destId="{56A00D34-8028-4954-B789-42250ED90928}" srcOrd="4" destOrd="0" parTransId="{975F6962-518F-4605-A470-328E855F4867}" sibTransId="{4E73EDFC-B295-4311-9FF8-631A25F8B79F}"/>
    <dgm:cxn modelId="{C58E65A3-F34E-49BD-9672-CA4CF9A48207}" srcId="{A27F4FED-568B-4620-B733-0383D9578CDA}" destId="{8FDD2F52-F077-4A24-AA14-2B37E95F5CE6}" srcOrd="0" destOrd="0" parTransId="{2C5CA4B3-7CD4-4E04-9B81-4FDF237E5BD1}" sibTransId="{AEAAA2F6-CC89-4300-B700-36CE632AB711}"/>
    <dgm:cxn modelId="{8A26EACC-1EB4-4D3F-9051-D2C57D0FD546}" srcId="{A27F4FED-568B-4620-B733-0383D9578CDA}" destId="{DFF4ED89-0F6F-4356-9544-D3E3B14AA248}" srcOrd="3" destOrd="0" parTransId="{7ECC7F66-5096-424F-8F25-AB8E6B690D1D}" sibTransId="{7C532D98-736B-4E28-BC75-F0301FC958AB}"/>
    <dgm:cxn modelId="{DFDA5C8B-FDA7-4ADF-9377-1326DD52B29D}" type="presOf" srcId="{15D675DA-5B1C-43E4-8C83-B0214A0745FF}" destId="{FAB361DA-94EF-43B8-B954-27D128A8B8E5}" srcOrd="0" destOrd="0" presId="urn:microsoft.com/office/officeart/2005/8/layout/radial6"/>
    <dgm:cxn modelId="{1478163E-3C49-4196-9469-014F935D529A}" type="presOf" srcId="{AEAAA2F6-CC89-4300-B700-36CE632AB711}" destId="{551A6487-1DE1-436A-896E-D96655BD79D9}" srcOrd="0" destOrd="0" presId="urn:microsoft.com/office/officeart/2005/8/layout/radial6"/>
    <dgm:cxn modelId="{51F13456-75E9-4793-A98E-FE995DA9BECB}" type="presOf" srcId="{4E73EDFC-B295-4311-9FF8-631A25F8B79F}" destId="{9671B856-9BB3-4D98-919D-7E98C8162EAC}" srcOrd="0" destOrd="0" presId="urn:microsoft.com/office/officeart/2005/8/layout/radial6"/>
    <dgm:cxn modelId="{A9331194-DE53-464E-BA44-42D6727E524C}" srcId="{A27F4FED-568B-4620-B733-0383D9578CDA}" destId="{05E09C06-2375-4A3C-AF2D-DDB7EE700009}" srcOrd="2" destOrd="0" parTransId="{34E70A53-61C5-4021-9F3C-DDD2CE2C991E}" sibTransId="{C918F667-8AAB-45BF-AAE3-4157BA5FB73B}"/>
    <dgm:cxn modelId="{0CCBF20C-B38E-4035-A135-82DAB0692F8F}" type="presParOf" srcId="{FAB361DA-94EF-43B8-B954-27D128A8B8E5}" destId="{5B254AA3-4ECC-4823-9785-8F8B72C90F02}" srcOrd="0" destOrd="0" presId="urn:microsoft.com/office/officeart/2005/8/layout/radial6"/>
    <dgm:cxn modelId="{EE21C15F-DAC2-47B8-954F-AA32A80E0D88}" type="presParOf" srcId="{FAB361DA-94EF-43B8-B954-27D128A8B8E5}" destId="{00176122-E7DC-4070-BB9A-05E66726579A}" srcOrd="1" destOrd="0" presId="urn:microsoft.com/office/officeart/2005/8/layout/radial6"/>
    <dgm:cxn modelId="{85A1917D-88EB-41DA-AA08-FD0D56ECABC1}" type="presParOf" srcId="{FAB361DA-94EF-43B8-B954-27D128A8B8E5}" destId="{5312F775-E21D-475C-A61D-CCB166403C71}" srcOrd="2" destOrd="0" presId="urn:microsoft.com/office/officeart/2005/8/layout/radial6"/>
    <dgm:cxn modelId="{753B997A-337F-406D-B96C-A8F9167B071E}" type="presParOf" srcId="{FAB361DA-94EF-43B8-B954-27D128A8B8E5}" destId="{551A6487-1DE1-436A-896E-D96655BD79D9}" srcOrd="3" destOrd="0" presId="urn:microsoft.com/office/officeart/2005/8/layout/radial6"/>
    <dgm:cxn modelId="{E1562042-E574-46EA-902A-793064297899}" type="presParOf" srcId="{FAB361DA-94EF-43B8-B954-27D128A8B8E5}" destId="{496D4331-9533-4773-9B3E-0DE9D6A6B597}" srcOrd="4" destOrd="0" presId="urn:microsoft.com/office/officeart/2005/8/layout/radial6"/>
    <dgm:cxn modelId="{845B085A-DDA1-4D30-ADD8-92DD2E5E2573}" type="presParOf" srcId="{FAB361DA-94EF-43B8-B954-27D128A8B8E5}" destId="{2618C992-45D5-4728-BF48-DA09BD01C68B}" srcOrd="5" destOrd="0" presId="urn:microsoft.com/office/officeart/2005/8/layout/radial6"/>
    <dgm:cxn modelId="{AAF2ED50-B511-4677-B81F-F59578197B2C}" type="presParOf" srcId="{FAB361DA-94EF-43B8-B954-27D128A8B8E5}" destId="{8A54DD51-27E2-4C40-8C44-CADAA457CE4E}" srcOrd="6" destOrd="0" presId="urn:microsoft.com/office/officeart/2005/8/layout/radial6"/>
    <dgm:cxn modelId="{6B05F510-DA53-4787-9086-B04EBE7F9577}" type="presParOf" srcId="{FAB361DA-94EF-43B8-B954-27D128A8B8E5}" destId="{3E69FA27-411D-4D5D-8024-E02554DD0344}" srcOrd="7" destOrd="0" presId="urn:microsoft.com/office/officeart/2005/8/layout/radial6"/>
    <dgm:cxn modelId="{89917688-E8BF-4403-BE56-EF307D65887A}" type="presParOf" srcId="{FAB361DA-94EF-43B8-B954-27D128A8B8E5}" destId="{6E55D31D-B75B-4328-B97B-BE9937D03716}" srcOrd="8" destOrd="0" presId="urn:microsoft.com/office/officeart/2005/8/layout/radial6"/>
    <dgm:cxn modelId="{FC340FE4-4E2C-4939-B857-C7C56F02C81A}" type="presParOf" srcId="{FAB361DA-94EF-43B8-B954-27D128A8B8E5}" destId="{2B2EE29A-7867-4530-B1F9-21C236F86377}" srcOrd="9" destOrd="0" presId="urn:microsoft.com/office/officeart/2005/8/layout/radial6"/>
    <dgm:cxn modelId="{6EE8D6EA-5707-4EA8-A826-F56989BA6461}" type="presParOf" srcId="{FAB361DA-94EF-43B8-B954-27D128A8B8E5}" destId="{7F836D31-0CEC-4512-AFB3-56F30C3056B1}" srcOrd="10" destOrd="0" presId="urn:microsoft.com/office/officeart/2005/8/layout/radial6"/>
    <dgm:cxn modelId="{29266F2F-9ACE-4E29-8E83-77B8D31169FE}" type="presParOf" srcId="{FAB361DA-94EF-43B8-B954-27D128A8B8E5}" destId="{F84F27FB-0B1A-4260-860D-91A28117945C}" srcOrd="11" destOrd="0" presId="urn:microsoft.com/office/officeart/2005/8/layout/radial6"/>
    <dgm:cxn modelId="{0FF37FFB-7343-47AA-99E3-BE08CD0C9591}" type="presParOf" srcId="{FAB361DA-94EF-43B8-B954-27D128A8B8E5}" destId="{3D9CA78B-9AC0-4A87-A3B4-CC4407EFF41C}" srcOrd="12" destOrd="0" presId="urn:microsoft.com/office/officeart/2005/8/layout/radial6"/>
    <dgm:cxn modelId="{3D735CEA-D958-4032-97EE-9E872F926C4D}" type="presParOf" srcId="{FAB361DA-94EF-43B8-B954-27D128A8B8E5}" destId="{628FE46E-9E49-4010-A959-455F77AB5897}" srcOrd="13" destOrd="0" presId="urn:microsoft.com/office/officeart/2005/8/layout/radial6"/>
    <dgm:cxn modelId="{06786CA3-F87F-4224-9744-A3D1AEBB10E5}" type="presParOf" srcId="{FAB361DA-94EF-43B8-B954-27D128A8B8E5}" destId="{B7438F4A-BCB1-4E43-B502-5050955C9C8A}" srcOrd="14" destOrd="0" presId="urn:microsoft.com/office/officeart/2005/8/layout/radial6"/>
    <dgm:cxn modelId="{ECC8DCF4-E1B0-4D94-910C-EE6FE40E6D43}" type="presParOf" srcId="{FAB361DA-94EF-43B8-B954-27D128A8B8E5}" destId="{9671B856-9BB3-4D98-919D-7E98C8162EAC}"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5D675DA-5B1C-43E4-8C83-B0214A0745FF}" type="doc">
      <dgm:prSet loTypeId="urn:microsoft.com/office/officeart/2005/8/layout/radial6" loCatId="cycle" qsTypeId="urn:microsoft.com/office/officeart/2005/8/quickstyle/simple5" qsCatId="simple" csTypeId="urn:microsoft.com/office/officeart/2005/8/colors/accent1_2" csCatId="accent1" phldr="1"/>
      <dgm:spPr/>
      <dgm:t>
        <a:bodyPr/>
        <a:lstStyle/>
        <a:p>
          <a:endParaRPr lang="fr-FR"/>
        </a:p>
      </dgm:t>
    </dgm:pt>
    <dgm:pt modelId="{A27F4FED-568B-4620-B733-0383D9578CDA}">
      <dgm:prSet phldrT="[Texte]"/>
      <dgm:spPr>
        <a:gradFill flip="none" rotWithShape="1">
          <a:gsLst>
            <a:gs pos="0">
              <a:srgbClr val="D6B19C"/>
            </a:gs>
            <a:gs pos="30000">
              <a:srgbClr val="D49E6C"/>
            </a:gs>
            <a:gs pos="70000">
              <a:srgbClr val="A65528"/>
            </a:gs>
            <a:gs pos="100000">
              <a:srgbClr val="663012"/>
            </a:gs>
          </a:gsLst>
          <a:path path="shape">
            <a:fillToRect l="50000" t="50000" r="50000" b="50000"/>
          </a:path>
          <a:tileRect/>
        </a:gradFill>
      </dgm:spPr>
      <dgm:t>
        <a:bodyPr/>
        <a:lstStyle/>
        <a:p>
          <a:r>
            <a:rPr lang="fr-FR" dirty="0" smtClean="0">
              <a:solidFill>
                <a:schemeClr val="tx1"/>
              </a:solidFill>
            </a:rPr>
            <a:t>Outils</a:t>
          </a:r>
          <a:endParaRPr lang="fr-FR" dirty="0">
            <a:solidFill>
              <a:schemeClr val="tx1"/>
            </a:solidFill>
          </a:endParaRPr>
        </a:p>
      </dgm:t>
    </dgm:pt>
    <dgm:pt modelId="{51552183-A949-4AFE-A564-F0F289516E8A}" type="parTrans" cxnId="{64AD0E4D-6273-41CA-BC21-550B59C065E8}">
      <dgm:prSet/>
      <dgm:spPr/>
      <dgm:t>
        <a:bodyPr/>
        <a:lstStyle/>
        <a:p>
          <a:endParaRPr lang="fr-FR"/>
        </a:p>
      </dgm:t>
    </dgm:pt>
    <dgm:pt modelId="{BE00C15B-2072-41AC-9981-604ACFE41C36}" type="sibTrans" cxnId="{64AD0E4D-6273-41CA-BC21-550B59C065E8}">
      <dgm:prSet/>
      <dgm:spPr/>
      <dgm:t>
        <a:bodyPr/>
        <a:lstStyle/>
        <a:p>
          <a:endParaRPr lang="fr-FR"/>
        </a:p>
      </dgm:t>
    </dgm:pt>
    <dgm:pt modelId="{8FDD2F52-F077-4A24-AA14-2B37E95F5CE6}">
      <dgm:prSet phldrT="[Texte]" custT="1"/>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sz="2800" dirty="0" err="1" smtClean="0">
              <a:solidFill>
                <a:schemeClr val="tx1"/>
              </a:solidFill>
            </a:rPr>
            <a:t>Réglemen-tation</a:t>
          </a:r>
          <a:endParaRPr lang="fr-FR" sz="3200" dirty="0">
            <a:solidFill>
              <a:schemeClr val="tx1"/>
            </a:solidFill>
          </a:endParaRPr>
        </a:p>
      </dgm:t>
    </dgm:pt>
    <dgm:pt modelId="{2C5CA4B3-7CD4-4E04-9B81-4FDF237E5BD1}" type="parTrans" cxnId="{C58E65A3-F34E-49BD-9672-CA4CF9A48207}">
      <dgm:prSet/>
      <dgm:spPr/>
      <dgm:t>
        <a:bodyPr/>
        <a:lstStyle/>
        <a:p>
          <a:endParaRPr lang="fr-FR"/>
        </a:p>
      </dgm:t>
    </dgm:pt>
    <dgm:pt modelId="{AEAAA2F6-CC89-4300-B700-36CE632AB711}" type="sibTrans" cxnId="{C58E65A3-F34E-49BD-9672-CA4CF9A48207}">
      <dgm:prSet/>
      <dgm:spPr>
        <a:noFill/>
      </dgm:spPr>
      <dgm:t>
        <a:bodyPr/>
        <a:lstStyle/>
        <a:p>
          <a:endParaRPr lang="fr-FR"/>
        </a:p>
      </dgm:t>
    </dgm:pt>
    <dgm:pt modelId="{B962BE18-C5C4-4355-8F29-D85702A92A20}">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Taxes</a:t>
          </a:r>
          <a:endParaRPr lang="fr-FR" dirty="0">
            <a:solidFill>
              <a:schemeClr val="tx1"/>
            </a:solidFill>
          </a:endParaRPr>
        </a:p>
      </dgm:t>
    </dgm:pt>
    <dgm:pt modelId="{FA2D5C2A-C563-4D79-AD72-011FD05C7954}" type="parTrans" cxnId="{F1C70C87-5F6F-4502-A631-F89C06457572}">
      <dgm:prSet/>
      <dgm:spPr/>
      <dgm:t>
        <a:bodyPr/>
        <a:lstStyle/>
        <a:p>
          <a:endParaRPr lang="fr-FR"/>
        </a:p>
      </dgm:t>
    </dgm:pt>
    <dgm:pt modelId="{73A2C1E1-145D-4668-87DB-E3C91E3E90CD}" type="sibTrans" cxnId="{F1C70C87-5F6F-4502-A631-F89C06457572}">
      <dgm:prSet/>
      <dgm:spPr>
        <a:noFill/>
      </dgm:spPr>
      <dgm:t>
        <a:bodyPr/>
        <a:lstStyle/>
        <a:p>
          <a:endParaRPr lang="fr-FR"/>
        </a:p>
      </dgm:t>
    </dgm:pt>
    <dgm:pt modelId="{05E09C06-2375-4A3C-AF2D-DDB7EE700009}">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Incitations fiscales</a:t>
          </a:r>
          <a:endParaRPr lang="fr-FR" dirty="0">
            <a:solidFill>
              <a:schemeClr val="tx1"/>
            </a:solidFill>
          </a:endParaRPr>
        </a:p>
      </dgm:t>
    </dgm:pt>
    <dgm:pt modelId="{34E70A53-61C5-4021-9F3C-DDD2CE2C991E}" type="parTrans" cxnId="{A9331194-DE53-464E-BA44-42D6727E524C}">
      <dgm:prSet/>
      <dgm:spPr/>
      <dgm:t>
        <a:bodyPr/>
        <a:lstStyle/>
        <a:p>
          <a:endParaRPr lang="fr-FR"/>
        </a:p>
      </dgm:t>
    </dgm:pt>
    <dgm:pt modelId="{C918F667-8AAB-45BF-AAE3-4157BA5FB73B}" type="sibTrans" cxnId="{A9331194-DE53-464E-BA44-42D6727E524C}">
      <dgm:prSet/>
      <dgm:spPr>
        <a:noFill/>
      </dgm:spPr>
      <dgm:t>
        <a:bodyPr/>
        <a:lstStyle/>
        <a:p>
          <a:endParaRPr lang="fr-FR"/>
        </a:p>
      </dgm:t>
    </dgm:pt>
    <dgm:pt modelId="{DFF4ED89-0F6F-4356-9544-D3E3B14AA248}">
      <dgm:prSet phldrT="[Texte]"/>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Labels</a:t>
          </a:r>
          <a:endParaRPr lang="fr-FR" dirty="0">
            <a:solidFill>
              <a:schemeClr val="tx1"/>
            </a:solidFill>
          </a:endParaRPr>
        </a:p>
      </dgm:t>
    </dgm:pt>
    <dgm:pt modelId="{7ECC7F66-5096-424F-8F25-AB8E6B690D1D}" type="parTrans" cxnId="{8A26EACC-1EB4-4D3F-9051-D2C57D0FD546}">
      <dgm:prSet/>
      <dgm:spPr/>
      <dgm:t>
        <a:bodyPr/>
        <a:lstStyle/>
        <a:p>
          <a:endParaRPr lang="fr-FR"/>
        </a:p>
      </dgm:t>
    </dgm:pt>
    <dgm:pt modelId="{7C532D98-736B-4E28-BC75-F0301FC958AB}" type="sibTrans" cxnId="{8A26EACC-1EB4-4D3F-9051-D2C57D0FD546}">
      <dgm:prSet/>
      <dgm:spPr>
        <a:noFill/>
      </dgm:spPr>
      <dgm:t>
        <a:bodyPr/>
        <a:lstStyle/>
        <a:p>
          <a:endParaRPr lang="fr-FR"/>
        </a:p>
      </dgm:t>
    </dgm:pt>
    <dgm:pt modelId="{56A00D34-8028-4954-B789-42250ED90928}">
      <dgm:prSet/>
      <dgm:spPr>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dgm:spPr>
      <dgm:t>
        <a:bodyPr/>
        <a:lstStyle/>
        <a:p>
          <a:r>
            <a:rPr lang="fr-FR" dirty="0" smtClean="0">
              <a:solidFill>
                <a:schemeClr val="tx1"/>
              </a:solidFill>
            </a:rPr>
            <a:t>Marché carbone</a:t>
          </a:r>
          <a:endParaRPr lang="fr-FR" dirty="0">
            <a:solidFill>
              <a:schemeClr val="tx1"/>
            </a:solidFill>
          </a:endParaRPr>
        </a:p>
      </dgm:t>
    </dgm:pt>
    <dgm:pt modelId="{975F6962-518F-4605-A470-328E855F4867}" type="parTrans" cxnId="{3475940D-BDB8-4AF9-ACEB-1BB1960E2A11}">
      <dgm:prSet/>
      <dgm:spPr/>
      <dgm:t>
        <a:bodyPr/>
        <a:lstStyle/>
        <a:p>
          <a:endParaRPr lang="fr-FR"/>
        </a:p>
      </dgm:t>
    </dgm:pt>
    <dgm:pt modelId="{4E73EDFC-B295-4311-9FF8-631A25F8B79F}" type="sibTrans" cxnId="{3475940D-BDB8-4AF9-ACEB-1BB1960E2A11}">
      <dgm:prSet/>
      <dgm:spPr>
        <a:noFill/>
      </dgm:spPr>
      <dgm:t>
        <a:bodyPr/>
        <a:lstStyle/>
        <a:p>
          <a:endParaRPr lang="fr-FR"/>
        </a:p>
      </dgm:t>
    </dgm:pt>
    <dgm:pt modelId="{FAB361DA-94EF-43B8-B954-27D128A8B8E5}" type="pres">
      <dgm:prSet presAssocID="{15D675DA-5B1C-43E4-8C83-B0214A0745FF}" presName="Name0" presStyleCnt="0">
        <dgm:presLayoutVars>
          <dgm:chMax val="1"/>
          <dgm:dir/>
          <dgm:animLvl val="ctr"/>
          <dgm:resizeHandles val="exact"/>
        </dgm:presLayoutVars>
      </dgm:prSet>
      <dgm:spPr/>
      <dgm:t>
        <a:bodyPr/>
        <a:lstStyle/>
        <a:p>
          <a:endParaRPr lang="fr-FR"/>
        </a:p>
      </dgm:t>
    </dgm:pt>
    <dgm:pt modelId="{5B254AA3-4ECC-4823-9785-8F8B72C90F02}" type="pres">
      <dgm:prSet presAssocID="{A27F4FED-568B-4620-B733-0383D9578CDA}" presName="centerShape" presStyleLbl="node0" presStyleIdx="0" presStyleCnt="1" custScaleX="133100" custScaleY="133100"/>
      <dgm:spPr/>
      <dgm:t>
        <a:bodyPr/>
        <a:lstStyle/>
        <a:p>
          <a:endParaRPr lang="fr-FR"/>
        </a:p>
      </dgm:t>
    </dgm:pt>
    <dgm:pt modelId="{00176122-E7DC-4070-BB9A-05E66726579A}" type="pres">
      <dgm:prSet presAssocID="{8FDD2F52-F077-4A24-AA14-2B37E95F5CE6}" presName="node" presStyleLbl="node1" presStyleIdx="0" presStyleCnt="5" custScaleX="137629" custScaleY="131046">
        <dgm:presLayoutVars>
          <dgm:bulletEnabled val="1"/>
        </dgm:presLayoutVars>
      </dgm:prSet>
      <dgm:spPr/>
      <dgm:t>
        <a:bodyPr/>
        <a:lstStyle/>
        <a:p>
          <a:endParaRPr lang="fr-FR"/>
        </a:p>
      </dgm:t>
    </dgm:pt>
    <dgm:pt modelId="{5312F775-E21D-475C-A61D-CCB166403C71}" type="pres">
      <dgm:prSet presAssocID="{8FDD2F52-F077-4A24-AA14-2B37E95F5CE6}" presName="dummy" presStyleCnt="0"/>
      <dgm:spPr/>
    </dgm:pt>
    <dgm:pt modelId="{551A6487-1DE1-436A-896E-D96655BD79D9}" type="pres">
      <dgm:prSet presAssocID="{AEAAA2F6-CC89-4300-B700-36CE632AB711}" presName="sibTrans" presStyleLbl="sibTrans2D1" presStyleIdx="0" presStyleCnt="5" custLinFactNeighborX="6537" custLinFactNeighborY="2080"/>
      <dgm:spPr/>
      <dgm:t>
        <a:bodyPr/>
        <a:lstStyle/>
        <a:p>
          <a:endParaRPr lang="fr-FR"/>
        </a:p>
      </dgm:t>
    </dgm:pt>
    <dgm:pt modelId="{496D4331-9533-4773-9B3E-0DE9D6A6B597}" type="pres">
      <dgm:prSet presAssocID="{B962BE18-C5C4-4355-8F29-D85702A92A20}" presName="node" presStyleLbl="node1" presStyleIdx="1" presStyleCnt="5" custScaleX="133100" custScaleY="133100">
        <dgm:presLayoutVars>
          <dgm:bulletEnabled val="1"/>
        </dgm:presLayoutVars>
      </dgm:prSet>
      <dgm:spPr/>
      <dgm:t>
        <a:bodyPr/>
        <a:lstStyle/>
        <a:p>
          <a:endParaRPr lang="fr-FR"/>
        </a:p>
      </dgm:t>
    </dgm:pt>
    <dgm:pt modelId="{2618C992-45D5-4728-BF48-DA09BD01C68B}" type="pres">
      <dgm:prSet presAssocID="{B962BE18-C5C4-4355-8F29-D85702A92A20}" presName="dummy" presStyleCnt="0"/>
      <dgm:spPr/>
    </dgm:pt>
    <dgm:pt modelId="{8A54DD51-27E2-4C40-8C44-CADAA457CE4E}" type="pres">
      <dgm:prSet presAssocID="{73A2C1E1-145D-4668-87DB-E3C91E3E90CD}" presName="sibTrans" presStyleLbl="sibTrans2D1" presStyleIdx="1" presStyleCnt="5"/>
      <dgm:spPr/>
      <dgm:t>
        <a:bodyPr/>
        <a:lstStyle/>
        <a:p>
          <a:endParaRPr lang="fr-FR"/>
        </a:p>
      </dgm:t>
    </dgm:pt>
    <dgm:pt modelId="{3E69FA27-411D-4D5D-8024-E02554DD0344}" type="pres">
      <dgm:prSet presAssocID="{05E09C06-2375-4A3C-AF2D-DDB7EE700009}" presName="node" presStyleLbl="node1" presStyleIdx="2" presStyleCnt="5" custScaleX="133100" custScaleY="133100">
        <dgm:presLayoutVars>
          <dgm:bulletEnabled val="1"/>
        </dgm:presLayoutVars>
      </dgm:prSet>
      <dgm:spPr/>
      <dgm:t>
        <a:bodyPr/>
        <a:lstStyle/>
        <a:p>
          <a:endParaRPr lang="fr-FR"/>
        </a:p>
      </dgm:t>
    </dgm:pt>
    <dgm:pt modelId="{6E55D31D-B75B-4328-B97B-BE9937D03716}" type="pres">
      <dgm:prSet presAssocID="{05E09C06-2375-4A3C-AF2D-DDB7EE700009}" presName="dummy" presStyleCnt="0"/>
      <dgm:spPr/>
    </dgm:pt>
    <dgm:pt modelId="{2B2EE29A-7867-4530-B1F9-21C236F86377}" type="pres">
      <dgm:prSet presAssocID="{C918F667-8AAB-45BF-AAE3-4157BA5FB73B}" presName="sibTrans" presStyleLbl="sibTrans2D1" presStyleIdx="2" presStyleCnt="5"/>
      <dgm:spPr/>
      <dgm:t>
        <a:bodyPr/>
        <a:lstStyle/>
        <a:p>
          <a:endParaRPr lang="fr-FR"/>
        </a:p>
      </dgm:t>
    </dgm:pt>
    <dgm:pt modelId="{7F836D31-0CEC-4512-AFB3-56F30C3056B1}" type="pres">
      <dgm:prSet presAssocID="{DFF4ED89-0F6F-4356-9544-D3E3B14AA248}" presName="node" presStyleLbl="node1" presStyleIdx="3" presStyleCnt="5" custScaleX="133100" custScaleY="133100">
        <dgm:presLayoutVars>
          <dgm:bulletEnabled val="1"/>
        </dgm:presLayoutVars>
      </dgm:prSet>
      <dgm:spPr/>
      <dgm:t>
        <a:bodyPr/>
        <a:lstStyle/>
        <a:p>
          <a:endParaRPr lang="fr-FR"/>
        </a:p>
      </dgm:t>
    </dgm:pt>
    <dgm:pt modelId="{F84F27FB-0B1A-4260-860D-91A28117945C}" type="pres">
      <dgm:prSet presAssocID="{DFF4ED89-0F6F-4356-9544-D3E3B14AA248}" presName="dummy" presStyleCnt="0"/>
      <dgm:spPr/>
    </dgm:pt>
    <dgm:pt modelId="{3D9CA78B-9AC0-4A87-A3B4-CC4407EFF41C}" type="pres">
      <dgm:prSet presAssocID="{7C532D98-736B-4E28-BC75-F0301FC958AB}" presName="sibTrans" presStyleLbl="sibTrans2D1" presStyleIdx="3" presStyleCnt="5"/>
      <dgm:spPr/>
      <dgm:t>
        <a:bodyPr/>
        <a:lstStyle/>
        <a:p>
          <a:endParaRPr lang="fr-FR"/>
        </a:p>
      </dgm:t>
    </dgm:pt>
    <dgm:pt modelId="{628FE46E-9E49-4010-A959-455F77AB5897}" type="pres">
      <dgm:prSet presAssocID="{56A00D34-8028-4954-B789-42250ED90928}" presName="node" presStyleLbl="node1" presStyleIdx="4" presStyleCnt="5" custScaleX="133100" custScaleY="133100">
        <dgm:presLayoutVars>
          <dgm:bulletEnabled val="1"/>
        </dgm:presLayoutVars>
      </dgm:prSet>
      <dgm:spPr/>
      <dgm:t>
        <a:bodyPr/>
        <a:lstStyle/>
        <a:p>
          <a:endParaRPr lang="fr-FR"/>
        </a:p>
      </dgm:t>
    </dgm:pt>
    <dgm:pt modelId="{B7438F4A-BCB1-4E43-B502-5050955C9C8A}" type="pres">
      <dgm:prSet presAssocID="{56A00D34-8028-4954-B789-42250ED90928}" presName="dummy" presStyleCnt="0"/>
      <dgm:spPr/>
    </dgm:pt>
    <dgm:pt modelId="{9671B856-9BB3-4D98-919D-7E98C8162EAC}" type="pres">
      <dgm:prSet presAssocID="{4E73EDFC-B295-4311-9FF8-631A25F8B79F}" presName="sibTrans" presStyleLbl="sibTrans2D1" presStyleIdx="4" presStyleCnt="5"/>
      <dgm:spPr/>
      <dgm:t>
        <a:bodyPr/>
        <a:lstStyle/>
        <a:p>
          <a:endParaRPr lang="fr-FR"/>
        </a:p>
      </dgm:t>
    </dgm:pt>
  </dgm:ptLst>
  <dgm:cxnLst>
    <dgm:cxn modelId="{BE9763D3-F65D-4962-9812-CFE6FF71EEFE}" type="presOf" srcId="{7C532D98-736B-4E28-BC75-F0301FC958AB}" destId="{3D9CA78B-9AC0-4A87-A3B4-CC4407EFF41C}" srcOrd="0" destOrd="0" presId="urn:microsoft.com/office/officeart/2005/8/layout/radial6"/>
    <dgm:cxn modelId="{BAA13963-ACD3-4A1B-B032-29A959989229}" type="presOf" srcId="{56A00D34-8028-4954-B789-42250ED90928}" destId="{628FE46E-9E49-4010-A959-455F77AB5897}" srcOrd="0" destOrd="0" presId="urn:microsoft.com/office/officeart/2005/8/layout/radial6"/>
    <dgm:cxn modelId="{39470C9B-86A5-456E-9A6C-A9B3DC6A1622}" type="presOf" srcId="{AEAAA2F6-CC89-4300-B700-36CE632AB711}" destId="{551A6487-1DE1-436A-896E-D96655BD79D9}" srcOrd="0" destOrd="0" presId="urn:microsoft.com/office/officeart/2005/8/layout/radial6"/>
    <dgm:cxn modelId="{B67FAF36-DD20-49A5-B0E6-340FF0B72C75}" type="presOf" srcId="{DFF4ED89-0F6F-4356-9544-D3E3B14AA248}" destId="{7F836D31-0CEC-4512-AFB3-56F30C3056B1}" srcOrd="0" destOrd="0" presId="urn:microsoft.com/office/officeart/2005/8/layout/radial6"/>
    <dgm:cxn modelId="{F3B9703B-7D77-4AFB-9A00-726F51962052}" type="presOf" srcId="{4E73EDFC-B295-4311-9FF8-631A25F8B79F}" destId="{9671B856-9BB3-4D98-919D-7E98C8162EAC}" srcOrd="0" destOrd="0" presId="urn:microsoft.com/office/officeart/2005/8/layout/radial6"/>
    <dgm:cxn modelId="{9A0D16F6-1034-4749-BA65-2C58D93B9814}" type="presOf" srcId="{C918F667-8AAB-45BF-AAE3-4157BA5FB73B}" destId="{2B2EE29A-7867-4530-B1F9-21C236F86377}" srcOrd="0" destOrd="0" presId="urn:microsoft.com/office/officeart/2005/8/layout/radial6"/>
    <dgm:cxn modelId="{F1C70C87-5F6F-4502-A631-F89C06457572}" srcId="{A27F4FED-568B-4620-B733-0383D9578CDA}" destId="{B962BE18-C5C4-4355-8F29-D85702A92A20}" srcOrd="1" destOrd="0" parTransId="{FA2D5C2A-C563-4D79-AD72-011FD05C7954}" sibTransId="{73A2C1E1-145D-4668-87DB-E3C91E3E90CD}"/>
    <dgm:cxn modelId="{60363A25-91BA-4DF2-A4C0-03278E992054}" type="presOf" srcId="{8FDD2F52-F077-4A24-AA14-2B37E95F5CE6}" destId="{00176122-E7DC-4070-BB9A-05E66726579A}" srcOrd="0" destOrd="0" presId="urn:microsoft.com/office/officeart/2005/8/layout/radial6"/>
    <dgm:cxn modelId="{FB984F49-F65A-4158-A359-5A0ABB489FC3}" type="presOf" srcId="{A27F4FED-568B-4620-B733-0383D9578CDA}" destId="{5B254AA3-4ECC-4823-9785-8F8B72C90F02}" srcOrd="0" destOrd="0" presId="urn:microsoft.com/office/officeart/2005/8/layout/radial6"/>
    <dgm:cxn modelId="{CADEA4AD-E0CD-464E-808D-4DE2FCC92DD6}" type="presOf" srcId="{B962BE18-C5C4-4355-8F29-D85702A92A20}" destId="{496D4331-9533-4773-9B3E-0DE9D6A6B597}" srcOrd="0" destOrd="0" presId="urn:microsoft.com/office/officeart/2005/8/layout/radial6"/>
    <dgm:cxn modelId="{E0962D8E-D25C-4452-9AF6-8D121AAC9941}" type="presOf" srcId="{05E09C06-2375-4A3C-AF2D-DDB7EE700009}" destId="{3E69FA27-411D-4D5D-8024-E02554DD0344}" srcOrd="0" destOrd="0" presId="urn:microsoft.com/office/officeart/2005/8/layout/radial6"/>
    <dgm:cxn modelId="{64AD0E4D-6273-41CA-BC21-550B59C065E8}" srcId="{15D675DA-5B1C-43E4-8C83-B0214A0745FF}" destId="{A27F4FED-568B-4620-B733-0383D9578CDA}" srcOrd="0" destOrd="0" parTransId="{51552183-A949-4AFE-A564-F0F289516E8A}" sibTransId="{BE00C15B-2072-41AC-9981-604ACFE41C36}"/>
    <dgm:cxn modelId="{3475940D-BDB8-4AF9-ACEB-1BB1960E2A11}" srcId="{A27F4FED-568B-4620-B733-0383D9578CDA}" destId="{56A00D34-8028-4954-B789-42250ED90928}" srcOrd="4" destOrd="0" parTransId="{975F6962-518F-4605-A470-328E855F4867}" sibTransId="{4E73EDFC-B295-4311-9FF8-631A25F8B79F}"/>
    <dgm:cxn modelId="{C58E65A3-F34E-49BD-9672-CA4CF9A48207}" srcId="{A27F4FED-568B-4620-B733-0383D9578CDA}" destId="{8FDD2F52-F077-4A24-AA14-2B37E95F5CE6}" srcOrd="0" destOrd="0" parTransId="{2C5CA4B3-7CD4-4E04-9B81-4FDF237E5BD1}" sibTransId="{AEAAA2F6-CC89-4300-B700-36CE632AB711}"/>
    <dgm:cxn modelId="{8A26EACC-1EB4-4D3F-9051-D2C57D0FD546}" srcId="{A27F4FED-568B-4620-B733-0383D9578CDA}" destId="{DFF4ED89-0F6F-4356-9544-D3E3B14AA248}" srcOrd="3" destOrd="0" parTransId="{7ECC7F66-5096-424F-8F25-AB8E6B690D1D}" sibTransId="{7C532D98-736B-4E28-BC75-F0301FC958AB}"/>
    <dgm:cxn modelId="{F876756C-C1AB-42FF-ADE6-ECD1FB8CF904}" type="presOf" srcId="{73A2C1E1-145D-4668-87DB-E3C91E3E90CD}" destId="{8A54DD51-27E2-4C40-8C44-CADAA457CE4E}" srcOrd="0" destOrd="0" presId="urn:microsoft.com/office/officeart/2005/8/layout/radial6"/>
    <dgm:cxn modelId="{E8F87BA1-5BBE-4563-B50E-B3A38CC8D731}" type="presOf" srcId="{15D675DA-5B1C-43E4-8C83-B0214A0745FF}" destId="{FAB361DA-94EF-43B8-B954-27D128A8B8E5}" srcOrd="0" destOrd="0" presId="urn:microsoft.com/office/officeart/2005/8/layout/radial6"/>
    <dgm:cxn modelId="{A9331194-DE53-464E-BA44-42D6727E524C}" srcId="{A27F4FED-568B-4620-B733-0383D9578CDA}" destId="{05E09C06-2375-4A3C-AF2D-DDB7EE700009}" srcOrd="2" destOrd="0" parTransId="{34E70A53-61C5-4021-9F3C-DDD2CE2C991E}" sibTransId="{C918F667-8AAB-45BF-AAE3-4157BA5FB73B}"/>
    <dgm:cxn modelId="{A545468B-82E0-4ED4-BF3A-5A80CAB26672}" type="presParOf" srcId="{FAB361DA-94EF-43B8-B954-27D128A8B8E5}" destId="{5B254AA3-4ECC-4823-9785-8F8B72C90F02}" srcOrd="0" destOrd="0" presId="urn:microsoft.com/office/officeart/2005/8/layout/radial6"/>
    <dgm:cxn modelId="{AABF5340-FD96-4EC9-AAD5-2C1DF42D73A9}" type="presParOf" srcId="{FAB361DA-94EF-43B8-B954-27D128A8B8E5}" destId="{00176122-E7DC-4070-BB9A-05E66726579A}" srcOrd="1" destOrd="0" presId="urn:microsoft.com/office/officeart/2005/8/layout/radial6"/>
    <dgm:cxn modelId="{0D2CDA3E-FD8C-4D1D-8AB1-984CC2A530D8}" type="presParOf" srcId="{FAB361DA-94EF-43B8-B954-27D128A8B8E5}" destId="{5312F775-E21D-475C-A61D-CCB166403C71}" srcOrd="2" destOrd="0" presId="urn:microsoft.com/office/officeart/2005/8/layout/radial6"/>
    <dgm:cxn modelId="{2ADFF788-A4A9-4058-B201-D7AF1382F10E}" type="presParOf" srcId="{FAB361DA-94EF-43B8-B954-27D128A8B8E5}" destId="{551A6487-1DE1-436A-896E-D96655BD79D9}" srcOrd="3" destOrd="0" presId="urn:microsoft.com/office/officeart/2005/8/layout/radial6"/>
    <dgm:cxn modelId="{EAFEA334-F70E-4F77-AD84-53F8BF7A481B}" type="presParOf" srcId="{FAB361DA-94EF-43B8-B954-27D128A8B8E5}" destId="{496D4331-9533-4773-9B3E-0DE9D6A6B597}" srcOrd="4" destOrd="0" presId="urn:microsoft.com/office/officeart/2005/8/layout/radial6"/>
    <dgm:cxn modelId="{55B4AC9A-6CC2-4C1D-B872-D259B2324DCA}" type="presParOf" srcId="{FAB361DA-94EF-43B8-B954-27D128A8B8E5}" destId="{2618C992-45D5-4728-BF48-DA09BD01C68B}" srcOrd="5" destOrd="0" presId="urn:microsoft.com/office/officeart/2005/8/layout/radial6"/>
    <dgm:cxn modelId="{40276B13-947B-48E7-8055-8CEBE21A89B8}" type="presParOf" srcId="{FAB361DA-94EF-43B8-B954-27D128A8B8E5}" destId="{8A54DD51-27E2-4C40-8C44-CADAA457CE4E}" srcOrd="6" destOrd="0" presId="urn:microsoft.com/office/officeart/2005/8/layout/radial6"/>
    <dgm:cxn modelId="{43D02B52-CA95-4F14-890D-A808736E9EAD}" type="presParOf" srcId="{FAB361DA-94EF-43B8-B954-27D128A8B8E5}" destId="{3E69FA27-411D-4D5D-8024-E02554DD0344}" srcOrd="7" destOrd="0" presId="urn:microsoft.com/office/officeart/2005/8/layout/radial6"/>
    <dgm:cxn modelId="{D5EDAE59-A3CB-444B-9A3C-30CC996DBFEC}" type="presParOf" srcId="{FAB361DA-94EF-43B8-B954-27D128A8B8E5}" destId="{6E55D31D-B75B-4328-B97B-BE9937D03716}" srcOrd="8" destOrd="0" presId="urn:microsoft.com/office/officeart/2005/8/layout/radial6"/>
    <dgm:cxn modelId="{0855F855-B3F4-42C5-B396-BCC3B61939D2}" type="presParOf" srcId="{FAB361DA-94EF-43B8-B954-27D128A8B8E5}" destId="{2B2EE29A-7867-4530-B1F9-21C236F86377}" srcOrd="9" destOrd="0" presId="urn:microsoft.com/office/officeart/2005/8/layout/radial6"/>
    <dgm:cxn modelId="{678D2672-4E23-4E3E-AE68-A067217EE687}" type="presParOf" srcId="{FAB361DA-94EF-43B8-B954-27D128A8B8E5}" destId="{7F836D31-0CEC-4512-AFB3-56F30C3056B1}" srcOrd="10" destOrd="0" presId="urn:microsoft.com/office/officeart/2005/8/layout/radial6"/>
    <dgm:cxn modelId="{422BEC74-4D73-41EC-8F7A-115BFC72D5C2}" type="presParOf" srcId="{FAB361DA-94EF-43B8-B954-27D128A8B8E5}" destId="{F84F27FB-0B1A-4260-860D-91A28117945C}" srcOrd="11" destOrd="0" presId="urn:microsoft.com/office/officeart/2005/8/layout/radial6"/>
    <dgm:cxn modelId="{8A7E020F-4089-4764-9D16-46E8A9AA14B3}" type="presParOf" srcId="{FAB361DA-94EF-43B8-B954-27D128A8B8E5}" destId="{3D9CA78B-9AC0-4A87-A3B4-CC4407EFF41C}" srcOrd="12" destOrd="0" presId="urn:microsoft.com/office/officeart/2005/8/layout/radial6"/>
    <dgm:cxn modelId="{77847115-EFB2-4140-B4A3-91F9F4E5D33F}" type="presParOf" srcId="{FAB361DA-94EF-43B8-B954-27D128A8B8E5}" destId="{628FE46E-9E49-4010-A959-455F77AB5897}" srcOrd="13" destOrd="0" presId="urn:microsoft.com/office/officeart/2005/8/layout/radial6"/>
    <dgm:cxn modelId="{5265D34E-6B9F-4701-82EB-AAEC08D76DB2}" type="presParOf" srcId="{FAB361DA-94EF-43B8-B954-27D128A8B8E5}" destId="{B7438F4A-BCB1-4E43-B502-5050955C9C8A}" srcOrd="14" destOrd="0" presId="urn:microsoft.com/office/officeart/2005/8/layout/radial6"/>
    <dgm:cxn modelId="{754F9387-3A90-4603-ABA5-B93E1DAE0FE8}" type="presParOf" srcId="{FAB361DA-94EF-43B8-B954-27D128A8B8E5}" destId="{9671B856-9BB3-4D98-919D-7E98C8162EAC}" srcOrd="15"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1B856-9BB3-4D98-919D-7E98C8162EAC}">
      <dsp:nvSpPr>
        <dsp:cNvPr id="0" name=""/>
        <dsp:cNvSpPr/>
      </dsp:nvSpPr>
      <dsp:spPr>
        <a:xfrm>
          <a:off x="2068144" y="887163"/>
          <a:ext cx="5815268" cy="5815268"/>
        </a:xfrm>
        <a:prstGeom prst="blockArc">
          <a:avLst>
            <a:gd name="adj1" fmla="val 11880000"/>
            <a:gd name="adj2" fmla="val 1620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D9CA78B-9AC0-4A87-A3B4-CC4407EFF41C}">
      <dsp:nvSpPr>
        <dsp:cNvPr id="0" name=""/>
        <dsp:cNvSpPr/>
      </dsp:nvSpPr>
      <dsp:spPr>
        <a:xfrm>
          <a:off x="2068144" y="887163"/>
          <a:ext cx="5815268" cy="5815268"/>
        </a:xfrm>
        <a:prstGeom prst="blockArc">
          <a:avLst>
            <a:gd name="adj1" fmla="val 7560000"/>
            <a:gd name="adj2" fmla="val 1188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B2EE29A-7867-4530-B1F9-21C236F86377}">
      <dsp:nvSpPr>
        <dsp:cNvPr id="0" name=""/>
        <dsp:cNvSpPr/>
      </dsp:nvSpPr>
      <dsp:spPr>
        <a:xfrm>
          <a:off x="2068144" y="887163"/>
          <a:ext cx="5815268" cy="5815268"/>
        </a:xfrm>
        <a:prstGeom prst="blockArc">
          <a:avLst>
            <a:gd name="adj1" fmla="val 3240000"/>
            <a:gd name="adj2" fmla="val 756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A54DD51-27E2-4C40-8C44-CADAA457CE4E}">
      <dsp:nvSpPr>
        <dsp:cNvPr id="0" name=""/>
        <dsp:cNvSpPr/>
      </dsp:nvSpPr>
      <dsp:spPr>
        <a:xfrm>
          <a:off x="2068144" y="887163"/>
          <a:ext cx="5815268" cy="5815268"/>
        </a:xfrm>
        <a:prstGeom prst="blockArc">
          <a:avLst>
            <a:gd name="adj1" fmla="val 20520000"/>
            <a:gd name="adj2" fmla="val 324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1A6487-1DE1-436A-896E-D96655BD79D9}">
      <dsp:nvSpPr>
        <dsp:cNvPr id="0" name=""/>
        <dsp:cNvSpPr/>
      </dsp:nvSpPr>
      <dsp:spPr>
        <a:xfrm>
          <a:off x="2448288" y="1008120"/>
          <a:ext cx="5815268" cy="5815268"/>
        </a:xfrm>
        <a:prstGeom prst="blockArc">
          <a:avLst>
            <a:gd name="adj1" fmla="val 16200000"/>
            <a:gd name="adj2" fmla="val 2052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B254AA3-4ECC-4823-9785-8F8B72C90F02}">
      <dsp:nvSpPr>
        <dsp:cNvPr id="0" name=""/>
        <dsp:cNvSpPr/>
      </dsp:nvSpPr>
      <dsp:spPr>
        <a:xfrm>
          <a:off x="3193971" y="2012990"/>
          <a:ext cx="3563615" cy="3563615"/>
        </a:xfrm>
        <a:prstGeom prst="ellips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fr-FR" sz="6500" kern="1200" dirty="0" smtClean="0">
              <a:solidFill>
                <a:schemeClr val="tx1"/>
              </a:solidFill>
            </a:rPr>
            <a:t>Outils</a:t>
          </a:r>
          <a:endParaRPr lang="fr-FR" sz="6500" kern="1200" dirty="0">
            <a:solidFill>
              <a:schemeClr val="tx1"/>
            </a:solidFill>
          </a:endParaRPr>
        </a:p>
      </dsp:txBody>
      <dsp:txXfrm>
        <a:off x="3715850" y="2534869"/>
        <a:ext cx="2519857" cy="2519857"/>
      </dsp:txXfrm>
    </dsp:sp>
    <dsp:sp modelId="{00176122-E7DC-4070-BB9A-05E66726579A}">
      <dsp:nvSpPr>
        <dsp:cNvPr id="0" name=""/>
        <dsp:cNvSpPr/>
      </dsp:nvSpPr>
      <dsp:spPr>
        <a:xfrm>
          <a:off x="3686072" y="-273383"/>
          <a:ext cx="2579412" cy="2456034"/>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r-FR" sz="2800" kern="1200" dirty="0" err="1" smtClean="0">
              <a:solidFill>
                <a:schemeClr val="tx1"/>
              </a:solidFill>
            </a:rPr>
            <a:t>Réglemen-tation</a:t>
          </a:r>
          <a:endParaRPr lang="fr-FR" sz="3200" kern="1200" dirty="0">
            <a:solidFill>
              <a:schemeClr val="tx1"/>
            </a:solidFill>
          </a:endParaRPr>
        </a:p>
      </dsp:txBody>
      <dsp:txXfrm>
        <a:off x="4063818" y="86295"/>
        <a:ext cx="1823920" cy="1736678"/>
      </dsp:txXfrm>
    </dsp:sp>
    <dsp:sp modelId="{496D4331-9533-4773-9B3E-0DE9D6A6B597}">
      <dsp:nvSpPr>
        <dsp:cNvPr id="0" name=""/>
        <dsp:cNvSpPr/>
      </dsp:nvSpPr>
      <dsp:spPr>
        <a:xfrm>
          <a:off x="6429670"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Taxes</a:t>
          </a:r>
          <a:endParaRPr lang="fr-FR" sz="2900" kern="1200" dirty="0">
            <a:solidFill>
              <a:schemeClr val="tx1"/>
            </a:solidFill>
          </a:endParaRPr>
        </a:p>
      </dsp:txBody>
      <dsp:txXfrm>
        <a:off x="6794985" y="2035188"/>
        <a:ext cx="1763900" cy="1763900"/>
      </dsp:txXfrm>
    </dsp:sp>
    <dsp:sp modelId="{3E69FA27-411D-4D5D-8024-E02554DD0344}">
      <dsp:nvSpPr>
        <dsp:cNvPr id="0" name=""/>
        <dsp:cNvSpPr/>
      </dsp:nvSpPr>
      <dsp:spPr>
        <a:xfrm>
          <a:off x="5397920"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Incitations fiscales</a:t>
          </a:r>
          <a:endParaRPr lang="fr-FR" sz="2900" kern="1200" dirty="0">
            <a:solidFill>
              <a:schemeClr val="tx1"/>
            </a:solidFill>
          </a:endParaRPr>
        </a:p>
      </dsp:txBody>
      <dsp:txXfrm>
        <a:off x="5763235" y="5210588"/>
        <a:ext cx="1763900" cy="1763900"/>
      </dsp:txXfrm>
    </dsp:sp>
    <dsp:sp modelId="{7F836D31-0CEC-4512-AFB3-56F30C3056B1}">
      <dsp:nvSpPr>
        <dsp:cNvPr id="0" name=""/>
        <dsp:cNvSpPr/>
      </dsp:nvSpPr>
      <dsp:spPr>
        <a:xfrm>
          <a:off x="2059107"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Labels</a:t>
          </a:r>
          <a:endParaRPr lang="fr-FR" sz="2900" kern="1200" dirty="0">
            <a:solidFill>
              <a:schemeClr val="tx1"/>
            </a:solidFill>
          </a:endParaRPr>
        </a:p>
      </dsp:txBody>
      <dsp:txXfrm>
        <a:off x="2424422" y="5210588"/>
        <a:ext cx="1763900" cy="1763900"/>
      </dsp:txXfrm>
    </dsp:sp>
    <dsp:sp modelId="{628FE46E-9E49-4010-A959-455F77AB5897}">
      <dsp:nvSpPr>
        <dsp:cNvPr id="0" name=""/>
        <dsp:cNvSpPr/>
      </dsp:nvSpPr>
      <dsp:spPr>
        <a:xfrm>
          <a:off x="1027357"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Marché carbone</a:t>
          </a:r>
          <a:endParaRPr lang="fr-FR" sz="2900" kern="1200" dirty="0">
            <a:solidFill>
              <a:schemeClr val="tx1"/>
            </a:solidFill>
          </a:endParaRPr>
        </a:p>
      </dsp:txBody>
      <dsp:txXfrm>
        <a:off x="1392672" y="2035188"/>
        <a:ext cx="1763900" cy="17639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1B856-9BB3-4D98-919D-7E98C8162EAC}">
      <dsp:nvSpPr>
        <dsp:cNvPr id="0" name=""/>
        <dsp:cNvSpPr/>
      </dsp:nvSpPr>
      <dsp:spPr>
        <a:xfrm>
          <a:off x="2068144" y="887163"/>
          <a:ext cx="5815268" cy="5815268"/>
        </a:xfrm>
        <a:prstGeom prst="blockArc">
          <a:avLst>
            <a:gd name="adj1" fmla="val 11880000"/>
            <a:gd name="adj2" fmla="val 1620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D9CA78B-9AC0-4A87-A3B4-CC4407EFF41C}">
      <dsp:nvSpPr>
        <dsp:cNvPr id="0" name=""/>
        <dsp:cNvSpPr/>
      </dsp:nvSpPr>
      <dsp:spPr>
        <a:xfrm>
          <a:off x="2068144" y="887163"/>
          <a:ext cx="5815268" cy="5815268"/>
        </a:xfrm>
        <a:prstGeom prst="blockArc">
          <a:avLst>
            <a:gd name="adj1" fmla="val 7560000"/>
            <a:gd name="adj2" fmla="val 1188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B2EE29A-7867-4530-B1F9-21C236F86377}">
      <dsp:nvSpPr>
        <dsp:cNvPr id="0" name=""/>
        <dsp:cNvSpPr/>
      </dsp:nvSpPr>
      <dsp:spPr>
        <a:xfrm>
          <a:off x="2068144" y="887163"/>
          <a:ext cx="5815268" cy="5815268"/>
        </a:xfrm>
        <a:prstGeom prst="blockArc">
          <a:avLst>
            <a:gd name="adj1" fmla="val 3240000"/>
            <a:gd name="adj2" fmla="val 756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A54DD51-27E2-4C40-8C44-CADAA457CE4E}">
      <dsp:nvSpPr>
        <dsp:cNvPr id="0" name=""/>
        <dsp:cNvSpPr/>
      </dsp:nvSpPr>
      <dsp:spPr>
        <a:xfrm>
          <a:off x="2068144" y="887163"/>
          <a:ext cx="5815268" cy="5815268"/>
        </a:xfrm>
        <a:prstGeom prst="blockArc">
          <a:avLst>
            <a:gd name="adj1" fmla="val 20520000"/>
            <a:gd name="adj2" fmla="val 324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1A6487-1DE1-436A-896E-D96655BD79D9}">
      <dsp:nvSpPr>
        <dsp:cNvPr id="0" name=""/>
        <dsp:cNvSpPr/>
      </dsp:nvSpPr>
      <dsp:spPr>
        <a:xfrm>
          <a:off x="2448288" y="1008120"/>
          <a:ext cx="5815268" cy="5815268"/>
        </a:xfrm>
        <a:prstGeom prst="blockArc">
          <a:avLst>
            <a:gd name="adj1" fmla="val 16200000"/>
            <a:gd name="adj2" fmla="val 2052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B254AA3-4ECC-4823-9785-8F8B72C90F02}">
      <dsp:nvSpPr>
        <dsp:cNvPr id="0" name=""/>
        <dsp:cNvSpPr/>
      </dsp:nvSpPr>
      <dsp:spPr>
        <a:xfrm>
          <a:off x="3193971" y="2012990"/>
          <a:ext cx="3563615" cy="3563615"/>
        </a:xfrm>
        <a:prstGeom prst="ellips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fr-FR" sz="6500" kern="1200" dirty="0" smtClean="0">
              <a:solidFill>
                <a:schemeClr val="tx1"/>
              </a:solidFill>
            </a:rPr>
            <a:t>Outils</a:t>
          </a:r>
          <a:endParaRPr lang="fr-FR" sz="6500" kern="1200" dirty="0">
            <a:solidFill>
              <a:schemeClr val="tx1"/>
            </a:solidFill>
          </a:endParaRPr>
        </a:p>
      </dsp:txBody>
      <dsp:txXfrm>
        <a:off x="3715850" y="2534869"/>
        <a:ext cx="2519857" cy="2519857"/>
      </dsp:txXfrm>
    </dsp:sp>
    <dsp:sp modelId="{00176122-E7DC-4070-BB9A-05E66726579A}">
      <dsp:nvSpPr>
        <dsp:cNvPr id="0" name=""/>
        <dsp:cNvSpPr/>
      </dsp:nvSpPr>
      <dsp:spPr>
        <a:xfrm>
          <a:off x="3686072" y="-273383"/>
          <a:ext cx="2579412" cy="2456034"/>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r-FR" sz="2800" kern="1200" dirty="0" err="1" smtClean="0">
              <a:solidFill>
                <a:schemeClr val="tx1"/>
              </a:solidFill>
            </a:rPr>
            <a:t>Réglemen-tation</a:t>
          </a:r>
          <a:endParaRPr lang="fr-FR" sz="3200" kern="1200" dirty="0">
            <a:solidFill>
              <a:schemeClr val="tx1"/>
            </a:solidFill>
          </a:endParaRPr>
        </a:p>
      </dsp:txBody>
      <dsp:txXfrm>
        <a:off x="4063818" y="86295"/>
        <a:ext cx="1823920" cy="1736678"/>
      </dsp:txXfrm>
    </dsp:sp>
    <dsp:sp modelId="{496D4331-9533-4773-9B3E-0DE9D6A6B597}">
      <dsp:nvSpPr>
        <dsp:cNvPr id="0" name=""/>
        <dsp:cNvSpPr/>
      </dsp:nvSpPr>
      <dsp:spPr>
        <a:xfrm>
          <a:off x="6429670"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Taxes</a:t>
          </a:r>
          <a:endParaRPr lang="fr-FR" sz="2900" kern="1200" dirty="0"/>
        </a:p>
      </dsp:txBody>
      <dsp:txXfrm>
        <a:off x="6794985" y="2035188"/>
        <a:ext cx="1763900" cy="1763900"/>
      </dsp:txXfrm>
    </dsp:sp>
    <dsp:sp modelId="{3E69FA27-411D-4D5D-8024-E02554DD0344}">
      <dsp:nvSpPr>
        <dsp:cNvPr id="0" name=""/>
        <dsp:cNvSpPr/>
      </dsp:nvSpPr>
      <dsp:spPr>
        <a:xfrm>
          <a:off x="5397920"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Incitations fiscales</a:t>
          </a:r>
          <a:endParaRPr lang="fr-FR" sz="2900" kern="1200" dirty="0"/>
        </a:p>
      </dsp:txBody>
      <dsp:txXfrm>
        <a:off x="5763235" y="5210588"/>
        <a:ext cx="1763900" cy="1763900"/>
      </dsp:txXfrm>
    </dsp:sp>
    <dsp:sp modelId="{7F836D31-0CEC-4512-AFB3-56F30C3056B1}">
      <dsp:nvSpPr>
        <dsp:cNvPr id="0" name=""/>
        <dsp:cNvSpPr/>
      </dsp:nvSpPr>
      <dsp:spPr>
        <a:xfrm>
          <a:off x="2059107"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Labels</a:t>
          </a:r>
          <a:endParaRPr lang="fr-FR" sz="2900" kern="1200" dirty="0"/>
        </a:p>
      </dsp:txBody>
      <dsp:txXfrm>
        <a:off x="2424422" y="5210588"/>
        <a:ext cx="1763900" cy="1763900"/>
      </dsp:txXfrm>
    </dsp:sp>
    <dsp:sp modelId="{628FE46E-9E49-4010-A959-455F77AB5897}">
      <dsp:nvSpPr>
        <dsp:cNvPr id="0" name=""/>
        <dsp:cNvSpPr/>
      </dsp:nvSpPr>
      <dsp:spPr>
        <a:xfrm>
          <a:off x="1027357"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Marché carbone</a:t>
          </a:r>
          <a:endParaRPr lang="fr-FR" sz="2900" kern="1200" dirty="0"/>
        </a:p>
      </dsp:txBody>
      <dsp:txXfrm>
        <a:off x="1392672" y="2035188"/>
        <a:ext cx="1763900" cy="17639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1B856-9BB3-4D98-919D-7E98C8162EAC}">
      <dsp:nvSpPr>
        <dsp:cNvPr id="0" name=""/>
        <dsp:cNvSpPr/>
      </dsp:nvSpPr>
      <dsp:spPr>
        <a:xfrm>
          <a:off x="2068144" y="887163"/>
          <a:ext cx="5815268" cy="5815268"/>
        </a:xfrm>
        <a:prstGeom prst="blockArc">
          <a:avLst>
            <a:gd name="adj1" fmla="val 11880000"/>
            <a:gd name="adj2" fmla="val 1620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D9CA78B-9AC0-4A87-A3B4-CC4407EFF41C}">
      <dsp:nvSpPr>
        <dsp:cNvPr id="0" name=""/>
        <dsp:cNvSpPr/>
      </dsp:nvSpPr>
      <dsp:spPr>
        <a:xfrm>
          <a:off x="2068144" y="887163"/>
          <a:ext cx="5815268" cy="5815268"/>
        </a:xfrm>
        <a:prstGeom prst="blockArc">
          <a:avLst>
            <a:gd name="adj1" fmla="val 7560000"/>
            <a:gd name="adj2" fmla="val 1188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B2EE29A-7867-4530-B1F9-21C236F86377}">
      <dsp:nvSpPr>
        <dsp:cNvPr id="0" name=""/>
        <dsp:cNvSpPr/>
      </dsp:nvSpPr>
      <dsp:spPr>
        <a:xfrm>
          <a:off x="2068144" y="887163"/>
          <a:ext cx="5815268" cy="5815268"/>
        </a:xfrm>
        <a:prstGeom prst="blockArc">
          <a:avLst>
            <a:gd name="adj1" fmla="val 3240000"/>
            <a:gd name="adj2" fmla="val 756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A54DD51-27E2-4C40-8C44-CADAA457CE4E}">
      <dsp:nvSpPr>
        <dsp:cNvPr id="0" name=""/>
        <dsp:cNvSpPr/>
      </dsp:nvSpPr>
      <dsp:spPr>
        <a:xfrm>
          <a:off x="2068144" y="887163"/>
          <a:ext cx="5815268" cy="5815268"/>
        </a:xfrm>
        <a:prstGeom prst="blockArc">
          <a:avLst>
            <a:gd name="adj1" fmla="val 20520000"/>
            <a:gd name="adj2" fmla="val 324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1A6487-1DE1-436A-896E-D96655BD79D9}">
      <dsp:nvSpPr>
        <dsp:cNvPr id="0" name=""/>
        <dsp:cNvSpPr/>
      </dsp:nvSpPr>
      <dsp:spPr>
        <a:xfrm>
          <a:off x="2448288" y="1008120"/>
          <a:ext cx="5815268" cy="5815268"/>
        </a:xfrm>
        <a:prstGeom prst="blockArc">
          <a:avLst>
            <a:gd name="adj1" fmla="val 16200000"/>
            <a:gd name="adj2" fmla="val 2052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B254AA3-4ECC-4823-9785-8F8B72C90F02}">
      <dsp:nvSpPr>
        <dsp:cNvPr id="0" name=""/>
        <dsp:cNvSpPr/>
      </dsp:nvSpPr>
      <dsp:spPr>
        <a:xfrm>
          <a:off x="3193971" y="2012990"/>
          <a:ext cx="3563615" cy="3563615"/>
        </a:xfrm>
        <a:prstGeom prst="ellips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fr-FR" sz="6500" kern="1200" dirty="0" smtClean="0">
              <a:solidFill>
                <a:schemeClr val="tx1"/>
              </a:solidFill>
            </a:rPr>
            <a:t>Outils</a:t>
          </a:r>
          <a:endParaRPr lang="fr-FR" sz="6500" kern="1200" dirty="0">
            <a:solidFill>
              <a:schemeClr val="tx1"/>
            </a:solidFill>
          </a:endParaRPr>
        </a:p>
      </dsp:txBody>
      <dsp:txXfrm>
        <a:off x="3715850" y="2534869"/>
        <a:ext cx="2519857" cy="2519857"/>
      </dsp:txXfrm>
    </dsp:sp>
    <dsp:sp modelId="{00176122-E7DC-4070-BB9A-05E66726579A}">
      <dsp:nvSpPr>
        <dsp:cNvPr id="0" name=""/>
        <dsp:cNvSpPr/>
      </dsp:nvSpPr>
      <dsp:spPr>
        <a:xfrm>
          <a:off x="3686072" y="-273383"/>
          <a:ext cx="2579412" cy="2456034"/>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r-FR" sz="2800" kern="1200" dirty="0" err="1" smtClean="0">
              <a:solidFill>
                <a:schemeClr val="tx1"/>
              </a:solidFill>
            </a:rPr>
            <a:t>Réglemen-tation</a:t>
          </a:r>
          <a:endParaRPr lang="fr-FR" sz="3200" kern="1200" dirty="0">
            <a:solidFill>
              <a:schemeClr val="tx1"/>
            </a:solidFill>
          </a:endParaRPr>
        </a:p>
      </dsp:txBody>
      <dsp:txXfrm>
        <a:off x="4063818" y="86295"/>
        <a:ext cx="1823920" cy="1736678"/>
      </dsp:txXfrm>
    </dsp:sp>
    <dsp:sp modelId="{496D4331-9533-4773-9B3E-0DE9D6A6B597}">
      <dsp:nvSpPr>
        <dsp:cNvPr id="0" name=""/>
        <dsp:cNvSpPr/>
      </dsp:nvSpPr>
      <dsp:spPr>
        <a:xfrm>
          <a:off x="6429670"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Taxes</a:t>
          </a:r>
          <a:endParaRPr lang="fr-FR" sz="2900" kern="1200" dirty="0">
            <a:solidFill>
              <a:schemeClr val="tx1"/>
            </a:solidFill>
          </a:endParaRPr>
        </a:p>
      </dsp:txBody>
      <dsp:txXfrm>
        <a:off x="6794985" y="2035188"/>
        <a:ext cx="1763900" cy="1763900"/>
      </dsp:txXfrm>
    </dsp:sp>
    <dsp:sp modelId="{3E69FA27-411D-4D5D-8024-E02554DD0344}">
      <dsp:nvSpPr>
        <dsp:cNvPr id="0" name=""/>
        <dsp:cNvSpPr/>
      </dsp:nvSpPr>
      <dsp:spPr>
        <a:xfrm>
          <a:off x="5397920"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Incitations fiscales</a:t>
          </a:r>
          <a:endParaRPr lang="fr-FR" sz="2900" kern="1200" dirty="0"/>
        </a:p>
      </dsp:txBody>
      <dsp:txXfrm>
        <a:off x="5763235" y="5210588"/>
        <a:ext cx="1763900" cy="1763900"/>
      </dsp:txXfrm>
    </dsp:sp>
    <dsp:sp modelId="{7F836D31-0CEC-4512-AFB3-56F30C3056B1}">
      <dsp:nvSpPr>
        <dsp:cNvPr id="0" name=""/>
        <dsp:cNvSpPr/>
      </dsp:nvSpPr>
      <dsp:spPr>
        <a:xfrm>
          <a:off x="2059107"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Labels</a:t>
          </a:r>
          <a:endParaRPr lang="fr-FR" sz="2900" kern="1200" dirty="0"/>
        </a:p>
      </dsp:txBody>
      <dsp:txXfrm>
        <a:off x="2424422" y="5210588"/>
        <a:ext cx="1763900" cy="1763900"/>
      </dsp:txXfrm>
    </dsp:sp>
    <dsp:sp modelId="{628FE46E-9E49-4010-A959-455F77AB5897}">
      <dsp:nvSpPr>
        <dsp:cNvPr id="0" name=""/>
        <dsp:cNvSpPr/>
      </dsp:nvSpPr>
      <dsp:spPr>
        <a:xfrm>
          <a:off x="1027357"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Marché carbone</a:t>
          </a:r>
          <a:endParaRPr lang="fr-FR" sz="2900" kern="1200" dirty="0"/>
        </a:p>
      </dsp:txBody>
      <dsp:txXfrm>
        <a:off x="1392672" y="2035188"/>
        <a:ext cx="1763900" cy="17639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1B856-9BB3-4D98-919D-7E98C8162EAC}">
      <dsp:nvSpPr>
        <dsp:cNvPr id="0" name=""/>
        <dsp:cNvSpPr/>
      </dsp:nvSpPr>
      <dsp:spPr>
        <a:xfrm>
          <a:off x="2068144" y="887163"/>
          <a:ext cx="5815268" cy="5815268"/>
        </a:xfrm>
        <a:prstGeom prst="blockArc">
          <a:avLst>
            <a:gd name="adj1" fmla="val 11880000"/>
            <a:gd name="adj2" fmla="val 1620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D9CA78B-9AC0-4A87-A3B4-CC4407EFF41C}">
      <dsp:nvSpPr>
        <dsp:cNvPr id="0" name=""/>
        <dsp:cNvSpPr/>
      </dsp:nvSpPr>
      <dsp:spPr>
        <a:xfrm>
          <a:off x="2068144" y="887163"/>
          <a:ext cx="5815268" cy="5815268"/>
        </a:xfrm>
        <a:prstGeom prst="blockArc">
          <a:avLst>
            <a:gd name="adj1" fmla="val 7560000"/>
            <a:gd name="adj2" fmla="val 1188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B2EE29A-7867-4530-B1F9-21C236F86377}">
      <dsp:nvSpPr>
        <dsp:cNvPr id="0" name=""/>
        <dsp:cNvSpPr/>
      </dsp:nvSpPr>
      <dsp:spPr>
        <a:xfrm>
          <a:off x="2068144" y="887163"/>
          <a:ext cx="5815268" cy="5815268"/>
        </a:xfrm>
        <a:prstGeom prst="blockArc">
          <a:avLst>
            <a:gd name="adj1" fmla="val 3240000"/>
            <a:gd name="adj2" fmla="val 756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A54DD51-27E2-4C40-8C44-CADAA457CE4E}">
      <dsp:nvSpPr>
        <dsp:cNvPr id="0" name=""/>
        <dsp:cNvSpPr/>
      </dsp:nvSpPr>
      <dsp:spPr>
        <a:xfrm>
          <a:off x="2068144" y="887163"/>
          <a:ext cx="5815268" cy="5815268"/>
        </a:xfrm>
        <a:prstGeom prst="blockArc">
          <a:avLst>
            <a:gd name="adj1" fmla="val 20520000"/>
            <a:gd name="adj2" fmla="val 324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1A6487-1DE1-436A-896E-D96655BD79D9}">
      <dsp:nvSpPr>
        <dsp:cNvPr id="0" name=""/>
        <dsp:cNvSpPr/>
      </dsp:nvSpPr>
      <dsp:spPr>
        <a:xfrm>
          <a:off x="2448288" y="1008120"/>
          <a:ext cx="5815268" cy="5815268"/>
        </a:xfrm>
        <a:prstGeom prst="blockArc">
          <a:avLst>
            <a:gd name="adj1" fmla="val 16200000"/>
            <a:gd name="adj2" fmla="val 2052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B254AA3-4ECC-4823-9785-8F8B72C90F02}">
      <dsp:nvSpPr>
        <dsp:cNvPr id="0" name=""/>
        <dsp:cNvSpPr/>
      </dsp:nvSpPr>
      <dsp:spPr>
        <a:xfrm>
          <a:off x="3193971" y="2012990"/>
          <a:ext cx="3563615" cy="3563615"/>
        </a:xfrm>
        <a:prstGeom prst="ellips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fr-FR" sz="6500" kern="1200" dirty="0" smtClean="0">
              <a:solidFill>
                <a:schemeClr val="tx1"/>
              </a:solidFill>
            </a:rPr>
            <a:t>Outils</a:t>
          </a:r>
          <a:endParaRPr lang="fr-FR" sz="6500" kern="1200" dirty="0">
            <a:solidFill>
              <a:schemeClr val="tx1"/>
            </a:solidFill>
          </a:endParaRPr>
        </a:p>
      </dsp:txBody>
      <dsp:txXfrm>
        <a:off x="3715850" y="2534869"/>
        <a:ext cx="2519857" cy="2519857"/>
      </dsp:txXfrm>
    </dsp:sp>
    <dsp:sp modelId="{00176122-E7DC-4070-BB9A-05E66726579A}">
      <dsp:nvSpPr>
        <dsp:cNvPr id="0" name=""/>
        <dsp:cNvSpPr/>
      </dsp:nvSpPr>
      <dsp:spPr>
        <a:xfrm>
          <a:off x="3686072" y="-273383"/>
          <a:ext cx="2579412" cy="2456034"/>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r-FR" sz="2800" kern="1200" dirty="0" err="1" smtClean="0">
              <a:solidFill>
                <a:schemeClr val="tx1"/>
              </a:solidFill>
            </a:rPr>
            <a:t>Réglemen-tation</a:t>
          </a:r>
          <a:endParaRPr lang="fr-FR" sz="3200" kern="1200" dirty="0">
            <a:solidFill>
              <a:schemeClr val="tx1"/>
            </a:solidFill>
          </a:endParaRPr>
        </a:p>
      </dsp:txBody>
      <dsp:txXfrm>
        <a:off x="4063818" y="86295"/>
        <a:ext cx="1823920" cy="1736678"/>
      </dsp:txXfrm>
    </dsp:sp>
    <dsp:sp modelId="{496D4331-9533-4773-9B3E-0DE9D6A6B597}">
      <dsp:nvSpPr>
        <dsp:cNvPr id="0" name=""/>
        <dsp:cNvSpPr/>
      </dsp:nvSpPr>
      <dsp:spPr>
        <a:xfrm>
          <a:off x="6429670"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Taxes</a:t>
          </a:r>
          <a:endParaRPr lang="fr-FR" sz="2900" kern="1200" dirty="0">
            <a:solidFill>
              <a:schemeClr val="tx1"/>
            </a:solidFill>
          </a:endParaRPr>
        </a:p>
      </dsp:txBody>
      <dsp:txXfrm>
        <a:off x="6794985" y="2035188"/>
        <a:ext cx="1763900" cy="1763900"/>
      </dsp:txXfrm>
    </dsp:sp>
    <dsp:sp modelId="{3E69FA27-411D-4D5D-8024-E02554DD0344}">
      <dsp:nvSpPr>
        <dsp:cNvPr id="0" name=""/>
        <dsp:cNvSpPr/>
      </dsp:nvSpPr>
      <dsp:spPr>
        <a:xfrm>
          <a:off x="5397920"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Incitations fiscales</a:t>
          </a:r>
          <a:endParaRPr lang="fr-FR" sz="2900" kern="1200" dirty="0">
            <a:solidFill>
              <a:schemeClr val="tx1"/>
            </a:solidFill>
          </a:endParaRPr>
        </a:p>
      </dsp:txBody>
      <dsp:txXfrm>
        <a:off x="5763235" y="5210588"/>
        <a:ext cx="1763900" cy="1763900"/>
      </dsp:txXfrm>
    </dsp:sp>
    <dsp:sp modelId="{7F836D31-0CEC-4512-AFB3-56F30C3056B1}">
      <dsp:nvSpPr>
        <dsp:cNvPr id="0" name=""/>
        <dsp:cNvSpPr/>
      </dsp:nvSpPr>
      <dsp:spPr>
        <a:xfrm>
          <a:off x="2059107"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Labels</a:t>
          </a:r>
          <a:endParaRPr lang="fr-FR" sz="2900" kern="1200" dirty="0"/>
        </a:p>
      </dsp:txBody>
      <dsp:txXfrm>
        <a:off x="2424422" y="5210588"/>
        <a:ext cx="1763900" cy="1763900"/>
      </dsp:txXfrm>
    </dsp:sp>
    <dsp:sp modelId="{628FE46E-9E49-4010-A959-455F77AB5897}">
      <dsp:nvSpPr>
        <dsp:cNvPr id="0" name=""/>
        <dsp:cNvSpPr/>
      </dsp:nvSpPr>
      <dsp:spPr>
        <a:xfrm>
          <a:off x="1027357"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Marché carbone</a:t>
          </a:r>
          <a:endParaRPr lang="fr-FR" sz="2900" kern="1200" dirty="0"/>
        </a:p>
      </dsp:txBody>
      <dsp:txXfrm>
        <a:off x="1392672" y="2035188"/>
        <a:ext cx="1763900" cy="17639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1B856-9BB3-4D98-919D-7E98C8162EAC}">
      <dsp:nvSpPr>
        <dsp:cNvPr id="0" name=""/>
        <dsp:cNvSpPr/>
      </dsp:nvSpPr>
      <dsp:spPr>
        <a:xfrm>
          <a:off x="2068144" y="887163"/>
          <a:ext cx="5815268" cy="5815268"/>
        </a:xfrm>
        <a:prstGeom prst="blockArc">
          <a:avLst>
            <a:gd name="adj1" fmla="val 11880000"/>
            <a:gd name="adj2" fmla="val 1620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D9CA78B-9AC0-4A87-A3B4-CC4407EFF41C}">
      <dsp:nvSpPr>
        <dsp:cNvPr id="0" name=""/>
        <dsp:cNvSpPr/>
      </dsp:nvSpPr>
      <dsp:spPr>
        <a:xfrm>
          <a:off x="2068144" y="887163"/>
          <a:ext cx="5815268" cy="5815268"/>
        </a:xfrm>
        <a:prstGeom prst="blockArc">
          <a:avLst>
            <a:gd name="adj1" fmla="val 7560000"/>
            <a:gd name="adj2" fmla="val 1188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B2EE29A-7867-4530-B1F9-21C236F86377}">
      <dsp:nvSpPr>
        <dsp:cNvPr id="0" name=""/>
        <dsp:cNvSpPr/>
      </dsp:nvSpPr>
      <dsp:spPr>
        <a:xfrm>
          <a:off x="2068144" y="887163"/>
          <a:ext cx="5815268" cy="5815268"/>
        </a:xfrm>
        <a:prstGeom prst="blockArc">
          <a:avLst>
            <a:gd name="adj1" fmla="val 3240000"/>
            <a:gd name="adj2" fmla="val 756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A54DD51-27E2-4C40-8C44-CADAA457CE4E}">
      <dsp:nvSpPr>
        <dsp:cNvPr id="0" name=""/>
        <dsp:cNvSpPr/>
      </dsp:nvSpPr>
      <dsp:spPr>
        <a:xfrm>
          <a:off x="2068144" y="887163"/>
          <a:ext cx="5815268" cy="5815268"/>
        </a:xfrm>
        <a:prstGeom prst="blockArc">
          <a:avLst>
            <a:gd name="adj1" fmla="val 20520000"/>
            <a:gd name="adj2" fmla="val 324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1A6487-1DE1-436A-896E-D96655BD79D9}">
      <dsp:nvSpPr>
        <dsp:cNvPr id="0" name=""/>
        <dsp:cNvSpPr/>
      </dsp:nvSpPr>
      <dsp:spPr>
        <a:xfrm>
          <a:off x="2448288" y="1008120"/>
          <a:ext cx="5815268" cy="5815268"/>
        </a:xfrm>
        <a:prstGeom prst="blockArc">
          <a:avLst>
            <a:gd name="adj1" fmla="val 16200000"/>
            <a:gd name="adj2" fmla="val 2052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B254AA3-4ECC-4823-9785-8F8B72C90F02}">
      <dsp:nvSpPr>
        <dsp:cNvPr id="0" name=""/>
        <dsp:cNvSpPr/>
      </dsp:nvSpPr>
      <dsp:spPr>
        <a:xfrm>
          <a:off x="3193971" y="2012990"/>
          <a:ext cx="3563615" cy="3563615"/>
        </a:xfrm>
        <a:prstGeom prst="ellips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fr-FR" sz="6500" kern="1200" dirty="0" smtClean="0">
              <a:solidFill>
                <a:schemeClr val="tx1"/>
              </a:solidFill>
            </a:rPr>
            <a:t>Outils</a:t>
          </a:r>
          <a:endParaRPr lang="fr-FR" sz="6500" kern="1200" dirty="0">
            <a:solidFill>
              <a:schemeClr val="tx1"/>
            </a:solidFill>
          </a:endParaRPr>
        </a:p>
      </dsp:txBody>
      <dsp:txXfrm>
        <a:off x="3715850" y="2534869"/>
        <a:ext cx="2519857" cy="2519857"/>
      </dsp:txXfrm>
    </dsp:sp>
    <dsp:sp modelId="{00176122-E7DC-4070-BB9A-05E66726579A}">
      <dsp:nvSpPr>
        <dsp:cNvPr id="0" name=""/>
        <dsp:cNvSpPr/>
      </dsp:nvSpPr>
      <dsp:spPr>
        <a:xfrm>
          <a:off x="3686072" y="-273383"/>
          <a:ext cx="2579412" cy="2456034"/>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r-FR" sz="2800" kern="1200" dirty="0" err="1" smtClean="0">
              <a:solidFill>
                <a:schemeClr val="tx1"/>
              </a:solidFill>
            </a:rPr>
            <a:t>Réglemen-tation</a:t>
          </a:r>
          <a:endParaRPr lang="fr-FR" sz="3200" kern="1200" dirty="0">
            <a:solidFill>
              <a:schemeClr val="tx1"/>
            </a:solidFill>
          </a:endParaRPr>
        </a:p>
      </dsp:txBody>
      <dsp:txXfrm>
        <a:off x="4063818" y="86295"/>
        <a:ext cx="1823920" cy="1736678"/>
      </dsp:txXfrm>
    </dsp:sp>
    <dsp:sp modelId="{496D4331-9533-4773-9B3E-0DE9D6A6B597}">
      <dsp:nvSpPr>
        <dsp:cNvPr id="0" name=""/>
        <dsp:cNvSpPr/>
      </dsp:nvSpPr>
      <dsp:spPr>
        <a:xfrm>
          <a:off x="6429670"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Taxes</a:t>
          </a:r>
          <a:endParaRPr lang="fr-FR" sz="2900" kern="1200" dirty="0">
            <a:solidFill>
              <a:schemeClr val="tx1"/>
            </a:solidFill>
          </a:endParaRPr>
        </a:p>
      </dsp:txBody>
      <dsp:txXfrm>
        <a:off x="6794985" y="2035188"/>
        <a:ext cx="1763900" cy="1763900"/>
      </dsp:txXfrm>
    </dsp:sp>
    <dsp:sp modelId="{3E69FA27-411D-4D5D-8024-E02554DD0344}">
      <dsp:nvSpPr>
        <dsp:cNvPr id="0" name=""/>
        <dsp:cNvSpPr/>
      </dsp:nvSpPr>
      <dsp:spPr>
        <a:xfrm>
          <a:off x="5397920"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Incitations fiscales</a:t>
          </a:r>
          <a:endParaRPr lang="fr-FR" sz="2900" kern="1200" dirty="0">
            <a:solidFill>
              <a:schemeClr val="tx1"/>
            </a:solidFill>
          </a:endParaRPr>
        </a:p>
      </dsp:txBody>
      <dsp:txXfrm>
        <a:off x="5763235" y="5210588"/>
        <a:ext cx="1763900" cy="1763900"/>
      </dsp:txXfrm>
    </dsp:sp>
    <dsp:sp modelId="{7F836D31-0CEC-4512-AFB3-56F30C3056B1}">
      <dsp:nvSpPr>
        <dsp:cNvPr id="0" name=""/>
        <dsp:cNvSpPr/>
      </dsp:nvSpPr>
      <dsp:spPr>
        <a:xfrm>
          <a:off x="2059107"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Labels</a:t>
          </a:r>
          <a:endParaRPr lang="fr-FR" sz="2900" kern="1200" dirty="0">
            <a:solidFill>
              <a:schemeClr val="tx1"/>
            </a:solidFill>
          </a:endParaRPr>
        </a:p>
      </dsp:txBody>
      <dsp:txXfrm>
        <a:off x="2424422" y="5210588"/>
        <a:ext cx="1763900" cy="1763900"/>
      </dsp:txXfrm>
    </dsp:sp>
    <dsp:sp modelId="{628FE46E-9E49-4010-A959-455F77AB5897}">
      <dsp:nvSpPr>
        <dsp:cNvPr id="0" name=""/>
        <dsp:cNvSpPr/>
      </dsp:nvSpPr>
      <dsp:spPr>
        <a:xfrm>
          <a:off x="1027357"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t>Marché carbone</a:t>
          </a:r>
          <a:endParaRPr lang="fr-FR" sz="2900" kern="1200" dirty="0"/>
        </a:p>
      </dsp:txBody>
      <dsp:txXfrm>
        <a:off x="1392672" y="2035188"/>
        <a:ext cx="1763900" cy="17639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71B856-9BB3-4D98-919D-7E98C8162EAC}">
      <dsp:nvSpPr>
        <dsp:cNvPr id="0" name=""/>
        <dsp:cNvSpPr/>
      </dsp:nvSpPr>
      <dsp:spPr>
        <a:xfrm>
          <a:off x="2068144" y="887163"/>
          <a:ext cx="5815268" cy="5815268"/>
        </a:xfrm>
        <a:prstGeom prst="blockArc">
          <a:avLst>
            <a:gd name="adj1" fmla="val 11880000"/>
            <a:gd name="adj2" fmla="val 1620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D9CA78B-9AC0-4A87-A3B4-CC4407EFF41C}">
      <dsp:nvSpPr>
        <dsp:cNvPr id="0" name=""/>
        <dsp:cNvSpPr/>
      </dsp:nvSpPr>
      <dsp:spPr>
        <a:xfrm>
          <a:off x="2068144" y="887163"/>
          <a:ext cx="5815268" cy="5815268"/>
        </a:xfrm>
        <a:prstGeom prst="blockArc">
          <a:avLst>
            <a:gd name="adj1" fmla="val 7560000"/>
            <a:gd name="adj2" fmla="val 1188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B2EE29A-7867-4530-B1F9-21C236F86377}">
      <dsp:nvSpPr>
        <dsp:cNvPr id="0" name=""/>
        <dsp:cNvSpPr/>
      </dsp:nvSpPr>
      <dsp:spPr>
        <a:xfrm>
          <a:off x="2068144" y="887163"/>
          <a:ext cx="5815268" cy="5815268"/>
        </a:xfrm>
        <a:prstGeom prst="blockArc">
          <a:avLst>
            <a:gd name="adj1" fmla="val 3240000"/>
            <a:gd name="adj2" fmla="val 756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A54DD51-27E2-4C40-8C44-CADAA457CE4E}">
      <dsp:nvSpPr>
        <dsp:cNvPr id="0" name=""/>
        <dsp:cNvSpPr/>
      </dsp:nvSpPr>
      <dsp:spPr>
        <a:xfrm>
          <a:off x="2068144" y="887163"/>
          <a:ext cx="5815268" cy="5815268"/>
        </a:xfrm>
        <a:prstGeom prst="blockArc">
          <a:avLst>
            <a:gd name="adj1" fmla="val 20520000"/>
            <a:gd name="adj2" fmla="val 324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51A6487-1DE1-436A-896E-D96655BD79D9}">
      <dsp:nvSpPr>
        <dsp:cNvPr id="0" name=""/>
        <dsp:cNvSpPr/>
      </dsp:nvSpPr>
      <dsp:spPr>
        <a:xfrm>
          <a:off x="2448288" y="1008120"/>
          <a:ext cx="5815268" cy="5815268"/>
        </a:xfrm>
        <a:prstGeom prst="blockArc">
          <a:avLst>
            <a:gd name="adj1" fmla="val 16200000"/>
            <a:gd name="adj2" fmla="val 20520000"/>
            <a:gd name="adj3" fmla="val 4641"/>
          </a:avLst>
        </a:prstGeom>
        <a:no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5B254AA3-4ECC-4823-9785-8F8B72C90F02}">
      <dsp:nvSpPr>
        <dsp:cNvPr id="0" name=""/>
        <dsp:cNvSpPr/>
      </dsp:nvSpPr>
      <dsp:spPr>
        <a:xfrm>
          <a:off x="3193971" y="2012990"/>
          <a:ext cx="3563615" cy="3563615"/>
        </a:xfrm>
        <a:prstGeom prst="ellipse">
          <a:avLst/>
        </a:prstGeom>
        <a:gradFill flip="none" rotWithShape="1">
          <a:gsLst>
            <a:gs pos="0">
              <a:srgbClr val="D6B19C"/>
            </a:gs>
            <a:gs pos="30000">
              <a:srgbClr val="D49E6C"/>
            </a:gs>
            <a:gs pos="70000">
              <a:srgbClr val="A65528"/>
            </a:gs>
            <a:gs pos="100000">
              <a:srgbClr val="66301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82550" tIns="82550" rIns="82550" bIns="82550" numCol="1" spcCol="1270" anchor="ctr" anchorCtr="0">
          <a:noAutofit/>
        </a:bodyPr>
        <a:lstStyle/>
        <a:p>
          <a:pPr lvl="0" algn="ctr" defTabSz="2889250">
            <a:lnSpc>
              <a:spcPct val="90000"/>
            </a:lnSpc>
            <a:spcBef>
              <a:spcPct val="0"/>
            </a:spcBef>
            <a:spcAft>
              <a:spcPct val="35000"/>
            </a:spcAft>
          </a:pPr>
          <a:r>
            <a:rPr lang="fr-FR" sz="6500" kern="1200" dirty="0" smtClean="0">
              <a:solidFill>
                <a:schemeClr val="tx1"/>
              </a:solidFill>
            </a:rPr>
            <a:t>Outils</a:t>
          </a:r>
          <a:endParaRPr lang="fr-FR" sz="6500" kern="1200" dirty="0">
            <a:solidFill>
              <a:schemeClr val="tx1"/>
            </a:solidFill>
          </a:endParaRPr>
        </a:p>
      </dsp:txBody>
      <dsp:txXfrm>
        <a:off x="3715850" y="2534869"/>
        <a:ext cx="2519857" cy="2519857"/>
      </dsp:txXfrm>
    </dsp:sp>
    <dsp:sp modelId="{00176122-E7DC-4070-BB9A-05E66726579A}">
      <dsp:nvSpPr>
        <dsp:cNvPr id="0" name=""/>
        <dsp:cNvSpPr/>
      </dsp:nvSpPr>
      <dsp:spPr>
        <a:xfrm>
          <a:off x="3686072" y="-273383"/>
          <a:ext cx="2579412" cy="2456034"/>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fr-FR" sz="2800" kern="1200" dirty="0" err="1" smtClean="0">
              <a:solidFill>
                <a:schemeClr val="tx1"/>
              </a:solidFill>
            </a:rPr>
            <a:t>Réglemen-tation</a:t>
          </a:r>
          <a:endParaRPr lang="fr-FR" sz="3200" kern="1200" dirty="0">
            <a:solidFill>
              <a:schemeClr val="tx1"/>
            </a:solidFill>
          </a:endParaRPr>
        </a:p>
      </dsp:txBody>
      <dsp:txXfrm>
        <a:off x="4063818" y="86295"/>
        <a:ext cx="1823920" cy="1736678"/>
      </dsp:txXfrm>
    </dsp:sp>
    <dsp:sp modelId="{496D4331-9533-4773-9B3E-0DE9D6A6B597}">
      <dsp:nvSpPr>
        <dsp:cNvPr id="0" name=""/>
        <dsp:cNvSpPr/>
      </dsp:nvSpPr>
      <dsp:spPr>
        <a:xfrm>
          <a:off x="6429670"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Taxes</a:t>
          </a:r>
          <a:endParaRPr lang="fr-FR" sz="2900" kern="1200" dirty="0">
            <a:solidFill>
              <a:schemeClr val="tx1"/>
            </a:solidFill>
          </a:endParaRPr>
        </a:p>
      </dsp:txBody>
      <dsp:txXfrm>
        <a:off x="6794985" y="2035188"/>
        <a:ext cx="1763900" cy="1763900"/>
      </dsp:txXfrm>
    </dsp:sp>
    <dsp:sp modelId="{3E69FA27-411D-4D5D-8024-E02554DD0344}">
      <dsp:nvSpPr>
        <dsp:cNvPr id="0" name=""/>
        <dsp:cNvSpPr/>
      </dsp:nvSpPr>
      <dsp:spPr>
        <a:xfrm>
          <a:off x="5397920"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Incitations fiscales</a:t>
          </a:r>
          <a:endParaRPr lang="fr-FR" sz="2900" kern="1200" dirty="0">
            <a:solidFill>
              <a:schemeClr val="tx1"/>
            </a:solidFill>
          </a:endParaRPr>
        </a:p>
      </dsp:txBody>
      <dsp:txXfrm>
        <a:off x="5763235" y="5210588"/>
        <a:ext cx="1763900" cy="1763900"/>
      </dsp:txXfrm>
    </dsp:sp>
    <dsp:sp modelId="{7F836D31-0CEC-4512-AFB3-56F30C3056B1}">
      <dsp:nvSpPr>
        <dsp:cNvPr id="0" name=""/>
        <dsp:cNvSpPr/>
      </dsp:nvSpPr>
      <dsp:spPr>
        <a:xfrm>
          <a:off x="2059107" y="48452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Labels</a:t>
          </a:r>
          <a:endParaRPr lang="fr-FR" sz="2900" kern="1200" dirty="0">
            <a:solidFill>
              <a:schemeClr val="tx1"/>
            </a:solidFill>
          </a:endParaRPr>
        </a:p>
      </dsp:txBody>
      <dsp:txXfrm>
        <a:off x="2424422" y="5210588"/>
        <a:ext cx="1763900" cy="1763900"/>
      </dsp:txXfrm>
    </dsp:sp>
    <dsp:sp modelId="{628FE46E-9E49-4010-A959-455F77AB5897}">
      <dsp:nvSpPr>
        <dsp:cNvPr id="0" name=""/>
        <dsp:cNvSpPr/>
      </dsp:nvSpPr>
      <dsp:spPr>
        <a:xfrm>
          <a:off x="1027357" y="1669873"/>
          <a:ext cx="2494530" cy="2494530"/>
        </a:xfrm>
        <a:prstGeom prst="ellipse">
          <a:avLst/>
        </a:prstGeom>
        <a:gradFill flip="none" rotWithShape="1">
          <a:gsLst>
            <a:gs pos="0">
              <a:srgbClr val="FBEAC7"/>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FR" sz="2900" kern="1200" dirty="0" smtClean="0">
              <a:solidFill>
                <a:schemeClr val="tx1"/>
              </a:solidFill>
            </a:rPr>
            <a:t>Marché carbone</a:t>
          </a:r>
          <a:endParaRPr lang="fr-FR" sz="2900" kern="1200" dirty="0">
            <a:solidFill>
              <a:schemeClr val="tx1"/>
            </a:solidFill>
          </a:endParaRPr>
        </a:p>
      </dsp:txBody>
      <dsp:txXfrm>
        <a:off x="1392672" y="2035188"/>
        <a:ext cx="1763900" cy="1763900"/>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1D32CCA-7D46-4296-95F3-1D2238E9733B}" type="datetimeFigureOut">
              <a:rPr lang="fr-FR" smtClean="0"/>
              <a:pPr/>
              <a:t>02/04/2015</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2EC9174-704A-4224-9B0C-2E3505BE4F45}" type="slidenum">
              <a:rPr lang="fr-FR" smtClean="0"/>
              <a:pPr/>
              <a:t>‹#›</a:t>
            </a:fld>
            <a:endParaRPr lang="fr-FR"/>
          </a:p>
        </p:txBody>
      </p:sp>
    </p:spTree>
    <p:extLst>
      <p:ext uri="{BB962C8B-B14F-4D97-AF65-F5344CB8AC3E}">
        <p14:creationId xmlns:p14="http://schemas.microsoft.com/office/powerpoint/2010/main" val="11046991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idx="2"/>
          </p:nvPr>
        </p:nvSpPr>
        <p:spPr bwMode="auto">
          <a:xfrm>
            <a:off x="1143000" y="685800"/>
            <a:ext cx="4572000" cy="3429000"/>
          </a:xfrm>
          <a:prstGeom prst="rect">
            <a:avLst/>
          </a:prstGeom>
          <a:noFill/>
          <a:ln w="12700" cap="rnd" cmpd="sng">
            <a:noFill/>
            <a:prstDash val="solid"/>
            <a:round/>
            <a:headEnd type="none" w="med" len="med"/>
            <a:tailEnd type="none" w="med" len="med"/>
          </a:ln>
          <a:effectLst/>
        </p:spPr>
      </p:sp>
      <p:sp>
        <p:nvSpPr>
          <p:cNvPr id="3074" name="Rectangle 2"/>
          <p:cNvSpPr>
            <a:spLocks noGrp="1"/>
          </p:cNvSpPr>
          <p:nvPr>
            <p:ph type="body" sz="quarter" idx="3"/>
          </p:nvPr>
        </p:nvSpPr>
        <p:spPr bwMode="auto">
          <a:xfrm>
            <a:off x="914400" y="4343400"/>
            <a:ext cx="5029200" cy="4114800"/>
          </a:xfrm>
          <a:prstGeom prst="rect">
            <a:avLst/>
          </a:prstGeom>
          <a:noFill/>
          <a:ln w="12700" cap="rnd" cmpd="sng">
            <a:noFill/>
            <a:prstDash val="solid"/>
            <a:round/>
            <a:headEnd type="none" w="med" len="med"/>
            <a:tailEnd type="none" w="med" len="med"/>
          </a:ln>
          <a:effectLst/>
        </p:spPr>
        <p:txBody>
          <a:bodyPr vert="horz" wrap="square" lIns="91440" tIns="45720" rIns="91440" bIns="45720" numCol="1" anchor="t" anchorCtr="0" compatLnSpc="1">
            <a:prstTxWarp prst="textNoShape">
              <a:avLst/>
            </a:prstTxWarp>
          </a:bodyPr>
          <a:lstStyle/>
          <a:p>
            <a:pPr lvl="0"/>
            <a:r>
              <a:rPr lang="fr-FR" smtClean="0">
                <a:sym typeface="Noteworthy Bold" charset="0"/>
              </a:rPr>
              <a:t>Click to edit Master text styles</a:t>
            </a:r>
          </a:p>
          <a:p>
            <a:pPr lvl="1"/>
            <a:r>
              <a:rPr lang="fr-FR" smtClean="0">
                <a:sym typeface="Noteworthy Bold" charset="0"/>
              </a:rPr>
              <a:t>Second level</a:t>
            </a:r>
          </a:p>
          <a:p>
            <a:pPr lvl="2"/>
            <a:r>
              <a:rPr lang="fr-FR" smtClean="0">
                <a:sym typeface="Noteworthy Bold" charset="0"/>
              </a:rPr>
              <a:t>Third level</a:t>
            </a:r>
          </a:p>
          <a:p>
            <a:pPr lvl="3"/>
            <a:r>
              <a:rPr lang="fr-FR" smtClean="0">
                <a:sym typeface="Noteworthy Bold" charset="0"/>
              </a:rPr>
              <a:t>Fourth level</a:t>
            </a:r>
          </a:p>
          <a:p>
            <a:pPr lvl="4"/>
            <a:r>
              <a:rPr lang="fr-FR" smtClean="0">
                <a:sym typeface="Noteworthy Bold" charset="0"/>
              </a:rPr>
              <a:t>Fifth level</a:t>
            </a:r>
          </a:p>
        </p:txBody>
      </p:sp>
    </p:spTree>
    <p:extLst>
      <p:ext uri="{BB962C8B-B14F-4D97-AF65-F5344CB8AC3E}">
        <p14:creationId xmlns:p14="http://schemas.microsoft.com/office/powerpoint/2010/main" val="3396450358"/>
      </p:ext>
    </p:extLst>
  </p:cSld>
  <p:clrMap bg1="lt1" tx1="dk1" bg2="lt2" tx2="dk2" accent1="accent1" accent2="accent2" accent3="accent3" accent4="accent4" accent5="accent5" accent6="accent6" hlink="hlink" folHlink="folHlink"/>
  <p:notesStyle>
    <a:lvl1pPr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1pPr>
    <a:lvl2pPr marL="3429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2pPr>
    <a:lvl3pPr marL="6858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3pPr>
    <a:lvl4pPr marL="10287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4pPr>
    <a:lvl5pPr marL="1371600" algn="l" defTabSz="457200" rtl="0" fontAlgn="base" hangingPunct="0">
      <a:lnSpc>
        <a:spcPts val="3500"/>
      </a:lnSpc>
      <a:spcBef>
        <a:spcPct val="0"/>
      </a:spcBef>
      <a:spcAft>
        <a:spcPct val="0"/>
      </a:spcAft>
      <a:buClr>
        <a:srgbClr val="876552"/>
      </a:buClr>
      <a:buFont typeface="Georgia" pitchFamily="18" charset="0"/>
      <a:defRPr sz="2400" kern="1200">
        <a:solidFill>
          <a:srgbClr val="572E2D"/>
        </a:solidFill>
        <a:latin typeface="Noteworthy Bold" charset="0"/>
        <a:ea typeface="Noteworthy Bold" charset="0"/>
        <a:cs typeface="Noteworthy Bold" charset="0"/>
        <a:sym typeface="Noteworthy Bold"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5057865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AutoNum type="arabicParenR"/>
            </a:pPr>
            <a:r>
              <a:rPr lang="fr-CA" baseline="0" dirty="0" smtClean="0"/>
              <a:t>Objectif très générale, jusqu’où qu’on peut aller à l’abus des réserve… c’est difficile de mesurer les effets de nos activités</a:t>
            </a:r>
          </a:p>
          <a:p>
            <a:pPr marL="0" indent="0">
              <a:buNone/>
            </a:pPr>
            <a:r>
              <a:rPr lang="fr-CA" baseline="0" dirty="0" smtClean="0"/>
              <a:t>2) Les problèmes qu’ont est confronté sont-ils due à la croissance? Le plus qu’on produit et qu’on se développe, le plus qu’on abuse des ressources naturel</a:t>
            </a:r>
          </a:p>
          <a:p>
            <a:pPr marL="0" indent="0">
              <a:buNone/>
            </a:pPr>
            <a:r>
              <a:rPr lang="fr-CA" baseline="0" dirty="0" smtClean="0"/>
              <a:t>3) est-ce que le marché peut trouver des réponses au développement durable….</a:t>
            </a:r>
          </a:p>
          <a:p>
            <a:pPr marL="0" indent="0">
              <a:buNone/>
            </a:pPr>
            <a:endParaRPr lang="en-CA" dirty="0"/>
          </a:p>
        </p:txBody>
      </p:sp>
    </p:spTree>
    <p:extLst>
      <p:ext uri="{BB962C8B-B14F-4D97-AF65-F5344CB8AC3E}">
        <p14:creationId xmlns:p14="http://schemas.microsoft.com/office/powerpoint/2010/main" val="1992533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11049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7632700"/>
            <a:ext cx="5321300" cy="1092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549525" y="7634288"/>
            <a:ext cx="7802563" cy="11445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201150" y="6248400"/>
            <a:ext cx="2698750" cy="24765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1104900" y="6248400"/>
            <a:ext cx="7943850" cy="24765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74725" y="3030538"/>
            <a:ext cx="11055350" cy="2090737"/>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951038" y="5527675"/>
            <a:ext cx="9102725" cy="2492375"/>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a:xfrm>
            <a:off x="650875" y="2276475"/>
            <a:ext cx="11703050" cy="6435725"/>
          </a:xfrm>
          <a:prstGeom prst="rect">
            <a:avLst/>
          </a:prstGeo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027113" y="6267450"/>
            <a:ext cx="11053762" cy="1936750"/>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1027113" y="4133850"/>
            <a:ext cx="11053762" cy="2133600"/>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50875"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578600" y="2276475"/>
            <a:ext cx="5775325" cy="6435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50875" y="390525"/>
            <a:ext cx="11703050" cy="16256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650875" y="2182813"/>
            <a:ext cx="5745163"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650875" y="3092450"/>
            <a:ext cx="5745163"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605588" y="2182813"/>
            <a:ext cx="5748337" cy="909637"/>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6605588" y="3092450"/>
            <a:ext cx="5748337" cy="5619750"/>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50875" y="388938"/>
            <a:ext cx="4278313" cy="1652587"/>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5084763" y="388938"/>
            <a:ext cx="7269162" cy="8323262"/>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50875" y="2041525"/>
            <a:ext cx="4278313" cy="6670675"/>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549525" y="6827838"/>
            <a:ext cx="7802563" cy="806450"/>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2549525" y="871538"/>
            <a:ext cx="7802563" cy="58515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2549525" y="7634288"/>
            <a:ext cx="7802563" cy="114458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2276475"/>
            <a:ext cx="11703050" cy="6435725"/>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9428163" y="571500"/>
            <a:ext cx="2925762" cy="81407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50875" y="571500"/>
            <a:ext cx="8624888" cy="8140700"/>
          </a:xfrm>
          <a:prstGeom prst="rect">
            <a:avLst/>
          </a:prstGeo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5" name="Rectangle 1"/>
          <p:cNvSpPr>
            <a:spLocks noGrp="1"/>
          </p:cNvSpPr>
          <p:nvPr>
            <p:ph type="title"/>
          </p:nvPr>
        </p:nvSpPr>
        <p:spPr bwMode="auto">
          <a:xfrm>
            <a:off x="1104900" y="6248400"/>
            <a:ext cx="10795000" cy="13970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
        <p:nvSpPr>
          <p:cNvPr id="1026" name="Rectangle 2"/>
          <p:cNvSpPr>
            <a:spLocks noGrp="1"/>
          </p:cNvSpPr>
          <p:nvPr>
            <p:ph type="body" idx="1"/>
          </p:nvPr>
        </p:nvSpPr>
        <p:spPr bwMode="auto">
          <a:xfrm>
            <a:off x="1104900" y="7632700"/>
            <a:ext cx="10795000" cy="10922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Zapfino" charset="0"/>
              </a:rPr>
              <a:t>Click to edit Master text styles</a:t>
            </a:r>
          </a:p>
          <a:p>
            <a:pPr lvl="1"/>
            <a:r>
              <a:rPr lang="fr-FR" smtClean="0">
                <a:sym typeface="Zapfino" charset="0"/>
              </a:rPr>
              <a:t>Second level</a:t>
            </a:r>
          </a:p>
          <a:p>
            <a:pPr lvl="2"/>
            <a:r>
              <a:rPr lang="fr-FR" smtClean="0">
                <a:sym typeface="Zapfino" charset="0"/>
              </a:rPr>
              <a:t>Third level</a:t>
            </a:r>
          </a:p>
          <a:p>
            <a:pPr lvl="3"/>
            <a:r>
              <a:rPr lang="fr-FR" smtClean="0">
                <a:sym typeface="Zapfino" charset="0"/>
              </a:rPr>
              <a:t>Fourth level</a:t>
            </a:r>
          </a:p>
          <a:p>
            <a:pPr lvl="4"/>
            <a:r>
              <a:rPr lang="fr-FR" smtClean="0">
                <a:sym typeface="Zapfino" charset="0"/>
              </a:rPr>
              <a:t>Fifth level</a:t>
            </a: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ctr" defTabSz="584200" rtl="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1pPr>
      <a:lvl2pPr marL="3429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2pPr>
      <a:lvl3pPr marL="685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3pPr>
      <a:lvl4pPr marL="10287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4pPr>
      <a:lvl5pPr marL="13716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5pPr>
      <a:lvl6pPr marL="18288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6pPr>
      <a:lvl7pPr marL="22860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7pPr>
      <a:lvl8pPr marL="27432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8pPr>
      <a:lvl9pPr marL="3200400" algn="ctr" defTabSz="584200" rtl="0" fontAlgn="base" hangingPunct="0">
        <a:spcBef>
          <a:spcPct val="0"/>
        </a:spcBef>
        <a:spcAft>
          <a:spcPct val="0"/>
        </a:spcAft>
        <a:buClr>
          <a:srgbClr val="876552"/>
        </a:buClr>
        <a:buFont typeface="Georgia" pitchFamily="18" charset="0"/>
        <a:defRPr sz="2600">
          <a:solidFill>
            <a:srgbClr val="4F4A37"/>
          </a:solidFill>
          <a:latin typeface="+mn-lt"/>
          <a:ea typeface="+mn-ea"/>
          <a:cs typeface="+mn-cs"/>
          <a:sym typeface="Zapfino"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2049" name="Rectangle 1"/>
          <p:cNvSpPr>
            <a:spLocks noGrp="1"/>
          </p:cNvSpPr>
          <p:nvPr>
            <p:ph type="title"/>
          </p:nvPr>
        </p:nvSpPr>
        <p:spPr bwMode="auto">
          <a:xfrm>
            <a:off x="1104900" y="571500"/>
            <a:ext cx="10795000" cy="2362200"/>
          </a:xfrm>
          <a:prstGeom prst="rect">
            <a:avLst/>
          </a:prstGeom>
          <a:noFill/>
          <a:ln w="12700" cap="flat" cmpd="sng">
            <a:noFill/>
            <a:prstDash val="solid"/>
            <a:miter lim="0"/>
            <a:headEnd/>
            <a:tailEnd/>
          </a:ln>
          <a:effectLst/>
        </p:spPr>
        <p:txBody>
          <a:bodyPr vert="horz" wrap="square" lIns="50800" tIns="50800" rIns="50800" bIns="50800" numCol="1" anchor="ctr" anchorCtr="0" compatLnSpc="1">
            <a:prstTxWarp prst="textNoShape">
              <a:avLst/>
            </a:prstTxWarp>
          </a:bodyPr>
          <a:lstStyle/>
          <a:p>
            <a:pPr lvl="0"/>
            <a:r>
              <a:rPr lang="fr-FR" smtClean="0">
                <a:sym typeface="Didot" charset="0"/>
              </a:rPr>
              <a:t>Click to edit Master title style</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584200" rtl="0" fontAlgn="base" hangingPunct="0">
        <a:spcBef>
          <a:spcPct val="0"/>
        </a:spcBef>
        <a:spcAft>
          <a:spcPct val="0"/>
        </a:spcAft>
        <a:buClr>
          <a:srgbClr val="876552"/>
        </a:buClr>
        <a:buFont typeface="Georgia" pitchFamily="18" charset="0"/>
        <a:defRPr sz="7600">
          <a:solidFill>
            <a:srgbClr val="714D3A"/>
          </a:solidFill>
          <a:latin typeface="+mj-lt"/>
          <a:ea typeface="+mj-ea"/>
          <a:cs typeface="+mj-cs"/>
          <a:sym typeface="Didot" charset="0"/>
        </a:defRPr>
      </a:lvl1pPr>
      <a:lvl2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2pPr>
      <a:lvl3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3pPr>
      <a:lvl4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4pPr>
      <a:lvl5pPr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5pPr>
      <a:lvl6pPr marL="4572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6pPr>
      <a:lvl7pPr marL="9144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7pPr>
      <a:lvl8pPr marL="13716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8pPr>
      <a:lvl9pPr marL="1828800" algn="ctr" defTabSz="584200" rtl="0" fontAlgn="base" hangingPunct="0">
        <a:spcBef>
          <a:spcPct val="0"/>
        </a:spcBef>
        <a:spcAft>
          <a:spcPct val="0"/>
        </a:spcAft>
        <a:buClr>
          <a:srgbClr val="876552"/>
        </a:buClr>
        <a:buFont typeface="Georgia" pitchFamily="18" charset="0"/>
        <a:defRPr sz="7600">
          <a:solidFill>
            <a:srgbClr val="714D3A"/>
          </a:solidFill>
          <a:latin typeface="Didot" charset="0"/>
          <a:ea typeface="Didot" charset="0"/>
          <a:cs typeface="Didot" charset="0"/>
          <a:sym typeface="Didot" charset="0"/>
        </a:defRPr>
      </a:lvl9pPr>
    </p:titleStyle>
    <p:bodyStyle>
      <a:lvl1pPr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1pPr>
      <a:lvl2pPr marL="3429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2pPr>
      <a:lvl3pPr marL="6858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3pPr>
      <a:lvl4pPr marL="10287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4pPr>
      <a:lvl5pPr marL="13716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5pPr>
      <a:lvl6pPr marL="18288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6pPr>
      <a:lvl7pPr marL="22860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7pPr>
      <a:lvl8pPr marL="27432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8pPr>
      <a:lvl9pPr marL="3200400" algn="l" defTabSz="584200" rtl="0" fontAlgn="base" hangingPunct="0">
        <a:spcBef>
          <a:spcPts val="3200"/>
        </a:spcBef>
        <a:spcAft>
          <a:spcPct val="0"/>
        </a:spcAft>
        <a:buClr>
          <a:srgbClr val="876552"/>
        </a:buClr>
        <a:buFont typeface="Georgia" pitchFamily="18" charset="0"/>
        <a:defRPr sz="4600">
          <a:solidFill>
            <a:srgbClr val="4F4A37"/>
          </a:solidFill>
          <a:latin typeface="+mn-lt"/>
          <a:ea typeface="+mn-ea"/>
          <a:cs typeface="+mn-cs"/>
          <a:sym typeface="Didot" charset="0"/>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hyperlink" Target="http://www.alternatives-economiques.fr/__TRAVAIL/graphique_legends/include.php?id=62917" TargetMode="Externa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Grp="1" noChangeArrowheads="1"/>
          </p:cNvSpPr>
          <p:nvPr>
            <p:ph type="title"/>
          </p:nvPr>
        </p:nvSpPr>
        <p:spPr>
          <a:xfrm>
            <a:off x="669752" y="6100936"/>
            <a:ext cx="11809312" cy="1080120"/>
          </a:xfrm>
        </p:spPr>
        <p:txBody>
          <a:bodyPr/>
          <a:lstStyle/>
          <a:p>
            <a:r>
              <a:rPr lang="fr-FR" dirty="0" smtClean="0"/>
              <a:t>Le développement durable</a:t>
            </a:r>
            <a:endParaRPr lang="fr-FR" dirty="0"/>
          </a:p>
        </p:txBody>
      </p:sp>
      <p:sp>
        <p:nvSpPr>
          <p:cNvPr id="4098" name="Rectangle 2"/>
          <p:cNvSpPr>
            <a:spLocks noGrp="1" noChangeArrowheads="1"/>
          </p:cNvSpPr>
          <p:nvPr>
            <p:ph type="body" idx="1"/>
          </p:nvPr>
        </p:nvSpPr>
        <p:spPr>
          <a:xfrm>
            <a:off x="957784" y="7325072"/>
            <a:ext cx="10795000" cy="1440160"/>
          </a:xfrm>
        </p:spPr>
        <p:txBody>
          <a:bodyPr/>
          <a:lstStyle/>
          <a:p>
            <a:r>
              <a:rPr lang="fr-FR" dirty="0"/>
              <a:t>ECO1702A</a:t>
            </a:r>
          </a:p>
          <a:p>
            <a:r>
              <a:rPr lang="fr-FR" dirty="0"/>
              <a:t>Université </a:t>
            </a:r>
            <a:r>
              <a:rPr lang="fr-FR" dirty="0" smtClean="0"/>
              <a:t>d'Ottawa</a:t>
            </a:r>
          </a:p>
          <a:p>
            <a:r>
              <a:rPr lang="fr-FR" dirty="0" smtClean="0"/>
              <a:t>Claude Parthenay</a:t>
            </a:r>
            <a:endParaRPr lang="fr-FR" dirty="0"/>
          </a:p>
        </p:txBody>
      </p:sp>
      <p:pic>
        <p:nvPicPr>
          <p:cNvPr id="4099" name="Picture 3"/>
          <p:cNvPicPr>
            <a:picLocks noChangeAspect="1"/>
          </p:cNvPicPr>
          <p:nvPr/>
        </p:nvPicPr>
        <p:blipFill>
          <a:blip r:embed="rId2" cstate="print"/>
          <a:srcRect/>
          <a:stretch>
            <a:fillRect/>
          </a:stretch>
        </p:blipFill>
        <p:spPr bwMode="auto">
          <a:xfrm>
            <a:off x="388975" y="268288"/>
            <a:ext cx="6527800" cy="3441700"/>
          </a:xfrm>
          <a:prstGeom prst="rect">
            <a:avLst/>
          </a:prstGeom>
          <a:noFill/>
          <a:ln w="12700" cap="rnd" cmpd="sng">
            <a:noFill/>
            <a:prstDash val="solid"/>
            <a:round/>
            <a:headEnd type="none" w="med" len="med"/>
            <a:tailEnd type="none" w="med" len="med"/>
          </a:ln>
          <a:effectLst/>
        </p:spPr>
      </p:pic>
      <p:pic>
        <p:nvPicPr>
          <p:cNvPr id="4100" name="Picture 4"/>
          <p:cNvPicPr>
            <a:picLocks noChangeAspect="1"/>
          </p:cNvPicPr>
          <p:nvPr/>
        </p:nvPicPr>
        <p:blipFill>
          <a:blip r:embed="rId3" cstate="print"/>
          <a:srcRect/>
          <a:stretch>
            <a:fillRect/>
          </a:stretch>
        </p:blipFill>
        <p:spPr bwMode="auto">
          <a:xfrm>
            <a:off x="7438504" y="1416050"/>
            <a:ext cx="4292600" cy="3741738"/>
          </a:xfrm>
          <a:prstGeom prst="rect">
            <a:avLst/>
          </a:prstGeom>
          <a:noFill/>
          <a:ln w="12700" cap="rnd" cmpd="sng">
            <a:noFill/>
            <a:prstDash val="solid"/>
            <a:round/>
            <a:headEnd type="none" w="med" len="med"/>
            <a:tailEnd type="none" w="med" len="med"/>
          </a:ln>
          <a:effec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 calcmode="lin" valueType="num">
                                      <p:cBhvr>
                                        <p:cTn id="7" dur="500" fill="hold"/>
                                        <p:tgtEl>
                                          <p:spTgt spid="4099"/>
                                        </p:tgtEl>
                                        <p:attrNameLst>
                                          <p:attrName>ppt_w</p:attrName>
                                        </p:attrNameLst>
                                      </p:cBhvr>
                                      <p:tavLst>
                                        <p:tav tm="0">
                                          <p:val>
                                            <p:fltVal val="0"/>
                                          </p:val>
                                        </p:tav>
                                        <p:tav tm="100000">
                                          <p:val>
                                            <p:strVal val="#ppt_w"/>
                                          </p:val>
                                        </p:tav>
                                      </p:tavLst>
                                    </p:anim>
                                    <p:anim calcmode="lin" valueType="num">
                                      <p:cBhvr>
                                        <p:cTn id="8" dur="500" fill="hold"/>
                                        <p:tgtEl>
                                          <p:spTgt spid="4099"/>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4100"/>
                                        </p:tgtEl>
                                        <p:attrNameLst>
                                          <p:attrName>style.visibility</p:attrName>
                                        </p:attrNameLst>
                                      </p:cBhvr>
                                      <p:to>
                                        <p:strVal val="visible"/>
                                      </p:to>
                                    </p:set>
                                    <p:anim calcmode="lin" valueType="num">
                                      <p:cBhvr>
                                        <p:cTn id="13" dur="500" fill="hold"/>
                                        <p:tgtEl>
                                          <p:spTgt spid="4100"/>
                                        </p:tgtEl>
                                        <p:attrNameLst>
                                          <p:attrName>ppt_w</p:attrName>
                                        </p:attrNameLst>
                                      </p:cBhvr>
                                      <p:tavLst>
                                        <p:tav tm="0">
                                          <p:val>
                                            <p:fltVal val="0"/>
                                          </p:val>
                                        </p:tav>
                                        <p:tav tm="100000">
                                          <p:val>
                                            <p:strVal val="#ppt_w"/>
                                          </p:val>
                                        </p:tav>
                                      </p:tavLst>
                                    </p:anim>
                                    <p:anim calcmode="lin" valueType="num">
                                      <p:cBhvr>
                                        <p:cTn id="14" dur="500" fill="hold"/>
                                        <p:tgtEl>
                                          <p:spTgt spid="410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a:xfrm>
            <a:off x="1317824" y="340296"/>
            <a:ext cx="10795000" cy="2362200"/>
          </a:xfrm>
        </p:spPr>
        <p:txBody>
          <a:bodyPr/>
          <a:lstStyle/>
          <a:p>
            <a:r>
              <a:rPr lang="fr-FR"/>
              <a:t>Introduction</a:t>
            </a:r>
          </a:p>
        </p:txBody>
      </p:sp>
      <p:sp>
        <p:nvSpPr>
          <p:cNvPr id="3" name="ZoneTexte 2"/>
          <p:cNvSpPr txBox="1">
            <a:spLocks noChangeArrowheads="1"/>
          </p:cNvSpPr>
          <p:nvPr/>
        </p:nvSpPr>
        <p:spPr bwMode="auto">
          <a:xfrm>
            <a:off x="669752" y="2284512"/>
            <a:ext cx="11305256" cy="5509200"/>
          </a:xfrm>
          <a:prstGeom prst="rect">
            <a:avLst/>
          </a:prstGeom>
          <a:noFill/>
          <a:ln w="9525">
            <a:noFill/>
            <a:miter lim="800000"/>
            <a:headEnd/>
            <a:tailEnd/>
          </a:ln>
        </p:spPr>
        <p:txBody>
          <a:bodyPr wrap="square">
            <a:spAutoFit/>
          </a:bodyPr>
          <a:lstStyle/>
          <a:p>
            <a:pPr algn="l"/>
            <a:r>
              <a:rPr lang="fr-FR" sz="3200" dirty="0">
                <a:solidFill>
                  <a:schemeClr val="tx1"/>
                </a:solidFill>
                <a:latin typeface="Book Antiqua" pitchFamily="18" charset="0"/>
              </a:rPr>
              <a:t>Quelques remarques :</a:t>
            </a:r>
          </a:p>
          <a:p>
            <a:pPr algn="l"/>
            <a:endParaRPr lang="fr-FR" sz="3200" dirty="0">
              <a:solidFill>
                <a:schemeClr val="tx1"/>
              </a:solidFill>
              <a:latin typeface="Book Antiqua" pitchFamily="18" charset="0"/>
            </a:endParaRPr>
          </a:p>
          <a:p>
            <a:pPr algn="l">
              <a:buFont typeface="Wingdings" pitchFamily="2" charset="2"/>
              <a:buChar char="ü"/>
            </a:pPr>
            <a:r>
              <a:rPr lang="fr-FR" sz="3200" dirty="0">
                <a:solidFill>
                  <a:schemeClr val="tx1"/>
                </a:solidFill>
                <a:latin typeface="Book Antiqua" pitchFamily="18" charset="0"/>
              </a:rPr>
              <a:t> Nécessité de la protection de l’environnement </a:t>
            </a:r>
            <a:r>
              <a:rPr lang="fr-FR" sz="3200" i="1" dirty="0">
                <a:solidFill>
                  <a:schemeClr val="tx1"/>
                </a:solidFill>
                <a:latin typeface="Book Antiqua" pitchFamily="18" charset="0"/>
              </a:rPr>
              <a:t>versus</a:t>
            </a:r>
            <a:r>
              <a:rPr lang="fr-FR" sz="3200" dirty="0">
                <a:solidFill>
                  <a:schemeClr val="tx1"/>
                </a:solidFill>
                <a:latin typeface="Book Antiqua" pitchFamily="18" charset="0"/>
              </a:rPr>
              <a:t> nécessité de la croissance, est-ce compatible ?</a:t>
            </a:r>
          </a:p>
          <a:p>
            <a:pPr algn="l">
              <a:buFont typeface="Wingdings" pitchFamily="2" charset="2"/>
              <a:buChar char="ü"/>
            </a:pPr>
            <a:endParaRPr lang="fr-FR" sz="3200" dirty="0">
              <a:solidFill>
                <a:schemeClr val="tx1"/>
              </a:solidFill>
              <a:latin typeface="Book Antiqua" pitchFamily="18" charset="0"/>
            </a:endParaRPr>
          </a:p>
          <a:p>
            <a:pPr algn="l">
              <a:buFont typeface="Wingdings" pitchFamily="2" charset="2"/>
              <a:buChar char="ü"/>
            </a:pPr>
            <a:r>
              <a:rPr lang="fr-FR" sz="3200" dirty="0">
                <a:solidFill>
                  <a:schemeClr val="tx1"/>
                </a:solidFill>
                <a:latin typeface="Book Antiqua" pitchFamily="18" charset="0"/>
              </a:rPr>
              <a:t>Les ressources « naturelles » sont-elles limitées ?</a:t>
            </a:r>
          </a:p>
          <a:p>
            <a:pPr algn="l">
              <a:buFont typeface="Wingdings" pitchFamily="2" charset="2"/>
              <a:buChar char="ü"/>
            </a:pPr>
            <a:endParaRPr lang="fr-FR" sz="3200" dirty="0">
              <a:solidFill>
                <a:schemeClr val="tx1"/>
              </a:solidFill>
              <a:latin typeface="Book Antiqua" pitchFamily="18" charset="0"/>
            </a:endParaRPr>
          </a:p>
          <a:p>
            <a:pPr algn="l">
              <a:buFont typeface="Wingdings" pitchFamily="2" charset="2"/>
              <a:buChar char="ü"/>
            </a:pPr>
            <a:r>
              <a:rPr lang="fr-FR" sz="3200" dirty="0">
                <a:solidFill>
                  <a:schemeClr val="tx1"/>
                </a:solidFill>
                <a:latin typeface="Book Antiqua" pitchFamily="18" charset="0"/>
              </a:rPr>
              <a:t>La population mondiale va-t-elle continuer d’augmenter ?</a:t>
            </a:r>
          </a:p>
          <a:p>
            <a:pPr algn="l">
              <a:buFont typeface="Wingdings" pitchFamily="2" charset="2"/>
              <a:buChar char="ü"/>
            </a:pPr>
            <a:endParaRPr lang="fr-FR" sz="3200" dirty="0">
              <a:solidFill>
                <a:schemeClr val="tx1"/>
              </a:solidFill>
              <a:latin typeface="Book Antiqua" pitchFamily="18" charset="0"/>
            </a:endParaRPr>
          </a:p>
          <a:p>
            <a:pPr algn="l">
              <a:buFont typeface="Wingdings" pitchFamily="2" charset="2"/>
              <a:buChar char="ü"/>
            </a:pPr>
            <a:r>
              <a:rPr lang="fr-FR" sz="3200" dirty="0" smtClean="0">
                <a:solidFill>
                  <a:schemeClr val="tx1"/>
                </a:solidFill>
                <a:latin typeface="Book Antiqua" pitchFamily="18" charset="0"/>
              </a:rPr>
              <a:t>Peut-on gérer les ressources rares et les externalités négatives ?</a:t>
            </a:r>
            <a:endParaRPr lang="fr-FR" sz="3200" dirty="0">
              <a:solidFill>
                <a:schemeClr val="tx1"/>
              </a:solidFill>
              <a:latin typeface="Book Antiqua" pitchFamily="18" charset="0"/>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p:cTn id="2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p:cTn id="31"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p:cTn id="39" dur="1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8" end="8"/>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3">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97744" y="628328"/>
            <a:ext cx="11953328" cy="1872208"/>
          </a:xfrm>
        </p:spPr>
        <p:txBody>
          <a:bodyPr/>
          <a:lstStyle/>
          <a:p>
            <a:r>
              <a:rPr lang="fr-FR" sz="6600" dirty="0" smtClean="0"/>
              <a:t>Du développement au développement durable</a:t>
            </a:r>
            <a:endParaRPr lang="fr-FR" sz="6600" dirty="0"/>
          </a:p>
        </p:txBody>
      </p:sp>
      <p:sp>
        <p:nvSpPr>
          <p:cNvPr id="3" name="ZoneTexte 2"/>
          <p:cNvSpPr txBox="1">
            <a:spLocks noChangeArrowheads="1"/>
          </p:cNvSpPr>
          <p:nvPr/>
        </p:nvSpPr>
        <p:spPr bwMode="auto">
          <a:xfrm>
            <a:off x="597744" y="2644552"/>
            <a:ext cx="11521280" cy="1077218"/>
          </a:xfrm>
          <a:prstGeom prst="rect">
            <a:avLst/>
          </a:prstGeom>
          <a:noFill/>
          <a:ln w="9525">
            <a:noFill/>
            <a:miter lim="800000"/>
            <a:headEnd/>
            <a:tailEnd/>
          </a:ln>
        </p:spPr>
        <p:txBody>
          <a:bodyPr wrap="square">
            <a:spAutoFit/>
          </a:bodyPr>
          <a:lstStyle/>
          <a:p>
            <a:pPr algn="l"/>
            <a:r>
              <a:rPr lang="fr-FR" sz="3200" dirty="0"/>
              <a:t>La croissance : mesure quantitative de l’augmentation de la </a:t>
            </a:r>
            <a:r>
              <a:rPr lang="fr-FR" sz="3200" dirty="0" smtClean="0"/>
              <a:t>richesse.</a:t>
            </a:r>
            <a:endParaRPr lang="fr-FR" sz="3200" dirty="0"/>
          </a:p>
        </p:txBody>
      </p:sp>
      <p:sp>
        <p:nvSpPr>
          <p:cNvPr id="4" name="ZoneTexte 3"/>
          <p:cNvSpPr txBox="1">
            <a:spLocks noChangeArrowheads="1"/>
          </p:cNvSpPr>
          <p:nvPr/>
        </p:nvSpPr>
        <p:spPr bwMode="auto">
          <a:xfrm>
            <a:off x="669752" y="3724672"/>
            <a:ext cx="11593288" cy="1569660"/>
          </a:xfrm>
          <a:prstGeom prst="rect">
            <a:avLst/>
          </a:prstGeom>
          <a:noFill/>
          <a:ln w="9525">
            <a:noFill/>
            <a:miter lim="800000"/>
            <a:headEnd/>
            <a:tailEnd/>
          </a:ln>
        </p:spPr>
        <p:txBody>
          <a:bodyPr wrap="square">
            <a:spAutoFit/>
          </a:bodyPr>
          <a:lstStyle/>
          <a:p>
            <a:pPr algn="l"/>
            <a:r>
              <a:rPr lang="fr-FR" sz="3200" dirty="0"/>
              <a:t>Le développement :  stocks de moyens de production et de compétences qui permettent de garantir dans la durée un niveau de vie décent à une population.</a:t>
            </a:r>
          </a:p>
        </p:txBody>
      </p:sp>
      <p:sp>
        <p:nvSpPr>
          <p:cNvPr id="5" name="ZoneTexte 4"/>
          <p:cNvSpPr txBox="1">
            <a:spLocks noChangeArrowheads="1"/>
          </p:cNvSpPr>
          <p:nvPr/>
        </p:nvSpPr>
        <p:spPr bwMode="auto">
          <a:xfrm>
            <a:off x="741760" y="5452864"/>
            <a:ext cx="11665296" cy="3539430"/>
          </a:xfrm>
          <a:prstGeom prst="rect">
            <a:avLst/>
          </a:prstGeom>
          <a:noFill/>
          <a:ln w="9525">
            <a:noFill/>
            <a:miter lim="800000"/>
            <a:headEnd/>
            <a:tailEnd/>
          </a:ln>
        </p:spPr>
        <p:txBody>
          <a:bodyPr wrap="square">
            <a:spAutoFit/>
          </a:bodyPr>
          <a:lstStyle/>
          <a:p>
            <a:pPr algn="l"/>
            <a:r>
              <a:rPr lang="fr-FR" sz="3200" dirty="0"/>
              <a:t>Le développement durable, </a:t>
            </a:r>
            <a:r>
              <a:rPr lang="fr-FR" sz="3200" dirty="0" smtClean="0"/>
              <a:t>parfois </a:t>
            </a:r>
            <a:r>
              <a:rPr lang="fr-FR" sz="3200" dirty="0"/>
              <a:t>appelé développement soutenable (</a:t>
            </a:r>
            <a:r>
              <a:rPr lang="fr-FR" sz="3200" i="1" dirty="0" err="1"/>
              <a:t>sustainable</a:t>
            </a:r>
            <a:r>
              <a:rPr lang="fr-FR" sz="3200" dirty="0"/>
              <a:t>).</a:t>
            </a:r>
          </a:p>
          <a:p>
            <a:pPr algn="l"/>
            <a:r>
              <a:rPr lang="fr-FR" sz="3200" dirty="0"/>
              <a:t>« </a:t>
            </a:r>
            <a:r>
              <a:rPr lang="fr-FR" sz="3200" i="1" dirty="0"/>
              <a:t>Un développement qui répond aux besoins du présent sans compromettre la capacité des générations futures de répondre aux leurs</a:t>
            </a:r>
            <a:r>
              <a:rPr lang="fr-FR" sz="3200" dirty="0"/>
              <a:t> »</a:t>
            </a:r>
          </a:p>
          <a:p>
            <a:pPr algn="l"/>
            <a:r>
              <a:rPr lang="fr-FR" sz="3200" dirty="0"/>
              <a:t>F-D Vivien (2005), </a:t>
            </a:r>
            <a:r>
              <a:rPr lang="fr-FR" sz="3200" i="1" dirty="0"/>
              <a:t>Le Développement soutenable</a:t>
            </a:r>
            <a:r>
              <a:rPr lang="fr-FR" sz="3200" dirty="0"/>
              <a:t>, Paris, La Découverte.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920924"/>
          </a:xfrm>
        </p:spPr>
        <p:txBody>
          <a:bodyPr/>
          <a:lstStyle/>
          <a:p>
            <a:r>
              <a:rPr lang="fr-FR" sz="5400" dirty="0" smtClean="0"/>
              <a:t>Les ressources non renouvelables</a:t>
            </a:r>
            <a:endParaRPr lang="fr-FR" sz="5400" dirty="0"/>
          </a:p>
        </p:txBody>
      </p:sp>
      <p:sp>
        <p:nvSpPr>
          <p:cNvPr id="3" name="ZoneTexte 2"/>
          <p:cNvSpPr txBox="1"/>
          <p:nvPr/>
        </p:nvSpPr>
        <p:spPr>
          <a:xfrm>
            <a:off x="711880" y="1331565"/>
            <a:ext cx="11593288" cy="1384995"/>
          </a:xfrm>
          <a:prstGeom prst="rect">
            <a:avLst/>
          </a:prstGeom>
          <a:solidFill>
            <a:srgbClr val="FFFF00"/>
          </a:solidFill>
        </p:spPr>
        <p:txBody>
          <a:bodyPr wrap="square" rtlCol="0">
            <a:spAutoFit/>
          </a:bodyPr>
          <a:lstStyle/>
          <a:p>
            <a:pPr algn="l"/>
            <a:r>
              <a:rPr lang="fr-FR" sz="2800" dirty="0" smtClean="0"/>
              <a:t>Les ressources non renouvelables sont les ressources dont la consommation conduit à leur épuisement. On les appelle aussi ressources épuisables.</a:t>
            </a:r>
            <a:endParaRPr lang="fr-FR" sz="2800" dirty="0"/>
          </a:p>
        </p:txBody>
      </p:sp>
      <p:sp>
        <p:nvSpPr>
          <p:cNvPr id="4" name="ZoneTexte 3"/>
          <p:cNvSpPr txBox="1"/>
          <p:nvPr/>
        </p:nvSpPr>
        <p:spPr>
          <a:xfrm>
            <a:off x="741760" y="2716560"/>
            <a:ext cx="11233248" cy="954107"/>
          </a:xfrm>
          <a:prstGeom prst="rect">
            <a:avLst/>
          </a:prstGeom>
          <a:noFill/>
        </p:spPr>
        <p:txBody>
          <a:bodyPr wrap="square" rtlCol="0">
            <a:spAutoFit/>
          </a:bodyPr>
          <a:lstStyle/>
          <a:p>
            <a:pPr marL="457200" indent="-457200" algn="l">
              <a:buFont typeface="Wingdings" pitchFamily="2" charset="2"/>
              <a:buChar char="ü"/>
            </a:pPr>
            <a:r>
              <a:rPr lang="fr-FR" sz="2800" dirty="0" smtClean="0"/>
              <a:t>Remarque : certaines de ces ressources sont des biens durables (fer, or) et d’autres des biens non durables (pétrole)</a:t>
            </a:r>
            <a:endParaRPr lang="fr-FR" sz="28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4265" y="3868688"/>
            <a:ext cx="5784159" cy="52162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Connecteur droit 5"/>
          <p:cNvCxnSpPr/>
          <p:nvPr/>
        </p:nvCxnSpPr>
        <p:spPr bwMode="auto">
          <a:xfrm>
            <a:off x="2397944" y="3670667"/>
            <a:ext cx="7776864" cy="0"/>
          </a:xfrm>
          <a:prstGeom prst="line">
            <a:avLst/>
          </a:prstGeom>
          <a:blipFill dpi="0" rotWithShape="0">
            <a:blip r:embed="rId3" cstate="print"/>
            <a:srcRect/>
            <a:tile tx="0" ty="0" sx="100000" sy="100000" flip="none" algn="tl"/>
          </a:blipFill>
          <a:ln w="63500" cap="flat" cmpd="sng" algn="ctr">
            <a:solidFill>
              <a:schemeClr val="accent5">
                <a:lumMod val="50000"/>
              </a:schemeClr>
            </a:solidFill>
            <a:prstDash val="solid"/>
            <a:miter lim="0"/>
            <a:headEnd type="none" w="med" len="med"/>
            <a:tailEnd type="none" w="med" len="med"/>
          </a:ln>
          <a:effectLst/>
        </p:spPr>
      </p:cxnSp>
      <p:sp>
        <p:nvSpPr>
          <p:cNvPr id="7" name="ZoneTexte 6"/>
          <p:cNvSpPr txBox="1"/>
          <p:nvPr/>
        </p:nvSpPr>
        <p:spPr>
          <a:xfrm>
            <a:off x="7150472" y="4012704"/>
            <a:ext cx="4824536" cy="1200329"/>
          </a:xfrm>
          <a:prstGeom prst="rect">
            <a:avLst/>
          </a:prstGeom>
          <a:noFill/>
        </p:spPr>
        <p:txBody>
          <a:bodyPr wrap="square" rtlCol="0">
            <a:spAutoFit/>
          </a:bodyPr>
          <a:lstStyle/>
          <a:p>
            <a:pPr algn="l"/>
            <a:r>
              <a:rPr lang="fr-FR" dirty="0" smtClean="0"/>
              <a:t>Comment connaître les réserves ?</a:t>
            </a:r>
            <a:endParaRPr lang="fr-FR" dirty="0"/>
          </a:p>
        </p:txBody>
      </p:sp>
      <p:sp>
        <p:nvSpPr>
          <p:cNvPr id="8" name="ZoneTexte 7"/>
          <p:cNvSpPr txBox="1"/>
          <p:nvPr/>
        </p:nvSpPr>
        <p:spPr>
          <a:xfrm>
            <a:off x="6790432" y="5216073"/>
            <a:ext cx="5544616" cy="707886"/>
          </a:xfrm>
          <a:prstGeom prst="rect">
            <a:avLst/>
          </a:prstGeom>
          <a:noFill/>
        </p:spPr>
        <p:txBody>
          <a:bodyPr wrap="square" rtlCol="0">
            <a:spAutoFit/>
          </a:bodyPr>
          <a:lstStyle/>
          <a:p>
            <a:pPr algn="l"/>
            <a:r>
              <a:rPr lang="fr-FR" sz="2000" b="1" dirty="0" smtClean="0"/>
              <a:t>G. </a:t>
            </a:r>
            <a:r>
              <a:rPr lang="fr-FR" sz="2000" b="1" dirty="0" err="1" smtClean="0"/>
              <a:t>Rotillon</a:t>
            </a:r>
            <a:r>
              <a:rPr lang="fr-FR" sz="2000" b="1" dirty="0" smtClean="0"/>
              <a:t> (2010), </a:t>
            </a:r>
            <a:r>
              <a:rPr lang="fr-FR" sz="2000" b="1" i="1" dirty="0" smtClean="0"/>
              <a:t>Economie des ressources naturelles</a:t>
            </a:r>
            <a:r>
              <a:rPr lang="fr-FR" sz="2000" b="1" dirty="0" smtClean="0"/>
              <a:t>, La Découverte, p. 12</a:t>
            </a:r>
            <a:endParaRPr lang="fr-FR" sz="2000" b="1" dirty="0"/>
          </a:p>
        </p:txBody>
      </p:sp>
    </p:spTree>
    <p:extLst>
      <p:ext uri="{BB962C8B-B14F-4D97-AF65-F5344CB8AC3E}">
        <p14:creationId xmlns:p14="http://schemas.microsoft.com/office/powerpoint/2010/main" val="56656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p:cTn id="22" dur="500" fill="hold"/>
                                        <p:tgtEl>
                                          <p:spTgt spid="1026"/>
                                        </p:tgtEl>
                                        <p:attrNameLst>
                                          <p:attrName>ppt_w</p:attrName>
                                        </p:attrNameLst>
                                      </p:cBhvr>
                                      <p:tavLst>
                                        <p:tav tm="0">
                                          <p:val>
                                            <p:fltVal val="0"/>
                                          </p:val>
                                        </p:tav>
                                        <p:tav tm="100000">
                                          <p:val>
                                            <p:strVal val="#ppt_w"/>
                                          </p:val>
                                        </p:tav>
                                      </p:tavLst>
                                    </p:anim>
                                    <p:anim calcmode="lin" valueType="num">
                                      <p:cBhvr>
                                        <p:cTn id="23" dur="500" fill="hold"/>
                                        <p:tgtEl>
                                          <p:spTgt spid="1026"/>
                                        </p:tgtEl>
                                        <p:attrNameLst>
                                          <p:attrName>ppt_h</p:attrName>
                                        </p:attrNameLst>
                                      </p:cBhvr>
                                      <p:tavLst>
                                        <p:tav tm="0">
                                          <p:val>
                                            <p:fltVal val="0"/>
                                          </p:val>
                                        </p:tav>
                                        <p:tav tm="100000">
                                          <p:val>
                                            <p:strVal val="#ppt_h"/>
                                          </p:val>
                                        </p:tav>
                                      </p:tavLst>
                                    </p:anim>
                                    <p:animEffect transition="in" filter="fade">
                                      <p:cBhvr>
                                        <p:cTn id="24" dur="500"/>
                                        <p:tgtEl>
                                          <p:spTgt spid="1026"/>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424980"/>
          </a:xfrm>
        </p:spPr>
        <p:txBody>
          <a:bodyPr/>
          <a:lstStyle/>
          <a:p>
            <a:r>
              <a:rPr lang="fr-FR" sz="5400" dirty="0" smtClean="0"/>
              <a:t>Que faire face à l’épuisement des ressources non renouvelables?</a:t>
            </a:r>
            <a:endParaRPr lang="fr-FR" sz="5400" dirty="0"/>
          </a:p>
        </p:txBody>
      </p:sp>
      <p:sp>
        <p:nvSpPr>
          <p:cNvPr id="3" name="ZoneTexte 2"/>
          <p:cNvSpPr txBox="1"/>
          <p:nvPr/>
        </p:nvSpPr>
        <p:spPr>
          <a:xfrm>
            <a:off x="669752" y="2140496"/>
            <a:ext cx="11593288" cy="1815882"/>
          </a:xfrm>
          <a:prstGeom prst="rect">
            <a:avLst/>
          </a:prstGeom>
          <a:noFill/>
        </p:spPr>
        <p:txBody>
          <a:bodyPr wrap="square" rtlCol="0">
            <a:spAutoFit/>
          </a:bodyPr>
          <a:lstStyle/>
          <a:p>
            <a:pPr algn="l"/>
            <a:r>
              <a:rPr lang="fr-FR" sz="2800" dirty="0" smtClean="0"/>
              <a:t>Il est très difficile de mesurer le coût de l’épuisement d’une ressource non renouvelable. Dans une approche en termes de croissance durable, il faudrait pouvoir calculer le coût pour les générations futures de notre consommation actuelle…</a:t>
            </a:r>
            <a:endParaRPr lang="fr-FR" sz="2800" dirty="0"/>
          </a:p>
        </p:txBody>
      </p:sp>
      <p:sp>
        <p:nvSpPr>
          <p:cNvPr id="4" name="ZoneTexte 3"/>
          <p:cNvSpPr txBox="1"/>
          <p:nvPr/>
        </p:nvSpPr>
        <p:spPr>
          <a:xfrm>
            <a:off x="567856" y="3942071"/>
            <a:ext cx="11933896" cy="2677656"/>
          </a:xfrm>
          <a:prstGeom prst="rect">
            <a:avLst/>
          </a:prstGeom>
          <a:noFill/>
        </p:spPr>
        <p:txBody>
          <a:bodyPr wrap="square" rtlCol="0">
            <a:spAutoFit/>
          </a:bodyPr>
          <a:lstStyle/>
          <a:p>
            <a:pPr algn="l"/>
            <a:r>
              <a:rPr lang="fr-FR" sz="2800" dirty="0" smtClean="0"/>
              <a:t>Peut-on faire confiance aux mécanismes du marché ?</a:t>
            </a:r>
          </a:p>
          <a:p>
            <a:pPr algn="l"/>
            <a:r>
              <a:rPr lang="fr-FR" sz="2800" dirty="0"/>
              <a:t>	</a:t>
            </a:r>
            <a:r>
              <a:rPr lang="fr-FR" sz="2800" dirty="0" smtClean="0"/>
              <a:t>- </a:t>
            </a:r>
            <a:r>
              <a:rPr lang="fr-FR" sz="2800" dirty="0"/>
              <a:t>la raréfaction d’une ressource =&gt; une augmentation du prix</a:t>
            </a:r>
            <a:endParaRPr lang="fr-FR" sz="2800" dirty="0" smtClean="0"/>
          </a:p>
          <a:p>
            <a:pPr algn="l"/>
            <a:r>
              <a:rPr lang="fr-FR" sz="2800" dirty="0" smtClean="0"/>
              <a:t>		=&gt; rechercher des nouvelles réserves mais…</a:t>
            </a:r>
          </a:p>
          <a:p>
            <a:pPr algn="l"/>
            <a:r>
              <a:rPr lang="fr-FR" sz="2800" dirty="0" smtClean="0"/>
              <a:t>					…présence de rendements décroissants (et augmentation des prix).</a:t>
            </a:r>
          </a:p>
          <a:p>
            <a:pPr algn="l"/>
            <a:r>
              <a:rPr lang="fr-FR" sz="2800" dirty="0"/>
              <a:t>	</a:t>
            </a:r>
            <a:r>
              <a:rPr lang="fr-FR" sz="2800" dirty="0" smtClean="0"/>
              <a:t>	=&gt; </a:t>
            </a:r>
            <a:r>
              <a:rPr lang="fr-FR" sz="2800" dirty="0"/>
              <a:t>une incitation à trouver des ressources </a:t>
            </a:r>
            <a:r>
              <a:rPr lang="fr-FR" sz="2800" dirty="0" smtClean="0"/>
              <a:t>alternatives </a:t>
            </a:r>
            <a:endParaRPr lang="fr-FR" sz="2800" dirty="0"/>
          </a:p>
        </p:txBody>
      </p:sp>
      <p:sp>
        <p:nvSpPr>
          <p:cNvPr id="5" name="ZoneTexte 4"/>
          <p:cNvSpPr txBox="1"/>
          <p:nvPr/>
        </p:nvSpPr>
        <p:spPr>
          <a:xfrm>
            <a:off x="583856" y="6532984"/>
            <a:ext cx="11917896" cy="2246769"/>
          </a:xfrm>
          <a:prstGeom prst="rect">
            <a:avLst/>
          </a:prstGeom>
          <a:noFill/>
        </p:spPr>
        <p:txBody>
          <a:bodyPr wrap="square" rtlCol="0">
            <a:spAutoFit/>
          </a:bodyPr>
          <a:lstStyle/>
          <a:p>
            <a:pPr algn="l"/>
            <a:r>
              <a:rPr lang="fr-FR" sz="2800" dirty="0" smtClean="0"/>
              <a:t>Les gouvernements peuvent inciter :</a:t>
            </a:r>
          </a:p>
          <a:p>
            <a:pPr marL="457200" indent="-457200" algn="l">
              <a:buFontTx/>
              <a:buChar char="-"/>
            </a:pPr>
            <a:r>
              <a:rPr lang="fr-FR" sz="2800" dirty="0" smtClean="0"/>
              <a:t>à limiter l’utilisation des ressources non renouvelables et encourager à la recherche et à l’utilisation de ressources alternatives.</a:t>
            </a:r>
          </a:p>
          <a:p>
            <a:pPr marL="457200" indent="-457200" algn="l">
              <a:buFontTx/>
              <a:buChar char="-"/>
            </a:pPr>
            <a:r>
              <a:rPr lang="fr-FR" sz="2800" dirty="0"/>
              <a:t>à</a:t>
            </a:r>
            <a:r>
              <a:rPr lang="fr-FR" sz="2800" dirty="0" smtClean="0"/>
              <a:t> utiliser les recettes des ressources non renouvelables pour améliorer la situation des générations futures (investissement, éducation…)</a:t>
            </a:r>
            <a:endParaRPr lang="fr-FR" sz="2800" dirty="0"/>
          </a:p>
        </p:txBody>
      </p:sp>
    </p:spTree>
    <p:extLst>
      <p:ext uri="{BB962C8B-B14F-4D97-AF65-F5344CB8AC3E}">
        <p14:creationId xmlns:p14="http://schemas.microsoft.com/office/powerpoint/2010/main" val="3047997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80964"/>
          </a:xfrm>
        </p:spPr>
        <p:txBody>
          <a:bodyPr/>
          <a:lstStyle/>
          <a:p>
            <a:r>
              <a:rPr lang="fr-FR" sz="6000" dirty="0" smtClean="0"/>
              <a:t>Les ressources renouvelables</a:t>
            </a:r>
            <a:endParaRPr lang="fr-FR" sz="6000" dirty="0"/>
          </a:p>
        </p:txBody>
      </p:sp>
      <p:sp>
        <p:nvSpPr>
          <p:cNvPr id="3" name="ZoneTexte 2"/>
          <p:cNvSpPr txBox="1"/>
          <p:nvPr/>
        </p:nvSpPr>
        <p:spPr>
          <a:xfrm>
            <a:off x="597744" y="1708448"/>
            <a:ext cx="11737304" cy="1815882"/>
          </a:xfrm>
          <a:prstGeom prst="rect">
            <a:avLst/>
          </a:prstGeom>
          <a:noFill/>
        </p:spPr>
        <p:txBody>
          <a:bodyPr wrap="square" rtlCol="0">
            <a:spAutoFit/>
          </a:bodyPr>
          <a:lstStyle/>
          <a:p>
            <a:pPr algn="l"/>
            <a:r>
              <a:rPr lang="fr-FR" sz="2800" dirty="0" smtClean="0"/>
              <a:t>Les ressources renouvelables sont des ressources qui peuvent être en voie de disparition lorsque leur rythme d’exploitation est supérieur à leur capacité naturelle de reproduction.</a:t>
            </a:r>
          </a:p>
          <a:p>
            <a:pPr algn="l"/>
            <a:r>
              <a:rPr lang="fr-FR" sz="2800" dirty="0" smtClean="0"/>
              <a:t>Exemples: les forêts, le poisson…</a:t>
            </a:r>
            <a:endParaRPr lang="fr-FR" sz="2800" dirty="0"/>
          </a:p>
        </p:txBody>
      </p:sp>
      <p:sp>
        <p:nvSpPr>
          <p:cNvPr id="4" name="ZoneTexte 3"/>
          <p:cNvSpPr txBox="1"/>
          <p:nvPr/>
        </p:nvSpPr>
        <p:spPr>
          <a:xfrm>
            <a:off x="453728" y="3868688"/>
            <a:ext cx="11953328" cy="523220"/>
          </a:xfrm>
          <a:prstGeom prst="rect">
            <a:avLst/>
          </a:prstGeom>
          <a:noFill/>
        </p:spPr>
        <p:txBody>
          <a:bodyPr wrap="square" rtlCol="0">
            <a:spAutoFit/>
          </a:bodyPr>
          <a:lstStyle/>
          <a:p>
            <a:pPr algn="l"/>
            <a:r>
              <a:rPr lang="fr-FR" sz="2800" dirty="0" smtClean="0"/>
              <a:t>Pour garantir la reproduction, il faut limiter l’exploitation de ces ressources.</a:t>
            </a:r>
            <a:endParaRPr lang="fr-FR" sz="2800" dirty="0"/>
          </a:p>
        </p:txBody>
      </p:sp>
      <p:sp>
        <p:nvSpPr>
          <p:cNvPr id="5" name="ZoneTexte 4"/>
          <p:cNvSpPr txBox="1"/>
          <p:nvPr/>
        </p:nvSpPr>
        <p:spPr>
          <a:xfrm>
            <a:off x="399688" y="4588768"/>
            <a:ext cx="12151384" cy="1815882"/>
          </a:xfrm>
          <a:prstGeom prst="rect">
            <a:avLst/>
          </a:prstGeom>
          <a:noFill/>
        </p:spPr>
        <p:txBody>
          <a:bodyPr wrap="square" rtlCol="0">
            <a:spAutoFit/>
          </a:bodyPr>
          <a:lstStyle/>
          <a:p>
            <a:pPr algn="l"/>
            <a:r>
              <a:rPr lang="fr-FR" sz="2800" dirty="0" smtClean="0"/>
              <a:t>Les mécanismes de marché peuvent être inefficaces : </a:t>
            </a:r>
          </a:p>
          <a:p>
            <a:pPr algn="l"/>
            <a:r>
              <a:rPr lang="fr-FR" sz="2800" dirty="0" smtClean="0"/>
              <a:t>		- ceux qui acceptent de limiter l’utilisation des ressources le font à l’avantage de ceux qui ne le font pas.</a:t>
            </a:r>
          </a:p>
          <a:p>
            <a:pPr algn="l"/>
            <a:r>
              <a:rPr lang="fr-FR" sz="2800" dirty="0"/>
              <a:t>	</a:t>
            </a:r>
            <a:r>
              <a:rPr lang="fr-FR" sz="2800" dirty="0" smtClean="0"/>
              <a:t>	- si les prix de vente sont bas tendance à la surexploitation</a:t>
            </a:r>
            <a:endParaRPr lang="fr-FR" sz="2800" dirty="0"/>
          </a:p>
        </p:txBody>
      </p:sp>
      <p:sp>
        <p:nvSpPr>
          <p:cNvPr id="6" name="ZoneTexte 5"/>
          <p:cNvSpPr txBox="1"/>
          <p:nvPr/>
        </p:nvSpPr>
        <p:spPr>
          <a:xfrm>
            <a:off x="453728" y="6620674"/>
            <a:ext cx="12025336" cy="1384995"/>
          </a:xfrm>
          <a:prstGeom prst="rect">
            <a:avLst/>
          </a:prstGeom>
          <a:noFill/>
        </p:spPr>
        <p:txBody>
          <a:bodyPr wrap="square" rtlCol="0">
            <a:spAutoFit/>
          </a:bodyPr>
          <a:lstStyle/>
          <a:p>
            <a:pPr algn="l"/>
            <a:r>
              <a:rPr lang="fr-FR" sz="2800" dirty="0" smtClean="0"/>
              <a:t>La limitation de l’utilisation des ressources  par décision des gouvernements peut être inefficace s’il est difficile d’exclure ou de contrôler les tricheurs.</a:t>
            </a:r>
            <a:endParaRPr lang="fr-FR" sz="2800" dirty="0"/>
          </a:p>
        </p:txBody>
      </p:sp>
      <p:sp>
        <p:nvSpPr>
          <p:cNvPr id="7" name="ZoneTexte 6"/>
          <p:cNvSpPr txBox="1"/>
          <p:nvPr/>
        </p:nvSpPr>
        <p:spPr>
          <a:xfrm>
            <a:off x="525736" y="8041821"/>
            <a:ext cx="11809312" cy="954107"/>
          </a:xfrm>
          <a:prstGeom prst="rect">
            <a:avLst/>
          </a:prstGeom>
          <a:noFill/>
        </p:spPr>
        <p:txBody>
          <a:bodyPr wrap="square" rtlCol="0">
            <a:spAutoFit/>
          </a:bodyPr>
          <a:lstStyle/>
          <a:p>
            <a:pPr algn="l"/>
            <a:r>
              <a:rPr lang="fr-FR" sz="2800" dirty="0" smtClean="0"/>
              <a:t>Gérer les ressources renouvelables comme des ressources communes (</a:t>
            </a:r>
            <a:r>
              <a:rPr lang="fr-FR" sz="2800" dirty="0" err="1" smtClean="0"/>
              <a:t>common</a:t>
            </a:r>
            <a:r>
              <a:rPr lang="fr-FR" sz="2800" dirty="0"/>
              <a:t>-</a:t>
            </a:r>
            <a:r>
              <a:rPr lang="fr-FR" sz="2800" dirty="0" smtClean="0"/>
              <a:t>pool ressource).</a:t>
            </a:r>
            <a:endParaRPr lang="fr-FR" sz="2800" dirty="0"/>
          </a:p>
        </p:txBody>
      </p:sp>
    </p:spTree>
    <p:extLst>
      <p:ext uri="{BB962C8B-B14F-4D97-AF65-F5344CB8AC3E}">
        <p14:creationId xmlns:p14="http://schemas.microsoft.com/office/powerpoint/2010/main" val="948228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81720" y="484312"/>
            <a:ext cx="12313368" cy="792088"/>
          </a:xfrm>
        </p:spPr>
        <p:txBody>
          <a:bodyPr/>
          <a:lstStyle/>
          <a:p>
            <a:r>
              <a:rPr lang="fr-FR" sz="4800" dirty="0" smtClean="0"/>
              <a:t>La courbe de Kuznets environnementale</a:t>
            </a:r>
            <a:endParaRPr lang="fr-FR" sz="4800" dirty="0"/>
          </a:p>
        </p:txBody>
      </p:sp>
      <p:pic>
        <p:nvPicPr>
          <p:cNvPr id="6146" name="Picture 2" descr="Chart Tile 1.png"/>
          <p:cNvPicPr>
            <a:picLocks noChangeAspect="1"/>
          </p:cNvPicPr>
          <p:nvPr/>
        </p:nvPicPr>
        <p:blipFill>
          <a:blip r:embed="rId2" cstate="print"/>
          <a:srcRect/>
          <a:stretch>
            <a:fillRect/>
          </a:stretch>
        </p:blipFill>
        <p:spPr bwMode="auto">
          <a:xfrm>
            <a:off x="535636" y="1276400"/>
            <a:ext cx="7059164" cy="3888432"/>
          </a:xfrm>
          <a:prstGeom prst="rect">
            <a:avLst/>
          </a:prstGeom>
          <a:noFill/>
          <a:ln w="3175" cap="flat" cmpd="sng">
            <a:noFill/>
            <a:prstDash val="solid"/>
            <a:miter lim="0"/>
            <a:headEnd type="none" w="med" len="med"/>
            <a:tailEnd type="none" w="med" len="med"/>
          </a:ln>
        </p:spPr>
      </p:pic>
      <p:sp>
        <p:nvSpPr>
          <p:cNvPr id="4" name="ZoneTexte 3"/>
          <p:cNvSpPr txBox="1"/>
          <p:nvPr/>
        </p:nvSpPr>
        <p:spPr>
          <a:xfrm>
            <a:off x="7726536" y="1564432"/>
            <a:ext cx="4392488" cy="1569660"/>
          </a:xfrm>
          <a:prstGeom prst="rect">
            <a:avLst/>
          </a:prstGeom>
          <a:noFill/>
        </p:spPr>
        <p:txBody>
          <a:bodyPr wrap="square" rtlCol="0">
            <a:spAutoFit/>
          </a:bodyPr>
          <a:lstStyle/>
          <a:p>
            <a:pPr algn="l"/>
            <a:r>
              <a:rPr lang="fr-FR" sz="2400" dirty="0" err="1" smtClean="0"/>
              <a:t>Meunié</a:t>
            </a:r>
            <a:r>
              <a:rPr lang="fr-FR" sz="2400" dirty="0" smtClean="0"/>
              <a:t> 2004, </a:t>
            </a:r>
            <a:r>
              <a:rPr lang="fr-FR" sz="2400" i="1" dirty="0" smtClean="0"/>
              <a:t>Controverses autour de la courbe environnementale de Kuznets</a:t>
            </a:r>
            <a:r>
              <a:rPr lang="fr-FR" sz="2400" dirty="0" smtClean="0"/>
              <a:t>, CED, Bordeaux.</a:t>
            </a:r>
            <a:endParaRPr lang="fr-FR" sz="2400" dirty="0"/>
          </a:p>
        </p:txBody>
      </p:sp>
      <p:sp>
        <p:nvSpPr>
          <p:cNvPr id="5" name="ZoneTexte 4"/>
          <p:cNvSpPr txBox="1"/>
          <p:nvPr/>
        </p:nvSpPr>
        <p:spPr>
          <a:xfrm>
            <a:off x="597744" y="5295888"/>
            <a:ext cx="11881320" cy="2677656"/>
          </a:xfrm>
          <a:prstGeom prst="rect">
            <a:avLst/>
          </a:prstGeom>
          <a:noFill/>
        </p:spPr>
        <p:txBody>
          <a:bodyPr wrap="square" rtlCol="0">
            <a:spAutoFit/>
          </a:bodyPr>
          <a:lstStyle/>
          <a:p>
            <a:pPr algn="l"/>
            <a:r>
              <a:rPr lang="fr-FR" sz="2800" dirty="0" smtClean="0"/>
              <a:t>La combinaison de trois effets :</a:t>
            </a:r>
          </a:p>
          <a:p>
            <a:pPr algn="l"/>
            <a:r>
              <a:rPr lang="fr-FR" sz="2800" dirty="0" smtClean="0"/>
              <a:t>L’effet d’échelle : </a:t>
            </a:r>
            <a:r>
              <a:rPr lang="fr-FR" sz="2800" dirty="0" smtClean="0">
                <a:latin typeface="Arial"/>
                <a:cs typeface="Arial"/>
              </a:rPr>
              <a:t>↑ de l’activité économique =&gt; ↑ de la pollution</a:t>
            </a:r>
          </a:p>
          <a:p>
            <a:pPr algn="l"/>
            <a:r>
              <a:rPr lang="fr-FR" sz="2800" dirty="0" smtClean="0">
                <a:latin typeface="Arial"/>
                <a:cs typeface="Arial"/>
              </a:rPr>
              <a:t>L’effet de composition : la part des activités polluantes tend à diminuer dans la production avec le développement économique.</a:t>
            </a:r>
          </a:p>
          <a:p>
            <a:pPr algn="l"/>
            <a:r>
              <a:rPr lang="fr-FR" sz="2800" dirty="0" smtClean="0">
                <a:latin typeface="Arial"/>
                <a:cs typeface="Arial"/>
              </a:rPr>
              <a:t>L’effet technologique : si croissance =&gt; + de moyens pour la RD =&gt; plus de moyens pour la lutte contre les productions polluantes.</a:t>
            </a:r>
            <a:endParaRPr lang="fr-FR" sz="2800" dirty="0"/>
          </a:p>
        </p:txBody>
      </p:sp>
      <p:sp>
        <p:nvSpPr>
          <p:cNvPr id="6" name="ZoneTexte 5"/>
          <p:cNvSpPr txBox="1"/>
          <p:nvPr/>
        </p:nvSpPr>
        <p:spPr>
          <a:xfrm>
            <a:off x="597744" y="8117159"/>
            <a:ext cx="12097344" cy="523220"/>
          </a:xfrm>
          <a:prstGeom prst="rect">
            <a:avLst/>
          </a:prstGeom>
          <a:noFill/>
        </p:spPr>
        <p:txBody>
          <a:bodyPr wrap="square" rtlCol="0">
            <a:spAutoFit/>
          </a:bodyPr>
          <a:lstStyle/>
          <a:p>
            <a:pPr algn="l"/>
            <a:r>
              <a:rPr lang="fr-FR" sz="2800" dirty="0" smtClean="0"/>
              <a:t>Problème : la pollution peut avoir des conséquences irréversibles</a:t>
            </a:r>
            <a:endParaRPr lang="fr-FR" sz="2800" dirty="0"/>
          </a:p>
        </p:txBody>
      </p:sp>
      <p:sp>
        <p:nvSpPr>
          <p:cNvPr id="7" name="ZoneTexte 6"/>
          <p:cNvSpPr txBox="1"/>
          <p:nvPr/>
        </p:nvSpPr>
        <p:spPr>
          <a:xfrm>
            <a:off x="8014568" y="3364632"/>
            <a:ext cx="4032448" cy="1384995"/>
          </a:xfrm>
          <a:prstGeom prst="rect">
            <a:avLst/>
          </a:prstGeom>
          <a:noFill/>
        </p:spPr>
        <p:txBody>
          <a:bodyPr wrap="square" rtlCol="0">
            <a:spAutoFit/>
          </a:bodyPr>
          <a:lstStyle/>
          <a:p>
            <a:pPr algn="l"/>
            <a:r>
              <a:rPr lang="fr-FR" sz="2800" dirty="0" smtClean="0"/>
              <a:t>Références théoriques : </a:t>
            </a:r>
            <a:r>
              <a:rPr lang="fr-FR" sz="2800" dirty="0" err="1" smtClean="0"/>
              <a:t>Grossman</a:t>
            </a:r>
            <a:r>
              <a:rPr lang="fr-FR" sz="2800" dirty="0" smtClean="0"/>
              <a:t> et </a:t>
            </a:r>
            <a:r>
              <a:rPr lang="fr-FR" sz="2800" dirty="0" err="1" smtClean="0"/>
              <a:t>Krueger</a:t>
            </a:r>
            <a:r>
              <a:rPr lang="fr-FR" sz="2800" dirty="0" smtClean="0"/>
              <a:t> (1994)</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500" fill="hold"/>
                                        <p:tgtEl>
                                          <p:spTgt spid="6146"/>
                                        </p:tgtEl>
                                        <p:attrNameLst>
                                          <p:attrName>ppt_w</p:attrName>
                                        </p:attrNameLst>
                                      </p:cBhvr>
                                      <p:tavLst>
                                        <p:tav tm="0">
                                          <p:val>
                                            <p:fltVal val="0"/>
                                          </p:val>
                                        </p:tav>
                                        <p:tav tm="100000">
                                          <p:val>
                                            <p:strVal val="#ppt_w"/>
                                          </p:val>
                                        </p:tav>
                                      </p:tavLst>
                                    </p:anim>
                                    <p:anim calcmode="lin" valueType="num">
                                      <p:cBhvr>
                                        <p:cTn id="8" dur="500" fill="hold"/>
                                        <p:tgtEl>
                                          <p:spTgt spid="614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032892" y="556320"/>
            <a:ext cx="10795000" cy="1296144"/>
          </a:xfrm>
        </p:spPr>
        <p:txBody>
          <a:bodyPr/>
          <a:lstStyle/>
          <a:p>
            <a:r>
              <a:rPr lang="fr-FR" sz="4800" dirty="0" smtClean="0"/>
              <a:t>Les problèmes actuels liés à la croissance durable</a:t>
            </a:r>
            <a:endParaRPr lang="fr-FR" sz="4800" dirty="0"/>
          </a:p>
        </p:txBody>
      </p:sp>
      <p:sp>
        <p:nvSpPr>
          <p:cNvPr id="3" name="ZoneTexte 2"/>
          <p:cNvSpPr txBox="1"/>
          <p:nvPr/>
        </p:nvSpPr>
        <p:spPr>
          <a:xfrm>
            <a:off x="525736" y="2068488"/>
            <a:ext cx="11881320" cy="6124754"/>
          </a:xfrm>
          <a:prstGeom prst="rect">
            <a:avLst/>
          </a:prstGeom>
          <a:noFill/>
        </p:spPr>
        <p:txBody>
          <a:bodyPr wrap="square" rtlCol="0">
            <a:spAutoFit/>
          </a:bodyPr>
          <a:lstStyle/>
          <a:p>
            <a:pPr algn="l"/>
            <a:r>
              <a:rPr lang="fr-FR" sz="2800" dirty="0" smtClean="0"/>
              <a:t>La croissance des pays en développement entraîne une pollution non compensée par une meilleure maitrise de l’environnement dans les pays développés.</a:t>
            </a:r>
          </a:p>
          <a:p>
            <a:pPr algn="l"/>
            <a:endParaRPr lang="fr-FR" sz="2800" dirty="0"/>
          </a:p>
          <a:p>
            <a:pPr algn="l"/>
            <a:r>
              <a:rPr lang="fr-FR" sz="2800" dirty="0" smtClean="0"/>
              <a:t>Les ressources naturelles fossiles actuelles ne sont pas suffisantes pour faire face à la croissance économique des pays en développement si cette croissance se fait sur le même modèle que celui de pays développés actuels.</a:t>
            </a:r>
          </a:p>
          <a:p>
            <a:pPr algn="l"/>
            <a:endParaRPr lang="fr-FR" sz="2800" dirty="0"/>
          </a:p>
          <a:p>
            <a:pPr algn="l"/>
            <a:r>
              <a:rPr lang="fr-FR" sz="2800" dirty="0" smtClean="0"/>
              <a:t>L’existence d’irréversibilité. Destruction d’écosystèmes.</a:t>
            </a:r>
          </a:p>
          <a:p>
            <a:pPr algn="l"/>
            <a:endParaRPr lang="fr-FR" sz="2800" dirty="0"/>
          </a:p>
          <a:p>
            <a:pPr algn="l"/>
            <a:r>
              <a:rPr lang="fr-FR" sz="2800" dirty="0" smtClean="0"/>
              <a:t>Le problème de la mesure des externalités. La pollution peut avoir des effets sur le très long terme sans que l’on soit en état d’en mesurer les coûts. Réchauffement climatique.</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3728" y="571500"/>
            <a:ext cx="11953328" cy="1713012"/>
          </a:xfrm>
        </p:spPr>
        <p:txBody>
          <a:bodyPr/>
          <a:lstStyle/>
          <a:p>
            <a:r>
              <a:rPr lang="fr-FR" sz="6000" dirty="0" smtClean="0"/>
              <a:t>Les accords internationaux sur le réchauffement climatique</a:t>
            </a:r>
            <a:endParaRPr lang="fr-FR" sz="6000" dirty="0"/>
          </a:p>
        </p:txBody>
      </p:sp>
      <p:sp>
        <p:nvSpPr>
          <p:cNvPr id="3" name="ZoneTexte 2"/>
          <p:cNvSpPr txBox="1">
            <a:spLocks noChangeArrowheads="1"/>
          </p:cNvSpPr>
          <p:nvPr/>
        </p:nvSpPr>
        <p:spPr bwMode="auto">
          <a:xfrm>
            <a:off x="525736" y="2356520"/>
            <a:ext cx="11953328" cy="6555641"/>
          </a:xfrm>
          <a:prstGeom prst="rect">
            <a:avLst/>
          </a:prstGeom>
          <a:noFill/>
          <a:ln w="9525">
            <a:noFill/>
            <a:miter lim="800000"/>
            <a:headEnd/>
            <a:tailEnd/>
          </a:ln>
        </p:spPr>
        <p:txBody>
          <a:bodyPr wrap="square">
            <a:spAutoFit/>
          </a:bodyPr>
          <a:lstStyle/>
          <a:p>
            <a:pPr algn="l"/>
            <a:r>
              <a:rPr lang="fr-FR" sz="2800" dirty="0"/>
              <a:t>L’enjeu : le réchauffement climatique et les gaz à effets de serre (GES).</a:t>
            </a:r>
          </a:p>
          <a:p>
            <a:pPr algn="l"/>
            <a:r>
              <a:rPr lang="fr-FR" sz="2800" dirty="0"/>
              <a:t>Le Sommet de la terre de Rio en 1992.  Engagement : stabiliser  les émissions de GES pour les pays les plus riches mais sans contrainte.</a:t>
            </a:r>
          </a:p>
          <a:p>
            <a:pPr algn="l"/>
            <a:r>
              <a:rPr lang="fr-FR" sz="2800" dirty="0"/>
              <a:t>Le Protocole de Kyoto en 1997. Engagement quantitatif, mais non ratifié par les Etats-Unis. La contrainte pèse sur les pays développés.  Peu de résultats positifs</a:t>
            </a:r>
          </a:p>
          <a:p>
            <a:pPr algn="l"/>
            <a:r>
              <a:rPr lang="fr-FR" sz="2800" dirty="0"/>
              <a:t>La Conférence de Copenhague en 2009. Echec d’un accord sur des mesures quantitatives mais engagement des pays en développement à participer à l’effort de lutte contre les GES</a:t>
            </a:r>
            <a:r>
              <a:rPr lang="fr-FR" sz="2800" dirty="0" smtClean="0"/>
              <a:t>. En décembre 2011, le Canada annonce son intention de se retirer du protocole de Kyoto.</a:t>
            </a:r>
          </a:p>
          <a:p>
            <a:pPr algn="l"/>
            <a:r>
              <a:rPr lang="fr-FR" sz="2800" dirty="0" smtClean="0"/>
              <a:t>La </a:t>
            </a:r>
            <a:r>
              <a:rPr lang="fr-FR" sz="2800" dirty="0"/>
              <a:t>conférence de l’ONU sur le </a:t>
            </a:r>
            <a:r>
              <a:rPr lang="fr-FR" sz="2800" dirty="0" smtClean="0"/>
              <a:t>climat en décembre 2014</a:t>
            </a:r>
            <a:r>
              <a:rPr lang="fr-FR" sz="2800" b="1" dirty="0" smtClean="0"/>
              <a:t> </a:t>
            </a:r>
            <a:r>
              <a:rPr lang="fr-FR" sz="2800" dirty="0" smtClean="0"/>
              <a:t>vise </a:t>
            </a:r>
            <a:r>
              <a:rPr lang="fr-FR" sz="2800" dirty="0"/>
              <a:t>à réduire les émissions de gaz à effet de serre de 40 à 70% d’ici 2050</a:t>
            </a:r>
            <a:r>
              <a:rPr lang="fr-FR" sz="2800" dirty="0" smtClean="0"/>
              <a:t>.</a:t>
            </a:r>
          </a:p>
          <a:p>
            <a:pPr algn="l"/>
            <a:r>
              <a:rPr lang="fr-FR" sz="2800" dirty="0" smtClean="0"/>
              <a:t>L’objectif : limiter</a:t>
            </a:r>
            <a:r>
              <a:rPr lang="fr-FR" sz="2800" dirty="0"/>
              <a:t>, à l’horizon 2100, la hausse du thermomètre de 2°C par rapport à l’ère </a:t>
            </a:r>
            <a:r>
              <a:rPr lang="fr-FR" sz="2800" dirty="0" err="1" smtClean="0"/>
              <a:t>pré-industrielle</a:t>
            </a:r>
            <a:r>
              <a:rPr lang="fr-FR" sz="2800" dirty="0" smtClean="0"/>
              <a:t>. L’accord devra être signé à Paris en décembre 2015</a:t>
            </a:r>
            <a:r>
              <a:rPr lang="fr-FR" sz="2800" dirty="0"/>
              <a:t>.</a:t>
            </a:r>
          </a:p>
        </p:txBody>
      </p:sp>
    </p:spTree>
    <p:extLst>
      <p:ext uri="{BB962C8B-B14F-4D97-AF65-F5344CB8AC3E}">
        <p14:creationId xmlns:p14="http://schemas.microsoft.com/office/powerpoint/2010/main" val="398896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704" y="772344"/>
            <a:ext cx="6405612" cy="1872208"/>
          </a:xfrm>
        </p:spPr>
        <p:txBody>
          <a:bodyPr/>
          <a:lstStyle/>
          <a:p>
            <a:r>
              <a:rPr lang="fr-FR" sz="4400" dirty="0" smtClean="0"/>
              <a:t>Les outils des politiques économiques environnementales</a:t>
            </a:r>
            <a:endParaRPr lang="fr-FR" sz="4400" dirty="0"/>
          </a:p>
        </p:txBody>
      </p:sp>
      <p:graphicFrame>
        <p:nvGraphicFramePr>
          <p:cNvPr id="10" name="Diagramme 9"/>
          <p:cNvGraphicFramePr/>
          <p:nvPr>
            <p:extLst>
              <p:ext uri="{D42A27DB-BD31-4B8C-83A1-F6EECF244321}">
                <p14:modId xmlns:p14="http://schemas.microsoft.com/office/powerpoint/2010/main" val="1402008649"/>
              </p:ext>
            </p:extLst>
          </p:nvPr>
        </p:nvGraphicFramePr>
        <p:xfrm>
          <a:off x="3040506" y="1132384"/>
          <a:ext cx="9951558" cy="7066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76314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704" y="772344"/>
            <a:ext cx="6405612" cy="1872208"/>
          </a:xfrm>
        </p:spPr>
        <p:txBody>
          <a:bodyPr/>
          <a:lstStyle/>
          <a:p>
            <a:r>
              <a:rPr lang="fr-FR" sz="4400" dirty="0" smtClean="0"/>
              <a:t>Les outils des politiques économiques environnementales</a:t>
            </a:r>
            <a:endParaRPr lang="fr-FR" sz="4400" dirty="0"/>
          </a:p>
        </p:txBody>
      </p:sp>
      <p:graphicFrame>
        <p:nvGraphicFramePr>
          <p:cNvPr id="10" name="Diagramme 9"/>
          <p:cNvGraphicFramePr/>
          <p:nvPr>
            <p:extLst>
              <p:ext uri="{D42A27DB-BD31-4B8C-83A1-F6EECF244321}">
                <p14:modId xmlns:p14="http://schemas.microsoft.com/office/powerpoint/2010/main" val="2791702476"/>
              </p:ext>
            </p:extLst>
          </p:nvPr>
        </p:nvGraphicFramePr>
        <p:xfrm>
          <a:off x="3040506" y="1132384"/>
          <a:ext cx="9951558" cy="7066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16196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208956"/>
          </a:xfrm>
        </p:spPr>
        <p:txBody>
          <a:bodyPr/>
          <a:lstStyle/>
          <a:p>
            <a:r>
              <a:rPr lang="fr-FR" dirty="0" smtClean="0"/>
              <a:t>La réglementation</a:t>
            </a:r>
            <a:endParaRPr lang="fr-FR" dirty="0"/>
          </a:p>
        </p:txBody>
      </p:sp>
      <p:sp>
        <p:nvSpPr>
          <p:cNvPr id="3" name="ZoneTexte 3"/>
          <p:cNvSpPr txBox="1">
            <a:spLocks noChangeArrowheads="1"/>
          </p:cNvSpPr>
          <p:nvPr/>
        </p:nvSpPr>
        <p:spPr bwMode="auto">
          <a:xfrm>
            <a:off x="957784" y="2212504"/>
            <a:ext cx="11089232" cy="954107"/>
          </a:xfrm>
          <a:prstGeom prst="rect">
            <a:avLst/>
          </a:prstGeom>
          <a:noFill/>
          <a:ln w="9525">
            <a:noFill/>
            <a:miter lim="800000"/>
            <a:headEnd/>
            <a:tailEnd/>
          </a:ln>
        </p:spPr>
        <p:txBody>
          <a:bodyPr wrap="square">
            <a:spAutoFit/>
          </a:bodyPr>
          <a:lstStyle/>
          <a:p>
            <a:pPr algn="l"/>
            <a:r>
              <a:rPr lang="fr-FR" sz="2800" dirty="0"/>
              <a:t>Imposer des normes de production ou des normes sur les produits </a:t>
            </a:r>
            <a:r>
              <a:rPr lang="fr-FR" sz="2800" dirty="0" smtClean="0"/>
              <a:t>qui sont respectueuses </a:t>
            </a:r>
            <a:r>
              <a:rPr lang="fr-FR" sz="2800" dirty="0"/>
              <a:t>de l’environnement.</a:t>
            </a:r>
          </a:p>
        </p:txBody>
      </p:sp>
      <p:sp>
        <p:nvSpPr>
          <p:cNvPr id="4" name="ZoneTexte 4"/>
          <p:cNvSpPr txBox="1">
            <a:spLocks noChangeArrowheads="1"/>
          </p:cNvSpPr>
          <p:nvPr/>
        </p:nvSpPr>
        <p:spPr bwMode="auto">
          <a:xfrm>
            <a:off x="886346" y="3436640"/>
            <a:ext cx="11448702" cy="954107"/>
          </a:xfrm>
          <a:prstGeom prst="rect">
            <a:avLst/>
          </a:prstGeom>
          <a:noFill/>
          <a:ln w="9525">
            <a:noFill/>
            <a:miter lim="800000"/>
            <a:headEnd/>
            <a:tailEnd/>
          </a:ln>
        </p:spPr>
        <p:txBody>
          <a:bodyPr wrap="square">
            <a:spAutoFit/>
          </a:bodyPr>
          <a:lstStyle/>
          <a:p>
            <a:pPr algn="l"/>
            <a:r>
              <a:rPr lang="fr-FR" sz="2800" dirty="0"/>
              <a:t>Avantages : la réglementation, si elle s’impose à tous les agents économiques concernés, semble efficace.</a:t>
            </a:r>
          </a:p>
        </p:txBody>
      </p:sp>
      <p:sp>
        <p:nvSpPr>
          <p:cNvPr id="5" name="ZoneTexte 5"/>
          <p:cNvSpPr txBox="1">
            <a:spLocks noChangeArrowheads="1"/>
          </p:cNvSpPr>
          <p:nvPr/>
        </p:nvSpPr>
        <p:spPr bwMode="auto">
          <a:xfrm>
            <a:off x="813768" y="4876800"/>
            <a:ext cx="11736734" cy="3970318"/>
          </a:xfrm>
          <a:prstGeom prst="rect">
            <a:avLst/>
          </a:prstGeom>
          <a:noFill/>
          <a:ln w="9525">
            <a:noFill/>
            <a:miter lim="800000"/>
            <a:headEnd/>
            <a:tailEnd/>
          </a:ln>
        </p:spPr>
        <p:txBody>
          <a:bodyPr wrap="square">
            <a:spAutoFit/>
          </a:bodyPr>
          <a:lstStyle/>
          <a:p>
            <a:pPr algn="l"/>
            <a:r>
              <a:rPr lang="fr-FR" sz="2800" dirty="0"/>
              <a:t>Les limites:</a:t>
            </a:r>
          </a:p>
          <a:p>
            <a:pPr algn="l"/>
            <a:r>
              <a:rPr lang="fr-FR" sz="2800" dirty="0" smtClean="0"/>
              <a:t>- Contrôle </a:t>
            </a:r>
            <a:r>
              <a:rPr lang="fr-FR" sz="2800" dirty="0"/>
              <a:t>du respect des normes de pollution</a:t>
            </a:r>
          </a:p>
          <a:p>
            <a:pPr algn="l"/>
            <a:r>
              <a:rPr lang="fr-FR" sz="2800" dirty="0"/>
              <a:t>	Normes de pollution des véhicules à moteur </a:t>
            </a:r>
            <a:r>
              <a:rPr lang="fr-FR" sz="2800" i="1" dirty="0"/>
              <a:t>versus </a:t>
            </a:r>
            <a:r>
              <a:rPr lang="fr-FR" sz="2800" dirty="0"/>
              <a:t>normes de pollution d’usines</a:t>
            </a:r>
          </a:p>
          <a:p>
            <a:pPr algn="l"/>
            <a:r>
              <a:rPr lang="fr-FR" sz="2800" dirty="0" smtClean="0"/>
              <a:t>- Une </a:t>
            </a:r>
            <a:r>
              <a:rPr lang="fr-FR" sz="2800" dirty="0"/>
              <a:t>réglementation peut  créer des externalités négatives.</a:t>
            </a:r>
          </a:p>
          <a:p>
            <a:pPr algn="l"/>
            <a:r>
              <a:rPr lang="fr-FR" sz="2800" dirty="0"/>
              <a:t>	Priorité aux producteurs d’énergie éolienne </a:t>
            </a:r>
            <a:r>
              <a:rPr lang="fr-FR" sz="2800" dirty="0" smtClean="0"/>
              <a:t>et les </a:t>
            </a:r>
            <a:r>
              <a:rPr lang="fr-FR" sz="2800" dirty="0"/>
              <a:t>tarifs garantis aux producteurs d’énergie </a:t>
            </a:r>
            <a:r>
              <a:rPr lang="fr-FR" sz="2800" dirty="0" smtClean="0"/>
              <a:t>renouvelable. (Ex : Hydro Québec et l’achat d’énergie éolienne)</a:t>
            </a:r>
            <a:endParaRPr lang="fr-FR" sz="2800" dirty="0"/>
          </a:p>
          <a:p>
            <a:pPr algn="l"/>
            <a:r>
              <a:rPr lang="fr-FR" sz="2800" dirty="0" smtClean="0"/>
              <a:t>- Les </a:t>
            </a:r>
            <a:r>
              <a:rPr lang="fr-FR" sz="2800" dirty="0"/>
              <a:t>risques de délocalisation des productions réglementées.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704" y="772344"/>
            <a:ext cx="6405612" cy="1872208"/>
          </a:xfrm>
        </p:spPr>
        <p:txBody>
          <a:bodyPr/>
          <a:lstStyle/>
          <a:p>
            <a:r>
              <a:rPr lang="fr-FR" sz="4400" dirty="0" smtClean="0"/>
              <a:t>Les outils des politiques économiques environnementales</a:t>
            </a:r>
            <a:endParaRPr lang="fr-FR" sz="4400" dirty="0"/>
          </a:p>
        </p:txBody>
      </p:sp>
      <p:graphicFrame>
        <p:nvGraphicFramePr>
          <p:cNvPr id="10" name="Diagramme 9"/>
          <p:cNvGraphicFramePr/>
          <p:nvPr>
            <p:extLst>
              <p:ext uri="{D42A27DB-BD31-4B8C-83A1-F6EECF244321}">
                <p14:modId xmlns:p14="http://schemas.microsoft.com/office/powerpoint/2010/main" val="3236895443"/>
              </p:ext>
            </p:extLst>
          </p:nvPr>
        </p:nvGraphicFramePr>
        <p:xfrm>
          <a:off x="3040506" y="1132384"/>
          <a:ext cx="9951558" cy="7066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38480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40618" y="556320"/>
            <a:ext cx="10795000" cy="920924"/>
          </a:xfrm>
        </p:spPr>
        <p:txBody>
          <a:bodyPr/>
          <a:lstStyle/>
          <a:p>
            <a:r>
              <a:rPr lang="fr-FR" dirty="0" smtClean="0"/>
              <a:t>Taxation de la pollution</a:t>
            </a:r>
            <a:endParaRPr lang="fr-FR" dirty="0"/>
          </a:p>
        </p:txBody>
      </p:sp>
      <p:sp>
        <p:nvSpPr>
          <p:cNvPr id="3" name="ZoneTexte 2"/>
          <p:cNvSpPr txBox="1">
            <a:spLocks noChangeArrowheads="1"/>
          </p:cNvSpPr>
          <p:nvPr/>
        </p:nvSpPr>
        <p:spPr bwMode="auto">
          <a:xfrm>
            <a:off x="705470" y="1473490"/>
            <a:ext cx="11665296" cy="976780"/>
          </a:xfrm>
          <a:prstGeom prst="rect">
            <a:avLst/>
          </a:prstGeom>
          <a:noFill/>
          <a:ln w="9525">
            <a:noFill/>
            <a:miter lim="800000"/>
            <a:headEnd/>
            <a:tailEnd/>
          </a:ln>
        </p:spPr>
        <p:txBody>
          <a:bodyPr wrap="square">
            <a:spAutoFit/>
          </a:bodyPr>
          <a:lstStyle/>
          <a:p>
            <a:pPr algn="l"/>
            <a:r>
              <a:rPr lang="fr-FR" sz="2800" dirty="0"/>
              <a:t>Le non respect d’une norme </a:t>
            </a:r>
            <a:r>
              <a:rPr lang="fr-FR" sz="2800" dirty="0" smtClean="0"/>
              <a:t>ou l’utilisation d’une technique par </a:t>
            </a:r>
            <a:r>
              <a:rPr lang="fr-FR" sz="2800" dirty="0"/>
              <a:t>un agent économique implique une </a:t>
            </a:r>
            <a:r>
              <a:rPr lang="fr-FR" sz="2800" dirty="0" smtClean="0"/>
              <a:t>taxation.</a:t>
            </a:r>
            <a:endParaRPr lang="fr-FR" sz="2800" dirty="0"/>
          </a:p>
        </p:txBody>
      </p:sp>
      <p:sp>
        <p:nvSpPr>
          <p:cNvPr id="4" name="ZoneTexte 3"/>
          <p:cNvSpPr txBox="1">
            <a:spLocks noChangeArrowheads="1"/>
          </p:cNvSpPr>
          <p:nvPr/>
        </p:nvSpPr>
        <p:spPr bwMode="auto">
          <a:xfrm>
            <a:off x="597744" y="2442606"/>
            <a:ext cx="11880749" cy="3539430"/>
          </a:xfrm>
          <a:prstGeom prst="rect">
            <a:avLst/>
          </a:prstGeom>
          <a:noFill/>
          <a:ln w="9525">
            <a:noFill/>
            <a:miter lim="800000"/>
            <a:headEnd/>
            <a:tailEnd/>
          </a:ln>
        </p:spPr>
        <p:txBody>
          <a:bodyPr wrap="square">
            <a:spAutoFit/>
          </a:bodyPr>
          <a:lstStyle/>
          <a:p>
            <a:pPr algn="l"/>
            <a:r>
              <a:rPr lang="fr-FR" sz="2800" dirty="0"/>
              <a:t>Avantages :</a:t>
            </a:r>
          </a:p>
          <a:p>
            <a:pPr algn="l"/>
            <a:r>
              <a:rPr lang="fr-FR" sz="2800" dirty="0"/>
              <a:t>Mesures simples à mettre en place : taxation des voitures les plus polluantes, taxes sur les carburants, taxe carbone.</a:t>
            </a:r>
          </a:p>
          <a:p>
            <a:pPr algn="l"/>
            <a:r>
              <a:rPr lang="fr-FR" sz="2800" dirty="0"/>
              <a:t>Ressources fiscales pour les </a:t>
            </a:r>
            <a:r>
              <a:rPr lang="fr-FR" sz="2800" dirty="0" smtClean="0"/>
              <a:t>gouvernements.</a:t>
            </a:r>
            <a:endParaRPr lang="fr-FR" sz="2800" dirty="0"/>
          </a:p>
          <a:p>
            <a:pPr algn="l"/>
            <a:r>
              <a:rPr lang="fr-FR" sz="2800" dirty="0"/>
              <a:t>Internalisation, pour une part, d’une externalité. Signal-prix : incitatif à modifier les comportements</a:t>
            </a:r>
            <a:r>
              <a:rPr lang="fr-FR" sz="2800" dirty="0" smtClean="0"/>
              <a:t>.</a:t>
            </a:r>
            <a:endParaRPr lang="fr-FR" sz="2800" dirty="0"/>
          </a:p>
          <a:p>
            <a:pPr algn="l"/>
            <a:r>
              <a:rPr lang="fr-FR" sz="2800" dirty="0"/>
              <a:t>Taxe est transparente (plus facile à comprendre que le fonctionnement d’un marché carbone). </a:t>
            </a:r>
          </a:p>
        </p:txBody>
      </p:sp>
      <p:sp>
        <p:nvSpPr>
          <p:cNvPr id="5" name="ZoneTexte 4"/>
          <p:cNvSpPr txBox="1">
            <a:spLocks noChangeArrowheads="1"/>
          </p:cNvSpPr>
          <p:nvPr/>
        </p:nvSpPr>
        <p:spPr bwMode="auto">
          <a:xfrm>
            <a:off x="669752" y="5956920"/>
            <a:ext cx="11379058" cy="3108543"/>
          </a:xfrm>
          <a:prstGeom prst="rect">
            <a:avLst/>
          </a:prstGeom>
          <a:noFill/>
          <a:ln w="9525">
            <a:noFill/>
            <a:miter lim="800000"/>
            <a:headEnd/>
            <a:tailEnd/>
          </a:ln>
        </p:spPr>
        <p:txBody>
          <a:bodyPr wrap="square">
            <a:spAutoFit/>
          </a:bodyPr>
          <a:lstStyle/>
          <a:p>
            <a:pPr algn="l"/>
            <a:r>
              <a:rPr lang="fr-FR" sz="2800" dirty="0"/>
              <a:t>Limites :</a:t>
            </a:r>
          </a:p>
          <a:p>
            <a:pPr algn="l"/>
            <a:r>
              <a:rPr lang="fr-FR" sz="2800" dirty="0"/>
              <a:t>Efficacité limitée sur la pollution. Difficultés à mesurer l’effet de telles mesures + transparence de l’utilisation des fonds.</a:t>
            </a:r>
          </a:p>
          <a:p>
            <a:pPr algn="l"/>
            <a:r>
              <a:rPr lang="fr-FR" sz="2800" dirty="0"/>
              <a:t>Il faut qu’il existe des solutions alternatives pour qu’il y ait un effet sur la </a:t>
            </a:r>
            <a:r>
              <a:rPr lang="fr-FR" sz="2800" dirty="0" smtClean="0"/>
              <a:t>pollution : </a:t>
            </a:r>
            <a:endParaRPr lang="fr-FR" sz="2800" dirty="0"/>
          </a:p>
          <a:p>
            <a:pPr algn="l"/>
            <a:r>
              <a:rPr lang="fr-FR" sz="2800" dirty="0" smtClean="0"/>
              <a:t>	Taxation </a:t>
            </a:r>
            <a:r>
              <a:rPr lang="fr-FR" sz="2800" dirty="0"/>
              <a:t>des voitures les plus polluantes </a:t>
            </a:r>
            <a:r>
              <a:rPr lang="fr-FR" sz="2800" i="1" dirty="0"/>
              <a:t>versus</a:t>
            </a:r>
            <a:r>
              <a:rPr lang="fr-FR" sz="2800" dirty="0"/>
              <a:t> taxation uniforme sur les carburants.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704" y="772344"/>
            <a:ext cx="6405612" cy="1872208"/>
          </a:xfrm>
        </p:spPr>
        <p:txBody>
          <a:bodyPr/>
          <a:lstStyle/>
          <a:p>
            <a:r>
              <a:rPr lang="fr-FR" sz="4400" dirty="0" smtClean="0"/>
              <a:t>Les outils des politiques économiques environnementales</a:t>
            </a:r>
            <a:endParaRPr lang="fr-FR" sz="4400" dirty="0"/>
          </a:p>
        </p:txBody>
      </p:sp>
      <p:graphicFrame>
        <p:nvGraphicFramePr>
          <p:cNvPr id="10" name="Diagramme 9"/>
          <p:cNvGraphicFramePr/>
          <p:nvPr>
            <p:extLst>
              <p:ext uri="{D42A27DB-BD31-4B8C-83A1-F6EECF244321}">
                <p14:modId xmlns:p14="http://schemas.microsoft.com/office/powerpoint/2010/main" val="2808351687"/>
              </p:ext>
            </p:extLst>
          </p:nvPr>
        </p:nvGraphicFramePr>
        <p:xfrm>
          <a:off x="3040506" y="1132384"/>
          <a:ext cx="9951558" cy="7066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38143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136948"/>
          </a:xfrm>
        </p:spPr>
        <p:txBody>
          <a:bodyPr/>
          <a:lstStyle/>
          <a:p>
            <a:r>
              <a:rPr lang="fr-FR" dirty="0" smtClean="0"/>
              <a:t>Les incitations fiscales</a:t>
            </a:r>
            <a:endParaRPr lang="fr-FR" dirty="0"/>
          </a:p>
        </p:txBody>
      </p:sp>
      <p:sp>
        <p:nvSpPr>
          <p:cNvPr id="3" name="ZoneTexte 2"/>
          <p:cNvSpPr txBox="1">
            <a:spLocks noChangeArrowheads="1"/>
          </p:cNvSpPr>
          <p:nvPr/>
        </p:nvSpPr>
        <p:spPr bwMode="auto">
          <a:xfrm>
            <a:off x="597744" y="2068488"/>
            <a:ext cx="11809312" cy="1815882"/>
          </a:xfrm>
          <a:prstGeom prst="rect">
            <a:avLst/>
          </a:prstGeom>
          <a:noFill/>
          <a:ln w="9525">
            <a:noFill/>
            <a:miter lim="800000"/>
            <a:headEnd/>
            <a:tailEnd/>
          </a:ln>
        </p:spPr>
        <p:txBody>
          <a:bodyPr wrap="square">
            <a:spAutoFit/>
          </a:bodyPr>
          <a:lstStyle/>
          <a:p>
            <a:pPr algn="l"/>
            <a:r>
              <a:rPr lang="fr-FR" sz="2800" dirty="0"/>
              <a:t>Subventions ou avantages fiscaux aux agents économiques qui  acceptent de changer leurs comportements. </a:t>
            </a:r>
          </a:p>
          <a:p>
            <a:pPr algn="l"/>
            <a:r>
              <a:rPr lang="fr-FR" sz="2800" dirty="0"/>
              <a:t>Exemples: subventions aux entreprises qui modernisent leurs techniques de production, aides fiscales à la rénovation des habitations. </a:t>
            </a:r>
          </a:p>
        </p:txBody>
      </p:sp>
      <p:sp>
        <p:nvSpPr>
          <p:cNvPr id="4" name="ZoneTexte 3"/>
          <p:cNvSpPr txBox="1">
            <a:spLocks noChangeArrowheads="1"/>
          </p:cNvSpPr>
          <p:nvPr/>
        </p:nvSpPr>
        <p:spPr bwMode="auto">
          <a:xfrm>
            <a:off x="813768" y="4300736"/>
            <a:ext cx="10965429" cy="1815882"/>
          </a:xfrm>
          <a:prstGeom prst="rect">
            <a:avLst/>
          </a:prstGeom>
          <a:noFill/>
          <a:ln w="9525">
            <a:noFill/>
            <a:miter lim="800000"/>
            <a:headEnd/>
            <a:tailEnd/>
          </a:ln>
        </p:spPr>
        <p:txBody>
          <a:bodyPr wrap="square">
            <a:spAutoFit/>
          </a:bodyPr>
          <a:lstStyle/>
          <a:p>
            <a:pPr algn="l"/>
            <a:r>
              <a:rPr lang="fr-FR" sz="2800" dirty="0"/>
              <a:t>Avantages :</a:t>
            </a:r>
          </a:p>
          <a:p>
            <a:pPr algn="l"/>
            <a:r>
              <a:rPr lang="fr-FR" sz="2800" dirty="0"/>
              <a:t>Mesures simples.</a:t>
            </a:r>
          </a:p>
          <a:p>
            <a:pPr algn="l"/>
            <a:r>
              <a:rPr lang="fr-FR" sz="2800" dirty="0"/>
              <a:t>Incitations qui conduisent à des modifications de comportement.</a:t>
            </a:r>
          </a:p>
          <a:p>
            <a:pPr algn="l"/>
            <a:r>
              <a:rPr lang="fr-FR" sz="2800" dirty="0"/>
              <a:t>Internalisation d’une externalité positive.</a:t>
            </a:r>
          </a:p>
        </p:txBody>
      </p:sp>
      <p:sp>
        <p:nvSpPr>
          <p:cNvPr id="5" name="ZoneTexte 4"/>
          <p:cNvSpPr txBox="1">
            <a:spLocks noChangeArrowheads="1"/>
          </p:cNvSpPr>
          <p:nvPr/>
        </p:nvSpPr>
        <p:spPr bwMode="auto">
          <a:xfrm>
            <a:off x="885776" y="6460976"/>
            <a:ext cx="11063335" cy="1815882"/>
          </a:xfrm>
          <a:prstGeom prst="rect">
            <a:avLst/>
          </a:prstGeom>
          <a:noFill/>
          <a:ln w="9525">
            <a:noFill/>
            <a:miter lim="800000"/>
            <a:headEnd/>
            <a:tailEnd/>
          </a:ln>
        </p:spPr>
        <p:txBody>
          <a:bodyPr wrap="square">
            <a:spAutoFit/>
          </a:bodyPr>
          <a:lstStyle/>
          <a:p>
            <a:pPr algn="l"/>
            <a:r>
              <a:rPr lang="fr-FR" sz="2800" dirty="0"/>
              <a:t>Limites :</a:t>
            </a:r>
          </a:p>
          <a:p>
            <a:pPr algn="l"/>
            <a:r>
              <a:rPr lang="fr-FR" sz="2800" dirty="0"/>
              <a:t>Effet d’aubaine. Exemple : </a:t>
            </a:r>
            <a:r>
              <a:rPr lang="fr-FR" sz="2800" dirty="0" smtClean="0"/>
              <a:t>crédits d’impôts pour l’amélioration de l’isolation thermique des habitations.</a:t>
            </a:r>
            <a:endParaRPr lang="fr-FR" sz="2800" dirty="0"/>
          </a:p>
          <a:p>
            <a:pPr algn="l"/>
            <a:r>
              <a:rPr lang="fr-FR" sz="2800" dirty="0"/>
              <a:t>Difficile de mesurer les effets de telles mesures.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704" y="772344"/>
            <a:ext cx="6405612" cy="1872208"/>
          </a:xfrm>
        </p:spPr>
        <p:txBody>
          <a:bodyPr/>
          <a:lstStyle/>
          <a:p>
            <a:r>
              <a:rPr lang="fr-FR" sz="4400" dirty="0" smtClean="0"/>
              <a:t>Les outils des politiques économiques environnementales</a:t>
            </a:r>
            <a:endParaRPr lang="fr-FR" sz="4400" dirty="0"/>
          </a:p>
        </p:txBody>
      </p:sp>
      <p:graphicFrame>
        <p:nvGraphicFramePr>
          <p:cNvPr id="10" name="Diagramme 9"/>
          <p:cNvGraphicFramePr/>
          <p:nvPr>
            <p:extLst>
              <p:ext uri="{D42A27DB-BD31-4B8C-83A1-F6EECF244321}">
                <p14:modId xmlns:p14="http://schemas.microsoft.com/office/powerpoint/2010/main" val="4034383026"/>
              </p:ext>
            </p:extLst>
          </p:nvPr>
        </p:nvGraphicFramePr>
        <p:xfrm>
          <a:off x="3040506" y="1132384"/>
          <a:ext cx="9951558" cy="7066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41193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6600" dirty="0" smtClean="0"/>
              <a:t>Labels pour les produits écologiques</a:t>
            </a:r>
            <a:endParaRPr lang="fr-FR" sz="6600" dirty="0"/>
          </a:p>
        </p:txBody>
      </p:sp>
      <p:sp>
        <p:nvSpPr>
          <p:cNvPr id="3" name="ZoneTexte 2"/>
          <p:cNvSpPr txBox="1">
            <a:spLocks noChangeArrowheads="1"/>
          </p:cNvSpPr>
          <p:nvPr/>
        </p:nvSpPr>
        <p:spPr bwMode="auto">
          <a:xfrm>
            <a:off x="741760" y="2932584"/>
            <a:ext cx="11665296" cy="1384995"/>
          </a:xfrm>
          <a:prstGeom prst="rect">
            <a:avLst/>
          </a:prstGeom>
          <a:noFill/>
          <a:ln w="9525">
            <a:noFill/>
            <a:miter lim="800000"/>
            <a:headEnd/>
            <a:tailEnd/>
          </a:ln>
        </p:spPr>
        <p:txBody>
          <a:bodyPr wrap="square">
            <a:spAutoFit/>
          </a:bodyPr>
          <a:lstStyle/>
          <a:p>
            <a:pPr algn="l"/>
            <a:r>
              <a:rPr lang="fr-FR" sz="2800" dirty="0"/>
              <a:t>Attribution de labels écologistes aux produits qui respectent des normes  liées à la pollution par les autorités publiques ou un organisme indépendant. Exemple : les labels verts.</a:t>
            </a:r>
          </a:p>
        </p:txBody>
      </p:sp>
      <p:sp>
        <p:nvSpPr>
          <p:cNvPr id="4" name="ZoneTexte 3"/>
          <p:cNvSpPr txBox="1">
            <a:spLocks noChangeArrowheads="1"/>
          </p:cNvSpPr>
          <p:nvPr/>
        </p:nvSpPr>
        <p:spPr bwMode="auto">
          <a:xfrm>
            <a:off x="741760" y="4649937"/>
            <a:ext cx="11665296" cy="1384995"/>
          </a:xfrm>
          <a:prstGeom prst="rect">
            <a:avLst/>
          </a:prstGeom>
          <a:noFill/>
          <a:ln w="9525">
            <a:noFill/>
            <a:miter lim="800000"/>
            <a:headEnd/>
            <a:tailEnd/>
          </a:ln>
        </p:spPr>
        <p:txBody>
          <a:bodyPr wrap="square">
            <a:spAutoFit/>
          </a:bodyPr>
          <a:lstStyle/>
          <a:p>
            <a:pPr algn="l"/>
            <a:r>
              <a:rPr lang="fr-FR" sz="2800" dirty="0"/>
              <a:t>Avantage :</a:t>
            </a:r>
          </a:p>
          <a:p>
            <a:pPr algn="l"/>
            <a:r>
              <a:rPr lang="fr-FR" sz="2800" dirty="0"/>
              <a:t>Incitation pour les consommateurs sensibles aux problèmes écologiques à consommer ce type de biens</a:t>
            </a:r>
          </a:p>
        </p:txBody>
      </p:sp>
      <p:sp>
        <p:nvSpPr>
          <p:cNvPr id="5" name="ZoneTexte 4"/>
          <p:cNvSpPr txBox="1">
            <a:spLocks noChangeArrowheads="1"/>
          </p:cNvSpPr>
          <p:nvPr/>
        </p:nvSpPr>
        <p:spPr bwMode="auto">
          <a:xfrm>
            <a:off x="741760" y="6460976"/>
            <a:ext cx="11460642" cy="1815882"/>
          </a:xfrm>
          <a:prstGeom prst="rect">
            <a:avLst/>
          </a:prstGeom>
          <a:noFill/>
          <a:ln w="9525">
            <a:noFill/>
            <a:miter lim="800000"/>
            <a:headEnd/>
            <a:tailEnd/>
          </a:ln>
        </p:spPr>
        <p:txBody>
          <a:bodyPr wrap="square">
            <a:spAutoFit/>
          </a:bodyPr>
          <a:lstStyle/>
          <a:p>
            <a:pPr algn="l"/>
            <a:r>
              <a:rPr lang="fr-FR" sz="2800" dirty="0"/>
              <a:t>Limites :</a:t>
            </a:r>
          </a:p>
          <a:p>
            <a:pPr algn="l"/>
            <a:r>
              <a:rPr lang="fr-FR" sz="2800" dirty="0"/>
              <a:t>Il faut que ce type de marchés atteignent une masse critique suffisante pour que la production soit rentable et que les prix de vente ne s’écartent pas trop des produits non labellisés.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37704" y="772344"/>
            <a:ext cx="6405612" cy="1872208"/>
          </a:xfrm>
        </p:spPr>
        <p:txBody>
          <a:bodyPr/>
          <a:lstStyle/>
          <a:p>
            <a:r>
              <a:rPr lang="fr-FR" sz="4400" dirty="0" smtClean="0"/>
              <a:t>Les outils des politiques économiques environnementales</a:t>
            </a:r>
            <a:endParaRPr lang="fr-FR" sz="4400" dirty="0"/>
          </a:p>
        </p:txBody>
      </p:sp>
      <p:graphicFrame>
        <p:nvGraphicFramePr>
          <p:cNvPr id="10" name="Diagramme 9"/>
          <p:cNvGraphicFramePr/>
          <p:nvPr>
            <p:extLst>
              <p:ext uri="{D42A27DB-BD31-4B8C-83A1-F6EECF244321}">
                <p14:modId xmlns:p14="http://schemas.microsoft.com/office/powerpoint/2010/main" val="1411096035"/>
              </p:ext>
            </p:extLst>
          </p:nvPr>
        </p:nvGraphicFramePr>
        <p:xfrm>
          <a:off x="3040506" y="1132384"/>
          <a:ext cx="9951558" cy="7066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947449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8536" y="571500"/>
            <a:ext cx="11666512" cy="1568996"/>
          </a:xfrm>
        </p:spPr>
        <p:txBody>
          <a:bodyPr/>
          <a:lstStyle/>
          <a:p>
            <a:r>
              <a:rPr lang="fr-FR" sz="5400" dirty="0" smtClean="0"/>
              <a:t>L’instauration de marchés d’échange de droits à polluer</a:t>
            </a:r>
            <a:endParaRPr lang="fr-FR" sz="5400" dirty="0"/>
          </a:p>
        </p:txBody>
      </p:sp>
      <p:sp>
        <p:nvSpPr>
          <p:cNvPr id="3" name="ZoneTexte 2"/>
          <p:cNvSpPr txBox="1">
            <a:spLocks noChangeArrowheads="1"/>
          </p:cNvSpPr>
          <p:nvPr/>
        </p:nvSpPr>
        <p:spPr bwMode="auto">
          <a:xfrm>
            <a:off x="641112" y="4948808"/>
            <a:ext cx="11693936" cy="2554545"/>
          </a:xfrm>
          <a:prstGeom prst="rect">
            <a:avLst/>
          </a:prstGeom>
          <a:noFill/>
          <a:ln w="9525">
            <a:noFill/>
            <a:miter lim="800000"/>
            <a:headEnd/>
            <a:tailEnd/>
          </a:ln>
        </p:spPr>
        <p:txBody>
          <a:bodyPr wrap="square">
            <a:spAutoFit/>
          </a:bodyPr>
          <a:lstStyle/>
          <a:p>
            <a:pPr algn="l"/>
            <a:r>
              <a:rPr lang="fr-FR" sz="3200" dirty="0"/>
              <a:t>Principe  : Définir des droits à polluer, les attribuer aux agents économiques (permis d’émission), mettre en place un marché qui permet aux agents d’échanger leurs droits à polluer. C’est un système de plafonnement et d’échange (</a:t>
            </a:r>
            <a:r>
              <a:rPr lang="fr-FR" sz="3200" i="1" dirty="0"/>
              <a:t>Cap and </a:t>
            </a:r>
            <a:r>
              <a:rPr lang="fr-FR" sz="3200" i="1" dirty="0" err="1"/>
              <a:t>trade</a:t>
            </a:r>
            <a:r>
              <a:rPr lang="fr-FR" sz="3200" dirty="0"/>
              <a:t> </a:t>
            </a:r>
            <a:r>
              <a:rPr lang="fr-FR" sz="3200" i="1" dirty="0"/>
              <a:t>system</a:t>
            </a:r>
            <a:r>
              <a:rPr lang="fr-FR" sz="3200" dirty="0"/>
              <a:t>). </a:t>
            </a:r>
          </a:p>
        </p:txBody>
      </p:sp>
      <p:sp>
        <p:nvSpPr>
          <p:cNvPr id="5" name="ZoneTexte 4"/>
          <p:cNvSpPr txBox="1">
            <a:spLocks noChangeArrowheads="1"/>
          </p:cNvSpPr>
          <p:nvPr/>
        </p:nvSpPr>
        <p:spPr bwMode="auto">
          <a:xfrm>
            <a:off x="684464" y="2860576"/>
            <a:ext cx="11449272" cy="1077218"/>
          </a:xfrm>
          <a:prstGeom prst="rect">
            <a:avLst/>
          </a:prstGeom>
          <a:noFill/>
          <a:ln w="9525">
            <a:noFill/>
            <a:miter lim="800000"/>
            <a:headEnd/>
            <a:tailEnd/>
          </a:ln>
        </p:spPr>
        <p:txBody>
          <a:bodyPr wrap="square">
            <a:spAutoFit/>
          </a:bodyPr>
          <a:lstStyle/>
          <a:p>
            <a:pPr algn="l"/>
            <a:r>
              <a:rPr lang="fr-FR" sz="3200" dirty="0"/>
              <a:t>Le marché carbone : un des moyens pour parvenir à réduire l’utilisation des GES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136948"/>
          </a:xfrm>
        </p:spPr>
        <p:txBody>
          <a:bodyPr/>
          <a:lstStyle/>
          <a:p>
            <a:r>
              <a:rPr lang="fr-FR" sz="5400" dirty="0" smtClean="0"/>
              <a:t>Le marché carbone européen</a:t>
            </a:r>
            <a:endParaRPr lang="fr-FR" sz="5400" dirty="0"/>
          </a:p>
        </p:txBody>
      </p:sp>
      <p:sp>
        <p:nvSpPr>
          <p:cNvPr id="3" name="Rectangle 1"/>
          <p:cNvSpPr>
            <a:spLocks noChangeArrowheads="1"/>
          </p:cNvSpPr>
          <p:nvPr/>
        </p:nvSpPr>
        <p:spPr bwMode="auto">
          <a:xfrm>
            <a:off x="6757908" y="1492424"/>
            <a:ext cx="5826558" cy="75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tx1"/>
                </a:solidFill>
                <a:effectLst/>
                <a:latin typeface="Arial" charset="0"/>
                <a:cs typeface="Arial" charset="0"/>
              </a:rPr>
              <a:t>Evolution du prix au comptant des crédits carbone, en euros/tonnes de CO2</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sz="1100" b="0" i="0" u="none" strike="noStrike" cap="none" normalizeH="0" baseline="0" dirty="0" smtClean="0">
                <a:ln>
                  <a:noFill/>
                </a:ln>
                <a:solidFill>
                  <a:schemeClr val="tx1"/>
                </a:solidFill>
                <a:effectLst/>
                <a:latin typeface="Arial" charset="0"/>
                <a:cs typeface="Arial" charset="0"/>
                <a:hlinkClick r:id="rId2"/>
              </a:rPr>
              <a:t>  </a:t>
            </a:r>
            <a:endParaRPr kumimoji="0" lang="fr-FR" sz="27600" b="0" i="0" u="none" strike="noStrike" cap="none" normalizeH="0" baseline="0" dirty="0" smtClean="0">
              <a:ln>
                <a:noFill/>
              </a:ln>
              <a:solidFill>
                <a:schemeClr val="tx1"/>
              </a:solidFill>
              <a:effectLst/>
              <a:latin typeface="Arial" charset="0"/>
              <a:cs typeface="Arial" charset="0"/>
            </a:endParaRPr>
          </a:p>
        </p:txBody>
      </p:sp>
      <p:pic>
        <p:nvPicPr>
          <p:cNvPr id="1026" name="Picture 2" descr="http://www.alternatives-economiques.fr/pics_bdd/article_options_visuel/A322018G.GIF">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5775" y="2068489"/>
            <a:ext cx="5838739" cy="6779996"/>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6778332" y="2093418"/>
            <a:ext cx="5832648" cy="461665"/>
          </a:xfrm>
          <a:prstGeom prst="rect">
            <a:avLst/>
          </a:prstGeom>
          <a:noFill/>
        </p:spPr>
        <p:txBody>
          <a:bodyPr wrap="square" rtlCol="0">
            <a:spAutoFit/>
          </a:bodyPr>
          <a:lstStyle/>
          <a:p>
            <a:pPr algn="l"/>
            <a:r>
              <a:rPr lang="fr-FR" sz="2400" dirty="0" smtClean="0"/>
              <a:t>in Alternatives Economiques, mars 2013</a:t>
            </a:r>
            <a:endParaRPr lang="fr-FR" sz="2400" dirty="0"/>
          </a:p>
        </p:txBody>
      </p:sp>
      <p:sp>
        <p:nvSpPr>
          <p:cNvPr id="6" name="ZoneTexte 5"/>
          <p:cNvSpPr txBox="1"/>
          <p:nvPr/>
        </p:nvSpPr>
        <p:spPr>
          <a:xfrm>
            <a:off x="7067542" y="2639842"/>
            <a:ext cx="5516924" cy="1384995"/>
          </a:xfrm>
          <a:prstGeom prst="rect">
            <a:avLst/>
          </a:prstGeom>
          <a:noFill/>
        </p:spPr>
        <p:txBody>
          <a:bodyPr wrap="square" rtlCol="0">
            <a:spAutoFit/>
          </a:bodyPr>
          <a:lstStyle/>
          <a:p>
            <a:pPr algn="l"/>
            <a:r>
              <a:rPr lang="fr-FR" sz="2800" dirty="0" smtClean="0"/>
              <a:t>Les entreprises se voient attribuer des droits à polluer (quotas de pollution).</a:t>
            </a:r>
            <a:endParaRPr lang="fr-FR" sz="2800" dirty="0"/>
          </a:p>
        </p:txBody>
      </p:sp>
      <p:sp>
        <p:nvSpPr>
          <p:cNvPr id="7" name="ZoneTexte 6"/>
          <p:cNvSpPr txBox="1"/>
          <p:nvPr/>
        </p:nvSpPr>
        <p:spPr>
          <a:xfrm>
            <a:off x="7102368" y="4156720"/>
            <a:ext cx="5482098" cy="1815882"/>
          </a:xfrm>
          <a:prstGeom prst="rect">
            <a:avLst/>
          </a:prstGeom>
          <a:noFill/>
        </p:spPr>
        <p:txBody>
          <a:bodyPr wrap="square" rtlCol="0">
            <a:spAutoFit/>
          </a:bodyPr>
          <a:lstStyle/>
          <a:p>
            <a:pPr algn="l"/>
            <a:r>
              <a:rPr lang="fr-FR" sz="2800" dirty="0" smtClean="0"/>
              <a:t>Si les entreprises ne les utilisent pas, elles peuvent les revendre. Si les entreprises polluent trop elles doivent en acheter.</a:t>
            </a:r>
            <a:endParaRPr lang="fr-FR" sz="2800" dirty="0"/>
          </a:p>
        </p:txBody>
      </p:sp>
      <p:sp>
        <p:nvSpPr>
          <p:cNvPr id="8" name="ZoneTexte 7"/>
          <p:cNvSpPr txBox="1"/>
          <p:nvPr/>
        </p:nvSpPr>
        <p:spPr>
          <a:xfrm>
            <a:off x="7233716" y="7594091"/>
            <a:ext cx="5184576" cy="1384995"/>
          </a:xfrm>
          <a:prstGeom prst="rect">
            <a:avLst/>
          </a:prstGeom>
          <a:noFill/>
        </p:spPr>
        <p:txBody>
          <a:bodyPr wrap="square" rtlCol="0">
            <a:spAutoFit/>
          </a:bodyPr>
          <a:lstStyle/>
          <a:p>
            <a:pPr algn="l"/>
            <a:r>
              <a:rPr lang="fr-FR" sz="2800" dirty="0" smtClean="0"/>
              <a:t>Problème : le cours actuel est trop bas pour inciter à moins polluer</a:t>
            </a:r>
            <a:endParaRPr lang="fr-FR" sz="2800" dirty="0"/>
          </a:p>
        </p:txBody>
      </p:sp>
      <p:sp>
        <p:nvSpPr>
          <p:cNvPr id="9" name="ZoneTexte 8"/>
          <p:cNvSpPr txBox="1"/>
          <p:nvPr/>
        </p:nvSpPr>
        <p:spPr>
          <a:xfrm>
            <a:off x="7112698" y="6172944"/>
            <a:ext cx="5482098" cy="1384995"/>
          </a:xfrm>
          <a:prstGeom prst="rect">
            <a:avLst/>
          </a:prstGeom>
          <a:noFill/>
        </p:spPr>
        <p:txBody>
          <a:bodyPr wrap="square" rtlCol="0">
            <a:spAutoFit/>
          </a:bodyPr>
          <a:lstStyle/>
          <a:p>
            <a:pPr algn="l"/>
            <a:r>
              <a:rPr lang="fr-FR" sz="2800" dirty="0" smtClean="0"/>
              <a:t>Les autorités annoncent à l’avance que les droits diminueront dans le futur</a:t>
            </a:r>
            <a:endParaRPr lang="fr-FR" sz="2800" dirty="0"/>
          </a:p>
        </p:txBody>
      </p:sp>
    </p:spTree>
    <p:extLst>
      <p:ext uri="{BB962C8B-B14F-4D97-AF65-F5344CB8AC3E}">
        <p14:creationId xmlns:p14="http://schemas.microsoft.com/office/powerpoint/2010/main" val="3365350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Effect transition="in" filter="fade">
                                      <p:cBhvr>
                                        <p:cTn id="9" dur="500"/>
                                        <p:tgtEl>
                                          <p:spTgt spid="1026"/>
                                        </p:tgtEl>
                                      </p:cBhvr>
                                    </p:animEffect>
                                  </p:childTnLst>
                                </p:cTn>
                              </p:par>
                            </p:childTnLst>
                          </p:cTn>
                        </p:par>
                        <p:par>
                          <p:cTn id="10" fill="hold">
                            <p:stCondLst>
                              <p:cond delay="50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7" grpId="0"/>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69752" y="556320"/>
            <a:ext cx="11230148" cy="1152128"/>
          </a:xfrm>
        </p:spPr>
        <p:txBody>
          <a:bodyPr/>
          <a:lstStyle/>
          <a:p>
            <a:r>
              <a:rPr lang="fr-FR" sz="5400" dirty="0" smtClean="0"/>
              <a:t>La Western </a:t>
            </a:r>
            <a:r>
              <a:rPr lang="fr-FR" sz="5400" dirty="0" err="1" smtClean="0"/>
              <a:t>Climate</a:t>
            </a:r>
            <a:r>
              <a:rPr lang="fr-FR" sz="5400" dirty="0" smtClean="0"/>
              <a:t> Initiative (WCI)</a:t>
            </a:r>
            <a:endParaRPr lang="fr-FR" sz="5400" dirty="0"/>
          </a:p>
        </p:txBody>
      </p:sp>
      <p:sp>
        <p:nvSpPr>
          <p:cNvPr id="3" name="ZoneTexte 2"/>
          <p:cNvSpPr txBox="1">
            <a:spLocks noChangeArrowheads="1"/>
          </p:cNvSpPr>
          <p:nvPr/>
        </p:nvSpPr>
        <p:spPr bwMode="auto">
          <a:xfrm>
            <a:off x="611280" y="2114074"/>
            <a:ext cx="11665296" cy="1200329"/>
          </a:xfrm>
          <a:prstGeom prst="rect">
            <a:avLst/>
          </a:prstGeom>
          <a:noFill/>
          <a:ln w="9525">
            <a:noFill/>
            <a:miter lim="800000"/>
            <a:headEnd/>
            <a:tailEnd/>
          </a:ln>
        </p:spPr>
        <p:txBody>
          <a:bodyPr wrap="square">
            <a:spAutoFit/>
          </a:bodyPr>
          <a:lstStyle/>
          <a:p>
            <a:pPr algn="l"/>
            <a:r>
              <a:rPr lang="fr-FR" sz="2400" dirty="0">
                <a:solidFill>
                  <a:schemeClr val="tx1"/>
                </a:solidFill>
              </a:rPr>
              <a:t>Etats-Unis  -&gt; Sept Etats : Washington, Montana, Oregon, Utah, Californie, Arizona, New Mexico</a:t>
            </a:r>
          </a:p>
          <a:p>
            <a:pPr algn="l"/>
            <a:r>
              <a:rPr lang="fr-FR" sz="2400" dirty="0">
                <a:solidFill>
                  <a:schemeClr val="tx1"/>
                </a:solidFill>
              </a:rPr>
              <a:t>Canada -&gt; Quatre provinces : Colombie britannique, Manitoba, Ontario, Québec. </a:t>
            </a:r>
          </a:p>
        </p:txBody>
      </p:sp>
      <p:sp>
        <p:nvSpPr>
          <p:cNvPr id="4" name="ZoneTexte 3"/>
          <p:cNvSpPr txBox="1">
            <a:spLocks noChangeArrowheads="1"/>
          </p:cNvSpPr>
          <p:nvPr/>
        </p:nvSpPr>
        <p:spPr bwMode="auto">
          <a:xfrm>
            <a:off x="589680" y="1590854"/>
            <a:ext cx="11665296" cy="461665"/>
          </a:xfrm>
          <a:prstGeom prst="rect">
            <a:avLst/>
          </a:prstGeom>
          <a:noFill/>
          <a:ln w="9525">
            <a:noFill/>
            <a:miter lim="800000"/>
            <a:headEnd/>
            <a:tailEnd/>
          </a:ln>
        </p:spPr>
        <p:txBody>
          <a:bodyPr wrap="square">
            <a:spAutoFit/>
          </a:bodyPr>
          <a:lstStyle/>
          <a:p>
            <a:pPr algn="l"/>
            <a:r>
              <a:rPr lang="fr-FR" sz="2400" dirty="0">
                <a:solidFill>
                  <a:schemeClr val="tx1"/>
                </a:solidFill>
              </a:rPr>
              <a:t>Créé en février 2007</a:t>
            </a:r>
          </a:p>
        </p:txBody>
      </p:sp>
      <p:sp>
        <p:nvSpPr>
          <p:cNvPr id="5" name="ZoneTexte 4"/>
          <p:cNvSpPr txBox="1">
            <a:spLocks noChangeArrowheads="1"/>
          </p:cNvSpPr>
          <p:nvPr/>
        </p:nvSpPr>
        <p:spPr bwMode="auto">
          <a:xfrm>
            <a:off x="531802" y="4666184"/>
            <a:ext cx="12132665" cy="4524315"/>
          </a:xfrm>
          <a:prstGeom prst="rect">
            <a:avLst/>
          </a:prstGeom>
          <a:noFill/>
          <a:ln w="9525">
            <a:noFill/>
            <a:miter lim="800000"/>
            <a:headEnd/>
            <a:tailEnd/>
          </a:ln>
        </p:spPr>
        <p:txBody>
          <a:bodyPr wrap="square">
            <a:spAutoFit/>
          </a:bodyPr>
          <a:lstStyle/>
          <a:p>
            <a:pPr algn="l"/>
            <a:r>
              <a:rPr lang="fr-FR" sz="2400" dirty="0">
                <a:solidFill>
                  <a:schemeClr val="tx1"/>
                </a:solidFill>
              </a:rPr>
              <a:t>Début du fonctionnement des marchés : janvier </a:t>
            </a:r>
            <a:r>
              <a:rPr lang="fr-FR" sz="2400" dirty="0" smtClean="0">
                <a:solidFill>
                  <a:schemeClr val="tx1"/>
                </a:solidFill>
              </a:rPr>
              <a:t>2013 au Québec et en Californie.</a:t>
            </a:r>
          </a:p>
          <a:p>
            <a:pPr algn="l"/>
            <a:r>
              <a:rPr lang="fr-FR" sz="2400" dirty="0" smtClean="0">
                <a:solidFill>
                  <a:schemeClr val="tx1"/>
                </a:solidFill>
              </a:rPr>
              <a:t>Le gouvernement du Québec a fixé des droits d’émission pour 80 entreprises les plus polluantes, d’autres entreprises se sont ajoutées en 2015 (entreprises de transport).</a:t>
            </a:r>
          </a:p>
          <a:p>
            <a:pPr algn="l"/>
            <a:endParaRPr lang="fr-FR" sz="2400" dirty="0" smtClean="0">
              <a:solidFill>
                <a:schemeClr val="tx1"/>
              </a:solidFill>
            </a:endParaRPr>
          </a:p>
          <a:p>
            <a:pPr algn="l"/>
            <a:r>
              <a:rPr lang="fr-FR" sz="2400" dirty="0" smtClean="0">
                <a:solidFill>
                  <a:schemeClr val="tx1"/>
                </a:solidFill>
              </a:rPr>
              <a:t>Le </a:t>
            </a:r>
            <a:r>
              <a:rPr lang="fr-FR" sz="2400" dirty="0">
                <a:solidFill>
                  <a:schemeClr val="tx1"/>
                </a:solidFill>
              </a:rPr>
              <a:t>nombre de droits est fixé par décret et distribué gratuitement pour les entreprises dont les activités sont soumises à la concurrence internationale.</a:t>
            </a:r>
          </a:p>
          <a:p>
            <a:pPr algn="l"/>
            <a:endParaRPr lang="fr-FR" sz="2400" dirty="0" smtClean="0">
              <a:solidFill>
                <a:schemeClr val="tx1"/>
              </a:solidFill>
            </a:endParaRPr>
          </a:p>
          <a:p>
            <a:pPr algn="l"/>
            <a:r>
              <a:rPr lang="fr-FR" sz="2400" dirty="0" smtClean="0">
                <a:solidFill>
                  <a:schemeClr val="tx1"/>
                </a:solidFill>
              </a:rPr>
              <a:t>La mise en enchère de février 2015 a permis de vendre tous les droits prévus au prix plancher. La prochaine mise en enchère prévue le 15 mai 2015 fixe un prix minimal de 12$10 la tonne (prix de mise en enchère).</a:t>
            </a:r>
          </a:p>
          <a:p>
            <a:pPr algn="l"/>
            <a:r>
              <a:rPr lang="fr-FR" sz="2400" dirty="0" smtClean="0">
                <a:solidFill>
                  <a:schemeClr val="tx1"/>
                </a:solidFill>
              </a:rPr>
              <a:t>Des enchères d’échange sont prévues quatre fois par année avec une mise à prix minimale. </a:t>
            </a:r>
          </a:p>
        </p:txBody>
      </p:sp>
      <p:sp>
        <p:nvSpPr>
          <p:cNvPr id="6" name="ZoneTexte 5"/>
          <p:cNvSpPr txBox="1">
            <a:spLocks noChangeArrowheads="1"/>
          </p:cNvSpPr>
          <p:nvPr/>
        </p:nvSpPr>
        <p:spPr bwMode="auto">
          <a:xfrm>
            <a:off x="523866" y="3400979"/>
            <a:ext cx="11980574" cy="1200329"/>
          </a:xfrm>
          <a:prstGeom prst="rect">
            <a:avLst/>
          </a:prstGeom>
          <a:noFill/>
          <a:ln w="9525">
            <a:noFill/>
            <a:miter lim="800000"/>
            <a:headEnd/>
            <a:tailEnd/>
          </a:ln>
        </p:spPr>
        <p:txBody>
          <a:bodyPr wrap="square">
            <a:spAutoFit/>
          </a:bodyPr>
          <a:lstStyle/>
          <a:p>
            <a:pPr algn="l"/>
            <a:r>
              <a:rPr lang="fr-FR" sz="2400" dirty="0">
                <a:solidFill>
                  <a:schemeClr val="tx1"/>
                </a:solidFill>
              </a:rPr>
              <a:t>Principes de fonctionnement :</a:t>
            </a:r>
          </a:p>
          <a:p>
            <a:pPr algn="l"/>
            <a:r>
              <a:rPr lang="fr-FR" sz="2400" dirty="0">
                <a:solidFill>
                  <a:schemeClr val="tx1"/>
                </a:solidFill>
              </a:rPr>
              <a:t>Attribution d’un plafond d’émission par Provinces et Etats.</a:t>
            </a:r>
          </a:p>
          <a:p>
            <a:pPr algn="l"/>
            <a:r>
              <a:rPr lang="fr-FR" sz="2400" dirty="0">
                <a:solidFill>
                  <a:schemeClr val="tx1"/>
                </a:solidFill>
              </a:rPr>
              <a:t>Chaque Etat distribue ces droits soit gratuitement soit aux enchères.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525736" y="628328"/>
            <a:ext cx="12025336" cy="1152128"/>
          </a:xfrm>
        </p:spPr>
        <p:txBody>
          <a:bodyPr/>
          <a:lstStyle/>
          <a:p>
            <a:r>
              <a:rPr lang="fr-FR" sz="4000" dirty="0" smtClean="0"/>
              <a:t>Intérêts et limites des marchés d’échange de permis d’émission de GES</a:t>
            </a:r>
            <a:endParaRPr lang="fr-FR" sz="4000" dirty="0"/>
          </a:p>
        </p:txBody>
      </p:sp>
      <p:sp>
        <p:nvSpPr>
          <p:cNvPr id="3" name="ZoneTexte 2"/>
          <p:cNvSpPr txBox="1">
            <a:spLocks noChangeArrowheads="1"/>
          </p:cNvSpPr>
          <p:nvPr/>
        </p:nvSpPr>
        <p:spPr bwMode="auto">
          <a:xfrm>
            <a:off x="453728" y="2500536"/>
            <a:ext cx="11449272" cy="1815882"/>
          </a:xfrm>
          <a:prstGeom prst="rect">
            <a:avLst/>
          </a:prstGeom>
          <a:noFill/>
          <a:ln w="9525">
            <a:noFill/>
            <a:miter lim="800000"/>
            <a:headEnd/>
            <a:tailEnd/>
          </a:ln>
        </p:spPr>
        <p:txBody>
          <a:bodyPr wrap="square">
            <a:spAutoFit/>
          </a:bodyPr>
          <a:lstStyle/>
          <a:p>
            <a:pPr algn="l"/>
            <a:r>
              <a:rPr lang="fr-FR" sz="2800" dirty="0"/>
              <a:t>Avantages :</a:t>
            </a:r>
          </a:p>
          <a:p>
            <a:pPr marL="457200" indent="-457200" algn="l">
              <a:buFont typeface="Arial" panose="020B0604020202020204" pitchFamily="34" charset="0"/>
              <a:buChar char="•"/>
            </a:pPr>
            <a:r>
              <a:rPr lang="fr-FR" sz="2800" dirty="0"/>
              <a:t>Internalisation d’externalité</a:t>
            </a:r>
            <a:r>
              <a:rPr lang="fr-FR" sz="2800" dirty="0" smtClean="0"/>
              <a:t>. </a:t>
            </a:r>
            <a:endParaRPr lang="fr-FR" sz="2800" dirty="0"/>
          </a:p>
          <a:p>
            <a:pPr marL="457200" indent="-457200" algn="l">
              <a:buFont typeface="Arial" panose="020B0604020202020204" pitchFamily="34" charset="0"/>
              <a:buChar char="•"/>
            </a:pPr>
            <a:r>
              <a:rPr lang="fr-FR" sz="2800" dirty="0"/>
              <a:t>Fixe un niveau maximum de pollution</a:t>
            </a:r>
          </a:p>
          <a:p>
            <a:pPr marL="457200" indent="-457200" algn="l">
              <a:buFont typeface="Arial" panose="020B0604020202020204" pitchFamily="34" charset="0"/>
              <a:buChar char="•"/>
            </a:pPr>
            <a:r>
              <a:rPr lang="fr-FR" sz="2800" dirty="0"/>
              <a:t>Souplesse pour les participants</a:t>
            </a:r>
          </a:p>
        </p:txBody>
      </p:sp>
      <p:sp>
        <p:nvSpPr>
          <p:cNvPr id="4" name="ZoneTexte 3"/>
          <p:cNvSpPr txBox="1">
            <a:spLocks noChangeArrowheads="1"/>
          </p:cNvSpPr>
          <p:nvPr/>
        </p:nvSpPr>
        <p:spPr bwMode="auto">
          <a:xfrm>
            <a:off x="453728" y="4516760"/>
            <a:ext cx="11667676" cy="4832092"/>
          </a:xfrm>
          <a:prstGeom prst="rect">
            <a:avLst/>
          </a:prstGeom>
          <a:noFill/>
          <a:ln w="9525">
            <a:noFill/>
            <a:miter lim="800000"/>
            <a:headEnd/>
            <a:tailEnd/>
          </a:ln>
        </p:spPr>
        <p:txBody>
          <a:bodyPr wrap="square">
            <a:spAutoFit/>
          </a:bodyPr>
          <a:lstStyle/>
          <a:p>
            <a:pPr algn="l"/>
            <a:r>
              <a:rPr lang="fr-FR" sz="2800" dirty="0"/>
              <a:t>Limites : </a:t>
            </a:r>
          </a:p>
          <a:p>
            <a:pPr marL="457200" indent="-457200" algn="l">
              <a:buFont typeface="Arial" panose="020B0604020202020204" pitchFamily="34" charset="0"/>
              <a:buChar char="•"/>
            </a:pPr>
            <a:r>
              <a:rPr lang="fr-FR" sz="2800" dirty="0"/>
              <a:t>La « fuite carbone ». Risque de voir délocaliser les productions vers les pays non contraignants</a:t>
            </a:r>
            <a:r>
              <a:rPr lang="fr-FR" sz="2800" dirty="0" smtClean="0"/>
              <a:t>. (usines qui se déplace pour éviter les restrictions environnemental)</a:t>
            </a:r>
            <a:endParaRPr lang="fr-FR" sz="2800" dirty="0"/>
          </a:p>
          <a:p>
            <a:pPr marL="457200" indent="-457200" algn="l">
              <a:buFont typeface="Arial" panose="020B0604020202020204" pitchFamily="34" charset="0"/>
              <a:buChar char="•"/>
            </a:pPr>
            <a:r>
              <a:rPr lang="fr-FR" sz="2800" dirty="0"/>
              <a:t>Système complexe à mettre en place et coûts d’organisation des marchés.</a:t>
            </a:r>
          </a:p>
          <a:p>
            <a:pPr marL="457200" indent="-457200" algn="l">
              <a:buFont typeface="Arial" panose="020B0604020202020204" pitchFamily="34" charset="0"/>
              <a:buChar char="•"/>
            </a:pPr>
            <a:r>
              <a:rPr lang="fr-FR" sz="2800" dirty="0"/>
              <a:t>Risque d’utilisation des marchés à des fins spéculatives</a:t>
            </a:r>
            <a:r>
              <a:rPr lang="fr-FR" sz="2800" dirty="0" smtClean="0"/>
              <a:t>. (lorsqu’un pays manque d’argent, il vend les droits à polluer)</a:t>
            </a:r>
            <a:endParaRPr lang="fr-FR" sz="2800" dirty="0" smtClean="0"/>
          </a:p>
          <a:p>
            <a:pPr marL="457200" indent="-457200" algn="l">
              <a:buFont typeface="Arial" panose="020B0604020202020204" pitchFamily="34" charset="0"/>
              <a:buChar char="•"/>
            </a:pPr>
            <a:r>
              <a:rPr lang="fr-CA" sz="2800" dirty="0" smtClean="0"/>
              <a:t>Les prix peuvent être trop bas pour inciter à investir dans des moyens ou des techniques de production moins polluants</a:t>
            </a:r>
            <a:r>
              <a:rPr lang="fr-CA" sz="2800" dirty="0" smtClean="0"/>
              <a:t>. (si les prix sont trop bas, on perd l’incitatif pour les entreprises à ne pas polluer) </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104900" y="571500"/>
            <a:ext cx="10795000" cy="1064940"/>
          </a:xfrm>
        </p:spPr>
        <p:txBody>
          <a:bodyPr/>
          <a:lstStyle/>
          <a:p>
            <a:r>
              <a:rPr lang="fr-FR" sz="4000" b="1" dirty="0" smtClean="0"/>
              <a:t>Conclusion : les questions soulevées par le développement durable</a:t>
            </a:r>
            <a:endParaRPr lang="fr-FR" sz="4000" b="1" dirty="0"/>
          </a:p>
        </p:txBody>
      </p:sp>
      <p:sp>
        <p:nvSpPr>
          <p:cNvPr id="3" name="ZoneTexte 2"/>
          <p:cNvSpPr txBox="1"/>
          <p:nvPr/>
        </p:nvSpPr>
        <p:spPr>
          <a:xfrm>
            <a:off x="741760" y="2212504"/>
            <a:ext cx="10945216" cy="1200329"/>
          </a:xfrm>
          <a:prstGeom prst="rect">
            <a:avLst/>
          </a:prstGeom>
          <a:noFill/>
        </p:spPr>
        <p:txBody>
          <a:bodyPr wrap="square" rtlCol="0">
            <a:spAutoFit/>
          </a:bodyPr>
          <a:lstStyle/>
          <a:p>
            <a:pPr algn="l"/>
            <a:r>
              <a:rPr lang="fr-FR" dirty="0" smtClean="0"/>
              <a:t>1) Difficulté de la mesure =&gt; difficulté à dégager des consensus sur les mesures à prendre.</a:t>
            </a:r>
            <a:endParaRPr lang="fr-FR" dirty="0"/>
          </a:p>
        </p:txBody>
      </p:sp>
      <p:sp>
        <p:nvSpPr>
          <p:cNvPr id="4" name="ZoneTexte 3"/>
          <p:cNvSpPr txBox="1"/>
          <p:nvPr/>
        </p:nvSpPr>
        <p:spPr>
          <a:xfrm>
            <a:off x="669752" y="3940696"/>
            <a:ext cx="11593288" cy="1631216"/>
          </a:xfrm>
          <a:prstGeom prst="rect">
            <a:avLst/>
          </a:prstGeom>
          <a:noFill/>
        </p:spPr>
        <p:txBody>
          <a:bodyPr wrap="square" rtlCol="0">
            <a:spAutoFit/>
          </a:bodyPr>
          <a:lstStyle/>
          <a:p>
            <a:pPr algn="l"/>
            <a:r>
              <a:rPr lang="fr-FR" dirty="0" smtClean="0"/>
              <a:t>2) Faut-il aller vers un ralentissement de la croissance dans les pays développés ?</a:t>
            </a:r>
          </a:p>
          <a:p>
            <a:pPr algn="l"/>
            <a:r>
              <a:rPr lang="fr-FR" sz="2800" dirty="0" smtClean="0"/>
              <a:t>Serge Latouche (2006), </a:t>
            </a:r>
            <a:r>
              <a:rPr lang="fr-FR" sz="2800" i="1" dirty="0" smtClean="0"/>
              <a:t>Le pari de la décroissance</a:t>
            </a:r>
            <a:r>
              <a:rPr lang="fr-FR" sz="2800" dirty="0"/>
              <a:t>.</a:t>
            </a:r>
          </a:p>
        </p:txBody>
      </p:sp>
      <p:sp>
        <p:nvSpPr>
          <p:cNvPr id="5" name="ZoneTexte 4"/>
          <p:cNvSpPr txBox="1"/>
          <p:nvPr/>
        </p:nvSpPr>
        <p:spPr>
          <a:xfrm>
            <a:off x="706272" y="6341060"/>
            <a:ext cx="11665296" cy="1200329"/>
          </a:xfrm>
          <a:prstGeom prst="rect">
            <a:avLst/>
          </a:prstGeom>
          <a:noFill/>
        </p:spPr>
        <p:txBody>
          <a:bodyPr wrap="square" rtlCol="0">
            <a:spAutoFit/>
          </a:bodyPr>
          <a:lstStyle/>
          <a:p>
            <a:pPr algn="l"/>
            <a:r>
              <a:rPr lang="fr-FR" dirty="0" smtClean="0"/>
              <a:t>3) Est-ce que les mécanismes du marché peuvent assurer un développement durable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5"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Zapfino"/>
        <a:ea typeface="Zapfino"/>
        <a:cs typeface="Zapfino"/>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Didot"/>
        <a:ea typeface="Didot"/>
        <a:cs typeface="Didot"/>
      </a:majorFont>
      <a:minorFont>
        <a:latin typeface="Didot"/>
        <a:ea typeface="Didot"/>
        <a:cs typeface="Didot"/>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3175" cap="flat" cmpd="sng" algn="ctr">
          <a:solidFill>
            <a:srgbClr val="F9F9F9"/>
          </a:solidFill>
          <a:prstDash val="solid"/>
          <a:miter lim="0"/>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584200" rtl="0" eaLnBrk="1" fontAlgn="base" latinLnBrk="0" hangingPunct="0">
          <a:lnSpc>
            <a:spcPct val="100000"/>
          </a:lnSpc>
          <a:spcBef>
            <a:spcPct val="0"/>
          </a:spcBef>
          <a:spcAft>
            <a:spcPct val="0"/>
          </a:spcAft>
          <a:buClr>
            <a:srgbClr val="876552"/>
          </a:buClr>
          <a:buSzTx/>
          <a:buFont typeface="Georgia" pitchFamily="18" charset="0"/>
          <a:buNone/>
          <a:tabLst/>
          <a:defRPr kumimoji="0" lang="fr-FR" sz="3600" b="0" i="0" u="none" strike="noStrike" cap="none" normalizeH="0" baseline="0" smtClean="0">
            <a:ln>
              <a:noFill/>
            </a:ln>
            <a:solidFill>
              <a:srgbClr val="4F4A37"/>
            </a:solidFill>
            <a:effectLst/>
            <a:latin typeface="Didot" charset="0"/>
            <a:ea typeface="Didot" charset="0"/>
            <a:cs typeface="Didot" charset="0"/>
            <a:sym typeface="Didot" charset="0"/>
          </a:defRPr>
        </a:defPPr>
      </a:lstStyle>
    </a:lnDef>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1295</TotalTime>
  <Words>1672</Words>
  <Application>Microsoft Office PowerPoint</Application>
  <PresentationFormat>Custom</PresentationFormat>
  <Paragraphs>188</Paragraphs>
  <Slides>24</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24</vt:i4>
      </vt:variant>
    </vt:vector>
  </HeadingPairs>
  <TitlesOfParts>
    <vt:vector size="33" baseType="lpstr">
      <vt:lpstr>Arial</vt:lpstr>
      <vt:lpstr>Book Antiqua</vt:lpstr>
      <vt:lpstr>Didot</vt:lpstr>
      <vt:lpstr>Georgia</vt:lpstr>
      <vt:lpstr>Noteworthy Bold</vt:lpstr>
      <vt:lpstr>Wingdings</vt:lpstr>
      <vt:lpstr>Zapfino</vt:lpstr>
      <vt:lpstr>Thème Office</vt:lpstr>
      <vt:lpstr>Thème Office</vt:lpstr>
      <vt:lpstr>Le développement durable</vt:lpstr>
      <vt:lpstr>Introduction</vt:lpstr>
      <vt:lpstr>Du développement au développement durable</vt:lpstr>
      <vt:lpstr>Les ressources non renouvelables</vt:lpstr>
      <vt:lpstr>Que faire face à l’épuisement des ressources non renouvelables?</vt:lpstr>
      <vt:lpstr>Les ressources renouvelables</vt:lpstr>
      <vt:lpstr>La courbe de Kuznets environnementale</vt:lpstr>
      <vt:lpstr>Les problèmes actuels liés à la croissance durable</vt:lpstr>
      <vt:lpstr>Les accords internationaux sur le réchauffement climatique</vt:lpstr>
      <vt:lpstr>Les outils des politiques économiques environnementales</vt:lpstr>
      <vt:lpstr>Les outils des politiques économiques environnementales</vt:lpstr>
      <vt:lpstr>La réglementation</vt:lpstr>
      <vt:lpstr>Les outils des politiques économiques environnementales</vt:lpstr>
      <vt:lpstr>Taxation de la pollution</vt:lpstr>
      <vt:lpstr>Les outils des politiques économiques environnementales</vt:lpstr>
      <vt:lpstr>Les incitations fiscales</vt:lpstr>
      <vt:lpstr>Les outils des politiques économiques environnementales</vt:lpstr>
      <vt:lpstr>Labels pour les produits écologiques</vt:lpstr>
      <vt:lpstr>Les outils des politiques économiques environnementales</vt:lpstr>
      <vt:lpstr>L’instauration de marchés d’échange de droits à polluer</vt:lpstr>
      <vt:lpstr>Le marché carbone européen</vt:lpstr>
      <vt:lpstr>La Western Climate Initiative (WCI)</vt:lpstr>
      <vt:lpstr>Intérêts et limites des marchés d’échange de permis d’émission de GES</vt:lpstr>
      <vt:lpstr>Conclusion : les questions soulevées par le développement durable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développement durable</dc:title>
  <dc:creator>Nathalie</dc:creator>
  <cp:lastModifiedBy>Nathalie</cp:lastModifiedBy>
  <cp:revision>88</cp:revision>
  <cp:lastPrinted>2015-03-26T09:25:34Z</cp:lastPrinted>
  <dcterms:modified xsi:type="dcterms:W3CDTF">2015-04-02T12:48:07Z</dcterms:modified>
</cp:coreProperties>
</file>