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7" r:id="rId3"/>
    <p:sldId id="280" r:id="rId4"/>
    <p:sldId id="265" r:id="rId5"/>
    <p:sldId id="281" r:id="rId6"/>
    <p:sldId id="307" r:id="rId7"/>
    <p:sldId id="296" r:id="rId8"/>
    <p:sldId id="330" r:id="rId9"/>
    <p:sldId id="298" r:id="rId10"/>
    <p:sldId id="334" r:id="rId11"/>
    <p:sldId id="300" r:id="rId12"/>
    <p:sldId id="310" r:id="rId13"/>
    <p:sldId id="331" r:id="rId14"/>
    <p:sldId id="311" r:id="rId15"/>
    <p:sldId id="286" r:id="rId16"/>
    <p:sldId id="287" r:id="rId17"/>
    <p:sldId id="329" r:id="rId18"/>
    <p:sldId id="323" r:id="rId19"/>
    <p:sldId id="288" r:id="rId20"/>
    <p:sldId id="322" r:id="rId21"/>
    <p:sldId id="303" r:id="rId22"/>
    <p:sldId id="325" r:id="rId23"/>
    <p:sldId id="328" r:id="rId24"/>
    <p:sldId id="304" r:id="rId25"/>
    <p:sldId id="305" r:id="rId26"/>
  </p:sldIdLst>
  <p:sldSz cx="9144000" cy="6858000" type="screen4x3"/>
  <p:notesSz cx="7315200" cy="96012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99"/>
    <a:srgbClr val="FF3399"/>
    <a:srgbClr val="0000FF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538" autoAdjust="0"/>
  </p:normalViewPr>
  <p:slideViewPr>
    <p:cSldViewPr>
      <p:cViewPr>
        <p:scale>
          <a:sx n="81" d="100"/>
          <a:sy n="81" d="100"/>
        </p:scale>
        <p:origin x="-1896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-3536" y="-120"/>
      </p:cViewPr>
      <p:guideLst>
        <p:guide orient="horz" pos="3024"/>
        <p:guide pos="23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handoutMaster" Target="handoutMasters/handoutMaster1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0DB460-6CF2-4123-866F-8E33BF929EA3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CA"/>
        </a:p>
      </dgm:t>
    </dgm:pt>
    <dgm:pt modelId="{68257685-1BD5-4B81-9191-D5601A243E21}">
      <dgm:prSet phldrT="[Texte]" custT="1"/>
      <dgm:spPr/>
      <dgm:t>
        <a:bodyPr/>
        <a:lstStyle/>
        <a:p>
          <a:r>
            <a:rPr lang="fr-CA" sz="2000" dirty="0" smtClean="0"/>
            <a:t>Définir les résultats à atteindre</a:t>
          </a:r>
          <a:endParaRPr lang="en-CA" sz="2000" dirty="0"/>
        </a:p>
      </dgm:t>
    </dgm:pt>
    <dgm:pt modelId="{D73D4A1E-E75F-4520-900A-9214F32ACD76}" type="parTrans" cxnId="{FF25E6D8-F857-4834-8D02-90DEE60E9AB8}">
      <dgm:prSet/>
      <dgm:spPr/>
      <dgm:t>
        <a:bodyPr/>
        <a:lstStyle/>
        <a:p>
          <a:endParaRPr lang="en-CA"/>
        </a:p>
      </dgm:t>
    </dgm:pt>
    <dgm:pt modelId="{958EB982-7F3E-4CD0-B12F-55A5A4F39047}" type="sibTrans" cxnId="{FF25E6D8-F857-4834-8D02-90DEE60E9AB8}">
      <dgm:prSet/>
      <dgm:spPr/>
      <dgm:t>
        <a:bodyPr/>
        <a:lstStyle/>
        <a:p>
          <a:endParaRPr lang="en-CA"/>
        </a:p>
      </dgm:t>
    </dgm:pt>
    <dgm:pt modelId="{4A3FA528-707D-4CC5-A444-CB9246AA9C45}">
      <dgm:prSet custT="1"/>
      <dgm:spPr/>
      <dgm:t>
        <a:bodyPr/>
        <a:lstStyle/>
        <a:p>
          <a:r>
            <a:rPr lang="fr-CA" sz="2000" dirty="0" smtClean="0"/>
            <a:t>Déterminer les bénéficiaires</a:t>
          </a:r>
        </a:p>
      </dgm:t>
    </dgm:pt>
    <dgm:pt modelId="{AF8B070D-053C-4933-B37D-8B05B884F2FB}" type="parTrans" cxnId="{D24F91CC-FDBF-4B24-993C-463F8AC701E6}">
      <dgm:prSet/>
      <dgm:spPr/>
      <dgm:t>
        <a:bodyPr/>
        <a:lstStyle/>
        <a:p>
          <a:endParaRPr lang="en-CA"/>
        </a:p>
      </dgm:t>
    </dgm:pt>
    <dgm:pt modelId="{1B26081F-413B-4B0C-A1AD-C7E19129B4D5}" type="sibTrans" cxnId="{D24F91CC-FDBF-4B24-993C-463F8AC701E6}">
      <dgm:prSet/>
      <dgm:spPr/>
      <dgm:t>
        <a:bodyPr/>
        <a:lstStyle/>
        <a:p>
          <a:endParaRPr lang="en-CA"/>
        </a:p>
      </dgm:t>
    </dgm:pt>
    <dgm:pt modelId="{6939F576-4761-4B3A-B6D4-A4E673566D23}">
      <dgm:prSet custT="1"/>
      <dgm:spPr/>
      <dgm:t>
        <a:bodyPr/>
        <a:lstStyle/>
        <a:p>
          <a:r>
            <a:rPr lang="fr-CA" sz="2000" dirty="0" smtClean="0"/>
            <a:t>Identifier et développer des projets et programmes en fonction des besoins</a:t>
          </a:r>
          <a:endParaRPr lang="en-CA" sz="2000" dirty="0"/>
        </a:p>
      </dgm:t>
    </dgm:pt>
    <dgm:pt modelId="{3FD215A6-8891-47E2-88CF-BDED5FAFB1DC}" type="parTrans" cxnId="{DFAFC9F8-0E9E-4215-9825-D76B4FB64389}">
      <dgm:prSet/>
      <dgm:spPr/>
      <dgm:t>
        <a:bodyPr/>
        <a:lstStyle/>
        <a:p>
          <a:endParaRPr lang="en-CA"/>
        </a:p>
      </dgm:t>
    </dgm:pt>
    <dgm:pt modelId="{73279162-9E22-4E0C-99F9-69E1958C5041}" type="sibTrans" cxnId="{DFAFC9F8-0E9E-4215-9825-D76B4FB64389}">
      <dgm:prSet/>
      <dgm:spPr/>
      <dgm:t>
        <a:bodyPr/>
        <a:lstStyle/>
        <a:p>
          <a:endParaRPr lang="en-CA"/>
        </a:p>
      </dgm:t>
    </dgm:pt>
    <dgm:pt modelId="{99E6B624-2289-4712-8A8A-9350626A6554}">
      <dgm:prSet custT="1"/>
      <dgm:spPr/>
      <dgm:t>
        <a:bodyPr/>
        <a:lstStyle/>
        <a:p>
          <a:r>
            <a:rPr lang="fr-CA" sz="2000" dirty="0" smtClean="0"/>
            <a:t>Faire le suivi de la mise en œuvre à l’aide d’indicateurs</a:t>
          </a:r>
          <a:endParaRPr lang="en-CA" sz="2000" dirty="0"/>
        </a:p>
      </dgm:t>
    </dgm:pt>
    <dgm:pt modelId="{B39DCF71-39ED-4E38-94D7-90771F717981}" type="parTrans" cxnId="{BB9B4137-CD0E-45A7-ACC8-7598E52EE3E6}">
      <dgm:prSet/>
      <dgm:spPr/>
      <dgm:t>
        <a:bodyPr/>
        <a:lstStyle/>
        <a:p>
          <a:endParaRPr lang="en-CA"/>
        </a:p>
      </dgm:t>
    </dgm:pt>
    <dgm:pt modelId="{B6C3AAAA-F334-4735-93CA-E285EF0B417F}" type="sibTrans" cxnId="{BB9B4137-CD0E-45A7-ACC8-7598E52EE3E6}">
      <dgm:prSet/>
      <dgm:spPr/>
      <dgm:t>
        <a:bodyPr/>
        <a:lstStyle/>
        <a:p>
          <a:endParaRPr lang="en-CA"/>
        </a:p>
      </dgm:t>
    </dgm:pt>
    <dgm:pt modelId="{157AB0C9-A0DE-4831-A9E7-4B403960F079}">
      <dgm:prSet custT="1"/>
      <dgm:spPr/>
      <dgm:t>
        <a:bodyPr/>
        <a:lstStyle/>
        <a:p>
          <a:r>
            <a:rPr lang="fr-CA" sz="2000" dirty="0" smtClean="0"/>
            <a:t>Gestion des risques</a:t>
          </a:r>
          <a:endParaRPr lang="en-CA" sz="2000" dirty="0"/>
        </a:p>
      </dgm:t>
    </dgm:pt>
    <dgm:pt modelId="{0D0C2DF4-4944-4D88-A7CA-E2807E1F780F}" type="parTrans" cxnId="{D8877022-8790-4620-AB5B-7EC0802A3F2F}">
      <dgm:prSet/>
      <dgm:spPr/>
      <dgm:t>
        <a:bodyPr/>
        <a:lstStyle/>
        <a:p>
          <a:endParaRPr lang="en-CA"/>
        </a:p>
      </dgm:t>
    </dgm:pt>
    <dgm:pt modelId="{1BAEF47A-A9BA-4576-8084-8F78CC3C090C}" type="sibTrans" cxnId="{D8877022-8790-4620-AB5B-7EC0802A3F2F}">
      <dgm:prSet/>
      <dgm:spPr/>
      <dgm:t>
        <a:bodyPr/>
        <a:lstStyle/>
        <a:p>
          <a:endParaRPr lang="en-CA"/>
        </a:p>
      </dgm:t>
    </dgm:pt>
    <dgm:pt modelId="{4B308D00-E648-447C-824D-44AC265FDD76}">
      <dgm:prSet custT="1"/>
      <dgm:spPr/>
      <dgm:t>
        <a:bodyPr/>
        <a:lstStyle/>
        <a:p>
          <a:r>
            <a:rPr lang="fr-CA" sz="2000" dirty="0" smtClean="0"/>
            <a:t>Reddition de comptes</a:t>
          </a:r>
          <a:endParaRPr lang="en-CA" sz="2000" dirty="0"/>
        </a:p>
      </dgm:t>
    </dgm:pt>
    <dgm:pt modelId="{A8EA9480-EAFC-409C-BD32-CD6C152EBCB4}" type="parTrans" cxnId="{5DBAF6F9-000C-4476-906A-5D71C063F06E}">
      <dgm:prSet/>
      <dgm:spPr/>
      <dgm:t>
        <a:bodyPr/>
        <a:lstStyle/>
        <a:p>
          <a:endParaRPr lang="en-CA"/>
        </a:p>
      </dgm:t>
    </dgm:pt>
    <dgm:pt modelId="{DAEA996C-DFD3-4D13-AB8C-E43B9027B463}" type="sibTrans" cxnId="{5DBAF6F9-000C-4476-906A-5D71C063F06E}">
      <dgm:prSet/>
      <dgm:spPr/>
      <dgm:t>
        <a:bodyPr/>
        <a:lstStyle/>
        <a:p>
          <a:endParaRPr lang="en-CA"/>
        </a:p>
      </dgm:t>
    </dgm:pt>
    <dgm:pt modelId="{63DDCF4A-522D-48B8-A102-B5301FF5E17E}" type="pres">
      <dgm:prSet presAssocID="{130DB460-6CF2-4123-866F-8E33BF929EA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448515AA-6A14-4752-B322-E2C2DAE0D740}" type="pres">
      <dgm:prSet presAssocID="{68257685-1BD5-4B81-9191-D5601A243E21}" presName="parentLin" presStyleCnt="0"/>
      <dgm:spPr/>
    </dgm:pt>
    <dgm:pt modelId="{9EE1D963-FC22-4B2D-BA83-808B267B33E4}" type="pres">
      <dgm:prSet presAssocID="{68257685-1BD5-4B81-9191-D5601A243E21}" presName="parentLeftMargin" presStyleLbl="node1" presStyleIdx="0" presStyleCnt="6"/>
      <dgm:spPr/>
      <dgm:t>
        <a:bodyPr/>
        <a:lstStyle/>
        <a:p>
          <a:endParaRPr lang="en-CA"/>
        </a:p>
      </dgm:t>
    </dgm:pt>
    <dgm:pt modelId="{AC0BC587-60FA-48C5-B435-65CA3C3C339E}" type="pres">
      <dgm:prSet presAssocID="{68257685-1BD5-4B81-9191-D5601A243E21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BC7C6298-D03B-4484-9D98-BC8FC7E93464}" type="pres">
      <dgm:prSet presAssocID="{68257685-1BD5-4B81-9191-D5601A243E21}" presName="negativeSpace" presStyleCnt="0"/>
      <dgm:spPr/>
    </dgm:pt>
    <dgm:pt modelId="{61DA0716-F689-49DF-B331-397C0CE6D9BD}" type="pres">
      <dgm:prSet presAssocID="{68257685-1BD5-4B81-9191-D5601A243E21}" presName="childText" presStyleLbl="conFgAcc1" presStyleIdx="0" presStyleCnt="6">
        <dgm:presLayoutVars>
          <dgm:bulletEnabled val="1"/>
        </dgm:presLayoutVars>
      </dgm:prSet>
      <dgm:spPr/>
    </dgm:pt>
    <dgm:pt modelId="{18B288B3-E21E-4015-8C13-C5F2E47696D7}" type="pres">
      <dgm:prSet presAssocID="{958EB982-7F3E-4CD0-B12F-55A5A4F39047}" presName="spaceBetweenRectangles" presStyleCnt="0"/>
      <dgm:spPr/>
    </dgm:pt>
    <dgm:pt modelId="{746605D8-AF0C-4C25-AD47-62380B342589}" type="pres">
      <dgm:prSet presAssocID="{4A3FA528-707D-4CC5-A444-CB9246AA9C45}" presName="parentLin" presStyleCnt="0"/>
      <dgm:spPr/>
    </dgm:pt>
    <dgm:pt modelId="{0D89580E-1355-498F-B2E7-B26A53729561}" type="pres">
      <dgm:prSet presAssocID="{4A3FA528-707D-4CC5-A444-CB9246AA9C45}" presName="parentLeftMargin" presStyleLbl="node1" presStyleIdx="0" presStyleCnt="6"/>
      <dgm:spPr/>
      <dgm:t>
        <a:bodyPr/>
        <a:lstStyle/>
        <a:p>
          <a:endParaRPr lang="en-CA"/>
        </a:p>
      </dgm:t>
    </dgm:pt>
    <dgm:pt modelId="{F1898B9F-C448-49D8-9ED0-E82914EDDFD2}" type="pres">
      <dgm:prSet presAssocID="{4A3FA528-707D-4CC5-A444-CB9246AA9C45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86B85488-D87D-4B20-BFE9-A0E5DFC81346}" type="pres">
      <dgm:prSet presAssocID="{4A3FA528-707D-4CC5-A444-CB9246AA9C45}" presName="negativeSpace" presStyleCnt="0"/>
      <dgm:spPr/>
    </dgm:pt>
    <dgm:pt modelId="{17B270AE-9C77-4AED-88FF-102265D6B1F1}" type="pres">
      <dgm:prSet presAssocID="{4A3FA528-707D-4CC5-A444-CB9246AA9C45}" presName="childText" presStyleLbl="conFgAcc1" presStyleIdx="1" presStyleCnt="6">
        <dgm:presLayoutVars>
          <dgm:bulletEnabled val="1"/>
        </dgm:presLayoutVars>
      </dgm:prSet>
      <dgm:spPr/>
    </dgm:pt>
    <dgm:pt modelId="{4BDDEB8B-B761-42B3-BB0D-A8B6C876783F}" type="pres">
      <dgm:prSet presAssocID="{1B26081F-413B-4B0C-A1AD-C7E19129B4D5}" presName="spaceBetweenRectangles" presStyleCnt="0"/>
      <dgm:spPr/>
    </dgm:pt>
    <dgm:pt modelId="{BEB4CFBF-EB52-45CA-82C8-85CB467C6589}" type="pres">
      <dgm:prSet presAssocID="{6939F576-4761-4B3A-B6D4-A4E673566D23}" presName="parentLin" presStyleCnt="0"/>
      <dgm:spPr/>
    </dgm:pt>
    <dgm:pt modelId="{09C70FC7-DF6D-49B5-90E2-602686F4F086}" type="pres">
      <dgm:prSet presAssocID="{6939F576-4761-4B3A-B6D4-A4E673566D23}" presName="parentLeftMargin" presStyleLbl="node1" presStyleIdx="1" presStyleCnt="6"/>
      <dgm:spPr/>
      <dgm:t>
        <a:bodyPr/>
        <a:lstStyle/>
        <a:p>
          <a:endParaRPr lang="en-CA"/>
        </a:p>
      </dgm:t>
    </dgm:pt>
    <dgm:pt modelId="{79FB6009-546E-4AFA-B6EA-C73E22F0C3F5}" type="pres">
      <dgm:prSet presAssocID="{6939F576-4761-4B3A-B6D4-A4E673566D23}" presName="parentText" presStyleLbl="node1" presStyleIdx="2" presStyleCnt="6" custScaleY="176261">
        <dgm:presLayoutVars>
          <dgm:chMax val="0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F3F46EAD-4605-4F8B-A1BD-82B08A7BE804}" type="pres">
      <dgm:prSet presAssocID="{6939F576-4761-4B3A-B6D4-A4E673566D23}" presName="negativeSpace" presStyleCnt="0"/>
      <dgm:spPr/>
    </dgm:pt>
    <dgm:pt modelId="{DB96DDF8-760C-48D0-A5D3-B2A08238A092}" type="pres">
      <dgm:prSet presAssocID="{6939F576-4761-4B3A-B6D4-A4E673566D23}" presName="childText" presStyleLbl="conFgAcc1" presStyleIdx="2" presStyleCnt="6">
        <dgm:presLayoutVars>
          <dgm:bulletEnabled val="1"/>
        </dgm:presLayoutVars>
      </dgm:prSet>
      <dgm:spPr/>
    </dgm:pt>
    <dgm:pt modelId="{C62E9C9A-8099-4B73-B466-CC3611E2DD3E}" type="pres">
      <dgm:prSet presAssocID="{73279162-9E22-4E0C-99F9-69E1958C5041}" presName="spaceBetweenRectangles" presStyleCnt="0"/>
      <dgm:spPr/>
    </dgm:pt>
    <dgm:pt modelId="{371B61E4-BA19-492C-AB81-1D95EFDF93D1}" type="pres">
      <dgm:prSet presAssocID="{99E6B624-2289-4712-8A8A-9350626A6554}" presName="parentLin" presStyleCnt="0"/>
      <dgm:spPr/>
    </dgm:pt>
    <dgm:pt modelId="{161F3BA5-486C-4B7A-B29F-11479EB1E436}" type="pres">
      <dgm:prSet presAssocID="{99E6B624-2289-4712-8A8A-9350626A6554}" presName="parentLeftMargin" presStyleLbl="node1" presStyleIdx="2" presStyleCnt="6"/>
      <dgm:spPr/>
      <dgm:t>
        <a:bodyPr/>
        <a:lstStyle/>
        <a:p>
          <a:endParaRPr lang="en-CA"/>
        </a:p>
      </dgm:t>
    </dgm:pt>
    <dgm:pt modelId="{D11A6F6C-9B0F-4A46-A390-D70FCB1A7B54}" type="pres">
      <dgm:prSet presAssocID="{99E6B624-2289-4712-8A8A-9350626A6554}" presName="parentText" presStyleLbl="node1" presStyleIdx="3" presStyleCnt="6" custScaleY="173622">
        <dgm:presLayoutVars>
          <dgm:chMax val="0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41059EC8-92D7-4F8F-A59E-16732E6BC32D}" type="pres">
      <dgm:prSet presAssocID="{99E6B624-2289-4712-8A8A-9350626A6554}" presName="negativeSpace" presStyleCnt="0"/>
      <dgm:spPr/>
    </dgm:pt>
    <dgm:pt modelId="{BF7378C4-7D3A-4613-BE8C-6987962511CA}" type="pres">
      <dgm:prSet presAssocID="{99E6B624-2289-4712-8A8A-9350626A6554}" presName="childText" presStyleLbl="conFgAcc1" presStyleIdx="3" presStyleCnt="6">
        <dgm:presLayoutVars>
          <dgm:bulletEnabled val="1"/>
        </dgm:presLayoutVars>
      </dgm:prSet>
      <dgm:spPr/>
    </dgm:pt>
    <dgm:pt modelId="{247A7ECC-ADE1-4AB7-AF7E-C5F55AF4A35D}" type="pres">
      <dgm:prSet presAssocID="{B6C3AAAA-F334-4735-93CA-E285EF0B417F}" presName="spaceBetweenRectangles" presStyleCnt="0"/>
      <dgm:spPr/>
    </dgm:pt>
    <dgm:pt modelId="{AB0BDF06-7A95-47A1-9058-E88C277818AA}" type="pres">
      <dgm:prSet presAssocID="{157AB0C9-A0DE-4831-A9E7-4B403960F079}" presName="parentLin" presStyleCnt="0"/>
      <dgm:spPr/>
    </dgm:pt>
    <dgm:pt modelId="{A27B17E8-BD7E-44AC-A615-6182E0648A22}" type="pres">
      <dgm:prSet presAssocID="{157AB0C9-A0DE-4831-A9E7-4B403960F079}" presName="parentLeftMargin" presStyleLbl="node1" presStyleIdx="3" presStyleCnt="6"/>
      <dgm:spPr/>
      <dgm:t>
        <a:bodyPr/>
        <a:lstStyle/>
        <a:p>
          <a:endParaRPr lang="en-CA"/>
        </a:p>
      </dgm:t>
    </dgm:pt>
    <dgm:pt modelId="{74E3DC70-6E1E-4372-BA9D-7810D61F91E1}" type="pres">
      <dgm:prSet presAssocID="{157AB0C9-A0DE-4831-A9E7-4B403960F079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F694AF7C-B89B-4FF7-8967-40AF3170769A}" type="pres">
      <dgm:prSet presAssocID="{157AB0C9-A0DE-4831-A9E7-4B403960F079}" presName="negativeSpace" presStyleCnt="0"/>
      <dgm:spPr/>
    </dgm:pt>
    <dgm:pt modelId="{FA5AB1B1-B7C3-4DD6-ABA5-78A753302356}" type="pres">
      <dgm:prSet presAssocID="{157AB0C9-A0DE-4831-A9E7-4B403960F079}" presName="childText" presStyleLbl="conFgAcc1" presStyleIdx="4" presStyleCnt="6">
        <dgm:presLayoutVars>
          <dgm:bulletEnabled val="1"/>
        </dgm:presLayoutVars>
      </dgm:prSet>
      <dgm:spPr/>
    </dgm:pt>
    <dgm:pt modelId="{C7EF8E49-C5B3-47B6-8681-FE0E067E9303}" type="pres">
      <dgm:prSet presAssocID="{1BAEF47A-A9BA-4576-8084-8F78CC3C090C}" presName="spaceBetweenRectangles" presStyleCnt="0"/>
      <dgm:spPr/>
    </dgm:pt>
    <dgm:pt modelId="{E1992885-D0F2-43BE-BDE7-90ED858FDB05}" type="pres">
      <dgm:prSet presAssocID="{4B308D00-E648-447C-824D-44AC265FDD76}" presName="parentLin" presStyleCnt="0"/>
      <dgm:spPr/>
    </dgm:pt>
    <dgm:pt modelId="{F6C98AC1-FDFD-4483-B1CE-2A128BC9C1F2}" type="pres">
      <dgm:prSet presAssocID="{4B308D00-E648-447C-824D-44AC265FDD76}" presName="parentLeftMargin" presStyleLbl="node1" presStyleIdx="4" presStyleCnt="6"/>
      <dgm:spPr/>
      <dgm:t>
        <a:bodyPr/>
        <a:lstStyle/>
        <a:p>
          <a:endParaRPr lang="en-CA"/>
        </a:p>
      </dgm:t>
    </dgm:pt>
    <dgm:pt modelId="{B26B3E69-8EC2-4472-ADBA-9EB75AA73143}" type="pres">
      <dgm:prSet presAssocID="{4B308D00-E648-447C-824D-44AC265FDD76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A42C38FC-6E4A-4BDE-A527-84BA27118598}" type="pres">
      <dgm:prSet presAssocID="{4B308D00-E648-447C-824D-44AC265FDD76}" presName="negativeSpace" presStyleCnt="0"/>
      <dgm:spPr/>
    </dgm:pt>
    <dgm:pt modelId="{81FB4E3C-94B5-473E-B450-4401450C48F5}" type="pres">
      <dgm:prSet presAssocID="{4B308D00-E648-447C-824D-44AC265FDD76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FF25E6D8-F857-4834-8D02-90DEE60E9AB8}" srcId="{130DB460-6CF2-4123-866F-8E33BF929EA3}" destId="{68257685-1BD5-4B81-9191-D5601A243E21}" srcOrd="0" destOrd="0" parTransId="{D73D4A1E-E75F-4520-900A-9214F32ACD76}" sibTransId="{958EB982-7F3E-4CD0-B12F-55A5A4F39047}"/>
    <dgm:cxn modelId="{59820B61-1188-471F-BDE8-1FA15087806B}" type="presOf" srcId="{6939F576-4761-4B3A-B6D4-A4E673566D23}" destId="{79FB6009-546E-4AFA-B6EA-C73E22F0C3F5}" srcOrd="1" destOrd="0" presId="urn:microsoft.com/office/officeart/2005/8/layout/list1"/>
    <dgm:cxn modelId="{40AE3BCC-F559-4D09-868B-170CC2B7CA37}" type="presOf" srcId="{99E6B624-2289-4712-8A8A-9350626A6554}" destId="{D11A6F6C-9B0F-4A46-A390-D70FCB1A7B54}" srcOrd="1" destOrd="0" presId="urn:microsoft.com/office/officeart/2005/8/layout/list1"/>
    <dgm:cxn modelId="{CCD48A95-D3EF-4331-96BB-D7C8F3062ED8}" type="presOf" srcId="{4A3FA528-707D-4CC5-A444-CB9246AA9C45}" destId="{F1898B9F-C448-49D8-9ED0-E82914EDDFD2}" srcOrd="1" destOrd="0" presId="urn:microsoft.com/office/officeart/2005/8/layout/list1"/>
    <dgm:cxn modelId="{5DBAF6F9-000C-4476-906A-5D71C063F06E}" srcId="{130DB460-6CF2-4123-866F-8E33BF929EA3}" destId="{4B308D00-E648-447C-824D-44AC265FDD76}" srcOrd="5" destOrd="0" parTransId="{A8EA9480-EAFC-409C-BD32-CD6C152EBCB4}" sibTransId="{DAEA996C-DFD3-4D13-AB8C-E43B9027B463}"/>
    <dgm:cxn modelId="{76C308CA-5FC4-46D6-A897-D2CB34F5056D}" type="presOf" srcId="{68257685-1BD5-4B81-9191-D5601A243E21}" destId="{AC0BC587-60FA-48C5-B435-65CA3C3C339E}" srcOrd="1" destOrd="0" presId="urn:microsoft.com/office/officeart/2005/8/layout/list1"/>
    <dgm:cxn modelId="{3951E387-A055-439A-A686-E83BDEBB3EBE}" type="presOf" srcId="{4B308D00-E648-447C-824D-44AC265FDD76}" destId="{F6C98AC1-FDFD-4483-B1CE-2A128BC9C1F2}" srcOrd="0" destOrd="0" presId="urn:microsoft.com/office/officeart/2005/8/layout/list1"/>
    <dgm:cxn modelId="{23FB5652-383A-44C3-A42A-CE4552A6DB10}" type="presOf" srcId="{4B308D00-E648-447C-824D-44AC265FDD76}" destId="{B26B3E69-8EC2-4472-ADBA-9EB75AA73143}" srcOrd="1" destOrd="0" presId="urn:microsoft.com/office/officeart/2005/8/layout/list1"/>
    <dgm:cxn modelId="{BB9B4137-CD0E-45A7-ACC8-7598E52EE3E6}" srcId="{130DB460-6CF2-4123-866F-8E33BF929EA3}" destId="{99E6B624-2289-4712-8A8A-9350626A6554}" srcOrd="3" destOrd="0" parTransId="{B39DCF71-39ED-4E38-94D7-90771F717981}" sibTransId="{B6C3AAAA-F334-4735-93CA-E285EF0B417F}"/>
    <dgm:cxn modelId="{D8877022-8790-4620-AB5B-7EC0802A3F2F}" srcId="{130DB460-6CF2-4123-866F-8E33BF929EA3}" destId="{157AB0C9-A0DE-4831-A9E7-4B403960F079}" srcOrd="4" destOrd="0" parTransId="{0D0C2DF4-4944-4D88-A7CA-E2807E1F780F}" sibTransId="{1BAEF47A-A9BA-4576-8084-8F78CC3C090C}"/>
    <dgm:cxn modelId="{221D92DC-5FC3-4B76-B84A-A806C07966DB}" type="presOf" srcId="{130DB460-6CF2-4123-866F-8E33BF929EA3}" destId="{63DDCF4A-522D-48B8-A102-B5301FF5E17E}" srcOrd="0" destOrd="0" presId="urn:microsoft.com/office/officeart/2005/8/layout/list1"/>
    <dgm:cxn modelId="{D24F91CC-FDBF-4B24-993C-463F8AC701E6}" srcId="{130DB460-6CF2-4123-866F-8E33BF929EA3}" destId="{4A3FA528-707D-4CC5-A444-CB9246AA9C45}" srcOrd="1" destOrd="0" parTransId="{AF8B070D-053C-4933-B37D-8B05B884F2FB}" sibTransId="{1B26081F-413B-4B0C-A1AD-C7E19129B4D5}"/>
    <dgm:cxn modelId="{8181B81D-4312-4D52-8860-616E6DEF43B5}" type="presOf" srcId="{157AB0C9-A0DE-4831-A9E7-4B403960F079}" destId="{A27B17E8-BD7E-44AC-A615-6182E0648A22}" srcOrd="0" destOrd="0" presId="urn:microsoft.com/office/officeart/2005/8/layout/list1"/>
    <dgm:cxn modelId="{DFAFC9F8-0E9E-4215-9825-D76B4FB64389}" srcId="{130DB460-6CF2-4123-866F-8E33BF929EA3}" destId="{6939F576-4761-4B3A-B6D4-A4E673566D23}" srcOrd="2" destOrd="0" parTransId="{3FD215A6-8891-47E2-88CF-BDED5FAFB1DC}" sibTransId="{73279162-9E22-4E0C-99F9-69E1958C5041}"/>
    <dgm:cxn modelId="{BF46116D-F931-44B9-AE09-144277464262}" type="presOf" srcId="{6939F576-4761-4B3A-B6D4-A4E673566D23}" destId="{09C70FC7-DF6D-49B5-90E2-602686F4F086}" srcOrd="0" destOrd="0" presId="urn:microsoft.com/office/officeart/2005/8/layout/list1"/>
    <dgm:cxn modelId="{0DA2F929-1539-4280-A2E9-26DD20C65AED}" type="presOf" srcId="{99E6B624-2289-4712-8A8A-9350626A6554}" destId="{161F3BA5-486C-4B7A-B29F-11479EB1E436}" srcOrd="0" destOrd="0" presId="urn:microsoft.com/office/officeart/2005/8/layout/list1"/>
    <dgm:cxn modelId="{192AEDE0-25BF-4CB8-9332-72EE898AEB09}" type="presOf" srcId="{68257685-1BD5-4B81-9191-D5601A243E21}" destId="{9EE1D963-FC22-4B2D-BA83-808B267B33E4}" srcOrd="0" destOrd="0" presId="urn:microsoft.com/office/officeart/2005/8/layout/list1"/>
    <dgm:cxn modelId="{B39090F4-1766-4C2C-97B1-E8E18F6DDC8D}" type="presOf" srcId="{4A3FA528-707D-4CC5-A444-CB9246AA9C45}" destId="{0D89580E-1355-498F-B2E7-B26A53729561}" srcOrd="0" destOrd="0" presId="urn:microsoft.com/office/officeart/2005/8/layout/list1"/>
    <dgm:cxn modelId="{6509F415-D1BA-4B04-B70F-2BE05B163EB6}" type="presOf" srcId="{157AB0C9-A0DE-4831-A9E7-4B403960F079}" destId="{74E3DC70-6E1E-4372-BA9D-7810D61F91E1}" srcOrd="1" destOrd="0" presId="urn:microsoft.com/office/officeart/2005/8/layout/list1"/>
    <dgm:cxn modelId="{D5F82BA8-A440-47FC-82F9-0B281DCAA7F5}" type="presParOf" srcId="{63DDCF4A-522D-48B8-A102-B5301FF5E17E}" destId="{448515AA-6A14-4752-B322-E2C2DAE0D740}" srcOrd="0" destOrd="0" presId="urn:microsoft.com/office/officeart/2005/8/layout/list1"/>
    <dgm:cxn modelId="{95BA22D2-4B81-4B48-824E-B2A483C41DEB}" type="presParOf" srcId="{448515AA-6A14-4752-B322-E2C2DAE0D740}" destId="{9EE1D963-FC22-4B2D-BA83-808B267B33E4}" srcOrd="0" destOrd="0" presId="urn:microsoft.com/office/officeart/2005/8/layout/list1"/>
    <dgm:cxn modelId="{22DD0900-73E9-4A53-B523-E7ACDDC73147}" type="presParOf" srcId="{448515AA-6A14-4752-B322-E2C2DAE0D740}" destId="{AC0BC587-60FA-48C5-B435-65CA3C3C339E}" srcOrd="1" destOrd="0" presId="urn:microsoft.com/office/officeart/2005/8/layout/list1"/>
    <dgm:cxn modelId="{FFB7545C-35D1-4DCA-8F17-D66E2679486C}" type="presParOf" srcId="{63DDCF4A-522D-48B8-A102-B5301FF5E17E}" destId="{BC7C6298-D03B-4484-9D98-BC8FC7E93464}" srcOrd="1" destOrd="0" presId="urn:microsoft.com/office/officeart/2005/8/layout/list1"/>
    <dgm:cxn modelId="{4D08B16B-E933-4469-B123-B2DC4970C68B}" type="presParOf" srcId="{63DDCF4A-522D-48B8-A102-B5301FF5E17E}" destId="{61DA0716-F689-49DF-B331-397C0CE6D9BD}" srcOrd="2" destOrd="0" presId="urn:microsoft.com/office/officeart/2005/8/layout/list1"/>
    <dgm:cxn modelId="{593B9BAC-2AE3-4E91-B5C8-FB09092B55A1}" type="presParOf" srcId="{63DDCF4A-522D-48B8-A102-B5301FF5E17E}" destId="{18B288B3-E21E-4015-8C13-C5F2E47696D7}" srcOrd="3" destOrd="0" presId="urn:microsoft.com/office/officeart/2005/8/layout/list1"/>
    <dgm:cxn modelId="{A7985784-5373-46F7-8EA7-BD821394085A}" type="presParOf" srcId="{63DDCF4A-522D-48B8-A102-B5301FF5E17E}" destId="{746605D8-AF0C-4C25-AD47-62380B342589}" srcOrd="4" destOrd="0" presId="urn:microsoft.com/office/officeart/2005/8/layout/list1"/>
    <dgm:cxn modelId="{572ADAA8-FCA0-4E90-978D-78A3AA889ADD}" type="presParOf" srcId="{746605D8-AF0C-4C25-AD47-62380B342589}" destId="{0D89580E-1355-498F-B2E7-B26A53729561}" srcOrd="0" destOrd="0" presId="urn:microsoft.com/office/officeart/2005/8/layout/list1"/>
    <dgm:cxn modelId="{311C5058-7819-4E9F-8329-C4EC5232622A}" type="presParOf" srcId="{746605D8-AF0C-4C25-AD47-62380B342589}" destId="{F1898B9F-C448-49D8-9ED0-E82914EDDFD2}" srcOrd="1" destOrd="0" presId="urn:microsoft.com/office/officeart/2005/8/layout/list1"/>
    <dgm:cxn modelId="{D26E2886-0BD2-4EBE-A3CA-37DCD2125E05}" type="presParOf" srcId="{63DDCF4A-522D-48B8-A102-B5301FF5E17E}" destId="{86B85488-D87D-4B20-BFE9-A0E5DFC81346}" srcOrd="5" destOrd="0" presId="urn:microsoft.com/office/officeart/2005/8/layout/list1"/>
    <dgm:cxn modelId="{A3103C29-2455-4107-95B8-E12DF4C5F52D}" type="presParOf" srcId="{63DDCF4A-522D-48B8-A102-B5301FF5E17E}" destId="{17B270AE-9C77-4AED-88FF-102265D6B1F1}" srcOrd="6" destOrd="0" presId="urn:microsoft.com/office/officeart/2005/8/layout/list1"/>
    <dgm:cxn modelId="{5F8559C1-78A8-4363-896B-E882541A42E9}" type="presParOf" srcId="{63DDCF4A-522D-48B8-A102-B5301FF5E17E}" destId="{4BDDEB8B-B761-42B3-BB0D-A8B6C876783F}" srcOrd="7" destOrd="0" presId="urn:microsoft.com/office/officeart/2005/8/layout/list1"/>
    <dgm:cxn modelId="{8C14C298-22BA-4EEA-A45D-2A3F41D29D31}" type="presParOf" srcId="{63DDCF4A-522D-48B8-A102-B5301FF5E17E}" destId="{BEB4CFBF-EB52-45CA-82C8-85CB467C6589}" srcOrd="8" destOrd="0" presId="urn:microsoft.com/office/officeart/2005/8/layout/list1"/>
    <dgm:cxn modelId="{32A9FD89-A532-4FBD-8C6B-4B0562BB5561}" type="presParOf" srcId="{BEB4CFBF-EB52-45CA-82C8-85CB467C6589}" destId="{09C70FC7-DF6D-49B5-90E2-602686F4F086}" srcOrd="0" destOrd="0" presId="urn:microsoft.com/office/officeart/2005/8/layout/list1"/>
    <dgm:cxn modelId="{DBA92BEE-0A0B-4E2D-9E05-20C7B7A177A0}" type="presParOf" srcId="{BEB4CFBF-EB52-45CA-82C8-85CB467C6589}" destId="{79FB6009-546E-4AFA-B6EA-C73E22F0C3F5}" srcOrd="1" destOrd="0" presId="urn:microsoft.com/office/officeart/2005/8/layout/list1"/>
    <dgm:cxn modelId="{3BDB4F21-BAD3-4A86-A4B9-1D25B50D840D}" type="presParOf" srcId="{63DDCF4A-522D-48B8-A102-B5301FF5E17E}" destId="{F3F46EAD-4605-4F8B-A1BD-82B08A7BE804}" srcOrd="9" destOrd="0" presId="urn:microsoft.com/office/officeart/2005/8/layout/list1"/>
    <dgm:cxn modelId="{86AC5D5F-4ACE-47FA-8D63-26192497A57B}" type="presParOf" srcId="{63DDCF4A-522D-48B8-A102-B5301FF5E17E}" destId="{DB96DDF8-760C-48D0-A5D3-B2A08238A092}" srcOrd="10" destOrd="0" presId="urn:microsoft.com/office/officeart/2005/8/layout/list1"/>
    <dgm:cxn modelId="{7C0DD916-8B9C-4608-8E97-FA2FC51276F2}" type="presParOf" srcId="{63DDCF4A-522D-48B8-A102-B5301FF5E17E}" destId="{C62E9C9A-8099-4B73-B466-CC3611E2DD3E}" srcOrd="11" destOrd="0" presId="urn:microsoft.com/office/officeart/2005/8/layout/list1"/>
    <dgm:cxn modelId="{7F99DCE7-F39F-458B-8A36-2CA308AE26F4}" type="presParOf" srcId="{63DDCF4A-522D-48B8-A102-B5301FF5E17E}" destId="{371B61E4-BA19-492C-AB81-1D95EFDF93D1}" srcOrd="12" destOrd="0" presId="urn:microsoft.com/office/officeart/2005/8/layout/list1"/>
    <dgm:cxn modelId="{E8559345-3B5D-4523-9F64-B6EB54913BD7}" type="presParOf" srcId="{371B61E4-BA19-492C-AB81-1D95EFDF93D1}" destId="{161F3BA5-486C-4B7A-B29F-11479EB1E436}" srcOrd="0" destOrd="0" presId="urn:microsoft.com/office/officeart/2005/8/layout/list1"/>
    <dgm:cxn modelId="{9FBC4FCD-7DAC-4C7B-846E-E028B3F53C9E}" type="presParOf" srcId="{371B61E4-BA19-492C-AB81-1D95EFDF93D1}" destId="{D11A6F6C-9B0F-4A46-A390-D70FCB1A7B54}" srcOrd="1" destOrd="0" presId="urn:microsoft.com/office/officeart/2005/8/layout/list1"/>
    <dgm:cxn modelId="{F3E2833D-C509-49F3-AC30-CD3C6E6910FC}" type="presParOf" srcId="{63DDCF4A-522D-48B8-A102-B5301FF5E17E}" destId="{41059EC8-92D7-4F8F-A59E-16732E6BC32D}" srcOrd="13" destOrd="0" presId="urn:microsoft.com/office/officeart/2005/8/layout/list1"/>
    <dgm:cxn modelId="{10087DE6-E390-4068-945F-042EDEA752D6}" type="presParOf" srcId="{63DDCF4A-522D-48B8-A102-B5301FF5E17E}" destId="{BF7378C4-7D3A-4613-BE8C-6987962511CA}" srcOrd="14" destOrd="0" presId="urn:microsoft.com/office/officeart/2005/8/layout/list1"/>
    <dgm:cxn modelId="{61C44D1A-A453-4EBC-A0FB-7D70D62148DD}" type="presParOf" srcId="{63DDCF4A-522D-48B8-A102-B5301FF5E17E}" destId="{247A7ECC-ADE1-4AB7-AF7E-C5F55AF4A35D}" srcOrd="15" destOrd="0" presId="urn:microsoft.com/office/officeart/2005/8/layout/list1"/>
    <dgm:cxn modelId="{A707E6B3-62AA-4B86-AED3-BF2C5503D190}" type="presParOf" srcId="{63DDCF4A-522D-48B8-A102-B5301FF5E17E}" destId="{AB0BDF06-7A95-47A1-9058-E88C277818AA}" srcOrd="16" destOrd="0" presId="urn:microsoft.com/office/officeart/2005/8/layout/list1"/>
    <dgm:cxn modelId="{D43C5552-1F3E-45F3-9EFF-1A108B819130}" type="presParOf" srcId="{AB0BDF06-7A95-47A1-9058-E88C277818AA}" destId="{A27B17E8-BD7E-44AC-A615-6182E0648A22}" srcOrd="0" destOrd="0" presId="urn:microsoft.com/office/officeart/2005/8/layout/list1"/>
    <dgm:cxn modelId="{92E9970A-2A9F-449D-A62D-D58EEEB3898C}" type="presParOf" srcId="{AB0BDF06-7A95-47A1-9058-E88C277818AA}" destId="{74E3DC70-6E1E-4372-BA9D-7810D61F91E1}" srcOrd="1" destOrd="0" presId="urn:microsoft.com/office/officeart/2005/8/layout/list1"/>
    <dgm:cxn modelId="{769916F4-D8C8-4376-A088-5DD159CFA0BF}" type="presParOf" srcId="{63DDCF4A-522D-48B8-A102-B5301FF5E17E}" destId="{F694AF7C-B89B-4FF7-8967-40AF3170769A}" srcOrd="17" destOrd="0" presId="urn:microsoft.com/office/officeart/2005/8/layout/list1"/>
    <dgm:cxn modelId="{C2C0320E-710D-4CCC-B148-786311E56380}" type="presParOf" srcId="{63DDCF4A-522D-48B8-A102-B5301FF5E17E}" destId="{FA5AB1B1-B7C3-4DD6-ABA5-78A753302356}" srcOrd="18" destOrd="0" presId="urn:microsoft.com/office/officeart/2005/8/layout/list1"/>
    <dgm:cxn modelId="{9ABA7BFB-2BCE-4CC7-A57C-83D97856A468}" type="presParOf" srcId="{63DDCF4A-522D-48B8-A102-B5301FF5E17E}" destId="{C7EF8E49-C5B3-47B6-8681-FE0E067E9303}" srcOrd="19" destOrd="0" presId="urn:microsoft.com/office/officeart/2005/8/layout/list1"/>
    <dgm:cxn modelId="{CE7A4901-5C77-4235-B3FF-8EB6FD17B931}" type="presParOf" srcId="{63DDCF4A-522D-48B8-A102-B5301FF5E17E}" destId="{E1992885-D0F2-43BE-BDE7-90ED858FDB05}" srcOrd="20" destOrd="0" presId="urn:microsoft.com/office/officeart/2005/8/layout/list1"/>
    <dgm:cxn modelId="{87A1FB51-57AD-4F33-BB56-F2DA62B390C3}" type="presParOf" srcId="{E1992885-D0F2-43BE-BDE7-90ED858FDB05}" destId="{F6C98AC1-FDFD-4483-B1CE-2A128BC9C1F2}" srcOrd="0" destOrd="0" presId="urn:microsoft.com/office/officeart/2005/8/layout/list1"/>
    <dgm:cxn modelId="{2721E6B9-5054-459A-AD76-26E8A14A4422}" type="presParOf" srcId="{E1992885-D0F2-43BE-BDE7-90ED858FDB05}" destId="{B26B3E69-8EC2-4472-ADBA-9EB75AA73143}" srcOrd="1" destOrd="0" presId="urn:microsoft.com/office/officeart/2005/8/layout/list1"/>
    <dgm:cxn modelId="{87CB2001-48ED-408E-A1FC-F2E2F8D7CE96}" type="presParOf" srcId="{63DDCF4A-522D-48B8-A102-B5301FF5E17E}" destId="{A42C38FC-6E4A-4BDE-A527-84BA27118598}" srcOrd="21" destOrd="0" presId="urn:microsoft.com/office/officeart/2005/8/layout/list1"/>
    <dgm:cxn modelId="{A48A8CD1-BBEB-4E65-87E0-BB5F678DF5D6}" type="presParOf" srcId="{63DDCF4A-522D-48B8-A102-B5301FF5E17E}" destId="{81FB4E3C-94B5-473E-B450-4401450C48F5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ACC537B-BBB0-4210-88DF-8BF98D791170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0CC8320-4966-4DED-B358-6CEC79642B0D}">
      <dgm:prSet/>
      <dgm:spPr/>
      <dgm:t>
        <a:bodyPr/>
        <a:lstStyle/>
        <a:p>
          <a:pPr rtl="0"/>
          <a:r>
            <a:rPr lang="fr-FR" dirty="0" smtClean="0"/>
            <a:t>Profil du programme</a:t>
          </a:r>
          <a:endParaRPr lang="en-US" dirty="0"/>
        </a:p>
      </dgm:t>
    </dgm:pt>
    <dgm:pt modelId="{CCC3EC6A-840A-473C-ADE0-9F111A4EEE6F}" type="parTrans" cxnId="{CA794CB7-5F15-4206-BB0D-3837717AD5F0}">
      <dgm:prSet/>
      <dgm:spPr/>
      <dgm:t>
        <a:bodyPr/>
        <a:lstStyle/>
        <a:p>
          <a:endParaRPr lang="en-US"/>
        </a:p>
      </dgm:t>
    </dgm:pt>
    <dgm:pt modelId="{34C89EB8-39EB-4274-842B-123CFB39A3D3}" type="sibTrans" cxnId="{CA794CB7-5F15-4206-BB0D-3837717AD5F0}">
      <dgm:prSet/>
      <dgm:spPr/>
      <dgm:t>
        <a:bodyPr/>
        <a:lstStyle/>
        <a:p>
          <a:endParaRPr lang="en-US"/>
        </a:p>
      </dgm:t>
    </dgm:pt>
    <dgm:pt modelId="{94C15949-F0F9-4833-A531-7D7AFC2086F7}">
      <dgm:prSet/>
      <dgm:spPr/>
      <dgm:t>
        <a:bodyPr/>
        <a:lstStyle/>
        <a:p>
          <a:pPr rtl="0"/>
          <a:r>
            <a:rPr lang="fr-FR" dirty="0" smtClean="0"/>
            <a:t>Modèle logique</a:t>
          </a:r>
          <a:endParaRPr lang="en-US" dirty="0"/>
        </a:p>
      </dgm:t>
    </dgm:pt>
    <dgm:pt modelId="{D1D629E6-2910-4B73-A73A-DE2B18B5BEAC}" type="parTrans" cxnId="{ADC45735-27D0-4E1E-8189-546598530494}">
      <dgm:prSet/>
      <dgm:spPr/>
      <dgm:t>
        <a:bodyPr/>
        <a:lstStyle/>
        <a:p>
          <a:endParaRPr lang="en-US"/>
        </a:p>
      </dgm:t>
    </dgm:pt>
    <dgm:pt modelId="{9B433F53-12A9-461D-AD60-11B35FA17C20}" type="sibTrans" cxnId="{ADC45735-27D0-4E1E-8189-546598530494}">
      <dgm:prSet/>
      <dgm:spPr/>
      <dgm:t>
        <a:bodyPr/>
        <a:lstStyle/>
        <a:p>
          <a:endParaRPr lang="en-US"/>
        </a:p>
      </dgm:t>
    </dgm:pt>
    <dgm:pt modelId="{748DD87D-2A04-4CA3-B63E-5CE760CBD8E8}">
      <dgm:prSet/>
      <dgm:spPr/>
      <dgm:t>
        <a:bodyPr/>
        <a:lstStyle/>
        <a:p>
          <a:pPr rtl="0"/>
          <a:r>
            <a:rPr lang="fr-FR" dirty="0" smtClean="0"/>
            <a:t>Stratégie de mesure du rendement</a:t>
          </a:r>
          <a:endParaRPr lang="en-US" dirty="0"/>
        </a:p>
      </dgm:t>
    </dgm:pt>
    <dgm:pt modelId="{D36163E6-EC5D-4080-8446-702CE69451CE}" type="parTrans" cxnId="{05FCCA5A-4F60-43AA-B305-1FFBBD6C6F2D}">
      <dgm:prSet/>
      <dgm:spPr/>
      <dgm:t>
        <a:bodyPr/>
        <a:lstStyle/>
        <a:p>
          <a:endParaRPr lang="en-US"/>
        </a:p>
      </dgm:t>
    </dgm:pt>
    <dgm:pt modelId="{619A02BD-4795-44CE-8224-57FB272A69A3}" type="sibTrans" cxnId="{05FCCA5A-4F60-43AA-B305-1FFBBD6C6F2D}">
      <dgm:prSet/>
      <dgm:spPr/>
      <dgm:t>
        <a:bodyPr/>
        <a:lstStyle/>
        <a:p>
          <a:endParaRPr lang="en-US"/>
        </a:p>
      </dgm:t>
    </dgm:pt>
    <dgm:pt modelId="{8381F049-D901-47BD-810B-B1984CC455B5}">
      <dgm:prSet/>
      <dgm:spPr/>
      <dgm:t>
        <a:bodyPr/>
        <a:lstStyle/>
        <a:p>
          <a:pPr rtl="0"/>
          <a:r>
            <a:rPr lang="en-CA" dirty="0" err="1" smtClean="0"/>
            <a:t>Rôles</a:t>
          </a:r>
          <a:r>
            <a:rPr lang="en-CA" dirty="0" smtClean="0"/>
            <a:t> et </a:t>
          </a:r>
          <a:r>
            <a:rPr lang="en-CA" dirty="0" err="1" smtClean="0"/>
            <a:t>responsabilités</a:t>
          </a:r>
          <a:r>
            <a:rPr lang="en-CA" dirty="0" smtClean="0"/>
            <a:t> </a:t>
          </a:r>
          <a:r>
            <a:rPr lang="en-CA" dirty="0" err="1" smtClean="0"/>
            <a:t>dans</a:t>
          </a:r>
          <a:r>
            <a:rPr lang="en-CA" dirty="0" smtClean="0"/>
            <a:t> la </a:t>
          </a:r>
          <a:r>
            <a:rPr lang="en-CA" dirty="0" err="1" smtClean="0"/>
            <a:t>mise</a:t>
          </a:r>
          <a:r>
            <a:rPr lang="en-CA" dirty="0" smtClean="0"/>
            <a:t> en oeuvre</a:t>
          </a:r>
          <a:endParaRPr lang="fr-FR" dirty="0"/>
        </a:p>
      </dgm:t>
    </dgm:pt>
    <dgm:pt modelId="{3F33EE11-2F62-4457-B479-705989D59C76}" type="parTrans" cxnId="{DDEB5AE0-BD42-4294-B981-6D83184AD720}">
      <dgm:prSet/>
      <dgm:spPr/>
      <dgm:t>
        <a:bodyPr/>
        <a:lstStyle/>
        <a:p>
          <a:endParaRPr lang="en-US"/>
        </a:p>
      </dgm:t>
    </dgm:pt>
    <dgm:pt modelId="{8C256963-B6E0-4969-8C4C-8BFD3FD17D69}" type="sibTrans" cxnId="{DDEB5AE0-BD42-4294-B981-6D83184AD720}">
      <dgm:prSet/>
      <dgm:spPr/>
      <dgm:t>
        <a:bodyPr/>
        <a:lstStyle/>
        <a:p>
          <a:endParaRPr lang="en-US"/>
        </a:p>
      </dgm:t>
    </dgm:pt>
    <dgm:pt modelId="{2D274D3F-5956-4BC6-8059-94BE6F25194F}">
      <dgm:prSet/>
      <dgm:spPr/>
      <dgm:t>
        <a:bodyPr/>
        <a:lstStyle/>
        <a:p>
          <a:pPr rtl="0"/>
          <a:r>
            <a:rPr lang="fr-FR" dirty="0" smtClean="0"/>
            <a:t>Stratégie d’évaluation </a:t>
          </a:r>
          <a:endParaRPr lang="fr-FR" dirty="0"/>
        </a:p>
      </dgm:t>
    </dgm:pt>
    <dgm:pt modelId="{14568313-73D4-463B-81FA-264B8FF03DFE}" type="parTrans" cxnId="{1EB41574-3C14-4200-85F8-86A8EE7EB6CD}">
      <dgm:prSet/>
      <dgm:spPr/>
      <dgm:t>
        <a:bodyPr/>
        <a:lstStyle/>
        <a:p>
          <a:endParaRPr lang="en-US"/>
        </a:p>
      </dgm:t>
    </dgm:pt>
    <dgm:pt modelId="{8D472DD6-6BE6-4E1D-BE71-7749423D39A7}" type="sibTrans" cxnId="{1EB41574-3C14-4200-85F8-86A8EE7EB6CD}">
      <dgm:prSet/>
      <dgm:spPr/>
      <dgm:t>
        <a:bodyPr/>
        <a:lstStyle/>
        <a:p>
          <a:endParaRPr lang="en-US"/>
        </a:p>
      </dgm:t>
    </dgm:pt>
    <dgm:pt modelId="{2BEDF3FC-4DBC-462B-B6D4-F98E2363B1B2}" type="pres">
      <dgm:prSet presAssocID="{BACC537B-BBB0-4210-88DF-8BF98D79117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0249E6A-E9B3-426A-8F24-FE8EB00CE6DC}" type="pres">
      <dgm:prSet presAssocID="{50CC8320-4966-4DED-B358-6CEC79642B0D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CAE188-AF5E-46E2-AD23-005195DFD06D}" type="pres">
      <dgm:prSet presAssocID="{34C89EB8-39EB-4274-842B-123CFB39A3D3}" presName="sibTrans" presStyleCnt="0"/>
      <dgm:spPr/>
    </dgm:pt>
    <dgm:pt modelId="{CD98BDE4-5315-43D3-A4FE-5DEC0C292F98}" type="pres">
      <dgm:prSet presAssocID="{94C15949-F0F9-4833-A531-7D7AFC2086F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5F7817-3E14-4195-93DE-55E0282E3A21}" type="pres">
      <dgm:prSet presAssocID="{9B433F53-12A9-461D-AD60-11B35FA17C20}" presName="sibTrans" presStyleCnt="0"/>
      <dgm:spPr/>
    </dgm:pt>
    <dgm:pt modelId="{A61C5AFD-A752-4FC5-BD19-70F8CCE51E66}" type="pres">
      <dgm:prSet presAssocID="{748DD87D-2A04-4CA3-B63E-5CE760CBD8E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C4FCD8-10CE-4CB4-97BF-F86B02CE8DA6}" type="pres">
      <dgm:prSet presAssocID="{619A02BD-4795-44CE-8224-57FB272A69A3}" presName="sibTrans" presStyleCnt="0"/>
      <dgm:spPr/>
    </dgm:pt>
    <dgm:pt modelId="{CFC95F6A-1D47-45DB-B4BB-508C311A98DC}" type="pres">
      <dgm:prSet presAssocID="{8381F049-D901-47BD-810B-B1984CC455B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A66DCA-3051-43E4-94F6-B2CCE8D3B4A8}" type="pres">
      <dgm:prSet presAssocID="{8C256963-B6E0-4969-8C4C-8BFD3FD17D69}" presName="sibTrans" presStyleCnt="0"/>
      <dgm:spPr/>
    </dgm:pt>
    <dgm:pt modelId="{6F786446-1F10-4DA3-A9C3-EA0B617D5EEB}" type="pres">
      <dgm:prSet presAssocID="{2D274D3F-5956-4BC6-8059-94BE6F25194F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778CC93-5D97-48B8-8AE7-D625857F6432}" type="presOf" srcId="{748DD87D-2A04-4CA3-B63E-5CE760CBD8E8}" destId="{A61C5AFD-A752-4FC5-BD19-70F8CCE51E66}" srcOrd="0" destOrd="0" presId="urn:microsoft.com/office/officeart/2005/8/layout/default#1"/>
    <dgm:cxn modelId="{FEE4A276-EA82-46B7-95E5-A0E1C985AD0D}" type="presOf" srcId="{94C15949-F0F9-4833-A531-7D7AFC2086F7}" destId="{CD98BDE4-5315-43D3-A4FE-5DEC0C292F98}" srcOrd="0" destOrd="0" presId="urn:microsoft.com/office/officeart/2005/8/layout/default#1"/>
    <dgm:cxn modelId="{05FCCA5A-4F60-43AA-B305-1FFBBD6C6F2D}" srcId="{BACC537B-BBB0-4210-88DF-8BF98D791170}" destId="{748DD87D-2A04-4CA3-B63E-5CE760CBD8E8}" srcOrd="2" destOrd="0" parTransId="{D36163E6-EC5D-4080-8446-702CE69451CE}" sibTransId="{619A02BD-4795-44CE-8224-57FB272A69A3}"/>
    <dgm:cxn modelId="{ADC45735-27D0-4E1E-8189-546598530494}" srcId="{BACC537B-BBB0-4210-88DF-8BF98D791170}" destId="{94C15949-F0F9-4833-A531-7D7AFC2086F7}" srcOrd="1" destOrd="0" parTransId="{D1D629E6-2910-4B73-A73A-DE2B18B5BEAC}" sibTransId="{9B433F53-12A9-461D-AD60-11B35FA17C20}"/>
    <dgm:cxn modelId="{0A164F4A-64EE-43D5-95AE-06A61B0114D0}" type="presOf" srcId="{8381F049-D901-47BD-810B-B1984CC455B5}" destId="{CFC95F6A-1D47-45DB-B4BB-508C311A98DC}" srcOrd="0" destOrd="0" presId="urn:microsoft.com/office/officeart/2005/8/layout/default#1"/>
    <dgm:cxn modelId="{CA794CB7-5F15-4206-BB0D-3837717AD5F0}" srcId="{BACC537B-BBB0-4210-88DF-8BF98D791170}" destId="{50CC8320-4966-4DED-B358-6CEC79642B0D}" srcOrd="0" destOrd="0" parTransId="{CCC3EC6A-840A-473C-ADE0-9F111A4EEE6F}" sibTransId="{34C89EB8-39EB-4274-842B-123CFB39A3D3}"/>
    <dgm:cxn modelId="{7CD06356-1758-4190-8A33-045C975DB924}" type="presOf" srcId="{50CC8320-4966-4DED-B358-6CEC79642B0D}" destId="{A0249E6A-E9B3-426A-8F24-FE8EB00CE6DC}" srcOrd="0" destOrd="0" presId="urn:microsoft.com/office/officeart/2005/8/layout/default#1"/>
    <dgm:cxn modelId="{0FF72F4B-5548-4F93-B4F2-E2135C77DFB1}" type="presOf" srcId="{2D274D3F-5956-4BC6-8059-94BE6F25194F}" destId="{6F786446-1F10-4DA3-A9C3-EA0B617D5EEB}" srcOrd="0" destOrd="0" presId="urn:microsoft.com/office/officeart/2005/8/layout/default#1"/>
    <dgm:cxn modelId="{DDEB5AE0-BD42-4294-B981-6D83184AD720}" srcId="{BACC537B-BBB0-4210-88DF-8BF98D791170}" destId="{8381F049-D901-47BD-810B-B1984CC455B5}" srcOrd="3" destOrd="0" parTransId="{3F33EE11-2F62-4457-B479-705989D59C76}" sibTransId="{8C256963-B6E0-4969-8C4C-8BFD3FD17D69}"/>
    <dgm:cxn modelId="{4DD80DF1-C15D-4AD3-95ED-888EF40928E4}" type="presOf" srcId="{BACC537B-BBB0-4210-88DF-8BF98D791170}" destId="{2BEDF3FC-4DBC-462B-B6D4-F98E2363B1B2}" srcOrd="0" destOrd="0" presId="urn:microsoft.com/office/officeart/2005/8/layout/default#1"/>
    <dgm:cxn modelId="{1EB41574-3C14-4200-85F8-86A8EE7EB6CD}" srcId="{BACC537B-BBB0-4210-88DF-8BF98D791170}" destId="{2D274D3F-5956-4BC6-8059-94BE6F25194F}" srcOrd="4" destOrd="0" parTransId="{14568313-73D4-463B-81FA-264B8FF03DFE}" sibTransId="{8D472DD6-6BE6-4E1D-BE71-7749423D39A7}"/>
    <dgm:cxn modelId="{494D8CDA-1601-4F3B-8306-DBF407ECD126}" type="presParOf" srcId="{2BEDF3FC-4DBC-462B-B6D4-F98E2363B1B2}" destId="{A0249E6A-E9B3-426A-8F24-FE8EB00CE6DC}" srcOrd="0" destOrd="0" presId="urn:microsoft.com/office/officeart/2005/8/layout/default#1"/>
    <dgm:cxn modelId="{DF682463-6B46-4856-88EE-42FD80ED4B4D}" type="presParOf" srcId="{2BEDF3FC-4DBC-462B-B6D4-F98E2363B1B2}" destId="{FCCAE188-AF5E-46E2-AD23-005195DFD06D}" srcOrd="1" destOrd="0" presId="urn:microsoft.com/office/officeart/2005/8/layout/default#1"/>
    <dgm:cxn modelId="{ECC18978-78E0-4F8A-9A26-A63284D138E0}" type="presParOf" srcId="{2BEDF3FC-4DBC-462B-B6D4-F98E2363B1B2}" destId="{CD98BDE4-5315-43D3-A4FE-5DEC0C292F98}" srcOrd="2" destOrd="0" presId="urn:microsoft.com/office/officeart/2005/8/layout/default#1"/>
    <dgm:cxn modelId="{B6252A3D-7D07-4BB0-BC60-D7AFE7025ABB}" type="presParOf" srcId="{2BEDF3FC-4DBC-462B-B6D4-F98E2363B1B2}" destId="{BF5F7817-3E14-4195-93DE-55E0282E3A21}" srcOrd="3" destOrd="0" presId="urn:microsoft.com/office/officeart/2005/8/layout/default#1"/>
    <dgm:cxn modelId="{7468989F-30C0-4A53-B187-E5F2DB0E9166}" type="presParOf" srcId="{2BEDF3FC-4DBC-462B-B6D4-F98E2363B1B2}" destId="{A61C5AFD-A752-4FC5-BD19-70F8CCE51E66}" srcOrd="4" destOrd="0" presId="urn:microsoft.com/office/officeart/2005/8/layout/default#1"/>
    <dgm:cxn modelId="{8D789A7E-B014-4416-BA67-32F34D5F6C7E}" type="presParOf" srcId="{2BEDF3FC-4DBC-462B-B6D4-F98E2363B1B2}" destId="{B8C4FCD8-10CE-4CB4-97BF-F86B02CE8DA6}" srcOrd="5" destOrd="0" presId="urn:microsoft.com/office/officeart/2005/8/layout/default#1"/>
    <dgm:cxn modelId="{DD38E2A7-B42A-4F0B-988C-21504B72ED19}" type="presParOf" srcId="{2BEDF3FC-4DBC-462B-B6D4-F98E2363B1B2}" destId="{CFC95F6A-1D47-45DB-B4BB-508C311A98DC}" srcOrd="6" destOrd="0" presId="urn:microsoft.com/office/officeart/2005/8/layout/default#1"/>
    <dgm:cxn modelId="{3FE72EAF-3519-4A1F-9406-0B6AD9FCA669}" type="presParOf" srcId="{2BEDF3FC-4DBC-462B-B6D4-F98E2363B1B2}" destId="{93A66DCA-3051-43E4-94F6-B2CCE8D3B4A8}" srcOrd="7" destOrd="0" presId="urn:microsoft.com/office/officeart/2005/8/layout/default#1"/>
    <dgm:cxn modelId="{0EB99AAE-8E1F-49E6-9463-61AFA05A743C}" type="presParOf" srcId="{2BEDF3FC-4DBC-462B-B6D4-F98E2363B1B2}" destId="{6F786446-1F10-4DA3-A9C3-EA0B617D5EEB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DA0716-F689-49DF-B331-397C0CE6D9BD}">
      <dsp:nvSpPr>
        <dsp:cNvPr id="0" name=""/>
        <dsp:cNvSpPr/>
      </dsp:nvSpPr>
      <dsp:spPr>
        <a:xfrm>
          <a:off x="0" y="208309"/>
          <a:ext cx="7937648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0BC587-60FA-48C5-B435-65CA3C3C339E}">
      <dsp:nvSpPr>
        <dsp:cNvPr id="0" name=""/>
        <dsp:cNvSpPr/>
      </dsp:nvSpPr>
      <dsp:spPr>
        <a:xfrm>
          <a:off x="396882" y="16429"/>
          <a:ext cx="5556353" cy="3837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0017" tIns="0" rIns="21001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000" kern="1200" dirty="0" smtClean="0"/>
            <a:t>Définir les résultats à atteindre</a:t>
          </a:r>
          <a:endParaRPr lang="en-CA" sz="2000" kern="1200" dirty="0"/>
        </a:p>
      </dsp:txBody>
      <dsp:txXfrm>
        <a:off x="415616" y="35163"/>
        <a:ext cx="5518885" cy="346292"/>
      </dsp:txXfrm>
    </dsp:sp>
    <dsp:sp modelId="{17B270AE-9C77-4AED-88FF-102265D6B1F1}">
      <dsp:nvSpPr>
        <dsp:cNvPr id="0" name=""/>
        <dsp:cNvSpPr/>
      </dsp:nvSpPr>
      <dsp:spPr>
        <a:xfrm>
          <a:off x="0" y="797989"/>
          <a:ext cx="7937648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898B9F-C448-49D8-9ED0-E82914EDDFD2}">
      <dsp:nvSpPr>
        <dsp:cNvPr id="0" name=""/>
        <dsp:cNvSpPr/>
      </dsp:nvSpPr>
      <dsp:spPr>
        <a:xfrm>
          <a:off x="396882" y="606109"/>
          <a:ext cx="5556353" cy="3837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0017" tIns="0" rIns="21001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000" kern="1200" dirty="0" smtClean="0"/>
            <a:t>Déterminer les bénéficiaires</a:t>
          </a:r>
        </a:p>
      </dsp:txBody>
      <dsp:txXfrm>
        <a:off x="415616" y="624843"/>
        <a:ext cx="5518885" cy="346292"/>
      </dsp:txXfrm>
    </dsp:sp>
    <dsp:sp modelId="{DB96DDF8-760C-48D0-A5D3-B2A08238A092}">
      <dsp:nvSpPr>
        <dsp:cNvPr id="0" name=""/>
        <dsp:cNvSpPr/>
      </dsp:nvSpPr>
      <dsp:spPr>
        <a:xfrm>
          <a:off x="0" y="1680328"/>
          <a:ext cx="7937648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FB6009-546E-4AFA-B6EA-C73E22F0C3F5}">
      <dsp:nvSpPr>
        <dsp:cNvPr id="0" name=""/>
        <dsp:cNvSpPr/>
      </dsp:nvSpPr>
      <dsp:spPr>
        <a:xfrm>
          <a:off x="396882" y="1195789"/>
          <a:ext cx="5556353" cy="67641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0017" tIns="0" rIns="21001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000" kern="1200" dirty="0" smtClean="0"/>
            <a:t>Identifier et développer des projets et programmes en fonction des besoins</a:t>
          </a:r>
          <a:endParaRPr lang="en-CA" sz="2000" kern="1200" dirty="0"/>
        </a:p>
      </dsp:txBody>
      <dsp:txXfrm>
        <a:off x="429902" y="1228809"/>
        <a:ext cx="5490313" cy="610379"/>
      </dsp:txXfrm>
    </dsp:sp>
    <dsp:sp modelId="{BF7378C4-7D3A-4613-BE8C-6987962511CA}">
      <dsp:nvSpPr>
        <dsp:cNvPr id="0" name=""/>
        <dsp:cNvSpPr/>
      </dsp:nvSpPr>
      <dsp:spPr>
        <a:xfrm>
          <a:off x="0" y="2552540"/>
          <a:ext cx="7937648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1A6F6C-9B0F-4A46-A390-D70FCB1A7B54}">
      <dsp:nvSpPr>
        <dsp:cNvPr id="0" name=""/>
        <dsp:cNvSpPr/>
      </dsp:nvSpPr>
      <dsp:spPr>
        <a:xfrm>
          <a:off x="396882" y="2078128"/>
          <a:ext cx="5556353" cy="66629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0017" tIns="0" rIns="21001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000" kern="1200" dirty="0" smtClean="0"/>
            <a:t>Faire le suivi de la mise en œuvre à l’aide d’indicateurs</a:t>
          </a:r>
          <a:endParaRPr lang="en-CA" sz="2000" kern="1200" dirty="0"/>
        </a:p>
      </dsp:txBody>
      <dsp:txXfrm>
        <a:off x="429408" y="2110654"/>
        <a:ext cx="5491301" cy="601239"/>
      </dsp:txXfrm>
    </dsp:sp>
    <dsp:sp modelId="{FA5AB1B1-B7C3-4DD6-ABA5-78A753302356}">
      <dsp:nvSpPr>
        <dsp:cNvPr id="0" name=""/>
        <dsp:cNvSpPr/>
      </dsp:nvSpPr>
      <dsp:spPr>
        <a:xfrm>
          <a:off x="0" y="3142220"/>
          <a:ext cx="7937648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E3DC70-6E1E-4372-BA9D-7810D61F91E1}">
      <dsp:nvSpPr>
        <dsp:cNvPr id="0" name=""/>
        <dsp:cNvSpPr/>
      </dsp:nvSpPr>
      <dsp:spPr>
        <a:xfrm>
          <a:off x="396882" y="2950340"/>
          <a:ext cx="5556353" cy="38376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0017" tIns="0" rIns="21001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000" kern="1200" dirty="0" smtClean="0"/>
            <a:t>Gestion des risques</a:t>
          </a:r>
          <a:endParaRPr lang="en-CA" sz="2000" kern="1200" dirty="0"/>
        </a:p>
      </dsp:txBody>
      <dsp:txXfrm>
        <a:off x="415616" y="2969074"/>
        <a:ext cx="5518885" cy="346292"/>
      </dsp:txXfrm>
    </dsp:sp>
    <dsp:sp modelId="{81FB4E3C-94B5-473E-B450-4401450C48F5}">
      <dsp:nvSpPr>
        <dsp:cNvPr id="0" name=""/>
        <dsp:cNvSpPr/>
      </dsp:nvSpPr>
      <dsp:spPr>
        <a:xfrm>
          <a:off x="0" y="3731900"/>
          <a:ext cx="7937648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6B3E69-8EC2-4472-ADBA-9EB75AA73143}">
      <dsp:nvSpPr>
        <dsp:cNvPr id="0" name=""/>
        <dsp:cNvSpPr/>
      </dsp:nvSpPr>
      <dsp:spPr>
        <a:xfrm>
          <a:off x="396882" y="3540020"/>
          <a:ext cx="5556353" cy="3837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0017" tIns="0" rIns="21001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2000" kern="1200" dirty="0" smtClean="0"/>
            <a:t>Reddition de comptes</a:t>
          </a:r>
          <a:endParaRPr lang="en-CA" sz="2000" kern="1200" dirty="0"/>
        </a:p>
      </dsp:txBody>
      <dsp:txXfrm>
        <a:off x="415616" y="3558754"/>
        <a:ext cx="5518885" cy="3462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249E6A-E9B3-426A-8F24-FE8EB00CE6DC}">
      <dsp:nvSpPr>
        <dsp:cNvPr id="0" name=""/>
        <dsp:cNvSpPr/>
      </dsp:nvSpPr>
      <dsp:spPr>
        <a:xfrm>
          <a:off x="0" y="806449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kern="1200" dirty="0" smtClean="0"/>
            <a:t>Profil du programme</a:t>
          </a:r>
          <a:endParaRPr lang="en-US" sz="2400" kern="1200" dirty="0"/>
        </a:p>
      </dsp:txBody>
      <dsp:txXfrm>
        <a:off x="0" y="806449"/>
        <a:ext cx="2571749" cy="1543050"/>
      </dsp:txXfrm>
    </dsp:sp>
    <dsp:sp modelId="{CD98BDE4-5315-43D3-A4FE-5DEC0C292F98}">
      <dsp:nvSpPr>
        <dsp:cNvPr id="0" name=""/>
        <dsp:cNvSpPr/>
      </dsp:nvSpPr>
      <dsp:spPr>
        <a:xfrm>
          <a:off x="2828925" y="806449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kern="1200" dirty="0" smtClean="0"/>
            <a:t>Modèle logique</a:t>
          </a:r>
          <a:endParaRPr lang="en-US" sz="2400" kern="1200" dirty="0"/>
        </a:p>
      </dsp:txBody>
      <dsp:txXfrm>
        <a:off x="2828925" y="806449"/>
        <a:ext cx="2571749" cy="1543050"/>
      </dsp:txXfrm>
    </dsp:sp>
    <dsp:sp modelId="{A61C5AFD-A752-4FC5-BD19-70F8CCE51E66}">
      <dsp:nvSpPr>
        <dsp:cNvPr id="0" name=""/>
        <dsp:cNvSpPr/>
      </dsp:nvSpPr>
      <dsp:spPr>
        <a:xfrm>
          <a:off x="5657849" y="806449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kern="1200" dirty="0" smtClean="0"/>
            <a:t>Stratégie de mesure du rendement</a:t>
          </a:r>
          <a:endParaRPr lang="en-US" sz="2400" kern="1200" dirty="0"/>
        </a:p>
      </dsp:txBody>
      <dsp:txXfrm>
        <a:off x="5657849" y="806449"/>
        <a:ext cx="2571749" cy="1543050"/>
      </dsp:txXfrm>
    </dsp:sp>
    <dsp:sp modelId="{CFC95F6A-1D47-45DB-B4BB-508C311A98DC}">
      <dsp:nvSpPr>
        <dsp:cNvPr id="0" name=""/>
        <dsp:cNvSpPr/>
      </dsp:nvSpPr>
      <dsp:spPr>
        <a:xfrm>
          <a:off x="1414462" y="2606675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 err="1" smtClean="0"/>
            <a:t>Rôles</a:t>
          </a:r>
          <a:r>
            <a:rPr lang="en-CA" sz="2400" kern="1200" dirty="0" smtClean="0"/>
            <a:t> et </a:t>
          </a:r>
          <a:r>
            <a:rPr lang="en-CA" sz="2400" kern="1200" dirty="0" err="1" smtClean="0"/>
            <a:t>responsabilités</a:t>
          </a:r>
          <a:r>
            <a:rPr lang="en-CA" sz="2400" kern="1200" dirty="0" smtClean="0"/>
            <a:t> </a:t>
          </a:r>
          <a:r>
            <a:rPr lang="en-CA" sz="2400" kern="1200" dirty="0" err="1" smtClean="0"/>
            <a:t>dans</a:t>
          </a:r>
          <a:r>
            <a:rPr lang="en-CA" sz="2400" kern="1200" dirty="0" smtClean="0"/>
            <a:t> la </a:t>
          </a:r>
          <a:r>
            <a:rPr lang="en-CA" sz="2400" kern="1200" dirty="0" err="1" smtClean="0"/>
            <a:t>mise</a:t>
          </a:r>
          <a:r>
            <a:rPr lang="en-CA" sz="2400" kern="1200" dirty="0" smtClean="0"/>
            <a:t> en oeuvre</a:t>
          </a:r>
          <a:endParaRPr lang="fr-FR" sz="2400" kern="1200" dirty="0"/>
        </a:p>
      </dsp:txBody>
      <dsp:txXfrm>
        <a:off x="1414462" y="2606675"/>
        <a:ext cx="2571749" cy="1543050"/>
      </dsp:txXfrm>
    </dsp:sp>
    <dsp:sp modelId="{6F786446-1F10-4DA3-A9C3-EA0B617D5EEB}">
      <dsp:nvSpPr>
        <dsp:cNvPr id="0" name=""/>
        <dsp:cNvSpPr/>
      </dsp:nvSpPr>
      <dsp:spPr>
        <a:xfrm>
          <a:off x="4243387" y="2606675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400" kern="1200" dirty="0" smtClean="0"/>
            <a:t>Stratégie d’évaluation </a:t>
          </a:r>
          <a:endParaRPr lang="fr-FR" sz="2400" kern="1200" dirty="0"/>
        </a:p>
      </dsp:txBody>
      <dsp:txXfrm>
        <a:off x="4243387" y="2606675"/>
        <a:ext cx="2571749" cy="1543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170138" cy="479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t" anchorCtr="0" compatLnSpc="1">
            <a:prstTxWarp prst="textNoShape">
              <a:avLst/>
            </a:prstTxWarp>
          </a:bodyPr>
          <a:lstStyle>
            <a:lvl1pPr defTabSz="990600">
              <a:defRPr sz="13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3427" y="0"/>
            <a:ext cx="3170138" cy="479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120172"/>
            <a:ext cx="3170138" cy="479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b" anchorCtr="0" compatLnSpc="1">
            <a:prstTxWarp prst="textNoShape">
              <a:avLst/>
            </a:prstTxWarp>
          </a:bodyPr>
          <a:lstStyle>
            <a:lvl1pPr defTabSz="990600">
              <a:defRPr sz="13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3427" y="9120172"/>
            <a:ext cx="3170138" cy="479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 smtClean="0"/>
            </a:lvl1pPr>
          </a:lstStyle>
          <a:p>
            <a:pPr>
              <a:defRPr/>
            </a:pPr>
            <a:fld id="{0BCF65B1-A7EC-440D-9890-291869D8B225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6935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170138" cy="479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t" anchorCtr="0" compatLnSpc="1">
            <a:prstTxWarp prst="textNoShape">
              <a:avLst/>
            </a:prstTxWarp>
          </a:bodyPr>
          <a:lstStyle>
            <a:lvl1pPr defTabSz="990600">
              <a:defRPr sz="13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427" y="0"/>
            <a:ext cx="3170138" cy="479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60475" y="722313"/>
            <a:ext cx="4795838" cy="3597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194" y="4560086"/>
            <a:ext cx="5852814" cy="4318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Click to edit Master text styles</a:t>
            </a:r>
          </a:p>
          <a:p>
            <a:pPr lvl="1"/>
            <a:r>
              <a:rPr lang="fr-FR" noProof="0" smtClean="0"/>
              <a:t>Second level</a:t>
            </a:r>
          </a:p>
          <a:p>
            <a:pPr lvl="2"/>
            <a:r>
              <a:rPr lang="fr-FR" noProof="0" smtClean="0"/>
              <a:t>Third level</a:t>
            </a:r>
          </a:p>
          <a:p>
            <a:pPr lvl="3"/>
            <a:r>
              <a:rPr lang="fr-FR" noProof="0" smtClean="0"/>
              <a:t>Fourth level</a:t>
            </a:r>
          </a:p>
          <a:p>
            <a:pPr lvl="4"/>
            <a:r>
              <a:rPr lang="fr-FR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120172"/>
            <a:ext cx="3170138" cy="479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b" anchorCtr="0" compatLnSpc="1">
            <a:prstTxWarp prst="textNoShape">
              <a:avLst/>
            </a:prstTxWarp>
          </a:bodyPr>
          <a:lstStyle>
            <a:lvl1pPr defTabSz="990600">
              <a:defRPr sz="13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427" y="9120172"/>
            <a:ext cx="3170138" cy="479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9" tIns="49519" rIns="99039" bIns="49519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 smtClean="0"/>
            </a:lvl1pPr>
          </a:lstStyle>
          <a:p>
            <a:pPr>
              <a:defRPr/>
            </a:pPr>
            <a:fld id="{01F5D0E9-CADB-4DA5-833B-0C205CB0213D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07497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A793C9-7E22-420E-91AE-953777C90AFA}" type="slidenum">
              <a:rPr lang="fr-FR"/>
              <a:pPr/>
              <a:t>1</a:t>
            </a:fld>
            <a:endParaRPr lang="fr-FR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CA" noProof="0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08993A-C674-40F0-AC7D-8AF3A9F4185C}" type="slidenum">
              <a:rPr lang="fr-FR"/>
              <a:pPr/>
              <a:t>2</a:t>
            </a:fld>
            <a:endParaRPr lang="fr-FR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75B149-BF6D-4852-BD87-C427659C866C}" type="slidenum">
              <a:rPr lang="fr-FR"/>
              <a:pPr/>
              <a:t>3</a:t>
            </a:fld>
            <a:endParaRPr lang="fr-FR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7F2787C-D842-4DE7-BD70-F8F318E7D35D}" type="slidenum">
              <a:rPr lang="fr-FR"/>
              <a:pPr/>
              <a:t>4</a:t>
            </a:fld>
            <a:endParaRPr lang="fr-FR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fr-CA" noProof="0" dirty="0" smtClean="0"/>
              <a:t>Couper</a:t>
            </a:r>
            <a:r>
              <a:rPr lang="fr-CA" baseline="0" noProof="0" dirty="0" smtClean="0"/>
              <a:t> du bureaucratique, séparer le politique le bureaucratique. Avec la bureaucratie on applique des texte sans se soucier des résultats</a:t>
            </a:r>
            <a:endParaRPr lang="fr-CA" noProof="0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A40E33-44F6-4B86-9454-FE15EC92A7F6}" type="slidenum">
              <a:rPr lang="fr-FR"/>
              <a:pPr/>
              <a:t>5</a:t>
            </a:fld>
            <a:endParaRPr lang="fr-FR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fr-CA" noProof="0" dirty="0" smtClean="0"/>
              <a:t>La dette devient un problème il faut optimiser</a:t>
            </a:r>
            <a:r>
              <a:rPr lang="fr-CA" baseline="0" noProof="0" dirty="0" smtClean="0"/>
              <a:t> (value for money) </a:t>
            </a:r>
          </a:p>
          <a:p>
            <a:pPr eaLnBrk="1" hangingPunct="1"/>
            <a:r>
              <a:rPr lang="fr-CA" baseline="0" noProof="0" dirty="0" smtClean="0"/>
              <a:t>Organisations axes sur les résultats et moins des processus </a:t>
            </a:r>
            <a:endParaRPr lang="fr-CA" noProof="0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25803C-A65F-4C09-92CB-0A8AA3073AD2}" type="slidenum">
              <a:rPr lang="fr-FR"/>
              <a:pPr/>
              <a:t>6</a:t>
            </a:fld>
            <a:endParaRPr lang="fr-FR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45CDE2-F4DA-4C60-9A18-223874BAFD58}" type="slidenum">
              <a:rPr lang="fr-FR"/>
              <a:pPr/>
              <a:t>7</a:t>
            </a:fld>
            <a:endParaRPr lang="fr-FR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3EF71-2B96-4EFF-950F-8620D85EB159}" type="slidenum">
              <a:rPr lang="fr-FR" smtClean="0"/>
              <a:pPr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BD1C30-6307-49EB-8F66-435427A9B89C}" type="slidenum">
              <a:rPr lang="fr-FR"/>
              <a:pPr/>
              <a:t>9</a:t>
            </a:fld>
            <a:endParaRPr lang="fr-FR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Selon</a:t>
            </a:r>
            <a:r>
              <a:rPr lang="en-US" dirty="0" smtClean="0"/>
              <a:t> </a:t>
            </a:r>
            <a:r>
              <a:rPr lang="en-US" dirty="0" err="1" smtClean="0"/>
              <a:t>l’ACDI</a:t>
            </a:r>
            <a:r>
              <a:rPr lang="en-US" dirty="0" smtClean="0"/>
              <a:t> la</a:t>
            </a:r>
            <a:r>
              <a:rPr lang="en-US" baseline="0" dirty="0" smtClean="0"/>
              <a:t> GAR </a:t>
            </a:r>
            <a:r>
              <a:rPr lang="en-US" baseline="0" dirty="0" err="1" smtClean="0"/>
              <a:t>comprendrait</a:t>
            </a:r>
            <a:r>
              <a:rPr lang="en-US" baseline="0" dirty="0" smtClean="0"/>
              <a:t> 6 </a:t>
            </a:r>
            <a:r>
              <a:rPr lang="en-US" baseline="0" dirty="0" err="1" smtClean="0"/>
              <a:t>étapes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fondamentales</a:t>
            </a:r>
            <a:r>
              <a:rPr lang="en-US" baseline="0" dirty="0" smtClean="0"/>
              <a:t>. </a:t>
            </a:r>
          </a:p>
          <a:p>
            <a:endParaRPr lang="en-US" baseline="0" dirty="0" smtClean="0"/>
          </a:p>
          <a:p>
            <a:pPr marL="400050">
              <a:buFont typeface="+mj-lt"/>
              <a:buAutoNum type="arabicPeriod"/>
            </a:pPr>
            <a:r>
              <a:rPr lang="fr-CA" sz="1200" dirty="0" smtClean="0"/>
              <a:t>On définit des résultats escomptés réalistes, fondés sur des analyses appropriées;</a:t>
            </a:r>
            <a:endParaRPr lang="en-CA" sz="1200" dirty="0" smtClean="0"/>
          </a:p>
          <a:p>
            <a:pPr marL="400050">
              <a:buFont typeface="+mj-lt"/>
              <a:buAutoNum type="arabicPeriod"/>
            </a:pPr>
            <a:r>
              <a:rPr lang="fr-CA" sz="1200" dirty="0" smtClean="0"/>
              <a:t>On détermine clairement les bénéficiaires des </a:t>
            </a:r>
            <a:r>
              <a:rPr lang="fr-CA" sz="1200" dirty="0" smtClean="0"/>
              <a:t>politiques, programmes…</a:t>
            </a:r>
            <a:endParaRPr lang="fr-CA" sz="1200" dirty="0" smtClean="0"/>
          </a:p>
          <a:p>
            <a:pPr marL="400050">
              <a:buFont typeface="+mj-lt"/>
              <a:buAutoNum type="arabicPeriod"/>
            </a:pPr>
            <a:r>
              <a:rPr lang="fr-CA" sz="1200" dirty="0" smtClean="0"/>
              <a:t>On identifie des programmes qui répondent à leurs besoins;</a:t>
            </a:r>
            <a:endParaRPr lang="en-CA" sz="1200" dirty="0" smtClean="0"/>
          </a:p>
          <a:p>
            <a:pPr marL="400050">
              <a:buFont typeface="+mj-lt"/>
              <a:buAutoNum type="arabicPeriod"/>
            </a:pPr>
            <a:r>
              <a:rPr lang="fr-CA" sz="1200" dirty="0" smtClean="0"/>
              <a:t>On fait le suivi de</a:t>
            </a:r>
            <a:r>
              <a:rPr lang="fr-CA" sz="1200" baseline="0" dirty="0" smtClean="0"/>
              <a:t> la mise en œuvre des projets et programmes </a:t>
            </a:r>
            <a:r>
              <a:rPr lang="fr-CA" sz="1200" dirty="0" smtClean="0"/>
              <a:t>en fonction des résultats et des ressources utilisées en faisant appel à des indicateurs appropriés;</a:t>
            </a:r>
            <a:endParaRPr lang="en-CA" sz="1200" dirty="0" smtClean="0"/>
          </a:p>
          <a:p>
            <a:pPr marL="400050">
              <a:buFont typeface="+mj-lt"/>
              <a:buAutoNum type="arabicPeriod"/>
            </a:pPr>
            <a:r>
              <a:rPr lang="fr-CA" sz="1200" dirty="0" smtClean="0"/>
              <a:t>On détermine et on gère les risques tout en tenant compte des résultats escomptés et des ressources requises.</a:t>
            </a:r>
          </a:p>
          <a:p>
            <a:pPr marL="400050">
              <a:buFont typeface="+mj-lt"/>
              <a:buAutoNum type="arabicPeriod"/>
            </a:pPr>
            <a:r>
              <a:rPr lang="fr-CA" sz="1200" baseline="0" dirty="0" smtClean="0"/>
              <a:t> A quoi on doit ajouter la reddition de compte qui s’appuie notamment sur les mécanismes de vérification tout au long du processus de mise en </a:t>
            </a:r>
            <a:r>
              <a:rPr lang="fr-CA" sz="1200" baseline="0" dirty="0" smtClean="0"/>
              <a:t>œuvre, </a:t>
            </a:r>
            <a:r>
              <a:rPr lang="fr-CA" sz="1200" baseline="0" dirty="0" smtClean="0"/>
              <a:t>mais également sur l’évaluation au milieu ou à la fin d’un cycle de projet ou de programme. </a:t>
            </a:r>
            <a:endParaRPr lang="en-CA" sz="12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386A3-2E31-4C9B-B0BE-45709ADB9841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7B964F-9E6B-44C9-8365-78B3A755C21E}" type="slidenum">
              <a:rPr lang="fr-FR"/>
              <a:pPr/>
              <a:t>11</a:t>
            </a:fld>
            <a:endParaRPr lang="fr-FR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E93E18-63EC-4BCF-BAF7-178685989568}" type="slidenum">
              <a:rPr lang="fr-FR"/>
              <a:pPr/>
              <a:t>12</a:t>
            </a:fld>
            <a:endParaRPr lang="fr-FR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136E14-EC2C-4C22-9507-7546A6C9D4A2}" type="slidenum">
              <a:rPr lang="fr-FR"/>
              <a:pPr/>
              <a:t>13</a:t>
            </a:fld>
            <a:endParaRPr lang="fr-FR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9AEA071-D91A-4AD8-BAE3-C62256881612}" type="slidenum">
              <a:rPr lang="fr-FR"/>
              <a:pPr/>
              <a:t>14</a:t>
            </a:fld>
            <a:endParaRPr lang="fr-FR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 eaLnBrk="1" hangingPunct="1">
              <a:buFont typeface="+mj-lt"/>
              <a:buAutoNum type="arabicPeriod"/>
            </a:pPr>
            <a:r>
              <a:rPr lang="fr-CA" u="sng" noProof="0" dirty="0" smtClean="0"/>
              <a:t>Suivre</a:t>
            </a:r>
            <a:r>
              <a:rPr lang="fr-CA" noProof="0" dirty="0" smtClean="0"/>
              <a:t> (piloter/contr</a:t>
            </a:r>
            <a:r>
              <a:rPr lang="fr-CA" noProof="0" dirty="0" smtClean="0"/>
              <a:t>ô</a:t>
            </a:r>
            <a:r>
              <a:rPr lang="fr-CA" noProof="0" dirty="0" smtClean="0"/>
              <a:t>ler) l’état d’avancement du programme, l’utilisation des ressources,</a:t>
            </a:r>
            <a:r>
              <a:rPr lang="fr-CA" baseline="0" noProof="0" dirty="0" smtClean="0"/>
              <a:t> la performance de l’organisation, l’état d’avancement des travaux </a:t>
            </a:r>
            <a:r>
              <a:rPr lang="fr-CA" baseline="0" noProof="0" dirty="0" err="1" smtClean="0"/>
              <a:t>etc</a:t>
            </a:r>
            <a:endParaRPr lang="fr-CA" baseline="0" noProof="0" dirty="0" smtClean="0"/>
          </a:p>
          <a:p>
            <a:pPr marL="228600" indent="-228600" eaLnBrk="1" hangingPunct="1">
              <a:buFont typeface="+mj-lt"/>
              <a:buAutoNum type="arabicPeriod"/>
            </a:pPr>
            <a:r>
              <a:rPr lang="fr-CA" u="sng" baseline="0" noProof="0" dirty="0" smtClean="0"/>
              <a:t>Évaluer</a:t>
            </a:r>
            <a:r>
              <a:rPr lang="fr-CA" baseline="0" noProof="0" dirty="0" smtClean="0"/>
              <a:t> les résultats obtenus à la fin du cycle 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F580F0-0F8C-4D54-843A-9DCC5155FF4A}" type="slidenum">
              <a:rPr lang="fr-FR"/>
              <a:pPr/>
              <a:t>15</a:t>
            </a:fld>
            <a:endParaRPr lang="fr-FR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2F9D44-A905-422E-BD47-20583066FDD8}" type="slidenum">
              <a:rPr lang="fr-FR"/>
              <a:pPr/>
              <a:t>16</a:t>
            </a:fld>
            <a:endParaRPr lang="fr-FR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5D0E9-CADB-4DA5-833B-0C205CB0213D}" type="slidenum">
              <a:rPr lang="fr-FR" smtClean="0"/>
              <a:pPr>
                <a:defRPr/>
              </a:pPr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2F9D44-A905-422E-BD47-20583066FDD8}" type="slidenum">
              <a:rPr lang="fr-FR"/>
              <a:pPr/>
              <a:t>18</a:t>
            </a:fld>
            <a:endParaRPr lang="fr-FR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195EA1-3002-401C-AE03-409B57AC8D8E}" type="slidenum">
              <a:rPr lang="fr-FR"/>
              <a:pPr/>
              <a:t>19</a:t>
            </a:fld>
            <a:endParaRPr lang="fr-FR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2F9D44-A905-422E-BD47-20583066FDD8}" type="slidenum">
              <a:rPr lang="fr-FR"/>
              <a:pPr/>
              <a:t>20</a:t>
            </a:fld>
            <a:endParaRPr lang="fr-FR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39C37F-A8DC-47C8-99A2-15335E5129EB}" type="slidenum">
              <a:rPr lang="fr-FR"/>
              <a:pPr/>
              <a:t>21</a:t>
            </a:fld>
            <a:endParaRPr lang="fr-FR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5D0E9-CADB-4DA5-833B-0C205CB0213D}" type="slidenum">
              <a:rPr lang="fr-FR" smtClean="0"/>
              <a:pPr>
                <a:defRPr/>
              </a:pPr>
              <a:t>22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5D0E9-CADB-4DA5-833B-0C205CB0213D}" type="slidenum">
              <a:rPr lang="fr-FR" smtClean="0"/>
              <a:pPr>
                <a:defRPr/>
              </a:pPr>
              <a:t>23</a:t>
            </a:fld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EE93926-5982-4FDA-A069-023182C3802C}" type="slidenum">
              <a:rPr lang="fr-FR"/>
              <a:pPr/>
              <a:t>24</a:t>
            </a:fld>
            <a:endParaRPr lang="fr-FR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B42967-7F1E-4A23-91C4-A9AA8C95631C}" type="slidenum">
              <a:rPr lang="fr-FR"/>
              <a:pPr/>
              <a:t>25</a:t>
            </a:fld>
            <a:endParaRPr lang="fr-FR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Eric Champagne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8A6F78-24C1-46B7-B306-BED404FEE66B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5175824"/>
      </p:ext>
    </p:extLst>
  </p:cSld>
  <p:clrMapOvr>
    <a:masterClrMapping/>
  </p:clrMapOvr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Eric Champagne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8A6F78-24C1-46B7-B306-BED404FEE66B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738141"/>
      </p:ext>
    </p:extLst>
  </p:cSld>
  <p:clrMapOvr>
    <a:masterClrMapping/>
  </p:clrMapOvr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Eric Champagne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8A6F78-24C1-46B7-B306-BED404FEE66B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540777"/>
      </p:ext>
    </p:extLst>
  </p:cSld>
  <p:clrMapOvr>
    <a:masterClrMapping/>
  </p:clrMapOvr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Eric Champagne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8A6F78-24C1-46B7-B306-BED404FEE66B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868578"/>
      </p:ext>
    </p:extLst>
  </p:cSld>
  <p:clrMapOvr>
    <a:masterClrMapping/>
  </p:clrMapOvr>
  <p:hf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Eric Champagne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8A6F78-24C1-46B7-B306-BED404FEE66B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343964"/>
      </p:ext>
    </p:extLst>
  </p:cSld>
  <p:clrMapOvr>
    <a:masterClrMapping/>
  </p:clrMapOvr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Eric Champagne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8A6F78-24C1-46B7-B306-BED404FEE66B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2991614"/>
      </p:ext>
    </p:extLst>
  </p:cSld>
  <p:clrMapOvr>
    <a:masterClrMapping/>
  </p:clrMapOvr>
  <p:hf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Eric Champagne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8A6F78-24C1-46B7-B306-BED404FEE66B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6260733"/>
      </p:ext>
    </p:extLst>
  </p:cSld>
  <p:clrMapOvr>
    <a:masterClrMapping/>
  </p:clrMapOvr>
  <p:hf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Eric Champagne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8A6F78-24C1-46B7-B306-BED404FEE66B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1363036"/>
      </p:ext>
    </p:extLst>
  </p:cSld>
  <p:clrMapOvr>
    <a:masterClrMapping/>
  </p:clrMapOvr>
  <p:hf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Eric Champagne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8A6F78-24C1-46B7-B306-BED404FEE66B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9035609"/>
      </p:ext>
    </p:extLst>
  </p:cSld>
  <p:clrMapOvr>
    <a:masterClrMapping/>
  </p:clrMapOvr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Eric Champagne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8A6F78-24C1-46B7-B306-BED404FEE66B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2790399"/>
      </p:ext>
    </p:extLst>
  </p:cSld>
  <p:clrMapOvr>
    <a:masterClrMapping/>
  </p:clrMapOvr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Eric Champagne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8A6F78-24C1-46B7-B306-BED404FEE66B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0707903"/>
      </p:ext>
    </p:extLst>
  </p:cSld>
  <p:clrMapOvr>
    <a:masterClrMapping/>
  </p:clrMapOvr>
  <p:hf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453337"/>
            <a:ext cx="2895600" cy="268138"/>
          </a:xfrm>
        </p:spPr>
        <p:txBody>
          <a:bodyPr/>
          <a:lstStyle/>
          <a:p>
            <a:pPr>
              <a:defRPr/>
            </a:pPr>
            <a:r>
              <a:rPr lang="fr-FR" dirty="0" smtClean="0"/>
              <a:t>Eric Champagne</a:t>
            </a:r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8A6F78-24C1-46B7-B306-BED404FEE66B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fr-FR" smtClean="0"/>
              <a:t>Eric Champagne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18A6F78-24C1-46B7-B306-BED404FEE66B}" type="slidenum">
              <a:rPr lang="fr-FR" smtClean="0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67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60" r:id="rId12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bs-sct.gc.ca/eval/pubs/RMAF-CGRR/a-1f.jpg" TargetMode="External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4.e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382713"/>
            <a:ext cx="7772400" cy="1470025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fr-FR" sz="4000" dirty="0" smtClean="0"/>
              <a:t>La gestion axée sur les résultats (GAR): les concepts</a:t>
            </a:r>
            <a:br>
              <a:rPr lang="fr-FR" sz="4000" dirty="0" smtClean="0"/>
            </a:br>
            <a:r>
              <a:rPr lang="fr-FR" sz="4000" dirty="0" smtClean="0"/>
              <a:t/>
            </a:r>
            <a:br>
              <a:rPr lang="fr-FR" sz="4000" dirty="0" smtClean="0"/>
            </a:br>
            <a:r>
              <a:rPr lang="fr-FR" sz="1600" dirty="0" smtClean="0"/>
              <a:t>Séance du 13 février 2013</a:t>
            </a:r>
            <a:br>
              <a:rPr lang="fr-FR" sz="1600" dirty="0" smtClean="0"/>
            </a:br>
            <a:endParaRPr lang="fr-FR" sz="1600" dirty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25" y="4485357"/>
            <a:ext cx="3417888" cy="1031875"/>
          </a:xfrm>
        </p:spPr>
        <p:txBody>
          <a:bodyPr>
            <a:normAutofit fontScale="92500" lnSpcReduction="20000"/>
          </a:bodyPr>
          <a:lstStyle/>
          <a:p>
            <a:pPr algn="r" eaLnBrk="1" hangingPunct="1">
              <a:lnSpc>
                <a:spcPct val="120000"/>
              </a:lnSpc>
            </a:pPr>
            <a:r>
              <a:rPr lang="en-CA" sz="1400" dirty="0" err="1" smtClean="0"/>
              <a:t>Professeur</a:t>
            </a:r>
            <a:r>
              <a:rPr lang="en-CA" sz="1400" dirty="0" smtClean="0"/>
              <a:t> Eric Champagne</a:t>
            </a:r>
          </a:p>
          <a:p>
            <a:pPr algn="r" eaLnBrk="1" hangingPunct="1">
              <a:lnSpc>
                <a:spcPct val="120000"/>
              </a:lnSpc>
            </a:pPr>
            <a:r>
              <a:rPr lang="en-CA" sz="1400" dirty="0" err="1" smtClean="0"/>
              <a:t>École</a:t>
            </a:r>
            <a:r>
              <a:rPr lang="en-CA" sz="1400" dirty="0" smtClean="0"/>
              <a:t> </a:t>
            </a:r>
            <a:r>
              <a:rPr lang="en-CA" sz="1400" dirty="0" err="1" smtClean="0"/>
              <a:t>d’études</a:t>
            </a:r>
            <a:r>
              <a:rPr lang="en-CA" sz="1400" dirty="0" smtClean="0"/>
              <a:t> </a:t>
            </a:r>
            <a:r>
              <a:rPr lang="en-CA" sz="1400" dirty="0" err="1" smtClean="0"/>
              <a:t>politiques</a:t>
            </a:r>
            <a:endParaRPr lang="fr-FR" sz="1400" dirty="0" smtClean="0"/>
          </a:p>
          <a:p>
            <a:pPr algn="r" eaLnBrk="1" hangingPunct="1">
              <a:lnSpc>
                <a:spcPct val="120000"/>
              </a:lnSpc>
            </a:pPr>
            <a:r>
              <a:rPr lang="fr-FR" sz="1400" dirty="0" smtClean="0"/>
              <a:t>Gestion dans le secteur public</a:t>
            </a:r>
            <a:br>
              <a:rPr lang="fr-FR" sz="1400" dirty="0" smtClean="0"/>
            </a:br>
            <a:r>
              <a:rPr lang="fr-FR" sz="1400" dirty="0" smtClean="0"/>
              <a:t>PAP 2720</a:t>
            </a:r>
          </a:p>
        </p:txBody>
      </p:sp>
      <p:pic>
        <p:nvPicPr>
          <p:cNvPr id="2052" name="Picture 6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4508500"/>
            <a:ext cx="1008062" cy="94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pPr eaLnBrk="1" hangingPunct="1"/>
            <a:r>
              <a:rPr lang="fr-CA" sz="4000" smtClean="0"/>
              <a:t>Objectifs</a:t>
            </a:r>
            <a:r>
              <a:rPr lang="en-CA" sz="4000" smtClean="0"/>
              <a:t> de la séance</a:t>
            </a:r>
            <a:endParaRPr lang="fr-FR" sz="400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41475"/>
            <a:ext cx="8229600" cy="4308475"/>
          </a:xfrm>
        </p:spPr>
        <p:txBody>
          <a:bodyPr/>
          <a:lstStyle/>
          <a:p>
            <a:pPr marL="609600" indent="-609600" eaLnBrk="1" hangingPunct="1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dirty="0" smtClean="0"/>
              <a:t>Présenter les origines et définir la gestion axée sur les résultats </a:t>
            </a:r>
          </a:p>
          <a:p>
            <a:pPr marL="609600" indent="-609600" eaLnBrk="1" hangingPunct="1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dirty="0" smtClean="0"/>
              <a:t>Présenter et illustrer le cadre conceptuel de cette approche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2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6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fr-CA" dirty="0" smtClean="0"/>
              <a:t>Origines</a:t>
            </a:r>
            <a:endParaRPr lang="fr-FR" dirty="0" smtClean="0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0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067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9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pPr eaLnBrk="1" hangingPunct="1"/>
            <a:r>
              <a:rPr lang="fr-CA" sz="4000" smtClean="0"/>
              <a:t>Origines de la GAR</a:t>
            </a:r>
            <a:endParaRPr lang="fr-FR" sz="4000" smtClean="0"/>
          </a:p>
        </p:txBody>
      </p:sp>
      <p:sp>
        <p:nvSpPr>
          <p:cNvPr id="50995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08050"/>
            <a:ext cx="8229600" cy="4664090"/>
          </a:xfrm>
        </p:spPr>
        <p:txBody>
          <a:bodyPr>
            <a:normAutofit/>
          </a:bodyPr>
          <a:lstStyle/>
          <a:p>
            <a:pPr marL="609600" indent="-609600" eaLnBrk="1" hangingPunct="1">
              <a:spcBef>
                <a:spcPct val="65000"/>
              </a:spcBef>
              <a:buFontTx/>
              <a:buAutoNum type="arabicPeriod"/>
            </a:pPr>
            <a:r>
              <a:rPr lang="fr-CA" dirty="0" smtClean="0"/>
              <a:t>Outil culminant du Nouveau Management Public</a:t>
            </a:r>
            <a:endParaRPr lang="fr-CA" sz="1800" dirty="0" smtClean="0"/>
          </a:p>
          <a:p>
            <a:pPr marL="609600" indent="-609600" eaLnBrk="1" hangingPunct="1">
              <a:spcBef>
                <a:spcPct val="65000"/>
              </a:spcBef>
              <a:buFontTx/>
              <a:buAutoNum type="arabicPeriod"/>
            </a:pPr>
            <a:r>
              <a:rPr lang="fr-CA" dirty="0" smtClean="0"/>
              <a:t>Origine des pays anglo-saxons </a:t>
            </a:r>
            <a:r>
              <a:rPr lang="fr-CA" dirty="0" err="1" smtClean="0">
                <a:solidFill>
                  <a:schemeClr val="hlink"/>
                </a:solidFill>
              </a:rPr>
              <a:t>Results</a:t>
            </a:r>
            <a:r>
              <a:rPr lang="fr-CA" dirty="0" smtClean="0">
                <a:solidFill>
                  <a:schemeClr val="hlink"/>
                </a:solidFill>
              </a:rPr>
              <a:t>-</a:t>
            </a:r>
            <a:r>
              <a:rPr lang="fr-CA" dirty="0" err="1" smtClean="0">
                <a:solidFill>
                  <a:schemeClr val="hlink"/>
                </a:solidFill>
              </a:rPr>
              <a:t>Based</a:t>
            </a:r>
            <a:r>
              <a:rPr lang="fr-CA" dirty="0" smtClean="0">
                <a:solidFill>
                  <a:schemeClr val="hlink"/>
                </a:solidFill>
              </a:rPr>
              <a:t> Management</a:t>
            </a:r>
            <a:r>
              <a:rPr lang="fr-CA" dirty="0" smtClean="0"/>
              <a:t> (GB, EU, Australie, Nouvelle Zélande1980-90)</a:t>
            </a:r>
          </a:p>
          <a:p>
            <a:pPr marL="609600" indent="-609600" eaLnBrk="1" hangingPunct="1">
              <a:spcBef>
                <a:spcPct val="65000"/>
              </a:spcBef>
              <a:buFontTx/>
              <a:buAutoNum type="arabicPeriod"/>
            </a:pPr>
            <a:r>
              <a:rPr lang="fr-CA" dirty="0" smtClean="0"/>
              <a:t>Adoption des principes de la GAR au Canada autour de 2000 (ACDI, réformes de la gestion publique - Conseil du trésor)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4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9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09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9954" grpId="0"/>
      <p:bldP spid="50995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1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3"/>
            <a:ext cx="8229600" cy="9271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CA" sz="3400" dirty="0" smtClean="0"/>
              <a:t>Vient d’une remise en question du système</a:t>
            </a:r>
            <a:br>
              <a:rPr lang="fr-CA" sz="3400" dirty="0" smtClean="0"/>
            </a:br>
            <a:r>
              <a:rPr lang="fr-CA" sz="3400" dirty="0" smtClean="0"/>
              <a:t>de gestion publique</a:t>
            </a:r>
            <a:endParaRPr lang="fr-FR" sz="3400" dirty="0" smtClean="0"/>
          </a:p>
        </p:txBody>
      </p:sp>
      <p:sp>
        <p:nvSpPr>
          <p:cNvPr id="55910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81113"/>
            <a:ext cx="8229600" cy="4956175"/>
          </a:xfrm>
        </p:spPr>
        <p:txBody>
          <a:bodyPr/>
          <a:lstStyle/>
          <a:p>
            <a:pPr marL="609600" indent="-609600" eaLnBrk="1" hangingPunct="1">
              <a:spcBef>
                <a:spcPct val="35000"/>
              </a:spcBef>
            </a:pPr>
            <a:r>
              <a:rPr lang="fr-CA" sz="3000" dirty="0" smtClean="0"/>
              <a:t>Mauvaise gestion publique (faible efficacité et efficience; mauvais service à la clientèle, dysfonctionnements)</a:t>
            </a:r>
          </a:p>
          <a:p>
            <a:pPr marL="609600" indent="-609600" eaLnBrk="1" hangingPunct="1">
              <a:spcBef>
                <a:spcPct val="35000"/>
              </a:spcBef>
            </a:pPr>
            <a:r>
              <a:rPr lang="fr-CA" sz="3000" dirty="0" smtClean="0"/>
              <a:t>Non-optimisation des ressources publiques (crise des finances publiques des années 1980)</a:t>
            </a:r>
          </a:p>
          <a:p>
            <a:pPr marL="609600" indent="-609600" eaLnBrk="1" hangingPunct="1">
              <a:spcBef>
                <a:spcPct val="35000"/>
              </a:spcBef>
            </a:pPr>
            <a:r>
              <a:rPr lang="fr-CA" sz="3000" dirty="0" smtClean="0"/>
              <a:t>Manque d’imputabilité</a:t>
            </a:r>
          </a:p>
          <a:p>
            <a:pPr marL="609600" indent="-609600" eaLnBrk="1" hangingPunct="1">
              <a:spcBef>
                <a:spcPct val="35000"/>
              </a:spcBef>
            </a:pPr>
            <a:r>
              <a:rPr lang="fr-CA" sz="3000" dirty="0" smtClean="0"/>
              <a:t>Attentes des citoyens: exigent plus de « résultats » de l’action publique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5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59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59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9106" grpId="0"/>
      <p:bldP spid="55910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7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3"/>
            <a:ext cx="8229600" cy="782637"/>
          </a:xfrm>
        </p:spPr>
        <p:txBody>
          <a:bodyPr/>
          <a:lstStyle/>
          <a:p>
            <a:pPr eaLnBrk="1" hangingPunct="1"/>
            <a:r>
              <a:rPr lang="fr-CA" sz="3600" smtClean="0"/>
              <a:t>Besoin d’une nouvelle gouvernance</a:t>
            </a:r>
            <a:r>
              <a:rPr lang="fr-CA" sz="4000" smtClean="0"/>
              <a:t> </a:t>
            </a:r>
            <a:endParaRPr lang="fr-FR" sz="4000" smtClean="0"/>
          </a:p>
        </p:txBody>
      </p:sp>
      <p:sp>
        <p:nvSpPr>
          <p:cNvPr id="6277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20750"/>
            <a:ext cx="8229600" cy="4956175"/>
          </a:xfrm>
        </p:spPr>
        <p:txBody>
          <a:bodyPr/>
          <a:lstStyle/>
          <a:p>
            <a:pPr marL="609600" indent="-609600" eaLnBrk="1" hangingPunct="1">
              <a:spcBef>
                <a:spcPct val="30000"/>
              </a:spcBef>
              <a:buFontTx/>
              <a:buAutoNum type="arabicPeriod"/>
            </a:pPr>
            <a:r>
              <a:rPr lang="fr-CA" sz="3000" dirty="0" smtClean="0"/>
              <a:t>Gouvernance centrée sur le citoyen</a:t>
            </a:r>
            <a:r>
              <a:rPr lang="fr-CA" dirty="0" smtClean="0"/>
              <a:t> </a:t>
            </a:r>
            <a:r>
              <a:rPr lang="fr-CA" sz="2400" dirty="0" smtClean="0"/>
              <a:t>(communication et participation citoyenne dans la conception et l’évaluation des services publics)</a:t>
            </a:r>
          </a:p>
          <a:p>
            <a:pPr marL="609600" indent="-609600" eaLnBrk="1" hangingPunct="1">
              <a:spcBef>
                <a:spcPct val="30000"/>
              </a:spcBef>
              <a:buFontTx/>
              <a:buAutoNum type="arabicPeriod"/>
            </a:pPr>
            <a:r>
              <a:rPr lang="fr-CA" sz="3000" dirty="0" smtClean="0"/>
              <a:t>Organisations axées sur des résultats plutôt que sur les processus </a:t>
            </a:r>
            <a:br>
              <a:rPr lang="fr-CA" sz="3000" dirty="0" smtClean="0"/>
            </a:br>
            <a:r>
              <a:rPr lang="fr-CA" sz="2400" dirty="0" smtClean="0"/>
              <a:t>(repenser les systèmes d’incitation en fonction de l’atteinte de résultats – imputabilité)</a:t>
            </a:r>
          </a:p>
          <a:p>
            <a:pPr marL="609600" indent="-609600" eaLnBrk="1" hangingPunct="1">
              <a:spcBef>
                <a:spcPct val="30000"/>
              </a:spcBef>
              <a:buFontTx/>
              <a:buAutoNum type="arabicPeriod"/>
            </a:pPr>
            <a:r>
              <a:rPr lang="fr-CA" sz="3000" dirty="0" smtClean="0"/>
              <a:t>Meilleure articulation entre finances publiques (fiscalité/budget) et services publics (programmes)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6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27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27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7714" grpId="0"/>
      <p:bldP spid="6277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9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pPr eaLnBrk="1" hangingPunct="1"/>
            <a:r>
              <a:rPr lang="fr-CA" sz="4000" dirty="0" smtClean="0"/>
              <a:t>Principes de la GAR </a:t>
            </a:r>
            <a:endParaRPr lang="fr-FR" sz="4000" dirty="0" smtClean="0"/>
          </a:p>
        </p:txBody>
      </p:sp>
      <p:sp>
        <p:nvSpPr>
          <p:cNvPr id="59597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09129"/>
            <a:ext cx="8229600" cy="4956175"/>
          </a:xfrm>
        </p:spPr>
        <p:txBody>
          <a:bodyPr/>
          <a:lstStyle/>
          <a:p>
            <a:pPr marL="609600" indent="-609600" eaLnBrk="1" hangingPunct="1"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fr-FR" sz="2600" dirty="0" smtClean="0"/>
              <a:t>Le travail est planifié et les attentes sont fixés à l’avance (objectifs et cibles) </a:t>
            </a:r>
          </a:p>
          <a:p>
            <a:pPr marL="609600" indent="-609600" eaLnBrk="1" hangingPunct="1"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fr-FR" sz="2600" dirty="0" smtClean="0"/>
              <a:t>La performance de l’organisation est contrôlée </a:t>
            </a:r>
          </a:p>
          <a:p>
            <a:pPr marL="609600" indent="-609600" eaLnBrk="1" hangingPunct="1"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fr-FR" sz="2600" dirty="0" smtClean="0"/>
              <a:t>Renforcement de la capacité du personnel en fonction des objectifs et des besoins de l’organisation </a:t>
            </a:r>
          </a:p>
          <a:p>
            <a:pPr marL="609600" indent="-609600" eaLnBrk="1" hangingPunct="1"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fr-FR" sz="2600" dirty="0" smtClean="0"/>
              <a:t>Le rendement de l’organisation est mesuré et évalué</a:t>
            </a:r>
          </a:p>
          <a:p>
            <a:pPr marL="609600" indent="-609600" eaLnBrk="1" hangingPunct="1"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fr-FR" sz="2600" dirty="0" smtClean="0"/>
              <a:t>La performance est récompensée</a:t>
            </a:r>
            <a:r>
              <a:rPr lang="fr-FR" sz="2800" dirty="0" smtClean="0"/>
              <a:t> </a:t>
            </a:r>
            <a:endParaRPr lang="fr-CA" sz="2800" dirty="0" smtClean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7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5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95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5970" grpId="0"/>
      <p:bldP spid="5959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Cadre </a:t>
            </a:r>
            <a:r>
              <a:rPr lang="en-CA" dirty="0" err="1" smtClean="0"/>
              <a:t>conceptuel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7463"/>
            <a:ext cx="8229600" cy="1143001"/>
          </a:xfrm>
        </p:spPr>
        <p:txBody>
          <a:bodyPr/>
          <a:lstStyle/>
          <a:p>
            <a:pPr eaLnBrk="1" hangingPunct="1"/>
            <a:r>
              <a:rPr lang="en-CA" sz="3600" smtClean="0"/>
              <a:t>Définition de la GAR</a:t>
            </a:r>
            <a:endParaRPr lang="fr-FR" sz="3600" smtClean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413"/>
            <a:ext cx="8229600" cy="4525962"/>
          </a:xfrm>
        </p:spPr>
        <p:txBody>
          <a:bodyPr/>
          <a:lstStyle/>
          <a:p>
            <a:pPr marL="174625" indent="-174625" algn="just" eaLnBrk="1" hangingPunct="1">
              <a:spcBef>
                <a:spcPct val="50000"/>
              </a:spcBef>
            </a:pPr>
            <a:r>
              <a:rPr lang="fr-FR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Une approche à la gestion basée sur le </a:t>
            </a:r>
            <a:r>
              <a:rPr lang="fr-FR" sz="24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cycle de vie </a:t>
            </a:r>
            <a:r>
              <a:rPr lang="fr-FR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d'une politique, d'un programme ou d'une initiative. </a:t>
            </a:r>
          </a:p>
          <a:p>
            <a:pPr marL="174625" indent="-174625" algn="just" eaLnBrk="1" hangingPunct="1">
              <a:spcBef>
                <a:spcPct val="50000"/>
              </a:spcBef>
            </a:pPr>
            <a:r>
              <a:rPr lang="fr-FR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Cette approche </a:t>
            </a:r>
            <a:r>
              <a:rPr lang="fr-FR" sz="24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intègre la stratégie d'ensemble</a:t>
            </a:r>
            <a:r>
              <a:rPr lang="fr-FR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les gens, les processus et les mesures pour améliorer la prise de décision ainsi que pour influencer le changement. </a:t>
            </a:r>
          </a:p>
          <a:p>
            <a:pPr marL="174625" indent="-174625" algn="just" eaLnBrk="1" hangingPunct="1">
              <a:spcBef>
                <a:spcPct val="50000"/>
              </a:spcBef>
            </a:pPr>
            <a:r>
              <a:rPr lang="fr-FR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Elle se concentre sur </a:t>
            </a:r>
            <a:r>
              <a:rPr lang="fr-FR" sz="24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l'acquisition d'un bon plan </a:t>
            </a:r>
            <a:r>
              <a:rPr lang="fr-FR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(tôt dans le processus), sur un </a:t>
            </a:r>
            <a:r>
              <a:rPr lang="fr-FR" sz="24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cadre de mesure de rendement </a:t>
            </a:r>
            <a:r>
              <a:rPr lang="fr-FR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et sur la mise en œuvre des mesures de rendement, sur l'apprentissage et l'adaptation ainsi que sur des </a:t>
            </a:r>
            <a:r>
              <a:rPr lang="fr-FR" sz="24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rapports sur le rendement</a:t>
            </a:r>
            <a:r>
              <a:rPr lang="fr-FR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fr-FR" sz="2300" dirty="0" smtClean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9</a:t>
            </a:fld>
            <a:endParaRPr lang="fr-F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498080" cy="1143000"/>
          </a:xfrm>
        </p:spPr>
        <p:txBody>
          <a:bodyPr>
            <a:normAutofit/>
          </a:bodyPr>
          <a:lstStyle/>
          <a:p>
            <a:r>
              <a:rPr lang="fr-CA" dirty="0" smtClean="0">
                <a:solidFill>
                  <a:schemeClr val="tx1"/>
                </a:solidFill>
              </a:rPr>
              <a:t>Les étapes de la GAR</a:t>
            </a:r>
            <a:endParaRPr lang="fr-CA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283968" y="5949280"/>
            <a:ext cx="374333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CA" sz="1400" dirty="0" smtClean="0"/>
              <a:t>Source: Les </a:t>
            </a:r>
            <a:r>
              <a:rPr lang="fr-CA" sz="1400" dirty="0"/>
              <a:t>outils de la GAR à l'ACDI : Guide pratique</a:t>
            </a:r>
            <a:endParaRPr lang="en-CA" sz="1400" dirty="0"/>
          </a:p>
        </p:txBody>
      </p:sp>
      <p:graphicFrame>
        <p:nvGraphicFramePr>
          <p:cNvPr id="6" name="Diagramme 5"/>
          <p:cNvGraphicFramePr/>
          <p:nvPr>
            <p:extLst>
              <p:ext uri="{D42A27DB-BD31-4B8C-83A1-F6EECF244321}">
                <p14:modId xmlns:p14="http://schemas.microsoft.com/office/powerpoint/2010/main" val="263728759"/>
              </p:ext>
            </p:extLst>
          </p:nvPr>
        </p:nvGraphicFramePr>
        <p:xfrm>
          <a:off x="666800" y="1585318"/>
          <a:ext cx="7937648" cy="4075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7727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3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6850"/>
            <a:ext cx="8229600" cy="7112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CA" sz="3200" dirty="0" err="1" smtClean="0"/>
              <a:t>Mesure</a:t>
            </a:r>
            <a:r>
              <a:rPr lang="en-CA" sz="3200" dirty="0" smtClean="0"/>
              <a:t> de la performance/</a:t>
            </a:r>
            <a:r>
              <a:rPr lang="en-CA" sz="3200" dirty="0" err="1" smtClean="0"/>
              <a:t>rendement</a:t>
            </a:r>
            <a:r>
              <a:rPr lang="en-CA" sz="3200" dirty="0" smtClean="0"/>
              <a:t/>
            </a:r>
            <a:br>
              <a:rPr lang="en-CA" sz="3200" dirty="0" smtClean="0"/>
            </a:br>
            <a:r>
              <a:rPr lang="en-CA" sz="3200" dirty="0" smtClean="0"/>
              <a:t> </a:t>
            </a:r>
            <a:r>
              <a:rPr lang="en-CA" sz="2000" dirty="0" smtClean="0">
                <a:solidFill>
                  <a:schemeClr val="tx1"/>
                </a:solidFill>
              </a:rPr>
              <a:t>Idée du </a:t>
            </a:r>
            <a:r>
              <a:rPr lang="en-CA" sz="2000" dirty="0" err="1" smtClean="0">
                <a:solidFill>
                  <a:schemeClr val="tx1"/>
                </a:solidFill>
              </a:rPr>
              <a:t>modèle</a:t>
            </a:r>
            <a:r>
              <a:rPr lang="en-CA" sz="2000" dirty="0" smtClean="0">
                <a:solidFill>
                  <a:schemeClr val="tx1"/>
                </a:solidFill>
              </a:rPr>
              <a:t> </a:t>
            </a:r>
            <a:r>
              <a:rPr lang="en-CA" sz="2000" dirty="0" err="1" smtClean="0">
                <a:solidFill>
                  <a:schemeClr val="tx1"/>
                </a:solidFill>
              </a:rPr>
              <a:t>logique</a:t>
            </a:r>
            <a:endParaRPr lang="fr-FR" sz="2000" dirty="0" smtClean="0">
              <a:solidFill>
                <a:schemeClr val="tx1"/>
              </a:solidFill>
            </a:endParaRP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11</a:t>
            </a:fld>
            <a:endParaRPr lang="fr-FR"/>
          </a:p>
        </p:txBody>
      </p:sp>
      <p:sp>
        <p:nvSpPr>
          <p:cNvPr id="10244" name="Text Box 3"/>
          <p:cNvSpPr txBox="1">
            <a:spLocks noChangeArrowheads="1"/>
          </p:cNvSpPr>
          <p:nvPr/>
        </p:nvSpPr>
        <p:spPr bwMode="auto">
          <a:xfrm>
            <a:off x="1931988" y="4840288"/>
            <a:ext cx="6024562" cy="604837"/>
          </a:xfrm>
          <a:prstGeom prst="rect">
            <a:avLst/>
          </a:prstGeom>
          <a:solidFill>
            <a:srgbClr val="00CC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05000"/>
              </a:lnSpc>
              <a:spcBef>
                <a:spcPct val="85000"/>
              </a:spcBef>
            </a:pPr>
            <a:r>
              <a:rPr lang="fr-CA" dirty="0"/>
              <a:t>Intrants (Combien, avec quoi?)</a:t>
            </a:r>
            <a:br>
              <a:rPr lang="fr-CA" dirty="0"/>
            </a:br>
            <a:r>
              <a:rPr lang="fr-CA" sz="1400" dirty="0"/>
              <a:t>Ressources humaines, matérielles, physiques, financières </a:t>
            </a:r>
            <a:r>
              <a:rPr lang="fr-CA" sz="1400" dirty="0" smtClean="0"/>
              <a:t>allouées</a:t>
            </a:r>
            <a:endParaRPr lang="fr-CA" sz="1400" dirty="0"/>
          </a:p>
        </p:txBody>
      </p:sp>
      <p:sp>
        <p:nvSpPr>
          <p:cNvPr id="10245" name="Text Box 4"/>
          <p:cNvSpPr txBox="1">
            <a:spLocks noChangeArrowheads="1"/>
          </p:cNvSpPr>
          <p:nvPr/>
        </p:nvSpPr>
        <p:spPr bwMode="auto">
          <a:xfrm>
            <a:off x="1981200" y="2865438"/>
            <a:ext cx="5905500" cy="669925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05000"/>
              </a:lnSpc>
              <a:spcBef>
                <a:spcPct val="85000"/>
              </a:spcBef>
            </a:pPr>
            <a:r>
              <a:rPr lang="fr-CA" dirty="0" smtClean="0"/>
              <a:t>Extrants</a:t>
            </a:r>
            <a:r>
              <a:rPr lang="fr-CA" dirty="0"/>
              <a:t/>
            </a:r>
            <a:br>
              <a:rPr lang="fr-CA" dirty="0"/>
            </a:br>
            <a:r>
              <a:rPr lang="fr-CA" dirty="0"/>
              <a:t> </a:t>
            </a:r>
            <a:r>
              <a:rPr lang="fr-CA" sz="1400" dirty="0"/>
              <a:t>Résultat d’une activité gouvernementale (rééducation des délinquants)</a:t>
            </a:r>
          </a:p>
        </p:txBody>
      </p:sp>
      <p:sp>
        <p:nvSpPr>
          <p:cNvPr id="10246" name="Text Box 5"/>
          <p:cNvSpPr txBox="1">
            <a:spLocks noChangeArrowheads="1"/>
          </p:cNvSpPr>
          <p:nvPr/>
        </p:nvSpPr>
        <p:spPr bwMode="auto">
          <a:xfrm>
            <a:off x="1979613" y="3760788"/>
            <a:ext cx="5976937" cy="835613"/>
          </a:xfrm>
          <a:prstGeom prst="rect">
            <a:avLst/>
          </a:prstGeom>
          <a:solidFill>
            <a:srgbClr val="9933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05000"/>
              </a:lnSpc>
              <a:spcBef>
                <a:spcPct val="85000"/>
              </a:spcBef>
            </a:pPr>
            <a:r>
              <a:rPr lang="fr-CA" dirty="0" smtClean="0">
                <a:solidFill>
                  <a:schemeClr val="bg1"/>
                </a:solidFill>
              </a:rPr>
              <a:t>Activités</a:t>
            </a:r>
            <a:br>
              <a:rPr lang="fr-CA" dirty="0" smtClean="0">
                <a:solidFill>
                  <a:schemeClr val="bg1"/>
                </a:solidFill>
              </a:rPr>
            </a:br>
            <a:r>
              <a:rPr lang="fr-CA" sz="1400" dirty="0" smtClean="0">
                <a:solidFill>
                  <a:schemeClr val="bg1"/>
                </a:solidFill>
              </a:rPr>
              <a:t>Production </a:t>
            </a:r>
            <a:r>
              <a:rPr lang="fr-CA" sz="1400" dirty="0">
                <a:solidFill>
                  <a:schemeClr val="bg1"/>
                </a:solidFill>
              </a:rPr>
              <a:t>d’une activité gouvernementale (</a:t>
            </a:r>
            <a:r>
              <a:rPr lang="fr-CA" sz="1400" dirty="0" smtClean="0">
                <a:solidFill>
                  <a:schemeClr val="bg1"/>
                </a:solidFill>
              </a:rPr>
              <a:t>mise </a:t>
            </a:r>
            <a:r>
              <a:rPr lang="fr-CA" sz="1400" dirty="0">
                <a:solidFill>
                  <a:schemeClr val="bg1"/>
                </a:solidFill>
              </a:rPr>
              <a:t>en place du service de rééducation des </a:t>
            </a:r>
            <a:r>
              <a:rPr lang="fr-CA" sz="1400" dirty="0" smtClean="0">
                <a:solidFill>
                  <a:schemeClr val="bg1"/>
                </a:solidFill>
              </a:rPr>
              <a:t>délinquants)</a:t>
            </a:r>
            <a:endParaRPr lang="fr-CA" sz="1400" dirty="0">
              <a:solidFill>
                <a:schemeClr val="bg1"/>
              </a:solidFill>
            </a:endParaRPr>
          </a:p>
        </p:txBody>
      </p:sp>
      <p:sp>
        <p:nvSpPr>
          <p:cNvPr id="10247" name="Text Box 6"/>
          <p:cNvSpPr txBox="1">
            <a:spLocks noChangeArrowheads="1"/>
          </p:cNvSpPr>
          <p:nvPr/>
        </p:nvSpPr>
        <p:spPr bwMode="auto">
          <a:xfrm>
            <a:off x="1981200" y="2111375"/>
            <a:ext cx="5903913" cy="579438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dirty="0">
                <a:solidFill>
                  <a:schemeClr val="bg1"/>
                </a:solidFill>
              </a:rPr>
              <a:t>Effet du </a:t>
            </a:r>
            <a:r>
              <a:rPr lang="fr-CA" dirty="0" smtClean="0">
                <a:solidFill>
                  <a:schemeClr val="bg1"/>
                </a:solidFill>
              </a:rPr>
              <a:t>programme/projet</a:t>
            </a:r>
            <a:endParaRPr lang="fr-CA" dirty="0">
              <a:solidFill>
                <a:schemeClr val="bg1"/>
              </a:solidFill>
            </a:endParaRPr>
          </a:p>
          <a:p>
            <a:pPr algn="ctr"/>
            <a:r>
              <a:rPr lang="fr-CA" sz="1400" dirty="0">
                <a:solidFill>
                  <a:schemeClr val="bg1"/>
                </a:solidFill>
              </a:rPr>
              <a:t>Impact des interventions (masse critique de délinquants rééduqués)</a:t>
            </a:r>
            <a:endParaRPr lang="fr-FR" sz="1400" dirty="0">
              <a:solidFill>
                <a:schemeClr val="bg1"/>
              </a:solidFill>
            </a:endParaRPr>
          </a:p>
        </p:txBody>
      </p:sp>
      <p:sp>
        <p:nvSpPr>
          <p:cNvPr id="10248" name="AutoShape 7"/>
          <p:cNvSpPr>
            <a:spLocks noChangeArrowheads="1"/>
          </p:cNvSpPr>
          <p:nvPr/>
        </p:nvSpPr>
        <p:spPr bwMode="auto">
          <a:xfrm rot="-5400000">
            <a:off x="-1116013" y="2852738"/>
            <a:ext cx="4392613" cy="1081088"/>
          </a:xfrm>
          <a:custGeom>
            <a:avLst/>
            <a:gdLst>
              <a:gd name="T0" fmla="*/ 3294459 w 21600"/>
              <a:gd name="T1" fmla="*/ 0 h 21600"/>
              <a:gd name="T2" fmla="*/ 0 w 21600"/>
              <a:gd name="T3" fmla="*/ 540544 h 21600"/>
              <a:gd name="T4" fmla="*/ 3294459 w 21600"/>
              <a:gd name="T5" fmla="*/ 1081088 h 21600"/>
              <a:gd name="T6" fmla="*/ 4392613 w 21600"/>
              <a:gd name="T7" fmla="*/ 540544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CA" dirty="0" err="1">
                <a:solidFill>
                  <a:schemeClr val="bg1"/>
                </a:solidFill>
              </a:rPr>
              <a:t>Chaîne</a:t>
            </a:r>
            <a:r>
              <a:rPr lang="en-CA" dirty="0">
                <a:solidFill>
                  <a:schemeClr val="bg1"/>
                </a:solidFill>
              </a:rPr>
              <a:t> de </a:t>
            </a:r>
            <a:r>
              <a:rPr lang="en-CA" dirty="0" err="1">
                <a:solidFill>
                  <a:schemeClr val="bg1"/>
                </a:solidFill>
              </a:rPr>
              <a:t>résultats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0249" name="Text Box 8"/>
          <p:cNvSpPr txBox="1">
            <a:spLocks noChangeArrowheads="1"/>
          </p:cNvSpPr>
          <p:nvPr/>
        </p:nvSpPr>
        <p:spPr bwMode="auto">
          <a:xfrm>
            <a:off x="1981200" y="1362075"/>
            <a:ext cx="5903913" cy="5730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05000"/>
              </a:lnSpc>
              <a:spcBef>
                <a:spcPct val="85000"/>
              </a:spcBef>
            </a:pPr>
            <a:r>
              <a:rPr lang="fr-CA" dirty="0"/>
              <a:t>Effet de la </a:t>
            </a:r>
            <a:r>
              <a:rPr lang="fr-CA" dirty="0" smtClean="0"/>
              <a:t>politique (raison d’être du programme)</a:t>
            </a:r>
            <a:r>
              <a:rPr lang="fr-CA" dirty="0"/>
              <a:t/>
            </a:r>
            <a:br>
              <a:rPr lang="fr-CA" dirty="0"/>
            </a:br>
            <a:r>
              <a:rPr lang="fr-CA" sz="1200" dirty="0"/>
              <a:t>Impact final de l’intention gouvernementale (diminution de la criminalité)</a:t>
            </a:r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0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030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pPr eaLnBrk="1" hangingPunct="1"/>
            <a:r>
              <a:rPr lang="en-CA" sz="3600" smtClean="0"/>
              <a:t>L’indicateur de performance</a:t>
            </a:r>
            <a:endParaRPr lang="fr-FR" sz="3600" smtClean="0"/>
          </a:p>
        </p:txBody>
      </p:sp>
      <p:sp>
        <p:nvSpPr>
          <p:cNvPr id="11268" name="Rectangle 3"/>
          <p:cNvSpPr>
            <a:spLocks noGrp="1" noChangeArrowheads="1"/>
          </p:cNvSpPr>
          <p:nvPr>
            <p:ph idx="1"/>
          </p:nvPr>
        </p:nvSpPr>
        <p:spPr>
          <a:xfrm>
            <a:off x="1000100" y="1135286"/>
            <a:ext cx="7129463" cy="4525962"/>
          </a:xfrm>
        </p:spPr>
        <p:txBody>
          <a:bodyPr/>
          <a:lstStyle/>
          <a:p>
            <a:pPr marL="447675" indent="-447675" eaLnBrk="1" hangingPunct="1"/>
            <a:r>
              <a:rPr lang="fr-FR" sz="2800" dirty="0" smtClean="0"/>
              <a:t>Statistique ou paramètre qui, lorsqu'il est suivi dans le temps, renseigne sur l'évolution d'un phénomène</a:t>
            </a:r>
          </a:p>
          <a:p>
            <a:pPr marL="447675" indent="-447675" eaLnBrk="1" hangingPunct="1"/>
            <a:r>
              <a:rPr lang="fr-FR" sz="2800" dirty="0" smtClean="0"/>
              <a:t>L’indicateur sert à mesurer la performance, soit le résultat obtenu dans l’exécution d’un objectif</a:t>
            </a:r>
          </a:p>
          <a:p>
            <a:pPr marL="447675" indent="-447675" eaLnBrk="1" hangingPunct="1"/>
            <a:r>
              <a:rPr lang="fr-FR" sz="2800" dirty="0" smtClean="0"/>
              <a:t>L’indicateur est neutre (il n’est pas une cible)</a:t>
            </a:r>
          </a:p>
          <a:p>
            <a:pPr marL="447675" indent="-447675" eaLnBrk="1" hangingPunct="1"/>
            <a:r>
              <a:rPr lang="fr-FR" sz="2800" dirty="0" smtClean="0"/>
              <a:t>Idéalement, l’indicateur est valide; fiable; simple; abordable</a:t>
            </a:r>
            <a:endParaRPr lang="en-CA" sz="2800" dirty="0" smtClean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12</a:t>
            </a:fld>
            <a:endParaRPr lang="fr-FR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pPr eaLnBrk="1" hangingPunct="1"/>
            <a:r>
              <a:rPr lang="en-CA" sz="3600" dirty="0" err="1" smtClean="0"/>
              <a:t>Exemples</a:t>
            </a:r>
            <a:r>
              <a:rPr lang="en-CA" sz="3600" dirty="0" smtClean="0"/>
              <a:t> </a:t>
            </a:r>
            <a:r>
              <a:rPr lang="en-CA" sz="3600" dirty="0" err="1" smtClean="0"/>
              <a:t>d’indicateurs</a:t>
            </a:r>
            <a:r>
              <a:rPr lang="en-CA" sz="3600" dirty="0" smtClean="0"/>
              <a:t>?</a:t>
            </a:r>
            <a:endParaRPr lang="fr-FR" sz="3600" dirty="0" smtClean="0"/>
          </a:p>
        </p:txBody>
      </p:sp>
      <p:sp>
        <p:nvSpPr>
          <p:cNvPr id="13316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63625"/>
            <a:ext cx="8229600" cy="4525963"/>
          </a:xfrm>
        </p:spPr>
        <p:txBody>
          <a:bodyPr/>
          <a:lstStyle/>
          <a:p>
            <a:pPr marL="269875" indent="-269875" eaLnBrk="1" hangingPunct="1">
              <a:spcBef>
                <a:spcPct val="25000"/>
              </a:spcBef>
            </a:pPr>
            <a:r>
              <a:rPr lang="en-CA" sz="2600" dirty="0" smtClean="0"/>
              <a:t>QUANTITATIF: </a:t>
            </a:r>
            <a:r>
              <a:rPr lang="en-CA" sz="2600" dirty="0" err="1" smtClean="0"/>
              <a:t>combien</a:t>
            </a:r>
            <a:r>
              <a:rPr lang="en-CA" sz="2600" dirty="0" smtClean="0"/>
              <a:t>… le </a:t>
            </a:r>
            <a:r>
              <a:rPr lang="en-CA" sz="2600" dirty="0" err="1" smtClean="0"/>
              <a:t>nombre</a:t>
            </a:r>
            <a:r>
              <a:rPr lang="en-CA" sz="2600" dirty="0" smtClean="0"/>
              <a:t> de </a:t>
            </a:r>
            <a:r>
              <a:rPr lang="en-CA" sz="2600" dirty="0" err="1" smtClean="0"/>
              <a:t>personnes</a:t>
            </a:r>
            <a:r>
              <a:rPr lang="en-CA" sz="2600" dirty="0" smtClean="0"/>
              <a:t> </a:t>
            </a:r>
            <a:r>
              <a:rPr lang="en-CA" sz="2600" dirty="0" err="1" smtClean="0"/>
              <a:t>formées</a:t>
            </a:r>
            <a:r>
              <a:rPr lang="en-CA" sz="2600" dirty="0" smtClean="0"/>
              <a:t>, </a:t>
            </a:r>
            <a:r>
              <a:rPr lang="en-CA" sz="2600" dirty="0" err="1" smtClean="0"/>
              <a:t>taux</a:t>
            </a:r>
            <a:r>
              <a:rPr lang="en-CA" sz="2600" dirty="0" smtClean="0"/>
              <a:t> de satisfaction, volume de </a:t>
            </a:r>
            <a:r>
              <a:rPr lang="en-CA" sz="2600" dirty="0" err="1" smtClean="0"/>
              <a:t>permis</a:t>
            </a:r>
            <a:r>
              <a:rPr lang="en-CA" sz="2600" dirty="0" smtClean="0"/>
              <a:t> </a:t>
            </a:r>
            <a:r>
              <a:rPr lang="en-CA" sz="2600" dirty="0" err="1" smtClean="0"/>
              <a:t>délivrés</a:t>
            </a:r>
            <a:endParaRPr lang="en-CA" sz="2600" dirty="0" smtClean="0"/>
          </a:p>
          <a:p>
            <a:pPr marL="269875" indent="-269875" eaLnBrk="1" hangingPunct="1">
              <a:spcBef>
                <a:spcPct val="25000"/>
              </a:spcBef>
            </a:pPr>
            <a:r>
              <a:rPr lang="en-CA" sz="2600" dirty="0" smtClean="0"/>
              <a:t>QUALITATIF: comment… </a:t>
            </a:r>
            <a:r>
              <a:rPr lang="en-CA" sz="2600" dirty="0" err="1" smtClean="0"/>
              <a:t>conformité</a:t>
            </a:r>
            <a:r>
              <a:rPr lang="en-CA" sz="2600" dirty="0" smtClean="0"/>
              <a:t>, pertinence, </a:t>
            </a:r>
            <a:r>
              <a:rPr lang="en-CA" sz="2600" dirty="0" err="1" smtClean="0"/>
              <a:t>empathie</a:t>
            </a:r>
            <a:r>
              <a:rPr lang="en-CA" sz="2600" dirty="0" smtClean="0"/>
              <a:t>, politesse, etc. </a:t>
            </a:r>
          </a:p>
          <a:p>
            <a:pPr marL="269875" indent="-269875" eaLnBrk="1" hangingPunct="1">
              <a:spcBef>
                <a:spcPct val="25000"/>
              </a:spcBef>
            </a:pPr>
            <a:r>
              <a:rPr lang="en-CA" sz="2600" dirty="0" smtClean="0"/>
              <a:t>MONTANT: prix, </a:t>
            </a:r>
            <a:r>
              <a:rPr lang="en-CA" sz="2600" dirty="0" err="1" smtClean="0"/>
              <a:t>valeur</a:t>
            </a:r>
            <a:r>
              <a:rPr lang="en-CA" sz="2600" dirty="0" smtClean="0"/>
              <a:t> </a:t>
            </a:r>
            <a:r>
              <a:rPr lang="en-CA" sz="2600" dirty="0" err="1" smtClean="0"/>
              <a:t>monétaire</a:t>
            </a:r>
            <a:r>
              <a:rPr lang="en-CA" sz="2600" dirty="0" smtClean="0"/>
              <a:t> pour </a:t>
            </a:r>
            <a:r>
              <a:rPr lang="en-CA" sz="2600" dirty="0" err="1" smtClean="0"/>
              <a:t>produire</a:t>
            </a:r>
            <a:r>
              <a:rPr lang="en-CA" sz="2600" dirty="0" smtClean="0"/>
              <a:t> un </a:t>
            </a:r>
            <a:r>
              <a:rPr lang="en-CA" sz="2600" dirty="0" err="1" smtClean="0"/>
              <a:t>bien</a:t>
            </a:r>
            <a:r>
              <a:rPr lang="en-CA" sz="2600" dirty="0" smtClean="0"/>
              <a:t> </a:t>
            </a:r>
            <a:r>
              <a:rPr lang="en-CA" sz="2600" dirty="0" err="1" smtClean="0"/>
              <a:t>ou</a:t>
            </a:r>
            <a:r>
              <a:rPr lang="en-CA" sz="2600" dirty="0" smtClean="0"/>
              <a:t> service public</a:t>
            </a:r>
          </a:p>
          <a:p>
            <a:pPr marL="269875" indent="-269875" eaLnBrk="1" hangingPunct="1">
              <a:spcBef>
                <a:spcPct val="25000"/>
              </a:spcBef>
            </a:pPr>
            <a:r>
              <a:rPr lang="en-CA" sz="2600" dirty="0" smtClean="0"/>
              <a:t>TEMPS: </a:t>
            </a:r>
            <a:r>
              <a:rPr lang="en-CA" sz="2600" dirty="0" err="1" smtClean="0"/>
              <a:t>délai</a:t>
            </a:r>
            <a:r>
              <a:rPr lang="en-CA" sz="2600" dirty="0" smtClean="0"/>
              <a:t>, </a:t>
            </a:r>
            <a:r>
              <a:rPr lang="en-CA" sz="2600" dirty="0" err="1" smtClean="0"/>
              <a:t>durée</a:t>
            </a:r>
            <a:r>
              <a:rPr lang="en-CA" sz="2600" dirty="0" smtClean="0"/>
              <a:t> pour la </a:t>
            </a:r>
            <a:r>
              <a:rPr lang="en-CA" sz="2600" dirty="0" err="1" smtClean="0"/>
              <a:t>livraison</a:t>
            </a:r>
            <a:r>
              <a:rPr lang="en-CA" sz="2600" dirty="0" smtClean="0"/>
              <a:t> d’un </a:t>
            </a:r>
            <a:r>
              <a:rPr lang="en-CA" sz="2600" dirty="0" err="1" smtClean="0"/>
              <a:t>bien</a:t>
            </a:r>
            <a:r>
              <a:rPr lang="en-CA" sz="2600" dirty="0" smtClean="0"/>
              <a:t> </a:t>
            </a:r>
            <a:r>
              <a:rPr lang="en-CA" sz="2600" dirty="0" err="1" smtClean="0"/>
              <a:t>ou</a:t>
            </a:r>
            <a:r>
              <a:rPr lang="en-CA" sz="2600" dirty="0" smtClean="0"/>
              <a:t> service public</a:t>
            </a:r>
            <a:endParaRPr lang="fr-FR" sz="2600" dirty="0" smtClean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13</a:t>
            </a:fld>
            <a:endParaRPr lang="fr-FR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5413"/>
            <a:ext cx="8229600" cy="1143000"/>
          </a:xfrm>
        </p:spPr>
        <p:txBody>
          <a:bodyPr/>
          <a:lstStyle/>
          <a:p>
            <a:pPr eaLnBrk="1" hangingPunct="1"/>
            <a:r>
              <a:rPr lang="en-CA" sz="4000" smtClean="0"/>
              <a:t>Les 2 fonctions d’un indicateur</a:t>
            </a:r>
            <a:endParaRPr lang="fr-FR" sz="4000" smtClean="0"/>
          </a:p>
        </p:txBody>
      </p:sp>
      <p:sp>
        <p:nvSpPr>
          <p:cNvPr id="12292" name="Rectangle 5"/>
          <p:cNvSpPr>
            <a:spLocks noGrp="1" noChangeArrowheads="1"/>
          </p:cNvSpPr>
          <p:nvPr>
            <p:ph idx="1"/>
          </p:nvPr>
        </p:nvSpPr>
        <p:spPr>
          <a:xfrm>
            <a:off x="468313" y="1412875"/>
            <a:ext cx="8229600" cy="4525963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None/>
            </a:pPr>
            <a:endParaRPr lang="fr-FR" sz="3000" dirty="0" smtClean="0"/>
          </a:p>
          <a:p>
            <a:pPr marL="0" indent="0" algn="ctr" eaLnBrk="1" hangingPunct="1">
              <a:lnSpc>
                <a:spcPct val="90000"/>
              </a:lnSpc>
              <a:buNone/>
            </a:pPr>
            <a:endParaRPr lang="fr-FR" sz="3000" dirty="0"/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fr-FR" sz="12000" dirty="0" smtClean="0"/>
              <a:t>?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14</a:t>
            </a:fld>
            <a:endParaRPr lang="fr-FR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927100"/>
          </a:xfrm>
        </p:spPr>
        <p:txBody>
          <a:bodyPr/>
          <a:lstStyle/>
          <a:p>
            <a:pPr eaLnBrk="1" hangingPunct="1"/>
            <a:r>
              <a:rPr lang="fr-CA" sz="3600" dirty="0" smtClean="0"/>
              <a:t>5 composantes d’un plan de GAR</a:t>
            </a:r>
            <a:endParaRPr lang="fr-FR" sz="3600" dirty="0" smtClean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15</a:t>
            </a:fld>
            <a:endParaRPr lang="fr-FR"/>
          </a:p>
        </p:txBody>
      </p:sp>
      <p:graphicFrame>
        <p:nvGraphicFramePr>
          <p:cNvPr id="6" name="Diagram 5"/>
          <p:cNvGraphicFramePr/>
          <p:nvPr/>
        </p:nvGraphicFramePr>
        <p:xfrm>
          <a:off x="457200" y="857232"/>
          <a:ext cx="8229600" cy="4956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9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93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3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pPr eaLnBrk="1" hangingPunct="1"/>
            <a:r>
              <a:rPr lang="fr-CA" sz="4000" smtClean="0"/>
              <a:t>1. Profil du programme</a:t>
            </a:r>
            <a:endParaRPr lang="fr-FR" sz="4000" smtClean="0"/>
          </a:p>
        </p:txBody>
      </p:sp>
      <p:sp>
        <p:nvSpPr>
          <p:cNvPr id="5713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65213"/>
            <a:ext cx="8229600" cy="4956175"/>
          </a:xfrm>
        </p:spPr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fr-FR" dirty="0" smtClean="0"/>
              <a:t>Justification de la raison d’être du programme (cadre stratégique)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fr-FR" dirty="0" smtClean="0"/>
              <a:t>Description de la politique, du programme ou de l'initiative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fr-FR" dirty="0" smtClean="0"/>
              <a:t>Comprend une description du contexte, de la nature des besoins, de la clientèle cible, du mode de prestation, des ressources nécessaires, de la structure de gouvernance et des résultats escomptés. </a:t>
            </a:r>
          </a:p>
          <a:p>
            <a:pPr marL="609600" indent="-609600" eaLnBrk="1" hangingPunct="1">
              <a:buFontTx/>
              <a:buAutoNum type="arabicPeriod"/>
            </a:pPr>
            <a:endParaRPr lang="fr-CA" dirty="0" smtClean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16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71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71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1394" grpId="0"/>
      <p:bldP spid="57139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CA" sz="3500" dirty="0" err="1" smtClean="0"/>
              <a:t>Éléments</a:t>
            </a:r>
            <a:r>
              <a:rPr lang="en-CA" sz="3500" dirty="0" smtClean="0"/>
              <a:t> du </a:t>
            </a:r>
            <a:r>
              <a:rPr lang="en-CA" sz="3500" dirty="0" err="1" smtClean="0"/>
              <a:t>Profil</a:t>
            </a:r>
            <a:endParaRPr lang="en-US" sz="35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9717409"/>
              </p:ext>
            </p:extLst>
          </p:nvPr>
        </p:nvGraphicFramePr>
        <p:xfrm>
          <a:off x="457200" y="1289392"/>
          <a:ext cx="8229600" cy="4399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Profil</a:t>
                      </a:r>
                      <a:r>
                        <a:rPr lang="en-CA" dirty="0" smtClean="0"/>
                        <a:t> du programme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Critères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Arial" pitchFamily="34" charset="0"/>
                        <a:buNone/>
                      </a:pPr>
                      <a:r>
                        <a:rPr lang="en-CA" dirty="0" smtClean="0"/>
                        <a:t>1. </a:t>
                      </a:r>
                      <a:r>
                        <a:rPr lang="en-CA" dirty="0" err="1" smtClean="0"/>
                        <a:t>Besoin</a:t>
                      </a:r>
                      <a:r>
                        <a:rPr lang="en-CA" dirty="0" smtClean="0"/>
                        <a:t> du programme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Raison d’être du programme;</a:t>
                      </a:r>
                      <a:r>
                        <a:rPr lang="en-CA" baseline="0" dirty="0" smtClean="0"/>
                        <a:t> justification; </a:t>
                      </a:r>
                      <a:r>
                        <a:rPr lang="en-CA" baseline="0" dirty="0" err="1" smtClean="0"/>
                        <a:t>appuyé</a:t>
                      </a:r>
                      <a:r>
                        <a:rPr lang="en-CA" baseline="0" dirty="0" smtClean="0"/>
                        <a:t> par les </a:t>
                      </a:r>
                      <a:r>
                        <a:rPr lang="en-CA" baseline="0" dirty="0" err="1" smtClean="0"/>
                        <a:t>données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baseline="0" dirty="0" err="1" smtClean="0"/>
                        <a:t>probantes</a:t>
                      </a:r>
                      <a:r>
                        <a:rPr lang="en-CA" baseline="0" dirty="0" smtClean="0"/>
                        <a:t> et analyse des </a:t>
                      </a:r>
                      <a:r>
                        <a:rPr lang="en-CA" baseline="0" dirty="0" err="1" smtClean="0"/>
                        <a:t>besoins</a:t>
                      </a:r>
                      <a:r>
                        <a:rPr lang="en-CA" baseline="0" dirty="0" smtClean="0"/>
                        <a:t>…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Arial" pitchFamily="34" charset="0"/>
                        <a:buNone/>
                      </a:pPr>
                      <a:r>
                        <a:rPr lang="en-CA" baseline="0" dirty="0" smtClean="0"/>
                        <a:t>2. Liens avec les </a:t>
                      </a:r>
                      <a:r>
                        <a:rPr lang="en-CA" baseline="0" dirty="0" err="1" smtClean="0"/>
                        <a:t>priorités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baseline="0" dirty="0" err="1" smtClean="0"/>
                        <a:t>gouvernementales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Pertinence</a:t>
                      </a:r>
                      <a:r>
                        <a:rPr lang="en-CA" baseline="0" dirty="0" smtClean="0"/>
                        <a:t> par rapport aux programmes </a:t>
                      </a:r>
                      <a:r>
                        <a:rPr lang="en-CA" baseline="0" dirty="0" err="1" smtClean="0"/>
                        <a:t>existants</a:t>
                      </a:r>
                      <a:r>
                        <a:rPr lang="en-CA" baseline="0" dirty="0" smtClean="0"/>
                        <a:t> et par rapport aux </a:t>
                      </a:r>
                      <a:r>
                        <a:rPr lang="en-CA" baseline="0" dirty="0" err="1" smtClean="0"/>
                        <a:t>priorités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baseline="0" dirty="0" err="1" smtClean="0"/>
                        <a:t>gouvernementales</a:t>
                      </a:r>
                      <a:r>
                        <a:rPr lang="en-CA" baseline="0" dirty="0" smtClean="0"/>
                        <a:t> (ex. </a:t>
                      </a:r>
                      <a:r>
                        <a:rPr lang="en-CA" baseline="0" dirty="0" err="1" smtClean="0"/>
                        <a:t>Discours</a:t>
                      </a:r>
                      <a:r>
                        <a:rPr lang="en-CA" baseline="0" dirty="0" smtClean="0"/>
                        <a:t> du </a:t>
                      </a:r>
                      <a:r>
                        <a:rPr lang="en-CA" baseline="0" dirty="0" err="1" smtClean="0"/>
                        <a:t>Trône</a:t>
                      </a:r>
                      <a:r>
                        <a:rPr lang="en-CA" baseline="0" dirty="0" smtClean="0"/>
                        <a:t>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Arial" pitchFamily="34" charset="0"/>
                        <a:buNone/>
                      </a:pPr>
                      <a:r>
                        <a:rPr lang="en-CA" dirty="0" smtClean="0"/>
                        <a:t>3. Populations </a:t>
                      </a:r>
                      <a:r>
                        <a:rPr lang="en-CA" dirty="0" err="1" smtClean="0"/>
                        <a:t>cibles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Celles</a:t>
                      </a:r>
                      <a:r>
                        <a:rPr lang="en-CA" dirty="0" smtClean="0"/>
                        <a:t> qui </a:t>
                      </a:r>
                      <a:r>
                        <a:rPr lang="en-CA" dirty="0" err="1" smtClean="0"/>
                        <a:t>profiterons</a:t>
                      </a:r>
                      <a:r>
                        <a:rPr lang="en-CA" dirty="0" smtClean="0"/>
                        <a:t> du programme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Arial" pitchFamily="34" charset="0"/>
                        <a:buNone/>
                      </a:pPr>
                      <a:r>
                        <a:rPr lang="en-CA" dirty="0" smtClean="0"/>
                        <a:t>4. </a:t>
                      </a:r>
                      <a:r>
                        <a:rPr lang="en-CA" dirty="0" err="1" smtClean="0"/>
                        <a:t>Intervenants</a:t>
                      </a:r>
                      <a:r>
                        <a:rPr lang="en-CA" dirty="0" smtClean="0"/>
                        <a:t> et </a:t>
                      </a:r>
                      <a:r>
                        <a:rPr lang="en-CA" dirty="0" err="1" smtClean="0"/>
                        <a:t>gouvernance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Liste</a:t>
                      </a:r>
                      <a:r>
                        <a:rPr lang="en-CA" dirty="0" smtClean="0"/>
                        <a:t> des </a:t>
                      </a:r>
                      <a:r>
                        <a:rPr lang="en-CA" dirty="0" err="1" smtClean="0"/>
                        <a:t>intervenants</a:t>
                      </a:r>
                      <a:r>
                        <a:rPr lang="en-CA" dirty="0" smtClean="0"/>
                        <a:t> et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baseline="0" dirty="0" err="1" smtClean="0"/>
                        <a:t>rôles</a:t>
                      </a:r>
                      <a:r>
                        <a:rPr lang="en-CA" baseline="0" dirty="0" smtClean="0"/>
                        <a:t> et </a:t>
                      </a:r>
                      <a:r>
                        <a:rPr lang="en-CA" baseline="0" dirty="0" err="1" smtClean="0"/>
                        <a:t>responsabilités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baseline="0" dirty="0" err="1" smtClean="0"/>
                        <a:t>dans</a:t>
                      </a:r>
                      <a:r>
                        <a:rPr lang="en-CA" baseline="0" dirty="0" smtClean="0"/>
                        <a:t> la </a:t>
                      </a:r>
                      <a:r>
                        <a:rPr lang="en-CA" baseline="0" dirty="0" err="1" smtClean="0"/>
                        <a:t>mise</a:t>
                      </a:r>
                      <a:r>
                        <a:rPr lang="en-CA" baseline="0" dirty="0" smtClean="0"/>
                        <a:t> en oeuvre du programme. 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Arial" pitchFamily="34" charset="0"/>
                        <a:buNone/>
                      </a:pPr>
                      <a:r>
                        <a:rPr lang="en-CA" dirty="0" smtClean="0"/>
                        <a:t>5. </a:t>
                      </a:r>
                      <a:r>
                        <a:rPr lang="en-CA" dirty="0" err="1" smtClean="0"/>
                        <a:t>Ressources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err="1" smtClean="0"/>
                        <a:t>Ressources</a:t>
                      </a:r>
                      <a:r>
                        <a:rPr lang="en-CA" baseline="0" dirty="0" smtClean="0"/>
                        <a:t> qui </a:t>
                      </a:r>
                      <a:r>
                        <a:rPr lang="en-CA" baseline="0" dirty="0" err="1" smtClean="0"/>
                        <a:t>seront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baseline="0" dirty="0" err="1" smtClean="0"/>
                        <a:t>affectées</a:t>
                      </a:r>
                      <a:r>
                        <a:rPr lang="en-CA" baseline="0" dirty="0" smtClean="0"/>
                        <a:t> au programme par le </a:t>
                      </a:r>
                      <a:r>
                        <a:rPr lang="en-CA" baseline="0" dirty="0" err="1" smtClean="0"/>
                        <a:t>gouvernement</a:t>
                      </a:r>
                      <a:r>
                        <a:rPr lang="en-CA" baseline="0" dirty="0" smtClean="0"/>
                        <a:t> et les </a:t>
                      </a:r>
                      <a:r>
                        <a:rPr lang="en-CA" baseline="0" dirty="0" err="1" smtClean="0"/>
                        <a:t>autres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baseline="0" dirty="0" err="1" smtClean="0"/>
                        <a:t>intervenants</a:t>
                      </a:r>
                      <a:r>
                        <a:rPr lang="en-CA" baseline="0" dirty="0" smtClean="0"/>
                        <a:t> (</a:t>
                      </a:r>
                      <a:r>
                        <a:rPr lang="en-CA" baseline="0" dirty="0" err="1" smtClean="0"/>
                        <a:t>s’il</a:t>
                      </a:r>
                      <a:r>
                        <a:rPr lang="en-CA" baseline="0" dirty="0" smtClean="0"/>
                        <a:t> y a lieu)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17</a:t>
            </a:fld>
            <a:endParaRPr lang="fr-FR"/>
          </a:p>
        </p:txBody>
      </p:sp>
      <p:sp>
        <p:nvSpPr>
          <p:cNvPr id="5" name="TextBox 4"/>
          <p:cNvSpPr txBox="1"/>
          <p:nvPr/>
        </p:nvSpPr>
        <p:spPr>
          <a:xfrm>
            <a:off x="539552" y="6165304"/>
            <a:ext cx="5699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Source: </a:t>
            </a:r>
            <a:r>
              <a:rPr lang="en-CA" dirty="0" err="1" smtClean="0"/>
              <a:t>Gouvernement</a:t>
            </a:r>
            <a:r>
              <a:rPr lang="en-CA" dirty="0" smtClean="0"/>
              <a:t> du Canada, </a:t>
            </a:r>
            <a:r>
              <a:rPr lang="en-CA" dirty="0" err="1" smtClean="0"/>
              <a:t>Conseil</a:t>
            </a:r>
            <a:r>
              <a:rPr lang="en-CA" dirty="0" smtClean="0"/>
              <a:t> du </a:t>
            </a:r>
            <a:r>
              <a:rPr lang="en-CA" dirty="0" err="1" smtClean="0"/>
              <a:t>Trésor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3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pPr eaLnBrk="1" hangingPunct="1"/>
            <a:r>
              <a:rPr lang="fr-CA" sz="4000" dirty="0" smtClean="0"/>
              <a:t>2. Modèle logique</a:t>
            </a:r>
            <a:endParaRPr lang="fr-FR" sz="4000" dirty="0" smtClean="0"/>
          </a:p>
        </p:txBody>
      </p:sp>
      <p:sp>
        <p:nvSpPr>
          <p:cNvPr id="5713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65213"/>
            <a:ext cx="8229600" cy="4956175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fr-FR" sz="25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Illustration de l'enchaînement des résultats et des liens entre les activités d'une politique, d'un programme ou d'une initiative et les résultats finaux.</a:t>
            </a:r>
            <a:r>
              <a:rPr lang="fr-FR" sz="25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fr-CA" sz="2500" dirty="0" smtClean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18</a:t>
            </a:fld>
            <a:endParaRPr lang="fr-FR"/>
          </a:p>
        </p:txBody>
      </p:sp>
      <p:pic>
        <p:nvPicPr>
          <p:cNvPr id="5" name="Picture 4" descr="Cliquez ici pour visionner l'image en pleine dimension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8196" y="2865390"/>
            <a:ext cx="8286808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699792" y="2449444"/>
            <a:ext cx="31213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Enchaînement de </a:t>
            </a:r>
            <a:r>
              <a:rPr lang="fr-FR" b="1" dirty="0" smtClean="0"/>
              <a:t>résultats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95536" y="5836622"/>
            <a:ext cx="5699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Source: </a:t>
            </a:r>
            <a:r>
              <a:rPr lang="en-CA" dirty="0" err="1" smtClean="0"/>
              <a:t>Gouvernement</a:t>
            </a:r>
            <a:r>
              <a:rPr lang="en-CA" dirty="0" smtClean="0"/>
              <a:t> du Canada, </a:t>
            </a:r>
            <a:r>
              <a:rPr lang="en-CA" dirty="0" err="1" smtClean="0"/>
              <a:t>Conseil</a:t>
            </a:r>
            <a:r>
              <a:rPr lang="en-CA" dirty="0" smtClean="0"/>
              <a:t> du </a:t>
            </a:r>
            <a:r>
              <a:rPr lang="en-CA" dirty="0" err="1" smtClean="0"/>
              <a:t>Trésor</a:t>
            </a:r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71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71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1394" grpId="0"/>
      <p:bldP spid="57139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pPr eaLnBrk="1" hangingPunct="1"/>
            <a:r>
              <a:rPr lang="fr-FR" sz="4000" dirty="0" smtClean="0"/>
              <a:t>Modèle logique (organigramme)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B729E6-393A-4105-9842-CAEF8071ACC4}" type="slidenum">
              <a:rPr lang="fr-FR" smtClean="0"/>
              <a:pPr>
                <a:defRPr/>
              </a:pPr>
              <a:t>19</a:t>
            </a:fld>
            <a:endParaRPr lang="fr-FR"/>
          </a:p>
        </p:txBody>
      </p:sp>
      <p:pic>
        <p:nvPicPr>
          <p:cNvPr id="16389" name="Picture 4" descr="3-1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10088" y="1214422"/>
            <a:ext cx="5619432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ight Arrow 5"/>
          <p:cNvSpPr/>
          <p:nvPr/>
        </p:nvSpPr>
        <p:spPr>
          <a:xfrm rot="5400000">
            <a:off x="-1450380" y="3402708"/>
            <a:ext cx="4752528" cy="484632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73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3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7322"/>
            <a:ext cx="8229600" cy="9271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CA" sz="3600" dirty="0" smtClean="0"/>
              <a:t>Modèle logique:</a:t>
            </a:r>
            <a:br>
              <a:rPr lang="fr-CA" sz="3600" dirty="0" smtClean="0"/>
            </a:br>
            <a:r>
              <a:rPr lang="fr-CA" sz="3600" dirty="0" smtClean="0"/>
              <a:t>définition des concepts</a:t>
            </a:r>
            <a:endParaRPr lang="fr-FR" sz="3600" dirty="0" smtClean="0"/>
          </a:p>
        </p:txBody>
      </p:sp>
      <p:sp>
        <p:nvSpPr>
          <p:cNvPr id="5713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01783"/>
            <a:ext cx="8229600" cy="4956175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fr-FR" sz="17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Intrant</a:t>
            </a:r>
            <a:r>
              <a:rPr lang="fr-FR" sz="17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 Ressources (humaines, matérielles, financières, etc.) utilisées pour exécuter des activités, produire des extrants et/ou atteindre des résultats. </a:t>
            </a:r>
            <a:r>
              <a:rPr lang="fr-FR" sz="1700" b="1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(Input)</a:t>
            </a:r>
            <a:endParaRPr lang="fr-FR" sz="17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fr-FR" sz="17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Activité</a:t>
            </a:r>
            <a:r>
              <a:rPr lang="fr-FR" sz="17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 Opération ou démarche exécutée par une organisation et destinée à produire des extrants précis (p. ex., des produits ou services). Les activités font parties du premier chaînon de la progression vers l'atteinte des résultats. </a:t>
            </a:r>
            <a:r>
              <a:rPr lang="fr-FR" sz="1700" b="1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fr-FR" sz="1700" b="1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Activity</a:t>
            </a:r>
            <a:r>
              <a:rPr lang="fr-FR" sz="1700" b="1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fr-FR" sz="17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Extrant</a:t>
            </a:r>
            <a:r>
              <a:rPr lang="fr-FR" sz="17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 Produit ou service direct provenant des activités d'une politique, d'un programme ou d'une initiative, et livré à un groupe ou à une population cible. </a:t>
            </a:r>
            <a:r>
              <a:rPr lang="fr-FR" sz="1700" b="1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(Output) 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fr-FR" sz="17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Résultat</a:t>
            </a:r>
            <a:r>
              <a:rPr lang="fr-FR" sz="1700" dirty="0" smtClean="0"/>
              <a:t>s </a:t>
            </a:r>
            <a:r>
              <a:rPr lang="fr-FR" sz="17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immédiats et intermédiaires </a:t>
            </a:r>
            <a:r>
              <a:rPr lang="fr-FR" sz="17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Conséquences attribuables aux activités d'une organisation, d'une politique, d'un programme ou d'une initiative. </a:t>
            </a:r>
            <a:r>
              <a:rPr lang="fr-FR" sz="1700" b="1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fr-FR" sz="1700" b="1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Result</a:t>
            </a:r>
            <a:r>
              <a:rPr lang="fr-FR" sz="1700" b="1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</a:t>
            </a:r>
            <a:endParaRPr lang="en-US" sz="17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fr-FR" sz="17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Résultat final</a:t>
            </a:r>
            <a:r>
              <a:rPr lang="fr-FR" sz="17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 Il s'agit en règle générale, des résultats dont l'atteinte nécessite plus de temps; ils sont soumis à des influences extérieures à la politique, au programme ou à l'initiative, et peuvent se produire à un niveau plus stratégique. </a:t>
            </a:r>
            <a:r>
              <a:rPr lang="fr-FR" sz="1700" b="1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(Final </a:t>
            </a:r>
            <a:r>
              <a:rPr lang="fr-FR" sz="1700" b="1" i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Outcome</a:t>
            </a:r>
            <a:r>
              <a:rPr lang="fr-FR" sz="1700" b="1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endParaRPr lang="en-US" sz="17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20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71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71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1394" grpId="0"/>
      <p:bldP spid="57139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4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1313"/>
            <a:ext cx="8229600" cy="9271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sz="4000" dirty="0" smtClean="0"/>
              <a:t>3. Stratégie de mesure</a:t>
            </a:r>
            <a:br>
              <a:rPr lang="fr-FR" sz="4000" dirty="0" smtClean="0"/>
            </a:br>
            <a:r>
              <a:rPr lang="fr-FR" sz="4000" dirty="0" smtClean="0"/>
              <a:t>du rendement </a:t>
            </a:r>
          </a:p>
        </p:txBody>
      </p:sp>
      <p:sp>
        <p:nvSpPr>
          <p:cNvPr id="6174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87535"/>
            <a:ext cx="8229600" cy="4956175"/>
          </a:xfrm>
        </p:spPr>
        <p:txBody>
          <a:bodyPr/>
          <a:lstStyle/>
          <a:p>
            <a:pPr marL="609600" indent="-609600" eaLnBrk="1" hangingPunct="1">
              <a:spcBef>
                <a:spcPts val="1200"/>
              </a:spcBef>
              <a:spcAft>
                <a:spcPts val="1200"/>
              </a:spcAft>
              <a:buFontTx/>
              <a:buAutoNum type="arabicPeriod"/>
            </a:pPr>
            <a:r>
              <a:rPr lang="fr-FR" sz="3000" dirty="0" smtClean="0"/>
              <a:t>Plan relatif à la mesure continue du rendement, y compris la détermination des indicateurs de rendement à l'égard des extrants et des résultats dans le modèle logique</a:t>
            </a:r>
          </a:p>
          <a:p>
            <a:pPr marL="609600" indent="-609600" eaLnBrk="1" hangingPunct="1">
              <a:spcBef>
                <a:spcPts val="1200"/>
              </a:spcBef>
              <a:spcAft>
                <a:spcPts val="1200"/>
              </a:spcAft>
              <a:buFontTx/>
              <a:buAutoNum type="arabicPeriod"/>
            </a:pPr>
            <a:r>
              <a:rPr lang="fr-FR" sz="3000" dirty="0" smtClean="0"/>
              <a:t>Stratégie décrivant comment ces indicateurs seront mesurés, à quelle fréquence et à quel coût. 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21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7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7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474" grpId="0"/>
      <p:bldP spid="61747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en-CA" sz="3500" dirty="0" smtClean="0"/>
              <a:t>Cadre de </a:t>
            </a:r>
            <a:r>
              <a:rPr lang="en-CA" sz="3500" dirty="0" err="1" smtClean="0"/>
              <a:t>mesure</a:t>
            </a:r>
            <a:r>
              <a:rPr lang="en-CA" sz="3500" dirty="0" smtClean="0"/>
              <a:t> du </a:t>
            </a:r>
            <a:r>
              <a:rPr lang="en-CA" sz="3500" dirty="0" err="1" smtClean="0"/>
              <a:t>rendement</a:t>
            </a:r>
            <a:endParaRPr lang="en-US" sz="3500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22</a:t>
            </a:fld>
            <a:endParaRPr lang="fr-F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1268760"/>
            <a:ext cx="9073008" cy="5004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500" dirty="0" smtClean="0"/>
              <a:t>4. </a:t>
            </a:r>
            <a:r>
              <a:rPr lang="en-CA" sz="3500" dirty="0" err="1" smtClean="0"/>
              <a:t>Rôles</a:t>
            </a:r>
            <a:r>
              <a:rPr lang="en-CA" sz="3500" dirty="0" smtClean="0"/>
              <a:t> et </a:t>
            </a:r>
            <a:r>
              <a:rPr lang="en-CA" sz="3500" dirty="0" err="1" smtClean="0"/>
              <a:t>responsabilités</a:t>
            </a:r>
            <a:r>
              <a:rPr lang="en-CA" sz="3500" dirty="0" smtClean="0"/>
              <a:t> (suite)</a:t>
            </a:r>
            <a:endParaRPr lang="en-US" sz="35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CA" dirty="0" smtClean="0"/>
              <a:t>Quel(s) ministère(s) seront responsables?</a:t>
            </a:r>
          </a:p>
          <a:p>
            <a:r>
              <a:rPr lang="fr-CA" dirty="0" smtClean="0"/>
              <a:t>Quelles directions générales?</a:t>
            </a:r>
          </a:p>
          <a:p>
            <a:r>
              <a:rPr lang="fr-CA" dirty="0" smtClean="0"/>
              <a:t>Quelles directions de programme?</a:t>
            </a:r>
          </a:p>
          <a:p>
            <a:r>
              <a:rPr lang="fr-CA" dirty="0" smtClean="0"/>
              <a:t>Quels gestionnaires?</a:t>
            </a:r>
          </a:p>
          <a:p>
            <a:r>
              <a:rPr lang="fr-CA" dirty="0" smtClean="0"/>
              <a:t>Rôle et responsabilités des bénéficiaires.</a:t>
            </a:r>
          </a:p>
          <a:p>
            <a:r>
              <a:rPr lang="fr-CA" dirty="0" smtClean="0"/>
              <a:t>Division précise des tâches entre tous les acteurs…</a:t>
            </a:r>
          </a:p>
          <a:p>
            <a:r>
              <a:rPr lang="fr-CA" dirty="0" smtClean="0"/>
              <a:t>Ici, on organise…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23</a:t>
            </a:fld>
            <a:endParaRPr lang="fr-FR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5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/>
          <a:lstStyle/>
          <a:p>
            <a:pPr eaLnBrk="1" hangingPunct="1"/>
            <a:r>
              <a:rPr lang="fr-FR" sz="3500" dirty="0" smtClean="0"/>
              <a:t>5. Stratégie d'évaluation </a:t>
            </a:r>
          </a:p>
        </p:txBody>
      </p:sp>
      <p:sp>
        <p:nvSpPr>
          <p:cNvPr id="6195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65113"/>
            <a:ext cx="8229600" cy="4956175"/>
          </a:xfrm>
        </p:spPr>
        <p:txBody>
          <a:bodyPr>
            <a:normAutofit lnSpcReduction="10000"/>
          </a:bodyPr>
          <a:lstStyle/>
          <a:p>
            <a:pPr marL="609600" indent="-609600" eaLnBrk="1" hangingPunct="1">
              <a:spcBef>
                <a:spcPct val="35000"/>
              </a:spcBef>
            </a:pPr>
            <a:r>
              <a:rPr lang="fr-FR" sz="2400" dirty="0" smtClean="0"/>
              <a:t>On doit d’abord se conformer à la politique d’évaluation du Conseil du trésor</a:t>
            </a:r>
          </a:p>
          <a:p>
            <a:pPr marL="609600" indent="-609600" eaLnBrk="1" hangingPunct="1">
              <a:spcBef>
                <a:spcPct val="35000"/>
              </a:spcBef>
            </a:pPr>
            <a:r>
              <a:rPr lang="fr-FR" sz="2400" dirty="0" smtClean="0"/>
              <a:t>On détermine à l’avance la stratégie d'évaluation de la politique, du programme ou de l'initiative, y compris la détermination des questions et enjeux relatifs aux évaluations</a:t>
            </a:r>
          </a:p>
          <a:p>
            <a:pPr marL="609600" indent="-609600" eaLnBrk="1" hangingPunct="1">
              <a:spcBef>
                <a:spcPct val="35000"/>
              </a:spcBef>
            </a:pPr>
            <a:r>
              <a:rPr lang="fr-FR" sz="2400" dirty="0" smtClean="0"/>
              <a:t>Détermination des exigences relatives aux données (indicateurs) et à la stratégie de collecte des données qui servira d'assise aux activités d'évaluation subséquentes</a:t>
            </a:r>
          </a:p>
          <a:p>
            <a:pPr marL="609600" indent="-609600" eaLnBrk="1" hangingPunct="1">
              <a:spcBef>
                <a:spcPct val="35000"/>
              </a:spcBef>
            </a:pPr>
            <a:r>
              <a:rPr lang="fr-FR" sz="2400" dirty="0" smtClean="0"/>
              <a:t>Calendrier du cycle d’évaluation (3 ans / 5 ans)</a:t>
            </a:r>
          </a:p>
          <a:p>
            <a:pPr marL="609600" indent="-609600" eaLnBrk="1" hangingPunct="1">
              <a:spcBef>
                <a:spcPct val="35000"/>
              </a:spcBef>
            </a:pPr>
            <a:r>
              <a:rPr lang="fr-FR" sz="2400" dirty="0" smtClean="0"/>
              <a:t>On prévoit même un financement approximatif dès la conception du programme</a:t>
            </a:r>
            <a:endParaRPr lang="fr-CA" sz="2400" dirty="0" smtClean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24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9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9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9522" grpId="0"/>
      <p:bldP spid="61952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6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711200"/>
          </a:xfrm>
        </p:spPr>
        <p:txBody>
          <a:bodyPr/>
          <a:lstStyle/>
          <a:p>
            <a:pPr eaLnBrk="1" hangingPunct="1"/>
            <a:r>
              <a:rPr lang="fr-FR" sz="3200" b="1" dirty="0" smtClean="0"/>
              <a:t>Problèmes et limites de la GAR</a:t>
            </a:r>
            <a:r>
              <a:rPr lang="fr-FR" sz="4000" dirty="0" smtClean="0"/>
              <a:t> </a:t>
            </a:r>
          </a:p>
        </p:txBody>
      </p:sp>
      <p:sp>
        <p:nvSpPr>
          <p:cNvPr id="6236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16031"/>
            <a:ext cx="8229600" cy="4956175"/>
          </a:xfrm>
        </p:spPr>
        <p:txBody>
          <a:bodyPr>
            <a:normAutofit lnSpcReduction="10000"/>
          </a:bodyPr>
          <a:lstStyle/>
          <a:p>
            <a:pPr marL="609600" indent="-609600" eaLnBrk="1" hangingPunct="1">
              <a:spcBef>
                <a:spcPct val="25000"/>
              </a:spcBef>
            </a:pPr>
            <a:r>
              <a:rPr lang="fr-FR" sz="2800" dirty="0" smtClean="0"/>
              <a:t>Culture organisationnelle n’est pas toujours au rendez-vous:</a:t>
            </a:r>
          </a:p>
          <a:p>
            <a:pPr marL="1169988" lvl="2" indent="-255588" eaLnBrk="1" hangingPunct="1">
              <a:spcBef>
                <a:spcPct val="25000"/>
              </a:spcBef>
              <a:buFontTx/>
              <a:buChar char="–"/>
            </a:pPr>
            <a:r>
              <a:rPr lang="fr-FR" sz="1800" dirty="0" smtClean="0"/>
              <a:t>On entend: la gestion publique c’est différent de la gestion privée!</a:t>
            </a:r>
          </a:p>
          <a:p>
            <a:pPr marL="1169988" lvl="2" indent="-255588" eaLnBrk="1" hangingPunct="1">
              <a:spcBef>
                <a:spcPct val="25000"/>
              </a:spcBef>
              <a:buFontTx/>
              <a:buChar char="–"/>
            </a:pPr>
            <a:r>
              <a:rPr lang="fr-FR" sz="1800" dirty="0" smtClean="0"/>
              <a:t>On ne prend pas toujours l’exercice au sérieux</a:t>
            </a:r>
          </a:p>
          <a:p>
            <a:pPr marL="1169988" lvl="2" indent="-255588" eaLnBrk="1" hangingPunct="1">
              <a:spcBef>
                <a:spcPct val="25000"/>
              </a:spcBef>
              <a:buFontTx/>
              <a:buChar char="–"/>
            </a:pPr>
            <a:r>
              <a:rPr lang="fr-FR" sz="1800" dirty="0" smtClean="0"/>
              <a:t>On le fait parce qu’on est obligé </a:t>
            </a:r>
          </a:p>
          <a:p>
            <a:pPr marL="1169988" lvl="2" indent="-255588" eaLnBrk="1" hangingPunct="1">
              <a:spcBef>
                <a:spcPct val="25000"/>
              </a:spcBef>
              <a:buFontTx/>
              <a:buChar char="–"/>
            </a:pPr>
            <a:r>
              <a:rPr lang="fr-FR" sz="1800" dirty="0" smtClean="0"/>
              <a:t>Manque d’appropriation par les acteurs </a:t>
            </a:r>
          </a:p>
          <a:p>
            <a:pPr marL="609600" indent="-609600" eaLnBrk="1" hangingPunct="1">
              <a:spcBef>
                <a:spcPct val="25000"/>
              </a:spcBef>
            </a:pPr>
            <a:r>
              <a:rPr lang="fr-FR" sz="2800" dirty="0" smtClean="0"/>
              <a:t>Méconnaissance des principes et du jargon de la GAR (à l’intérieur et à l’extérieur de la fonction publique)</a:t>
            </a:r>
          </a:p>
          <a:p>
            <a:pPr marL="609600" indent="-609600" eaLnBrk="1" hangingPunct="1">
              <a:spcBef>
                <a:spcPct val="25000"/>
              </a:spcBef>
            </a:pPr>
            <a:r>
              <a:rPr lang="fr-FR" sz="2800" dirty="0" smtClean="0"/>
              <a:t>Il est parfois difficile de mesurer l’impact des politiques (bienfaits de la culture sur la société par exemple…)</a:t>
            </a:r>
          </a:p>
          <a:p>
            <a:pPr marL="609600" indent="-609600" eaLnBrk="1" hangingPunct="1">
              <a:spcBef>
                <a:spcPct val="35000"/>
              </a:spcBef>
            </a:pPr>
            <a:endParaRPr lang="fr-CA" dirty="0" smtClean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Eric Champagne</a:t>
            </a: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6B8341-BFCA-4DDA-88B1-A4AC3C17AB7C}" type="slidenum">
              <a:rPr lang="fr-FR" smtClean="0"/>
              <a:pPr>
                <a:defRPr/>
              </a:pPr>
              <a:t>25</a:t>
            </a:fld>
            <a:endParaRPr lang="fr-FR"/>
          </a:p>
        </p:txBody>
      </p:sp>
    </p:spTree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23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23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3618" grpId="0"/>
      <p:bldP spid="62361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7703</TotalTime>
  <Words>1581</Words>
  <Application>Microsoft Macintosh PowerPoint</Application>
  <PresentationFormat>On-screen Show (4:3)</PresentationFormat>
  <Paragraphs>203</Paragraphs>
  <Slides>25</Slides>
  <Notes>25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Thème Office</vt:lpstr>
      <vt:lpstr>La gestion axée sur les résultats (GAR): les concepts  Séance du 13 février 2013 </vt:lpstr>
      <vt:lpstr>Objectifs de la séance</vt:lpstr>
      <vt:lpstr>Origines</vt:lpstr>
      <vt:lpstr>Origines de la GAR</vt:lpstr>
      <vt:lpstr>Vient d’une remise en question du système de gestion publique</vt:lpstr>
      <vt:lpstr>Besoin d’une nouvelle gouvernance </vt:lpstr>
      <vt:lpstr>Principes de la GAR </vt:lpstr>
      <vt:lpstr>Cadre conceptuel</vt:lpstr>
      <vt:lpstr>Définition de la GAR</vt:lpstr>
      <vt:lpstr>Les étapes de la GAR</vt:lpstr>
      <vt:lpstr>Mesure de la performance/rendement  Idée du modèle logique</vt:lpstr>
      <vt:lpstr>L’indicateur de performance</vt:lpstr>
      <vt:lpstr>Exemples d’indicateurs?</vt:lpstr>
      <vt:lpstr>Les 2 fonctions d’un indicateur</vt:lpstr>
      <vt:lpstr>5 composantes d’un plan de GAR</vt:lpstr>
      <vt:lpstr>1. Profil du programme</vt:lpstr>
      <vt:lpstr>Éléments du Profil</vt:lpstr>
      <vt:lpstr>2. Modèle logique</vt:lpstr>
      <vt:lpstr>Modèle logique (organigramme)</vt:lpstr>
      <vt:lpstr>Modèle logique: définition des concepts</vt:lpstr>
      <vt:lpstr>3. Stratégie de mesure du rendement </vt:lpstr>
      <vt:lpstr>Cadre de mesure du rendement</vt:lpstr>
      <vt:lpstr>4. Rôles et responsabilités (suite)</vt:lpstr>
      <vt:lpstr>5. Stratégie d'évaluation </vt:lpstr>
      <vt:lpstr>Problèmes et limites de la GAR </vt:lpstr>
    </vt:vector>
  </TitlesOfParts>
  <Company>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métier de gestionnaire public d’hier à aujourd’hui  Séance du 9 janvier 2009 </dc:title>
  <dc:creator>Eric Champagne</dc:creator>
  <cp:lastModifiedBy>Emmanuel Arango Giraldo</cp:lastModifiedBy>
  <cp:revision>280</cp:revision>
  <dcterms:created xsi:type="dcterms:W3CDTF">2009-01-08T15:04:08Z</dcterms:created>
  <dcterms:modified xsi:type="dcterms:W3CDTF">2013-02-13T20:43:33Z</dcterms:modified>
</cp:coreProperties>
</file>