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6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" name="Shape 4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" name="Shape 5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med" w="med" type="none"/>
            <a:tailEnd len="med" w="med" type="none"/>
          </a:ln>
        </p:spPr>
      </p:sp>
      <p:sp>
        <p:nvSpPr>
          <p:cNvPr id="6" name="Shape 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Shape 7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Shape 9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Shape 98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Shape 105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Shape 111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Shape 117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Shape 12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Shape 129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Shape 135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Shape 142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Shape 148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Shape 154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Shape 164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Shape 170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Shape 178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Shape 184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Shape 191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Shape 198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Shape 204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Shape 212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Shape 219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Shape 227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Shape 232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Shape 238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Shape 245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53" name="Shape 25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4" name="Shape 25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Shape 260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Shape 267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68" name="Shape 268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9" name="Shape 26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78" name="Shape 278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9" name="Shape 27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85" name="Shape 285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6" name="Shape 28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94" name="Shape 294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5" name="Shape 29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Shape 300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01" name="Shape 301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02" name="Shape 3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09" name="Shape 309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0" name="Shape 31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Shape 316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17" name="Shape 317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8" name="Shape 31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Shape 3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Shape 327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Shape 334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35" name="Shape 335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36" name="Shape 33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hape 342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43" name="Shape 34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4" name="Shape 34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Shape 35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4" name="Shape 354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Clip Art and Text" type="clipArtAndTx">
  <p:cSld name="CLIPART_AND_TEX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2" name="Shape 22"/>
          <p:cNvSpPr/>
          <p:nvPr>
            <p:ph idx="2" type="clipArt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8575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4" name="Shape 2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5" name="Shape 2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6" name="Shape 26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1" name="Shape 3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6" name="Shape 3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8" name="Shape 3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3" name="Shape 4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7" name="Shape 4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9" name="Shape 4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0" name="Shape 5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5" name="Shape 5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6" name="Shape 5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7" name="Shape 5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6" name="Shape 6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8" name="Shape 6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9" name="Shape 6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0" name="Shape 7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1" name="Shape 7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5" name="Shape 75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6" name="Shape 7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7" name="Shape 7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2" name="Shape 8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3" name="Shape 8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4" name="Shape 8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8" name="Shape 8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9" name="Shape 8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0" name="Shape 9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1" name="Shape 11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2" name="Shape 1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7.png"/><Relationship Id="rId4" Type="http://schemas.openxmlformats.org/officeDocument/2006/relationships/image" Target="../media/image1.png"/><Relationship Id="rId5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2.png"/><Relationship Id="rId4" Type="http://schemas.openxmlformats.org/officeDocument/2006/relationships/image" Target="../media/image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0.png"/><Relationship Id="rId4" Type="http://schemas.openxmlformats.org/officeDocument/2006/relationships/image" Target="../media/image20.png"/><Relationship Id="rId5" Type="http://schemas.openxmlformats.org/officeDocument/2006/relationships/image" Target="../media/image2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8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1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5.png"/><Relationship Id="rId4" Type="http://schemas.openxmlformats.org/officeDocument/2006/relationships/image" Target="../media/image1.png"/><Relationship Id="rId5" Type="http://schemas.openxmlformats.org/officeDocument/2006/relationships/image" Target="../media/image16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7.png"/><Relationship Id="rId4" Type="http://schemas.openxmlformats.org/officeDocument/2006/relationships/image" Target="../media/image19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5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.png"/><Relationship Id="rId4" Type="http://schemas.openxmlformats.org/officeDocument/2006/relationships/image" Target="../media/image26.png"/><Relationship Id="rId5" Type="http://schemas.openxmlformats.org/officeDocument/2006/relationships/image" Target="../media/image24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/>
          <p:nvPr>
            <p:ph type="title"/>
          </p:nvPr>
        </p:nvSpPr>
        <p:spPr>
          <a:xfrm>
            <a:off x="609600" y="2209800"/>
            <a:ext cx="80010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Times New Roman"/>
              <a:buNone/>
            </a:pPr>
            <a:r>
              <a:rPr b="0" i="0" lang="en-US" sz="6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thermodynamique II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/>
          <p:nvPr>
            <p:ph type="title"/>
          </p:nvPr>
        </p:nvSpPr>
        <p:spPr>
          <a:xfrm>
            <a:off x="6096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processus spontanés</a:t>
            </a:r>
            <a:endParaRPr/>
          </a:p>
        </p:txBody>
      </p:sp>
      <p:pic>
        <p:nvPicPr>
          <p:cNvPr id="101" name="Shape 101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05000"/>
            <a:ext cx="4038600" cy="302895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Shape 102"/>
          <p:cNvSpPr txBox="1"/>
          <p:nvPr>
            <p:ph idx="1" type="body"/>
          </p:nvPr>
        </p:nvSpPr>
        <p:spPr>
          <a:xfrm>
            <a:off x="3962400" y="1219200"/>
            <a:ext cx="4953000" cy="49466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veut savoir si une réaction va se produire ou non, i.e., on veut savoir si la réaction est spontanée ou non-spontanée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sait que processus (a) est spontané, i.e., il se produira naturellement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sait que le processus (b) est non-spontané, i.e., il ne se produira pas naturellement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veut une méthode générale afin de prédire si une réaction sera spontanée ou non spontanée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processus spontanés</a:t>
            </a:r>
            <a:endParaRPr/>
          </a:p>
        </p:txBody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quelques exemples de processus spontanés: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une chute, l'eau tombe toujours, elle ne remonte jamais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cube de sucre se dissout dans le café, mais le sucre dissout ne reprend pas la forme du cube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au-dessus de 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C, la glace fond mais l'eau ne gèle pas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chaleur passe d'un objet chaud à un objet froid, et jamais d'un objet froid à un objet chaud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fer exposé à l'eau et l'oxygène forme de la rouille, mais la rouille ne redevient pas spontanément du fer</a:t>
            </a:r>
            <a:endParaRPr/>
          </a:p>
          <a:p>
            <a:pPr indent="-101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une réaction spontanée n'est pas nécessairement rapide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processus spontanés</a:t>
            </a:r>
            <a:endParaRPr/>
          </a:p>
        </p:txBody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x="685800" y="1524000"/>
            <a:ext cx="7772400" cy="50736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spontanéité n'est pas une question énergétique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	dans la figure (a) sur la deuxième page, l'énergie		du gaz ne change pas lors de l'expansion dans le	vide (l'énergie cinétique ne varie pas si la température est fixe)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lors d'un transfert de chaleur d'un objet chaud, C, à	un objet froid, F, l'énergie de C tombe, l'énergie de 	F monte, et l'énergie de l'univers ne change pas (le				premier principe de la thermodynamique)	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L'entropie</a:t>
            </a:r>
            <a:endParaRPr/>
          </a:p>
        </p:txBody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l'entropie (S) est une grandeur qui mesure directement le désordre d'un système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plus le désordre est grand dans un système, plus son entropie sera grande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l'entropie et la probabilité sont reliés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dans la figure sur la deuxième page, la probabilité de trouver toutes les (disons 100) molécules de gaz sur le même côté est 	(1/2)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100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8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-31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système ordonné (basse entropie) est peu probable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système désordonné (haute entropie) est très probable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L'entropie</a:t>
            </a:r>
            <a:endParaRPr/>
          </a:p>
        </p:txBody>
      </p:sp>
      <p:sp>
        <p:nvSpPr>
          <p:cNvPr id="126" name="Shape 126"/>
          <p:cNvSpPr txBox="1"/>
          <p:nvPr>
            <p:ph idx="1" type="body"/>
          </p:nvPr>
        </p:nvSpPr>
        <p:spPr>
          <a:xfrm>
            <a:off x="762000" y="1143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autre définition d'entropie vient du travail de Carnot																																																																				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= Q 	/ T																																																													      où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est le changement d'entropie dans le système lors d'un transfert de chaleur, Q, à une température T		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unités pour l'entropie sont J/K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troisième principe de la thermodynamique (on ne touchera pas ce principe dans le cours) nous permet d'avoir une entropie absolue S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pour chaque composé (à comparer avec l'enthalpie où chaque composé a un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qui est relatif à un standard)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L'entropie</a:t>
            </a:r>
            <a:endParaRPr/>
          </a:p>
        </p:txBody>
      </p:sp>
      <p:sp>
        <p:nvSpPr>
          <p:cNvPr id="132" name="Shape 132"/>
          <p:cNvSpPr txBox="1"/>
          <p:nvPr>
            <p:ph idx="1" type="body"/>
          </p:nvPr>
        </p:nvSpPr>
        <p:spPr>
          <a:xfrm>
            <a:off x="762000" y="13716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 accord avec l'idée que l'entropie correspond au désordre, on observe que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S(solide) &lt; S(liquide) &lt; S(gaz)																						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i.e., le désordre augmente en allant de solide à liquide à gaz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S(diamant) &lt; S(graphite)																							   		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i.e., le diamant a moins de désordre que le graphite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une réaction où le désordre augmente,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&gt; 0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une réaction où le désordre diminue,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&lt; 0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valeur de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est indépendante de la trajectoire choisie, i.e., S est une fonction d'état (raisonnable, car la différence dans le désordre des points initiaux et finaux ne devrait pas dépendre de la trajectoire choisie pour les joindre)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L'entropie</a:t>
            </a:r>
            <a:endParaRPr/>
          </a:p>
        </p:txBody>
      </p:sp>
      <p:pic>
        <p:nvPicPr>
          <p:cNvPr id="138" name="Shape 138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05000"/>
            <a:ext cx="4495800" cy="337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Shape 13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48200" y="1905000"/>
            <a:ext cx="4343400" cy="32559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/>
          <p:nvPr>
            <p:ph type="title"/>
          </p:nvPr>
        </p:nvSpPr>
        <p:spPr>
          <a:xfrm>
            <a:off x="6096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deuxième principe de la thermodynamique</a:t>
            </a:r>
            <a:endParaRPr/>
          </a:p>
        </p:txBody>
      </p:sp>
      <p:sp>
        <p:nvSpPr>
          <p:cNvPr id="145" name="Shape 145"/>
          <p:cNvSpPr txBox="1"/>
          <p:nvPr>
            <p:ph idx="1" type="body"/>
          </p:nvPr>
        </p:nvSpPr>
        <p:spPr>
          <a:xfrm>
            <a:off x="685800" y="17526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deuxième principe de la thermodynamique:																																																											L'entropie de l'univers augmente dans un										processus spontané et reste inchangée dans								un processus à l'équilibre.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l'entropie de l'univers ne peut jamais diminuer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deuxième principe de la thermodynamique</a:t>
            </a:r>
            <a:endParaRPr/>
          </a:p>
        </p:txBody>
      </p:sp>
      <p:sp>
        <p:nvSpPr>
          <p:cNvPr id="151" name="Shape 151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mathématiquement, le deuxième principe dit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processus spontané:     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univ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&gt; 0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processus à l'équilibre:  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univ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0</a:t>
            </a:r>
            <a:endParaRPr/>
          </a:p>
          <a:p>
            <a:pPr indent="-158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 pour un processus spontané, le changement dans l'entropie du système,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peut être négatif tant que le changement dans l'entropie de l'environnement,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est suffisamment positif pour que le changement dans l'entropie de l'univers,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univ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soit positif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une réaction, telle qu'elle est écrite, a un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univ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négatif, la réaction inverse se produira spontanément</a:t>
            </a:r>
            <a:endParaRPr/>
          </a:p>
          <a:p>
            <a:pPr indent="-215900" lvl="0" marL="3429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calcul de </a:t>
            </a:r>
            <a:r>
              <a:rPr b="0" i="0" lang="en-US" sz="3600" u="sng" cap="none" strike="noStrike">
                <a:solidFill>
                  <a:schemeClr val="dk2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endParaRPr/>
          </a:p>
        </p:txBody>
      </p:sp>
      <p:sp>
        <p:nvSpPr>
          <p:cNvPr id="157" name="Shape 157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sous les conditions standards, la variation d'entropie standard pour la réaction:	   		a A + b B           c C + d D						est donnée par																																																																																																																																																																														ou, en général,																																																																																																																																																																											où m et n sont les coefficient stoechiométriques de la réaction</a:t>
            </a:r>
            <a:endParaRPr/>
          </a:p>
        </p:txBody>
      </p:sp>
      <p:cxnSp>
        <p:nvCxnSpPr>
          <p:cNvPr id="158" name="Shape 158"/>
          <p:cNvCxnSpPr/>
          <p:nvPr/>
        </p:nvCxnSpPr>
        <p:spPr>
          <a:xfrm>
            <a:off x="5867400" y="2590800"/>
            <a:ext cx="6096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pic>
        <p:nvPicPr>
          <p:cNvPr id="159" name="Shape 1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52600" y="3276600"/>
            <a:ext cx="5791200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Shape 16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Shape 16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52600" y="4343400"/>
            <a:ext cx="5791200" cy="49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fonction de Gibbs</a:t>
            </a:r>
            <a:endParaRPr/>
          </a:p>
        </p:txBody>
      </p:sp>
      <p:sp>
        <p:nvSpPr>
          <p:cNvPr id="167" name="Shape 167"/>
          <p:cNvSpPr txBox="1"/>
          <p:nvPr>
            <p:ph idx="1" type="body"/>
          </p:nvPr>
        </p:nvSpPr>
        <p:spPr>
          <a:xfrm>
            <a:off x="762000" y="1676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deuxième principe nous dit que pour une réaction spontanée																																																																																											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&gt; 0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cependant, on veut juste se concentrer sur le système qu'on étudie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Carnot a montré qu'à température constante,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= Q/T, donc																																																																																												 			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-Q/T																																																																																												où Q est la chaleur qui rentre dans le système (donc -Q est	la chaleur 	qui rentre dans l'environnement)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fonction de Gibbs</a:t>
            </a:r>
            <a:endParaRPr/>
          </a:p>
        </p:txBody>
      </p:sp>
      <p:sp>
        <p:nvSpPr>
          <p:cNvPr id="173" name="Shape 173"/>
          <p:cNvSpPr txBox="1"/>
          <p:nvPr>
            <p:ph idx="1" type="body"/>
          </p:nvPr>
        </p:nvSpPr>
        <p:spPr>
          <a:xfrm>
            <a:off x="685800" y="14478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deuxième principe devient (remplaçant aussi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par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S)																																																								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à pression constante, Q =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	, donc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définit la variation d'enthalpie libre (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G) à température constante																																																																															    		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=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- T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	&lt; 0</a:t>
            </a:r>
            <a:endParaRPr/>
          </a:p>
        </p:txBody>
      </p:sp>
      <p:pic>
        <p:nvPicPr>
          <p:cNvPr id="174" name="Shape 1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57600" y="2057400"/>
            <a:ext cx="1371600" cy="642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Shape 17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05200" y="3429000"/>
            <a:ext cx="1717675" cy="1371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fonction de Gibbs</a:t>
            </a:r>
            <a:endParaRPr/>
          </a:p>
        </p:txBody>
      </p:sp>
      <p:sp>
        <p:nvSpPr>
          <p:cNvPr id="181" name="Shape 181"/>
          <p:cNvSpPr txBox="1"/>
          <p:nvPr>
            <p:ph idx="1" type="body"/>
          </p:nvPr>
        </p:nvSpPr>
        <p:spPr>
          <a:xfrm>
            <a:off x="609600" y="1219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la fonction de Gibbs, est une fonction d'état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dérivation précédente démontre qu'à température et à pression constantes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&lt; 0 :  la réaction est spontanée</a:t>
            </a:r>
            <a:endParaRPr/>
          </a:p>
          <a:p>
            <a:pPr indent="-158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&gt; 0 :  la réaction est non-spontanée (la réaction est spontanée       		  dans le sens opposé)</a:t>
            </a:r>
            <a:endParaRPr/>
          </a:p>
          <a:p>
            <a:pPr indent="-158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= 0 :  le système est en équilibre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peut prédire si une réaction est spontanée ou non-spontanée en considérant seulement le système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</a:t>
            </a:r>
            <a:endParaRPr/>
          </a:p>
        </p:txBody>
      </p:sp>
      <p:sp>
        <p:nvSpPr>
          <p:cNvPr id="187" name="Shape 187"/>
          <p:cNvSpPr txBox="1"/>
          <p:nvPr>
            <p:ph idx="1" type="body"/>
          </p:nvPr>
        </p:nvSpPr>
        <p:spPr>
          <a:xfrm>
            <a:off x="609600" y="1447800"/>
            <a:ext cx="8077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valeur de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correspond à l'énergie disponible (“libre”) pour faire un travail, i.e., si une réaction a une valeur pour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de -100 kJ, on peut faire un maximum de 100 kJ de travail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considère la combustion de l'hydrogène à une pression de 1 atm et 298 K																																				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																																			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-571.6 kJ          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= -327.2 J/K         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= -474.2 kJ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libère 571.6 kJ de chaleur (énergie) lors de la combustion à pression constante mais la limite théorique pour la conversion de cette chaleur en travail est seulement 474.2 kJ</a:t>
            </a:r>
            <a:endParaRPr/>
          </a:p>
        </p:txBody>
      </p:sp>
      <p:cxnSp>
        <p:nvCxnSpPr>
          <p:cNvPr id="188" name="Shape 188"/>
          <p:cNvCxnSpPr/>
          <p:nvPr/>
        </p:nvCxnSpPr>
        <p:spPr>
          <a:xfrm>
            <a:off x="4343400" y="3581400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</a:t>
            </a:r>
            <a:endParaRPr/>
          </a:p>
        </p:txBody>
      </p:sp>
      <p:sp>
        <p:nvSpPr>
          <p:cNvPr id="194" name="Shape 194"/>
          <p:cNvSpPr txBox="1"/>
          <p:nvPr>
            <p:ph idx="1" type="body"/>
          </p:nvPr>
        </p:nvSpPr>
        <p:spPr>
          <a:xfrm>
            <a:off x="533400" y="1295400"/>
            <a:ext cx="8077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Pourquoi ne peut-on pas avoir une efficacité de 100% et convertir en travail toute cette énergie sous forme de chaleur?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l'entropie du système a diminué par 327.2 J/K, donc l'entropie de l'environnement doit augmenter par un </a:t>
            </a:r>
            <a:r>
              <a:rPr b="0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minimum 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 327.2 J/K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seule façon d'augmenter l'entropie de l'environnement est de transférer la chaleur du système à l'environnement (encore, Q dans la formule ci-dessous est la chaleur qui entre dans le système, donc -Q est la chaleur qui entre dans l'environnement)</a:t>
            </a:r>
            <a:endParaRPr/>
          </a:p>
        </p:txBody>
      </p:sp>
      <p:pic>
        <p:nvPicPr>
          <p:cNvPr id="195" name="Shape 19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57400" y="4648200"/>
            <a:ext cx="5257800" cy="10810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 txBox="1"/>
          <p:nvPr>
            <p:ph type="title"/>
          </p:nvPr>
        </p:nvSpPr>
        <p:spPr>
          <a:xfrm>
            <a:off x="6096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</a:t>
            </a:r>
            <a:endParaRPr/>
          </a:p>
        </p:txBody>
      </p:sp>
      <p:sp>
        <p:nvSpPr>
          <p:cNvPr id="201" name="Shape 201"/>
          <p:cNvSpPr txBox="1"/>
          <p:nvPr>
            <p:ph idx="1" type="body"/>
          </p:nvPr>
        </p:nvSpPr>
        <p:spPr>
          <a:xfrm>
            <a:off x="685800" y="13716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notre exemple, 97.5 kJ de chaleur doit absolument rester dans l'environnement afin de respecter le deuxième principe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donc, des 571.6 kJ de chaleur dégagés par la réaction, seulement (571.6 - 97.5 =) 474.1 kJ sont disponibles (“libres”) pour faire du travail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“libre” est donc -474.1 kJ (le système fait du travail, donc le signe est négatif)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différence de 0.1 kJ entre cette valeur et la valeur de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au début est due à des erreurs d'arrondissement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variations d'enthalpie libre standard</a:t>
            </a:r>
            <a:endParaRPr/>
          </a:p>
        </p:txBody>
      </p:sp>
      <p:sp>
        <p:nvSpPr>
          <p:cNvPr id="207" name="Shape 207"/>
          <p:cNvSpPr txBox="1"/>
          <p:nvPr>
            <p:ph idx="1" type="body"/>
          </p:nvPr>
        </p:nvSpPr>
        <p:spPr>
          <a:xfrm>
            <a:off x="685800" y="1219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tout comme on a un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on a un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i.e., la variation d'enthalpie libre standard où les réactifs à l'état standard sont convertis en produits sous les conditions standards (pression = 1 atm, concentrations = 1 M)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la réaction        aA + bB          cC + dD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																																																																																																																																																			</a:t>
            </a:r>
            <a:endParaRPr/>
          </a:p>
        </p:txBody>
      </p:sp>
      <p:pic>
        <p:nvPicPr>
          <p:cNvPr id="208" name="Shape 2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6800" y="3505200"/>
            <a:ext cx="6635750" cy="260191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9" name="Shape 209"/>
          <p:cNvCxnSpPr/>
          <p:nvPr/>
        </p:nvCxnSpPr>
        <p:spPr>
          <a:xfrm>
            <a:off x="4140200" y="2781300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 standard de formation</a:t>
            </a:r>
            <a:endParaRPr/>
          </a:p>
        </p:txBody>
      </p:sp>
      <p:sp>
        <p:nvSpPr>
          <p:cNvPr id="215" name="Shape 215"/>
          <p:cNvSpPr txBox="1"/>
          <p:nvPr>
            <p:ph idx="1" type="body"/>
          </p:nvPr>
        </p:nvSpPr>
        <p:spPr>
          <a:xfrm>
            <a:off x="685800" y="1219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 standard de formation,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d'un composé est la variation d'enthalpie libre qui se produit quand une mole d'un composé est synthétisée à partir de ses éléments à leur état standard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 définition,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d'un élément dans son état standard est zéro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la valeur de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g) est la valeur de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pour la réaction									C(graphite) + 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  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</a:t>
            </a:r>
            <a:endParaRPr/>
          </a:p>
        </p:txBody>
      </p:sp>
      <p:cxnSp>
        <p:nvCxnSpPr>
          <p:cNvPr id="216" name="Shape 216"/>
          <p:cNvCxnSpPr/>
          <p:nvPr/>
        </p:nvCxnSpPr>
        <p:spPr>
          <a:xfrm>
            <a:off x="5181600" y="5410200"/>
            <a:ext cx="7620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variations d'enthalpie libre standard</a:t>
            </a:r>
            <a:endParaRPr/>
          </a:p>
        </p:txBody>
      </p:sp>
      <p:sp>
        <p:nvSpPr>
          <p:cNvPr id="222" name="Shape 222"/>
          <p:cNvSpPr txBox="1"/>
          <p:nvPr>
            <p:ph idx="1" type="body"/>
          </p:nvPr>
        </p:nvSpPr>
        <p:spPr>
          <a:xfrm>
            <a:off x="609600" y="1600200"/>
            <a:ext cx="8153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Calculez les variations d'enthalpie libre standard des réactions suivantes, à 25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C: 	(a)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Br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(l)          2 HBr(g)																																						(b) C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4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+ 6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																																																																										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g)		=  0 kJ                  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g)	=	-32.9 kJ											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g)		=  0 kJ											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g)		= -394.4 kJ 										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(Br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l)		=  0 kJ 											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O, l)		= -237.2 kJ 										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(HBr, g) = -53.2 kJ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																																																										(a)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 [(2)(-53.2) - (1)(0) - (1)(0)] kJ = -106.4 kJ																			(b)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 [(4)(-394.4) + (6)(-237.2) - (1)(-32.9) - (1)(0)] kJ = -2967.9 kJ</a:t>
            </a:r>
            <a:endParaRPr/>
          </a:p>
        </p:txBody>
      </p:sp>
      <p:cxnSp>
        <p:nvCxnSpPr>
          <p:cNvPr id="223" name="Shape 223"/>
          <p:cNvCxnSpPr/>
          <p:nvPr/>
        </p:nvCxnSpPr>
        <p:spPr>
          <a:xfrm>
            <a:off x="4800600" y="2133600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224" name="Shape 224"/>
          <p:cNvCxnSpPr/>
          <p:nvPr/>
        </p:nvCxnSpPr>
        <p:spPr>
          <a:xfrm>
            <a:off x="5257800" y="2438400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/>
          <p:nvPr>
            <p:ph idx="1" type="body"/>
          </p:nvPr>
        </p:nvSpPr>
        <p:spPr>
          <a:xfrm>
            <a:off x="179387" y="188912"/>
            <a:ext cx="8856662" cy="59039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la combustion d'une mole de méthane dans un système fermé sous une pression constante de 1.00 atm et à une température de 25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C:	CH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→CO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	calculez les valeurs de Q, W, ΔU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ΔH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ΔS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ΔG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ΔS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environs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et ΔS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univers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données (toutes à 25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C):	ΔH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,g) =  -74.8 kJ/mol						ΔH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,g) = -393.5 kJ/mol						ΔH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O,g) = -285.8 kJ/mol						ΔG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,g) =  -50.7 kJ/mol						ΔG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,g) = -394.4 kJ/mol						ΔG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O,g) = -237.1 kJ/mol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température et les réactions chimiques</a:t>
            </a:r>
            <a:endParaRPr/>
          </a:p>
        </p:txBody>
      </p:sp>
      <p:sp>
        <p:nvSpPr>
          <p:cNvPr id="235" name="Shape 235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variation dans l'enthalpie libre est donnée par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=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- T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est négatif et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est positif,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est toujours négatif et la réaction se produit spontanément à toutes les températures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est positif et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est négatif,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est toujours positif et la réaction est spontanée dans le sens opposé à toutes les températures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est positif et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est positif la réaction se produit spontanément à température élevée, mais à basse température, la réaction est spontanée dans le sens opposé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est négatif et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est négatif, la réaction se produit spontanément à basse température, mais à température élevée, la réaction est spontanée dans le sens opposé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température et les réactions chimiques</a:t>
            </a:r>
            <a:endParaRPr/>
          </a:p>
        </p:txBody>
      </p:sp>
      <p:sp>
        <p:nvSpPr>
          <p:cNvPr id="241" name="Shape 241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avec les valeurs exactes de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et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on peut prédire la température où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change de signe, i.e., la température où la réaction devient spontanée (ou non-spontanée) sous les conditions standards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 pour la réaction          CaCO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(s)          CaO(s) +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																																																																																	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	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[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(CaO,s) +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,g)] - [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(CaCO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,s)] 																			= [(-635.6)+(-393.5)] kJ - [-1206.9] kJ = +177.8 kJ																																																																																																																																		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	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[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(CaO,s) +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,g)] - [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(CaCO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,s)] 																						= [39.8+213.6] J/K - [92.9] J/K	= +160.5 J/K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																																															</a:t>
            </a:r>
            <a:endParaRPr/>
          </a:p>
        </p:txBody>
      </p:sp>
      <p:cxnSp>
        <p:nvCxnSpPr>
          <p:cNvPr id="242" name="Shape 242"/>
          <p:cNvCxnSpPr/>
          <p:nvPr/>
        </p:nvCxnSpPr>
        <p:spPr>
          <a:xfrm>
            <a:off x="4876800" y="3124200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température et les réactions chimiques</a:t>
            </a:r>
            <a:endParaRPr/>
          </a:p>
        </p:txBody>
      </p:sp>
      <p:sp>
        <p:nvSpPr>
          <p:cNvPr id="248" name="Shape 248"/>
          <p:cNvSpPr txBox="1"/>
          <p:nvPr>
            <p:ph idx="1" type="body"/>
          </p:nvPr>
        </p:nvSpPr>
        <p:spPr>
          <a:xfrm>
            <a:off x="685800" y="1219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notre exemple, à 25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C,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réaction n'est pas spontanée à 25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veut trouver la température où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devient égal à zéro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notre exemple, T = (177 800 J)/(160.5 J/K) = 1108 K ou 835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endParaRPr/>
          </a:p>
        </p:txBody>
      </p:sp>
      <p:pic>
        <p:nvPicPr>
          <p:cNvPr id="249" name="Shape 2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0" y="1752600"/>
            <a:ext cx="6400800" cy="88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Shape 25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95600" y="4191000"/>
            <a:ext cx="3371850" cy="671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hape 256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température et les réactions chimiques</a:t>
            </a:r>
            <a:endParaRPr/>
          </a:p>
        </p:txBody>
      </p:sp>
      <p:sp>
        <p:nvSpPr>
          <p:cNvPr id="257" name="Shape 257"/>
          <p:cNvSpPr txBox="1"/>
          <p:nvPr>
            <p:ph idx="1" type="body"/>
          </p:nvPr>
        </p:nvSpPr>
        <p:spPr>
          <a:xfrm>
            <a:off x="685800" y="1295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notre exemple: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réaction est spontanée (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&lt;  0) sous les conditions standards au-dessus de 835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endParaRPr/>
          </a:p>
          <a:p>
            <a:pPr indent="-1333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réaction est non-spontanée (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&gt;  0) sous les conditions standards en dessous de 835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																																																																							N.B.	on parle ci-haut seulement de la spontanéité sous 	les conditions standards, i.e., lorsque le 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est							présent à une pression de 1 atm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température et les réactions chimiques</a:t>
            </a:r>
            <a:endParaRPr/>
          </a:p>
        </p:txBody>
      </p:sp>
      <p:pic>
        <p:nvPicPr>
          <p:cNvPr id="263" name="Shape 263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05000"/>
            <a:ext cx="4724400" cy="3543300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Shape 264"/>
          <p:cNvSpPr txBox="1"/>
          <p:nvPr>
            <p:ph idx="1" type="body"/>
          </p:nvPr>
        </p:nvSpPr>
        <p:spPr>
          <a:xfrm>
            <a:off x="5029200" y="13716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notre exemple, le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a toujours une certaine pression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à 835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C, où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0, la pression de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égale 1 atm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la formule																																										est seulement valide si		les variations d'enthalpie et d'entropie ne varient pas avec la température	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bonne </a:t>
            </a:r>
            <a:r>
              <a:rPr b="0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approximation</a:t>
            </a: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pic>
        <p:nvPicPr>
          <p:cNvPr id="265" name="Shape 26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162800" y="3429000"/>
            <a:ext cx="1295400" cy="49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hape 271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changements de phase</a:t>
            </a:r>
            <a:endParaRPr/>
          </a:p>
        </p:txBody>
      </p:sp>
      <p:sp>
        <p:nvSpPr>
          <p:cNvPr id="272" name="Shape 272"/>
          <p:cNvSpPr txBox="1"/>
          <p:nvPr>
            <p:ph idx="1" type="body"/>
          </p:nvPr>
        </p:nvSpPr>
        <p:spPr>
          <a:xfrm>
            <a:off x="609600" y="1143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lors d'une transition de phase, on a un équilibre entre les deux phases, donc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pour la fusion de l'eau,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6.01 kJ/mol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pour l'ébullition de l'eau,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40.79 kJ/mol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pour la congélation et la condensation,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égal -22.0 J/(K mol) et  -109.3 J/(K mol), respectivement</a:t>
            </a:r>
            <a:endParaRPr/>
          </a:p>
        </p:txBody>
      </p:sp>
      <p:pic>
        <p:nvPicPr>
          <p:cNvPr id="273" name="Shape 2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43200" y="1524000"/>
            <a:ext cx="3886200" cy="639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Shape 27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38400" y="2590800"/>
            <a:ext cx="4572000" cy="719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Shape 27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362200" y="4038600"/>
            <a:ext cx="4648200" cy="6969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 et l'équilibre chimique</a:t>
            </a:r>
            <a:endParaRPr/>
          </a:p>
        </p:txBody>
      </p:sp>
      <p:sp>
        <p:nvSpPr>
          <p:cNvPr id="282" name="Shape 282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la variation d'enthalpie libre standard, i.e., la variation lorsqu'on commence avec les réactifs à l'état standard (ex.; gaz à 1 atm et solutés à 1 mol/L (ou M)) et on finit également avec les produits à l'état standard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est souvent intéressé à des situations autres que les conditions standards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quand les conditions ne sont pas standard, on utilise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 et l'équilibre chimique</a:t>
            </a:r>
            <a:endParaRPr/>
          </a:p>
        </p:txBody>
      </p:sp>
      <p:sp>
        <p:nvSpPr>
          <p:cNvPr id="289" name="Shape 289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relation entre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et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				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=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RT ln Q	              	  où R est la constante de gaz dans les unités SI (8.3145 J/(K mol)), T est la température absolue, et Q est le quotient réactionnel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quotient réactionnel pour la réaction	       b B + c C           d D + e E est donné par																																																																																																																																																																																												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où		a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	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		1			si X est un solide ou un liquide 																							=		P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(en atm) si X est un gaz																												=  [X]	(en mol/L) si X est un soluté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																																							</a:t>
            </a:r>
            <a:endParaRPr/>
          </a:p>
        </p:txBody>
      </p:sp>
      <p:pic>
        <p:nvPicPr>
          <p:cNvPr id="290" name="Shape 2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57625" y="3429000"/>
            <a:ext cx="2114550" cy="92868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91" name="Shape 291"/>
          <p:cNvCxnSpPr/>
          <p:nvPr/>
        </p:nvCxnSpPr>
        <p:spPr>
          <a:xfrm>
            <a:off x="6553200" y="3124200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Shape 297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 et l'équilibre chimique</a:t>
            </a:r>
            <a:endParaRPr/>
          </a:p>
        </p:txBody>
      </p:sp>
      <p:sp>
        <p:nvSpPr>
          <p:cNvPr id="298" name="Shape 298"/>
          <p:cNvSpPr txBox="1"/>
          <p:nvPr>
            <p:ph idx="1" type="body"/>
          </p:nvPr>
        </p:nvSpPr>
        <p:spPr>
          <a:xfrm>
            <a:off x="762000" y="13716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des conditions arbitraires     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=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RT ln Q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il est donc possible de pousser une réaction à se produire spontanément (dans n'importe quelle direction) en jouant avec la valeur de Q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si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positif, on peut rendre Q &lt;&lt; 1 afin que RT ln Q est très négatif  et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 0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équilibre s'établit entre la réaction et la réaction opposée lorsque RT ln Q = -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Shape 304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 et l'équilibre chimique</a:t>
            </a:r>
            <a:endParaRPr/>
          </a:p>
        </p:txBody>
      </p:sp>
      <p:pic>
        <p:nvPicPr>
          <p:cNvPr id="305" name="Shape 305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81200"/>
            <a:ext cx="4648200" cy="3486150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Shape 306"/>
          <p:cNvSpPr txBox="1"/>
          <p:nvPr>
            <p:ph idx="1" type="body"/>
          </p:nvPr>
        </p:nvSpPr>
        <p:spPr>
          <a:xfrm>
            <a:off x="5105400" y="16764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à l'équilibre,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= 0, et Q = K, donc																																	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RT ln K = 0						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-RT ln K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négatif, K &gt; 1 et les produits dominent à l'équilibre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positif, K &lt; 1 et les réactifs dominent à l'équilibre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 et l'équilibre chimique</a:t>
            </a:r>
            <a:endParaRPr/>
          </a:p>
        </p:txBody>
      </p:sp>
      <p:sp>
        <p:nvSpPr>
          <p:cNvPr id="313" name="Shape 313"/>
          <p:cNvSpPr txBox="1"/>
          <p:nvPr>
            <p:ph idx="1" type="body"/>
          </p:nvPr>
        </p:nvSpPr>
        <p:spPr>
          <a:xfrm>
            <a:off x="609600" y="1676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formule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-RT ln K       est une des équations les plus importantes en chimie car elle relie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et la constante d'équilibre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des réactions où soient les réactifs ou soient les produits dominent à l'équilibre, on peut utiliser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pour calculer K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pour la réaction													   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K = 4.0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-31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à 25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C, et il n'est donc pas pratique de mesurer P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dans une telle situation (car elle est très très petite) donc on utilise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pour déterminer K, et ensuite, P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</a:t>
            </a:r>
            <a:endParaRPr/>
          </a:p>
        </p:txBody>
      </p:sp>
      <p:pic>
        <p:nvPicPr>
          <p:cNvPr id="314" name="Shape 3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86200" y="3810000"/>
            <a:ext cx="3200400" cy="4429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Shape 320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 et l'équilibre chimique</a:t>
            </a:r>
            <a:endParaRPr/>
          </a:p>
        </p:txBody>
      </p:sp>
      <p:sp>
        <p:nvSpPr>
          <p:cNvPr id="321" name="Shape 321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Calculez la constante d'équilibre de la réaction suivante, à 25</a:t>
            </a:r>
            <a:r>
              <a:rPr b="0" baseline="3000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C: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    </a:t>
            </a:r>
            <a:r>
              <a:rPr b="0" i="0" lang="en-US" sz="28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-2500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(O</a:t>
            </a:r>
            <a:r>
              <a:rPr b="0" baseline="-2500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g) = +163.4 kJ</a:t>
            </a:r>
            <a:endParaRPr/>
          </a:p>
        </p:txBody>
      </p:sp>
      <p:pic>
        <p:nvPicPr>
          <p:cNvPr id="322" name="Shape 3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76800" y="1981200"/>
            <a:ext cx="32766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Shape 3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Shape 3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00187" y="3786187"/>
            <a:ext cx="6189662" cy="28178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Shape 329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L'enthalpie libre et l'équilibre chimique</a:t>
            </a:r>
            <a:endParaRPr/>
          </a:p>
        </p:txBody>
      </p:sp>
      <p:sp>
        <p:nvSpPr>
          <p:cNvPr id="330" name="Shape 330"/>
          <p:cNvSpPr txBox="1"/>
          <p:nvPr>
            <p:ph idx="1" type="body"/>
          </p:nvPr>
        </p:nvSpPr>
        <p:spPr>
          <a:xfrm>
            <a:off x="533400" y="1219200"/>
            <a:ext cx="79248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La valeur de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pour la réaction																																																																																																						est de 2.60 kJ à 25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C.  Au cours d'une expérience, les pressions initiales sont P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4.26 atm, P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0.024 atm, et P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0.23 atm.  Calculez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pour la réaction et prédisez le sens de la réaction.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																																						               																																																																																																																																																																							donc le HI(g) se décomposera spontanément pour reformer le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et I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</a:t>
            </a:r>
            <a:endParaRPr/>
          </a:p>
        </p:txBody>
      </p:sp>
      <p:pic>
        <p:nvPicPr>
          <p:cNvPr id="331" name="Shape 3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57600" y="1600200"/>
            <a:ext cx="2971800" cy="4397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Shape 3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16012" y="3573462"/>
            <a:ext cx="6858000" cy="12049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Shape 338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L'équation de van't Hoff</a:t>
            </a:r>
            <a:endParaRPr/>
          </a:p>
        </p:txBody>
      </p:sp>
      <p:sp>
        <p:nvSpPr>
          <p:cNvPr id="339" name="Shape 339"/>
          <p:cNvSpPr txBox="1"/>
          <p:nvPr>
            <p:ph idx="1" type="body"/>
          </p:nvPr>
        </p:nvSpPr>
        <p:spPr>
          <a:xfrm>
            <a:off x="685800" y="1295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peut déterminer les valeurs de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et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à partir des constantes d'équilibre (K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et K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à deux différentes températures (T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et T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respectivement)</a:t>
            </a:r>
            <a:endParaRPr/>
          </a:p>
        </p:txBody>
      </p:sp>
      <p:pic>
        <p:nvPicPr>
          <p:cNvPr id="340" name="Shape 3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43200" y="2590800"/>
            <a:ext cx="3505200" cy="3163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Shape 346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L'équation de van't Hoff</a:t>
            </a:r>
            <a:endParaRPr/>
          </a:p>
        </p:txBody>
      </p:sp>
      <p:sp>
        <p:nvSpPr>
          <p:cNvPr id="347" name="Shape 347"/>
          <p:cNvSpPr txBox="1"/>
          <p:nvPr>
            <p:ph idx="1" type="body"/>
          </p:nvPr>
        </p:nvSpPr>
        <p:spPr>
          <a:xfrm>
            <a:off x="533400" y="1295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prenant la différence,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l'équation ci-dessus est l'équation de Van't Hoff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fois qu'on connaît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(à partir de l'équation de Van't Hoff) et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(à partir de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 RT ln K), on peut calculer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(où T est la température qui correspond à la valeur de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qu'on utilise)</a:t>
            </a:r>
            <a:endParaRPr/>
          </a:p>
        </p:txBody>
      </p:sp>
      <p:pic>
        <p:nvPicPr>
          <p:cNvPr id="348" name="Shape 3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Shape 34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62200" y="4953000"/>
            <a:ext cx="4689475" cy="67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Shape 35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33800" y="1143000"/>
            <a:ext cx="3505200" cy="2028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Shape 3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hape 356"/>
          <p:cNvSpPr txBox="1"/>
          <p:nvPr>
            <p:ph idx="1" type="body"/>
          </p:nvPr>
        </p:nvSpPr>
        <p:spPr>
          <a:xfrm>
            <a:off x="179387" y="188912"/>
            <a:ext cx="8785225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la réaction	A(aq) + B(aq)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⇄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 C(aq)      la constante d'équilibre est 10.3 à 25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et 17.7 à 45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C.  Faisant l'approximation que ΔH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et ΔS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ne varient pas avec la température, calculez les valeurs de ΔH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ΔS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ΔG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à 75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C, et la constante d'équilibre à 75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