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5" r:id="rId1"/>
  </p:sldMasterIdLst>
  <p:notesMasterIdLst>
    <p:notesMasterId r:id="rId16"/>
  </p:notesMasterIdLst>
  <p:handoutMasterIdLst>
    <p:handoutMasterId r:id="rId17"/>
  </p:handoutMasterIdLst>
  <p:sldIdLst>
    <p:sldId id="265" r:id="rId2"/>
    <p:sldId id="262" r:id="rId3"/>
    <p:sldId id="282" r:id="rId4"/>
    <p:sldId id="272" r:id="rId5"/>
    <p:sldId id="273" r:id="rId6"/>
    <p:sldId id="278" r:id="rId7"/>
    <p:sldId id="284" r:id="rId8"/>
    <p:sldId id="269" r:id="rId9"/>
    <p:sldId id="285" r:id="rId10"/>
    <p:sldId id="281" r:id="rId11"/>
    <p:sldId id="280" r:id="rId12"/>
    <p:sldId id="283" r:id="rId13"/>
    <p:sldId id="286" r:id="rId14"/>
    <p:sldId id="263" r:id="rId15"/>
  </p:sldIdLst>
  <p:sldSz cx="9144000" cy="6858000" type="screen4x3"/>
  <p:notesSz cx="7315200" cy="96012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3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BE1BF"/>
    <a:srgbClr val="D9C689"/>
    <a:srgbClr val="F5F0DF"/>
    <a:srgbClr val="F8F8F8"/>
    <a:srgbClr val="EAEAEA"/>
    <a:srgbClr val="ECDD9C"/>
    <a:srgbClr val="ECECEC"/>
    <a:srgbClr val="3A30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9" autoAdjust="0"/>
    <p:restoredTop sz="89181" autoAdjust="0"/>
  </p:normalViewPr>
  <p:slideViewPr>
    <p:cSldViewPr snapToGrid="0">
      <p:cViewPr varScale="1">
        <p:scale>
          <a:sx n="72" d="100"/>
          <a:sy n="72" d="100"/>
        </p:scale>
        <p:origin x="1190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972"/>
    </p:cViewPr>
  </p:sorterViewPr>
  <p:notesViewPr>
    <p:cSldViewPr snapToGrid="0">
      <p:cViewPr varScale="1">
        <p:scale>
          <a:sx n="50" d="100"/>
          <a:sy n="50" d="100"/>
        </p:scale>
        <p:origin x="-1836" y="-108"/>
      </p:cViewPr>
      <p:guideLst>
        <p:guide orient="horz" pos="3023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6.xml"/><Relationship Id="rId2" Type="http://schemas.openxmlformats.org/officeDocument/2006/relationships/slide" Target="slides/slide5.xml"/><Relationship Id="rId1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3170238" cy="47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t" anchorCtr="0" compatLnSpc="1">
            <a:prstTxWarp prst="textNoShape">
              <a:avLst/>
            </a:prstTxWarp>
          </a:bodyPr>
          <a:lstStyle>
            <a:lvl1pPr defTabSz="960438">
              <a:defRPr sz="1100" i="1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-1588"/>
            <a:ext cx="3170237" cy="47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t" anchorCtr="0" compatLnSpc="1">
            <a:prstTxWarp prst="textNoShape">
              <a:avLst/>
            </a:prstTxWarp>
          </a:bodyPr>
          <a:lstStyle>
            <a:lvl1pPr algn="r" defTabSz="960438">
              <a:defRPr sz="1100" i="1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b" anchorCtr="0" compatLnSpc="1">
            <a:prstTxWarp prst="textNoShape">
              <a:avLst/>
            </a:prstTxWarp>
          </a:bodyPr>
          <a:lstStyle>
            <a:lvl1pPr defTabSz="960438">
              <a:defRPr sz="1100" i="1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b" anchorCtr="0" compatLnSpc="1">
            <a:prstTxWarp prst="textNoShape">
              <a:avLst/>
            </a:prstTxWarp>
          </a:bodyPr>
          <a:lstStyle>
            <a:lvl1pPr algn="r" defTabSz="960438">
              <a:defRPr sz="1100" i="1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3C83CCC-AA98-41E9-B696-B0FBBE7D04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041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3170238" cy="47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t" anchorCtr="0" compatLnSpc="1">
            <a:prstTxWarp prst="textNoShape">
              <a:avLst/>
            </a:prstTxWarp>
          </a:bodyPr>
          <a:lstStyle>
            <a:lvl1pPr defTabSz="960438">
              <a:defRPr sz="11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-1588"/>
            <a:ext cx="3170237" cy="479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t" anchorCtr="0" compatLnSpc="1">
            <a:prstTxWarp prst="textNoShape">
              <a:avLst/>
            </a:prstTxWarp>
          </a:bodyPr>
          <a:lstStyle>
            <a:lvl1pPr algn="r" defTabSz="960438">
              <a:defRPr sz="11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b" anchorCtr="0" compatLnSpc="1">
            <a:prstTxWarp prst="textNoShape">
              <a:avLst/>
            </a:prstTxWarp>
          </a:bodyPr>
          <a:lstStyle>
            <a:lvl1pPr defTabSz="960438">
              <a:defRPr sz="11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0188"/>
            <a:ext cx="317023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021" tIns="0" rIns="20021" bIns="0" numCol="1" anchor="b" anchorCtr="0" compatLnSpc="1">
            <a:prstTxWarp prst="textNoShape">
              <a:avLst/>
            </a:prstTxWarp>
          </a:bodyPr>
          <a:lstStyle>
            <a:lvl1pPr algn="r" defTabSz="960438">
              <a:defRPr sz="1100" i="1">
                <a:latin typeface="Times New Roman" pitchFamily="18" charset="0"/>
              </a:defRPr>
            </a:lvl1pPr>
          </a:lstStyle>
          <a:p>
            <a:pPr>
              <a:defRPr/>
            </a:pPr>
            <a:fld id="{3B643A2D-5E4F-4BD1-9BDA-64230FE1A0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59300"/>
            <a:ext cx="536575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770" tIns="48385" rIns="96770" bIns="483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notes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7415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7550"/>
            <a:ext cx="4806950" cy="36052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  <p:extLst>
      <p:ext uri="{BB962C8B-B14F-4D97-AF65-F5344CB8AC3E}">
        <p14:creationId xmlns:p14="http://schemas.microsoft.com/office/powerpoint/2010/main" val="25813614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8D496A6-A9BB-4156-A3B7-8C256A150D7D}" type="slidenum">
              <a:rPr lang="en-GB" smtClean="0">
                <a:latin typeface="Times New Roman" pitchFamily="18" charset="0"/>
              </a:rPr>
              <a:pPr/>
              <a:t>1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Source:</a:t>
            </a:r>
            <a:r>
              <a:rPr lang="en-US" baseline="0" dirty="0" smtClean="0"/>
              <a:t> http://3.bp.blogspot.com/-9Ori-Um0ixI/VSonA7z-BwI/AAAAAAAAArU/emOWUEHI3eM/s1600/0914_BLOOD_lg.jpg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04724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C8850FC-9B7B-4356-B9EB-46DA1D06B426}" type="slidenum">
              <a:rPr lang="en-GB" smtClean="0">
                <a:latin typeface="Times New Roman" pitchFamily="18" charset="0"/>
              </a:rPr>
              <a:pPr/>
              <a:t>2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120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47AE442-ED4D-4B33-A849-E872D5AE8DC2}" type="slidenum">
              <a:rPr lang="en-GB" smtClean="0">
                <a:latin typeface="Times New Roman" pitchFamily="18" charset="0"/>
              </a:rPr>
              <a:pPr/>
              <a:t>3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750755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3D11C03-3B2F-4B7C-AB02-5C218F765FF3}" type="slidenum">
              <a:rPr lang="en-GB" smtClean="0">
                <a:latin typeface="Times New Roman" pitchFamily="18" charset="0"/>
              </a:rPr>
              <a:pPr/>
              <a:t>4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4732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628B8BF-7352-444B-A1EE-B829A7B0712E}" type="slidenum">
              <a:rPr lang="en-GB" smtClean="0">
                <a:latin typeface="Times New Roman" pitchFamily="18" charset="0"/>
              </a:rPr>
              <a:pPr/>
              <a:t>5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84684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1075AE1-B7A7-4ADF-8B65-E54D0A753CD4}" type="slidenum">
              <a:rPr lang="en-GB" smtClean="0">
                <a:latin typeface="Times New Roman" pitchFamily="18" charset="0"/>
              </a:rPr>
              <a:pPr/>
              <a:t>6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711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06BE205-1E06-41DE-97BE-175CA38E8CBF}" type="slidenum">
              <a:rPr lang="en-GB" smtClean="0">
                <a:latin typeface="Times New Roman" pitchFamily="18" charset="0"/>
              </a:rPr>
              <a:pPr/>
              <a:t>7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6885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D4EB7EE-8EA2-4CBA-8548-B42E168FEDBD}" type="slidenum">
              <a:rPr lang="en-GB" smtClean="0">
                <a:latin typeface="Times New Roman" pitchFamily="18" charset="0"/>
              </a:rPr>
              <a:pPr/>
              <a:t>8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31352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63ABADE-494E-4F0D-A4A4-E5855575917A}" type="slidenum">
              <a:rPr lang="en-GB" smtClean="0">
                <a:latin typeface="Times New Roman" pitchFamily="18" charset="0"/>
              </a:rPr>
              <a:pPr/>
              <a:t>9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21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2B9C979-42BE-49FA-985B-3EC79134AC65}" type="slidenum">
              <a:rPr lang="en-GB" smtClean="0">
                <a:latin typeface="Times New Roman" pitchFamily="18" charset="0"/>
              </a:rPr>
              <a:pPr/>
              <a:t>10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46305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38DBB94-348D-4E04-A72C-B846AB61D674}" type="slidenum">
              <a:rPr lang="en-GB" smtClean="0">
                <a:latin typeface="Times New Roman" pitchFamily="18" charset="0"/>
              </a:rPr>
              <a:pPr/>
              <a:t>11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421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60E7122-105D-4A4B-B091-1C21DA6A4FBC}" type="slidenum">
              <a:rPr lang="en-GB" smtClean="0">
                <a:latin typeface="Times New Roman" pitchFamily="18" charset="0"/>
              </a:rPr>
              <a:pPr/>
              <a:t>12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825440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E51E0CB-F523-4FF1-A63C-E4CD31CD020C}" type="slidenum">
              <a:rPr lang="en-GB" smtClean="0">
                <a:latin typeface="Times New Roman" pitchFamily="18" charset="0"/>
              </a:rPr>
              <a:pPr/>
              <a:t>13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12428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60438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60438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60438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60438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60438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604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435BC75-15AC-41D4-B9FE-354E16297057}" type="slidenum">
              <a:rPr lang="en-GB" smtClean="0">
                <a:latin typeface="Times New Roman" pitchFamily="18" charset="0"/>
              </a:rPr>
              <a:pPr/>
              <a:t>14</a:t>
            </a:fld>
            <a:endParaRPr lang="en-GB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013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944EE-8CE9-4D48-8AA2-4843B46989D6}" type="datetimeFigureOut">
              <a:rPr lang="en-US"/>
              <a:pPr>
                <a:defRPr/>
              </a:pPr>
              <a:t>1/22/2020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0EC3E-4C00-4239-993E-2FE9F5138BF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898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92925"/>
          </a:xfrm>
        </p:spPr>
        <p:txBody>
          <a:bodyPr/>
          <a:lstStyle>
            <a:lvl1pPr>
              <a:defRPr sz="400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623"/>
            <a:ext cx="8229600" cy="558209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404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4" name="Rectangle 2052"/>
          <p:cNvSpPr>
            <a:spLocks noGrp="1" noRot="1" noChangeArrowheads="1"/>
          </p:cNvSpPr>
          <p:nvPr>
            <p:ph type="ctrTitle"/>
          </p:nvPr>
        </p:nvSpPr>
        <p:spPr>
          <a:xfrm>
            <a:off x="0" y="4646142"/>
            <a:ext cx="9391135" cy="22612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l" eaLnBrk="1" hangingPunct="1"/>
            <a:r>
              <a:rPr lang="en-US" sz="5000" b="1" dirty="0" smtClean="0">
                <a:solidFill>
                  <a:schemeClr val="bg1"/>
                </a:solidFill>
              </a:rPr>
              <a:t>BIO1140 Lab 2</a:t>
            </a:r>
            <a:br>
              <a:rPr lang="en-US" sz="5000" b="1" dirty="0" smtClean="0">
                <a:solidFill>
                  <a:schemeClr val="bg1"/>
                </a:solidFill>
              </a:rPr>
            </a:br>
            <a:r>
              <a:rPr lang="en-US" sz="5000" b="1" dirty="0" smtClean="0">
                <a:solidFill>
                  <a:schemeClr val="bg1"/>
                </a:solidFill>
              </a:rPr>
              <a:t>Permeability of the Red Blood Cell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ood cells spilling all over the p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156" y="4915267"/>
            <a:ext cx="28384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Objectives</a:t>
            </a:r>
          </a:p>
        </p:txBody>
      </p:sp>
      <p:sp>
        <p:nvSpPr>
          <p:cNvPr id="1239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Measure the rates of penetration of various non-electrolytes across the red blood cell (RBC) membrane using hemolysis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Identify factors affecting the penetration and the speed at which solutes cross the RBC membrane.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Observe and measure red blood cells under different osmotic conditions.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Microscopically witness hemolysis.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C00000"/>
                </a:solidFill>
              </a:rPr>
              <a:t>Part I: RBC Permeability Experiments</a:t>
            </a:r>
          </a:p>
        </p:txBody>
      </p:sp>
      <p:sp>
        <p:nvSpPr>
          <p:cNvPr id="512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Each student pair will be assigned one of the following sets of solution: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Series 1: </a:t>
            </a:r>
            <a:r>
              <a:rPr lang="en-US" dirty="0" smtClean="0"/>
              <a:t>bi-distilled water (ddH</a:t>
            </a:r>
            <a:r>
              <a:rPr lang="en-US" baseline="-25000" dirty="0" smtClean="0"/>
              <a:t>2</a:t>
            </a:r>
            <a:r>
              <a:rPr lang="en-US" dirty="0" smtClean="0"/>
              <a:t>0), Glycerol, Ethylene </a:t>
            </a:r>
            <a:r>
              <a:rPr lang="en-US" dirty="0"/>
              <a:t>G</a:t>
            </a:r>
            <a:r>
              <a:rPr lang="en-US" dirty="0" smtClean="0"/>
              <a:t>lycol, Sucrose and urea.</a:t>
            </a:r>
          </a:p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Series 2: </a:t>
            </a:r>
            <a:r>
              <a:rPr lang="en-US" dirty="0" smtClean="0"/>
              <a:t>ddH</a:t>
            </a:r>
            <a:r>
              <a:rPr lang="en-US" baseline="-25000" dirty="0" smtClean="0"/>
              <a:t>2</a:t>
            </a:r>
            <a:r>
              <a:rPr lang="en-US" dirty="0" smtClean="0"/>
              <a:t>O, </a:t>
            </a:r>
            <a:r>
              <a:rPr lang="en-US" dirty="0" err="1"/>
              <a:t>T</a:t>
            </a:r>
            <a:r>
              <a:rPr lang="en-US" dirty="0" err="1" smtClean="0"/>
              <a:t>hiourea</a:t>
            </a:r>
            <a:r>
              <a:rPr lang="en-US" dirty="0" smtClean="0"/>
              <a:t>, Triton X-100, Dextrose and Ethanol.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(concentration: 0.3M each)</a:t>
            </a: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7173912" y="4900854"/>
            <a:ext cx="1512888" cy="1512887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 rot="-1489025">
            <a:off x="7267575" y="5275504"/>
            <a:ext cx="149225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700" b="1" dirty="0">
                <a:solidFill>
                  <a:schemeClr val="bg1"/>
                </a:solidFill>
                <a:latin typeface="Arial Rounded MT Bold" pitchFamily="34" charset="0"/>
              </a:rPr>
              <a:t>Time budget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Arial Rounded MT Bold" pitchFamily="34" charset="0"/>
              </a:rPr>
              <a:t>6</a:t>
            </a:r>
            <a:r>
              <a:rPr lang="en-US" sz="1700" b="1" dirty="0" smtClean="0">
                <a:solidFill>
                  <a:schemeClr val="bg1"/>
                </a:solidFill>
                <a:latin typeface="Arial Rounded MT Bold" pitchFamily="34" charset="0"/>
              </a:rPr>
              <a:t>0</a:t>
            </a:r>
            <a:endParaRPr lang="en-US" sz="17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en-US" sz="1700" b="1" dirty="0" smtClean="0">
                <a:solidFill>
                  <a:schemeClr val="bg1"/>
                </a:solidFill>
                <a:latin typeface="Arial Rounded MT Bold" pitchFamily="34" charset="0"/>
              </a:rPr>
              <a:t>min.</a:t>
            </a:r>
            <a:endParaRPr lang="en-US" sz="17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Procedure: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052623"/>
            <a:ext cx="6279776" cy="558209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Split content of 5 flasks into 3  test tubes (3x5ml) each using the graduated plastic tubes</a:t>
            </a:r>
          </a:p>
          <a:p>
            <a:r>
              <a:rPr lang="en-US" dirty="0" smtClean="0"/>
              <a:t>Label all tubes (1.1, 1.2 etc…)</a:t>
            </a:r>
          </a:p>
          <a:p>
            <a:r>
              <a:rPr lang="en-US" dirty="0" smtClean="0"/>
              <a:t>Get one plastic cap ready to use </a:t>
            </a:r>
          </a:p>
          <a:p>
            <a:r>
              <a:rPr lang="en-US" dirty="0" smtClean="0"/>
              <a:t>Add a drop of blood on the side of the tube.</a:t>
            </a:r>
          </a:p>
          <a:p>
            <a:r>
              <a:rPr lang="en-US" dirty="0" smtClean="0"/>
              <a:t>Quickly place parafilm on top of test tube, invert ONCE to homogenize (this is t=0), and observe  in front of white cardboard (10cm away from the card).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06" y="967563"/>
            <a:ext cx="2087049" cy="22626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106" y="967563"/>
            <a:ext cx="2087049" cy="2262698"/>
          </a:xfrm>
          <a:prstGeom prst="rect">
            <a:avLst/>
          </a:prstGeom>
        </p:spPr>
      </p:pic>
      <p:sp>
        <p:nvSpPr>
          <p:cNvPr id="717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Procedure:</a:t>
            </a:r>
          </a:p>
        </p:txBody>
      </p:sp>
      <p:sp>
        <p:nvSpPr>
          <p:cNvPr id="136198" name="Rectangle 6"/>
          <p:cNvSpPr>
            <a:spLocks noGrp="1" noRot="1" noChangeArrowheads="1"/>
          </p:cNvSpPr>
          <p:nvPr>
            <p:ph idx="1"/>
          </p:nvPr>
        </p:nvSpPr>
        <p:spPr>
          <a:xfrm>
            <a:off x="457200" y="1052623"/>
            <a:ext cx="6373906" cy="5582093"/>
          </a:xfrm>
        </p:spPr>
        <p:txBody>
          <a:bodyPr rtlCol="0">
            <a:normAutofit fontScale="92500" lnSpcReduction="2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dirty="0" smtClean="0"/>
              <a:t>Record hemolysis time (when edge of the line on the index card becomes clearly visible) in seconds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dirty="0" smtClean="0"/>
              <a:t>If hemolysis occurs instantaneously, record </a:t>
            </a:r>
            <a:r>
              <a:rPr lang="en-US" b="1" dirty="0" smtClean="0">
                <a:solidFill>
                  <a:srgbClr val="C00000"/>
                </a:solidFill>
              </a:rPr>
              <a:t>“&lt;2</a:t>
            </a:r>
            <a:r>
              <a:rPr lang="en-US" dirty="0" smtClean="0"/>
              <a:t>” as a result in your notes (use 2 for your calculations)</a:t>
            </a:r>
            <a:endParaRPr lang="en-US" sz="1500" dirty="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dirty="0" smtClean="0"/>
              <a:t>If no hemolysis occurs after 5 minutes, examine your test tube at 30-second intervals up to 20 minutes. 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dirty="0" smtClean="0"/>
              <a:t>If no hemolysis </a:t>
            </a:r>
            <a:r>
              <a:rPr lang="en-US" smtClean="0"/>
              <a:t>was observed </a:t>
            </a:r>
            <a:r>
              <a:rPr lang="en-US" smtClean="0"/>
              <a:t>after</a:t>
            </a:r>
            <a:r>
              <a:rPr lang="en-US" smtClean="0"/>
              <a:t> </a:t>
            </a:r>
            <a:r>
              <a:rPr lang="en-US" dirty="0" smtClean="0"/>
              <a:t>20 minutes, record your value as “</a:t>
            </a:r>
            <a:r>
              <a:rPr lang="en-US" b="1" dirty="0" smtClean="0">
                <a:solidFill>
                  <a:srgbClr val="C00000"/>
                </a:solidFill>
              </a:rPr>
              <a:t>&gt;1200</a:t>
            </a:r>
            <a:r>
              <a:rPr lang="en-US" dirty="0" smtClean="0"/>
              <a:t>” seconds (use 1200 for your calculations)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6" y="0"/>
            <a:ext cx="913126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736" y="0"/>
            <a:ext cx="9131264" cy="6857999"/>
          </a:xfrm>
          <a:prstGeom prst="rect">
            <a:avLst/>
          </a:prstGeom>
          <a:solidFill>
            <a:schemeClr val="tx1">
              <a:lumMod val="85000"/>
              <a:lumOff val="15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19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Recording your Data</a:t>
            </a:r>
          </a:p>
        </p:txBody>
      </p:sp>
      <p:sp>
        <p:nvSpPr>
          <p:cNvPr id="14131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</a:rPr>
              <a:t>Repeat procedure for all 5 solutions to be tested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</a:rPr>
              <a:t>Calculate the arithmetic mean (</a:t>
            </a:r>
            <a:r>
              <a:rPr lang="en-US" b="1" dirty="0" smtClean="0">
                <a:solidFill>
                  <a:schemeClr val="bg1"/>
                </a:solidFill>
              </a:rPr>
              <a:t>m</a:t>
            </a:r>
            <a:r>
              <a:rPr lang="en-US" dirty="0" smtClean="0">
                <a:solidFill>
                  <a:schemeClr val="bg1"/>
                </a:solidFill>
              </a:rPr>
              <a:t>) and standard error (</a:t>
            </a:r>
            <a:r>
              <a:rPr lang="en-US" b="1" dirty="0" smtClean="0">
                <a:solidFill>
                  <a:schemeClr val="bg1"/>
                </a:solidFill>
              </a:rPr>
              <a:t>SE</a:t>
            </a:r>
            <a:r>
              <a:rPr lang="en-US" dirty="0" smtClean="0">
                <a:solidFill>
                  <a:schemeClr val="bg1"/>
                </a:solidFill>
              </a:rPr>
              <a:t>) of hemolysis time for all 5 solutions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bg1"/>
                </a:solidFill>
              </a:rPr>
              <a:t>See demonstration on how to use </a:t>
            </a:r>
            <a:r>
              <a:rPr lang="en-US" b="1" dirty="0">
                <a:solidFill>
                  <a:schemeClr val="bg1"/>
                </a:solidFill>
              </a:rPr>
              <a:t>E</a:t>
            </a:r>
            <a:r>
              <a:rPr lang="en-US" b="1" dirty="0" smtClean="0">
                <a:solidFill>
                  <a:schemeClr val="bg1"/>
                </a:solidFill>
              </a:rPr>
              <a:t>xcel</a:t>
            </a:r>
            <a:r>
              <a:rPr lang="en-US" dirty="0" smtClean="0">
                <a:solidFill>
                  <a:schemeClr val="bg1"/>
                </a:solidFill>
              </a:rPr>
              <a:t> to calculate the mean and SE</a:t>
            </a:r>
            <a:endParaRPr lang="en-US" dirty="0">
              <a:solidFill>
                <a:schemeClr val="bg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solidFill>
                <a:schemeClr val="bg1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7176975" y="2296632"/>
            <a:ext cx="27644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Part II: RBCs &amp; </a:t>
            </a:r>
            <a:r>
              <a:rPr lang="en-US" smtClean="0"/>
              <a:t>Salt solutions</a:t>
            </a:r>
            <a:endParaRPr lang="en-US" dirty="0" smtClean="0"/>
          </a:p>
        </p:txBody>
      </p:sp>
      <p:sp>
        <p:nvSpPr>
          <p:cNvPr id="2007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/>
              <a:t>S</a:t>
            </a:r>
            <a:r>
              <a:rPr lang="en-US" dirty="0" smtClean="0"/>
              <a:t>et up the </a:t>
            </a:r>
            <a:r>
              <a:rPr lang="en-US" b="1" u="sng" dirty="0" smtClean="0">
                <a:solidFill>
                  <a:srgbClr val="C00000"/>
                </a:solidFill>
              </a:rPr>
              <a:t>compound</a:t>
            </a:r>
            <a:r>
              <a:rPr lang="en-US" dirty="0" smtClean="0"/>
              <a:t> microscope: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Carefully connect the camera to your computer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Make sure you connect YOUR microscope to YOUR computer (no cross-connections)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Open </a:t>
            </a:r>
            <a:r>
              <a:rPr lang="en-US" b="1" dirty="0" smtClean="0">
                <a:solidFill>
                  <a:srgbClr val="C00000"/>
                </a:solidFill>
              </a:rPr>
              <a:t>Infinity Capture</a:t>
            </a:r>
            <a:r>
              <a:rPr lang="en-US" dirty="0" smtClean="0"/>
              <a:t> and take a test picture to make sure the system is working properly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Save as </a:t>
            </a:r>
            <a:r>
              <a:rPr lang="en-US" b="1" dirty="0" smtClean="0">
                <a:solidFill>
                  <a:srgbClr val="C00000"/>
                </a:solidFill>
              </a:rPr>
              <a:t>JPEG</a:t>
            </a:r>
            <a:r>
              <a:rPr lang="en-US" dirty="0" smtClean="0"/>
              <a:t> in: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/>
              <a:t>	</a:t>
            </a:r>
            <a:r>
              <a:rPr lang="en-US" dirty="0" smtClean="0"/>
              <a:t>My Documents/BIO1140/BIO1140XX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/>
              <a:t>	</a:t>
            </a:r>
            <a:r>
              <a:rPr lang="en-US" dirty="0" smtClean="0"/>
              <a:t>	(XX = your section)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Part II: RBCs &amp; tonicity series</a:t>
            </a: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4100" u="sng" dirty="0" smtClean="0"/>
              <a:t>Procedure</a:t>
            </a:r>
            <a:r>
              <a:rPr lang="en-US" u="sng" dirty="0" smtClean="0"/>
              <a:t>: </a:t>
            </a:r>
          </a:p>
          <a:p>
            <a:pPr eaLnBrk="1" hangingPunct="1"/>
            <a:r>
              <a:rPr lang="en-US" dirty="0" smtClean="0"/>
              <a:t>Place a </a:t>
            </a:r>
            <a:r>
              <a:rPr lang="en-US" b="1" dirty="0" smtClean="0">
                <a:solidFill>
                  <a:srgbClr val="C00000"/>
                </a:solidFill>
              </a:rPr>
              <a:t>small quantity </a:t>
            </a:r>
            <a:r>
              <a:rPr lang="en-US" dirty="0" smtClean="0"/>
              <a:t>(see TA demonstration) of blood on a clean microscope slide. </a:t>
            </a:r>
          </a:p>
          <a:p>
            <a:pPr eaLnBrk="1" hangingPunct="1"/>
            <a:r>
              <a:rPr lang="en-US" dirty="0" smtClean="0"/>
              <a:t>Add </a:t>
            </a:r>
            <a:r>
              <a:rPr lang="en-US" b="1" dirty="0" smtClean="0">
                <a:solidFill>
                  <a:srgbClr val="C00000"/>
                </a:solidFill>
              </a:rPr>
              <a:t>one small drop of </a:t>
            </a:r>
            <a:r>
              <a:rPr lang="en-US" b="1" dirty="0" err="1" smtClean="0">
                <a:solidFill>
                  <a:srgbClr val="C00000"/>
                </a:solidFill>
              </a:rPr>
              <a:t>NaCl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solution. Do not add too much liquid or RBCs will be washed away</a:t>
            </a:r>
          </a:p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Add coverslip</a:t>
            </a:r>
          </a:p>
          <a:p>
            <a:pPr eaLnBrk="1" hangingPunct="1"/>
            <a:r>
              <a:rPr lang="en-US" dirty="0"/>
              <a:t>Place slide on microscope stage. </a:t>
            </a:r>
          </a:p>
          <a:p>
            <a:pPr eaLnBrk="1" hangingPunct="1"/>
            <a:endParaRPr lang="en-US" b="1" dirty="0" smtClean="0">
              <a:solidFill>
                <a:srgbClr val="C00000"/>
              </a:solidFill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7526985" y="286730"/>
            <a:ext cx="1512888" cy="1512887"/>
          </a:xfrm>
          <a:prstGeom prst="ellipse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45" name="Text Box 7"/>
          <p:cNvSpPr txBox="1">
            <a:spLocks noChangeArrowheads="1"/>
          </p:cNvSpPr>
          <p:nvPr/>
        </p:nvSpPr>
        <p:spPr bwMode="auto">
          <a:xfrm rot="-1489025">
            <a:off x="7620648" y="661380"/>
            <a:ext cx="1492250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1700" b="1" dirty="0">
                <a:solidFill>
                  <a:schemeClr val="bg1"/>
                </a:solidFill>
                <a:latin typeface="Arial Rounded MT Bold" pitchFamily="34" charset="0"/>
              </a:rPr>
              <a:t>Time budget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Arial Rounded MT Bold" pitchFamily="34" charset="0"/>
              </a:rPr>
              <a:t>50</a:t>
            </a:r>
          </a:p>
          <a:p>
            <a:pPr algn="ctr"/>
            <a:r>
              <a:rPr lang="en-US" sz="1700" b="1" dirty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en-US" sz="1700" b="1" dirty="0" smtClean="0">
                <a:solidFill>
                  <a:schemeClr val="bg1"/>
                </a:solidFill>
                <a:latin typeface="Arial Rounded MT Bold" pitchFamily="34" charset="0"/>
              </a:rPr>
              <a:t>min.</a:t>
            </a:r>
            <a:endParaRPr lang="en-US" sz="1700" b="1" dirty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endParaRPr lang="en-US" sz="2000" b="1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Part II: procedure</a:t>
            </a:r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Adjust focus, condenser, light intensity and set the </a:t>
            </a:r>
            <a:r>
              <a:rPr lang="en-US" dirty="0" err="1" smtClean="0"/>
              <a:t>colour</a:t>
            </a:r>
            <a:r>
              <a:rPr lang="en-US" dirty="0" smtClean="0"/>
              <a:t> balance (see guide </a:t>
            </a:r>
            <a:r>
              <a:rPr lang="en-US" dirty="0" err="1" smtClean="0"/>
              <a:t>Biolabo</a:t>
            </a:r>
            <a:r>
              <a:rPr lang="en-US" dirty="0" smtClean="0"/>
              <a:t>).</a:t>
            </a:r>
          </a:p>
          <a:p>
            <a:pPr eaLnBrk="1" hangingPunct="1"/>
            <a:r>
              <a:rPr lang="en-US" dirty="0" smtClean="0"/>
              <a:t>Observe the </a:t>
            </a:r>
            <a:r>
              <a:rPr lang="en-US" b="1" dirty="0" smtClean="0">
                <a:solidFill>
                  <a:srgbClr val="C00000"/>
                </a:solidFill>
              </a:rPr>
              <a:t>shape</a:t>
            </a:r>
            <a:r>
              <a:rPr lang="en-US" dirty="0" smtClean="0"/>
              <a:t> and measure diameter of RBC in </a:t>
            </a:r>
            <a:r>
              <a:rPr lang="en-US" b="1" dirty="0" smtClean="0">
                <a:solidFill>
                  <a:srgbClr val="C00000"/>
                </a:solidFill>
              </a:rPr>
              <a:t>micrometers </a:t>
            </a:r>
            <a:r>
              <a:rPr lang="en-US" b="1" dirty="0" smtClean="0"/>
              <a:t>(</a:t>
            </a:r>
            <a:r>
              <a:rPr lang="en-US" b="1" dirty="0" smtClean="0">
                <a:solidFill>
                  <a:srgbClr val="C00000"/>
                </a:solidFill>
              </a:rPr>
              <a:t>µm</a:t>
            </a:r>
            <a:r>
              <a:rPr lang="en-US" b="1" dirty="0" smtClean="0"/>
              <a:t>) under the </a:t>
            </a:r>
            <a:r>
              <a:rPr lang="en-US" b="1" smtClean="0"/>
              <a:t>40x objective</a:t>
            </a:r>
            <a:endParaRPr lang="en-US" b="1" dirty="0" smtClean="0"/>
          </a:p>
          <a:p>
            <a:pPr eaLnBrk="1" hangingPunct="1"/>
            <a:r>
              <a:rPr lang="en-US" dirty="0"/>
              <a:t>Clean up lenses if needed (ask your TA how to)</a:t>
            </a:r>
          </a:p>
          <a:p>
            <a:pPr lvl="1" eaLnBrk="1" hangingPunct="1"/>
            <a:r>
              <a:rPr lang="en-US" b="1" dirty="0" smtClean="0"/>
              <a:t>TIP: </a:t>
            </a:r>
            <a:r>
              <a:rPr lang="en-US" dirty="0" smtClean="0"/>
              <a:t>To clearly see shape of RBCs, </a:t>
            </a:r>
            <a:r>
              <a:rPr lang="en-US" dirty="0"/>
              <a:t>a</a:t>
            </a:r>
            <a:r>
              <a:rPr lang="en-US" dirty="0" smtClean="0"/>
              <a:t>djust the </a:t>
            </a:r>
            <a:r>
              <a:rPr lang="en-US" b="1" dirty="0" smtClean="0"/>
              <a:t>aperture iris diaphragm </a:t>
            </a:r>
            <a:r>
              <a:rPr lang="en-US" dirty="0" smtClean="0"/>
              <a:t>on the microscope</a:t>
            </a:r>
            <a:r>
              <a:rPr lang="en-US" b="1" dirty="0" smtClean="0"/>
              <a:t>:</a:t>
            </a:r>
            <a:endParaRPr lang="en-US" dirty="0" smtClean="0"/>
          </a:p>
          <a:p>
            <a:pPr lvl="2" eaLnBrk="1" hangingPunct="1"/>
            <a:r>
              <a:rPr lang="en-US" dirty="0" smtClean="0"/>
              <a:t>closed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more contrast, less light</a:t>
            </a:r>
          </a:p>
          <a:p>
            <a:pPr lvl="2" eaLnBrk="1" hangingPunct="1"/>
            <a:r>
              <a:rPr lang="en-US" dirty="0" smtClean="0"/>
              <a:t>open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less contrast more light and colors. </a:t>
            </a:r>
          </a:p>
          <a:p>
            <a:pPr lvl="1" eaLnBrk="1" hangingPunct="1"/>
            <a:r>
              <a:rPr lang="en-US" dirty="0" smtClean="0"/>
              <a:t>Try different apertures.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Part II: procedure (end)</a:t>
            </a:r>
          </a:p>
        </p:txBody>
      </p:sp>
      <p:sp>
        <p:nvSpPr>
          <p:cNvPr id="14643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Repeat the above procedures and observations using the three </a:t>
            </a:r>
            <a:r>
              <a:rPr lang="en-US" dirty="0" err="1" smtClean="0"/>
              <a:t>NaCl</a:t>
            </a:r>
            <a:r>
              <a:rPr lang="en-US" dirty="0" smtClean="0"/>
              <a:t> solutions (0.350M, 0.145M and 0.065M).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Your TAs will circulate during the lab and evaluate your ability at taking a good picture. Make sure you: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Adjust light intensity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Adjust white balance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Save pictures as JPEG in proper folder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Cell diameter Measurement</a:t>
            </a:r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Open a picture showing the RBCs.</a:t>
            </a:r>
          </a:p>
          <a:p>
            <a:pPr eaLnBrk="1" hangingPunct="1"/>
            <a:r>
              <a:rPr lang="en-US" dirty="0" smtClean="0"/>
              <a:t>Use the known width of the picture to calculate cell diameter (ex: 40x = 180µm)</a:t>
            </a:r>
          </a:p>
          <a:p>
            <a:pPr eaLnBrk="1" hangingPunct="1"/>
            <a:r>
              <a:rPr lang="en-US" dirty="0" smtClean="0"/>
              <a:t>Use computer zoom if needed</a:t>
            </a:r>
          </a:p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Do not use the 100x objective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(tech </a:t>
            </a:r>
            <a:r>
              <a:rPr lang="en-US" b="1" smtClean="0">
                <a:solidFill>
                  <a:srgbClr val="C00000"/>
                </a:solidFill>
              </a:rPr>
              <a:t>marks will be taken </a:t>
            </a:r>
            <a:r>
              <a:rPr lang="en-US" b="1" dirty="0" smtClean="0">
                <a:solidFill>
                  <a:srgbClr val="C00000"/>
                </a:solidFill>
              </a:rPr>
              <a:t>off)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Evaluation: Report</a:t>
            </a:r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C00000"/>
                </a:solidFill>
              </a:rPr>
              <a:t>Read the instruction file on lab website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</a:p>
          <a:p>
            <a:pPr eaLnBrk="1" hangingPunct="1">
              <a:defRPr/>
            </a:pPr>
            <a:r>
              <a:rPr lang="en-US" dirty="0" smtClean="0"/>
              <a:t>Content of report (3 pages total):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dirty="0" smtClean="0"/>
              <a:t>	1- Title page (see example in lab manual)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dirty="0" smtClean="0"/>
              <a:t>	2- Table presenting </a:t>
            </a:r>
            <a:r>
              <a:rPr lang="en-US" b="1" dirty="0" smtClean="0">
                <a:solidFill>
                  <a:srgbClr val="C00000"/>
                </a:solidFill>
              </a:rPr>
              <a:t>hemolysis times </a:t>
            </a:r>
            <a:r>
              <a:rPr lang="en-US" dirty="0" smtClean="0"/>
              <a:t>for all solutions tested</a:t>
            </a:r>
            <a:r>
              <a:rPr lang="en-US" dirty="0"/>
              <a:t> </a:t>
            </a:r>
            <a:r>
              <a:rPr lang="en-US" dirty="0" smtClean="0"/>
              <a:t>(mean  et standard error)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dirty="0" smtClean="0"/>
              <a:t>Read the </a:t>
            </a:r>
            <a:r>
              <a:rPr lang="en-US" b="1" dirty="0" smtClean="0">
                <a:solidFill>
                  <a:srgbClr val="C00000"/>
                </a:solidFill>
              </a:rPr>
              <a:t>lab manual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b="1" dirty="0" smtClean="0">
                <a:solidFill>
                  <a:srgbClr val="C00000"/>
                </a:solidFill>
              </a:rPr>
              <a:t>appendix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/>
              <a:t>to know how to make a proper table.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dirty="0" smtClean="0"/>
              <a:t>							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305320"/>
              </p:ext>
            </p:extLst>
          </p:nvPr>
        </p:nvGraphicFramePr>
        <p:xfrm>
          <a:off x="3095404" y="5271091"/>
          <a:ext cx="2400300" cy="1143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6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Solution 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Time 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standard error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A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12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1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>
                          <a:effectLst/>
                        </a:rPr>
                        <a:t>B</a:t>
                      </a:r>
                      <a:endParaRPr lang="en-CA" sz="1100" b="1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1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0.3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C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3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0.7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>
                          <a:effectLst/>
                        </a:rPr>
                        <a:t>D</a:t>
                      </a:r>
                      <a:endParaRPr lang="en-CA" sz="1100" b="1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>
                          <a:effectLst/>
                        </a:rPr>
                        <a:t>4</a:t>
                      </a:r>
                      <a:endParaRPr lang="en-CA" sz="1100" b="1" i="0" u="none" strike="noStrike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1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E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5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100" b="1" u="none" strike="noStrike" dirty="0">
                          <a:effectLst/>
                        </a:rPr>
                        <a:t>0.8</a:t>
                      </a:r>
                      <a:endParaRPr lang="en-CA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2785730" y="4944140"/>
            <a:ext cx="2945219" cy="15310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977116" y="4922874"/>
            <a:ext cx="2551814" cy="163741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784111" y="5550196"/>
            <a:ext cx="16482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</a:t>
            </a:r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NO!</a:t>
            </a:r>
            <a:endParaRPr lang="en-CA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Evaluation: Report (cont’d)</a:t>
            </a:r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dirty="0" smtClean="0"/>
              <a:t>3- Answer these 2 questions:</a:t>
            </a:r>
          </a:p>
          <a:p>
            <a:pPr marL="457200" lvl="1" indent="0" eaLnBrk="1" hangingPunct="1">
              <a:buNone/>
            </a:pPr>
            <a:r>
              <a:rPr lang="en-US" dirty="0" smtClean="0"/>
              <a:t>1- What are the </a:t>
            </a:r>
            <a:r>
              <a:rPr lang="en-US" b="1" dirty="0" smtClean="0"/>
              <a:t>factors</a:t>
            </a:r>
            <a:r>
              <a:rPr lang="en-US" dirty="0" smtClean="0"/>
              <a:t> that affect the diffusion of the solutes tested </a:t>
            </a:r>
            <a:r>
              <a:rPr lang="en-US" b="1" dirty="0" smtClean="0"/>
              <a:t>in the permeability experiment</a:t>
            </a:r>
            <a:r>
              <a:rPr lang="en-US" dirty="0" smtClean="0"/>
              <a:t>?</a:t>
            </a:r>
          </a:p>
          <a:p>
            <a:pPr marL="457200" lvl="1" indent="0" eaLnBrk="1" hangingPunct="1">
              <a:buNone/>
            </a:pPr>
            <a:r>
              <a:rPr lang="en-US" dirty="0" smtClean="0"/>
              <a:t>2- </a:t>
            </a:r>
            <a:r>
              <a:rPr lang="en-US" b="1" dirty="0" smtClean="0"/>
              <a:t>How</a:t>
            </a:r>
            <a:r>
              <a:rPr lang="en-US" dirty="0" smtClean="0"/>
              <a:t> do each of the factors listed in (1) affect the diffusion of solutes?</a:t>
            </a:r>
          </a:p>
          <a:p>
            <a:pPr marL="457200" lvl="1" indent="0" eaLnBrk="1" hangingPunct="1">
              <a:buNone/>
            </a:pPr>
            <a:r>
              <a:rPr lang="en-US" b="1" u="sng" dirty="0" smtClean="0"/>
              <a:t>Max</a:t>
            </a:r>
            <a:r>
              <a:rPr lang="en-US" b="1" dirty="0" smtClean="0"/>
              <a:t> 1 page (should be shorter)</a:t>
            </a:r>
          </a:p>
          <a:p>
            <a:pPr eaLnBrk="1" hangingPunct="1">
              <a:buFont typeface="Arial" charset="0"/>
              <a:buNone/>
            </a:pPr>
            <a:r>
              <a:rPr lang="en-US" dirty="0" smtClean="0"/>
              <a:t>Report is individual – </a:t>
            </a:r>
            <a:r>
              <a:rPr lang="en-US" b="1" dirty="0" smtClean="0">
                <a:solidFill>
                  <a:srgbClr val="C00000"/>
                </a:solidFill>
              </a:rPr>
              <a:t>beware of plagiarism (“I didn’t know” doesn’t work)</a:t>
            </a:r>
          </a:p>
          <a:p>
            <a:pPr eaLnBrk="1" hangingPunct="1">
              <a:buFont typeface="Arial" charset="0"/>
              <a:buNone/>
            </a:pPr>
            <a:r>
              <a:rPr lang="en-US" b="1" dirty="0" smtClean="0"/>
              <a:t>Read</a:t>
            </a:r>
            <a:r>
              <a:rPr lang="en-US" b="1" dirty="0" smtClean="0">
                <a:solidFill>
                  <a:srgbClr val="C00000"/>
                </a:solidFill>
              </a:rPr>
              <a:t> instruction file </a:t>
            </a:r>
            <a:r>
              <a:rPr lang="en-US" b="1" dirty="0" smtClean="0"/>
              <a:t>in Lab2 page of website.</a:t>
            </a:r>
          </a:p>
          <a:p>
            <a:pPr marL="0" indent="0" eaLnBrk="1" hangingPunct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Reminders (tech skills mark !)</a:t>
            </a:r>
          </a:p>
        </p:txBody>
      </p:sp>
      <p:sp>
        <p:nvSpPr>
          <p:cNvPr id="12493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Clean up: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place pipettes</a:t>
            </a:r>
            <a:r>
              <a:rPr lang="en-GB" dirty="0" smtClean="0"/>
              <a:t> and </a:t>
            </a:r>
            <a:r>
              <a:rPr lang="en-GB" dirty="0" err="1" smtClean="0"/>
              <a:t>microtubes</a:t>
            </a:r>
            <a:r>
              <a:rPr lang="en-GB" dirty="0" smtClean="0"/>
              <a:t> (plastic) in biohazard bags (red)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Rinse test tubes and pour remaining liquids into waste liquid beakers. Leave tubes in tube rack on bench.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Put slides and cover slips in the broken glass beaker.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Clean your workbench and microscope stage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dirty="0" smtClean="0"/>
              <a:t>wash your hands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clean optical surfaces of your microscope with humid </a:t>
            </a:r>
            <a:r>
              <a:rPr lang="en-US" dirty="0" err="1" smtClean="0"/>
              <a:t>KimWipe</a:t>
            </a:r>
            <a:r>
              <a:rPr lang="en-US" dirty="0" smtClean="0"/>
              <a:t>.</a:t>
            </a:r>
          </a:p>
          <a:p>
            <a:pPr marL="971550" lvl="1" indent="-514350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Return your microscope to the cupboard (on 4x objective).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dirty="0"/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b="1" dirty="0" smtClean="0">
                <a:solidFill>
                  <a:srgbClr val="C00000"/>
                </a:solidFill>
                <a:sym typeface="Wingdings" panose="05000000000000000000" pitchFamily="2" charset="2"/>
              </a:rPr>
              <a:t></a:t>
            </a:r>
            <a:r>
              <a:rPr lang="en-CA" b="1" dirty="0" err="1" smtClean="0">
                <a:solidFill>
                  <a:srgbClr val="C00000"/>
                </a:solidFill>
              </a:rPr>
              <a:t>Prelab</a:t>
            </a:r>
            <a:r>
              <a:rPr lang="en-CA" b="1" dirty="0" smtClean="0">
                <a:solidFill>
                  <a:srgbClr val="C00000"/>
                </a:solidFill>
              </a:rPr>
              <a:t> quiz at the beginning of lab 3 on text of the </a:t>
            </a:r>
            <a:r>
              <a:rPr lang="en-CA" b="1" i="1" dirty="0" smtClean="0">
                <a:solidFill>
                  <a:srgbClr val="C00000"/>
                </a:solidFill>
              </a:rPr>
              <a:t>Amoeba</a:t>
            </a:r>
            <a:r>
              <a:rPr lang="en-CA" b="1" dirty="0" smtClean="0">
                <a:solidFill>
                  <a:srgbClr val="C00000"/>
                </a:solidFill>
              </a:rPr>
              <a:t> lab. Be on time!</a:t>
            </a:r>
            <a:endParaRPr lang="en-US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</TotalTime>
  <Pages>33</Pages>
  <Words>948</Words>
  <Application>Microsoft Office PowerPoint</Application>
  <PresentationFormat>On-screen Show (4:3)</PresentationFormat>
  <Paragraphs>125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Arial Rounded MT Bold</vt:lpstr>
      <vt:lpstr>Calibri</vt:lpstr>
      <vt:lpstr>Times New Roman</vt:lpstr>
      <vt:lpstr>Wingdings</vt:lpstr>
      <vt:lpstr>Office Theme</vt:lpstr>
      <vt:lpstr>BIO1140 Lab 2 Permeability of the Red Blood Cell</vt:lpstr>
      <vt:lpstr>Objectives</vt:lpstr>
      <vt:lpstr>Part I: RBC Permeability Experiments</vt:lpstr>
      <vt:lpstr>Procedure:</vt:lpstr>
      <vt:lpstr>Procedure:</vt:lpstr>
      <vt:lpstr>Recording your Data</vt:lpstr>
      <vt:lpstr>Part II: RBCs &amp; Salt solutions</vt:lpstr>
      <vt:lpstr>Part II: RBCs &amp; tonicity series</vt:lpstr>
      <vt:lpstr>Part II: procedure</vt:lpstr>
      <vt:lpstr>Part II: procedure (end)</vt:lpstr>
      <vt:lpstr>Cell diameter Measurement</vt:lpstr>
      <vt:lpstr>Evaluation: Report</vt:lpstr>
      <vt:lpstr>Evaluation: Report (cont’d)</vt:lpstr>
      <vt:lpstr>Reminders (tech skills mark !)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Porifera</dc:title>
  <dc:creator>Jon Houseman</dc:creator>
  <dc:description>Compilation of the French and English Porifera lectures</dc:description>
  <cp:lastModifiedBy>Fabien Avaron</cp:lastModifiedBy>
  <cp:revision>238</cp:revision>
  <cp:lastPrinted>1999-01-11T16:13:20Z</cp:lastPrinted>
  <dcterms:created xsi:type="dcterms:W3CDTF">1996-01-18T11:35:04Z</dcterms:created>
  <dcterms:modified xsi:type="dcterms:W3CDTF">2020-01-22T22:01:44Z</dcterms:modified>
</cp:coreProperties>
</file>