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72" r:id="rId2"/>
    <p:sldMasterId id="2147483684" r:id="rId3"/>
    <p:sldMasterId id="2147483735" r:id="rId4"/>
  </p:sldMasterIdLst>
  <p:notesMasterIdLst>
    <p:notesMasterId r:id="rId53"/>
  </p:notesMasterIdLst>
  <p:handoutMasterIdLst>
    <p:handoutMasterId r:id="rId54"/>
  </p:handoutMasterIdLst>
  <p:sldIdLst>
    <p:sldId id="368" r:id="rId5"/>
    <p:sldId id="370" r:id="rId6"/>
    <p:sldId id="371" r:id="rId7"/>
    <p:sldId id="372" r:id="rId8"/>
    <p:sldId id="374" r:id="rId9"/>
    <p:sldId id="722" r:id="rId10"/>
    <p:sldId id="375" r:id="rId11"/>
    <p:sldId id="376" r:id="rId12"/>
    <p:sldId id="395" r:id="rId13"/>
    <p:sldId id="377" r:id="rId14"/>
    <p:sldId id="378" r:id="rId15"/>
    <p:sldId id="380" r:id="rId16"/>
    <p:sldId id="396" r:id="rId17"/>
    <p:sldId id="382" r:id="rId18"/>
    <p:sldId id="383" r:id="rId19"/>
    <p:sldId id="657" r:id="rId20"/>
    <p:sldId id="393" r:id="rId21"/>
    <p:sldId id="633" r:id="rId22"/>
    <p:sldId id="632" r:id="rId23"/>
    <p:sldId id="384" r:id="rId24"/>
    <p:sldId id="576" r:id="rId25"/>
    <p:sldId id="385" r:id="rId26"/>
    <p:sldId id="386" r:id="rId27"/>
    <p:sldId id="388" r:id="rId28"/>
    <p:sldId id="390" r:id="rId29"/>
    <p:sldId id="391" r:id="rId30"/>
    <p:sldId id="392" r:id="rId31"/>
    <p:sldId id="635" r:id="rId32"/>
    <p:sldId id="424" r:id="rId33"/>
    <p:sldId id="431" r:id="rId34"/>
    <p:sldId id="636" r:id="rId35"/>
    <p:sldId id="590" r:id="rId36"/>
    <p:sldId id="448" r:id="rId37"/>
    <p:sldId id="453" r:id="rId38"/>
    <p:sldId id="433" r:id="rId39"/>
    <p:sldId id="435" r:id="rId40"/>
    <p:sldId id="498" r:id="rId41"/>
    <p:sldId id="485" r:id="rId42"/>
    <p:sldId id="486" r:id="rId43"/>
    <p:sldId id="489" r:id="rId44"/>
    <p:sldId id="490" r:id="rId45"/>
    <p:sldId id="491" r:id="rId46"/>
    <p:sldId id="499" r:id="rId47"/>
    <p:sldId id="492" r:id="rId48"/>
    <p:sldId id="493" r:id="rId49"/>
    <p:sldId id="494" r:id="rId50"/>
    <p:sldId id="669" r:id="rId51"/>
    <p:sldId id="495" r:id="rId52"/>
  </p:sldIdLst>
  <p:sldSz cx="9144000" cy="6858000" type="screen4x3"/>
  <p:notesSz cx="7315200" cy="9601200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FF66"/>
    <a:srgbClr val="CC0000"/>
    <a:srgbClr val="000099"/>
    <a:srgbClr val="B2B2B2"/>
    <a:srgbClr val="FFCC66"/>
    <a:srgbClr val="CCCCFF"/>
    <a:srgbClr val="CC6600"/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 autoAdjust="0"/>
    <p:restoredTop sz="94698" autoAdjust="0"/>
  </p:normalViewPr>
  <p:slideViewPr>
    <p:cSldViewPr snapToGrid="0">
      <p:cViewPr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858448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66825" y="727075"/>
            <a:ext cx="4781550" cy="3586163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9963" y="4560888"/>
            <a:ext cx="5375275" cy="43195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5631" tIns="46977" rIns="95631" bIns="469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20039670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93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55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2725" y="530225"/>
            <a:ext cx="1906588" cy="5667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30225"/>
            <a:ext cx="5572125" cy="5667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93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55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2725" y="530225"/>
            <a:ext cx="1906588" cy="5667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30225"/>
            <a:ext cx="5572125" cy="5667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93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55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2725" y="530225"/>
            <a:ext cx="1906588" cy="5667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30225"/>
            <a:ext cx="5572125" cy="5667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93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5513" y="1616075"/>
            <a:ext cx="3733800" cy="4581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2725" y="530225"/>
            <a:ext cx="1906588" cy="56673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30225"/>
            <a:ext cx="5572125" cy="56673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30225"/>
            <a:ext cx="7620000" cy="768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9313" y="1616075"/>
            <a:ext cx="7620000" cy="4581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263900" y="6486525"/>
            <a:ext cx="2393950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 dirty="0">
                <a:latin typeface="Arial Narrow" pitchFamily="34" charset="0"/>
              </a:rPr>
              <a:t>BIO 3302 – SLIDE #</a:t>
            </a:r>
            <a:fld id="{6B80493D-E51F-4CF6-BD22-69A9666C97B8}" type="slidenum">
              <a:rPr lang="en-US" sz="1600" b="1">
                <a:latin typeface="Arial Narrow" pitchFamily="34" charset="0"/>
              </a:rPr>
              <a:pPr>
                <a:spcBef>
                  <a:spcPct val="50000"/>
                </a:spcBef>
              </a:pPr>
              <a:t>‹#›</a:t>
            </a:fld>
            <a:endParaRPr lang="en-US" sz="1600" b="1" dirty="0">
              <a:latin typeface="Arial Narrow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9pPr>
    </p:titleStyle>
    <p:bodyStyle>
      <a:lvl1pPr marL="2857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q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n"/>
        <a:defRPr sz="2200" b="1">
          <a:solidFill>
            <a:schemeClr val="tx1"/>
          </a:solidFill>
          <a:latin typeface="+mn-lt"/>
        </a:defRPr>
      </a:lvl2pPr>
      <a:lvl3pPr marL="914400" indent="-17145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60000"/>
        <a:buFont typeface="Monotype Sorts" pitchFamily="2" charset="2"/>
        <a:buChar char="l"/>
        <a:defRPr sz="2000" b="1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110000"/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30225"/>
            <a:ext cx="7620000" cy="768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9313" y="1616075"/>
            <a:ext cx="7620000" cy="4581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505200" y="6400800"/>
            <a:ext cx="1911350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rgbClr val="000000"/>
                </a:solidFill>
                <a:latin typeface="Arial Narrow" pitchFamily="34" charset="0"/>
              </a:rPr>
              <a:t>BIO 3302 – SLIDE #</a:t>
            </a:r>
            <a:fld id="{6B80493D-E51F-4CF6-BD22-69A9666C97B8}" type="slidenum">
              <a:rPr lang="en-US" sz="1600" b="1">
                <a:solidFill>
                  <a:srgbClr val="000000"/>
                </a:solidFill>
                <a:latin typeface="Arial Narrow" pitchFamily="34" charset="0"/>
              </a:rPr>
              <a:pPr>
                <a:spcBef>
                  <a:spcPct val="50000"/>
                </a:spcBef>
              </a:pPr>
              <a:t>‹#›</a:t>
            </a:fld>
            <a:endParaRPr lang="en-US" sz="1600" b="1">
              <a:solidFill>
                <a:srgbClr val="000000"/>
              </a:solidFill>
              <a:latin typeface="Arial Narrow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9pPr>
    </p:titleStyle>
    <p:bodyStyle>
      <a:lvl1pPr marL="2857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q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n"/>
        <a:defRPr sz="2200" b="1">
          <a:solidFill>
            <a:schemeClr val="tx1"/>
          </a:solidFill>
          <a:latin typeface="+mn-lt"/>
        </a:defRPr>
      </a:lvl2pPr>
      <a:lvl3pPr marL="914400" indent="-17145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60000"/>
        <a:buFont typeface="Monotype Sorts" pitchFamily="2" charset="2"/>
        <a:buChar char="l"/>
        <a:defRPr sz="2000" b="1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110000"/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30225"/>
            <a:ext cx="7620000" cy="768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9313" y="1616075"/>
            <a:ext cx="7620000" cy="4581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505200" y="6400800"/>
            <a:ext cx="1911350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>
                <a:solidFill>
                  <a:srgbClr val="000000"/>
                </a:solidFill>
                <a:latin typeface="Arial Narrow" pitchFamily="34" charset="0"/>
              </a:rPr>
              <a:t>BIO 3302 – SLIDE #</a:t>
            </a:r>
            <a:fld id="{6B80493D-E51F-4CF6-BD22-69A9666C97B8}" type="slidenum">
              <a:rPr lang="en-US" sz="1600" b="1">
                <a:solidFill>
                  <a:srgbClr val="000000"/>
                </a:solidFill>
                <a:latin typeface="Arial Narrow" pitchFamily="34" charset="0"/>
              </a:rPr>
              <a:pPr>
                <a:spcBef>
                  <a:spcPct val="50000"/>
                </a:spcBef>
              </a:pPr>
              <a:t>‹#›</a:t>
            </a:fld>
            <a:endParaRPr lang="en-US" sz="1600" b="1">
              <a:solidFill>
                <a:srgbClr val="000000"/>
              </a:solidFill>
              <a:latin typeface="Arial Narrow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9pPr>
    </p:titleStyle>
    <p:bodyStyle>
      <a:lvl1pPr marL="2857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q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n"/>
        <a:defRPr sz="2200" b="1">
          <a:solidFill>
            <a:schemeClr val="tx1"/>
          </a:solidFill>
          <a:latin typeface="+mn-lt"/>
        </a:defRPr>
      </a:lvl2pPr>
      <a:lvl3pPr marL="914400" indent="-17145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60000"/>
        <a:buFont typeface="Monotype Sorts" pitchFamily="2" charset="2"/>
        <a:buChar char="l"/>
        <a:defRPr sz="2000" b="1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110000"/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530225"/>
            <a:ext cx="7620000" cy="768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49313" y="1616075"/>
            <a:ext cx="7620000" cy="4581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3263900" y="6400800"/>
            <a:ext cx="2393950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7" tIns="44450" rIns="90487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 b="1" dirty="0">
                <a:solidFill>
                  <a:srgbClr val="000000"/>
                </a:solidFill>
                <a:latin typeface="Arial Narrow" pitchFamily="34" charset="0"/>
              </a:rPr>
              <a:t>BIO 3302 – SLIDE #</a:t>
            </a:r>
            <a:fld id="{6B80493D-E51F-4CF6-BD22-69A9666C97B8}" type="slidenum">
              <a:rPr lang="en-US" sz="1600" b="1">
                <a:solidFill>
                  <a:srgbClr val="000000"/>
                </a:solidFill>
                <a:latin typeface="Arial Narrow" pitchFamily="34" charset="0"/>
              </a:rPr>
              <a:pPr>
                <a:spcBef>
                  <a:spcPct val="50000"/>
                </a:spcBef>
              </a:pPr>
              <a:t>‹#›</a:t>
            </a:fld>
            <a:endParaRPr lang="en-US" sz="1600" b="1" dirty="0">
              <a:solidFill>
                <a:srgbClr val="000000"/>
              </a:solidFill>
              <a:latin typeface="Arial Narrow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99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9pPr>
    </p:titleStyle>
    <p:bodyStyle>
      <a:lvl1pPr marL="2857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q"/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75000"/>
        <a:buFont typeface="Monotype Sorts" pitchFamily="2" charset="2"/>
        <a:buChar char="n"/>
        <a:defRPr sz="2200" b="1">
          <a:solidFill>
            <a:schemeClr val="tx1"/>
          </a:solidFill>
          <a:latin typeface="+mn-lt"/>
        </a:defRPr>
      </a:lvl2pPr>
      <a:lvl3pPr marL="914400" indent="-17145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60000"/>
        <a:buFont typeface="Monotype Sorts" pitchFamily="2" charset="2"/>
        <a:buChar char="l"/>
        <a:defRPr sz="2000" b="1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0"/>
        </a:spcBef>
        <a:spcAft>
          <a:spcPct val="0"/>
        </a:spcAft>
        <a:buClr>
          <a:schemeClr val="tx1"/>
        </a:buClr>
        <a:buSzPct val="110000"/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5pPr>
      <a:lvl6pPr marL="22288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6pPr>
      <a:lvl7pPr marL="26860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7pPr>
      <a:lvl8pPr marL="31432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8pPr>
      <a:lvl9pPr marL="36004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10000"/>
        <a:buChar char="4"/>
        <a:defRPr sz="24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e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19325" y="769938"/>
            <a:ext cx="4857750" cy="457200"/>
          </a:xfrm>
          <a:noFill/>
        </p:spPr>
        <p:txBody>
          <a:bodyPr/>
          <a:lstStyle/>
          <a:p>
            <a:r>
              <a:rPr lang="en-CA"/>
              <a:t>The vertebrate kidney</a:t>
            </a:r>
          </a:p>
        </p:txBody>
      </p:sp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6238" y="1790700"/>
            <a:ext cx="4556125" cy="4114800"/>
          </a:xfrm>
        </p:spPr>
        <p:txBody>
          <a:bodyPr/>
          <a:lstStyle/>
          <a:p>
            <a:r>
              <a:rPr lang="en-CA" dirty="0"/>
              <a:t>Kidney</a:t>
            </a:r>
          </a:p>
          <a:p>
            <a:pPr lvl="1"/>
            <a:r>
              <a:rPr lang="en-CA" dirty="0"/>
              <a:t>1% body weight but 20-25% of cardiac output</a:t>
            </a:r>
          </a:p>
          <a:p>
            <a:pPr lvl="1"/>
            <a:r>
              <a:rPr lang="en-CA" dirty="0" smtClean="0"/>
              <a:t>Layers</a:t>
            </a:r>
            <a:endParaRPr lang="en-CA" dirty="0"/>
          </a:p>
          <a:p>
            <a:pPr lvl="2"/>
            <a:r>
              <a:rPr lang="en-CA" dirty="0"/>
              <a:t>Cortex</a:t>
            </a:r>
          </a:p>
          <a:p>
            <a:pPr lvl="2"/>
            <a:r>
              <a:rPr lang="en-CA" dirty="0"/>
              <a:t>Medulla</a:t>
            </a:r>
          </a:p>
          <a:p>
            <a:pPr lvl="2"/>
            <a:r>
              <a:rPr lang="en-CA" dirty="0"/>
              <a:t>Renal pelvis</a:t>
            </a:r>
          </a:p>
          <a:p>
            <a:pPr lvl="1"/>
            <a:r>
              <a:rPr lang="en-CA" dirty="0" smtClean="0"/>
              <a:t>Functional unit = </a:t>
            </a:r>
            <a:br>
              <a:rPr lang="en-CA" dirty="0" smtClean="0"/>
            </a:br>
            <a:r>
              <a:rPr lang="en-CA" dirty="0" err="1" smtClean="0"/>
              <a:t>nephron</a:t>
            </a:r>
            <a:endParaRPr lang="en-CA" dirty="0" smtClean="0"/>
          </a:p>
          <a:p>
            <a:pPr lvl="1"/>
            <a:r>
              <a:rPr lang="en-CA" dirty="0" err="1" smtClean="0"/>
              <a:t>Ureters</a:t>
            </a:r>
            <a:r>
              <a:rPr lang="en-CA" dirty="0" smtClean="0"/>
              <a:t>, bladder, </a:t>
            </a:r>
            <a:br>
              <a:rPr lang="en-CA" dirty="0" smtClean="0"/>
            </a:br>
            <a:r>
              <a:rPr lang="en-CA" dirty="0" smtClean="0"/>
              <a:t>urethra</a:t>
            </a:r>
          </a:p>
        </p:txBody>
      </p:sp>
      <p:pic>
        <p:nvPicPr>
          <p:cNvPr id="323609" name="Picture 25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73438" y="3386138"/>
            <a:ext cx="1838325" cy="278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3610" name="Text Box 26"/>
          <p:cNvSpPr txBox="1">
            <a:spLocks noChangeArrowheads="1"/>
          </p:cNvSpPr>
          <p:nvPr/>
        </p:nvSpPr>
        <p:spPr bwMode="auto">
          <a:xfrm>
            <a:off x="6591300" y="5483225"/>
            <a:ext cx="22288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14-17, Randall et al. 2002</a:t>
            </a:r>
          </a:p>
        </p:txBody>
      </p:sp>
      <p:pic>
        <p:nvPicPr>
          <p:cNvPr id="323611" name="Picture 27" descr="figure-14-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4013" y="1808163"/>
            <a:ext cx="3656012" cy="353218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5763" y="581025"/>
            <a:ext cx="4076700" cy="5124450"/>
          </a:xfrm>
        </p:spPr>
        <p:txBody>
          <a:bodyPr/>
          <a:lstStyle/>
          <a:p>
            <a:pPr marL="0" indent="0"/>
            <a:r>
              <a:rPr lang="en-CA" dirty="0"/>
              <a:t> </a:t>
            </a:r>
            <a:r>
              <a:rPr lang="en-CA" dirty="0" err="1"/>
              <a:t>Nephron</a:t>
            </a:r>
            <a:endParaRPr lang="en-CA" dirty="0"/>
          </a:p>
          <a:p>
            <a:pPr marL="114300" lvl="1" indent="57150">
              <a:spcBef>
                <a:spcPct val="20000"/>
              </a:spcBef>
            </a:pPr>
            <a:r>
              <a:rPr lang="en-CA" dirty="0"/>
              <a:t>  Regions</a:t>
            </a:r>
          </a:p>
          <a:p>
            <a:pPr marL="514350" lvl="2" indent="-22860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 smtClean="0"/>
              <a:t>(1) Bowman’s capsule</a:t>
            </a:r>
            <a:br>
              <a:rPr lang="en-CA" dirty="0" smtClean="0"/>
            </a:br>
            <a:r>
              <a:rPr lang="en-CA" dirty="0" smtClean="0"/>
              <a:t>[Renal corpuscle = Bowman’s capsule + </a:t>
            </a:r>
            <a:r>
              <a:rPr lang="en-CA" dirty="0" err="1" smtClean="0"/>
              <a:t>glomerulus</a:t>
            </a:r>
            <a:r>
              <a:rPr lang="en-CA" dirty="0" smtClean="0"/>
              <a:t>]</a:t>
            </a:r>
          </a:p>
          <a:p>
            <a:pPr marL="514350" lvl="2" indent="-22860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 smtClean="0"/>
              <a:t>(</a:t>
            </a:r>
            <a:r>
              <a:rPr lang="en-CA" dirty="0"/>
              <a:t>2) Proximal tubule</a:t>
            </a:r>
          </a:p>
          <a:p>
            <a:pPr marL="514350" lvl="2" indent="-22860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/>
              <a:t>(3) Loop of </a:t>
            </a:r>
            <a:r>
              <a:rPr lang="en-CA" dirty="0" err="1"/>
              <a:t>Henle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- descending limb</a:t>
            </a:r>
            <a:br>
              <a:rPr lang="en-CA" dirty="0"/>
            </a:br>
            <a:r>
              <a:rPr lang="en-CA" dirty="0"/>
              <a:t>- ascending limb</a:t>
            </a:r>
          </a:p>
          <a:p>
            <a:pPr marL="514350" lvl="2" indent="-22860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/>
              <a:t>(4) Distal tubule</a:t>
            </a:r>
          </a:p>
          <a:p>
            <a:pPr marL="514350" lvl="2" indent="-22860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/>
              <a:t>(5) Collecting duct</a:t>
            </a:r>
          </a:p>
          <a:p>
            <a:pPr marL="514350" lvl="2" indent="-228600">
              <a:spcBef>
                <a:spcPct val="20000"/>
              </a:spcBef>
              <a:buFont typeface="Monotype Sorts" pitchFamily="2" charset="2"/>
              <a:buNone/>
            </a:pPr>
            <a:endParaRPr lang="en-CA" dirty="0"/>
          </a:p>
        </p:txBody>
      </p:sp>
      <p:pic>
        <p:nvPicPr>
          <p:cNvPr id="325635" name="Picture 3" descr="nephron"/>
          <p:cNvPicPr>
            <a:picLocks noChangeAspect="1" noChangeArrowheads="1"/>
          </p:cNvPicPr>
          <p:nvPr/>
        </p:nvPicPr>
        <p:blipFill>
          <a:blip r:embed="rId2" cstate="print"/>
          <a:srcRect b="2524"/>
          <a:stretch>
            <a:fillRect/>
          </a:stretch>
        </p:blipFill>
        <p:spPr bwMode="auto">
          <a:xfrm>
            <a:off x="4933950" y="76200"/>
            <a:ext cx="4076700" cy="6623050"/>
          </a:xfrm>
          <a:prstGeom prst="rect">
            <a:avLst/>
          </a:prstGeom>
          <a:noFill/>
        </p:spPr>
      </p:pic>
      <p:sp>
        <p:nvSpPr>
          <p:cNvPr id="325637" name="Text Box 5"/>
          <p:cNvSpPr txBox="1">
            <a:spLocks noChangeArrowheads="1"/>
          </p:cNvSpPr>
          <p:nvPr/>
        </p:nvSpPr>
        <p:spPr bwMode="auto">
          <a:xfrm>
            <a:off x="2727325" y="5984875"/>
            <a:ext cx="2073275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400" b="1" dirty="0">
                <a:latin typeface="Arial Narrow" pitchFamily="34" charset="0"/>
              </a:rPr>
              <a:t>Fig. 16-1 Vander et al. 1994</a:t>
            </a:r>
          </a:p>
        </p:txBody>
      </p:sp>
      <p:sp>
        <p:nvSpPr>
          <p:cNvPr id="6" name="Rectangle 5"/>
          <p:cNvSpPr/>
          <p:nvPr/>
        </p:nvSpPr>
        <p:spPr bwMode="auto">
          <a:xfrm>
            <a:off x="666750" y="2790825"/>
            <a:ext cx="2314575" cy="952500"/>
          </a:xfrm>
          <a:prstGeom prst="rect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990913" y="2755900"/>
            <a:ext cx="1200970" cy="101566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Mammals </a:t>
            </a:r>
            <a:b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&amp; birds</a:t>
            </a:r>
          </a:p>
          <a:p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only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9" name="Rectangle 3"/>
          <p:cNvSpPr>
            <a:spLocks noChangeArrowheads="1"/>
          </p:cNvSpPr>
          <p:nvPr/>
        </p:nvSpPr>
        <p:spPr bwMode="auto">
          <a:xfrm>
            <a:off x="700088" y="742950"/>
            <a:ext cx="4057650" cy="464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457200" lvl="2" indent="-228600">
              <a:buClr>
                <a:schemeClr val="tx1"/>
              </a:buClr>
              <a:buSzPct val="60000"/>
              <a:buFont typeface="Monotype Sorts" pitchFamily="2" charset="2"/>
              <a:buNone/>
            </a:pPr>
            <a:r>
              <a:rPr lang="en-CA" sz="2000" b="1" dirty="0">
                <a:latin typeface="Arial Narrow" pitchFamily="34" charset="0"/>
              </a:rPr>
              <a:t/>
            </a:r>
            <a:br>
              <a:rPr lang="en-CA" sz="2000" b="1" dirty="0">
                <a:latin typeface="Arial Narrow" pitchFamily="34" charset="0"/>
              </a:rPr>
            </a:br>
            <a:r>
              <a:rPr lang="en-CA" sz="2000" b="1" dirty="0">
                <a:latin typeface="Arial Narrow" pitchFamily="34" charset="0"/>
              </a:rPr>
              <a:t> </a:t>
            </a:r>
          </a:p>
          <a:p>
            <a:pPr marL="114300" lvl="1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>
                <a:latin typeface="Arial Narrow" pitchFamily="34" charset="0"/>
              </a:rPr>
              <a:t> Renal circulation</a:t>
            </a:r>
          </a:p>
          <a:p>
            <a:pPr marL="4572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afferent arteriole</a:t>
            </a:r>
          </a:p>
          <a:p>
            <a:pPr marL="4572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efferent arteriole</a:t>
            </a:r>
          </a:p>
          <a:p>
            <a:pPr marL="4572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err="1" smtClean="0">
                <a:latin typeface="Arial Narrow" pitchFamily="34" charset="0"/>
              </a:rPr>
              <a:t>peritubular</a:t>
            </a:r>
            <a:r>
              <a:rPr lang="en-CA" sz="2000" b="1" dirty="0" smtClean="0">
                <a:latin typeface="Arial Narrow" pitchFamily="34" charset="0"/>
              </a:rPr>
              <a:t> capillaries and </a:t>
            </a:r>
            <a:br>
              <a:rPr lang="en-CA" sz="2000" b="1" dirty="0" smtClean="0">
                <a:latin typeface="Arial Narrow" pitchFamily="34" charset="0"/>
              </a:rPr>
            </a:br>
            <a:r>
              <a:rPr lang="en-CA" sz="2000" b="1" dirty="0" err="1" smtClean="0">
                <a:latin typeface="Arial Narrow" pitchFamily="34" charset="0"/>
              </a:rPr>
              <a:t>vasa</a:t>
            </a:r>
            <a:r>
              <a:rPr lang="en-CA" sz="2000" b="1" dirty="0" smtClean="0">
                <a:latin typeface="Arial Narrow" pitchFamily="34" charset="0"/>
              </a:rPr>
              <a:t> recta</a:t>
            </a:r>
            <a:endParaRPr lang="en-CA" sz="2000" b="1" dirty="0">
              <a:latin typeface="Arial Narrow" pitchFamily="34" charset="0"/>
            </a:endParaRPr>
          </a:p>
          <a:p>
            <a:pPr marL="457200" lvl="2" indent="-228600">
              <a:spcBef>
                <a:spcPct val="20000"/>
              </a:spcBef>
              <a:buClr>
                <a:schemeClr val="tx1"/>
              </a:buClr>
              <a:buSzPct val="60000"/>
              <a:buFont typeface="Monotype Sorts" pitchFamily="2" charset="2"/>
              <a:buNone/>
            </a:pPr>
            <a:endParaRPr lang="en-CA" sz="2000" b="1" dirty="0">
              <a:latin typeface="Arial Narrow" pitchFamily="34" charset="0"/>
            </a:endParaRPr>
          </a:p>
        </p:txBody>
      </p:sp>
      <p:pic>
        <p:nvPicPr>
          <p:cNvPr id="326662" name="Picture 6" descr="11-22_vessels_l"/>
          <p:cNvPicPr>
            <a:picLocks noChangeAspect="1" noChangeArrowheads="1"/>
          </p:cNvPicPr>
          <p:nvPr/>
        </p:nvPicPr>
        <p:blipFill>
          <a:blip r:embed="rId2" cstate="print"/>
          <a:srcRect b="6404"/>
          <a:stretch>
            <a:fillRect/>
          </a:stretch>
        </p:blipFill>
        <p:spPr bwMode="auto">
          <a:xfrm>
            <a:off x="3978275" y="660400"/>
            <a:ext cx="4340225" cy="496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26661" name="Text Box 5"/>
          <p:cNvSpPr txBox="1">
            <a:spLocks noChangeArrowheads="1"/>
          </p:cNvSpPr>
          <p:nvPr/>
        </p:nvSpPr>
        <p:spPr bwMode="auto">
          <a:xfrm>
            <a:off x="7216775" y="5622925"/>
            <a:ext cx="8699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400" b="1">
                <a:latin typeface="Arial Narrow" pitchFamily="34" charset="0"/>
              </a:rPr>
              <a:t>Fig. 10.21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82" name="Picture 2" descr="figure-14-21"/>
          <p:cNvPicPr>
            <a:picLocks noChangeAspect="1" noChangeArrowheads="1"/>
          </p:cNvPicPr>
          <p:nvPr/>
        </p:nvPicPr>
        <p:blipFill>
          <a:blip r:embed="rId2" cstate="print"/>
          <a:srcRect l="20876" r="6572"/>
          <a:stretch>
            <a:fillRect/>
          </a:stretch>
        </p:blipFill>
        <p:spPr bwMode="auto">
          <a:xfrm>
            <a:off x="5441950" y="754063"/>
            <a:ext cx="3575050" cy="5691187"/>
          </a:xfrm>
          <a:prstGeom prst="rect">
            <a:avLst/>
          </a:prstGeom>
          <a:noFill/>
        </p:spPr>
      </p:pic>
      <p:sp>
        <p:nvSpPr>
          <p:cNvPr id="327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6713" y="1552575"/>
            <a:ext cx="5689600" cy="4724400"/>
          </a:xfrm>
        </p:spPr>
        <p:txBody>
          <a:bodyPr/>
          <a:lstStyle/>
          <a:p>
            <a:pPr marL="0" indent="0"/>
            <a:r>
              <a:rPr lang="en-CA" dirty="0"/>
              <a:t>  Overview - 3 processes</a:t>
            </a:r>
          </a:p>
          <a:p>
            <a:pPr marL="400050" lvl="1" indent="-28575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/>
              <a:t>(1) Filtration</a:t>
            </a:r>
          </a:p>
          <a:p>
            <a:pPr marL="742950" lvl="2" indent="-228600"/>
            <a:r>
              <a:rPr lang="en-CA" dirty="0"/>
              <a:t>Molecular size</a:t>
            </a:r>
          </a:p>
          <a:p>
            <a:pPr marL="742950" lvl="2" indent="-228600"/>
            <a:r>
              <a:rPr lang="en-CA" dirty="0"/>
              <a:t>filtrate = blood plasma - proteins</a:t>
            </a:r>
          </a:p>
          <a:p>
            <a:pPr marL="742950" lvl="2" indent="-228600"/>
            <a:r>
              <a:rPr lang="en-CA" dirty="0" err="1"/>
              <a:t>Glomerular</a:t>
            </a:r>
            <a:r>
              <a:rPr lang="en-CA" dirty="0"/>
              <a:t> filtration rate (GFR)</a:t>
            </a:r>
          </a:p>
          <a:p>
            <a:pPr marL="1085850" lvl="3"/>
            <a:r>
              <a:rPr lang="en-CA" dirty="0"/>
              <a:t>15-25% of H</a:t>
            </a:r>
            <a:r>
              <a:rPr lang="en-CA" baseline="-25000" dirty="0"/>
              <a:t>2</a:t>
            </a:r>
            <a:r>
              <a:rPr lang="en-CA" dirty="0"/>
              <a:t>O and solutes are filtered</a:t>
            </a:r>
          </a:p>
          <a:p>
            <a:pPr marL="1085850" lvl="3"/>
            <a:r>
              <a:rPr lang="en-CA" dirty="0"/>
              <a:t>125 </a:t>
            </a:r>
            <a:r>
              <a:rPr lang="en-CA" dirty="0" err="1"/>
              <a:t>mL</a:t>
            </a:r>
            <a:r>
              <a:rPr lang="en-CA" dirty="0"/>
              <a:t> min</a:t>
            </a:r>
            <a:r>
              <a:rPr lang="en-CA" baseline="30000" dirty="0"/>
              <a:t>-1</a:t>
            </a:r>
            <a:r>
              <a:rPr lang="en-CA" dirty="0"/>
              <a:t> </a:t>
            </a:r>
          </a:p>
          <a:p>
            <a:pPr marL="400050" lvl="1" indent="-28575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/>
              <a:t>(2) </a:t>
            </a:r>
            <a:r>
              <a:rPr lang="en-CA" dirty="0" err="1"/>
              <a:t>Reabsorption</a:t>
            </a:r>
            <a:endParaRPr lang="en-CA" dirty="0"/>
          </a:p>
          <a:p>
            <a:pPr marL="742950" lvl="2" indent="-228600"/>
            <a:r>
              <a:rPr lang="en-CA" dirty="0"/>
              <a:t>99% H</a:t>
            </a:r>
            <a:r>
              <a:rPr lang="en-CA" baseline="-25000" dirty="0"/>
              <a:t>2</a:t>
            </a:r>
            <a:r>
              <a:rPr lang="en-CA" dirty="0"/>
              <a:t>O and salts</a:t>
            </a:r>
          </a:p>
          <a:p>
            <a:pPr marL="742950" lvl="2" indent="-228600"/>
            <a:r>
              <a:rPr lang="en-CA" dirty="0"/>
              <a:t>active and passive mechanisms</a:t>
            </a:r>
          </a:p>
          <a:p>
            <a:pPr marL="400050" lvl="1" indent="-28575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/>
              <a:t>(3) Secretion</a:t>
            </a:r>
          </a:p>
          <a:p>
            <a:pPr marL="742950" lvl="2" indent="-228600"/>
            <a:r>
              <a:rPr lang="en-CA" dirty="0" smtClean="0"/>
              <a:t>Selective</a:t>
            </a:r>
            <a:endParaRPr lang="en-CA" dirty="0"/>
          </a:p>
          <a:p>
            <a:pPr marL="742950" lvl="2" indent="-228600"/>
            <a:r>
              <a:rPr lang="en-CA" dirty="0"/>
              <a:t>a</a:t>
            </a:r>
            <a:r>
              <a:rPr lang="en-CA" dirty="0" smtClean="0"/>
              <a:t>ctive </a:t>
            </a:r>
            <a:r>
              <a:rPr lang="en-CA" dirty="0"/>
              <a:t>transport</a:t>
            </a:r>
          </a:p>
          <a:p>
            <a:pPr marL="742950" lvl="2" indent="-228600">
              <a:buNone/>
            </a:pPr>
            <a:endParaRPr lang="en-CA" dirty="0"/>
          </a:p>
        </p:txBody>
      </p:sp>
      <p:sp>
        <p:nvSpPr>
          <p:cNvPr id="327685" name="Rectangle 5"/>
          <p:cNvSpPr>
            <a:spLocks noGrp="1" noChangeArrowheads="1"/>
          </p:cNvSpPr>
          <p:nvPr>
            <p:ph type="title"/>
          </p:nvPr>
        </p:nvSpPr>
        <p:spPr>
          <a:xfrm>
            <a:off x="2813050" y="685800"/>
            <a:ext cx="3627438" cy="457200"/>
          </a:xfrm>
          <a:noFill/>
        </p:spPr>
        <p:txBody>
          <a:bodyPr/>
          <a:lstStyle/>
          <a:p>
            <a:r>
              <a:rPr lang="en-CA"/>
              <a:t>Urine formation</a:t>
            </a:r>
          </a:p>
        </p:txBody>
      </p:sp>
      <p:sp>
        <p:nvSpPr>
          <p:cNvPr id="327686" name="Text Box 6"/>
          <p:cNvSpPr txBox="1">
            <a:spLocks noChangeArrowheads="1"/>
          </p:cNvSpPr>
          <p:nvPr/>
        </p:nvSpPr>
        <p:spPr bwMode="auto">
          <a:xfrm>
            <a:off x="6867525" y="6496050"/>
            <a:ext cx="22288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400" b="1">
                <a:latin typeface="Arial Narrow" pitchFamily="34" charset="0"/>
              </a:rPr>
              <a:t>Fig. 14-21, Randall et al. 2002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741" name="Picture 13"/>
          <p:cNvPicPr>
            <a:picLocks noChangeArrowheads="1"/>
          </p:cNvPicPr>
          <p:nvPr/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 bwMode="auto">
          <a:xfrm>
            <a:off x="4322762" y="3932238"/>
            <a:ext cx="4583113" cy="205422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  <a:effectLst/>
        </p:spPr>
      </p:pic>
      <p:sp>
        <p:nvSpPr>
          <p:cNvPr id="329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0663" y="390525"/>
            <a:ext cx="7096125" cy="5486400"/>
          </a:xfrm>
        </p:spPr>
        <p:txBody>
          <a:bodyPr/>
          <a:lstStyle/>
          <a:p>
            <a:pPr marL="342900" indent="-342900"/>
            <a:r>
              <a:rPr lang="en-CA" dirty="0"/>
              <a:t>Quantification of renal solute handling</a:t>
            </a:r>
          </a:p>
          <a:p>
            <a:pPr marL="742950" lvl="1" indent="-285750"/>
            <a:r>
              <a:rPr lang="en-CA" dirty="0"/>
              <a:t>See Box 10.3 </a:t>
            </a:r>
          </a:p>
          <a:p>
            <a:pPr marL="742950" lvl="1" indent="-285750"/>
            <a:r>
              <a:rPr lang="en-CA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Renal clearance ratio</a:t>
            </a:r>
            <a:r>
              <a:rPr lang="en-CA" dirty="0"/>
              <a:t> </a:t>
            </a:r>
            <a:br>
              <a:rPr lang="en-CA" dirty="0"/>
            </a:br>
            <a:r>
              <a:rPr lang="en-CA" dirty="0"/>
              <a:t> = appearance in urine / appearance in filtrate</a:t>
            </a:r>
            <a:br>
              <a:rPr lang="en-CA" dirty="0"/>
            </a:br>
            <a:r>
              <a:rPr lang="en-CA" dirty="0"/>
              <a:t> =   [X]</a:t>
            </a:r>
            <a:r>
              <a:rPr lang="en-CA" baseline="-25000" dirty="0"/>
              <a:t>u</a:t>
            </a:r>
            <a:r>
              <a:rPr lang="en-CA" dirty="0"/>
              <a:t>· V</a:t>
            </a:r>
            <a:r>
              <a:rPr lang="en-CA" baseline="-25000" dirty="0"/>
              <a:t>u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     [X]</a:t>
            </a:r>
            <a:r>
              <a:rPr lang="en-CA" baseline="-25000" dirty="0"/>
              <a:t>p</a:t>
            </a:r>
            <a:r>
              <a:rPr lang="en-CA" dirty="0"/>
              <a:t>· GFR</a:t>
            </a:r>
          </a:p>
          <a:p>
            <a:pPr marL="742950" lvl="1" indent="-285750"/>
            <a:r>
              <a:rPr lang="en-CA" dirty="0"/>
              <a:t>RCR values</a:t>
            </a:r>
          </a:p>
          <a:p>
            <a:pPr marL="1085850" lvl="2" indent="-228600"/>
            <a:r>
              <a:rPr lang="en-CA" dirty="0"/>
              <a:t>RCR = 1 filtration only</a:t>
            </a:r>
          </a:p>
          <a:p>
            <a:pPr marL="1085850" lvl="2" indent="-228600"/>
            <a:r>
              <a:rPr lang="en-CA" dirty="0"/>
              <a:t>RCR &gt; 1 = </a:t>
            </a:r>
            <a:r>
              <a:rPr lang="en-CA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</a:t>
            </a:r>
            <a:r>
              <a:rPr lang="en-CA" dirty="0"/>
              <a:t> secretion</a:t>
            </a:r>
          </a:p>
          <a:p>
            <a:pPr marL="1085850" lvl="2" indent="-228600"/>
            <a:r>
              <a:rPr lang="en-CA" dirty="0"/>
              <a:t>RCR &lt; 1 = </a:t>
            </a:r>
            <a:r>
              <a:rPr lang="en-CA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</a:t>
            </a:r>
            <a:r>
              <a:rPr lang="en-CA" dirty="0"/>
              <a:t> </a:t>
            </a:r>
            <a:r>
              <a:rPr lang="en-CA" dirty="0" err="1"/>
              <a:t>reabsorption</a:t>
            </a:r>
            <a:endParaRPr lang="en-CA" dirty="0"/>
          </a:p>
          <a:p>
            <a:pPr marL="742950" lvl="1" indent="-285750">
              <a:spcBef>
                <a:spcPct val="20000"/>
              </a:spcBef>
            </a:pPr>
            <a:r>
              <a:rPr lang="en-CA" dirty="0"/>
              <a:t>GFR determined from </a:t>
            </a:r>
            <a:r>
              <a:rPr lang="en-CA" dirty="0" err="1"/>
              <a:t>inulin</a:t>
            </a:r>
            <a:endParaRPr lang="en-CA" dirty="0"/>
          </a:p>
          <a:p>
            <a:pPr marL="1085850" lvl="2" indent="-228600"/>
            <a:r>
              <a:rPr lang="en-CA" dirty="0"/>
              <a:t>RCR = 1</a:t>
            </a:r>
          </a:p>
          <a:p>
            <a:pPr marL="1085850" lvl="2" indent="-228600"/>
            <a:r>
              <a:rPr lang="en-CA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GFR</a:t>
            </a:r>
            <a:r>
              <a:rPr lang="en-CA" dirty="0"/>
              <a:t> = [</a:t>
            </a:r>
            <a:r>
              <a:rPr lang="en-CA" dirty="0" err="1"/>
              <a:t>inulin</a:t>
            </a:r>
            <a:r>
              <a:rPr lang="en-CA" dirty="0"/>
              <a:t>]</a:t>
            </a:r>
            <a:r>
              <a:rPr lang="en-CA" baseline="-25000" dirty="0" err="1"/>
              <a:t>u</a:t>
            </a:r>
            <a:r>
              <a:rPr lang="en-CA" dirty="0" err="1"/>
              <a:t>·V</a:t>
            </a:r>
            <a:r>
              <a:rPr lang="en-CA" baseline="-25000" dirty="0" err="1"/>
              <a:t>u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               [</a:t>
            </a:r>
            <a:r>
              <a:rPr lang="en-CA" dirty="0" err="1"/>
              <a:t>inulin</a:t>
            </a:r>
            <a:r>
              <a:rPr lang="en-CA" dirty="0"/>
              <a:t>]</a:t>
            </a:r>
            <a:r>
              <a:rPr lang="en-CA" baseline="-25000" dirty="0"/>
              <a:t>p</a:t>
            </a:r>
          </a:p>
        </p:txBody>
      </p:sp>
      <p:grpSp>
        <p:nvGrpSpPr>
          <p:cNvPr id="329731" name="Group 3"/>
          <p:cNvGrpSpPr>
            <a:grpSpLocks/>
          </p:cNvGrpSpPr>
          <p:nvPr/>
        </p:nvGrpSpPr>
        <p:grpSpPr bwMode="auto">
          <a:xfrm>
            <a:off x="6556375" y="752475"/>
            <a:ext cx="871538" cy="2476500"/>
            <a:chOff x="4592" y="216"/>
            <a:chExt cx="549" cy="1560"/>
          </a:xfrm>
        </p:grpSpPr>
        <p:grpSp>
          <p:nvGrpSpPr>
            <p:cNvPr id="329732" name="Group 4"/>
            <p:cNvGrpSpPr>
              <a:grpSpLocks/>
            </p:cNvGrpSpPr>
            <p:nvPr/>
          </p:nvGrpSpPr>
          <p:grpSpPr bwMode="auto">
            <a:xfrm>
              <a:off x="4592" y="264"/>
              <a:ext cx="549" cy="1332"/>
              <a:chOff x="3846" y="2016"/>
              <a:chExt cx="738" cy="1428"/>
            </a:xfrm>
          </p:grpSpPr>
          <p:sp>
            <p:nvSpPr>
              <p:cNvPr id="329733" name="Freeform 5"/>
              <p:cNvSpPr>
                <a:spLocks/>
              </p:cNvSpPr>
              <p:nvPr/>
            </p:nvSpPr>
            <p:spPr bwMode="auto">
              <a:xfrm>
                <a:off x="3846" y="2016"/>
                <a:ext cx="738" cy="1404"/>
              </a:xfrm>
              <a:custGeom>
                <a:avLst/>
                <a:gdLst/>
                <a:ahLst/>
                <a:cxnLst>
                  <a:cxn ang="0">
                    <a:pos x="222" y="1404"/>
                  </a:cxn>
                  <a:cxn ang="0">
                    <a:pos x="222" y="396"/>
                  </a:cxn>
                  <a:cxn ang="0">
                    <a:pos x="204" y="318"/>
                  </a:cxn>
                  <a:cxn ang="0">
                    <a:pos x="174" y="276"/>
                  </a:cxn>
                  <a:cxn ang="0">
                    <a:pos x="120" y="246"/>
                  </a:cxn>
                  <a:cxn ang="0">
                    <a:pos x="60" y="210"/>
                  </a:cxn>
                  <a:cxn ang="0">
                    <a:pos x="18" y="168"/>
                  </a:cxn>
                  <a:cxn ang="0">
                    <a:pos x="0" y="132"/>
                  </a:cxn>
                  <a:cxn ang="0">
                    <a:pos x="0" y="96"/>
                  </a:cxn>
                  <a:cxn ang="0">
                    <a:pos x="18" y="54"/>
                  </a:cxn>
                  <a:cxn ang="0">
                    <a:pos x="48" y="24"/>
                  </a:cxn>
                  <a:cxn ang="0">
                    <a:pos x="102" y="0"/>
                  </a:cxn>
                  <a:cxn ang="0">
                    <a:pos x="156" y="12"/>
                  </a:cxn>
                  <a:cxn ang="0">
                    <a:pos x="198" y="54"/>
                  </a:cxn>
                  <a:cxn ang="0">
                    <a:pos x="258" y="108"/>
                  </a:cxn>
                  <a:cxn ang="0">
                    <a:pos x="306" y="144"/>
                  </a:cxn>
                  <a:cxn ang="0">
                    <a:pos x="360" y="174"/>
                  </a:cxn>
                  <a:cxn ang="0">
                    <a:pos x="444" y="144"/>
                  </a:cxn>
                  <a:cxn ang="0">
                    <a:pos x="510" y="90"/>
                  </a:cxn>
                  <a:cxn ang="0">
                    <a:pos x="546" y="42"/>
                  </a:cxn>
                  <a:cxn ang="0">
                    <a:pos x="600" y="12"/>
                  </a:cxn>
                  <a:cxn ang="0">
                    <a:pos x="642" y="6"/>
                  </a:cxn>
                  <a:cxn ang="0">
                    <a:pos x="684" y="18"/>
                  </a:cxn>
                  <a:cxn ang="0">
                    <a:pos x="720" y="48"/>
                  </a:cxn>
                  <a:cxn ang="0">
                    <a:pos x="738" y="90"/>
                  </a:cxn>
                  <a:cxn ang="0">
                    <a:pos x="732" y="144"/>
                  </a:cxn>
                  <a:cxn ang="0">
                    <a:pos x="714" y="180"/>
                  </a:cxn>
                  <a:cxn ang="0">
                    <a:pos x="660" y="222"/>
                  </a:cxn>
                  <a:cxn ang="0">
                    <a:pos x="606" y="258"/>
                  </a:cxn>
                  <a:cxn ang="0">
                    <a:pos x="564" y="282"/>
                  </a:cxn>
                  <a:cxn ang="0">
                    <a:pos x="534" y="324"/>
                  </a:cxn>
                  <a:cxn ang="0">
                    <a:pos x="516" y="360"/>
                  </a:cxn>
                  <a:cxn ang="0">
                    <a:pos x="504" y="462"/>
                  </a:cxn>
                  <a:cxn ang="0">
                    <a:pos x="516" y="1398"/>
                  </a:cxn>
                </a:cxnLst>
                <a:rect l="0" t="0" r="r" b="b"/>
                <a:pathLst>
                  <a:path w="738" h="1404">
                    <a:moveTo>
                      <a:pt x="222" y="1404"/>
                    </a:moveTo>
                    <a:lnTo>
                      <a:pt x="222" y="396"/>
                    </a:lnTo>
                    <a:lnTo>
                      <a:pt x="204" y="318"/>
                    </a:lnTo>
                    <a:lnTo>
                      <a:pt x="174" y="276"/>
                    </a:lnTo>
                    <a:lnTo>
                      <a:pt x="120" y="246"/>
                    </a:lnTo>
                    <a:lnTo>
                      <a:pt x="60" y="210"/>
                    </a:lnTo>
                    <a:lnTo>
                      <a:pt x="18" y="168"/>
                    </a:lnTo>
                    <a:lnTo>
                      <a:pt x="0" y="132"/>
                    </a:lnTo>
                    <a:lnTo>
                      <a:pt x="0" y="96"/>
                    </a:lnTo>
                    <a:lnTo>
                      <a:pt x="18" y="54"/>
                    </a:lnTo>
                    <a:lnTo>
                      <a:pt x="48" y="24"/>
                    </a:lnTo>
                    <a:lnTo>
                      <a:pt x="102" y="0"/>
                    </a:lnTo>
                    <a:lnTo>
                      <a:pt x="156" y="12"/>
                    </a:lnTo>
                    <a:lnTo>
                      <a:pt x="198" y="54"/>
                    </a:lnTo>
                    <a:lnTo>
                      <a:pt x="258" y="108"/>
                    </a:lnTo>
                    <a:lnTo>
                      <a:pt x="306" y="144"/>
                    </a:lnTo>
                    <a:lnTo>
                      <a:pt x="360" y="174"/>
                    </a:lnTo>
                    <a:lnTo>
                      <a:pt x="444" y="144"/>
                    </a:lnTo>
                    <a:lnTo>
                      <a:pt x="510" y="90"/>
                    </a:lnTo>
                    <a:lnTo>
                      <a:pt x="546" y="42"/>
                    </a:lnTo>
                    <a:lnTo>
                      <a:pt x="600" y="12"/>
                    </a:lnTo>
                    <a:lnTo>
                      <a:pt x="642" y="6"/>
                    </a:lnTo>
                    <a:lnTo>
                      <a:pt x="684" y="18"/>
                    </a:lnTo>
                    <a:lnTo>
                      <a:pt x="720" y="48"/>
                    </a:lnTo>
                    <a:lnTo>
                      <a:pt x="738" y="90"/>
                    </a:lnTo>
                    <a:lnTo>
                      <a:pt x="732" y="144"/>
                    </a:lnTo>
                    <a:lnTo>
                      <a:pt x="714" y="180"/>
                    </a:lnTo>
                    <a:lnTo>
                      <a:pt x="660" y="222"/>
                    </a:lnTo>
                    <a:lnTo>
                      <a:pt x="606" y="258"/>
                    </a:lnTo>
                    <a:lnTo>
                      <a:pt x="564" y="282"/>
                    </a:lnTo>
                    <a:lnTo>
                      <a:pt x="534" y="324"/>
                    </a:lnTo>
                    <a:lnTo>
                      <a:pt x="516" y="360"/>
                    </a:lnTo>
                    <a:lnTo>
                      <a:pt x="504" y="462"/>
                    </a:lnTo>
                    <a:lnTo>
                      <a:pt x="516" y="1398"/>
                    </a:lnTo>
                  </a:path>
                </a:pathLst>
              </a:custGeom>
              <a:solidFill>
                <a:srgbClr val="CCFFFF"/>
              </a:solidFill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29734" name="Oval 6"/>
              <p:cNvSpPr>
                <a:spLocks noChangeArrowheads="1"/>
              </p:cNvSpPr>
              <p:nvPr/>
            </p:nvSpPr>
            <p:spPr bwMode="auto">
              <a:xfrm>
                <a:off x="4068" y="3397"/>
                <a:ext cx="300" cy="47"/>
              </a:xfrm>
              <a:prstGeom prst="ellipse">
                <a:avLst/>
              </a:prstGeom>
              <a:solidFill>
                <a:srgbClr val="CCFFFF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329735" name="Line 7"/>
            <p:cNvSpPr>
              <a:spLocks noChangeShapeType="1"/>
            </p:cNvSpPr>
            <p:nvPr/>
          </p:nvSpPr>
          <p:spPr bwMode="auto">
            <a:xfrm>
              <a:off x="4864" y="216"/>
              <a:ext cx="0" cy="156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9736" name="Text Box 8"/>
          <p:cNvSpPr txBox="1">
            <a:spLocks noChangeArrowheads="1"/>
          </p:cNvSpPr>
          <p:nvPr/>
        </p:nvSpPr>
        <p:spPr bwMode="auto">
          <a:xfrm>
            <a:off x="7564438" y="768350"/>
            <a:ext cx="10096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[X]</a:t>
            </a:r>
            <a:r>
              <a:rPr lang="en-CA" sz="1800" b="1" baseline="-25000">
                <a:latin typeface="Arial Narrow" pitchFamily="34" charset="0"/>
              </a:rPr>
              <a:t>p</a:t>
            </a:r>
            <a:r>
              <a:rPr lang="en-CA" sz="1800" b="1">
                <a:latin typeface="Arial Narrow" pitchFamily="34" charset="0"/>
              </a:rPr>
              <a:t>, GFR</a:t>
            </a:r>
          </a:p>
        </p:txBody>
      </p:sp>
      <p:sp>
        <p:nvSpPr>
          <p:cNvPr id="329737" name="Text Box 9"/>
          <p:cNvSpPr txBox="1">
            <a:spLocks noChangeArrowheads="1"/>
          </p:cNvSpPr>
          <p:nvPr/>
        </p:nvSpPr>
        <p:spPr bwMode="auto">
          <a:xfrm>
            <a:off x="7299325" y="2921000"/>
            <a:ext cx="815975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[X]</a:t>
            </a:r>
            <a:r>
              <a:rPr lang="en-CA" sz="1800" b="1" baseline="-25000">
                <a:latin typeface="Arial Narrow" pitchFamily="34" charset="0"/>
              </a:rPr>
              <a:t>u</a:t>
            </a:r>
            <a:r>
              <a:rPr lang="en-CA" sz="1800" b="1">
                <a:latin typeface="Arial Narrow" pitchFamily="34" charset="0"/>
              </a:rPr>
              <a:t>, V</a:t>
            </a:r>
            <a:r>
              <a:rPr lang="en-CA" sz="1800" b="1" baseline="-25000">
                <a:latin typeface="Arial Narrow" pitchFamily="34" charset="0"/>
              </a:rPr>
              <a:t>u</a:t>
            </a:r>
          </a:p>
        </p:txBody>
      </p:sp>
      <p:sp>
        <p:nvSpPr>
          <p:cNvPr id="329738" name="Text Box 10"/>
          <p:cNvSpPr txBox="1">
            <a:spLocks noChangeArrowheads="1"/>
          </p:cNvSpPr>
          <p:nvPr/>
        </p:nvSpPr>
        <p:spPr bwMode="auto">
          <a:xfrm>
            <a:off x="6827838" y="434975"/>
            <a:ext cx="309562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X</a:t>
            </a:r>
          </a:p>
        </p:txBody>
      </p:sp>
      <p:sp>
        <p:nvSpPr>
          <p:cNvPr id="329739" name="Text Box 11"/>
          <p:cNvSpPr txBox="1">
            <a:spLocks noChangeArrowheads="1"/>
          </p:cNvSpPr>
          <p:nvPr/>
        </p:nvSpPr>
        <p:spPr bwMode="auto">
          <a:xfrm>
            <a:off x="6837363" y="3159125"/>
            <a:ext cx="309562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X</a:t>
            </a:r>
          </a:p>
        </p:txBody>
      </p:sp>
      <p:sp>
        <p:nvSpPr>
          <p:cNvPr id="329740" name="Text Box 12"/>
          <p:cNvSpPr txBox="1">
            <a:spLocks noChangeArrowheads="1"/>
          </p:cNvSpPr>
          <p:nvPr/>
        </p:nvSpPr>
        <p:spPr bwMode="auto">
          <a:xfrm>
            <a:off x="6694488" y="958850"/>
            <a:ext cx="309562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X</a:t>
            </a:r>
          </a:p>
        </p:txBody>
      </p:sp>
      <p:sp>
        <p:nvSpPr>
          <p:cNvPr id="329742" name="Line 14"/>
          <p:cNvSpPr>
            <a:spLocks noChangeShapeType="1"/>
          </p:cNvSpPr>
          <p:nvPr/>
        </p:nvSpPr>
        <p:spPr bwMode="auto">
          <a:xfrm>
            <a:off x="1219200" y="2181225"/>
            <a:ext cx="1295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29743" name="Line 15"/>
          <p:cNvSpPr>
            <a:spLocks noChangeShapeType="1"/>
          </p:cNvSpPr>
          <p:nvPr/>
        </p:nvSpPr>
        <p:spPr bwMode="auto">
          <a:xfrm>
            <a:off x="1952625" y="4772025"/>
            <a:ext cx="1295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29744" name="Text Box 16"/>
          <p:cNvSpPr txBox="1">
            <a:spLocks noChangeArrowheads="1"/>
          </p:cNvSpPr>
          <p:nvPr/>
        </p:nvSpPr>
        <p:spPr bwMode="auto">
          <a:xfrm>
            <a:off x="6981825" y="6477000"/>
            <a:ext cx="21145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400" b="1">
                <a:latin typeface="Arial Narrow" pitchFamily="34" charset="0"/>
              </a:rPr>
              <a:t>Fig. 16-7, Vander et al. 1994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0663" y="390525"/>
            <a:ext cx="7096125" cy="5486400"/>
          </a:xfrm>
        </p:spPr>
        <p:txBody>
          <a:bodyPr/>
          <a:lstStyle/>
          <a:p>
            <a:pPr marL="342900" indent="-342900"/>
            <a:r>
              <a:rPr lang="en-CA" dirty="0"/>
              <a:t>Quantification of renal solute handling</a:t>
            </a:r>
          </a:p>
          <a:p>
            <a:pPr marL="742950" lvl="1" indent="-285750"/>
            <a:r>
              <a:rPr lang="en-CA" dirty="0"/>
              <a:t>See Box 10.3 </a:t>
            </a:r>
          </a:p>
          <a:p>
            <a:pPr marL="742950" lvl="1" indent="-285750"/>
            <a:r>
              <a:rPr lang="en-CA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Renal clearance ratio</a:t>
            </a:r>
            <a:r>
              <a:rPr lang="en-CA" dirty="0"/>
              <a:t> </a:t>
            </a:r>
            <a:br>
              <a:rPr lang="en-CA" dirty="0"/>
            </a:br>
            <a:r>
              <a:rPr lang="en-CA" dirty="0"/>
              <a:t> = appearance in urine / appearance in filtrate</a:t>
            </a:r>
            <a:br>
              <a:rPr lang="en-CA" dirty="0"/>
            </a:br>
            <a:r>
              <a:rPr lang="en-CA" dirty="0"/>
              <a:t> =   [X]</a:t>
            </a:r>
            <a:r>
              <a:rPr lang="en-CA" baseline="-25000" dirty="0"/>
              <a:t>u</a:t>
            </a:r>
            <a:r>
              <a:rPr lang="en-CA" dirty="0"/>
              <a:t>· V</a:t>
            </a:r>
            <a:r>
              <a:rPr lang="en-CA" baseline="-25000" dirty="0"/>
              <a:t>u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     [X]</a:t>
            </a:r>
            <a:r>
              <a:rPr lang="en-CA" baseline="-25000" dirty="0"/>
              <a:t>p</a:t>
            </a:r>
            <a:r>
              <a:rPr lang="en-CA" dirty="0"/>
              <a:t>· GFR</a:t>
            </a:r>
          </a:p>
          <a:p>
            <a:pPr marL="742950" lvl="1" indent="-285750"/>
            <a:r>
              <a:rPr lang="en-CA" dirty="0"/>
              <a:t>RCR values</a:t>
            </a:r>
          </a:p>
          <a:p>
            <a:pPr marL="1085850" lvl="2" indent="-228600"/>
            <a:r>
              <a:rPr lang="en-CA" dirty="0"/>
              <a:t>RCR = 1 filtration only</a:t>
            </a:r>
          </a:p>
          <a:p>
            <a:pPr marL="1085850" lvl="2" indent="-228600"/>
            <a:r>
              <a:rPr lang="en-CA" dirty="0"/>
              <a:t>RCR &gt; 1 = </a:t>
            </a:r>
            <a:r>
              <a:rPr lang="en-CA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</a:t>
            </a:r>
            <a:r>
              <a:rPr lang="en-CA" dirty="0"/>
              <a:t> secretion</a:t>
            </a:r>
          </a:p>
          <a:p>
            <a:pPr marL="1085850" lvl="2" indent="-228600"/>
            <a:r>
              <a:rPr lang="en-CA" dirty="0"/>
              <a:t>RCR &lt; 1 = </a:t>
            </a:r>
            <a:r>
              <a:rPr lang="en-CA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</a:t>
            </a:r>
            <a:r>
              <a:rPr lang="en-CA" dirty="0"/>
              <a:t> </a:t>
            </a:r>
            <a:r>
              <a:rPr lang="en-CA" dirty="0" err="1"/>
              <a:t>reabsorption</a:t>
            </a:r>
            <a:endParaRPr lang="en-CA" dirty="0"/>
          </a:p>
          <a:p>
            <a:pPr marL="742950" lvl="1" indent="-285750">
              <a:spcBef>
                <a:spcPct val="20000"/>
              </a:spcBef>
            </a:pPr>
            <a:r>
              <a:rPr lang="en-CA" dirty="0"/>
              <a:t>GFR determined from </a:t>
            </a:r>
            <a:r>
              <a:rPr lang="en-CA" dirty="0" err="1"/>
              <a:t>inulin</a:t>
            </a:r>
            <a:endParaRPr lang="en-CA" dirty="0"/>
          </a:p>
          <a:p>
            <a:pPr marL="1085850" lvl="2" indent="-228600"/>
            <a:r>
              <a:rPr lang="en-CA" dirty="0"/>
              <a:t>RCR = 1</a:t>
            </a:r>
          </a:p>
          <a:p>
            <a:pPr marL="1085850" lvl="2" indent="-228600"/>
            <a:r>
              <a:rPr lang="en-CA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GFR</a:t>
            </a:r>
            <a:r>
              <a:rPr lang="en-CA" dirty="0"/>
              <a:t> = [</a:t>
            </a:r>
            <a:r>
              <a:rPr lang="en-CA" dirty="0" err="1"/>
              <a:t>inulin</a:t>
            </a:r>
            <a:r>
              <a:rPr lang="en-CA" dirty="0"/>
              <a:t>]</a:t>
            </a:r>
            <a:r>
              <a:rPr lang="en-CA" baseline="-25000" dirty="0" err="1"/>
              <a:t>u</a:t>
            </a:r>
            <a:r>
              <a:rPr lang="en-CA" dirty="0" err="1"/>
              <a:t>·V</a:t>
            </a:r>
            <a:r>
              <a:rPr lang="en-CA" baseline="-25000" dirty="0" err="1"/>
              <a:t>u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               [</a:t>
            </a:r>
            <a:r>
              <a:rPr lang="en-CA" dirty="0" err="1"/>
              <a:t>inulin</a:t>
            </a:r>
            <a:r>
              <a:rPr lang="en-CA" dirty="0"/>
              <a:t>]</a:t>
            </a:r>
            <a:r>
              <a:rPr lang="en-CA" baseline="-25000" dirty="0"/>
              <a:t>p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6556375" y="752475"/>
            <a:ext cx="871538" cy="2476500"/>
            <a:chOff x="4592" y="216"/>
            <a:chExt cx="549" cy="1560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4592" y="264"/>
              <a:ext cx="549" cy="1332"/>
              <a:chOff x="3846" y="2016"/>
              <a:chExt cx="738" cy="1428"/>
            </a:xfrm>
          </p:grpSpPr>
          <p:sp>
            <p:nvSpPr>
              <p:cNvPr id="329733" name="Freeform 5"/>
              <p:cNvSpPr>
                <a:spLocks/>
              </p:cNvSpPr>
              <p:nvPr/>
            </p:nvSpPr>
            <p:spPr bwMode="auto">
              <a:xfrm>
                <a:off x="3846" y="2016"/>
                <a:ext cx="738" cy="1404"/>
              </a:xfrm>
              <a:custGeom>
                <a:avLst/>
                <a:gdLst/>
                <a:ahLst/>
                <a:cxnLst>
                  <a:cxn ang="0">
                    <a:pos x="222" y="1404"/>
                  </a:cxn>
                  <a:cxn ang="0">
                    <a:pos x="222" y="396"/>
                  </a:cxn>
                  <a:cxn ang="0">
                    <a:pos x="204" y="318"/>
                  </a:cxn>
                  <a:cxn ang="0">
                    <a:pos x="174" y="276"/>
                  </a:cxn>
                  <a:cxn ang="0">
                    <a:pos x="120" y="246"/>
                  </a:cxn>
                  <a:cxn ang="0">
                    <a:pos x="60" y="210"/>
                  </a:cxn>
                  <a:cxn ang="0">
                    <a:pos x="18" y="168"/>
                  </a:cxn>
                  <a:cxn ang="0">
                    <a:pos x="0" y="132"/>
                  </a:cxn>
                  <a:cxn ang="0">
                    <a:pos x="0" y="96"/>
                  </a:cxn>
                  <a:cxn ang="0">
                    <a:pos x="18" y="54"/>
                  </a:cxn>
                  <a:cxn ang="0">
                    <a:pos x="48" y="24"/>
                  </a:cxn>
                  <a:cxn ang="0">
                    <a:pos x="102" y="0"/>
                  </a:cxn>
                  <a:cxn ang="0">
                    <a:pos x="156" y="12"/>
                  </a:cxn>
                  <a:cxn ang="0">
                    <a:pos x="198" y="54"/>
                  </a:cxn>
                  <a:cxn ang="0">
                    <a:pos x="258" y="108"/>
                  </a:cxn>
                  <a:cxn ang="0">
                    <a:pos x="306" y="144"/>
                  </a:cxn>
                  <a:cxn ang="0">
                    <a:pos x="360" y="174"/>
                  </a:cxn>
                  <a:cxn ang="0">
                    <a:pos x="444" y="144"/>
                  </a:cxn>
                  <a:cxn ang="0">
                    <a:pos x="510" y="90"/>
                  </a:cxn>
                  <a:cxn ang="0">
                    <a:pos x="546" y="42"/>
                  </a:cxn>
                  <a:cxn ang="0">
                    <a:pos x="600" y="12"/>
                  </a:cxn>
                  <a:cxn ang="0">
                    <a:pos x="642" y="6"/>
                  </a:cxn>
                  <a:cxn ang="0">
                    <a:pos x="684" y="18"/>
                  </a:cxn>
                  <a:cxn ang="0">
                    <a:pos x="720" y="48"/>
                  </a:cxn>
                  <a:cxn ang="0">
                    <a:pos x="738" y="90"/>
                  </a:cxn>
                  <a:cxn ang="0">
                    <a:pos x="732" y="144"/>
                  </a:cxn>
                  <a:cxn ang="0">
                    <a:pos x="714" y="180"/>
                  </a:cxn>
                  <a:cxn ang="0">
                    <a:pos x="660" y="222"/>
                  </a:cxn>
                  <a:cxn ang="0">
                    <a:pos x="606" y="258"/>
                  </a:cxn>
                  <a:cxn ang="0">
                    <a:pos x="564" y="282"/>
                  </a:cxn>
                  <a:cxn ang="0">
                    <a:pos x="534" y="324"/>
                  </a:cxn>
                  <a:cxn ang="0">
                    <a:pos x="516" y="360"/>
                  </a:cxn>
                  <a:cxn ang="0">
                    <a:pos x="504" y="462"/>
                  </a:cxn>
                  <a:cxn ang="0">
                    <a:pos x="516" y="1398"/>
                  </a:cxn>
                </a:cxnLst>
                <a:rect l="0" t="0" r="r" b="b"/>
                <a:pathLst>
                  <a:path w="738" h="1404">
                    <a:moveTo>
                      <a:pt x="222" y="1404"/>
                    </a:moveTo>
                    <a:lnTo>
                      <a:pt x="222" y="396"/>
                    </a:lnTo>
                    <a:lnTo>
                      <a:pt x="204" y="318"/>
                    </a:lnTo>
                    <a:lnTo>
                      <a:pt x="174" y="276"/>
                    </a:lnTo>
                    <a:lnTo>
                      <a:pt x="120" y="246"/>
                    </a:lnTo>
                    <a:lnTo>
                      <a:pt x="60" y="210"/>
                    </a:lnTo>
                    <a:lnTo>
                      <a:pt x="18" y="168"/>
                    </a:lnTo>
                    <a:lnTo>
                      <a:pt x="0" y="132"/>
                    </a:lnTo>
                    <a:lnTo>
                      <a:pt x="0" y="96"/>
                    </a:lnTo>
                    <a:lnTo>
                      <a:pt x="18" y="54"/>
                    </a:lnTo>
                    <a:lnTo>
                      <a:pt x="48" y="24"/>
                    </a:lnTo>
                    <a:lnTo>
                      <a:pt x="102" y="0"/>
                    </a:lnTo>
                    <a:lnTo>
                      <a:pt x="156" y="12"/>
                    </a:lnTo>
                    <a:lnTo>
                      <a:pt x="198" y="54"/>
                    </a:lnTo>
                    <a:lnTo>
                      <a:pt x="258" y="108"/>
                    </a:lnTo>
                    <a:lnTo>
                      <a:pt x="306" y="144"/>
                    </a:lnTo>
                    <a:lnTo>
                      <a:pt x="360" y="174"/>
                    </a:lnTo>
                    <a:lnTo>
                      <a:pt x="444" y="144"/>
                    </a:lnTo>
                    <a:lnTo>
                      <a:pt x="510" y="90"/>
                    </a:lnTo>
                    <a:lnTo>
                      <a:pt x="546" y="42"/>
                    </a:lnTo>
                    <a:lnTo>
                      <a:pt x="600" y="12"/>
                    </a:lnTo>
                    <a:lnTo>
                      <a:pt x="642" y="6"/>
                    </a:lnTo>
                    <a:lnTo>
                      <a:pt x="684" y="18"/>
                    </a:lnTo>
                    <a:lnTo>
                      <a:pt x="720" y="48"/>
                    </a:lnTo>
                    <a:lnTo>
                      <a:pt x="738" y="90"/>
                    </a:lnTo>
                    <a:lnTo>
                      <a:pt x="732" y="144"/>
                    </a:lnTo>
                    <a:lnTo>
                      <a:pt x="714" y="180"/>
                    </a:lnTo>
                    <a:lnTo>
                      <a:pt x="660" y="222"/>
                    </a:lnTo>
                    <a:lnTo>
                      <a:pt x="606" y="258"/>
                    </a:lnTo>
                    <a:lnTo>
                      <a:pt x="564" y="282"/>
                    </a:lnTo>
                    <a:lnTo>
                      <a:pt x="534" y="324"/>
                    </a:lnTo>
                    <a:lnTo>
                      <a:pt x="516" y="360"/>
                    </a:lnTo>
                    <a:lnTo>
                      <a:pt x="504" y="462"/>
                    </a:lnTo>
                    <a:lnTo>
                      <a:pt x="516" y="1398"/>
                    </a:lnTo>
                  </a:path>
                </a:pathLst>
              </a:custGeom>
              <a:solidFill>
                <a:srgbClr val="CCFFFF"/>
              </a:solidFill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29734" name="Oval 6"/>
              <p:cNvSpPr>
                <a:spLocks noChangeArrowheads="1"/>
              </p:cNvSpPr>
              <p:nvPr/>
            </p:nvSpPr>
            <p:spPr bwMode="auto">
              <a:xfrm>
                <a:off x="4068" y="3397"/>
                <a:ext cx="300" cy="47"/>
              </a:xfrm>
              <a:prstGeom prst="ellipse">
                <a:avLst/>
              </a:prstGeom>
              <a:solidFill>
                <a:srgbClr val="CCFFFF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329735" name="Line 7"/>
            <p:cNvSpPr>
              <a:spLocks noChangeShapeType="1"/>
            </p:cNvSpPr>
            <p:nvPr/>
          </p:nvSpPr>
          <p:spPr bwMode="auto">
            <a:xfrm>
              <a:off x="4864" y="216"/>
              <a:ext cx="0" cy="156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arrow" w="med" len="med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329736" name="Text Box 8"/>
          <p:cNvSpPr txBox="1">
            <a:spLocks noChangeArrowheads="1"/>
          </p:cNvSpPr>
          <p:nvPr/>
        </p:nvSpPr>
        <p:spPr bwMode="auto">
          <a:xfrm>
            <a:off x="7564438" y="768350"/>
            <a:ext cx="1009650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[X]</a:t>
            </a:r>
            <a:r>
              <a:rPr lang="en-CA" sz="1800" b="1" baseline="-25000">
                <a:latin typeface="Arial Narrow" pitchFamily="34" charset="0"/>
              </a:rPr>
              <a:t>p</a:t>
            </a:r>
            <a:r>
              <a:rPr lang="en-CA" sz="1800" b="1">
                <a:latin typeface="Arial Narrow" pitchFamily="34" charset="0"/>
              </a:rPr>
              <a:t>, GFR</a:t>
            </a:r>
          </a:p>
        </p:txBody>
      </p:sp>
      <p:sp>
        <p:nvSpPr>
          <p:cNvPr id="329737" name="Text Box 9"/>
          <p:cNvSpPr txBox="1">
            <a:spLocks noChangeArrowheads="1"/>
          </p:cNvSpPr>
          <p:nvPr/>
        </p:nvSpPr>
        <p:spPr bwMode="auto">
          <a:xfrm>
            <a:off x="7299325" y="2921000"/>
            <a:ext cx="815975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[X]</a:t>
            </a:r>
            <a:r>
              <a:rPr lang="en-CA" sz="1800" b="1" baseline="-25000">
                <a:latin typeface="Arial Narrow" pitchFamily="34" charset="0"/>
              </a:rPr>
              <a:t>u</a:t>
            </a:r>
            <a:r>
              <a:rPr lang="en-CA" sz="1800" b="1">
                <a:latin typeface="Arial Narrow" pitchFamily="34" charset="0"/>
              </a:rPr>
              <a:t>, V</a:t>
            </a:r>
            <a:r>
              <a:rPr lang="en-CA" sz="1800" b="1" baseline="-25000">
                <a:latin typeface="Arial Narrow" pitchFamily="34" charset="0"/>
              </a:rPr>
              <a:t>u</a:t>
            </a:r>
          </a:p>
        </p:txBody>
      </p:sp>
      <p:sp>
        <p:nvSpPr>
          <p:cNvPr id="329738" name="Text Box 10"/>
          <p:cNvSpPr txBox="1">
            <a:spLocks noChangeArrowheads="1"/>
          </p:cNvSpPr>
          <p:nvPr/>
        </p:nvSpPr>
        <p:spPr bwMode="auto">
          <a:xfrm>
            <a:off x="6827838" y="434975"/>
            <a:ext cx="309562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X</a:t>
            </a:r>
          </a:p>
        </p:txBody>
      </p:sp>
      <p:sp>
        <p:nvSpPr>
          <p:cNvPr id="329739" name="Text Box 11"/>
          <p:cNvSpPr txBox="1">
            <a:spLocks noChangeArrowheads="1"/>
          </p:cNvSpPr>
          <p:nvPr/>
        </p:nvSpPr>
        <p:spPr bwMode="auto">
          <a:xfrm>
            <a:off x="6837363" y="3159125"/>
            <a:ext cx="309562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X</a:t>
            </a:r>
          </a:p>
        </p:txBody>
      </p:sp>
      <p:sp>
        <p:nvSpPr>
          <p:cNvPr id="329740" name="Text Box 12"/>
          <p:cNvSpPr txBox="1">
            <a:spLocks noChangeArrowheads="1"/>
          </p:cNvSpPr>
          <p:nvPr/>
        </p:nvSpPr>
        <p:spPr bwMode="auto">
          <a:xfrm>
            <a:off x="6694488" y="958850"/>
            <a:ext cx="309562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X</a:t>
            </a:r>
          </a:p>
        </p:txBody>
      </p:sp>
      <p:sp>
        <p:nvSpPr>
          <p:cNvPr id="329742" name="Line 14"/>
          <p:cNvSpPr>
            <a:spLocks noChangeShapeType="1"/>
          </p:cNvSpPr>
          <p:nvPr/>
        </p:nvSpPr>
        <p:spPr bwMode="auto">
          <a:xfrm>
            <a:off x="1219200" y="2181225"/>
            <a:ext cx="1295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29743" name="Line 15"/>
          <p:cNvSpPr>
            <a:spLocks noChangeShapeType="1"/>
          </p:cNvSpPr>
          <p:nvPr/>
        </p:nvSpPr>
        <p:spPr bwMode="auto">
          <a:xfrm>
            <a:off x="1952625" y="4772025"/>
            <a:ext cx="12954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4868864" y="3705225"/>
            <a:ext cx="3160711" cy="253364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  <a:defRPr/>
            </a:pPr>
            <a:r>
              <a:rPr lang="en-CA" b="1" kern="0" dirty="0" smtClean="0">
                <a:latin typeface="+mn-lt"/>
              </a:rPr>
              <a:t>Example:</a:t>
            </a:r>
            <a:br>
              <a:rPr lang="en-CA" b="1" kern="0" dirty="0" smtClean="0">
                <a:latin typeface="+mn-lt"/>
              </a:rPr>
            </a:br>
            <a:r>
              <a:rPr lang="en-CA" sz="2000" b="1" kern="0" dirty="0" smtClean="0">
                <a:latin typeface="+mn-lt"/>
              </a:rPr>
              <a:t>[Na</a:t>
            </a:r>
            <a:r>
              <a:rPr lang="en-CA" sz="2000" b="1" kern="0" baseline="30000" dirty="0" smtClean="0">
                <a:latin typeface="+mn-lt"/>
              </a:rPr>
              <a:t>+</a:t>
            </a:r>
            <a:r>
              <a:rPr lang="en-CA" sz="2000" b="1" kern="0" dirty="0" smtClean="0">
                <a:latin typeface="+mn-lt"/>
              </a:rPr>
              <a:t>]</a:t>
            </a:r>
            <a:r>
              <a:rPr lang="en-CA" sz="2000" b="1" kern="0" baseline="-25000" dirty="0" smtClean="0">
                <a:latin typeface="+mn-lt"/>
              </a:rPr>
              <a:t>u</a:t>
            </a:r>
            <a:r>
              <a:rPr lang="en-CA" sz="2000" b="1" kern="0" dirty="0" smtClean="0">
                <a:latin typeface="+mn-lt"/>
              </a:rPr>
              <a:t> = 710 </a:t>
            </a:r>
            <a:r>
              <a:rPr lang="en-CA" sz="2000" b="1" kern="0" dirty="0" err="1" smtClean="0">
                <a:latin typeface="+mn-lt"/>
              </a:rPr>
              <a:t>mmol</a:t>
            </a:r>
            <a:r>
              <a:rPr lang="en-CA" sz="2000" b="1" kern="0" dirty="0" smtClean="0">
                <a:latin typeface="+mn-lt"/>
              </a:rPr>
              <a:t> L</a:t>
            </a:r>
            <a:r>
              <a:rPr lang="en-CA" sz="2000" b="1" kern="0" baseline="30000" dirty="0" smtClean="0">
                <a:latin typeface="+mn-lt"/>
              </a:rPr>
              <a:t>-1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Pct val="75000"/>
              <a:tabLst/>
              <a:defRPr/>
            </a:pPr>
            <a:r>
              <a:rPr lang="en-CA" sz="2000" b="1" kern="0" dirty="0" smtClean="0">
                <a:latin typeface="+mn-lt"/>
              </a:rPr>
              <a:t>	V</a:t>
            </a:r>
            <a:r>
              <a:rPr lang="en-CA" sz="2000" b="1" kern="0" baseline="-25000" dirty="0" smtClean="0">
                <a:latin typeface="+mn-lt"/>
              </a:rPr>
              <a:t>u</a:t>
            </a:r>
            <a:r>
              <a:rPr lang="en-CA" sz="2000" b="1" kern="0" dirty="0" smtClean="0">
                <a:latin typeface="+mn-lt"/>
              </a:rPr>
              <a:t> = 1 L day</a:t>
            </a:r>
            <a:r>
              <a:rPr lang="en-CA" sz="2000" b="1" kern="0" baseline="30000" dirty="0" smtClean="0">
                <a:latin typeface="+mn-lt"/>
              </a:rPr>
              <a:t>-1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Pct val="75000"/>
              <a:tabLst/>
              <a:defRPr/>
            </a:pPr>
            <a:r>
              <a:rPr lang="en-CA" sz="2000" b="1" kern="0" dirty="0" smtClean="0">
                <a:latin typeface="+mn-lt"/>
              </a:rPr>
              <a:t>	[Na</a:t>
            </a:r>
            <a:r>
              <a:rPr lang="en-CA" sz="2000" b="1" kern="0" baseline="30000" dirty="0" smtClean="0">
                <a:latin typeface="+mn-lt"/>
              </a:rPr>
              <a:t>+</a:t>
            </a:r>
            <a:r>
              <a:rPr lang="en-CA" sz="2000" b="1" kern="0" dirty="0" smtClean="0">
                <a:latin typeface="+mn-lt"/>
              </a:rPr>
              <a:t>]</a:t>
            </a:r>
            <a:r>
              <a:rPr lang="en-CA" sz="2000" b="1" kern="0" baseline="-25000" dirty="0" smtClean="0">
                <a:latin typeface="+mn-lt"/>
              </a:rPr>
              <a:t>p</a:t>
            </a:r>
            <a:r>
              <a:rPr lang="en-CA" sz="2000" b="1" kern="0" dirty="0" smtClean="0">
                <a:latin typeface="+mn-lt"/>
              </a:rPr>
              <a:t> = 150 </a:t>
            </a:r>
            <a:r>
              <a:rPr lang="en-CA" sz="2000" b="1" kern="0" dirty="0" err="1" smtClean="0">
                <a:latin typeface="+mn-lt"/>
              </a:rPr>
              <a:t>mmol</a:t>
            </a:r>
            <a:r>
              <a:rPr lang="en-CA" sz="2000" b="1" kern="0" dirty="0" smtClean="0">
                <a:latin typeface="+mn-lt"/>
              </a:rPr>
              <a:t> L</a:t>
            </a:r>
            <a:r>
              <a:rPr lang="en-CA" sz="2000" b="1" kern="0" baseline="30000" dirty="0" smtClean="0">
                <a:latin typeface="+mn-lt"/>
              </a:rPr>
              <a:t>-1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Pct val="75000"/>
              <a:tabLst/>
              <a:defRPr/>
            </a:pPr>
            <a:r>
              <a:rPr lang="en-CA" sz="2000" b="1" kern="0" dirty="0" smtClean="0">
                <a:latin typeface="+mn-lt"/>
              </a:rPr>
              <a:t>	GFR = 180 L day </a:t>
            </a:r>
            <a:r>
              <a:rPr lang="en-CA" sz="2000" b="1" kern="0" baseline="30000" dirty="0" smtClean="0">
                <a:latin typeface="+mn-lt"/>
              </a:rPr>
              <a:t>-1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1"/>
              </a:buClr>
              <a:buSzPct val="75000"/>
              <a:tabLst>
                <a:tab pos="1162050" algn="l"/>
              </a:tabLst>
              <a:defRPr/>
            </a:pPr>
            <a:r>
              <a:rPr lang="en-CA" sz="2000" b="1" kern="0" baseline="30000" dirty="0" smtClean="0">
                <a:latin typeface="+mn-lt"/>
              </a:rPr>
              <a:t>	</a:t>
            </a:r>
            <a:r>
              <a:rPr lang="en-CA" sz="2000" b="1" kern="0" dirty="0" smtClean="0">
                <a:latin typeface="+mn-lt"/>
              </a:rPr>
              <a:t>RCR =	?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tabLst/>
              <a:defRPr/>
            </a:pPr>
            <a:endParaRPr lang="en-CA" sz="2000" b="1" kern="0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767" name="Picture 15" descr="11-28_filtration_l"/>
          <p:cNvPicPr>
            <a:picLocks noChangeAspect="1" noChangeArrowheads="1"/>
          </p:cNvPicPr>
          <p:nvPr/>
        </p:nvPicPr>
        <p:blipFill>
          <a:blip r:embed="rId2" cstate="print"/>
          <a:srcRect b="5515"/>
          <a:stretch>
            <a:fillRect/>
          </a:stretch>
        </p:blipFill>
        <p:spPr bwMode="auto">
          <a:xfrm>
            <a:off x="4283075" y="152400"/>
            <a:ext cx="4748213" cy="620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07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2550" y="800100"/>
            <a:ext cx="6908800" cy="4114800"/>
          </a:xfrm>
        </p:spPr>
        <p:txBody>
          <a:bodyPr/>
          <a:lstStyle/>
          <a:p>
            <a:pPr marL="342900" indent="-342900"/>
            <a:r>
              <a:rPr lang="en-CA" dirty="0" err="1"/>
              <a:t>Glomerular</a:t>
            </a:r>
            <a:r>
              <a:rPr lang="en-CA" dirty="0"/>
              <a:t> filtration</a:t>
            </a:r>
          </a:p>
          <a:p>
            <a:pPr marL="742950" lvl="1" indent="-285750"/>
            <a:r>
              <a:rPr lang="en-CA" dirty="0"/>
              <a:t>Pressure gradients</a:t>
            </a:r>
          </a:p>
          <a:p>
            <a:pPr marL="742950" lvl="1" indent="-285750">
              <a:buFont typeface="Monotype Sorts" pitchFamily="2" charset="2"/>
              <a:buNone/>
            </a:pPr>
            <a:r>
              <a:rPr lang="en-CA" dirty="0"/>
              <a:t>(1) hydrostatic pressure </a:t>
            </a:r>
            <a:br>
              <a:rPr lang="en-CA" dirty="0"/>
            </a:br>
            <a:r>
              <a:rPr lang="en-CA" dirty="0"/>
              <a:t>difference = BP - </a:t>
            </a:r>
            <a:r>
              <a:rPr lang="en-CA" dirty="0" smtClean="0"/>
              <a:t>P</a:t>
            </a:r>
            <a:r>
              <a:rPr lang="en-CA" baseline="-25000" dirty="0" smtClean="0"/>
              <a:t>BC</a:t>
            </a:r>
            <a:r>
              <a:rPr lang="en-CA" dirty="0" smtClean="0"/>
              <a:t> </a:t>
            </a:r>
            <a:r>
              <a:rPr lang="en-CA" dirty="0"/>
              <a:t>= ~45 mmHg</a:t>
            </a:r>
          </a:p>
          <a:p>
            <a:pPr marL="742950" lvl="1" indent="-285750">
              <a:spcBef>
                <a:spcPct val="20000"/>
              </a:spcBef>
              <a:buFont typeface="Monotype Sorts" pitchFamily="2" charset="2"/>
              <a:buNone/>
            </a:pPr>
            <a:r>
              <a:rPr lang="en-CA" dirty="0"/>
              <a:t>(2) colloid osmotic pressure </a:t>
            </a:r>
            <a:br>
              <a:rPr lang="en-CA" dirty="0"/>
            </a:br>
            <a:r>
              <a:rPr lang="en-CA" dirty="0"/>
              <a:t>difference = ~30 mmHg</a:t>
            </a:r>
            <a:br>
              <a:rPr lang="en-CA" dirty="0"/>
            </a:br>
            <a:r>
              <a:rPr lang="en-CA" dirty="0"/>
              <a:t>- plasma proteins</a:t>
            </a:r>
          </a:p>
          <a:p>
            <a:pPr marL="742950" lvl="1" indent="-285750">
              <a:spcBef>
                <a:spcPct val="20000"/>
              </a:spcBef>
            </a:pPr>
            <a:r>
              <a:rPr lang="en-CA" dirty="0"/>
              <a:t>So </a:t>
            </a:r>
            <a:r>
              <a:rPr lang="en-CA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 filtration pressure</a:t>
            </a:r>
            <a:r>
              <a:rPr lang="en-CA" dirty="0"/>
              <a:t> </a:t>
            </a:r>
            <a:br>
              <a:rPr lang="en-CA" dirty="0"/>
            </a:br>
            <a:r>
              <a:rPr lang="en-CA" dirty="0"/>
              <a:t>= 5 to 25 </a:t>
            </a:r>
            <a:r>
              <a:rPr lang="en-CA" dirty="0" smtClean="0"/>
              <a:t>mmHg</a:t>
            </a:r>
          </a:p>
          <a:p>
            <a:pPr marL="742950" lvl="1" indent="-285750">
              <a:spcBef>
                <a:spcPct val="20000"/>
              </a:spcBef>
            </a:pPr>
            <a:r>
              <a:rPr lang="en-CA" dirty="0" smtClean="0"/>
              <a:t>How can this be varied?</a:t>
            </a:r>
            <a:endParaRPr lang="en-CA" dirty="0"/>
          </a:p>
          <a:p>
            <a:pPr marL="742950" lvl="1" indent="-285750">
              <a:spcBef>
                <a:spcPct val="20000"/>
              </a:spcBef>
              <a:buFont typeface="Monotype Sorts" pitchFamily="2" charset="2"/>
              <a:buNone/>
            </a:pPr>
            <a:endParaRPr lang="en-CA" dirty="0"/>
          </a:p>
        </p:txBody>
      </p:sp>
      <p:sp>
        <p:nvSpPr>
          <p:cNvPr id="330768" name="Text Box 16"/>
          <p:cNvSpPr txBox="1">
            <a:spLocks noChangeArrowheads="1"/>
          </p:cNvSpPr>
          <p:nvPr/>
        </p:nvSpPr>
        <p:spPr bwMode="auto">
          <a:xfrm>
            <a:off x="8197850" y="6467475"/>
            <a:ext cx="8699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400" b="1">
                <a:latin typeface="Arial Narrow" pitchFamily="34" charset="0"/>
              </a:rPr>
              <a:t>Fig. 10.31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04775" y="238125"/>
            <a:ext cx="4689475" cy="1028700"/>
          </a:xfrm>
          <a:noFill/>
          <a:ln/>
        </p:spPr>
        <p:txBody>
          <a:bodyPr lIns="90488" rIns="90488"/>
          <a:lstStyle/>
          <a:p>
            <a:pPr marL="457200" lvl="1" indent="-342900"/>
            <a:r>
              <a:rPr lang="en-CA"/>
              <a:t>Permeability - 3 layers</a:t>
            </a:r>
            <a:br>
              <a:rPr lang="en-CA"/>
            </a:br>
            <a:endParaRPr lang="en-CA"/>
          </a:p>
        </p:txBody>
      </p:sp>
      <p:sp>
        <p:nvSpPr>
          <p:cNvPr id="331788" name="Rectangle 12"/>
          <p:cNvSpPr>
            <a:spLocks noChangeArrowheads="1"/>
          </p:cNvSpPr>
          <p:nvPr/>
        </p:nvSpPr>
        <p:spPr bwMode="auto">
          <a:xfrm>
            <a:off x="8591550" y="3933825"/>
            <a:ext cx="438150" cy="202882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31789" name="Text Box 13"/>
          <p:cNvSpPr txBox="1">
            <a:spLocks noChangeArrowheads="1"/>
          </p:cNvSpPr>
          <p:nvPr/>
        </p:nvSpPr>
        <p:spPr bwMode="auto">
          <a:xfrm>
            <a:off x="8188325" y="6457950"/>
            <a:ext cx="8699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400" b="1">
                <a:latin typeface="Arial Narrow" pitchFamily="34" charset="0"/>
              </a:rPr>
              <a:t>Fig. 10.22</a:t>
            </a:r>
          </a:p>
        </p:txBody>
      </p:sp>
      <p:pic>
        <p:nvPicPr>
          <p:cNvPr id="331795" name="Picture 19" descr="11-23_glomerulus_l"/>
          <p:cNvPicPr>
            <a:picLocks noChangeAspect="1" noChangeArrowheads="1"/>
          </p:cNvPicPr>
          <p:nvPr/>
        </p:nvPicPr>
        <p:blipFill>
          <a:blip r:embed="rId2" cstate="print"/>
          <a:srcRect l="404" t="1363" r="539" b="5255"/>
          <a:stretch>
            <a:fillRect/>
          </a:stretch>
        </p:blipFill>
        <p:spPr bwMode="auto">
          <a:xfrm>
            <a:off x="727075" y="838200"/>
            <a:ext cx="8045450" cy="524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2550" y="95249"/>
            <a:ext cx="8280400" cy="3686175"/>
          </a:xfrm>
        </p:spPr>
        <p:txBody>
          <a:bodyPr/>
          <a:lstStyle/>
          <a:p>
            <a:pPr marL="228600" lvl="1" defTabSz="457200"/>
            <a:r>
              <a:rPr lang="en-CA" dirty="0"/>
              <a:t>Comparative considerations </a:t>
            </a:r>
            <a:r>
              <a:rPr lang="en-CA" dirty="0">
                <a:sym typeface="Wingdings" pitchFamily="2" charset="2"/>
              </a:rPr>
              <a:t>– </a:t>
            </a:r>
            <a:r>
              <a:rPr lang="en-CA" dirty="0"/>
              <a:t>Freshwater </a:t>
            </a:r>
            <a:r>
              <a:rPr lang="en-CA" dirty="0" err="1"/>
              <a:t>vs</a:t>
            </a:r>
            <a:r>
              <a:rPr lang="en-CA" dirty="0"/>
              <a:t> marine </a:t>
            </a:r>
            <a:r>
              <a:rPr lang="en-CA" dirty="0" err="1"/>
              <a:t>teleosts</a:t>
            </a:r>
            <a:endParaRPr lang="en-CA" dirty="0"/>
          </a:p>
          <a:p>
            <a:pPr marL="447675" lvl="2" defTabSz="457200">
              <a:spcBef>
                <a:spcPts val="400"/>
              </a:spcBef>
            </a:pPr>
            <a:r>
              <a:rPr lang="en-CA" dirty="0" smtClean="0"/>
              <a:t>FW – </a:t>
            </a:r>
            <a:r>
              <a:rPr lang="en-CA" dirty="0" smtClean="0">
                <a:sym typeface="Wingdings" pitchFamily="2" charset="2"/>
              </a:rPr>
              <a:t>need </a:t>
            </a:r>
            <a:r>
              <a:rPr lang="en-CA" dirty="0">
                <a:sym typeface="Wingdings" pitchFamily="2" charset="2"/>
              </a:rPr>
              <a:t>to </a:t>
            </a:r>
            <a:r>
              <a:rPr lang="en-CA" dirty="0" smtClean="0">
                <a:sym typeface="Wingdings" pitchFamily="2" charset="2"/>
              </a:rPr>
              <a:t>eliminate osmotic </a:t>
            </a:r>
            <a:r>
              <a:rPr lang="en-CA" i="1" dirty="0">
                <a:sym typeface="Wingdings" pitchFamily="2" charset="2"/>
              </a:rPr>
              <a:t>influx</a:t>
            </a:r>
            <a:r>
              <a:rPr lang="en-CA" dirty="0">
                <a:sym typeface="Wingdings" pitchFamily="2" charset="2"/>
              </a:rPr>
              <a:t> of water</a:t>
            </a:r>
            <a:endParaRPr lang="en-CA" dirty="0"/>
          </a:p>
          <a:p>
            <a:pPr marL="714375" lvl="3" indent="-247650" defTabSz="457200"/>
            <a:r>
              <a:rPr lang="en-CA" dirty="0">
                <a:sym typeface="Wingdings" pitchFamily="2" charset="2"/>
              </a:rPr>
              <a:t>Many </a:t>
            </a:r>
            <a:r>
              <a:rPr lang="en-CA" dirty="0" err="1">
                <a:sym typeface="Wingdings" pitchFamily="2" charset="2"/>
              </a:rPr>
              <a:t>nephrons</a:t>
            </a:r>
            <a:r>
              <a:rPr lang="en-CA" dirty="0">
                <a:sym typeface="Wingdings" pitchFamily="2" charset="2"/>
              </a:rPr>
              <a:t>, well-developed </a:t>
            </a:r>
            <a:r>
              <a:rPr lang="en-CA" dirty="0" err="1" smtClean="0">
                <a:sym typeface="Wingdings" pitchFamily="2" charset="2"/>
              </a:rPr>
              <a:t>glomeruli</a:t>
            </a:r>
            <a:r>
              <a:rPr lang="en-CA" dirty="0" smtClean="0">
                <a:sym typeface="Wingdings" pitchFamily="2" charset="2"/>
              </a:rPr>
              <a:t>  high GFR</a:t>
            </a:r>
            <a:endParaRPr lang="en-CA" dirty="0">
              <a:sym typeface="Wingdings" pitchFamily="2" charset="2"/>
            </a:endParaRPr>
          </a:p>
          <a:p>
            <a:pPr marL="447675" lvl="2" defTabSz="457200">
              <a:spcBef>
                <a:spcPts val="400"/>
              </a:spcBef>
            </a:pPr>
            <a:r>
              <a:rPr lang="en-CA" dirty="0" smtClean="0">
                <a:sym typeface="Wingdings" pitchFamily="2" charset="2"/>
              </a:rPr>
              <a:t>SW – need to conserve water owing </a:t>
            </a:r>
            <a:r>
              <a:rPr lang="en-CA" dirty="0">
                <a:sym typeface="Wingdings" pitchFamily="2" charset="2"/>
              </a:rPr>
              <a:t>to osmotic </a:t>
            </a:r>
            <a:r>
              <a:rPr lang="en-CA" i="1" dirty="0">
                <a:sym typeface="Wingdings" pitchFamily="2" charset="2"/>
              </a:rPr>
              <a:t>efflux</a:t>
            </a:r>
            <a:r>
              <a:rPr lang="en-CA" dirty="0">
                <a:sym typeface="Wingdings" pitchFamily="2" charset="2"/>
              </a:rPr>
              <a:t> of water</a:t>
            </a:r>
          </a:p>
          <a:p>
            <a:pPr marL="714375" lvl="3" defTabSz="457200"/>
            <a:r>
              <a:rPr lang="en-CA" dirty="0">
                <a:sym typeface="Wingdings" pitchFamily="2" charset="2"/>
              </a:rPr>
              <a:t>Fewer </a:t>
            </a:r>
            <a:r>
              <a:rPr lang="en-CA" dirty="0" err="1">
                <a:sym typeface="Wingdings" pitchFamily="2" charset="2"/>
              </a:rPr>
              <a:t>nephrons</a:t>
            </a:r>
            <a:r>
              <a:rPr lang="en-CA" dirty="0">
                <a:sym typeface="Wingdings" pitchFamily="2" charset="2"/>
              </a:rPr>
              <a:t>, small </a:t>
            </a:r>
            <a:r>
              <a:rPr lang="en-CA" dirty="0" err="1" smtClean="0">
                <a:sym typeface="Wingdings" pitchFamily="2" charset="2"/>
              </a:rPr>
              <a:t>glomeruli</a:t>
            </a:r>
            <a:r>
              <a:rPr lang="en-CA" dirty="0" smtClean="0">
                <a:sym typeface="Wingdings" pitchFamily="2" charset="2"/>
              </a:rPr>
              <a:t>  low GFR</a:t>
            </a:r>
            <a:endParaRPr lang="en-CA" baseline="30000" dirty="0" smtClean="0">
              <a:sym typeface="Wingdings" pitchFamily="2" charset="2"/>
            </a:endParaRPr>
          </a:p>
          <a:p>
            <a:pPr marL="714375" lvl="3" defTabSz="457200"/>
            <a:r>
              <a:rPr lang="en-CA" dirty="0" err="1" smtClean="0">
                <a:sym typeface="Wingdings" pitchFamily="2" charset="2"/>
              </a:rPr>
              <a:t>Aglomerular</a:t>
            </a:r>
            <a:r>
              <a:rPr lang="en-CA" dirty="0" smtClean="0">
                <a:sym typeface="Wingdings" pitchFamily="2" charset="2"/>
              </a:rPr>
              <a:t> </a:t>
            </a:r>
            <a:r>
              <a:rPr lang="en-CA" dirty="0" err="1" smtClean="0">
                <a:sym typeface="Wingdings" pitchFamily="2" charset="2"/>
              </a:rPr>
              <a:t>nephrons</a:t>
            </a:r>
            <a:r>
              <a:rPr lang="en-CA" dirty="0" smtClean="0">
                <a:sym typeface="Wingdings" pitchFamily="2" charset="2"/>
              </a:rPr>
              <a:t> in ~30 species of marine fish</a:t>
            </a:r>
            <a:br>
              <a:rPr lang="en-CA" dirty="0" smtClean="0">
                <a:sym typeface="Wingdings" pitchFamily="2" charset="2"/>
              </a:rPr>
            </a:br>
            <a:r>
              <a:rPr lang="en-CA" dirty="0" smtClean="0">
                <a:sym typeface="Wingdings" pitchFamily="2" charset="2"/>
              </a:rPr>
              <a:t>- urine formation by secretion</a:t>
            </a:r>
            <a:endParaRPr lang="en-CA" dirty="0">
              <a:sym typeface="Wingdings" pitchFamily="2" charset="2"/>
            </a:endParaRPr>
          </a:p>
          <a:p>
            <a:pPr marL="447675" lvl="2" defTabSz="457200">
              <a:spcBef>
                <a:spcPts val="400"/>
              </a:spcBef>
            </a:pPr>
            <a:r>
              <a:rPr lang="en-CA" dirty="0" err="1">
                <a:sym typeface="Wingdings" pitchFamily="2" charset="2"/>
              </a:rPr>
              <a:t>Euryhaline</a:t>
            </a:r>
            <a:r>
              <a:rPr lang="en-CA" dirty="0">
                <a:sym typeface="Wingdings" pitchFamily="2" charset="2"/>
              </a:rPr>
              <a:t> species</a:t>
            </a:r>
          </a:p>
          <a:p>
            <a:pPr marL="809625" lvl="3" defTabSz="457200"/>
            <a:r>
              <a:rPr lang="en-CA" dirty="0">
                <a:sym typeface="Wingdings" pitchFamily="2" charset="2"/>
              </a:rPr>
              <a:t>Adjustment of GFR and secretion under hormonal control</a:t>
            </a:r>
          </a:p>
          <a:p>
            <a:pPr marL="971550" lvl="3" defTabSz="457200"/>
            <a:endParaRPr lang="en-CA" dirty="0">
              <a:sym typeface="Wingdings" pitchFamily="2" charset="2"/>
            </a:endParaRPr>
          </a:p>
          <a:p>
            <a:pPr marL="628650" lvl="2" defTabSz="457200"/>
            <a:endParaRPr lang="en-CA" dirty="0"/>
          </a:p>
          <a:p>
            <a:pPr marL="628650" lvl="2" defTabSz="457200"/>
            <a:endParaRPr lang="en-CA" dirty="0"/>
          </a:p>
          <a:p>
            <a:pPr marL="342900" lvl="1" defTabSz="457200"/>
            <a:endParaRPr lang="en-CA" dirty="0"/>
          </a:p>
        </p:txBody>
      </p:sp>
      <p:sp>
        <p:nvSpPr>
          <p:cNvPr id="352260" name="Text Box 4"/>
          <p:cNvSpPr txBox="1">
            <a:spLocks noChangeArrowheads="1"/>
          </p:cNvSpPr>
          <p:nvPr/>
        </p:nvSpPr>
        <p:spPr bwMode="auto">
          <a:xfrm>
            <a:off x="1147763" y="5265738"/>
            <a:ext cx="1868487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Data from Dantzler 1989</a:t>
            </a:r>
          </a:p>
        </p:txBody>
      </p:sp>
      <p:sp>
        <p:nvSpPr>
          <p:cNvPr id="352261" name="Text Box 5"/>
          <p:cNvSpPr txBox="1">
            <a:spLocks noChangeArrowheads="1"/>
          </p:cNvSpPr>
          <p:nvPr/>
        </p:nvSpPr>
        <p:spPr bwMode="auto">
          <a:xfrm>
            <a:off x="323850" y="3886200"/>
            <a:ext cx="1582738" cy="13112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Fish</a:t>
            </a:r>
          </a:p>
          <a:p>
            <a:r>
              <a:rPr lang="en-CA" sz="2000" b="1">
                <a:latin typeface="Arial Narrow" pitchFamily="34" charset="0"/>
              </a:rPr>
              <a:t>Eel</a:t>
            </a:r>
          </a:p>
          <a:p>
            <a:r>
              <a:rPr lang="en-CA" sz="2000" b="1">
                <a:latin typeface="Arial Narrow" pitchFamily="34" charset="0"/>
              </a:rPr>
              <a:t>Rainbow trout</a:t>
            </a:r>
          </a:p>
          <a:p>
            <a:r>
              <a:rPr lang="en-CA" sz="2000" b="1">
                <a:latin typeface="Arial Narrow" pitchFamily="34" charset="0"/>
              </a:rPr>
              <a:t>Killifish</a:t>
            </a:r>
          </a:p>
        </p:txBody>
      </p:sp>
      <p:sp>
        <p:nvSpPr>
          <p:cNvPr id="352262" name="Text Box 6"/>
          <p:cNvSpPr txBox="1">
            <a:spLocks noChangeArrowheads="1"/>
          </p:cNvSpPr>
          <p:nvPr/>
        </p:nvSpPr>
        <p:spPr bwMode="auto">
          <a:xfrm>
            <a:off x="1811338" y="3886200"/>
            <a:ext cx="1295400" cy="13112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Freshwater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4.6 ± 0.54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8.6 ± 0.95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25</a:t>
            </a:r>
          </a:p>
        </p:txBody>
      </p:sp>
      <p:sp>
        <p:nvSpPr>
          <p:cNvPr id="352263" name="Text Box 7"/>
          <p:cNvSpPr txBox="1">
            <a:spLocks noChangeArrowheads="1"/>
          </p:cNvSpPr>
          <p:nvPr/>
        </p:nvSpPr>
        <p:spPr bwMode="auto">
          <a:xfrm>
            <a:off x="3116263" y="3886200"/>
            <a:ext cx="1131887" cy="13112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Seawater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1.0 ± 0.22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1.2 ± 0.05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1.4</a:t>
            </a:r>
          </a:p>
        </p:txBody>
      </p:sp>
      <p:sp>
        <p:nvSpPr>
          <p:cNvPr id="352264" name="Line 8"/>
          <p:cNvSpPr>
            <a:spLocks noChangeShapeType="1"/>
          </p:cNvSpPr>
          <p:nvPr/>
        </p:nvSpPr>
        <p:spPr bwMode="auto">
          <a:xfrm>
            <a:off x="352425" y="4219575"/>
            <a:ext cx="38481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52265" name="Text Box 9"/>
          <p:cNvSpPr txBox="1">
            <a:spLocks noChangeArrowheads="1"/>
          </p:cNvSpPr>
          <p:nvPr/>
        </p:nvSpPr>
        <p:spPr bwMode="auto">
          <a:xfrm>
            <a:off x="2179638" y="3609975"/>
            <a:ext cx="1855787" cy="3968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GFR (mL kg</a:t>
            </a:r>
            <a:r>
              <a:rPr lang="en-CA" sz="2000" b="1" baseline="3000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-1</a:t>
            </a:r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h</a:t>
            </a:r>
            <a:r>
              <a:rPr lang="en-CA" sz="2000" b="1" baseline="3000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-1</a:t>
            </a:r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)</a:t>
            </a:r>
          </a:p>
        </p:txBody>
      </p:sp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5375" y="3271838"/>
            <a:ext cx="3914775" cy="2952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7391400" y="6361113"/>
            <a:ext cx="154940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Reimschussel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Rectangle 2"/>
          <p:cNvSpPr>
            <a:spLocks noChangeArrowheads="1"/>
          </p:cNvSpPr>
          <p:nvPr/>
        </p:nvSpPr>
        <p:spPr bwMode="auto">
          <a:xfrm>
            <a:off x="315913" y="514350"/>
            <a:ext cx="4784725" cy="49339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q"/>
            </a:pPr>
            <a:r>
              <a:rPr lang="en-CA" b="1" dirty="0">
                <a:latin typeface="Arial Narrow" pitchFamily="34" charset="0"/>
              </a:rPr>
              <a:t> </a:t>
            </a:r>
            <a:r>
              <a:rPr lang="en-CA" b="1" dirty="0" err="1">
                <a:latin typeface="Arial Narrow" pitchFamily="34" charset="0"/>
              </a:rPr>
              <a:t>Reabsorption</a:t>
            </a:r>
            <a:endParaRPr lang="en-CA" b="1" dirty="0">
              <a:latin typeface="Arial Narrow" pitchFamily="34" charset="0"/>
            </a:endParaRPr>
          </a:p>
          <a:p>
            <a:pPr lvl="1" indent="-3429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>
                <a:latin typeface="Arial Narrow" pitchFamily="34" charset="0"/>
              </a:rPr>
              <a:t>Rapid modification of </a:t>
            </a:r>
            <a:br>
              <a:rPr lang="en-CA" sz="2200" b="1" dirty="0">
                <a:latin typeface="Arial Narrow" pitchFamily="34" charset="0"/>
              </a:rPr>
            </a:br>
            <a:r>
              <a:rPr lang="en-CA" sz="2200" b="1" dirty="0">
                <a:latin typeface="Arial Narrow" pitchFamily="34" charset="0"/>
              </a:rPr>
              <a:t>original filtrate</a:t>
            </a:r>
          </a:p>
          <a:p>
            <a:pPr marL="8001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99% H</a:t>
            </a:r>
            <a:r>
              <a:rPr lang="en-CA" sz="2000" b="1" baseline="-25000" dirty="0">
                <a:latin typeface="Arial Narrow" pitchFamily="34" charset="0"/>
              </a:rPr>
              <a:t>2</a:t>
            </a:r>
            <a:r>
              <a:rPr lang="en-CA" sz="2000" b="1" dirty="0">
                <a:latin typeface="Arial Narrow" pitchFamily="34" charset="0"/>
              </a:rPr>
              <a:t>O reabsorbed</a:t>
            </a:r>
          </a:p>
          <a:p>
            <a:pPr marL="8001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99% </a:t>
            </a:r>
            <a:r>
              <a:rPr lang="en-CA" sz="2000" b="1" dirty="0" err="1">
                <a:latin typeface="Arial Narrow" pitchFamily="34" charset="0"/>
              </a:rPr>
              <a:t>NaCl</a:t>
            </a:r>
            <a:r>
              <a:rPr lang="en-CA" sz="2000" b="1" dirty="0">
                <a:latin typeface="Arial Narrow" pitchFamily="34" charset="0"/>
              </a:rPr>
              <a:t> reabsorbed</a:t>
            </a:r>
          </a:p>
          <a:p>
            <a:pPr marL="8001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all glucose, </a:t>
            </a:r>
            <a:r>
              <a:rPr lang="en-CA" sz="2000" b="1" dirty="0" err="1">
                <a:latin typeface="Arial Narrow" pitchFamily="34" charset="0"/>
              </a:rPr>
              <a:t>aa’s</a:t>
            </a:r>
            <a:r>
              <a:rPr lang="en-CA" sz="2000" b="1" dirty="0">
                <a:latin typeface="Arial Narrow" pitchFamily="34" charset="0"/>
              </a:rPr>
              <a:t> reabsorbed</a:t>
            </a:r>
          </a:p>
          <a:p>
            <a:pPr marL="8001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44% urea reabsorbed</a:t>
            </a:r>
          </a:p>
          <a:p>
            <a:pPr lvl="1" indent="-3429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>
                <a:latin typeface="Arial Narrow" pitchFamily="34" charset="0"/>
              </a:rPr>
              <a:t>Active and passive </a:t>
            </a:r>
            <a:br>
              <a:rPr lang="en-CA" sz="2200" b="1" dirty="0">
                <a:latin typeface="Arial Narrow" pitchFamily="34" charset="0"/>
              </a:rPr>
            </a:br>
            <a:r>
              <a:rPr lang="en-CA" sz="2200" b="1" dirty="0">
                <a:latin typeface="Arial Narrow" pitchFamily="34" charset="0"/>
              </a:rPr>
              <a:t>transport </a:t>
            </a:r>
            <a:r>
              <a:rPr lang="en-CA" sz="2200" b="1" dirty="0" smtClean="0">
                <a:latin typeface="Arial Narrow" pitchFamily="34" charset="0"/>
              </a:rPr>
              <a:t>mechanisms</a:t>
            </a:r>
          </a:p>
          <a:p>
            <a:pPr lvl="1" indent="-3429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 smtClean="0">
                <a:latin typeface="Arial Narrow" pitchFamily="34" charset="0"/>
              </a:rPr>
              <a:t>Note structural characteristics of transport epithelium</a:t>
            </a:r>
          </a:p>
          <a:p>
            <a:pPr marL="8001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smtClean="0">
                <a:latin typeface="Arial Narrow" pitchFamily="34" charset="0"/>
              </a:rPr>
              <a:t>Many mitochondria</a:t>
            </a:r>
          </a:p>
          <a:p>
            <a:pPr marL="8001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smtClean="0">
                <a:latin typeface="Arial Narrow" pitchFamily="34" charset="0"/>
              </a:rPr>
              <a:t>Elaborate membranes</a:t>
            </a:r>
          </a:p>
          <a:p>
            <a:pPr marL="8001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smtClean="0">
                <a:latin typeface="Arial Narrow" pitchFamily="34" charset="0"/>
              </a:rPr>
              <a:t>Tight junctions</a:t>
            </a:r>
            <a:endParaRPr lang="en-CA" sz="2200" b="1" dirty="0">
              <a:latin typeface="Arial Narrow" pitchFamily="34" charset="0"/>
            </a:endParaRPr>
          </a:p>
          <a:p>
            <a:pPr lvl="1" indent="-3429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None/>
            </a:pPr>
            <a:endParaRPr lang="en-CA" sz="2200" b="1" dirty="0">
              <a:latin typeface="Arial Narrow" pitchFamily="34" charset="0"/>
            </a:endParaRPr>
          </a:p>
        </p:txBody>
      </p:sp>
      <p:pic>
        <p:nvPicPr>
          <p:cNvPr id="332803" name="Picture 3" descr="figure-14-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3575" y="449263"/>
            <a:ext cx="4368800" cy="5691187"/>
          </a:xfrm>
          <a:prstGeom prst="rect">
            <a:avLst/>
          </a:prstGeom>
          <a:noFill/>
        </p:spPr>
      </p:pic>
      <p:sp>
        <p:nvSpPr>
          <p:cNvPr id="332804" name="Text Box 4"/>
          <p:cNvSpPr txBox="1">
            <a:spLocks noChangeArrowheads="1"/>
          </p:cNvSpPr>
          <p:nvPr/>
        </p:nvSpPr>
        <p:spPr bwMode="auto">
          <a:xfrm>
            <a:off x="6769100" y="6396038"/>
            <a:ext cx="22288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14-19, Randall et al. 2002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8" name="Rectangle 4"/>
          <p:cNvSpPr>
            <a:spLocks noChangeArrowheads="1"/>
          </p:cNvSpPr>
          <p:nvPr/>
        </p:nvSpPr>
        <p:spPr bwMode="auto">
          <a:xfrm>
            <a:off x="315912" y="523875"/>
            <a:ext cx="8466138" cy="1200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lvl="1" indent="-3429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>
                <a:latin typeface="Arial Narrow" pitchFamily="34" charset="0"/>
              </a:rPr>
              <a:t>Mechanisms vary along </a:t>
            </a:r>
            <a:r>
              <a:rPr lang="en-CA" sz="2200" b="1" dirty="0" err="1" smtClean="0">
                <a:latin typeface="Arial Narrow" pitchFamily="34" charset="0"/>
              </a:rPr>
              <a:t>nephron</a:t>
            </a:r>
            <a:endParaRPr lang="en-CA" sz="2200" b="1" dirty="0" smtClean="0">
              <a:latin typeface="Arial Narrow" pitchFamily="34" charset="0"/>
            </a:endParaRPr>
          </a:p>
          <a:p>
            <a:pPr marL="80010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smtClean="0">
                <a:latin typeface="Arial Narrow" pitchFamily="34" charset="0"/>
              </a:rPr>
              <a:t>Parallels with FW fish gill, e.g. Compare Na</a:t>
            </a:r>
            <a:r>
              <a:rPr lang="en-CA" sz="2000" b="1" baseline="30000" dirty="0" smtClean="0">
                <a:latin typeface="Arial Narrow" pitchFamily="34" charset="0"/>
              </a:rPr>
              <a:t>+</a:t>
            </a:r>
            <a:r>
              <a:rPr lang="en-CA" sz="2000" b="1" dirty="0" smtClean="0">
                <a:latin typeface="Arial Narrow" pitchFamily="34" charset="0"/>
              </a:rPr>
              <a:t> </a:t>
            </a:r>
            <a:r>
              <a:rPr lang="en-CA" sz="2000" b="1" dirty="0" err="1" smtClean="0">
                <a:latin typeface="Arial Narrow" pitchFamily="34" charset="0"/>
              </a:rPr>
              <a:t>reabsorption</a:t>
            </a:r>
            <a:r>
              <a:rPr lang="en-CA" sz="2000" b="1" dirty="0" smtClean="0">
                <a:latin typeface="Arial Narrow" pitchFamily="34" charset="0"/>
              </a:rPr>
              <a:t>, H</a:t>
            </a:r>
            <a:r>
              <a:rPr lang="en-CA" sz="2000" b="1" baseline="30000" dirty="0" smtClean="0">
                <a:latin typeface="Arial Narrow" pitchFamily="34" charset="0"/>
              </a:rPr>
              <a:t>+</a:t>
            </a:r>
            <a:r>
              <a:rPr lang="en-CA" sz="2000" b="1" dirty="0" smtClean="0">
                <a:latin typeface="Arial Narrow" pitchFamily="34" charset="0"/>
              </a:rPr>
              <a:t> secretion in proximal tubule  with acid-secreting MR cell</a:t>
            </a:r>
            <a:endParaRPr lang="en-CA" sz="2200" b="1" dirty="0">
              <a:latin typeface="Arial Narrow" pitchFamily="34" charset="0"/>
            </a:endParaRPr>
          </a:p>
          <a:p>
            <a:pPr marL="800100" lvl="1" indent="-342900">
              <a:buClr>
                <a:schemeClr val="tx1"/>
              </a:buClr>
              <a:buSzPct val="75000"/>
              <a:buFont typeface="Monotype Sorts" pitchFamily="2" charset="2"/>
              <a:buNone/>
            </a:pPr>
            <a:endParaRPr lang="en-CA" sz="2200" b="1" dirty="0">
              <a:latin typeface="Arial Narrow" pitchFamily="34" charset="0"/>
            </a:endParaRPr>
          </a:p>
          <a:p>
            <a:pPr marL="800100" lvl="1" indent="-3429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None/>
            </a:pPr>
            <a:endParaRPr lang="en-CA" sz="2200" b="1" dirty="0">
              <a:latin typeface="Arial Narrow" pitchFamily="34" charset="0"/>
            </a:endParaRP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7214066" y="6493350"/>
            <a:ext cx="1879041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 dirty="0">
                <a:latin typeface="+mj-lt"/>
              </a:rPr>
              <a:t>Fig. </a:t>
            </a:r>
            <a:r>
              <a:rPr lang="en-US" sz="1400" b="1" dirty="0" smtClean="0">
                <a:latin typeface="+mj-lt"/>
              </a:rPr>
              <a:t>27.16 Hill et al. 2004</a:t>
            </a:r>
            <a:endParaRPr lang="en-US" sz="1400" b="1" dirty="0">
              <a:latin typeface="+mj-lt"/>
            </a:endParaRPr>
          </a:p>
        </p:txBody>
      </p:sp>
      <p:pic>
        <p:nvPicPr>
          <p:cNvPr id="11" name="Picture 10" descr="AnPhys-Fig-27-16-01.jpg"/>
          <p:cNvPicPr>
            <a:picLocks noChangeAspect="1"/>
          </p:cNvPicPr>
          <p:nvPr/>
        </p:nvPicPr>
        <p:blipFill>
          <a:blip r:embed="rId2" cstate="print"/>
          <a:srcRect l="1451" t="13542" r="1228" b="14583"/>
          <a:stretch>
            <a:fillRect/>
          </a:stretch>
        </p:blipFill>
        <p:spPr>
          <a:xfrm>
            <a:off x="1188908" y="1828800"/>
            <a:ext cx="6964491" cy="3857625"/>
          </a:xfrm>
          <a:prstGeom prst="rect">
            <a:avLst/>
          </a:prstGeom>
        </p:spPr>
      </p:pic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1133266" y="5607525"/>
            <a:ext cx="1292341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 dirty="0" smtClean="0">
                <a:latin typeface="+mj-lt"/>
              </a:rPr>
              <a:t>Proximal tubule</a:t>
            </a:r>
            <a:endParaRPr lang="en-US" sz="14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8575" y="361950"/>
            <a:ext cx="4368800" cy="5924550"/>
          </a:xfrm>
        </p:spPr>
        <p:txBody>
          <a:bodyPr/>
          <a:lstStyle/>
          <a:p>
            <a:pPr marL="400050" lvl="1" indent="-285750"/>
            <a:r>
              <a:rPr lang="en-CA" dirty="0"/>
              <a:t>Through </a:t>
            </a:r>
            <a:r>
              <a:rPr lang="en-CA" dirty="0" err="1"/>
              <a:t>nephron</a:t>
            </a:r>
            <a:r>
              <a:rPr lang="en-CA" dirty="0"/>
              <a:t>…</a:t>
            </a:r>
          </a:p>
          <a:p>
            <a:pPr marL="742950" lvl="2" indent="-228600">
              <a:spcBef>
                <a:spcPct val="20000"/>
              </a:spcBef>
            </a:pPr>
            <a:r>
              <a:rPr lang="en-CA" dirty="0"/>
              <a:t>Proximal convoluted tubule</a:t>
            </a:r>
          </a:p>
          <a:p>
            <a:pPr marL="1085850" lvl="3"/>
            <a:r>
              <a:rPr lang="en-CA" dirty="0" err="1"/>
              <a:t>Reabsorption</a:t>
            </a:r>
            <a:endParaRPr lang="en-CA" dirty="0"/>
          </a:p>
          <a:p>
            <a:pPr marL="1085850" lvl="3"/>
            <a:r>
              <a:rPr lang="en-CA" dirty="0"/>
              <a:t>70% </a:t>
            </a:r>
            <a:r>
              <a:rPr lang="en-CA" dirty="0" err="1"/>
              <a:t>NaCl</a:t>
            </a:r>
            <a:r>
              <a:rPr lang="en-CA" dirty="0"/>
              <a:t> &amp; H</a:t>
            </a:r>
            <a:r>
              <a:rPr lang="en-CA" baseline="-25000" dirty="0"/>
              <a:t>2</a:t>
            </a:r>
            <a:r>
              <a:rPr lang="en-CA" dirty="0"/>
              <a:t>O </a:t>
            </a:r>
          </a:p>
          <a:p>
            <a:pPr marL="1085850" lvl="3"/>
            <a:r>
              <a:rPr lang="en-CA" dirty="0"/>
              <a:t>75% filtrate </a:t>
            </a:r>
          </a:p>
          <a:p>
            <a:pPr marL="742950" lvl="2" indent="-228600">
              <a:spcBef>
                <a:spcPct val="20000"/>
              </a:spcBef>
            </a:pPr>
            <a:r>
              <a:rPr lang="en-CA" dirty="0"/>
              <a:t>Descending limb</a:t>
            </a:r>
          </a:p>
          <a:p>
            <a:pPr marL="1085850" lvl="3"/>
            <a:r>
              <a:rPr lang="en-CA" dirty="0"/>
              <a:t>No active salt transport</a:t>
            </a:r>
          </a:p>
          <a:p>
            <a:pPr marL="1085850" lvl="3"/>
            <a:r>
              <a:rPr lang="en-CA" dirty="0"/>
              <a:t>Low </a:t>
            </a:r>
            <a:r>
              <a:rPr lang="en-CA" dirty="0" err="1"/>
              <a:t>NaCl</a:t>
            </a:r>
            <a:r>
              <a:rPr lang="en-CA" dirty="0"/>
              <a:t> permeability </a:t>
            </a:r>
          </a:p>
          <a:p>
            <a:pPr marL="1085850" lvl="3"/>
            <a:r>
              <a:rPr lang="en-CA" dirty="0"/>
              <a:t>H</a:t>
            </a:r>
            <a:r>
              <a:rPr lang="en-CA" baseline="-25000" dirty="0"/>
              <a:t>2</a:t>
            </a:r>
            <a:r>
              <a:rPr lang="en-CA" dirty="0"/>
              <a:t>O </a:t>
            </a:r>
            <a:r>
              <a:rPr lang="en-CA" dirty="0" err="1"/>
              <a:t>reabsorption</a:t>
            </a:r>
            <a:endParaRPr lang="en-CA" dirty="0"/>
          </a:p>
          <a:p>
            <a:pPr marL="742950" lvl="2" indent="-228600">
              <a:spcBef>
                <a:spcPct val="20000"/>
              </a:spcBef>
            </a:pPr>
            <a:r>
              <a:rPr lang="en-CA" dirty="0"/>
              <a:t>Ascending limb</a:t>
            </a:r>
          </a:p>
          <a:p>
            <a:pPr marL="1085850" lvl="3"/>
            <a:r>
              <a:rPr lang="en-CA" dirty="0" err="1"/>
              <a:t>NaCl</a:t>
            </a:r>
            <a:r>
              <a:rPr lang="en-CA" dirty="0"/>
              <a:t> </a:t>
            </a:r>
            <a:r>
              <a:rPr lang="en-CA" dirty="0" err="1"/>
              <a:t>reabsorption</a:t>
            </a:r>
            <a:r>
              <a:rPr lang="en-CA" dirty="0"/>
              <a:t> </a:t>
            </a:r>
          </a:p>
          <a:p>
            <a:pPr marL="1085850" lvl="3"/>
            <a:r>
              <a:rPr lang="en-CA" dirty="0"/>
              <a:t>Low H</a:t>
            </a:r>
            <a:r>
              <a:rPr lang="en-CA" baseline="-25000" dirty="0"/>
              <a:t>2</a:t>
            </a:r>
            <a:r>
              <a:rPr lang="en-CA" dirty="0"/>
              <a:t>O permeability</a:t>
            </a:r>
          </a:p>
          <a:p>
            <a:pPr marL="1085850" lvl="3"/>
            <a:r>
              <a:rPr lang="en-CA" dirty="0"/>
              <a:t>Filtrate becomes hypo-osmotic</a:t>
            </a:r>
          </a:p>
          <a:p>
            <a:pPr marL="742950" lvl="2" indent="-228600">
              <a:spcBef>
                <a:spcPct val="20000"/>
              </a:spcBef>
            </a:pPr>
            <a:r>
              <a:rPr lang="en-CA" dirty="0"/>
              <a:t>Distal tubule</a:t>
            </a:r>
          </a:p>
          <a:p>
            <a:pPr marL="1085850" lvl="3"/>
            <a:r>
              <a:rPr lang="en-CA" dirty="0"/>
              <a:t>Active </a:t>
            </a:r>
            <a:r>
              <a:rPr lang="en-CA" dirty="0" err="1"/>
              <a:t>NaCl</a:t>
            </a:r>
            <a:r>
              <a:rPr lang="en-CA" dirty="0"/>
              <a:t> transport</a:t>
            </a:r>
          </a:p>
          <a:p>
            <a:pPr marL="1085850" lvl="3"/>
            <a:r>
              <a:rPr lang="en-CA" dirty="0" err="1"/>
              <a:t>Aldosterone</a:t>
            </a:r>
            <a:endParaRPr lang="en-CA" dirty="0"/>
          </a:p>
          <a:p>
            <a:pPr marL="1085850" lvl="3"/>
            <a:r>
              <a:rPr lang="en-CA" dirty="0"/>
              <a:t>Water follows passively</a:t>
            </a:r>
          </a:p>
        </p:txBody>
      </p:sp>
      <p:sp>
        <p:nvSpPr>
          <p:cNvPr id="335876" name="Text Box 4"/>
          <p:cNvSpPr txBox="1">
            <a:spLocks noChangeArrowheads="1"/>
          </p:cNvSpPr>
          <p:nvPr/>
        </p:nvSpPr>
        <p:spPr bwMode="auto">
          <a:xfrm>
            <a:off x="8205788" y="4133850"/>
            <a:ext cx="8699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10.25</a:t>
            </a:r>
          </a:p>
        </p:txBody>
      </p:sp>
      <p:grpSp>
        <p:nvGrpSpPr>
          <p:cNvPr id="335904" name="Group 32"/>
          <p:cNvGrpSpPr>
            <a:grpSpLocks/>
          </p:cNvGrpSpPr>
          <p:nvPr/>
        </p:nvGrpSpPr>
        <p:grpSpPr bwMode="auto">
          <a:xfrm>
            <a:off x="3781425" y="9525"/>
            <a:ext cx="5311775" cy="4105275"/>
            <a:chOff x="2316" y="90"/>
            <a:chExt cx="3346" cy="2586"/>
          </a:xfrm>
        </p:grpSpPr>
        <p:pic>
          <p:nvPicPr>
            <p:cNvPr id="335879" name="Picture 7" descr="11-24_transport_l"/>
            <p:cNvPicPr>
              <a:picLocks noChangeAspect="1" noChangeArrowheads="1"/>
            </p:cNvPicPr>
            <p:nvPr/>
          </p:nvPicPr>
          <p:blipFill>
            <a:blip r:embed="rId2" cstate="print"/>
            <a:srcRect l="2730" t="2647" r="2534" b="7941"/>
            <a:stretch>
              <a:fillRect/>
            </a:stretch>
          </p:blipFill>
          <p:spPr bwMode="auto">
            <a:xfrm>
              <a:off x="2316" y="90"/>
              <a:ext cx="3346" cy="25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35880" name="Text Box 8"/>
            <p:cNvSpPr txBox="1">
              <a:spLocks noChangeArrowheads="1"/>
            </p:cNvSpPr>
            <p:nvPr/>
          </p:nvSpPr>
          <p:spPr bwMode="auto">
            <a:xfrm>
              <a:off x="3688" y="420"/>
              <a:ext cx="269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300</a:t>
              </a:r>
            </a:p>
          </p:txBody>
        </p:sp>
        <p:sp>
          <p:nvSpPr>
            <p:cNvPr id="335881" name="Text Box 9"/>
            <p:cNvSpPr txBox="1">
              <a:spLocks noChangeArrowheads="1"/>
            </p:cNvSpPr>
            <p:nvPr/>
          </p:nvSpPr>
          <p:spPr bwMode="auto">
            <a:xfrm>
              <a:off x="3322" y="969"/>
              <a:ext cx="269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400</a:t>
              </a:r>
            </a:p>
          </p:txBody>
        </p:sp>
        <p:sp>
          <p:nvSpPr>
            <p:cNvPr id="335882" name="Text Box 10"/>
            <p:cNvSpPr txBox="1">
              <a:spLocks noChangeArrowheads="1"/>
            </p:cNvSpPr>
            <p:nvPr/>
          </p:nvSpPr>
          <p:spPr bwMode="auto">
            <a:xfrm>
              <a:off x="3316" y="1464"/>
              <a:ext cx="269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600</a:t>
              </a:r>
            </a:p>
          </p:txBody>
        </p:sp>
        <p:sp>
          <p:nvSpPr>
            <p:cNvPr id="335883" name="Text Box 11"/>
            <p:cNvSpPr txBox="1">
              <a:spLocks noChangeArrowheads="1"/>
            </p:cNvSpPr>
            <p:nvPr/>
          </p:nvSpPr>
          <p:spPr bwMode="auto">
            <a:xfrm>
              <a:off x="3261" y="1932"/>
              <a:ext cx="320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1000</a:t>
              </a:r>
            </a:p>
          </p:txBody>
        </p:sp>
        <p:sp>
          <p:nvSpPr>
            <p:cNvPr id="335884" name="Text Box 12"/>
            <p:cNvSpPr txBox="1">
              <a:spLocks noChangeArrowheads="1"/>
            </p:cNvSpPr>
            <p:nvPr/>
          </p:nvSpPr>
          <p:spPr bwMode="auto">
            <a:xfrm>
              <a:off x="3573" y="2484"/>
              <a:ext cx="320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1200</a:t>
              </a:r>
            </a:p>
          </p:txBody>
        </p:sp>
        <p:sp>
          <p:nvSpPr>
            <p:cNvPr id="335885" name="Text Box 13"/>
            <p:cNvSpPr txBox="1">
              <a:spLocks noChangeArrowheads="1"/>
            </p:cNvSpPr>
            <p:nvPr/>
          </p:nvSpPr>
          <p:spPr bwMode="auto">
            <a:xfrm>
              <a:off x="3943" y="1860"/>
              <a:ext cx="269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800</a:t>
              </a:r>
            </a:p>
          </p:txBody>
        </p:sp>
        <p:sp>
          <p:nvSpPr>
            <p:cNvPr id="335886" name="Text Box 14"/>
            <p:cNvSpPr txBox="1">
              <a:spLocks noChangeArrowheads="1"/>
            </p:cNvSpPr>
            <p:nvPr/>
          </p:nvSpPr>
          <p:spPr bwMode="auto">
            <a:xfrm>
              <a:off x="3946" y="1182"/>
              <a:ext cx="269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400</a:t>
              </a:r>
            </a:p>
          </p:txBody>
        </p:sp>
        <p:sp>
          <p:nvSpPr>
            <p:cNvPr id="335887" name="Text Box 15"/>
            <p:cNvSpPr txBox="1">
              <a:spLocks noChangeArrowheads="1"/>
            </p:cNvSpPr>
            <p:nvPr/>
          </p:nvSpPr>
          <p:spPr bwMode="auto">
            <a:xfrm>
              <a:off x="4048" y="375"/>
              <a:ext cx="269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100</a:t>
              </a:r>
            </a:p>
          </p:txBody>
        </p:sp>
        <p:sp>
          <p:nvSpPr>
            <p:cNvPr id="335888" name="Text Box 16"/>
            <p:cNvSpPr txBox="1">
              <a:spLocks noChangeArrowheads="1"/>
            </p:cNvSpPr>
            <p:nvPr/>
          </p:nvSpPr>
          <p:spPr bwMode="auto">
            <a:xfrm>
              <a:off x="5170" y="561"/>
              <a:ext cx="269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800</a:t>
              </a:r>
            </a:p>
          </p:txBody>
        </p:sp>
        <p:sp>
          <p:nvSpPr>
            <p:cNvPr id="335889" name="Text Box 17"/>
            <p:cNvSpPr txBox="1">
              <a:spLocks noChangeArrowheads="1"/>
            </p:cNvSpPr>
            <p:nvPr/>
          </p:nvSpPr>
          <p:spPr bwMode="auto">
            <a:xfrm>
              <a:off x="5175" y="2316"/>
              <a:ext cx="320" cy="19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sz="1400" b="1">
                  <a:solidFill>
                    <a:schemeClr val="hlink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1200</a:t>
              </a:r>
            </a:p>
          </p:txBody>
        </p:sp>
        <p:sp>
          <p:nvSpPr>
            <p:cNvPr id="335890" name="Line 18"/>
            <p:cNvSpPr>
              <a:spLocks noChangeShapeType="1"/>
            </p:cNvSpPr>
            <p:nvPr/>
          </p:nvSpPr>
          <p:spPr bwMode="auto">
            <a:xfrm flipV="1">
              <a:off x="3642" y="528"/>
              <a:ext cx="72" cy="6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1" name="Line 19"/>
            <p:cNvSpPr>
              <a:spLocks noChangeShapeType="1"/>
            </p:cNvSpPr>
            <p:nvPr/>
          </p:nvSpPr>
          <p:spPr bwMode="auto">
            <a:xfrm flipV="1">
              <a:off x="3546" y="1068"/>
              <a:ext cx="78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2" name="Line 20"/>
            <p:cNvSpPr>
              <a:spLocks noChangeShapeType="1"/>
            </p:cNvSpPr>
            <p:nvPr/>
          </p:nvSpPr>
          <p:spPr bwMode="auto">
            <a:xfrm flipV="1">
              <a:off x="3543" y="1560"/>
              <a:ext cx="78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3" name="Line 21"/>
            <p:cNvSpPr>
              <a:spLocks noChangeShapeType="1"/>
            </p:cNvSpPr>
            <p:nvPr/>
          </p:nvSpPr>
          <p:spPr bwMode="auto">
            <a:xfrm flipV="1">
              <a:off x="3540" y="2034"/>
              <a:ext cx="78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4" name="Line 22"/>
            <p:cNvSpPr>
              <a:spLocks noChangeShapeType="1"/>
            </p:cNvSpPr>
            <p:nvPr/>
          </p:nvSpPr>
          <p:spPr bwMode="auto">
            <a:xfrm flipV="1">
              <a:off x="4173" y="1281"/>
              <a:ext cx="78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5" name="Line 23"/>
            <p:cNvSpPr>
              <a:spLocks noChangeShapeType="1"/>
            </p:cNvSpPr>
            <p:nvPr/>
          </p:nvSpPr>
          <p:spPr bwMode="auto">
            <a:xfrm flipV="1">
              <a:off x="4170" y="1956"/>
              <a:ext cx="78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6" name="Line 24"/>
            <p:cNvSpPr>
              <a:spLocks noChangeShapeType="1"/>
            </p:cNvSpPr>
            <p:nvPr/>
          </p:nvSpPr>
          <p:spPr bwMode="auto">
            <a:xfrm flipV="1">
              <a:off x="5136" y="660"/>
              <a:ext cx="78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7" name="Line 25"/>
            <p:cNvSpPr>
              <a:spLocks noChangeShapeType="1"/>
            </p:cNvSpPr>
            <p:nvPr/>
          </p:nvSpPr>
          <p:spPr bwMode="auto">
            <a:xfrm>
              <a:off x="4275" y="489"/>
              <a:ext cx="66" cy="42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8" name="Line 26"/>
            <p:cNvSpPr>
              <a:spLocks noChangeShapeType="1"/>
            </p:cNvSpPr>
            <p:nvPr/>
          </p:nvSpPr>
          <p:spPr bwMode="auto">
            <a:xfrm flipV="1">
              <a:off x="5160" y="2421"/>
              <a:ext cx="78" cy="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335899" name="Rectangle 27"/>
            <p:cNvSpPr>
              <a:spLocks noChangeArrowheads="1"/>
            </p:cNvSpPr>
            <p:nvPr/>
          </p:nvSpPr>
          <p:spPr bwMode="auto">
            <a:xfrm>
              <a:off x="4476" y="1350"/>
              <a:ext cx="228" cy="222"/>
            </a:xfrm>
            <a:prstGeom prst="rect">
              <a:avLst/>
            </a:prstGeom>
            <a:noFill/>
            <a:ln w="19050">
              <a:solidFill>
                <a:srgbClr val="CC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35900" name="Rectangle 28"/>
            <p:cNvSpPr>
              <a:spLocks noChangeArrowheads="1"/>
            </p:cNvSpPr>
            <p:nvPr/>
          </p:nvSpPr>
          <p:spPr bwMode="auto">
            <a:xfrm>
              <a:off x="4674" y="864"/>
              <a:ext cx="228" cy="222"/>
            </a:xfrm>
            <a:prstGeom prst="rect">
              <a:avLst/>
            </a:prstGeom>
            <a:noFill/>
            <a:ln w="19050">
              <a:solidFill>
                <a:srgbClr val="CC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35901" name="Rectangle 29"/>
            <p:cNvSpPr>
              <a:spLocks noChangeArrowheads="1"/>
            </p:cNvSpPr>
            <p:nvPr/>
          </p:nvSpPr>
          <p:spPr bwMode="auto">
            <a:xfrm>
              <a:off x="5268" y="1536"/>
              <a:ext cx="228" cy="144"/>
            </a:xfrm>
            <a:prstGeom prst="rect">
              <a:avLst/>
            </a:prstGeom>
            <a:noFill/>
            <a:ln w="19050">
              <a:solidFill>
                <a:srgbClr val="CC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335903" name="Line 31"/>
            <p:cNvSpPr>
              <a:spLocks noChangeShapeType="1"/>
            </p:cNvSpPr>
            <p:nvPr/>
          </p:nvSpPr>
          <p:spPr bwMode="auto">
            <a:xfrm flipV="1">
              <a:off x="3828" y="2460"/>
              <a:ext cx="72" cy="60"/>
            </a:xfrm>
            <a:prstGeom prst="line">
              <a:avLst/>
            </a:prstGeom>
            <a:noFill/>
            <a:ln w="19050">
              <a:solidFill>
                <a:schemeClr val="hlink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335905" name="Rectangle 33"/>
          <p:cNvSpPr>
            <a:spLocks noChangeArrowheads="1"/>
          </p:cNvSpPr>
          <p:nvPr/>
        </p:nvSpPr>
        <p:spPr bwMode="auto">
          <a:xfrm>
            <a:off x="4229100" y="4591050"/>
            <a:ext cx="4368800" cy="1876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74295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Collecting duct</a:t>
            </a:r>
          </a:p>
          <a:p>
            <a:pPr marL="1085850" lvl="3" indent="-228600">
              <a:buClr>
                <a:schemeClr val="tx1"/>
              </a:buClr>
              <a:buSzPct val="110000"/>
              <a:buFont typeface="Wingdings" pitchFamily="2" charset="2"/>
              <a:buChar char="§"/>
            </a:pPr>
            <a:r>
              <a:rPr lang="en-CA" sz="2000" b="1" dirty="0">
                <a:latin typeface="Arial Narrow" pitchFamily="34" charset="0"/>
              </a:rPr>
              <a:t>Variable permeability to H</a:t>
            </a:r>
            <a:r>
              <a:rPr lang="en-CA" sz="2000" b="1" baseline="-25000" dirty="0">
                <a:latin typeface="Arial Narrow" pitchFamily="34" charset="0"/>
              </a:rPr>
              <a:t>2</a:t>
            </a:r>
            <a:r>
              <a:rPr lang="en-CA" sz="2000" b="1" dirty="0">
                <a:latin typeface="Arial Narrow" pitchFamily="34" charset="0"/>
              </a:rPr>
              <a:t>O</a:t>
            </a:r>
          </a:p>
          <a:p>
            <a:pPr marL="1085850" lvl="3" indent="-228600">
              <a:buClr>
                <a:schemeClr val="tx1"/>
              </a:buClr>
              <a:buSzPct val="110000"/>
              <a:buFont typeface="Wingdings" pitchFamily="2" charset="2"/>
              <a:buChar char="§"/>
            </a:pPr>
            <a:r>
              <a:rPr lang="en-CA" sz="2000" b="1" dirty="0">
                <a:latin typeface="Arial Narrow" pitchFamily="34" charset="0"/>
              </a:rPr>
              <a:t>ADH</a:t>
            </a:r>
          </a:p>
          <a:p>
            <a:pPr marL="1085850" lvl="3" indent="-228600">
              <a:buClr>
                <a:schemeClr val="tx1"/>
              </a:buClr>
              <a:buSzPct val="110000"/>
              <a:buFont typeface="Wingdings" pitchFamily="2" charset="2"/>
              <a:buChar char="§"/>
            </a:pPr>
            <a:r>
              <a:rPr lang="en-CA" sz="2000" b="1" dirty="0">
                <a:latin typeface="Arial Narrow" pitchFamily="34" charset="0"/>
              </a:rPr>
              <a:t>Final step in forming </a:t>
            </a:r>
            <a:r>
              <a:rPr lang="en-CA" sz="2000" b="1" dirty="0" err="1">
                <a:latin typeface="Arial Narrow" pitchFamily="34" charset="0"/>
              </a:rPr>
              <a:t>hyperosmotic</a:t>
            </a:r>
            <a:r>
              <a:rPr lang="en-CA" sz="2000" b="1" dirty="0">
                <a:latin typeface="Arial Narrow" pitchFamily="34" charset="0"/>
              </a:rPr>
              <a:t> urine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5425" y="257175"/>
            <a:ext cx="8709025" cy="1838325"/>
          </a:xfrm>
        </p:spPr>
        <p:txBody>
          <a:bodyPr/>
          <a:lstStyle/>
          <a:p>
            <a:pPr marL="114300" lvl="1" indent="0" defTabSz="457200"/>
            <a:r>
              <a:rPr lang="en-CA" dirty="0"/>
              <a:t>  Comparative considerations – Role of distal tubule</a:t>
            </a:r>
          </a:p>
          <a:p>
            <a:pPr marL="400050" lvl="2" defTabSz="457200">
              <a:spcBef>
                <a:spcPts val="400"/>
              </a:spcBef>
            </a:pPr>
            <a:r>
              <a:rPr lang="en-CA" dirty="0"/>
              <a:t>FW amphibians and fish </a:t>
            </a:r>
            <a:r>
              <a:rPr lang="en-CA" dirty="0">
                <a:sym typeface="Wingdings" pitchFamily="2" charset="2"/>
              </a:rPr>
              <a:t> </a:t>
            </a:r>
            <a:r>
              <a:rPr lang="en-CA" dirty="0" smtClean="0"/>
              <a:t>“diluting” segment</a:t>
            </a:r>
            <a:endParaRPr lang="en-CA" dirty="0"/>
          </a:p>
          <a:p>
            <a:pPr marL="742950" lvl="3" defTabSz="457200"/>
            <a:r>
              <a:rPr lang="en-CA" dirty="0">
                <a:sym typeface="Wingdings" pitchFamily="2" charset="2"/>
              </a:rPr>
              <a:t>Active </a:t>
            </a:r>
            <a:r>
              <a:rPr lang="en-CA" dirty="0" err="1">
                <a:sym typeface="Wingdings" pitchFamily="2" charset="2"/>
              </a:rPr>
              <a:t>NaCl</a:t>
            </a:r>
            <a:r>
              <a:rPr lang="en-CA" dirty="0">
                <a:sym typeface="Wingdings" pitchFamily="2" charset="2"/>
              </a:rPr>
              <a:t> </a:t>
            </a:r>
            <a:r>
              <a:rPr lang="en-CA" dirty="0" err="1">
                <a:sym typeface="Wingdings" pitchFamily="2" charset="2"/>
              </a:rPr>
              <a:t>reabsorption</a:t>
            </a:r>
            <a:endParaRPr lang="en-CA" dirty="0">
              <a:sym typeface="Wingdings" pitchFamily="2" charset="2"/>
            </a:endParaRPr>
          </a:p>
          <a:p>
            <a:pPr marL="742950" lvl="3" defTabSz="457200"/>
            <a:r>
              <a:rPr lang="en-CA" dirty="0">
                <a:sym typeface="Wingdings" pitchFamily="2" charset="2"/>
              </a:rPr>
              <a:t>Permeability to H</a:t>
            </a:r>
            <a:r>
              <a:rPr lang="en-CA" baseline="-25000" dirty="0">
                <a:sym typeface="Wingdings" pitchFamily="2" charset="2"/>
              </a:rPr>
              <a:t>2</a:t>
            </a:r>
            <a:r>
              <a:rPr lang="en-CA" dirty="0">
                <a:sym typeface="Wingdings" pitchFamily="2" charset="2"/>
              </a:rPr>
              <a:t>O under hormonal </a:t>
            </a:r>
            <a:r>
              <a:rPr lang="en-CA" dirty="0" smtClean="0">
                <a:sym typeface="Wingdings" pitchFamily="2" charset="2"/>
              </a:rPr>
              <a:t>control (AVT)</a:t>
            </a:r>
            <a:endParaRPr lang="en-CA" dirty="0">
              <a:sym typeface="Wingdings" pitchFamily="2" charset="2"/>
            </a:endParaRPr>
          </a:p>
          <a:p>
            <a:pPr marL="400050" lvl="2" defTabSz="457200">
              <a:spcBef>
                <a:spcPts val="400"/>
              </a:spcBef>
            </a:pPr>
            <a:r>
              <a:rPr lang="en-CA" dirty="0">
                <a:sym typeface="Wingdings" pitchFamily="2" charset="2"/>
              </a:rPr>
              <a:t>Marine </a:t>
            </a:r>
            <a:r>
              <a:rPr lang="en-CA" dirty="0" err="1">
                <a:sym typeface="Wingdings" pitchFamily="2" charset="2"/>
              </a:rPr>
              <a:t>teleosts</a:t>
            </a:r>
            <a:r>
              <a:rPr lang="en-CA" dirty="0">
                <a:sym typeface="Wingdings" pitchFamily="2" charset="2"/>
              </a:rPr>
              <a:t>  lack distal tubule</a:t>
            </a:r>
          </a:p>
          <a:p>
            <a:pPr marL="742950" lvl="3" defTabSz="457200"/>
            <a:endParaRPr lang="en-CA" dirty="0">
              <a:sym typeface="Wingdings" pitchFamily="2" charset="2"/>
            </a:endParaRPr>
          </a:p>
          <a:p>
            <a:pPr marL="400050" lvl="2" defTabSz="457200"/>
            <a:endParaRPr lang="en-CA" dirty="0"/>
          </a:p>
          <a:p>
            <a:pPr marL="400050" lvl="2" defTabSz="457200"/>
            <a:endParaRPr lang="en-CA" dirty="0"/>
          </a:p>
          <a:p>
            <a:pPr marL="114300" lvl="1" indent="0" defTabSz="457200"/>
            <a:endParaRPr lang="en-CA" dirty="0"/>
          </a:p>
        </p:txBody>
      </p:sp>
      <p:pic>
        <p:nvPicPr>
          <p:cNvPr id="353289" name="Picture 9" descr="AnPhys-Fig-27-04-0"/>
          <p:cNvPicPr>
            <a:picLocks noChangeAspect="1" noChangeArrowheads="1"/>
          </p:cNvPicPr>
          <p:nvPr/>
        </p:nvPicPr>
        <p:blipFill>
          <a:blip r:embed="rId2" cstate="print"/>
          <a:srcRect t="1488" r="893" b="10417"/>
          <a:stretch>
            <a:fillRect/>
          </a:stretch>
        </p:blipFill>
        <p:spPr bwMode="auto">
          <a:xfrm>
            <a:off x="495300" y="2066925"/>
            <a:ext cx="7392988" cy="4505325"/>
          </a:xfrm>
          <a:prstGeom prst="rect">
            <a:avLst/>
          </a:prstGeom>
          <a:noFill/>
        </p:spPr>
      </p:pic>
      <p:sp>
        <p:nvSpPr>
          <p:cNvPr id="353290" name="Text Box 10"/>
          <p:cNvSpPr txBox="1">
            <a:spLocks noChangeArrowheads="1"/>
          </p:cNvSpPr>
          <p:nvPr/>
        </p:nvSpPr>
        <p:spPr bwMode="auto">
          <a:xfrm>
            <a:off x="7248525" y="6486525"/>
            <a:ext cx="184150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27.4, Hill et al.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Rectangle 2"/>
          <p:cNvSpPr>
            <a:spLocks noChangeArrowheads="1"/>
          </p:cNvSpPr>
          <p:nvPr/>
        </p:nvSpPr>
        <p:spPr bwMode="auto">
          <a:xfrm>
            <a:off x="134937" y="142875"/>
            <a:ext cx="8704263" cy="42005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q"/>
            </a:pPr>
            <a:r>
              <a:rPr lang="en-CA" b="1" dirty="0">
                <a:latin typeface="Arial Narrow" pitchFamily="34" charset="0"/>
              </a:rPr>
              <a:t>Secretion</a:t>
            </a:r>
          </a:p>
          <a:p>
            <a:pPr marL="628650" lvl="1" indent="-3429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>
                <a:latin typeface="Arial Narrow" pitchFamily="34" charset="0"/>
              </a:rPr>
              <a:t>K</a:t>
            </a:r>
            <a:r>
              <a:rPr lang="en-CA" sz="2200" b="1" baseline="30000" dirty="0">
                <a:latin typeface="Arial Narrow" pitchFamily="34" charset="0"/>
              </a:rPr>
              <a:t>+</a:t>
            </a:r>
            <a:r>
              <a:rPr lang="en-CA" sz="2200" b="1" dirty="0">
                <a:latin typeface="Arial Narrow" pitchFamily="34" charset="0"/>
              </a:rPr>
              <a:t>, H</a:t>
            </a:r>
            <a:r>
              <a:rPr lang="en-CA" sz="2200" b="1" baseline="30000" dirty="0">
                <a:latin typeface="Arial Narrow" pitchFamily="34" charset="0"/>
              </a:rPr>
              <a:t>+</a:t>
            </a:r>
            <a:r>
              <a:rPr lang="en-CA" sz="2200" b="1" dirty="0">
                <a:latin typeface="Arial Narrow" pitchFamily="34" charset="0"/>
              </a:rPr>
              <a:t>, NH</a:t>
            </a:r>
            <a:r>
              <a:rPr lang="en-CA" sz="2200" b="1" baseline="-25000" dirty="0">
                <a:latin typeface="Arial Narrow" pitchFamily="34" charset="0"/>
              </a:rPr>
              <a:t>3</a:t>
            </a:r>
            <a:r>
              <a:rPr lang="en-CA" sz="2200" b="1" dirty="0">
                <a:latin typeface="Arial Narrow" pitchFamily="34" charset="0"/>
              </a:rPr>
              <a:t>, acids and bases</a:t>
            </a:r>
          </a:p>
          <a:p>
            <a:pPr marL="628650" lvl="1" indent="-3429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 smtClean="0">
                <a:latin typeface="Arial Narrow" pitchFamily="34" charset="0"/>
              </a:rPr>
              <a:t>Distal </a:t>
            </a:r>
            <a:r>
              <a:rPr lang="en-CA" sz="2200" b="1" dirty="0">
                <a:latin typeface="Arial Narrow" pitchFamily="34" charset="0"/>
              </a:rPr>
              <a:t>tubule (see Fig. </a:t>
            </a:r>
            <a:r>
              <a:rPr lang="en-CA" sz="2200" b="1" dirty="0" smtClean="0">
                <a:latin typeface="Arial Narrow" pitchFamily="34" charset="0"/>
              </a:rPr>
              <a:t>10.25)</a:t>
            </a:r>
          </a:p>
          <a:p>
            <a:pPr marL="628650" lvl="1" indent="-3429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kern="0" dirty="0" smtClean="0">
                <a:solidFill>
                  <a:srgbClr val="000000"/>
                </a:solidFill>
                <a:latin typeface="Arial Narrow"/>
              </a:rPr>
              <a:t>Comparative </a:t>
            </a:r>
            <a:r>
              <a:rPr lang="en-CA" sz="2200" b="1" kern="0" dirty="0">
                <a:solidFill>
                  <a:srgbClr val="000000"/>
                </a:solidFill>
                <a:latin typeface="Arial Narrow"/>
              </a:rPr>
              <a:t>considerations </a:t>
            </a:r>
            <a:r>
              <a:rPr lang="en-CA" sz="2200" b="1" kern="0" dirty="0" smtClean="0">
                <a:solidFill>
                  <a:srgbClr val="000000"/>
                </a:solidFill>
                <a:latin typeface="Arial Narrow"/>
              </a:rPr>
              <a:t>– mechanism of urine </a:t>
            </a:r>
            <a:r>
              <a:rPr lang="en-CA" sz="2200" b="1" kern="0" dirty="0">
                <a:solidFill>
                  <a:srgbClr val="000000"/>
                </a:solidFill>
                <a:latin typeface="Arial Narrow"/>
              </a:rPr>
              <a:t>formation in </a:t>
            </a:r>
            <a:r>
              <a:rPr lang="en-CA" sz="2200" b="1" kern="0" dirty="0" err="1">
                <a:solidFill>
                  <a:srgbClr val="000000"/>
                </a:solidFill>
                <a:latin typeface="Arial Narrow"/>
              </a:rPr>
              <a:t>aglomerular</a:t>
            </a:r>
            <a:r>
              <a:rPr lang="en-CA" sz="2200" b="1" kern="0" dirty="0">
                <a:solidFill>
                  <a:srgbClr val="000000"/>
                </a:solidFill>
                <a:latin typeface="Arial Narrow"/>
              </a:rPr>
              <a:t> </a:t>
            </a:r>
            <a:r>
              <a:rPr lang="en-CA" sz="2200" b="1" kern="0" dirty="0" smtClean="0">
                <a:solidFill>
                  <a:srgbClr val="000000"/>
                </a:solidFill>
                <a:latin typeface="Arial Narrow"/>
              </a:rPr>
              <a:t>marine </a:t>
            </a:r>
            <a:r>
              <a:rPr lang="en-CA" sz="2200" b="1" kern="0" dirty="0" err="1">
                <a:solidFill>
                  <a:srgbClr val="000000"/>
                </a:solidFill>
                <a:latin typeface="Arial Narrow"/>
              </a:rPr>
              <a:t>teleosts</a:t>
            </a:r>
            <a:endParaRPr lang="en-CA" sz="2200" b="1" kern="0" dirty="0">
              <a:solidFill>
                <a:srgbClr val="000000"/>
              </a:solidFill>
              <a:latin typeface="Arial Narrow"/>
            </a:endParaRPr>
          </a:p>
          <a:p>
            <a:pPr marL="895350" lvl="2" indent="-171450" defTabSz="457200">
              <a:buClr>
                <a:srgbClr val="000000"/>
              </a:buClr>
              <a:buSzPct val="60000"/>
              <a:buFont typeface="Monotype Sorts" pitchFamily="2" charset="2"/>
              <a:buChar char="l"/>
            </a:pPr>
            <a:r>
              <a:rPr lang="en-CA" sz="2000" b="1" kern="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Occurs in proximal tubule</a:t>
            </a:r>
          </a:p>
          <a:p>
            <a:pPr marL="895350" lvl="2" indent="-171450" defTabSz="457200">
              <a:buClr>
                <a:srgbClr val="000000"/>
              </a:buClr>
              <a:buSzPct val="60000"/>
              <a:buFont typeface="Monotype Sorts" pitchFamily="2" charset="2"/>
              <a:buChar char="l"/>
            </a:pPr>
            <a:r>
              <a:rPr lang="en-CA" sz="2000" b="1" kern="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Active transport of Na</a:t>
            </a:r>
            <a:r>
              <a:rPr lang="en-CA" sz="2000" b="1" kern="0" baseline="3000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+</a:t>
            </a:r>
            <a:r>
              <a:rPr lang="en-CA" sz="2000" b="1" kern="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, </a:t>
            </a:r>
            <a:r>
              <a:rPr lang="en-CA" sz="2000" b="1" kern="0" dirty="0" err="1">
                <a:solidFill>
                  <a:srgbClr val="000000"/>
                </a:solidFill>
                <a:latin typeface="Arial Narrow"/>
                <a:sym typeface="Wingdings" pitchFamily="2" charset="2"/>
              </a:rPr>
              <a:t>Cl</a:t>
            </a:r>
            <a:r>
              <a:rPr lang="en-CA" sz="2000" b="1" kern="0" baseline="3000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-</a:t>
            </a:r>
            <a:r>
              <a:rPr lang="en-CA" sz="2000" b="1" kern="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, Mg</a:t>
            </a:r>
            <a:r>
              <a:rPr lang="en-CA" sz="2000" b="1" kern="0" baseline="3000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2+</a:t>
            </a:r>
            <a:r>
              <a:rPr lang="en-CA" sz="2000" b="1" kern="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, SO</a:t>
            </a:r>
            <a:r>
              <a:rPr lang="en-CA" sz="2000" b="1" kern="0" baseline="-2500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4</a:t>
            </a:r>
            <a:r>
              <a:rPr lang="en-CA" sz="2000" b="1" kern="0" baseline="3000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2-</a:t>
            </a:r>
            <a:r>
              <a:rPr lang="en-CA" sz="2000" b="1" kern="0" dirty="0">
                <a:solidFill>
                  <a:srgbClr val="000000"/>
                </a:solidFill>
                <a:latin typeface="Arial Narrow"/>
                <a:sym typeface="Wingdings" pitchFamily="2" charset="2"/>
              </a:rPr>
              <a:t> is followed by water and solute influx</a:t>
            </a:r>
          </a:p>
          <a:p>
            <a:pPr marL="628650" lvl="1" indent="-3429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endParaRPr lang="en-CA" sz="2200" b="1" dirty="0">
              <a:latin typeface="Arial Narrow" pitchFamily="34" charset="0"/>
            </a:endParaRPr>
          </a:p>
          <a:p>
            <a:pPr marL="800100" lvl="1" indent="-3429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None/>
            </a:pPr>
            <a:endParaRPr lang="en-CA" sz="2200" b="1" dirty="0">
              <a:latin typeface="Arial Narrow" pitchFamily="34" charset="0"/>
            </a:endParaRPr>
          </a:p>
        </p:txBody>
      </p:sp>
      <p:sp>
        <p:nvSpPr>
          <p:cNvPr id="337923" name="Text Box 3"/>
          <p:cNvSpPr txBox="1">
            <a:spLocks noChangeArrowheads="1"/>
          </p:cNvSpPr>
          <p:nvPr/>
        </p:nvSpPr>
        <p:spPr bwMode="auto">
          <a:xfrm>
            <a:off x="48387" y="6494463"/>
            <a:ext cx="2271776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Fig. 14-31</a:t>
            </a:r>
            <a:r>
              <a:rPr lang="en-CA" sz="1400" b="1" dirty="0">
                <a:latin typeface="Arial Narrow" pitchFamily="34" charset="0"/>
              </a:rPr>
              <a:t>, Randall et al. 2002</a:t>
            </a:r>
          </a:p>
        </p:txBody>
      </p:sp>
      <p:pic>
        <p:nvPicPr>
          <p:cNvPr id="337924" name="Picture 4" descr="figure-14-12"/>
          <p:cNvPicPr>
            <a:picLocks noChangeAspect="1" noChangeArrowheads="1"/>
          </p:cNvPicPr>
          <p:nvPr/>
        </p:nvPicPr>
        <p:blipFill>
          <a:blip r:embed="rId2" cstate="print"/>
          <a:srcRect r="3923"/>
          <a:stretch>
            <a:fillRect/>
          </a:stretch>
        </p:blipFill>
        <p:spPr bwMode="auto">
          <a:xfrm>
            <a:off x="733425" y="3132138"/>
            <a:ext cx="4198938" cy="2822575"/>
          </a:xfrm>
          <a:prstGeom prst="rect">
            <a:avLst/>
          </a:prstGeom>
          <a:noFill/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 cstate="print"/>
          <a:srcRect l="36009"/>
          <a:stretch>
            <a:fillRect/>
          </a:stretch>
        </p:blipFill>
        <p:spPr bwMode="auto">
          <a:xfrm>
            <a:off x="5324475" y="2853662"/>
            <a:ext cx="2581275" cy="30423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7543800" y="6475413"/>
            <a:ext cx="154940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Reimschussel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25425" y="419100"/>
            <a:ext cx="5041900" cy="5657850"/>
          </a:xfrm>
        </p:spPr>
        <p:txBody>
          <a:bodyPr/>
          <a:lstStyle/>
          <a:p>
            <a:r>
              <a:rPr lang="en-CA" dirty="0"/>
              <a:t>Renal concentrating </a:t>
            </a:r>
            <a:r>
              <a:rPr lang="en-CA" dirty="0" smtClean="0"/>
              <a:t>mechanism (mammals and birds)</a:t>
            </a:r>
            <a:endParaRPr lang="en-CA" dirty="0"/>
          </a:p>
          <a:p>
            <a:pPr lvl="1"/>
            <a:r>
              <a:rPr lang="en-CA" dirty="0"/>
              <a:t>Osmotic removal of water from </a:t>
            </a:r>
            <a:br>
              <a:rPr lang="en-CA" dirty="0"/>
            </a:br>
            <a:r>
              <a:rPr lang="en-CA" dirty="0"/>
              <a:t>collecting duct</a:t>
            </a:r>
          </a:p>
          <a:p>
            <a:pPr lvl="1"/>
            <a:r>
              <a:rPr lang="en-CA" dirty="0" err="1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Corticomedullary</a:t>
            </a:r>
            <a:r>
              <a:rPr lang="en-CA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CA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concentration gradient</a:t>
            </a:r>
            <a:endParaRPr lang="en-CA" dirty="0">
              <a:solidFill>
                <a:srgbClr val="CC0000"/>
              </a:solidFill>
            </a:endParaRPr>
          </a:p>
          <a:p>
            <a:pPr lvl="2"/>
            <a:r>
              <a:rPr lang="en-CA" dirty="0"/>
              <a:t>Increases in [</a:t>
            </a:r>
            <a:r>
              <a:rPr lang="en-CA" dirty="0" err="1"/>
              <a:t>NaCl</a:t>
            </a:r>
            <a:r>
              <a:rPr lang="en-CA" dirty="0"/>
              <a:t>] and [urea] from cortex to inner medulla</a:t>
            </a:r>
          </a:p>
          <a:p>
            <a:pPr lvl="2"/>
            <a:r>
              <a:rPr lang="en-CA" dirty="0"/>
              <a:t>Based on Loop of </a:t>
            </a:r>
            <a:r>
              <a:rPr lang="en-CA" dirty="0" err="1"/>
              <a:t>Henle</a:t>
            </a:r>
            <a:endParaRPr lang="en-CA" dirty="0"/>
          </a:p>
          <a:p>
            <a:pPr lvl="3"/>
            <a:r>
              <a:rPr lang="en-CA" dirty="0" smtClean="0"/>
              <a:t>anatomical layout </a:t>
            </a:r>
          </a:p>
          <a:p>
            <a:pPr lvl="3"/>
            <a:r>
              <a:rPr lang="en-CA" dirty="0" smtClean="0"/>
              <a:t>functional asymmetry in permeability and salt transport</a:t>
            </a:r>
          </a:p>
          <a:p>
            <a:pPr lvl="3"/>
            <a:r>
              <a:rPr lang="en-CA" dirty="0" smtClean="0"/>
              <a:t>countercurrent </a:t>
            </a:r>
            <a:r>
              <a:rPr lang="en-CA" dirty="0"/>
              <a:t>principle</a:t>
            </a:r>
          </a:p>
        </p:txBody>
      </p:sp>
      <p:pic>
        <p:nvPicPr>
          <p:cNvPr id="338949" name="Picture 5" descr="AnPhys-Fig-27-13-0"/>
          <p:cNvPicPr>
            <a:picLocks noChangeAspect="1" noChangeArrowheads="1"/>
          </p:cNvPicPr>
          <p:nvPr/>
        </p:nvPicPr>
        <p:blipFill>
          <a:blip r:embed="rId2" cstate="print"/>
          <a:srcRect l="27902" r="28571" b="5060"/>
          <a:stretch>
            <a:fillRect/>
          </a:stretch>
        </p:blipFill>
        <p:spPr bwMode="auto">
          <a:xfrm>
            <a:off x="5076825" y="190500"/>
            <a:ext cx="3714750" cy="6076950"/>
          </a:xfrm>
          <a:prstGeom prst="rect">
            <a:avLst/>
          </a:prstGeom>
          <a:noFill/>
        </p:spPr>
      </p:pic>
      <p:sp>
        <p:nvSpPr>
          <p:cNvPr id="338950" name="Text Box 6"/>
          <p:cNvSpPr txBox="1">
            <a:spLocks noChangeArrowheads="1"/>
          </p:cNvSpPr>
          <p:nvPr/>
        </p:nvSpPr>
        <p:spPr bwMode="auto">
          <a:xfrm>
            <a:off x="7146925" y="6465888"/>
            <a:ext cx="1922463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>
                <a:latin typeface="Arial Narrow" pitchFamily="34" charset="0"/>
              </a:rPr>
              <a:t>Fig. 27.13, Hill et al.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 bwMode="auto">
          <a:xfrm>
            <a:off x="3838574" y="1790700"/>
            <a:ext cx="3095625" cy="346710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80000">
                <a:srgbClr val="FFFF00">
                  <a:shade val="675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softEdge rad="12700"/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5" name="Freeform 4"/>
          <p:cNvSpPr/>
          <p:nvPr/>
        </p:nvSpPr>
        <p:spPr bwMode="auto">
          <a:xfrm>
            <a:off x="6600825" y="1314450"/>
            <a:ext cx="161925" cy="4086225"/>
          </a:xfrm>
          <a:custGeom>
            <a:avLst/>
            <a:gdLst>
              <a:gd name="connsiteX0" fmla="*/ 0 w 161925"/>
              <a:gd name="connsiteY0" fmla="*/ 0 h 4086225"/>
              <a:gd name="connsiteX1" fmla="*/ 19050 w 161925"/>
              <a:gd name="connsiteY1" fmla="*/ 3638550 h 4086225"/>
              <a:gd name="connsiteX2" fmla="*/ 19050 w 161925"/>
              <a:gd name="connsiteY2" fmla="*/ 3886200 h 4086225"/>
              <a:gd name="connsiteX3" fmla="*/ 161925 w 161925"/>
              <a:gd name="connsiteY3" fmla="*/ 4086225 h 4086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1925" h="4086225">
                <a:moveTo>
                  <a:pt x="0" y="0"/>
                </a:moveTo>
                <a:lnTo>
                  <a:pt x="19050" y="3638550"/>
                </a:lnTo>
                <a:lnTo>
                  <a:pt x="19050" y="3886200"/>
                </a:lnTo>
                <a:lnTo>
                  <a:pt x="161925" y="4086225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554922" y="969963"/>
            <a:ext cx="1505028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Bowman’s capsule</a:t>
            </a:r>
            <a:endParaRPr lang="en-CA" sz="1400" b="1" dirty="0">
              <a:latin typeface="Arial Narrow" pitchFamily="34" charset="0"/>
            </a:endParaRPr>
          </a:p>
        </p:txBody>
      </p:sp>
      <p:cxnSp>
        <p:nvCxnSpPr>
          <p:cNvPr id="9" name="Straight Connector 8"/>
          <p:cNvCxnSpPr>
            <a:endCxn id="4" idx="23"/>
          </p:cNvCxnSpPr>
          <p:nvPr/>
        </p:nvCxnSpPr>
        <p:spPr bwMode="auto">
          <a:xfrm rot="16200000" flipH="1">
            <a:off x="1909763" y="1309687"/>
            <a:ext cx="295275" cy="1143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2889992" y="1246188"/>
            <a:ext cx="1292341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Proximal tubule</a:t>
            </a:r>
            <a:endParaRPr lang="en-CA" sz="1400" b="1" dirty="0">
              <a:latin typeface="Arial Narrow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 bwMode="auto">
          <a:xfrm rot="16200000" flipH="1">
            <a:off x="3138488" y="1585912"/>
            <a:ext cx="295275" cy="1143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4953226" y="1284288"/>
            <a:ext cx="1071127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Distal tubule</a:t>
            </a:r>
            <a:endParaRPr lang="en-CA" sz="1400" b="1" dirty="0">
              <a:latin typeface="Arial Narrow" pitchFamily="34" charset="0"/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6854186" y="2579688"/>
            <a:ext cx="1250663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Collecting duct</a:t>
            </a:r>
            <a:endParaRPr lang="en-CA" sz="1400" b="1" dirty="0">
              <a:latin typeface="Arial Narrow" pitchFamily="34" charset="0"/>
            </a:endParaRPr>
          </a:p>
        </p:txBody>
      </p:sp>
      <p:cxnSp>
        <p:nvCxnSpPr>
          <p:cNvPr id="15" name="Straight Connector 14"/>
          <p:cNvCxnSpPr/>
          <p:nvPr/>
        </p:nvCxnSpPr>
        <p:spPr bwMode="auto">
          <a:xfrm rot="10800000" flipV="1">
            <a:off x="6610353" y="2752724"/>
            <a:ext cx="276224" cy="38103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2638193" y="3808413"/>
            <a:ext cx="1167307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Loop of </a:t>
            </a:r>
            <a:r>
              <a:rPr lang="en-CA" sz="1400" b="1" dirty="0" err="1" smtClean="0">
                <a:latin typeface="Arial Narrow" pitchFamily="34" charset="0"/>
              </a:rPr>
              <a:t>Henle</a:t>
            </a:r>
            <a:endParaRPr lang="en-CA" sz="1400" b="1" dirty="0">
              <a:latin typeface="Arial Narrow" pitchFamily="34" charset="0"/>
            </a:endParaRPr>
          </a:p>
        </p:txBody>
      </p:sp>
      <p:cxnSp>
        <p:nvCxnSpPr>
          <p:cNvPr id="18" name="Straight Connector 17"/>
          <p:cNvCxnSpPr/>
          <p:nvPr/>
        </p:nvCxnSpPr>
        <p:spPr bwMode="auto">
          <a:xfrm rot="10800000">
            <a:off x="3790953" y="3990977"/>
            <a:ext cx="257172" cy="76198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Freeform 18"/>
          <p:cNvSpPr/>
          <p:nvPr/>
        </p:nvSpPr>
        <p:spPr bwMode="auto">
          <a:xfrm>
            <a:off x="3590925" y="1752600"/>
            <a:ext cx="3057525" cy="3552825"/>
          </a:xfrm>
          <a:custGeom>
            <a:avLst/>
            <a:gdLst>
              <a:gd name="connsiteX0" fmla="*/ 266700 w 3057525"/>
              <a:gd name="connsiteY0" fmla="*/ 19050 h 3552825"/>
              <a:gd name="connsiteX1" fmla="*/ 419100 w 3057525"/>
              <a:gd name="connsiteY1" fmla="*/ 47625 h 3552825"/>
              <a:gd name="connsiteX2" fmla="*/ 495300 w 3057525"/>
              <a:gd name="connsiteY2" fmla="*/ 104775 h 3552825"/>
              <a:gd name="connsiteX3" fmla="*/ 552450 w 3057525"/>
              <a:gd name="connsiteY3" fmla="*/ 200025 h 3552825"/>
              <a:gd name="connsiteX4" fmla="*/ 628650 w 3057525"/>
              <a:gd name="connsiteY4" fmla="*/ 314325 h 3552825"/>
              <a:gd name="connsiteX5" fmla="*/ 704850 w 3057525"/>
              <a:gd name="connsiteY5" fmla="*/ 428625 h 3552825"/>
              <a:gd name="connsiteX6" fmla="*/ 723900 w 3057525"/>
              <a:gd name="connsiteY6" fmla="*/ 666750 h 3552825"/>
              <a:gd name="connsiteX7" fmla="*/ 704850 w 3057525"/>
              <a:gd name="connsiteY7" fmla="*/ 1257300 h 3552825"/>
              <a:gd name="connsiteX8" fmla="*/ 704850 w 3057525"/>
              <a:gd name="connsiteY8" fmla="*/ 2095500 h 3552825"/>
              <a:gd name="connsiteX9" fmla="*/ 714375 w 3057525"/>
              <a:gd name="connsiteY9" fmla="*/ 2724150 h 3552825"/>
              <a:gd name="connsiteX10" fmla="*/ 714375 w 3057525"/>
              <a:gd name="connsiteY10" fmla="*/ 2838450 h 3552825"/>
              <a:gd name="connsiteX11" fmla="*/ 809625 w 3057525"/>
              <a:gd name="connsiteY11" fmla="*/ 3000375 h 3552825"/>
              <a:gd name="connsiteX12" fmla="*/ 990600 w 3057525"/>
              <a:gd name="connsiteY12" fmla="*/ 3067050 h 3552825"/>
              <a:gd name="connsiteX13" fmla="*/ 1143000 w 3057525"/>
              <a:gd name="connsiteY13" fmla="*/ 3076575 h 3552825"/>
              <a:gd name="connsiteX14" fmla="*/ 1285875 w 3057525"/>
              <a:gd name="connsiteY14" fmla="*/ 3000375 h 3552825"/>
              <a:gd name="connsiteX15" fmla="*/ 1409700 w 3057525"/>
              <a:gd name="connsiteY15" fmla="*/ 2895600 h 3552825"/>
              <a:gd name="connsiteX16" fmla="*/ 1447800 w 3057525"/>
              <a:gd name="connsiteY16" fmla="*/ 2743200 h 3552825"/>
              <a:gd name="connsiteX17" fmla="*/ 1476375 w 3057525"/>
              <a:gd name="connsiteY17" fmla="*/ 2552700 h 3552825"/>
              <a:gd name="connsiteX18" fmla="*/ 1476375 w 3057525"/>
              <a:gd name="connsiteY18" fmla="*/ 1838325 h 3552825"/>
              <a:gd name="connsiteX19" fmla="*/ 1457325 w 3057525"/>
              <a:gd name="connsiteY19" fmla="*/ 1276350 h 3552825"/>
              <a:gd name="connsiteX20" fmla="*/ 1438275 w 3057525"/>
              <a:gd name="connsiteY20" fmla="*/ 895350 h 3552825"/>
              <a:gd name="connsiteX21" fmla="*/ 1466850 w 3057525"/>
              <a:gd name="connsiteY21" fmla="*/ 533400 h 3552825"/>
              <a:gd name="connsiteX22" fmla="*/ 1543050 w 3057525"/>
              <a:gd name="connsiteY22" fmla="*/ 266700 h 3552825"/>
              <a:gd name="connsiteX23" fmla="*/ 1685925 w 3057525"/>
              <a:gd name="connsiteY23" fmla="*/ 104775 h 3552825"/>
              <a:gd name="connsiteX24" fmla="*/ 1885950 w 3057525"/>
              <a:gd name="connsiteY24" fmla="*/ 28575 h 3552825"/>
              <a:gd name="connsiteX25" fmla="*/ 2228850 w 3057525"/>
              <a:gd name="connsiteY25" fmla="*/ 0 h 3552825"/>
              <a:gd name="connsiteX26" fmla="*/ 2514600 w 3057525"/>
              <a:gd name="connsiteY26" fmla="*/ 28575 h 3552825"/>
              <a:gd name="connsiteX27" fmla="*/ 2695575 w 3057525"/>
              <a:gd name="connsiteY27" fmla="*/ 9525 h 3552825"/>
              <a:gd name="connsiteX28" fmla="*/ 3000375 w 3057525"/>
              <a:gd name="connsiteY28" fmla="*/ 9525 h 3552825"/>
              <a:gd name="connsiteX29" fmla="*/ 3019425 w 3057525"/>
              <a:gd name="connsiteY29" fmla="*/ 3448050 h 3552825"/>
              <a:gd name="connsiteX30" fmla="*/ 3057525 w 3057525"/>
              <a:gd name="connsiteY30" fmla="*/ 3514725 h 3552825"/>
              <a:gd name="connsiteX31" fmla="*/ 2638425 w 3057525"/>
              <a:gd name="connsiteY31" fmla="*/ 3552825 h 3552825"/>
              <a:gd name="connsiteX32" fmla="*/ 2695575 w 3057525"/>
              <a:gd name="connsiteY32" fmla="*/ 3390900 h 3552825"/>
              <a:gd name="connsiteX33" fmla="*/ 2695575 w 3057525"/>
              <a:gd name="connsiteY33" fmla="*/ 2990850 h 3552825"/>
              <a:gd name="connsiteX34" fmla="*/ 2705100 w 3057525"/>
              <a:gd name="connsiteY34" fmla="*/ 2238375 h 3552825"/>
              <a:gd name="connsiteX35" fmla="*/ 2705100 w 3057525"/>
              <a:gd name="connsiteY35" fmla="*/ 1304925 h 3552825"/>
              <a:gd name="connsiteX36" fmla="*/ 2724150 w 3057525"/>
              <a:gd name="connsiteY36" fmla="*/ 619125 h 3552825"/>
              <a:gd name="connsiteX37" fmla="*/ 2733675 w 3057525"/>
              <a:gd name="connsiteY37" fmla="*/ 361950 h 3552825"/>
              <a:gd name="connsiteX38" fmla="*/ 2733675 w 3057525"/>
              <a:gd name="connsiteY38" fmla="*/ 276225 h 3552825"/>
              <a:gd name="connsiteX39" fmla="*/ 2638425 w 3057525"/>
              <a:gd name="connsiteY39" fmla="*/ 295275 h 3552825"/>
              <a:gd name="connsiteX40" fmla="*/ 2447925 w 3057525"/>
              <a:gd name="connsiteY40" fmla="*/ 323850 h 3552825"/>
              <a:gd name="connsiteX41" fmla="*/ 2181225 w 3057525"/>
              <a:gd name="connsiteY41" fmla="*/ 276225 h 3552825"/>
              <a:gd name="connsiteX42" fmla="*/ 2009775 w 3057525"/>
              <a:gd name="connsiteY42" fmla="*/ 333375 h 3552825"/>
              <a:gd name="connsiteX43" fmla="*/ 1809750 w 3057525"/>
              <a:gd name="connsiteY43" fmla="*/ 371475 h 3552825"/>
              <a:gd name="connsiteX44" fmla="*/ 1704975 w 3057525"/>
              <a:gd name="connsiteY44" fmla="*/ 523875 h 3552825"/>
              <a:gd name="connsiteX45" fmla="*/ 1657350 w 3057525"/>
              <a:gd name="connsiteY45" fmla="*/ 742950 h 3552825"/>
              <a:gd name="connsiteX46" fmla="*/ 1657350 w 3057525"/>
              <a:gd name="connsiteY46" fmla="*/ 1038225 h 3552825"/>
              <a:gd name="connsiteX47" fmla="*/ 1666875 w 3057525"/>
              <a:gd name="connsiteY47" fmla="*/ 1504950 h 3552825"/>
              <a:gd name="connsiteX48" fmla="*/ 1695450 w 3057525"/>
              <a:gd name="connsiteY48" fmla="*/ 2209800 h 3552825"/>
              <a:gd name="connsiteX49" fmla="*/ 1685925 w 3057525"/>
              <a:gd name="connsiteY49" fmla="*/ 2619375 h 3552825"/>
              <a:gd name="connsiteX50" fmla="*/ 1695450 w 3057525"/>
              <a:gd name="connsiteY50" fmla="*/ 2771775 h 3552825"/>
              <a:gd name="connsiteX51" fmla="*/ 1628775 w 3057525"/>
              <a:gd name="connsiteY51" fmla="*/ 2971800 h 3552825"/>
              <a:gd name="connsiteX52" fmla="*/ 1581150 w 3057525"/>
              <a:gd name="connsiteY52" fmla="*/ 3095625 h 3552825"/>
              <a:gd name="connsiteX53" fmla="*/ 1466850 w 3057525"/>
              <a:gd name="connsiteY53" fmla="*/ 3248025 h 3552825"/>
              <a:gd name="connsiteX54" fmla="*/ 1343025 w 3057525"/>
              <a:gd name="connsiteY54" fmla="*/ 3314700 h 3552825"/>
              <a:gd name="connsiteX55" fmla="*/ 1114425 w 3057525"/>
              <a:gd name="connsiteY55" fmla="*/ 3343275 h 3552825"/>
              <a:gd name="connsiteX56" fmla="*/ 962025 w 3057525"/>
              <a:gd name="connsiteY56" fmla="*/ 3343275 h 3552825"/>
              <a:gd name="connsiteX57" fmla="*/ 800100 w 3057525"/>
              <a:gd name="connsiteY57" fmla="*/ 3257550 h 3552825"/>
              <a:gd name="connsiteX58" fmla="*/ 638175 w 3057525"/>
              <a:gd name="connsiteY58" fmla="*/ 3133725 h 3552825"/>
              <a:gd name="connsiteX59" fmla="*/ 552450 w 3057525"/>
              <a:gd name="connsiteY59" fmla="*/ 3038475 h 3552825"/>
              <a:gd name="connsiteX60" fmla="*/ 504825 w 3057525"/>
              <a:gd name="connsiteY60" fmla="*/ 2914650 h 3552825"/>
              <a:gd name="connsiteX61" fmla="*/ 495300 w 3057525"/>
              <a:gd name="connsiteY61" fmla="*/ 2724150 h 3552825"/>
              <a:gd name="connsiteX62" fmla="*/ 495300 w 3057525"/>
              <a:gd name="connsiteY62" fmla="*/ 1800225 h 3552825"/>
              <a:gd name="connsiteX63" fmla="*/ 485775 w 3057525"/>
              <a:gd name="connsiteY63" fmla="*/ 1133475 h 3552825"/>
              <a:gd name="connsiteX64" fmla="*/ 476250 w 3057525"/>
              <a:gd name="connsiteY64" fmla="*/ 504825 h 3552825"/>
              <a:gd name="connsiteX65" fmla="*/ 457200 w 3057525"/>
              <a:gd name="connsiteY65" fmla="*/ 352425 h 3552825"/>
              <a:gd name="connsiteX66" fmla="*/ 419100 w 3057525"/>
              <a:gd name="connsiteY66" fmla="*/ 295275 h 3552825"/>
              <a:gd name="connsiteX67" fmla="*/ 352425 w 3057525"/>
              <a:gd name="connsiteY67" fmla="*/ 295275 h 3552825"/>
              <a:gd name="connsiteX68" fmla="*/ 257175 w 3057525"/>
              <a:gd name="connsiteY68" fmla="*/ 266700 h 3552825"/>
              <a:gd name="connsiteX69" fmla="*/ 38100 w 3057525"/>
              <a:gd name="connsiteY69" fmla="*/ 276225 h 3552825"/>
              <a:gd name="connsiteX70" fmla="*/ 0 w 3057525"/>
              <a:gd name="connsiteY70" fmla="*/ 9525 h 355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057525" h="3552825">
                <a:moveTo>
                  <a:pt x="266700" y="19050"/>
                </a:moveTo>
                <a:lnTo>
                  <a:pt x="419100" y="47625"/>
                </a:lnTo>
                <a:lnTo>
                  <a:pt x="495300" y="104775"/>
                </a:lnTo>
                <a:lnTo>
                  <a:pt x="552450" y="200025"/>
                </a:lnTo>
                <a:lnTo>
                  <a:pt x="628650" y="314325"/>
                </a:lnTo>
                <a:lnTo>
                  <a:pt x="704850" y="428625"/>
                </a:lnTo>
                <a:lnTo>
                  <a:pt x="723900" y="666750"/>
                </a:lnTo>
                <a:lnTo>
                  <a:pt x="704850" y="1257300"/>
                </a:lnTo>
                <a:lnTo>
                  <a:pt x="704850" y="2095500"/>
                </a:lnTo>
                <a:lnTo>
                  <a:pt x="714375" y="2724150"/>
                </a:lnTo>
                <a:lnTo>
                  <a:pt x="714375" y="2838450"/>
                </a:lnTo>
                <a:lnTo>
                  <a:pt x="809625" y="3000375"/>
                </a:lnTo>
                <a:lnTo>
                  <a:pt x="990600" y="3067050"/>
                </a:lnTo>
                <a:lnTo>
                  <a:pt x="1143000" y="3076575"/>
                </a:lnTo>
                <a:lnTo>
                  <a:pt x="1285875" y="3000375"/>
                </a:lnTo>
                <a:lnTo>
                  <a:pt x="1409700" y="2895600"/>
                </a:lnTo>
                <a:lnTo>
                  <a:pt x="1447800" y="2743200"/>
                </a:lnTo>
                <a:lnTo>
                  <a:pt x="1476375" y="2552700"/>
                </a:lnTo>
                <a:lnTo>
                  <a:pt x="1476375" y="1838325"/>
                </a:lnTo>
                <a:lnTo>
                  <a:pt x="1457325" y="1276350"/>
                </a:lnTo>
                <a:lnTo>
                  <a:pt x="1438275" y="895350"/>
                </a:lnTo>
                <a:lnTo>
                  <a:pt x="1466850" y="533400"/>
                </a:lnTo>
                <a:lnTo>
                  <a:pt x="1543050" y="266700"/>
                </a:lnTo>
                <a:lnTo>
                  <a:pt x="1685925" y="104775"/>
                </a:lnTo>
                <a:lnTo>
                  <a:pt x="1885950" y="28575"/>
                </a:lnTo>
                <a:lnTo>
                  <a:pt x="2228850" y="0"/>
                </a:lnTo>
                <a:lnTo>
                  <a:pt x="2514600" y="28575"/>
                </a:lnTo>
                <a:lnTo>
                  <a:pt x="2695575" y="9525"/>
                </a:lnTo>
                <a:lnTo>
                  <a:pt x="3000375" y="9525"/>
                </a:lnTo>
                <a:lnTo>
                  <a:pt x="3019425" y="3448050"/>
                </a:lnTo>
                <a:lnTo>
                  <a:pt x="3057525" y="3514725"/>
                </a:lnTo>
                <a:lnTo>
                  <a:pt x="2638425" y="3552825"/>
                </a:lnTo>
                <a:lnTo>
                  <a:pt x="2695575" y="3390900"/>
                </a:lnTo>
                <a:lnTo>
                  <a:pt x="2695575" y="2990850"/>
                </a:lnTo>
                <a:lnTo>
                  <a:pt x="2705100" y="2238375"/>
                </a:lnTo>
                <a:lnTo>
                  <a:pt x="2705100" y="1304925"/>
                </a:lnTo>
                <a:lnTo>
                  <a:pt x="2724150" y="619125"/>
                </a:lnTo>
                <a:lnTo>
                  <a:pt x="2733675" y="361950"/>
                </a:lnTo>
                <a:lnTo>
                  <a:pt x="2733675" y="276225"/>
                </a:lnTo>
                <a:lnTo>
                  <a:pt x="2638425" y="295275"/>
                </a:lnTo>
                <a:lnTo>
                  <a:pt x="2447925" y="323850"/>
                </a:lnTo>
                <a:lnTo>
                  <a:pt x="2181225" y="276225"/>
                </a:lnTo>
                <a:lnTo>
                  <a:pt x="2009775" y="333375"/>
                </a:lnTo>
                <a:lnTo>
                  <a:pt x="1809750" y="371475"/>
                </a:lnTo>
                <a:lnTo>
                  <a:pt x="1704975" y="523875"/>
                </a:lnTo>
                <a:lnTo>
                  <a:pt x="1657350" y="742950"/>
                </a:lnTo>
                <a:lnTo>
                  <a:pt x="1657350" y="1038225"/>
                </a:lnTo>
                <a:lnTo>
                  <a:pt x="1666875" y="1504950"/>
                </a:lnTo>
                <a:lnTo>
                  <a:pt x="1695450" y="2209800"/>
                </a:lnTo>
                <a:lnTo>
                  <a:pt x="1685925" y="2619375"/>
                </a:lnTo>
                <a:lnTo>
                  <a:pt x="1695450" y="2771775"/>
                </a:lnTo>
                <a:lnTo>
                  <a:pt x="1628775" y="2971800"/>
                </a:lnTo>
                <a:lnTo>
                  <a:pt x="1581150" y="3095625"/>
                </a:lnTo>
                <a:lnTo>
                  <a:pt x="1466850" y="3248025"/>
                </a:lnTo>
                <a:lnTo>
                  <a:pt x="1343025" y="3314700"/>
                </a:lnTo>
                <a:lnTo>
                  <a:pt x="1114425" y="3343275"/>
                </a:lnTo>
                <a:lnTo>
                  <a:pt x="962025" y="3343275"/>
                </a:lnTo>
                <a:lnTo>
                  <a:pt x="800100" y="3257550"/>
                </a:lnTo>
                <a:lnTo>
                  <a:pt x="638175" y="3133725"/>
                </a:lnTo>
                <a:lnTo>
                  <a:pt x="552450" y="3038475"/>
                </a:lnTo>
                <a:lnTo>
                  <a:pt x="504825" y="2914650"/>
                </a:lnTo>
                <a:lnTo>
                  <a:pt x="495300" y="2724150"/>
                </a:lnTo>
                <a:lnTo>
                  <a:pt x="495300" y="1800225"/>
                </a:lnTo>
                <a:lnTo>
                  <a:pt x="485775" y="1133475"/>
                </a:lnTo>
                <a:lnTo>
                  <a:pt x="476250" y="504825"/>
                </a:lnTo>
                <a:lnTo>
                  <a:pt x="457200" y="352425"/>
                </a:lnTo>
                <a:lnTo>
                  <a:pt x="419100" y="295275"/>
                </a:lnTo>
                <a:lnTo>
                  <a:pt x="352425" y="295275"/>
                </a:lnTo>
                <a:lnTo>
                  <a:pt x="257175" y="266700"/>
                </a:lnTo>
                <a:lnTo>
                  <a:pt x="38100" y="276225"/>
                </a:lnTo>
                <a:lnTo>
                  <a:pt x="0" y="9525"/>
                </a:lnTo>
              </a:path>
            </a:pathLst>
          </a:cu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4" name="Freeform 3"/>
          <p:cNvSpPr/>
          <p:nvPr/>
        </p:nvSpPr>
        <p:spPr bwMode="auto">
          <a:xfrm>
            <a:off x="2074863" y="1304925"/>
            <a:ext cx="4267199" cy="4183062"/>
          </a:xfrm>
          <a:custGeom>
            <a:avLst/>
            <a:gdLst>
              <a:gd name="connsiteX0" fmla="*/ 4211637 w 4267199"/>
              <a:gd name="connsiteY0" fmla="*/ 0 h 4183062"/>
              <a:gd name="connsiteX1" fmla="*/ 4211637 w 4267199"/>
              <a:gd name="connsiteY1" fmla="*/ 228600 h 4183062"/>
              <a:gd name="connsiteX2" fmla="*/ 4211637 w 4267199"/>
              <a:gd name="connsiteY2" fmla="*/ 457200 h 4183062"/>
              <a:gd name="connsiteX3" fmla="*/ 3878262 w 4267199"/>
              <a:gd name="connsiteY3" fmla="*/ 457200 h 4183062"/>
              <a:gd name="connsiteX4" fmla="*/ 3487737 w 4267199"/>
              <a:gd name="connsiteY4" fmla="*/ 466725 h 4183062"/>
              <a:gd name="connsiteX5" fmla="*/ 3163887 w 4267199"/>
              <a:gd name="connsiteY5" fmla="*/ 581025 h 4183062"/>
              <a:gd name="connsiteX6" fmla="*/ 3030537 w 4267199"/>
              <a:gd name="connsiteY6" fmla="*/ 790575 h 4183062"/>
              <a:gd name="connsiteX7" fmla="*/ 2963862 w 4267199"/>
              <a:gd name="connsiteY7" fmla="*/ 1181100 h 4183062"/>
              <a:gd name="connsiteX8" fmla="*/ 2963862 w 4267199"/>
              <a:gd name="connsiteY8" fmla="*/ 1609725 h 4183062"/>
              <a:gd name="connsiteX9" fmla="*/ 2973387 w 4267199"/>
              <a:gd name="connsiteY9" fmla="*/ 2514600 h 4183062"/>
              <a:gd name="connsiteX10" fmla="*/ 2963862 w 4267199"/>
              <a:gd name="connsiteY10" fmla="*/ 3228975 h 4183062"/>
              <a:gd name="connsiteX11" fmla="*/ 2782887 w 4267199"/>
              <a:gd name="connsiteY11" fmla="*/ 3457575 h 4183062"/>
              <a:gd name="connsiteX12" fmla="*/ 2563812 w 4267199"/>
              <a:gd name="connsiteY12" fmla="*/ 3514725 h 4183062"/>
              <a:gd name="connsiteX13" fmla="*/ 2287587 w 4267199"/>
              <a:gd name="connsiteY13" fmla="*/ 3381375 h 4183062"/>
              <a:gd name="connsiteX14" fmla="*/ 2239962 w 4267199"/>
              <a:gd name="connsiteY14" fmla="*/ 3076575 h 4183062"/>
              <a:gd name="connsiteX15" fmla="*/ 2220912 w 4267199"/>
              <a:gd name="connsiteY15" fmla="*/ 1905000 h 4183062"/>
              <a:gd name="connsiteX16" fmla="*/ 2239962 w 4267199"/>
              <a:gd name="connsiteY16" fmla="*/ 1009650 h 4183062"/>
              <a:gd name="connsiteX17" fmla="*/ 2078037 w 4267199"/>
              <a:gd name="connsiteY17" fmla="*/ 657225 h 4183062"/>
              <a:gd name="connsiteX18" fmla="*/ 1820862 w 4267199"/>
              <a:gd name="connsiteY18" fmla="*/ 476250 h 4183062"/>
              <a:gd name="connsiteX19" fmla="*/ 1096962 w 4267199"/>
              <a:gd name="connsiteY19" fmla="*/ 485775 h 4183062"/>
              <a:gd name="connsiteX20" fmla="*/ 696912 w 4267199"/>
              <a:gd name="connsiteY20" fmla="*/ 466725 h 4183062"/>
              <a:gd name="connsiteX21" fmla="*/ 573087 w 4267199"/>
              <a:gd name="connsiteY21" fmla="*/ 257175 h 4183062"/>
              <a:gd name="connsiteX22" fmla="*/ 277812 w 4267199"/>
              <a:gd name="connsiteY22" fmla="*/ 123825 h 4183062"/>
              <a:gd name="connsiteX23" fmla="*/ 39687 w 4267199"/>
              <a:gd name="connsiteY23" fmla="*/ 209550 h 4183062"/>
              <a:gd name="connsiteX24" fmla="*/ 39687 w 4267199"/>
              <a:gd name="connsiteY24" fmla="*/ 381000 h 4183062"/>
              <a:gd name="connsiteX25" fmla="*/ 125412 w 4267199"/>
              <a:gd name="connsiteY25" fmla="*/ 447675 h 4183062"/>
              <a:gd name="connsiteX26" fmla="*/ 268287 w 4267199"/>
              <a:gd name="connsiteY26" fmla="*/ 428625 h 4183062"/>
              <a:gd name="connsiteX27" fmla="*/ 373062 w 4267199"/>
              <a:gd name="connsiteY27" fmla="*/ 438150 h 4183062"/>
              <a:gd name="connsiteX28" fmla="*/ 439737 w 4267199"/>
              <a:gd name="connsiteY28" fmla="*/ 561975 h 4183062"/>
              <a:gd name="connsiteX29" fmla="*/ 439737 w 4267199"/>
              <a:gd name="connsiteY29" fmla="*/ 723900 h 4183062"/>
              <a:gd name="connsiteX30" fmla="*/ 277812 w 4267199"/>
              <a:gd name="connsiteY30" fmla="*/ 800100 h 4183062"/>
              <a:gd name="connsiteX31" fmla="*/ 106362 w 4267199"/>
              <a:gd name="connsiteY31" fmla="*/ 800100 h 4183062"/>
              <a:gd name="connsiteX32" fmla="*/ 20637 w 4267199"/>
              <a:gd name="connsiteY32" fmla="*/ 962025 h 4183062"/>
              <a:gd name="connsiteX33" fmla="*/ 211137 w 4267199"/>
              <a:gd name="connsiteY33" fmla="*/ 1114425 h 4183062"/>
              <a:gd name="connsiteX34" fmla="*/ 534987 w 4267199"/>
              <a:gd name="connsiteY34" fmla="*/ 1009650 h 4183062"/>
              <a:gd name="connsiteX35" fmla="*/ 658812 w 4267199"/>
              <a:gd name="connsiteY35" fmla="*/ 819150 h 4183062"/>
              <a:gd name="connsiteX36" fmla="*/ 735012 w 4267199"/>
              <a:gd name="connsiteY36" fmla="*/ 752475 h 4183062"/>
              <a:gd name="connsiteX37" fmla="*/ 1230312 w 4267199"/>
              <a:gd name="connsiteY37" fmla="*/ 752475 h 4183062"/>
              <a:gd name="connsiteX38" fmla="*/ 1830387 w 4267199"/>
              <a:gd name="connsiteY38" fmla="*/ 752475 h 4183062"/>
              <a:gd name="connsiteX39" fmla="*/ 1982787 w 4267199"/>
              <a:gd name="connsiteY39" fmla="*/ 1028700 h 4183062"/>
              <a:gd name="connsiteX40" fmla="*/ 2001837 w 4267199"/>
              <a:gd name="connsiteY40" fmla="*/ 2952750 h 4183062"/>
              <a:gd name="connsiteX41" fmla="*/ 2049462 w 4267199"/>
              <a:gd name="connsiteY41" fmla="*/ 3438525 h 4183062"/>
              <a:gd name="connsiteX42" fmla="*/ 2420937 w 4267199"/>
              <a:gd name="connsiteY42" fmla="*/ 3771900 h 4183062"/>
              <a:gd name="connsiteX43" fmla="*/ 2935287 w 4267199"/>
              <a:gd name="connsiteY43" fmla="*/ 3733800 h 4183062"/>
              <a:gd name="connsiteX44" fmla="*/ 3182937 w 4267199"/>
              <a:gd name="connsiteY44" fmla="*/ 3333750 h 4183062"/>
              <a:gd name="connsiteX45" fmla="*/ 3221037 w 4267199"/>
              <a:gd name="connsiteY45" fmla="*/ 2914650 h 4183062"/>
              <a:gd name="connsiteX46" fmla="*/ 3201987 w 4267199"/>
              <a:gd name="connsiteY46" fmla="*/ 1066800 h 4183062"/>
              <a:gd name="connsiteX47" fmla="*/ 3611562 w 4267199"/>
              <a:gd name="connsiteY47" fmla="*/ 771525 h 4183062"/>
              <a:gd name="connsiteX48" fmla="*/ 4059237 w 4267199"/>
              <a:gd name="connsiteY48" fmla="*/ 771525 h 4183062"/>
              <a:gd name="connsiteX49" fmla="*/ 4230687 w 4267199"/>
              <a:gd name="connsiteY49" fmla="*/ 742950 h 4183062"/>
              <a:gd name="connsiteX50" fmla="*/ 4240212 w 4267199"/>
              <a:gd name="connsiteY50" fmla="*/ 885825 h 4183062"/>
              <a:gd name="connsiteX51" fmla="*/ 4221162 w 4267199"/>
              <a:gd name="connsiteY51" fmla="*/ 1657350 h 4183062"/>
              <a:gd name="connsiteX52" fmla="*/ 4192587 w 4267199"/>
              <a:gd name="connsiteY52" fmla="*/ 3781425 h 4183062"/>
              <a:gd name="connsiteX53" fmla="*/ 4068762 w 4267199"/>
              <a:gd name="connsiteY53" fmla="*/ 4067175 h 4183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4267199" h="4183062">
                <a:moveTo>
                  <a:pt x="4211637" y="0"/>
                </a:moveTo>
                <a:lnTo>
                  <a:pt x="4211637" y="228600"/>
                </a:lnTo>
                <a:cubicBezTo>
                  <a:pt x="4211637" y="304800"/>
                  <a:pt x="4267199" y="419100"/>
                  <a:pt x="4211637" y="457200"/>
                </a:cubicBezTo>
                <a:cubicBezTo>
                  <a:pt x="4156075" y="495300"/>
                  <a:pt x="3998912" y="455613"/>
                  <a:pt x="3878262" y="457200"/>
                </a:cubicBezTo>
                <a:cubicBezTo>
                  <a:pt x="3757612" y="458788"/>
                  <a:pt x="3606799" y="446088"/>
                  <a:pt x="3487737" y="466725"/>
                </a:cubicBezTo>
                <a:cubicBezTo>
                  <a:pt x="3368675" y="487362"/>
                  <a:pt x="3240087" y="527050"/>
                  <a:pt x="3163887" y="581025"/>
                </a:cubicBezTo>
                <a:cubicBezTo>
                  <a:pt x="3087687" y="635000"/>
                  <a:pt x="3063874" y="690563"/>
                  <a:pt x="3030537" y="790575"/>
                </a:cubicBezTo>
                <a:cubicBezTo>
                  <a:pt x="2997200" y="890587"/>
                  <a:pt x="2974974" y="1044575"/>
                  <a:pt x="2963862" y="1181100"/>
                </a:cubicBezTo>
                <a:cubicBezTo>
                  <a:pt x="2952750" y="1317625"/>
                  <a:pt x="2962275" y="1387475"/>
                  <a:pt x="2963862" y="1609725"/>
                </a:cubicBezTo>
                <a:cubicBezTo>
                  <a:pt x="2965450" y="1831975"/>
                  <a:pt x="2973387" y="2244725"/>
                  <a:pt x="2973387" y="2514600"/>
                </a:cubicBezTo>
                <a:cubicBezTo>
                  <a:pt x="2973387" y="2784475"/>
                  <a:pt x="2995612" y="3071813"/>
                  <a:pt x="2963862" y="3228975"/>
                </a:cubicBezTo>
                <a:cubicBezTo>
                  <a:pt x="2932112" y="3386137"/>
                  <a:pt x="2849562" y="3409950"/>
                  <a:pt x="2782887" y="3457575"/>
                </a:cubicBezTo>
                <a:cubicBezTo>
                  <a:pt x="2716212" y="3505200"/>
                  <a:pt x="2646362" y="3527425"/>
                  <a:pt x="2563812" y="3514725"/>
                </a:cubicBezTo>
                <a:cubicBezTo>
                  <a:pt x="2481262" y="3502025"/>
                  <a:pt x="2341562" y="3454400"/>
                  <a:pt x="2287587" y="3381375"/>
                </a:cubicBezTo>
                <a:cubicBezTo>
                  <a:pt x="2233612" y="3308350"/>
                  <a:pt x="2251074" y="3322637"/>
                  <a:pt x="2239962" y="3076575"/>
                </a:cubicBezTo>
                <a:cubicBezTo>
                  <a:pt x="2228850" y="2830513"/>
                  <a:pt x="2220912" y="2249487"/>
                  <a:pt x="2220912" y="1905000"/>
                </a:cubicBezTo>
                <a:cubicBezTo>
                  <a:pt x="2220912" y="1560513"/>
                  <a:pt x="2263774" y="1217612"/>
                  <a:pt x="2239962" y="1009650"/>
                </a:cubicBezTo>
                <a:cubicBezTo>
                  <a:pt x="2216150" y="801688"/>
                  <a:pt x="2147887" y="746125"/>
                  <a:pt x="2078037" y="657225"/>
                </a:cubicBezTo>
                <a:cubicBezTo>
                  <a:pt x="2008187" y="568325"/>
                  <a:pt x="1984375" y="504825"/>
                  <a:pt x="1820862" y="476250"/>
                </a:cubicBezTo>
                <a:cubicBezTo>
                  <a:pt x="1657350" y="447675"/>
                  <a:pt x="1284287" y="487363"/>
                  <a:pt x="1096962" y="485775"/>
                </a:cubicBezTo>
                <a:cubicBezTo>
                  <a:pt x="909637" y="484188"/>
                  <a:pt x="784225" y="504825"/>
                  <a:pt x="696912" y="466725"/>
                </a:cubicBezTo>
                <a:cubicBezTo>
                  <a:pt x="609600" y="428625"/>
                  <a:pt x="642937" y="314325"/>
                  <a:pt x="573087" y="257175"/>
                </a:cubicBezTo>
                <a:cubicBezTo>
                  <a:pt x="503237" y="200025"/>
                  <a:pt x="366712" y="131762"/>
                  <a:pt x="277812" y="123825"/>
                </a:cubicBezTo>
                <a:cubicBezTo>
                  <a:pt x="188912" y="115888"/>
                  <a:pt x="79374" y="166688"/>
                  <a:pt x="39687" y="209550"/>
                </a:cubicBezTo>
                <a:cubicBezTo>
                  <a:pt x="0" y="252412"/>
                  <a:pt x="25400" y="341313"/>
                  <a:pt x="39687" y="381000"/>
                </a:cubicBezTo>
                <a:cubicBezTo>
                  <a:pt x="53974" y="420687"/>
                  <a:pt x="87312" y="439738"/>
                  <a:pt x="125412" y="447675"/>
                </a:cubicBezTo>
                <a:cubicBezTo>
                  <a:pt x="163512" y="455612"/>
                  <a:pt x="227012" y="430212"/>
                  <a:pt x="268287" y="428625"/>
                </a:cubicBezTo>
                <a:cubicBezTo>
                  <a:pt x="309562" y="427038"/>
                  <a:pt x="344487" y="415925"/>
                  <a:pt x="373062" y="438150"/>
                </a:cubicBezTo>
                <a:cubicBezTo>
                  <a:pt x="401637" y="460375"/>
                  <a:pt x="428625" y="514350"/>
                  <a:pt x="439737" y="561975"/>
                </a:cubicBezTo>
                <a:cubicBezTo>
                  <a:pt x="450849" y="609600"/>
                  <a:pt x="466725" y="684213"/>
                  <a:pt x="439737" y="723900"/>
                </a:cubicBezTo>
                <a:cubicBezTo>
                  <a:pt x="412750" y="763588"/>
                  <a:pt x="333375" y="787400"/>
                  <a:pt x="277812" y="800100"/>
                </a:cubicBezTo>
                <a:cubicBezTo>
                  <a:pt x="222249" y="812800"/>
                  <a:pt x="149224" y="773113"/>
                  <a:pt x="106362" y="800100"/>
                </a:cubicBezTo>
                <a:cubicBezTo>
                  <a:pt x="63500" y="827087"/>
                  <a:pt x="3175" y="909638"/>
                  <a:pt x="20637" y="962025"/>
                </a:cubicBezTo>
                <a:cubicBezTo>
                  <a:pt x="38099" y="1014412"/>
                  <a:pt x="125412" y="1106488"/>
                  <a:pt x="211137" y="1114425"/>
                </a:cubicBezTo>
                <a:cubicBezTo>
                  <a:pt x="296862" y="1122362"/>
                  <a:pt x="460375" y="1058862"/>
                  <a:pt x="534987" y="1009650"/>
                </a:cubicBezTo>
                <a:cubicBezTo>
                  <a:pt x="609599" y="960438"/>
                  <a:pt x="625475" y="862012"/>
                  <a:pt x="658812" y="819150"/>
                </a:cubicBezTo>
                <a:cubicBezTo>
                  <a:pt x="692149" y="776288"/>
                  <a:pt x="639762" y="763587"/>
                  <a:pt x="735012" y="752475"/>
                </a:cubicBezTo>
                <a:cubicBezTo>
                  <a:pt x="830262" y="741363"/>
                  <a:pt x="1230312" y="752475"/>
                  <a:pt x="1230312" y="752475"/>
                </a:cubicBezTo>
                <a:cubicBezTo>
                  <a:pt x="1412874" y="752475"/>
                  <a:pt x="1704975" y="706438"/>
                  <a:pt x="1830387" y="752475"/>
                </a:cubicBezTo>
                <a:cubicBezTo>
                  <a:pt x="1955799" y="798512"/>
                  <a:pt x="1954212" y="661988"/>
                  <a:pt x="1982787" y="1028700"/>
                </a:cubicBezTo>
                <a:cubicBezTo>
                  <a:pt x="2011362" y="1395413"/>
                  <a:pt x="1990725" y="2551113"/>
                  <a:pt x="2001837" y="2952750"/>
                </a:cubicBezTo>
                <a:cubicBezTo>
                  <a:pt x="2012949" y="3354387"/>
                  <a:pt x="1979612" y="3302000"/>
                  <a:pt x="2049462" y="3438525"/>
                </a:cubicBezTo>
                <a:cubicBezTo>
                  <a:pt x="2119312" y="3575050"/>
                  <a:pt x="2273299" y="3722687"/>
                  <a:pt x="2420937" y="3771900"/>
                </a:cubicBezTo>
                <a:cubicBezTo>
                  <a:pt x="2568575" y="3821113"/>
                  <a:pt x="2808287" y="3806825"/>
                  <a:pt x="2935287" y="3733800"/>
                </a:cubicBezTo>
                <a:cubicBezTo>
                  <a:pt x="3062287" y="3660775"/>
                  <a:pt x="3135312" y="3470275"/>
                  <a:pt x="3182937" y="3333750"/>
                </a:cubicBezTo>
                <a:cubicBezTo>
                  <a:pt x="3230562" y="3197225"/>
                  <a:pt x="3217862" y="3292475"/>
                  <a:pt x="3221037" y="2914650"/>
                </a:cubicBezTo>
                <a:cubicBezTo>
                  <a:pt x="3224212" y="2536825"/>
                  <a:pt x="3136900" y="1423987"/>
                  <a:pt x="3201987" y="1066800"/>
                </a:cubicBezTo>
                <a:cubicBezTo>
                  <a:pt x="3267074" y="709613"/>
                  <a:pt x="3468687" y="820737"/>
                  <a:pt x="3611562" y="771525"/>
                </a:cubicBezTo>
                <a:cubicBezTo>
                  <a:pt x="3754437" y="722313"/>
                  <a:pt x="3956050" y="776287"/>
                  <a:pt x="4059237" y="771525"/>
                </a:cubicBezTo>
                <a:cubicBezTo>
                  <a:pt x="4162424" y="766763"/>
                  <a:pt x="4200525" y="723900"/>
                  <a:pt x="4230687" y="742950"/>
                </a:cubicBezTo>
                <a:cubicBezTo>
                  <a:pt x="4260850" y="762000"/>
                  <a:pt x="4241799" y="733425"/>
                  <a:pt x="4240212" y="885825"/>
                </a:cubicBezTo>
                <a:cubicBezTo>
                  <a:pt x="4238625" y="1038225"/>
                  <a:pt x="4229099" y="1174750"/>
                  <a:pt x="4221162" y="1657350"/>
                </a:cubicBezTo>
                <a:cubicBezTo>
                  <a:pt x="4213225" y="2139950"/>
                  <a:pt x="4217987" y="3379788"/>
                  <a:pt x="4192587" y="3781425"/>
                </a:cubicBezTo>
                <a:cubicBezTo>
                  <a:pt x="4167187" y="4183062"/>
                  <a:pt x="4117974" y="4125118"/>
                  <a:pt x="4068762" y="4067175"/>
                </a:cubicBez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0" name="Right Arrow 19"/>
          <p:cNvSpPr/>
          <p:nvPr/>
        </p:nvSpPr>
        <p:spPr bwMode="auto">
          <a:xfrm flipH="1">
            <a:off x="4714874" y="2254703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1" name="Right Arrow 20"/>
          <p:cNvSpPr/>
          <p:nvPr/>
        </p:nvSpPr>
        <p:spPr bwMode="auto">
          <a:xfrm flipH="1">
            <a:off x="4714874" y="2632982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2" name="Right Arrow 21"/>
          <p:cNvSpPr/>
          <p:nvPr/>
        </p:nvSpPr>
        <p:spPr bwMode="auto">
          <a:xfrm flipH="1">
            <a:off x="4714874" y="3011261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3" name="Right Arrow 22"/>
          <p:cNvSpPr/>
          <p:nvPr/>
        </p:nvSpPr>
        <p:spPr bwMode="auto">
          <a:xfrm flipH="1">
            <a:off x="4714874" y="3389540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4" name="Right Arrow 23"/>
          <p:cNvSpPr/>
          <p:nvPr/>
        </p:nvSpPr>
        <p:spPr bwMode="auto">
          <a:xfrm flipH="1">
            <a:off x="4714874" y="3767819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5" name="Right Arrow 24"/>
          <p:cNvSpPr/>
          <p:nvPr/>
        </p:nvSpPr>
        <p:spPr bwMode="auto">
          <a:xfrm flipH="1">
            <a:off x="4733924" y="4146098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6" name="Right Arrow 25"/>
          <p:cNvSpPr/>
          <p:nvPr/>
        </p:nvSpPr>
        <p:spPr bwMode="auto">
          <a:xfrm flipH="1">
            <a:off x="4759324" y="4524375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8" name="Right Arrow 27"/>
          <p:cNvSpPr/>
          <p:nvPr/>
        </p:nvSpPr>
        <p:spPr bwMode="auto">
          <a:xfrm>
            <a:off x="4213224" y="2254703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29" name="Right Arrow 28"/>
          <p:cNvSpPr/>
          <p:nvPr/>
        </p:nvSpPr>
        <p:spPr bwMode="auto">
          <a:xfrm>
            <a:off x="4213224" y="2632982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0" name="Right Arrow 29"/>
          <p:cNvSpPr/>
          <p:nvPr/>
        </p:nvSpPr>
        <p:spPr bwMode="auto">
          <a:xfrm>
            <a:off x="4213224" y="3011261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1" name="Right Arrow 30"/>
          <p:cNvSpPr/>
          <p:nvPr/>
        </p:nvSpPr>
        <p:spPr bwMode="auto">
          <a:xfrm>
            <a:off x="4213224" y="3389540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2" name="Right Arrow 31"/>
          <p:cNvSpPr/>
          <p:nvPr/>
        </p:nvSpPr>
        <p:spPr bwMode="auto">
          <a:xfrm>
            <a:off x="4213224" y="3767819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3" name="Right Arrow 32"/>
          <p:cNvSpPr/>
          <p:nvPr/>
        </p:nvSpPr>
        <p:spPr bwMode="auto">
          <a:xfrm>
            <a:off x="4232274" y="4146098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4" name="Right Arrow 33"/>
          <p:cNvSpPr/>
          <p:nvPr/>
        </p:nvSpPr>
        <p:spPr bwMode="auto">
          <a:xfrm>
            <a:off x="4257674" y="4524375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cxnSp>
        <p:nvCxnSpPr>
          <p:cNvPr id="13" name="Straight Connector 12"/>
          <p:cNvCxnSpPr/>
          <p:nvPr/>
        </p:nvCxnSpPr>
        <p:spPr bwMode="auto">
          <a:xfrm rot="16200000" flipH="1">
            <a:off x="5237164" y="1649413"/>
            <a:ext cx="295275" cy="114300"/>
          </a:xfrm>
          <a:prstGeom prst="line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5" name="Right Arrow 34"/>
          <p:cNvSpPr/>
          <p:nvPr/>
        </p:nvSpPr>
        <p:spPr bwMode="auto">
          <a:xfrm flipH="1">
            <a:off x="6010274" y="2261053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6" name="Right Arrow 35"/>
          <p:cNvSpPr/>
          <p:nvPr/>
        </p:nvSpPr>
        <p:spPr bwMode="auto">
          <a:xfrm flipH="1">
            <a:off x="6010274" y="2639332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7" name="Right Arrow 36"/>
          <p:cNvSpPr/>
          <p:nvPr/>
        </p:nvSpPr>
        <p:spPr bwMode="auto">
          <a:xfrm flipH="1">
            <a:off x="6010274" y="3017611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8" name="Right Arrow 37"/>
          <p:cNvSpPr/>
          <p:nvPr/>
        </p:nvSpPr>
        <p:spPr bwMode="auto">
          <a:xfrm flipH="1">
            <a:off x="6010274" y="3395890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39" name="Right Arrow 38"/>
          <p:cNvSpPr/>
          <p:nvPr/>
        </p:nvSpPr>
        <p:spPr bwMode="auto">
          <a:xfrm flipH="1">
            <a:off x="6010274" y="3774169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40" name="Right Arrow 39"/>
          <p:cNvSpPr/>
          <p:nvPr/>
        </p:nvSpPr>
        <p:spPr bwMode="auto">
          <a:xfrm flipH="1">
            <a:off x="6029324" y="4152448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41" name="Right Arrow 40"/>
          <p:cNvSpPr/>
          <p:nvPr/>
        </p:nvSpPr>
        <p:spPr bwMode="auto">
          <a:xfrm flipH="1">
            <a:off x="6054724" y="4530725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42" name="Text Box 6"/>
          <p:cNvSpPr txBox="1">
            <a:spLocks noChangeArrowheads="1"/>
          </p:cNvSpPr>
          <p:nvPr/>
        </p:nvSpPr>
        <p:spPr bwMode="auto">
          <a:xfrm>
            <a:off x="6210455" y="1747838"/>
            <a:ext cx="429926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300</a:t>
            </a:r>
            <a:endParaRPr lang="en-CA" sz="1400" b="1" dirty="0">
              <a:latin typeface="Arial Narrow" pitchFamily="34" charset="0"/>
            </a:endParaRPr>
          </a:p>
        </p:txBody>
      </p: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6194979" y="5233988"/>
            <a:ext cx="511679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1200</a:t>
            </a:r>
            <a:endParaRPr lang="en-CA" sz="1400" b="1" dirty="0">
              <a:latin typeface="Arial Narrow" pitchFamily="34" charset="0"/>
            </a:endParaRPr>
          </a:p>
        </p:txBody>
      </p:sp>
      <p:sp>
        <p:nvSpPr>
          <p:cNvPr id="44" name="Text Box 6"/>
          <p:cNvSpPr txBox="1">
            <a:spLocks noChangeArrowheads="1"/>
          </p:cNvSpPr>
          <p:nvPr/>
        </p:nvSpPr>
        <p:spPr bwMode="auto">
          <a:xfrm>
            <a:off x="4944029" y="4960938"/>
            <a:ext cx="511679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1200</a:t>
            </a:r>
            <a:endParaRPr lang="en-CA" sz="1400" b="1" dirty="0">
              <a:latin typeface="Arial Narrow" pitchFamily="34" charset="0"/>
            </a:endParaRPr>
          </a:p>
        </p:txBody>
      </p:sp>
      <p:sp>
        <p:nvSpPr>
          <p:cNvPr id="45" name="Text Box 6"/>
          <p:cNvSpPr txBox="1">
            <a:spLocks noChangeArrowheads="1"/>
          </p:cNvSpPr>
          <p:nvPr/>
        </p:nvSpPr>
        <p:spPr bwMode="auto">
          <a:xfrm>
            <a:off x="4229256" y="1862138"/>
            <a:ext cx="429925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300</a:t>
            </a:r>
            <a:endParaRPr lang="en-CA" sz="1400" b="1" dirty="0">
              <a:latin typeface="Arial Narrow" pitchFamily="34" charset="0"/>
            </a:endParaRPr>
          </a:p>
        </p:txBody>
      </p:sp>
      <p:sp>
        <p:nvSpPr>
          <p:cNvPr id="46" name="Text Box 3"/>
          <p:cNvSpPr txBox="1">
            <a:spLocks noChangeArrowheads="1"/>
          </p:cNvSpPr>
          <p:nvPr/>
        </p:nvSpPr>
        <p:spPr bwMode="auto">
          <a:xfrm>
            <a:off x="985837" y="3105150"/>
            <a:ext cx="2824163" cy="5847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Arial Narrow" pitchFamily="34" charset="0"/>
              </a:rPr>
              <a:t>Active </a:t>
            </a:r>
            <a:r>
              <a:rPr lang="en-US" sz="1600" b="1" dirty="0" err="1" smtClean="0">
                <a:latin typeface="Arial Narrow" pitchFamily="34" charset="0"/>
              </a:rPr>
              <a:t>reabsorption</a:t>
            </a:r>
            <a:r>
              <a:rPr lang="en-US" sz="1600" b="1" dirty="0" smtClean="0">
                <a:latin typeface="Arial Narrow" pitchFamily="34" charset="0"/>
              </a:rPr>
              <a:t> </a:t>
            </a:r>
          </a:p>
          <a:p>
            <a:r>
              <a:rPr lang="en-US" sz="1600" b="1" dirty="0" smtClean="0">
                <a:latin typeface="Arial Narrow" pitchFamily="34" charset="0"/>
              </a:rPr>
              <a:t>of </a:t>
            </a:r>
            <a:r>
              <a:rPr lang="en-US" sz="1600" b="1" dirty="0" err="1" smtClean="0">
                <a:latin typeface="Arial Narrow" pitchFamily="34" charset="0"/>
              </a:rPr>
              <a:t>NaCl</a:t>
            </a:r>
            <a:endParaRPr lang="en-US" sz="1600" b="1" dirty="0">
              <a:latin typeface="Arial Narrow" pitchFamily="34" charset="0"/>
            </a:endParaRPr>
          </a:p>
        </p:txBody>
      </p:sp>
      <p:sp>
        <p:nvSpPr>
          <p:cNvPr id="47" name="Text Box 3"/>
          <p:cNvSpPr txBox="1">
            <a:spLocks noChangeArrowheads="1"/>
          </p:cNvSpPr>
          <p:nvPr/>
        </p:nvSpPr>
        <p:spPr bwMode="auto">
          <a:xfrm>
            <a:off x="985837" y="2837735"/>
            <a:ext cx="2824163" cy="338554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Arial Narrow" pitchFamily="34" charset="0"/>
              </a:rPr>
              <a:t>H</a:t>
            </a:r>
            <a:r>
              <a:rPr lang="en-US" sz="1600" b="1" baseline="-25000" dirty="0" smtClean="0">
                <a:latin typeface="Arial Narrow" pitchFamily="34" charset="0"/>
              </a:rPr>
              <a:t>2</a:t>
            </a:r>
            <a:r>
              <a:rPr lang="en-US" sz="1600" b="1" dirty="0" smtClean="0">
                <a:latin typeface="Arial Narrow" pitchFamily="34" charset="0"/>
              </a:rPr>
              <a:t>O </a:t>
            </a:r>
            <a:r>
              <a:rPr lang="en-US" sz="1600" b="1" dirty="0" err="1" smtClean="0">
                <a:latin typeface="Arial Narrow" pitchFamily="34" charset="0"/>
              </a:rPr>
              <a:t>reabsorption</a:t>
            </a:r>
            <a:endParaRPr lang="en-US" sz="1600" b="1" dirty="0">
              <a:latin typeface="Arial Narrow" pitchFamily="34" charset="0"/>
            </a:endParaRPr>
          </a:p>
        </p:txBody>
      </p:sp>
      <p:sp>
        <p:nvSpPr>
          <p:cNvPr id="50" name="Right Arrow 49"/>
          <p:cNvSpPr/>
          <p:nvPr/>
        </p:nvSpPr>
        <p:spPr bwMode="auto">
          <a:xfrm>
            <a:off x="603249" y="2947307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tx2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51" name="Right Arrow 50"/>
          <p:cNvSpPr/>
          <p:nvPr/>
        </p:nvSpPr>
        <p:spPr bwMode="auto">
          <a:xfrm flipH="1">
            <a:off x="581024" y="3220811"/>
            <a:ext cx="409575" cy="187325"/>
          </a:xfrm>
          <a:prstGeom prst="rightArrow">
            <a:avLst>
              <a:gd name="adj1" fmla="val 50000"/>
              <a:gd name="adj2" fmla="val 100847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52" name="Text Box 6"/>
          <p:cNvSpPr txBox="1">
            <a:spLocks noChangeArrowheads="1"/>
          </p:cNvSpPr>
          <p:nvPr/>
        </p:nvSpPr>
        <p:spPr bwMode="auto">
          <a:xfrm>
            <a:off x="7445120" y="6361113"/>
            <a:ext cx="1497526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 dirty="0" smtClean="0">
                <a:latin typeface="Arial Narrow" pitchFamily="34" charset="0"/>
              </a:rPr>
              <a:t>See also Fig</a:t>
            </a:r>
            <a:r>
              <a:rPr lang="en-CA" sz="1400" b="1" dirty="0">
                <a:latin typeface="Arial Narrow" pitchFamily="34" charset="0"/>
              </a:rPr>
              <a:t>. </a:t>
            </a:r>
            <a:r>
              <a:rPr lang="en-CA" sz="1400" b="1" dirty="0" smtClean="0">
                <a:latin typeface="Arial Narrow" pitchFamily="34" charset="0"/>
              </a:rPr>
              <a:t>10.25</a:t>
            </a:r>
            <a:endParaRPr lang="en-CA" sz="1400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0675" y="304800"/>
            <a:ext cx="7927975" cy="5657850"/>
          </a:xfrm>
        </p:spPr>
        <p:txBody>
          <a:bodyPr/>
          <a:lstStyle/>
          <a:p>
            <a:pPr marL="342900" lvl="1"/>
            <a:r>
              <a:rPr lang="en-CA" dirty="0"/>
              <a:t>Comparative considerations</a:t>
            </a:r>
          </a:p>
          <a:p>
            <a:pPr marL="628650" lvl="2"/>
            <a:r>
              <a:rPr lang="en-CA" dirty="0"/>
              <a:t>Fish, amphibians and reptiles lack loop of </a:t>
            </a:r>
            <a:r>
              <a:rPr lang="en-CA" dirty="0" err="1"/>
              <a:t>Henle</a:t>
            </a:r>
            <a:endParaRPr lang="en-CA" dirty="0"/>
          </a:p>
          <a:p>
            <a:pPr marL="628650" lvl="2"/>
            <a:r>
              <a:rPr lang="en-CA" dirty="0" smtClean="0"/>
              <a:t>In birds, 10-30</a:t>
            </a:r>
            <a:r>
              <a:rPr lang="en-CA" dirty="0"/>
              <a:t>% of </a:t>
            </a:r>
            <a:r>
              <a:rPr lang="en-CA" dirty="0" err="1"/>
              <a:t>nephrons</a:t>
            </a:r>
            <a:r>
              <a:rPr lang="en-CA" dirty="0"/>
              <a:t> have loop of </a:t>
            </a:r>
            <a:r>
              <a:rPr lang="en-CA" dirty="0" err="1" smtClean="0"/>
              <a:t>Henle</a:t>
            </a:r>
            <a:endParaRPr lang="en-CA" dirty="0" smtClean="0"/>
          </a:p>
          <a:p>
            <a:pPr marL="628650" lvl="2"/>
            <a:r>
              <a:rPr lang="en-CA" dirty="0" smtClean="0"/>
              <a:t>In mammals, relative length of loop of </a:t>
            </a:r>
            <a:r>
              <a:rPr lang="en-CA" dirty="0" err="1" smtClean="0"/>
              <a:t>Henle</a:t>
            </a:r>
            <a:r>
              <a:rPr lang="en-CA" dirty="0" smtClean="0"/>
              <a:t> </a:t>
            </a:r>
            <a:br>
              <a:rPr lang="en-CA" dirty="0" smtClean="0"/>
            </a:br>
            <a:r>
              <a:rPr lang="en-CA" dirty="0" smtClean="0"/>
              <a:t>reflects environment</a:t>
            </a:r>
          </a:p>
          <a:p>
            <a:pPr marL="628650" lvl="2"/>
            <a:endParaRPr lang="en-CA" dirty="0"/>
          </a:p>
        </p:txBody>
      </p:sp>
      <p:pic>
        <p:nvPicPr>
          <p:cNvPr id="350213" name="Picture 5" descr="AnPhys-Fig-27-18-0"/>
          <p:cNvPicPr>
            <a:picLocks noChangeAspect="1" noChangeArrowheads="1"/>
          </p:cNvPicPr>
          <p:nvPr/>
        </p:nvPicPr>
        <p:blipFill>
          <a:blip r:embed="rId2" cstate="print"/>
          <a:srcRect l="670" r="5469" b="3125"/>
          <a:stretch>
            <a:fillRect/>
          </a:stretch>
        </p:blipFill>
        <p:spPr bwMode="auto">
          <a:xfrm>
            <a:off x="2620963" y="2509838"/>
            <a:ext cx="4694237" cy="3633787"/>
          </a:xfrm>
          <a:prstGeom prst="rect">
            <a:avLst/>
          </a:prstGeom>
          <a:noFill/>
        </p:spPr>
      </p:pic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5927725" y="5665788"/>
            <a:ext cx="1922463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27.18, Hill et al.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11-36_thickness_l"/>
          <p:cNvPicPr>
            <a:picLocks noChangeAspect="1" noChangeArrowheads="1"/>
          </p:cNvPicPr>
          <p:nvPr/>
        </p:nvPicPr>
        <p:blipFill>
          <a:blip r:embed="rId2" cstate="print"/>
          <a:srcRect l="7875" t="1294" r="5542" b="4622"/>
          <a:stretch>
            <a:fillRect/>
          </a:stretch>
        </p:blipFill>
        <p:spPr bwMode="auto">
          <a:xfrm>
            <a:off x="5708650" y="1138238"/>
            <a:ext cx="3132138" cy="536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502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0675" y="304800"/>
            <a:ext cx="7927975" cy="5657850"/>
          </a:xfrm>
        </p:spPr>
        <p:txBody>
          <a:bodyPr/>
          <a:lstStyle/>
          <a:p>
            <a:pPr marL="342900" lvl="1"/>
            <a:r>
              <a:rPr lang="en-CA" dirty="0"/>
              <a:t>Comparative considerations</a:t>
            </a:r>
          </a:p>
          <a:p>
            <a:pPr marL="628650" lvl="2"/>
            <a:r>
              <a:rPr lang="en-CA" dirty="0"/>
              <a:t>Fish, amphibians and reptiles lack loop of </a:t>
            </a:r>
            <a:r>
              <a:rPr lang="en-CA" dirty="0" err="1"/>
              <a:t>Henle</a:t>
            </a:r>
            <a:endParaRPr lang="en-CA" dirty="0"/>
          </a:p>
          <a:p>
            <a:pPr marL="628650" lvl="2"/>
            <a:r>
              <a:rPr lang="en-CA" dirty="0" smtClean="0"/>
              <a:t>In birds, 10-30</a:t>
            </a:r>
            <a:r>
              <a:rPr lang="en-CA" dirty="0"/>
              <a:t>% of </a:t>
            </a:r>
            <a:r>
              <a:rPr lang="en-CA" dirty="0" err="1"/>
              <a:t>nephrons</a:t>
            </a:r>
            <a:r>
              <a:rPr lang="en-CA" dirty="0"/>
              <a:t> have loop of </a:t>
            </a:r>
            <a:r>
              <a:rPr lang="en-CA" dirty="0" err="1" smtClean="0"/>
              <a:t>Henle</a:t>
            </a:r>
            <a:endParaRPr lang="en-CA" dirty="0" smtClean="0"/>
          </a:p>
          <a:p>
            <a:pPr marL="628650" lvl="2"/>
            <a:r>
              <a:rPr lang="en-CA" dirty="0" smtClean="0"/>
              <a:t>In mammals, relative length of loop of </a:t>
            </a:r>
            <a:r>
              <a:rPr lang="en-CA" dirty="0" err="1" smtClean="0"/>
              <a:t>Henle</a:t>
            </a:r>
            <a:r>
              <a:rPr lang="en-CA" dirty="0" smtClean="0"/>
              <a:t> </a:t>
            </a:r>
            <a:br>
              <a:rPr lang="en-CA" dirty="0" smtClean="0"/>
            </a:br>
            <a:r>
              <a:rPr lang="en-CA" dirty="0" smtClean="0"/>
              <a:t>reflects environment</a:t>
            </a:r>
          </a:p>
          <a:p>
            <a:pPr marL="628650" lvl="2"/>
            <a:endParaRPr lang="en-CA" dirty="0"/>
          </a:p>
        </p:txBody>
      </p:sp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014538"/>
            <a:ext cx="4960938" cy="3795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1774825" y="5799138"/>
            <a:ext cx="2803525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Al-kahtani et al. 2004 PBZ 77, 346-365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8175625" y="6427788"/>
            <a:ext cx="8699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10.38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28600" y="196849"/>
            <a:ext cx="8591550" cy="841375"/>
          </a:xfrm>
          <a:prstGeom prst="rect">
            <a:avLst/>
          </a:prstGeom>
        </p:spPr>
        <p:txBody>
          <a:bodyPr/>
          <a:lstStyle/>
          <a:p>
            <a:pPr marL="447675" marR="0" lvl="1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n"/>
              <a:tabLst/>
              <a:defRPr/>
            </a:pPr>
            <a:r>
              <a:rPr lang="en-CA" sz="2200" b="1" kern="0" dirty="0" smtClean="0">
                <a:latin typeface="+mn-lt"/>
              </a:rPr>
              <a:t>S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ketch the mammalian </a:t>
            </a:r>
            <a:r>
              <a:rPr kumimoji="0" lang="en-CA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nephron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and indicate where the</a:t>
            </a:r>
            <a:r>
              <a:rPr kumimoji="0" lang="en-CA" sz="22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processes involved in urine formation (i.e. </a:t>
            </a:r>
            <a:r>
              <a:rPr lang="en-CA" sz="2200" b="1" kern="0" dirty="0" smtClean="0">
                <a:latin typeface="+mn-lt"/>
              </a:rPr>
              <a:t>f</a:t>
            </a:r>
            <a:r>
              <a:rPr kumimoji="0" lang="en-CA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iltration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, </a:t>
            </a:r>
            <a:r>
              <a:rPr kumimoji="0" lang="en-CA" sz="2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reabsorption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,</a:t>
            </a:r>
            <a:r>
              <a:rPr kumimoji="0" lang="en-CA" sz="22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secretion) occur.</a:t>
            </a:r>
            <a:endParaRPr kumimoji="0" lang="en-CA" sz="2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7763" y="758825"/>
            <a:ext cx="7000875" cy="503238"/>
          </a:xfrm>
          <a:noFill/>
        </p:spPr>
        <p:txBody>
          <a:bodyPr/>
          <a:lstStyle/>
          <a:p>
            <a:r>
              <a:rPr lang="en-CA"/>
              <a:t>Control of salt and water balance</a:t>
            </a:r>
          </a:p>
        </p:txBody>
      </p:sp>
      <p:sp>
        <p:nvSpPr>
          <p:cNvPr id="339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5350" y="1866900"/>
            <a:ext cx="7518400" cy="4114800"/>
          </a:xfrm>
        </p:spPr>
        <p:txBody>
          <a:bodyPr/>
          <a:lstStyle/>
          <a:p>
            <a:r>
              <a:rPr lang="en-CA"/>
              <a:t>Ionic and osmotic homeostasis</a:t>
            </a:r>
          </a:p>
          <a:p>
            <a:r>
              <a:rPr lang="en-CA"/>
              <a:t>Neural and/or endocrine control mechanisms</a:t>
            </a:r>
          </a:p>
          <a:p>
            <a:r>
              <a:rPr lang="en-CA"/>
              <a:t>3 methods of regulation</a:t>
            </a:r>
          </a:p>
          <a:p>
            <a:pPr lvl="1">
              <a:buFont typeface="Monotype Sorts" pitchFamily="2" charset="2"/>
              <a:buNone/>
            </a:pPr>
            <a:r>
              <a:rPr lang="en-CA"/>
              <a:t>(1) control of GFR</a:t>
            </a:r>
          </a:p>
          <a:p>
            <a:pPr lvl="1">
              <a:buFont typeface="Monotype Sorts" pitchFamily="2" charset="2"/>
              <a:buNone/>
            </a:pPr>
            <a:r>
              <a:rPr lang="en-CA"/>
              <a:t>(2) Control of salt reabsorption</a:t>
            </a:r>
            <a:br>
              <a:rPr lang="en-CA"/>
            </a:br>
            <a:r>
              <a:rPr lang="en-CA"/>
              <a:t>	- NaCl represents &gt;90% osmotic activity of ECF</a:t>
            </a:r>
            <a:br>
              <a:rPr lang="en-CA"/>
            </a:br>
            <a:r>
              <a:rPr lang="en-CA"/>
              <a:t>	- linkage between salt and water reabsorption</a:t>
            </a:r>
          </a:p>
          <a:p>
            <a:pPr lvl="1">
              <a:buFont typeface="Monotype Sorts" pitchFamily="2" charset="2"/>
              <a:buNone/>
            </a:pPr>
            <a:r>
              <a:rPr lang="en-CA"/>
              <a:t>(3) control of water reabsorption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23825" y="171449"/>
            <a:ext cx="8515350" cy="314325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  <a:defRPr/>
            </a:pPr>
            <a:r>
              <a:rPr kumimoji="0" lang="en-C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Case study: BIO 3137 kidney lab</a:t>
            </a:r>
          </a:p>
          <a:p>
            <a:pPr marL="447675" marR="0" lvl="1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n"/>
              <a:tabLst/>
              <a:defRPr/>
            </a:pPr>
            <a:r>
              <a:rPr lang="en-CA" sz="2200" b="1" kern="0" dirty="0" smtClean="0">
                <a:latin typeface="+mn-lt"/>
              </a:rPr>
              <a:t>Three treatments: c</a:t>
            </a:r>
            <a:r>
              <a:rPr kumimoji="0" lang="en-CA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ontrol</a:t>
            </a:r>
            <a:r>
              <a:rPr kumimoji="0" lang="en-CA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, </a:t>
            </a:r>
            <a:r>
              <a:rPr lang="en-CA" sz="2000" b="1" kern="0" dirty="0" smtClean="0">
                <a:latin typeface="+mn-lt"/>
              </a:rPr>
              <a:t>2% salt water, and w</a:t>
            </a:r>
            <a:r>
              <a:rPr kumimoji="0" lang="en-CA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ater</a:t>
            </a:r>
            <a:r>
              <a:rPr kumimoji="0" lang="en-CA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(~0.5-1 L)</a:t>
            </a:r>
          </a:p>
          <a:p>
            <a:pPr marL="447675" lvl="1" indent="-2286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kern="0" dirty="0" smtClean="0">
                <a:latin typeface="+mn-lt"/>
              </a:rPr>
              <a:t>Measure urine flow rate and urine osmotic concentration every 30 min</a:t>
            </a:r>
          </a:p>
          <a:p>
            <a:pPr marL="628650" lvl="2" indent="-228600">
              <a:buClr>
                <a:srgbClr val="000000"/>
              </a:buClr>
              <a:buSzPct val="75000"/>
              <a:buFont typeface="Courier New" pitchFamily="49" charset="0"/>
              <a:buChar char="o"/>
            </a:pPr>
            <a:r>
              <a:rPr lang="en-CA" sz="2000" b="1" kern="0" dirty="0" smtClean="0">
                <a:solidFill>
                  <a:srgbClr val="000000"/>
                </a:solidFill>
                <a:latin typeface="Arial Narrow"/>
              </a:rPr>
              <a:t>time = 0 is pre-treatment</a:t>
            </a:r>
            <a:endParaRPr lang="en-CA" sz="2200" b="1" kern="0" dirty="0" smtClean="0">
              <a:latin typeface="+mn-lt"/>
            </a:endParaRPr>
          </a:p>
          <a:p>
            <a:pPr marL="447675" lvl="1" indent="-2286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kern="0" dirty="0" smtClean="0">
                <a:latin typeface="+mn-lt"/>
              </a:rPr>
              <a:t>What data belong to each treatment?</a:t>
            </a:r>
          </a:p>
        </p:txBody>
      </p:sp>
      <p:pic>
        <p:nvPicPr>
          <p:cNvPr id="7280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176" y="2384756"/>
            <a:ext cx="4394199" cy="37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8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5650" y="2384756"/>
            <a:ext cx="4404946" cy="37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 bwMode="auto">
          <a:xfrm>
            <a:off x="2943225" y="2781300"/>
            <a:ext cx="1343025" cy="676275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5291364" y="4586514"/>
            <a:ext cx="895349" cy="676275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994" name="Picture 2" descr="figure-14-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" y="3287713"/>
            <a:ext cx="4581525" cy="3424237"/>
          </a:xfrm>
          <a:prstGeom prst="rect">
            <a:avLst/>
          </a:prstGeom>
          <a:noFill/>
        </p:spPr>
      </p:pic>
      <p:sp>
        <p:nvSpPr>
          <p:cNvPr id="340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125" y="114300"/>
            <a:ext cx="6908800" cy="5419725"/>
          </a:xfrm>
        </p:spPr>
        <p:txBody>
          <a:bodyPr/>
          <a:lstStyle/>
          <a:p>
            <a:r>
              <a:rPr lang="en-CA" dirty="0"/>
              <a:t>Control of GFR</a:t>
            </a:r>
          </a:p>
          <a:p>
            <a:pPr lvl="1"/>
            <a:r>
              <a:rPr lang="en-CA" dirty="0" err="1" smtClean="0"/>
              <a:t>Autoregulation</a:t>
            </a:r>
            <a:r>
              <a:rPr lang="en-CA" dirty="0" smtClean="0"/>
              <a:t> </a:t>
            </a:r>
            <a:r>
              <a:rPr lang="en-CA" dirty="0"/>
              <a:t>(intrinsic control)</a:t>
            </a:r>
          </a:p>
          <a:p>
            <a:pPr marL="809625" lvl="2"/>
            <a:r>
              <a:rPr lang="en-CA" dirty="0"/>
              <a:t>A</a:t>
            </a:r>
            <a:r>
              <a:rPr lang="en-CA" dirty="0" smtClean="0"/>
              <a:t>djust </a:t>
            </a:r>
            <a:r>
              <a:rPr lang="en-CA" dirty="0"/>
              <a:t>resistance to </a:t>
            </a:r>
            <a:r>
              <a:rPr lang="en-CA" dirty="0" smtClean="0"/>
              <a:t>flow to maintain</a:t>
            </a:r>
            <a:br>
              <a:rPr lang="en-CA" dirty="0" smtClean="0"/>
            </a:br>
            <a:r>
              <a:rPr lang="en-CA" dirty="0" smtClean="0"/>
              <a:t>constant </a:t>
            </a:r>
            <a:r>
              <a:rPr lang="en-CA" dirty="0" err="1" smtClean="0"/>
              <a:t>glomerular</a:t>
            </a:r>
            <a:r>
              <a:rPr lang="en-CA" dirty="0" smtClean="0"/>
              <a:t> BP</a:t>
            </a:r>
            <a:endParaRPr lang="en-CA" dirty="0"/>
          </a:p>
          <a:p>
            <a:pPr marL="809625" lvl="2"/>
            <a:r>
              <a:rPr lang="en-CA" dirty="0" err="1"/>
              <a:t>M</a:t>
            </a:r>
            <a:r>
              <a:rPr lang="en-CA" dirty="0" err="1" smtClean="0"/>
              <a:t>yogenic</a:t>
            </a:r>
            <a:r>
              <a:rPr lang="en-CA" dirty="0" smtClean="0"/>
              <a:t> </a:t>
            </a:r>
            <a:r>
              <a:rPr lang="en-CA" dirty="0"/>
              <a:t>mechanism (see Fig. 10.33a)</a:t>
            </a:r>
          </a:p>
          <a:p>
            <a:pPr marL="809625" lvl="2"/>
            <a:r>
              <a:rPr lang="en-CA" dirty="0" err="1"/>
              <a:t>P</a:t>
            </a:r>
            <a:r>
              <a:rPr lang="en-CA" dirty="0" err="1" smtClean="0"/>
              <a:t>aracrine</a:t>
            </a:r>
            <a:r>
              <a:rPr lang="en-CA" dirty="0" smtClean="0"/>
              <a:t> </a:t>
            </a:r>
            <a:r>
              <a:rPr lang="en-CA" dirty="0"/>
              <a:t>mechanisms (see Fig. 10.33b)</a:t>
            </a:r>
          </a:p>
        </p:txBody>
      </p:sp>
      <p:sp>
        <p:nvSpPr>
          <p:cNvPr id="340996" name="Text Box 4"/>
          <p:cNvSpPr txBox="1">
            <a:spLocks noChangeArrowheads="1"/>
          </p:cNvSpPr>
          <p:nvPr/>
        </p:nvSpPr>
        <p:spPr bwMode="auto">
          <a:xfrm>
            <a:off x="325438" y="2809875"/>
            <a:ext cx="22288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14-20, Randall et al. 2002</a:t>
            </a:r>
          </a:p>
        </p:txBody>
      </p:sp>
      <p:pic>
        <p:nvPicPr>
          <p:cNvPr id="340997" name="Picture 5" descr="11-29_maculadensa_l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/>
          <a:srcRect l="44078" t="2293" r="1355" b="6688"/>
          <a:stretch>
            <a:fillRect/>
          </a:stretch>
        </p:blipFill>
        <p:spPr bwMode="auto">
          <a:xfrm>
            <a:off x="4572000" y="2682875"/>
            <a:ext cx="4492625" cy="408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0998" name="Rectangle 6"/>
          <p:cNvSpPr>
            <a:spLocks noChangeArrowheads="1"/>
          </p:cNvSpPr>
          <p:nvPr/>
        </p:nvSpPr>
        <p:spPr bwMode="auto">
          <a:xfrm>
            <a:off x="4514850" y="2657475"/>
            <a:ext cx="238125" cy="23812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41000" name="Line 8"/>
          <p:cNvSpPr>
            <a:spLocks noChangeShapeType="1"/>
          </p:cNvSpPr>
          <p:nvPr/>
        </p:nvSpPr>
        <p:spPr bwMode="auto">
          <a:xfrm flipV="1">
            <a:off x="4572000" y="2943225"/>
            <a:ext cx="952500" cy="9525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41001" name="Line 9"/>
          <p:cNvSpPr>
            <a:spLocks noChangeShapeType="1"/>
          </p:cNvSpPr>
          <p:nvPr/>
        </p:nvSpPr>
        <p:spPr bwMode="auto">
          <a:xfrm>
            <a:off x="4567238" y="5376863"/>
            <a:ext cx="757237" cy="804862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41002" name="Line 10"/>
          <p:cNvSpPr>
            <a:spLocks noChangeShapeType="1"/>
          </p:cNvSpPr>
          <p:nvPr/>
        </p:nvSpPr>
        <p:spPr bwMode="auto">
          <a:xfrm>
            <a:off x="5349875" y="6210300"/>
            <a:ext cx="179388" cy="200025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41003" name="Rectangle 11"/>
          <p:cNvSpPr>
            <a:spLocks noChangeArrowheads="1"/>
          </p:cNvSpPr>
          <p:nvPr/>
        </p:nvSpPr>
        <p:spPr bwMode="auto">
          <a:xfrm>
            <a:off x="4492624" y="476250"/>
            <a:ext cx="4651376" cy="18764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628650" lvl="1" indent="-2286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>
                <a:latin typeface="Arial Narrow" pitchFamily="34" charset="0"/>
              </a:rPr>
              <a:t>Extrinsic control</a:t>
            </a:r>
          </a:p>
          <a:p>
            <a:pPr lvl="2" indent="-17145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smtClean="0">
                <a:latin typeface="Arial Narrow" pitchFamily="34" charset="0"/>
              </a:rPr>
              <a:t>Alters </a:t>
            </a:r>
            <a:r>
              <a:rPr lang="en-CA" sz="2000" b="1" dirty="0" err="1" smtClean="0">
                <a:latin typeface="Arial Narrow" pitchFamily="34" charset="0"/>
              </a:rPr>
              <a:t>glomerular</a:t>
            </a:r>
            <a:r>
              <a:rPr lang="en-CA" sz="2000" b="1" dirty="0" smtClean="0">
                <a:latin typeface="Arial Narrow" pitchFamily="34" charset="0"/>
              </a:rPr>
              <a:t> BP</a:t>
            </a:r>
          </a:p>
          <a:p>
            <a:pPr lvl="2" indent="-17145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smtClean="0">
                <a:latin typeface="Arial Narrow" pitchFamily="34" charset="0"/>
              </a:rPr>
              <a:t>Neural mechanisms (SNS)</a:t>
            </a:r>
          </a:p>
          <a:p>
            <a:pPr lvl="2" indent="-17145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smtClean="0">
                <a:latin typeface="Arial Narrow" pitchFamily="34" charset="0"/>
              </a:rPr>
              <a:t>Hormonal mechanisms</a:t>
            </a:r>
          </a:p>
          <a:p>
            <a:pPr marL="1428750" lvl="3" indent="-228600">
              <a:buClr>
                <a:schemeClr val="tx1"/>
              </a:buClr>
              <a:buSzPct val="110000"/>
              <a:buFont typeface="Wingdings" pitchFamily="2" charset="2"/>
              <a:buChar char="§"/>
            </a:pPr>
            <a:r>
              <a:rPr lang="en-CA" sz="2000" b="1" dirty="0" err="1" smtClean="0">
                <a:latin typeface="Arial Narrow" pitchFamily="34" charset="0"/>
              </a:rPr>
              <a:t>Angiotensin</a:t>
            </a:r>
            <a:r>
              <a:rPr lang="en-CA" sz="2000" b="1" dirty="0" smtClean="0">
                <a:latin typeface="Arial Narrow" pitchFamily="34" charset="0"/>
              </a:rPr>
              <a:t> </a:t>
            </a:r>
            <a:r>
              <a:rPr lang="en-CA" sz="2000" b="1" dirty="0">
                <a:latin typeface="Arial Narrow" pitchFamily="34" charset="0"/>
              </a:rPr>
              <a:t>II</a:t>
            </a:r>
          </a:p>
          <a:p>
            <a:pPr marL="1428750" lvl="3" indent="-228600">
              <a:buClr>
                <a:schemeClr val="tx1"/>
              </a:buClr>
              <a:buSzPct val="110000"/>
              <a:buFont typeface="Wingdings" pitchFamily="2" charset="2"/>
              <a:buChar char="§"/>
            </a:pPr>
            <a:r>
              <a:rPr lang="en-CA" sz="2000" b="1" dirty="0">
                <a:latin typeface="Arial Narrow" pitchFamily="34" charset="0"/>
              </a:rPr>
              <a:t>ADH (AVP or AVT)</a:t>
            </a:r>
            <a:br>
              <a:rPr lang="en-CA" sz="2000" b="1" dirty="0">
                <a:latin typeface="Arial Narrow" pitchFamily="34" charset="0"/>
              </a:rPr>
            </a:br>
            <a:endParaRPr lang="en-CA" sz="2000" b="1" dirty="0">
              <a:latin typeface="Arial Narrow" pitchFamily="34" charset="0"/>
            </a:endParaRPr>
          </a:p>
          <a:p>
            <a:pPr marL="628650" lvl="1" indent="-2286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endParaRPr lang="en-CA" sz="2200" b="1" dirty="0">
              <a:latin typeface="Arial Narrow" pitchFamily="34" charset="0"/>
            </a:endParaRPr>
          </a:p>
        </p:txBody>
      </p:sp>
      <p:sp>
        <p:nvSpPr>
          <p:cNvPr id="341004" name="Text Box 12"/>
          <p:cNvSpPr txBox="1">
            <a:spLocks noChangeArrowheads="1"/>
          </p:cNvSpPr>
          <p:nvPr/>
        </p:nvSpPr>
        <p:spPr bwMode="auto">
          <a:xfrm>
            <a:off x="5549900" y="2562225"/>
            <a:ext cx="8699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10.32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021" name="Picture 5" descr="figure-14-29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83063" y="484188"/>
            <a:ext cx="4884737" cy="5884862"/>
          </a:xfrm>
          <a:prstGeom prst="rect">
            <a:avLst/>
          </a:prstGeom>
          <a:noFill/>
        </p:spPr>
      </p:pic>
      <p:sp>
        <p:nvSpPr>
          <p:cNvPr id="3420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38125" y="276225"/>
            <a:ext cx="4870450" cy="5181600"/>
          </a:xfrm>
        </p:spPr>
        <p:txBody>
          <a:bodyPr/>
          <a:lstStyle/>
          <a:p>
            <a:pPr marL="0" indent="0"/>
            <a:r>
              <a:rPr lang="en-CA"/>
              <a:t> Control of Na</a:t>
            </a:r>
            <a:r>
              <a:rPr lang="en-CA" baseline="30000"/>
              <a:t>+</a:t>
            </a:r>
            <a:r>
              <a:rPr lang="en-CA"/>
              <a:t> reabsorption</a:t>
            </a:r>
            <a:endParaRPr lang="en-CA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lvl="1" indent="-285750">
              <a:spcBef>
                <a:spcPct val="20000"/>
              </a:spcBef>
            </a:pPr>
            <a:r>
              <a:rPr lang="en-CA"/>
              <a:t>Juxtaglomerular cells stimulated by</a:t>
            </a:r>
          </a:p>
          <a:p>
            <a:pPr marL="742950" lvl="2" indent="-228600"/>
            <a:r>
              <a:rPr lang="en-CA">
                <a:latin typeface="Symbol" pitchFamily="18" charset="2"/>
              </a:rPr>
              <a:t>¯</a:t>
            </a:r>
            <a:r>
              <a:rPr lang="en-CA"/>
              <a:t> [Na</a:t>
            </a:r>
            <a:r>
              <a:rPr lang="en-CA" baseline="30000"/>
              <a:t>+</a:t>
            </a:r>
            <a:r>
              <a:rPr lang="en-CA"/>
              <a:t>], flow (macula densa)</a:t>
            </a:r>
          </a:p>
          <a:p>
            <a:pPr marL="742950" lvl="2" indent="-228600"/>
            <a:r>
              <a:rPr lang="en-CA">
                <a:latin typeface="Symbol" pitchFamily="18" charset="2"/>
              </a:rPr>
              <a:t>¯</a:t>
            </a:r>
            <a:r>
              <a:rPr lang="en-CA"/>
              <a:t> blood pressure or volume</a:t>
            </a:r>
          </a:p>
          <a:p>
            <a:pPr marL="742950" lvl="2" indent="-228600"/>
            <a:r>
              <a:rPr lang="en-CA"/>
              <a:t>sympathetic stimulation or </a:t>
            </a:r>
            <a:br>
              <a:rPr lang="en-CA"/>
            </a:br>
            <a:r>
              <a:rPr lang="en-CA"/>
              <a:t>circulating catecholamines</a:t>
            </a:r>
          </a:p>
          <a:p>
            <a:pPr marL="400050" lvl="1" indent="-285750">
              <a:spcBef>
                <a:spcPct val="20000"/>
              </a:spcBef>
            </a:pPr>
            <a:r>
              <a:rPr lang="en-CA"/>
              <a:t>Response</a:t>
            </a:r>
          </a:p>
          <a:p>
            <a:pPr marL="742950" lvl="2" indent="-228600"/>
            <a:r>
              <a:rPr lang="en-CA"/>
              <a:t>renin release</a:t>
            </a:r>
          </a:p>
          <a:p>
            <a:pPr marL="742950" lvl="2" indent="-228600"/>
            <a:r>
              <a:rPr lang="en-CA"/>
              <a:t>angiotensin II</a:t>
            </a:r>
          </a:p>
          <a:p>
            <a:pPr marL="1085850" lvl="3"/>
            <a:r>
              <a:rPr lang="en-CA">
                <a:latin typeface="Symbol" pitchFamily="18" charset="2"/>
              </a:rPr>
              <a:t>­</a:t>
            </a:r>
            <a:r>
              <a:rPr lang="en-CA"/>
              <a:t> blood pressure</a:t>
            </a:r>
          </a:p>
          <a:p>
            <a:pPr marL="1085850" lvl="3"/>
            <a:r>
              <a:rPr lang="en-CA"/>
              <a:t>stimulates aldosterone</a:t>
            </a:r>
          </a:p>
          <a:p>
            <a:pPr marL="742950" lvl="2" indent="-228600"/>
            <a:r>
              <a:rPr lang="en-CA"/>
              <a:t>aldosterone</a:t>
            </a:r>
          </a:p>
          <a:p>
            <a:pPr marL="1085850" lvl="3"/>
            <a:r>
              <a:rPr lang="en-CA"/>
              <a:t>promotes Na</a:t>
            </a:r>
            <a:r>
              <a:rPr lang="en-CA" baseline="30000"/>
              <a:t>+</a:t>
            </a:r>
            <a:r>
              <a:rPr lang="en-CA"/>
              <a:t> reabsorption</a:t>
            </a:r>
          </a:p>
          <a:p>
            <a:pPr marL="400050" lvl="1" indent="-285750"/>
            <a:endParaRPr lang="en-CA"/>
          </a:p>
          <a:p>
            <a:pPr marL="400050" lvl="1" indent="-285750"/>
            <a:endParaRPr lang="en-CA"/>
          </a:p>
        </p:txBody>
      </p:sp>
      <p:sp>
        <p:nvSpPr>
          <p:cNvPr id="342040" name="Text Box 24"/>
          <p:cNvSpPr txBox="1">
            <a:spLocks noChangeArrowheads="1"/>
          </p:cNvSpPr>
          <p:nvPr/>
        </p:nvSpPr>
        <p:spPr bwMode="auto">
          <a:xfrm>
            <a:off x="5146675" y="5867400"/>
            <a:ext cx="22288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400" b="1">
                <a:latin typeface="Arial Narrow" pitchFamily="34" charset="0"/>
              </a:rPr>
              <a:t>Fig. 14-29, Randall et al. 2002</a:t>
            </a:r>
          </a:p>
        </p:txBody>
      </p:sp>
      <p:sp>
        <p:nvSpPr>
          <p:cNvPr id="342043" name="Rectangle 27"/>
          <p:cNvSpPr>
            <a:spLocks noChangeArrowheads="1"/>
          </p:cNvSpPr>
          <p:nvPr/>
        </p:nvSpPr>
        <p:spPr bwMode="auto">
          <a:xfrm>
            <a:off x="4324350" y="495300"/>
            <a:ext cx="381000" cy="29527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42044" name="Rectangle 28"/>
          <p:cNvSpPr>
            <a:spLocks noChangeArrowheads="1"/>
          </p:cNvSpPr>
          <p:nvPr/>
        </p:nvSpPr>
        <p:spPr bwMode="auto">
          <a:xfrm>
            <a:off x="5638800" y="3762375"/>
            <a:ext cx="476250" cy="180975"/>
          </a:xfrm>
          <a:prstGeom prst="rect">
            <a:avLst/>
          </a:prstGeom>
          <a:solidFill>
            <a:srgbClr val="CCCCFF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42045" name="Text Box 29"/>
          <p:cNvSpPr txBox="1">
            <a:spLocks noChangeArrowheads="1"/>
          </p:cNvSpPr>
          <p:nvPr/>
        </p:nvSpPr>
        <p:spPr bwMode="auto">
          <a:xfrm>
            <a:off x="4214813" y="4038600"/>
            <a:ext cx="588962" cy="304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400" b="1">
                <a:latin typeface="Arial Narrow" pitchFamily="34" charset="0"/>
              </a:rPr>
              <a:t>(ACE)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6838" y="266700"/>
            <a:ext cx="4703762" cy="4114800"/>
          </a:xfrm>
        </p:spPr>
        <p:txBody>
          <a:bodyPr/>
          <a:lstStyle/>
          <a:p>
            <a:pPr marL="342900" lvl="1"/>
            <a:r>
              <a:rPr lang="en-CA" dirty="0" err="1" smtClean="0"/>
              <a:t>Aldosterone</a:t>
            </a:r>
            <a:endParaRPr lang="en-CA" dirty="0" smtClean="0"/>
          </a:p>
          <a:p>
            <a:pPr marL="628650" lvl="2" indent="-228600"/>
            <a:r>
              <a:rPr lang="en-CA" dirty="0" smtClean="0"/>
              <a:t>Steroid hormone synthesized by adrenal cortex</a:t>
            </a:r>
            <a:endParaRPr lang="en-CA" dirty="0"/>
          </a:p>
          <a:p>
            <a:pPr marL="628650" lvl="2" indent="-228600"/>
            <a:r>
              <a:rPr lang="en-CA" dirty="0" smtClean="0"/>
              <a:t>Increases transcription of proteins involved in Na</a:t>
            </a:r>
            <a:r>
              <a:rPr lang="en-CA" baseline="30000" dirty="0" smtClean="0"/>
              <a:t>+</a:t>
            </a:r>
            <a:r>
              <a:rPr lang="en-CA" dirty="0" smtClean="0"/>
              <a:t> </a:t>
            </a:r>
            <a:r>
              <a:rPr lang="en-CA" dirty="0" err="1" smtClean="0"/>
              <a:t>reabsorption</a:t>
            </a:r>
            <a:r>
              <a:rPr lang="en-CA" dirty="0" smtClean="0"/>
              <a:t> at distal tubule </a:t>
            </a:r>
          </a:p>
          <a:p>
            <a:pPr marL="990600" lvl="3"/>
            <a:r>
              <a:rPr lang="en-CA" dirty="0" smtClean="0"/>
              <a:t># </a:t>
            </a:r>
            <a:r>
              <a:rPr lang="en-CA" dirty="0"/>
              <a:t>of Na</a:t>
            </a:r>
            <a:r>
              <a:rPr lang="en-CA" baseline="30000" dirty="0"/>
              <a:t>+</a:t>
            </a:r>
            <a:r>
              <a:rPr lang="en-CA" dirty="0"/>
              <a:t> </a:t>
            </a:r>
            <a:r>
              <a:rPr lang="en-CA" dirty="0" smtClean="0"/>
              <a:t>channels increases</a:t>
            </a:r>
            <a:endParaRPr lang="en-CA" dirty="0"/>
          </a:p>
          <a:p>
            <a:pPr marL="990600" lvl="3"/>
            <a:r>
              <a:rPr lang="en-CA" dirty="0" smtClean="0"/>
              <a:t># of </a:t>
            </a:r>
            <a:r>
              <a:rPr lang="en-CA" dirty="0"/>
              <a:t>Na</a:t>
            </a:r>
            <a:r>
              <a:rPr lang="en-CA" baseline="30000" dirty="0"/>
              <a:t>+</a:t>
            </a:r>
            <a:r>
              <a:rPr lang="en-CA" dirty="0"/>
              <a:t> </a:t>
            </a:r>
            <a:r>
              <a:rPr lang="en-CA" dirty="0" smtClean="0"/>
              <a:t>pumps increases</a:t>
            </a:r>
          </a:p>
          <a:p>
            <a:pPr marL="400050" lvl="1">
              <a:spcBef>
                <a:spcPts val="600"/>
              </a:spcBef>
            </a:pPr>
            <a:r>
              <a:rPr lang="en-CA" dirty="0" smtClean="0"/>
              <a:t>Comparative considerations </a:t>
            </a:r>
            <a:r>
              <a:rPr lang="en-CA" dirty="0" smtClean="0">
                <a:sym typeface="Wingdings" pitchFamily="2" charset="2"/>
              </a:rPr>
              <a:t> fish</a:t>
            </a:r>
            <a:br>
              <a:rPr lang="en-CA" dirty="0" smtClean="0">
                <a:sym typeface="Wingdings" pitchFamily="2" charset="2"/>
              </a:rPr>
            </a:br>
            <a:r>
              <a:rPr lang="en-CA" dirty="0" smtClean="0">
                <a:sym typeface="Wingdings" pitchFamily="2" charset="2"/>
              </a:rPr>
              <a:t>lack </a:t>
            </a:r>
            <a:r>
              <a:rPr lang="en-CA" dirty="0" err="1" smtClean="0">
                <a:sym typeface="Wingdings" pitchFamily="2" charset="2"/>
              </a:rPr>
              <a:t>aldosterone</a:t>
            </a:r>
            <a:endParaRPr lang="en-CA" dirty="0"/>
          </a:p>
        </p:txBody>
      </p:sp>
      <p:pic>
        <p:nvPicPr>
          <p:cNvPr id="344067" name="Picture 3"/>
          <p:cNvPicPr>
            <a:picLocks noChangeAspect="1" noChangeArrowheads="1"/>
          </p:cNvPicPr>
          <p:nvPr/>
        </p:nvPicPr>
        <p:blipFill>
          <a:blip r:embed="rId2" cstate="print">
            <a:lum contrast="18000"/>
          </a:blip>
          <a:srcRect/>
          <a:stretch>
            <a:fillRect/>
          </a:stretch>
        </p:blipFill>
        <p:spPr bwMode="auto">
          <a:xfrm>
            <a:off x="4724400" y="180975"/>
            <a:ext cx="4419600" cy="61134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344068" name="Rectangle 4"/>
          <p:cNvSpPr>
            <a:spLocks noChangeArrowheads="1"/>
          </p:cNvSpPr>
          <p:nvPr/>
        </p:nvSpPr>
        <p:spPr bwMode="auto">
          <a:xfrm>
            <a:off x="7394575" y="476250"/>
            <a:ext cx="947738" cy="381000"/>
          </a:xfrm>
          <a:prstGeom prst="rect">
            <a:avLst/>
          </a:prstGeom>
          <a:noFill/>
          <a:ln w="3810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44069" name="Line 5"/>
          <p:cNvSpPr>
            <a:spLocks noChangeShapeType="1"/>
          </p:cNvSpPr>
          <p:nvPr/>
        </p:nvSpPr>
        <p:spPr bwMode="auto">
          <a:xfrm>
            <a:off x="6915150" y="3905250"/>
            <a:ext cx="11858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pic>
        <p:nvPicPr>
          <p:cNvPr id="6" name="Picture 4" descr="adrenals"/>
          <p:cNvPicPr>
            <a:picLocks noChangeAspect="1" noChangeArrowheads="1"/>
          </p:cNvPicPr>
          <p:nvPr/>
        </p:nvPicPr>
        <p:blipFill>
          <a:blip r:embed="rId3" cstate="print"/>
          <a:srcRect t="12256" r="68987" b="16156"/>
          <a:stretch>
            <a:fillRect/>
          </a:stretch>
        </p:blipFill>
        <p:spPr bwMode="auto">
          <a:xfrm>
            <a:off x="581025" y="4150889"/>
            <a:ext cx="1677988" cy="219276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893888" y="3930650"/>
            <a:ext cx="2395207" cy="64633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800" b="1" dirty="0" smtClean="0">
                <a:latin typeface="Arial Narrow" pitchFamily="34" charset="0"/>
              </a:rPr>
              <a:t>Cortex</a:t>
            </a:r>
          </a:p>
          <a:p>
            <a:r>
              <a:rPr lang="en-CA" sz="1800" b="1" dirty="0" smtClean="0">
                <a:latin typeface="Arial Narrow" pitchFamily="34" charset="0"/>
              </a:rPr>
              <a:t>(steroid producing cells)</a:t>
            </a:r>
            <a:endParaRPr lang="en-CA" sz="1800" b="1" dirty="0">
              <a:latin typeface="Arial Narrow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200275" y="4749800"/>
            <a:ext cx="1763624" cy="64633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800" b="1" dirty="0" smtClean="0">
                <a:latin typeface="Arial Narrow" pitchFamily="34" charset="0"/>
              </a:rPr>
              <a:t>Medulla</a:t>
            </a:r>
          </a:p>
          <a:p>
            <a:r>
              <a:rPr lang="en-CA" sz="1800" b="1" dirty="0" smtClean="0">
                <a:latin typeface="Arial Narrow" pitchFamily="34" charset="0"/>
              </a:rPr>
              <a:t>(</a:t>
            </a:r>
            <a:r>
              <a:rPr lang="en-CA" sz="1800" b="1" dirty="0" err="1" smtClean="0">
                <a:latin typeface="Arial Narrow" pitchFamily="34" charset="0"/>
              </a:rPr>
              <a:t>chromaffin</a:t>
            </a:r>
            <a:r>
              <a:rPr lang="en-CA" sz="1800" b="1" dirty="0" smtClean="0">
                <a:latin typeface="Arial Narrow" pitchFamily="34" charset="0"/>
              </a:rPr>
              <a:t> cells)</a:t>
            </a:r>
            <a:endParaRPr lang="en-CA" sz="1800" b="1" dirty="0">
              <a:latin typeface="Arial Narrow" pitchFamily="34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47625" y="6496050"/>
            <a:ext cx="2351087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US" sz="1400" b="1">
                <a:latin typeface="Arial Narrow" pitchFamily="34" charset="0"/>
              </a:rPr>
              <a:t>Fig. 37-13, Hickman et al. 1997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Text Box 2"/>
          <p:cNvSpPr txBox="1">
            <a:spLocks noChangeArrowheads="1"/>
          </p:cNvSpPr>
          <p:nvPr/>
        </p:nvSpPr>
        <p:spPr bwMode="auto">
          <a:xfrm>
            <a:off x="6529388" y="5876925"/>
            <a:ext cx="22288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400" b="1">
                <a:latin typeface="Arial Narrow" pitchFamily="34" charset="0"/>
              </a:rPr>
              <a:t>Fig. 14-35, Randall et al. 2002</a:t>
            </a:r>
          </a:p>
        </p:txBody>
      </p:sp>
      <p:sp>
        <p:nvSpPr>
          <p:cNvPr id="346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9063" y="323850"/>
            <a:ext cx="4175125" cy="5838825"/>
          </a:xfrm>
        </p:spPr>
        <p:txBody>
          <a:bodyPr/>
          <a:lstStyle/>
          <a:p>
            <a:pPr marL="0" indent="0"/>
            <a:r>
              <a:rPr lang="en-CA" dirty="0"/>
              <a:t> Control of water </a:t>
            </a:r>
            <a:r>
              <a:rPr lang="en-CA" dirty="0" err="1"/>
              <a:t>reabsorption</a:t>
            </a:r>
            <a:endParaRPr lang="en-CA" dirty="0"/>
          </a:p>
          <a:p>
            <a:pPr marL="400050" lvl="1" indent="-285750">
              <a:spcBef>
                <a:spcPct val="20000"/>
              </a:spcBef>
            </a:pPr>
            <a:r>
              <a:rPr lang="en-CA" dirty="0" smtClean="0"/>
              <a:t>ADH </a:t>
            </a:r>
            <a:r>
              <a:rPr lang="en-CA" dirty="0"/>
              <a:t>secretion controlled by:</a:t>
            </a:r>
          </a:p>
          <a:p>
            <a:pPr marL="742950" lvl="2" indent="-228600"/>
            <a:r>
              <a:rPr lang="en-CA" dirty="0"/>
              <a:t>plasma </a:t>
            </a:r>
            <a:r>
              <a:rPr lang="en-CA" dirty="0" err="1"/>
              <a:t>osmolarity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- hypothalamic </a:t>
            </a:r>
            <a:r>
              <a:rPr lang="en-CA" dirty="0" err="1"/>
              <a:t>osmoreceptors</a:t>
            </a:r>
            <a:endParaRPr lang="en-CA" dirty="0"/>
          </a:p>
          <a:p>
            <a:pPr marL="742950" lvl="2" indent="-228600"/>
            <a:r>
              <a:rPr lang="en-CA" dirty="0"/>
              <a:t>blood pressure</a:t>
            </a:r>
            <a:br>
              <a:rPr lang="en-CA" dirty="0"/>
            </a:br>
            <a:r>
              <a:rPr lang="en-CA" dirty="0"/>
              <a:t>- </a:t>
            </a:r>
            <a:r>
              <a:rPr lang="en-CA" i="1" dirty="0"/>
              <a:t>via</a:t>
            </a:r>
            <a:r>
              <a:rPr lang="en-CA" dirty="0"/>
              <a:t> </a:t>
            </a:r>
            <a:r>
              <a:rPr lang="en-CA" dirty="0" err="1"/>
              <a:t>baroreceptor</a:t>
            </a:r>
            <a:r>
              <a:rPr lang="en-CA" dirty="0"/>
              <a:t> reflex and </a:t>
            </a:r>
            <a:r>
              <a:rPr lang="en-CA" dirty="0" err="1"/>
              <a:t>atrial</a:t>
            </a:r>
            <a:r>
              <a:rPr lang="en-CA" dirty="0"/>
              <a:t> stretch </a:t>
            </a:r>
            <a:r>
              <a:rPr lang="en-CA" dirty="0" smtClean="0"/>
              <a:t>receptors</a:t>
            </a:r>
          </a:p>
          <a:p>
            <a:pPr marL="400050" lvl="1" indent="-285750">
              <a:spcBef>
                <a:spcPct val="20000"/>
              </a:spcBef>
            </a:pPr>
            <a:r>
              <a:rPr lang="en-CA" dirty="0" smtClean="0"/>
              <a:t>ADH regulates</a:t>
            </a:r>
          </a:p>
          <a:p>
            <a:pPr marL="742950" lvl="2" indent="-228600"/>
            <a:r>
              <a:rPr lang="en-CA" dirty="0" smtClean="0"/>
              <a:t>Collecting duct permeability in mammals (AVP)</a:t>
            </a:r>
          </a:p>
          <a:p>
            <a:pPr marL="742950" lvl="2" indent="-228600"/>
            <a:r>
              <a:rPr lang="en-CA" dirty="0" smtClean="0"/>
              <a:t>Distal tubule permeability in FW fish, amphibians (AVT)</a:t>
            </a:r>
          </a:p>
          <a:p>
            <a:pPr marL="742950" lvl="2" indent="-228600"/>
            <a:r>
              <a:rPr lang="en-CA" dirty="0" smtClean="0"/>
              <a:t>What else does AVT do in fish and amphibians?</a:t>
            </a:r>
            <a:endParaRPr lang="en-CA" dirty="0"/>
          </a:p>
        </p:txBody>
      </p:sp>
      <p:pic>
        <p:nvPicPr>
          <p:cNvPr id="346116" name="Picture 4" descr="figure-14-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9113" y="849313"/>
            <a:ext cx="4719637" cy="49863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6863" y="361950"/>
            <a:ext cx="6908800" cy="4114800"/>
          </a:xfrm>
        </p:spPr>
        <p:txBody>
          <a:bodyPr/>
          <a:lstStyle/>
          <a:p>
            <a:pPr marL="400050" lvl="1" indent="-285750"/>
            <a:r>
              <a:rPr lang="en-CA" dirty="0"/>
              <a:t>ADH increases water permeability of collecting duct</a:t>
            </a:r>
          </a:p>
          <a:p>
            <a:pPr marL="742950" lvl="2" indent="-228600"/>
            <a:r>
              <a:rPr lang="en-CA" dirty="0"/>
              <a:t>peptide hormone</a:t>
            </a:r>
          </a:p>
          <a:p>
            <a:pPr marL="742950" lvl="2" indent="-228600"/>
            <a:r>
              <a:rPr lang="en-CA" dirty="0"/>
              <a:t>Insertion of </a:t>
            </a:r>
            <a:r>
              <a:rPr lang="en-CA" dirty="0" err="1"/>
              <a:t>aquaporins</a:t>
            </a:r>
            <a:r>
              <a:rPr lang="en-CA" dirty="0"/>
              <a:t> </a:t>
            </a:r>
            <a:r>
              <a:rPr lang="en-CA" dirty="0" smtClean="0"/>
              <a:t>(AQP 2) in </a:t>
            </a:r>
            <a:r>
              <a:rPr lang="en-CA" dirty="0"/>
              <a:t>apical membrane</a:t>
            </a:r>
          </a:p>
        </p:txBody>
      </p:sp>
      <p:pic>
        <p:nvPicPr>
          <p:cNvPr id="347141" name="Picture 5" descr="AnPhys-Fig-14-13-2"/>
          <p:cNvPicPr>
            <a:picLocks noChangeAspect="1" noChangeArrowheads="1"/>
          </p:cNvPicPr>
          <p:nvPr/>
        </p:nvPicPr>
        <p:blipFill>
          <a:blip r:embed="rId2" cstate="print"/>
          <a:srcRect l="13951" t="1340" r="16629" b="6548"/>
          <a:stretch>
            <a:fillRect/>
          </a:stretch>
        </p:blipFill>
        <p:spPr bwMode="auto">
          <a:xfrm>
            <a:off x="4070350" y="1493838"/>
            <a:ext cx="4873625" cy="4849812"/>
          </a:xfrm>
          <a:prstGeom prst="rect">
            <a:avLst/>
          </a:prstGeom>
          <a:noFill/>
        </p:spPr>
      </p:pic>
      <p:sp>
        <p:nvSpPr>
          <p:cNvPr id="347142" name="Text Box 6"/>
          <p:cNvSpPr txBox="1">
            <a:spLocks noChangeArrowheads="1"/>
          </p:cNvSpPr>
          <p:nvPr/>
        </p:nvSpPr>
        <p:spPr bwMode="auto">
          <a:xfrm>
            <a:off x="6645275" y="6391275"/>
            <a:ext cx="1922463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400" b="1">
                <a:latin typeface="Arial Narrow" pitchFamily="34" charset="0"/>
              </a:rPr>
              <a:t>Fig. 14.13, Hill et al. 2004</a:t>
            </a:r>
          </a:p>
        </p:txBody>
      </p:sp>
      <p:pic>
        <p:nvPicPr>
          <p:cNvPr id="347143" name="Picture 7" descr="AnPhys-Fig-27-17-0"/>
          <p:cNvPicPr>
            <a:picLocks noChangeAspect="1" noChangeArrowheads="1"/>
          </p:cNvPicPr>
          <p:nvPr/>
        </p:nvPicPr>
        <p:blipFill>
          <a:blip r:embed="rId3" cstate="print"/>
          <a:srcRect l="54465" t="20387" r="1004" b="14732"/>
          <a:stretch>
            <a:fillRect/>
          </a:stretch>
        </p:blipFill>
        <p:spPr bwMode="auto">
          <a:xfrm>
            <a:off x="461963" y="1990725"/>
            <a:ext cx="3128962" cy="3419475"/>
          </a:xfrm>
          <a:prstGeom prst="rect">
            <a:avLst/>
          </a:prstGeom>
          <a:noFill/>
        </p:spPr>
      </p:pic>
      <p:sp>
        <p:nvSpPr>
          <p:cNvPr id="347144" name="Text Box 8"/>
          <p:cNvSpPr txBox="1">
            <a:spLocks noChangeArrowheads="1"/>
          </p:cNvSpPr>
          <p:nvPr/>
        </p:nvSpPr>
        <p:spPr bwMode="auto">
          <a:xfrm>
            <a:off x="1482725" y="5495925"/>
            <a:ext cx="1922463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400" b="1">
                <a:latin typeface="Arial Narrow" pitchFamily="34" charset="0"/>
              </a:rPr>
              <a:t>Fig. 27.17, Hill et al.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76225" y="495300"/>
            <a:ext cx="7943850" cy="4819650"/>
          </a:xfrm>
        </p:spPr>
        <p:txBody>
          <a:bodyPr/>
          <a:lstStyle/>
          <a:p>
            <a:r>
              <a:rPr lang="en-CA" dirty="0" err="1"/>
              <a:t>Atrial</a:t>
            </a:r>
            <a:r>
              <a:rPr lang="en-CA" dirty="0"/>
              <a:t> </a:t>
            </a:r>
            <a:r>
              <a:rPr lang="en-CA" dirty="0" err="1"/>
              <a:t>natriuretic</a:t>
            </a:r>
            <a:r>
              <a:rPr lang="en-CA" dirty="0"/>
              <a:t> peptide (ANP)</a:t>
            </a:r>
          </a:p>
          <a:p>
            <a:pPr lvl="1"/>
            <a:r>
              <a:rPr lang="en-CA" dirty="0"/>
              <a:t>Involved in control of both salt and water </a:t>
            </a:r>
            <a:r>
              <a:rPr lang="en-CA" dirty="0" smtClean="0"/>
              <a:t>balance</a:t>
            </a:r>
          </a:p>
          <a:p>
            <a:pPr lvl="1"/>
            <a:r>
              <a:rPr lang="en-CA" dirty="0" smtClean="0"/>
              <a:t>Responds to increased plasma volume by increasing salt and water excretion</a:t>
            </a:r>
            <a:endParaRPr lang="en-CA" dirty="0"/>
          </a:p>
          <a:p>
            <a:pPr lvl="1"/>
            <a:r>
              <a:rPr lang="en-CA" dirty="0"/>
              <a:t>S</a:t>
            </a:r>
            <a:r>
              <a:rPr lang="en-CA" dirty="0" smtClean="0"/>
              <a:t>tretch-sensitive </a:t>
            </a:r>
            <a:r>
              <a:rPr lang="en-CA" dirty="0"/>
              <a:t>cells in wall of atrium: stretch </a:t>
            </a:r>
            <a:r>
              <a:rPr lang="en-CA" dirty="0">
                <a:sym typeface="Wingdings" pitchFamily="2" charset="2"/>
              </a:rPr>
              <a:t> </a:t>
            </a:r>
            <a:r>
              <a:rPr lang="en-CA" dirty="0">
                <a:latin typeface="Symbol" pitchFamily="18" charset="2"/>
                <a:sym typeface="Wingdings" pitchFamily="2" charset="2"/>
              </a:rPr>
              <a:t>­</a:t>
            </a:r>
            <a:r>
              <a:rPr lang="en-CA" dirty="0">
                <a:sym typeface="Wingdings" pitchFamily="2" charset="2"/>
              </a:rPr>
              <a:t> ANP</a:t>
            </a:r>
            <a:endParaRPr lang="en-CA" dirty="0"/>
          </a:p>
          <a:p>
            <a:pPr lvl="1"/>
            <a:r>
              <a:rPr lang="en-CA" dirty="0"/>
              <a:t>ANP increases urinary loss of Na</a:t>
            </a:r>
            <a:r>
              <a:rPr lang="en-CA" baseline="30000" dirty="0"/>
              <a:t>+</a:t>
            </a:r>
            <a:endParaRPr lang="en-CA" dirty="0"/>
          </a:p>
          <a:p>
            <a:pPr lvl="2"/>
            <a:r>
              <a:rPr lang="en-CA" dirty="0"/>
              <a:t>inhibits release of </a:t>
            </a:r>
            <a:r>
              <a:rPr lang="en-CA" dirty="0" err="1"/>
              <a:t>renin</a:t>
            </a:r>
            <a:endParaRPr lang="en-CA" dirty="0"/>
          </a:p>
          <a:p>
            <a:pPr lvl="2"/>
            <a:r>
              <a:rPr lang="en-CA" dirty="0"/>
              <a:t>inhibits secretion of </a:t>
            </a:r>
            <a:r>
              <a:rPr lang="en-CA" dirty="0" err="1"/>
              <a:t>aldosterone</a:t>
            </a:r>
            <a:endParaRPr lang="en-CA" dirty="0"/>
          </a:p>
          <a:p>
            <a:pPr lvl="2"/>
            <a:r>
              <a:rPr lang="en-CA" dirty="0"/>
              <a:t>inhibits ADH release </a:t>
            </a:r>
          </a:p>
          <a:p>
            <a:pPr lvl="2"/>
            <a:r>
              <a:rPr lang="en-CA" dirty="0"/>
              <a:t>increases </a:t>
            </a:r>
            <a:r>
              <a:rPr lang="en-CA" dirty="0" smtClean="0"/>
              <a:t>GFR</a:t>
            </a:r>
            <a:endParaRPr lang="en-CA" dirty="0"/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4382994" y="4229034"/>
            <a:ext cx="780983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800" b="1" dirty="0" smtClean="0">
                <a:latin typeface="Symbol" pitchFamily="18" charset="2"/>
              </a:rPr>
              <a:t>­ </a:t>
            </a:r>
            <a:r>
              <a:rPr lang="en-CA" sz="1800" b="1" dirty="0" smtClean="0">
                <a:latin typeface="Arial Narrow" pitchFamily="34" charset="0"/>
              </a:rPr>
              <a:t>ANP</a:t>
            </a:r>
            <a:endParaRPr lang="en-CA" sz="1800" b="1" dirty="0">
              <a:latin typeface="Arial Narrow" pitchFamily="34" charset="0"/>
            </a:endParaRP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5451878" y="4229034"/>
            <a:ext cx="907621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800" b="1" dirty="0" smtClean="0">
                <a:latin typeface="Symbol" pitchFamily="18" charset="2"/>
              </a:rPr>
              <a:t>¯ </a:t>
            </a:r>
            <a:r>
              <a:rPr lang="en-CA" sz="1800" b="1" dirty="0" err="1" smtClean="0">
                <a:latin typeface="Arial Narrow" pitchFamily="34" charset="0"/>
              </a:rPr>
              <a:t>Renin</a:t>
            </a:r>
            <a:endParaRPr lang="en-CA" sz="1800" b="1" dirty="0">
              <a:latin typeface="Arial Narrow" pitchFamily="34" charset="0"/>
            </a:endParaRPr>
          </a:p>
        </p:txBody>
      </p:sp>
      <p:pic>
        <p:nvPicPr>
          <p:cNvPr id="713734" name="Picture 6" descr="human-heart1111 19"/>
          <p:cNvPicPr>
            <a:picLocks noChangeAspect="1" noChangeArrowheads="1"/>
          </p:cNvPicPr>
          <p:nvPr/>
        </p:nvPicPr>
        <p:blipFill>
          <a:blip r:embed="rId3" cstate="print"/>
          <a:srcRect r="7897"/>
          <a:stretch>
            <a:fillRect/>
          </a:stretch>
        </p:blipFill>
        <p:spPr bwMode="auto">
          <a:xfrm>
            <a:off x="3229833" y="3802582"/>
            <a:ext cx="925788" cy="1219200"/>
          </a:xfrm>
          <a:prstGeom prst="rect">
            <a:avLst/>
          </a:prstGeom>
          <a:noFill/>
        </p:spPr>
      </p:pic>
      <p:pic>
        <p:nvPicPr>
          <p:cNvPr id="713732" name="Picture 4" descr="Kidney Disease"/>
          <p:cNvPicPr>
            <a:picLocks noChangeAspect="1" noChangeArrowheads="1"/>
          </p:cNvPicPr>
          <p:nvPr/>
        </p:nvPicPr>
        <p:blipFill>
          <a:blip r:embed="rId4" cstate="print"/>
          <a:srcRect l="12530" t="4110" r="10093" b="5479"/>
          <a:stretch>
            <a:fillRect/>
          </a:stretch>
        </p:blipFill>
        <p:spPr bwMode="auto">
          <a:xfrm>
            <a:off x="6677025" y="3863603"/>
            <a:ext cx="723900" cy="1038639"/>
          </a:xfrm>
          <a:prstGeom prst="rect">
            <a:avLst/>
          </a:prstGeom>
          <a:noFill/>
        </p:spPr>
      </p:pic>
      <p:grpSp>
        <p:nvGrpSpPr>
          <p:cNvPr id="45" name="Group 44"/>
          <p:cNvGrpSpPr/>
          <p:nvPr/>
        </p:nvGrpSpPr>
        <p:grpSpPr>
          <a:xfrm>
            <a:off x="6713328" y="4217814"/>
            <a:ext cx="723275" cy="369332"/>
            <a:chOff x="7396788" y="4170189"/>
            <a:chExt cx="723275" cy="369332"/>
          </a:xfrm>
        </p:grpSpPr>
        <p:sp>
          <p:nvSpPr>
            <p:cNvPr id="10" name="Rectangle 9"/>
            <p:cNvSpPr/>
            <p:nvPr/>
          </p:nvSpPr>
          <p:spPr bwMode="auto">
            <a:xfrm>
              <a:off x="7477885" y="4218583"/>
              <a:ext cx="563107" cy="249418"/>
            </a:xfrm>
            <a:prstGeom prst="rect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" charset="0"/>
              </a:endParaRPr>
            </a:p>
          </p:txBody>
        </p:sp>
        <p:sp>
          <p:nvSpPr>
            <p:cNvPr id="9" name="Text Box 8"/>
            <p:cNvSpPr txBox="1">
              <a:spLocks noChangeArrowheads="1"/>
            </p:cNvSpPr>
            <p:nvPr/>
          </p:nvSpPr>
          <p:spPr bwMode="auto">
            <a:xfrm>
              <a:off x="7396788" y="4170189"/>
              <a:ext cx="723275" cy="369332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r"/>
              <a:r>
                <a:rPr lang="en-CA" sz="1800" b="1" dirty="0" smtClean="0">
                  <a:latin typeface="Symbol" pitchFamily="18" charset="2"/>
                </a:rPr>
                <a:t>­</a:t>
              </a:r>
              <a:r>
                <a:rPr lang="en-CA" sz="1800" b="1" dirty="0" smtClean="0">
                  <a:latin typeface="Arial Narrow" pitchFamily="34" charset="0"/>
                </a:rPr>
                <a:t>GFR</a:t>
              </a:r>
              <a:endParaRPr lang="en-CA" sz="1800" b="1" dirty="0">
                <a:latin typeface="Arial Narrow" pitchFamily="34" charset="0"/>
              </a:endParaRPr>
            </a:p>
          </p:txBody>
        </p:sp>
      </p:grp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5507304" y="4885022"/>
            <a:ext cx="801823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800" b="1" dirty="0" smtClean="0">
                <a:latin typeface="Symbol" pitchFamily="18" charset="2"/>
              </a:rPr>
              <a:t>¯ </a:t>
            </a:r>
            <a:r>
              <a:rPr lang="en-CA" sz="1800" b="1" dirty="0" smtClean="0">
                <a:latin typeface="Arial Narrow" pitchFamily="34" charset="0"/>
              </a:rPr>
              <a:t>Aldo</a:t>
            </a:r>
            <a:endParaRPr lang="en-CA" sz="1800" b="1" dirty="0">
              <a:latin typeface="Arial Narrow" pitchFamily="34" charset="0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6452091" y="5455656"/>
            <a:ext cx="1175322" cy="64633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 dirty="0" err="1" smtClean="0">
                <a:latin typeface="Arial Narrow" pitchFamily="34" charset="0"/>
              </a:rPr>
              <a:t>Natriuresis</a:t>
            </a:r>
            <a:endParaRPr lang="en-CA" sz="1800" b="1" dirty="0" smtClean="0">
              <a:latin typeface="Arial Narrow" pitchFamily="34" charset="0"/>
            </a:endParaRPr>
          </a:p>
          <a:p>
            <a:pPr algn="ctr"/>
            <a:r>
              <a:rPr lang="en-CA" sz="1800" b="1" dirty="0" err="1" smtClean="0">
                <a:latin typeface="Arial Narrow" pitchFamily="34" charset="0"/>
              </a:rPr>
              <a:t>Diuresis</a:t>
            </a:r>
            <a:endParaRPr lang="en-CA" sz="1800" b="1" dirty="0">
              <a:latin typeface="Arial Narrow" pitchFamily="34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5055165" y="5511056"/>
            <a:ext cx="949298" cy="53553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80000"/>
              </a:lnSpc>
            </a:pPr>
            <a:r>
              <a:rPr lang="en-CA" sz="1800" b="1" dirty="0" smtClean="0">
                <a:latin typeface="Symbol" pitchFamily="18" charset="2"/>
              </a:rPr>
              <a:t>¯ </a:t>
            </a:r>
            <a:r>
              <a:rPr lang="en-CA" sz="1800" b="1" dirty="0" smtClean="0">
                <a:latin typeface="Arial Narrow" pitchFamily="34" charset="0"/>
              </a:rPr>
              <a:t>blood </a:t>
            </a:r>
            <a:br>
              <a:rPr lang="en-CA" sz="1800" b="1" dirty="0" smtClean="0">
                <a:latin typeface="Arial Narrow" pitchFamily="34" charset="0"/>
              </a:rPr>
            </a:br>
            <a:r>
              <a:rPr lang="en-CA" sz="1800" b="1" dirty="0" smtClean="0">
                <a:latin typeface="Arial Narrow" pitchFamily="34" charset="0"/>
              </a:rPr>
              <a:t>volume</a:t>
            </a:r>
            <a:endParaRPr lang="en-CA" sz="1800" b="1" dirty="0">
              <a:latin typeface="Arial Narrow" pitchFamily="34" charset="0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2959251" y="5594155"/>
            <a:ext cx="1750800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800" b="1" dirty="0" smtClean="0">
                <a:latin typeface="Symbol" pitchFamily="18" charset="2"/>
              </a:rPr>
              <a:t>¯ </a:t>
            </a:r>
            <a:r>
              <a:rPr lang="en-CA" sz="1800" b="1" dirty="0" smtClean="0">
                <a:latin typeface="Arial Narrow" pitchFamily="34" charset="0"/>
              </a:rPr>
              <a:t>blood pressure</a:t>
            </a:r>
            <a:endParaRPr lang="en-CA" sz="1800" b="1" dirty="0">
              <a:latin typeface="Arial Narrow" pitchFamily="34" charset="0"/>
            </a:endParaRPr>
          </a:p>
        </p:txBody>
      </p:sp>
      <p:cxnSp>
        <p:nvCxnSpPr>
          <p:cNvPr id="19" name="Straight Arrow Connector 18"/>
          <p:cNvCxnSpPr>
            <a:stCxn id="713734" idx="3"/>
            <a:endCxn id="5" idx="1"/>
          </p:cNvCxnSpPr>
          <p:nvPr/>
        </p:nvCxnSpPr>
        <p:spPr bwMode="auto">
          <a:xfrm>
            <a:off x="4155621" y="4412182"/>
            <a:ext cx="227373" cy="1518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0" name="Straight Arrow Connector 19"/>
          <p:cNvCxnSpPr/>
          <p:nvPr/>
        </p:nvCxnSpPr>
        <p:spPr bwMode="auto">
          <a:xfrm>
            <a:off x="5174796" y="4382922"/>
            <a:ext cx="360422" cy="1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1" name="Straight Arrow Connector 20"/>
          <p:cNvCxnSpPr/>
          <p:nvPr/>
        </p:nvCxnSpPr>
        <p:spPr bwMode="auto">
          <a:xfrm flipH="1">
            <a:off x="6298746" y="4392447"/>
            <a:ext cx="360422" cy="1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3" name="Freeform 22"/>
          <p:cNvSpPr/>
          <p:nvPr/>
        </p:nvSpPr>
        <p:spPr bwMode="auto">
          <a:xfrm>
            <a:off x="4876800" y="3705225"/>
            <a:ext cx="2095500" cy="438150"/>
          </a:xfrm>
          <a:custGeom>
            <a:avLst/>
            <a:gdLst>
              <a:gd name="connsiteX0" fmla="*/ 0 w 2095500"/>
              <a:gd name="connsiteY0" fmla="*/ 438150 h 438150"/>
              <a:gd name="connsiteX1" fmla="*/ 0 w 2095500"/>
              <a:gd name="connsiteY1" fmla="*/ 0 h 438150"/>
              <a:gd name="connsiteX2" fmla="*/ 2095500 w 2095500"/>
              <a:gd name="connsiteY2" fmla="*/ 0 h 438150"/>
              <a:gd name="connsiteX3" fmla="*/ 2095500 w 2095500"/>
              <a:gd name="connsiteY3" fmla="*/ 104775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95500" h="438150">
                <a:moveTo>
                  <a:pt x="0" y="438150"/>
                </a:moveTo>
                <a:lnTo>
                  <a:pt x="0" y="0"/>
                </a:lnTo>
                <a:lnTo>
                  <a:pt x="2095500" y="0"/>
                </a:lnTo>
                <a:lnTo>
                  <a:pt x="2095500" y="104775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cxnSp>
        <p:nvCxnSpPr>
          <p:cNvPr id="27" name="Straight Arrow Connector 26"/>
          <p:cNvCxnSpPr/>
          <p:nvPr/>
        </p:nvCxnSpPr>
        <p:spPr bwMode="auto">
          <a:xfrm>
            <a:off x="7038975" y="4924425"/>
            <a:ext cx="914400" cy="914400"/>
          </a:xfrm>
          <a:prstGeom prst="straightConnector1">
            <a:avLst/>
          </a:prstGeom>
          <a:noFill/>
          <a:ln w="12700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31" name="Straight Arrow Connector 30"/>
          <p:cNvCxnSpPr>
            <a:endCxn id="15" idx="0"/>
          </p:cNvCxnSpPr>
          <p:nvPr/>
        </p:nvCxnSpPr>
        <p:spPr bwMode="auto">
          <a:xfrm rot="16200000" flipH="1">
            <a:off x="6762656" y="5178560"/>
            <a:ext cx="553414" cy="778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3" name="Straight Arrow Connector 32"/>
          <p:cNvCxnSpPr>
            <a:stCxn id="6" idx="2"/>
            <a:endCxn id="14" idx="0"/>
          </p:cNvCxnSpPr>
          <p:nvPr/>
        </p:nvCxnSpPr>
        <p:spPr bwMode="auto">
          <a:xfrm>
            <a:off x="5905689" y="4598366"/>
            <a:ext cx="2527" cy="286656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7" name="Straight Arrow Connector 36"/>
          <p:cNvCxnSpPr/>
          <p:nvPr/>
        </p:nvCxnSpPr>
        <p:spPr bwMode="auto">
          <a:xfrm>
            <a:off x="6097275" y="5221376"/>
            <a:ext cx="417828" cy="303127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42" name="Straight Arrow Connector 41"/>
          <p:cNvCxnSpPr/>
          <p:nvPr/>
        </p:nvCxnSpPr>
        <p:spPr bwMode="auto">
          <a:xfrm flipH="1">
            <a:off x="6038146" y="5778821"/>
            <a:ext cx="360422" cy="1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43" name="Straight Arrow Connector 42"/>
          <p:cNvCxnSpPr/>
          <p:nvPr/>
        </p:nvCxnSpPr>
        <p:spPr bwMode="auto">
          <a:xfrm flipH="1">
            <a:off x="4698236" y="5778821"/>
            <a:ext cx="360422" cy="1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44" name="Straight Arrow Connector 43"/>
          <p:cNvCxnSpPr/>
          <p:nvPr/>
        </p:nvCxnSpPr>
        <p:spPr bwMode="auto">
          <a:xfrm rot="5400000" flipH="1" flipV="1">
            <a:off x="3543206" y="5273810"/>
            <a:ext cx="553414" cy="778"/>
          </a:xfrm>
          <a:prstGeom prst="straightConnector1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3565729" y="4832155"/>
            <a:ext cx="268022" cy="46166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b="1" dirty="0" smtClean="0">
                <a:latin typeface="Arial Narrow" pitchFamily="34" charset="0"/>
              </a:rPr>
              <a:t>-</a:t>
            </a:r>
            <a:endParaRPr lang="en-CA" b="1" dirty="0">
              <a:latin typeface="Arial Narrow" pitchFamily="34" charset="0"/>
            </a:endParaRPr>
          </a:p>
        </p:txBody>
      </p:sp>
      <p:sp>
        <p:nvSpPr>
          <p:cNvPr id="49" name="Text Box 8"/>
          <p:cNvSpPr txBox="1">
            <a:spLocks noChangeArrowheads="1"/>
          </p:cNvSpPr>
          <p:nvPr/>
        </p:nvSpPr>
        <p:spPr bwMode="auto">
          <a:xfrm>
            <a:off x="7521942" y="4218272"/>
            <a:ext cx="790601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/>
            <a:r>
              <a:rPr lang="en-CA" sz="1800" b="1" dirty="0" smtClean="0">
                <a:latin typeface="Symbol" pitchFamily="18" charset="2"/>
              </a:rPr>
              <a:t>¯ </a:t>
            </a:r>
            <a:r>
              <a:rPr lang="en-CA" sz="1800" b="1" dirty="0" smtClean="0">
                <a:latin typeface="Arial Narrow" pitchFamily="34" charset="0"/>
              </a:rPr>
              <a:t>ADH</a:t>
            </a:r>
            <a:endParaRPr lang="en-CA" sz="1800" b="1" dirty="0">
              <a:latin typeface="Arial Narrow" pitchFamily="34" charset="0"/>
            </a:endParaRPr>
          </a:p>
        </p:txBody>
      </p:sp>
      <p:sp>
        <p:nvSpPr>
          <p:cNvPr id="55" name="Freeform 54"/>
          <p:cNvSpPr/>
          <p:nvPr/>
        </p:nvSpPr>
        <p:spPr bwMode="auto">
          <a:xfrm>
            <a:off x="4791075" y="3648075"/>
            <a:ext cx="3114675" cy="485775"/>
          </a:xfrm>
          <a:custGeom>
            <a:avLst/>
            <a:gdLst>
              <a:gd name="connsiteX0" fmla="*/ 0 w 3114675"/>
              <a:gd name="connsiteY0" fmla="*/ 485775 h 485775"/>
              <a:gd name="connsiteX1" fmla="*/ 0 w 3114675"/>
              <a:gd name="connsiteY1" fmla="*/ 0 h 485775"/>
              <a:gd name="connsiteX2" fmla="*/ 3114675 w 3114675"/>
              <a:gd name="connsiteY2" fmla="*/ 0 h 485775"/>
              <a:gd name="connsiteX3" fmla="*/ 3114675 w 3114675"/>
              <a:gd name="connsiteY3" fmla="*/ 447675 h 485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14675" h="485775">
                <a:moveTo>
                  <a:pt x="0" y="485775"/>
                </a:moveTo>
                <a:lnTo>
                  <a:pt x="0" y="0"/>
                </a:lnTo>
                <a:lnTo>
                  <a:pt x="3114675" y="0"/>
                </a:lnTo>
                <a:lnTo>
                  <a:pt x="3114675" y="447675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57" name="Freeform 56"/>
          <p:cNvSpPr/>
          <p:nvPr/>
        </p:nvSpPr>
        <p:spPr bwMode="auto">
          <a:xfrm>
            <a:off x="7553325" y="4610099"/>
            <a:ext cx="409575" cy="1323975"/>
          </a:xfrm>
          <a:custGeom>
            <a:avLst/>
            <a:gdLst>
              <a:gd name="connsiteX0" fmla="*/ 409575 w 409575"/>
              <a:gd name="connsiteY0" fmla="*/ 0 h 1276350"/>
              <a:gd name="connsiteX1" fmla="*/ 409575 w 409575"/>
              <a:gd name="connsiteY1" fmla="*/ 1276350 h 1276350"/>
              <a:gd name="connsiteX2" fmla="*/ 0 w 409575"/>
              <a:gd name="connsiteY2" fmla="*/ 1276350 h 1276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09575" h="1276350">
                <a:moveTo>
                  <a:pt x="409575" y="0"/>
                </a:moveTo>
                <a:lnTo>
                  <a:pt x="409575" y="1276350"/>
                </a:lnTo>
                <a:lnTo>
                  <a:pt x="0" y="12763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23825" y="171449"/>
            <a:ext cx="8515350" cy="314325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q"/>
              <a:tabLst/>
              <a:defRPr/>
            </a:pPr>
            <a:r>
              <a:rPr kumimoji="0" lang="en-CA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Case study: BIO 3137 kidney lab</a:t>
            </a:r>
          </a:p>
          <a:p>
            <a:pPr marL="447675" marR="0" lvl="1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Monotype Sorts" pitchFamily="2" charset="2"/>
              <a:buChar char="n"/>
              <a:tabLst/>
              <a:defRPr/>
            </a:pPr>
            <a:r>
              <a:rPr lang="en-CA" sz="2200" b="1" kern="0" dirty="0" smtClean="0">
                <a:latin typeface="+mn-lt"/>
              </a:rPr>
              <a:t>Three treatments: c</a:t>
            </a:r>
            <a:r>
              <a:rPr kumimoji="0" lang="en-CA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ontrol</a:t>
            </a:r>
            <a:r>
              <a:rPr kumimoji="0" lang="en-CA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, </a:t>
            </a:r>
            <a:r>
              <a:rPr lang="en-CA" sz="2000" b="1" kern="0" dirty="0" smtClean="0">
                <a:latin typeface="+mn-lt"/>
              </a:rPr>
              <a:t>2% salt water, and w</a:t>
            </a:r>
            <a:r>
              <a:rPr kumimoji="0" lang="en-CA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ater</a:t>
            </a:r>
            <a:r>
              <a:rPr kumimoji="0" lang="en-CA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(~0.5-1 L)</a:t>
            </a:r>
          </a:p>
          <a:p>
            <a:pPr marL="447675" lvl="1" indent="-228600"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kern="0" dirty="0" smtClean="0">
                <a:latin typeface="+mn-lt"/>
              </a:rPr>
              <a:t>Measure urine flow rate and urine osmotic concentration every 30 min</a:t>
            </a:r>
          </a:p>
          <a:p>
            <a:pPr marL="628650" lvl="2" indent="-228600">
              <a:buClr>
                <a:srgbClr val="000000"/>
              </a:buClr>
              <a:buSzPct val="75000"/>
              <a:buFont typeface="Courier New" pitchFamily="49" charset="0"/>
              <a:buChar char="o"/>
            </a:pPr>
            <a:r>
              <a:rPr lang="en-CA" sz="2000" b="1" kern="0" dirty="0" smtClean="0">
                <a:solidFill>
                  <a:srgbClr val="000000"/>
                </a:solidFill>
                <a:latin typeface="Arial Narrow"/>
              </a:rPr>
              <a:t>time = 0 is pre-treatment</a:t>
            </a:r>
            <a:endParaRPr lang="en-CA" sz="2200" b="1" kern="0" dirty="0" smtClean="0">
              <a:latin typeface="+mn-lt"/>
            </a:endParaRPr>
          </a:p>
          <a:p>
            <a:pPr marL="447675" lvl="1" indent="-228600">
              <a:buClr>
                <a:srgbClr val="000000"/>
              </a:buClr>
              <a:buSzPct val="75000"/>
              <a:buFont typeface="Monotype Sorts" pitchFamily="2" charset="2"/>
              <a:buChar char="n"/>
            </a:pPr>
            <a:r>
              <a:rPr lang="en-CA" sz="2200" b="1" kern="0" dirty="0" smtClean="0">
                <a:solidFill>
                  <a:srgbClr val="000000"/>
                </a:solidFill>
                <a:latin typeface="Arial Narrow"/>
              </a:rPr>
              <a:t>Can you explain the trends and predict the hormonal responses to these treatments?</a:t>
            </a:r>
          </a:p>
        </p:txBody>
      </p:sp>
      <p:pic>
        <p:nvPicPr>
          <p:cNvPr id="7280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0176" y="2384756"/>
            <a:ext cx="4394199" cy="37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28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65650" y="2384756"/>
            <a:ext cx="4404946" cy="3747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 bwMode="auto">
          <a:xfrm>
            <a:off x="2943225" y="2781300"/>
            <a:ext cx="1343025" cy="676275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5276850" y="4572000"/>
            <a:ext cx="895349" cy="676275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98563" y="425450"/>
            <a:ext cx="6604000" cy="768350"/>
          </a:xfrm>
          <a:noFill/>
          <a:ln/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/>
          <a:lstStyle/>
          <a:p>
            <a:r>
              <a:rPr lang="en-CA"/>
              <a:t>Regulation of acid-base balance</a:t>
            </a:r>
          </a:p>
        </p:txBody>
      </p:sp>
      <p:sp>
        <p:nvSpPr>
          <p:cNvPr id="393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6088" y="1476375"/>
            <a:ext cx="8154987" cy="4543425"/>
          </a:xfrm>
          <a:noFill/>
          <a:ln/>
        </p:spPr>
        <p:txBody>
          <a:bodyPr/>
          <a:lstStyle/>
          <a:p>
            <a:r>
              <a:rPr lang="en-CA" dirty="0"/>
              <a:t>Integration of respiratory physiology and </a:t>
            </a:r>
            <a:r>
              <a:rPr lang="en-CA" dirty="0" err="1"/>
              <a:t>ionoregulation</a:t>
            </a:r>
            <a:r>
              <a:rPr lang="en-CA" dirty="0"/>
              <a:t>/ </a:t>
            </a:r>
            <a:r>
              <a:rPr lang="en-CA" dirty="0" smtClean="0"/>
              <a:t>excretion</a:t>
            </a:r>
          </a:p>
          <a:p>
            <a:pPr lvl="1"/>
            <a:r>
              <a:rPr lang="en-CA" dirty="0" smtClean="0"/>
              <a:t>Text:  p 455 “The respiratory system can regulate blood pH”</a:t>
            </a:r>
            <a:endParaRPr lang="en-CA" dirty="0"/>
          </a:p>
          <a:p>
            <a:r>
              <a:rPr lang="en-CA" dirty="0"/>
              <a:t>Why regulate pH?</a:t>
            </a:r>
          </a:p>
          <a:p>
            <a:pPr lvl="1"/>
            <a:r>
              <a:rPr lang="en-CA" dirty="0"/>
              <a:t>Protein function</a:t>
            </a:r>
          </a:p>
          <a:p>
            <a:r>
              <a:rPr lang="en-CA" dirty="0" smtClean="0"/>
              <a:t>Factors </a:t>
            </a:r>
            <a:r>
              <a:rPr lang="en-CA" dirty="0"/>
              <a:t>affecting pH</a:t>
            </a:r>
          </a:p>
          <a:p>
            <a:pPr lvl="1"/>
            <a:r>
              <a:rPr lang="en-CA" dirty="0"/>
              <a:t>Intrinsic factors</a:t>
            </a:r>
          </a:p>
          <a:p>
            <a:pPr lvl="2"/>
            <a:r>
              <a:rPr lang="en-CA" dirty="0"/>
              <a:t>H</a:t>
            </a:r>
            <a:r>
              <a:rPr lang="en-CA" baseline="30000" dirty="0"/>
              <a:t>+</a:t>
            </a:r>
            <a:r>
              <a:rPr lang="en-CA" dirty="0"/>
              <a:t> production by </a:t>
            </a:r>
            <a:r>
              <a:rPr lang="en-CA" dirty="0" smtClean="0"/>
              <a:t>metabolism</a:t>
            </a:r>
            <a:br>
              <a:rPr lang="en-CA" dirty="0" smtClean="0"/>
            </a:br>
            <a:r>
              <a:rPr lang="en-CA" dirty="0" smtClean="0"/>
              <a:t>(e.g. ‘</a:t>
            </a:r>
            <a:r>
              <a:rPr lang="en-CA" dirty="0" err="1" smtClean="0"/>
              <a:t>lactacidosis</a:t>
            </a:r>
            <a:r>
              <a:rPr lang="en-CA" dirty="0" smtClean="0"/>
              <a:t>’)</a:t>
            </a:r>
            <a:endParaRPr lang="en-CA" dirty="0"/>
          </a:p>
          <a:p>
            <a:pPr lvl="2"/>
            <a:r>
              <a:rPr lang="en-CA" dirty="0"/>
              <a:t>H</a:t>
            </a:r>
            <a:r>
              <a:rPr lang="en-CA" baseline="30000" dirty="0"/>
              <a:t>+</a:t>
            </a:r>
            <a:r>
              <a:rPr lang="en-CA" dirty="0"/>
              <a:t> fluxes during </a:t>
            </a:r>
            <a:r>
              <a:rPr lang="en-CA" dirty="0" smtClean="0"/>
              <a:t>digestion</a:t>
            </a:r>
            <a:endParaRPr lang="en-CA" dirty="0"/>
          </a:p>
          <a:p>
            <a:pPr lvl="2"/>
            <a:r>
              <a:rPr lang="en-CA" dirty="0"/>
              <a:t>Alterations of breathing</a:t>
            </a:r>
          </a:p>
        </p:txBody>
      </p:sp>
      <p:sp>
        <p:nvSpPr>
          <p:cNvPr id="393223" name="Rectangle 7"/>
          <p:cNvSpPr>
            <a:spLocks noChangeArrowheads="1"/>
          </p:cNvSpPr>
          <p:nvPr/>
        </p:nvSpPr>
        <p:spPr bwMode="auto">
          <a:xfrm>
            <a:off x="4198938" y="3752850"/>
            <a:ext cx="4735512" cy="20955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628650" lvl="1" indent="-22860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>
                <a:latin typeface="Arial Narrow" pitchFamily="34" charset="0"/>
              </a:rPr>
              <a:t>Extrinsic factors</a:t>
            </a:r>
          </a:p>
          <a:p>
            <a:pPr lvl="2" indent="-17145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Acid or base consumption</a:t>
            </a:r>
          </a:p>
          <a:p>
            <a:pPr lvl="2" indent="-17145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Temperature</a:t>
            </a:r>
          </a:p>
          <a:p>
            <a:pPr lvl="2" indent="-17145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Exposure to </a:t>
            </a:r>
            <a:r>
              <a:rPr lang="en-CA" sz="2000" b="1" dirty="0" smtClean="0">
                <a:latin typeface="Arial Narrow" pitchFamily="34" charset="0"/>
              </a:rPr>
              <a:t>conditions that cause acid-base </a:t>
            </a:r>
            <a:r>
              <a:rPr lang="en-CA" sz="2000" b="1" dirty="0">
                <a:latin typeface="Arial Narrow" pitchFamily="34" charset="0"/>
              </a:rPr>
              <a:t>disturbances</a:t>
            </a:r>
          </a:p>
          <a:p>
            <a:pPr marL="1428750" lvl="3" indent="-228600">
              <a:buClr>
                <a:schemeClr val="tx1"/>
              </a:buClr>
              <a:buSzPct val="110000"/>
              <a:buFont typeface="Wingdings" pitchFamily="2" charset="2"/>
              <a:buChar char="§"/>
            </a:pPr>
            <a:r>
              <a:rPr lang="en-CA" sz="2000" b="1" dirty="0" err="1">
                <a:latin typeface="Arial Narrow" pitchFamily="34" charset="0"/>
              </a:rPr>
              <a:t>Hypercapnia</a:t>
            </a:r>
            <a:endParaRPr lang="en-CA" sz="2000" b="1" dirty="0">
              <a:latin typeface="Arial Narrow" pitchFamily="34" charset="0"/>
            </a:endParaRPr>
          </a:p>
          <a:p>
            <a:pPr marL="1428750" lvl="3" indent="-228600">
              <a:buClr>
                <a:schemeClr val="tx1"/>
              </a:buClr>
              <a:buSzPct val="110000"/>
              <a:buFont typeface="Wingdings" pitchFamily="2" charset="2"/>
              <a:buChar char="§"/>
            </a:pPr>
            <a:r>
              <a:rPr lang="en-CA" sz="2000" b="1" dirty="0">
                <a:latin typeface="Arial Narrow" pitchFamily="34" charset="0"/>
              </a:rPr>
              <a:t>Acidic or basic water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4" y="301625"/>
            <a:ext cx="4970461" cy="4489450"/>
          </a:xfrm>
        </p:spPr>
        <p:txBody>
          <a:bodyPr/>
          <a:lstStyle/>
          <a:p>
            <a:r>
              <a:rPr lang="en-CA" dirty="0"/>
              <a:t>Acid-base disturbances</a:t>
            </a:r>
          </a:p>
          <a:p>
            <a:pPr lvl="1"/>
            <a:r>
              <a:rPr lang="en-CA" dirty="0"/>
              <a:t>Recall CO</a:t>
            </a:r>
            <a:r>
              <a:rPr lang="en-CA" baseline="-25000" dirty="0"/>
              <a:t>2</a:t>
            </a:r>
            <a:r>
              <a:rPr lang="en-CA" dirty="0"/>
              <a:t> + H</a:t>
            </a:r>
            <a:r>
              <a:rPr lang="en-CA" baseline="-25000" dirty="0"/>
              <a:t>2</a:t>
            </a:r>
            <a:r>
              <a:rPr lang="en-CA" dirty="0"/>
              <a:t>O </a:t>
            </a:r>
            <a:r>
              <a:rPr lang="en-CA" dirty="0">
                <a:latin typeface="Symbol" pitchFamily="18" charset="2"/>
              </a:rPr>
              <a:t>«</a:t>
            </a:r>
            <a:r>
              <a:rPr lang="en-CA" dirty="0"/>
              <a:t> HCO</a:t>
            </a:r>
            <a:r>
              <a:rPr lang="en-CA" baseline="-25000" dirty="0"/>
              <a:t>3</a:t>
            </a:r>
            <a:r>
              <a:rPr lang="en-CA" baseline="30000" dirty="0"/>
              <a:t>-</a:t>
            </a:r>
            <a:r>
              <a:rPr lang="en-CA" dirty="0"/>
              <a:t> + H</a:t>
            </a:r>
            <a:r>
              <a:rPr lang="en-CA" baseline="30000" dirty="0"/>
              <a:t>+</a:t>
            </a:r>
            <a:endParaRPr lang="en-CA" dirty="0"/>
          </a:p>
          <a:p>
            <a:pPr lvl="1">
              <a:spcBef>
                <a:spcPct val="10000"/>
              </a:spcBef>
            </a:pPr>
            <a:r>
              <a:rPr lang="en-CA" dirty="0"/>
              <a:t>Metabolic – pH changes but PCO</a:t>
            </a:r>
            <a:r>
              <a:rPr lang="en-CA" baseline="-25000" dirty="0"/>
              <a:t>2</a:t>
            </a:r>
            <a:r>
              <a:rPr lang="en-CA" dirty="0"/>
              <a:t> does not</a:t>
            </a:r>
          </a:p>
          <a:p>
            <a:pPr lvl="2"/>
            <a:r>
              <a:rPr lang="en-CA" dirty="0"/>
              <a:t>Metabolic acidosis, e.g. H</a:t>
            </a:r>
            <a:r>
              <a:rPr lang="en-CA" baseline="30000" dirty="0"/>
              <a:t>+</a:t>
            </a:r>
            <a:r>
              <a:rPr lang="en-CA" dirty="0"/>
              <a:t> release following exercise, acid infusion</a:t>
            </a:r>
          </a:p>
          <a:p>
            <a:pPr lvl="2"/>
            <a:r>
              <a:rPr lang="en-CA" dirty="0"/>
              <a:t>Metabolic alkalosis, e.g. </a:t>
            </a:r>
            <a:r>
              <a:rPr lang="en-CA" dirty="0" smtClean="0"/>
              <a:t>alkaline tide, base </a:t>
            </a:r>
            <a:r>
              <a:rPr lang="en-CA" dirty="0"/>
              <a:t>infusion</a:t>
            </a:r>
          </a:p>
          <a:p>
            <a:pPr lvl="1">
              <a:spcBef>
                <a:spcPct val="10000"/>
              </a:spcBef>
            </a:pPr>
            <a:r>
              <a:rPr lang="en-CA" dirty="0"/>
              <a:t>Respiratory – pH and PCO</a:t>
            </a:r>
            <a:r>
              <a:rPr lang="en-CA" baseline="-25000" dirty="0"/>
              <a:t>2</a:t>
            </a:r>
            <a:r>
              <a:rPr lang="en-CA" dirty="0"/>
              <a:t> change </a:t>
            </a:r>
          </a:p>
          <a:p>
            <a:pPr lvl="2"/>
            <a:r>
              <a:rPr lang="en-CA" dirty="0"/>
              <a:t>Respiratory acidosis, </a:t>
            </a:r>
            <a:r>
              <a:rPr lang="en-CA" dirty="0" smtClean="0"/>
              <a:t>e.g</a:t>
            </a:r>
            <a:r>
              <a:rPr lang="en-CA" dirty="0"/>
              <a:t>. Exposure to </a:t>
            </a:r>
            <a:r>
              <a:rPr lang="en-CA" dirty="0" err="1"/>
              <a:t>hypercapnia</a:t>
            </a:r>
            <a:r>
              <a:rPr lang="en-CA" dirty="0"/>
              <a:t>, hypoventilation</a:t>
            </a:r>
          </a:p>
          <a:p>
            <a:pPr lvl="2"/>
            <a:r>
              <a:rPr lang="en-CA" dirty="0"/>
              <a:t>Respiratory alkalosis, 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e.g</a:t>
            </a:r>
            <a:r>
              <a:rPr lang="en-CA" dirty="0"/>
              <a:t>. hyperventilation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3470" y="609600"/>
            <a:ext cx="4067655" cy="40005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762750" y="6486525"/>
            <a:ext cx="2333625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 b="1" dirty="0" smtClean="0">
                <a:latin typeface="Arial Narrow" pitchFamily="34" charset="0"/>
              </a:rPr>
              <a:t>Fig</a:t>
            </a:r>
            <a:r>
              <a:rPr lang="en-CA" sz="1400" b="1" dirty="0">
                <a:latin typeface="Arial Narrow" pitchFamily="34" charset="0"/>
              </a:rPr>
              <a:t>. 12-48, Randall et al. 2002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8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66612" y="508678"/>
            <a:ext cx="3386838" cy="1729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00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4" y="301625"/>
            <a:ext cx="4970461" cy="4489450"/>
          </a:xfrm>
        </p:spPr>
        <p:txBody>
          <a:bodyPr/>
          <a:lstStyle/>
          <a:p>
            <a:r>
              <a:rPr lang="en-CA" dirty="0"/>
              <a:t>Acid-base disturbances</a:t>
            </a:r>
          </a:p>
          <a:p>
            <a:pPr lvl="1"/>
            <a:r>
              <a:rPr lang="en-CA" dirty="0"/>
              <a:t>Recall CO</a:t>
            </a:r>
            <a:r>
              <a:rPr lang="en-CA" baseline="-25000" dirty="0"/>
              <a:t>2</a:t>
            </a:r>
            <a:r>
              <a:rPr lang="en-CA" dirty="0"/>
              <a:t> + H</a:t>
            </a:r>
            <a:r>
              <a:rPr lang="en-CA" baseline="-25000" dirty="0"/>
              <a:t>2</a:t>
            </a:r>
            <a:r>
              <a:rPr lang="en-CA" dirty="0"/>
              <a:t>O </a:t>
            </a:r>
            <a:r>
              <a:rPr lang="en-CA" dirty="0">
                <a:latin typeface="Symbol" pitchFamily="18" charset="2"/>
              </a:rPr>
              <a:t>«</a:t>
            </a:r>
            <a:r>
              <a:rPr lang="en-CA" dirty="0"/>
              <a:t> HCO</a:t>
            </a:r>
            <a:r>
              <a:rPr lang="en-CA" baseline="-25000" dirty="0"/>
              <a:t>3</a:t>
            </a:r>
            <a:r>
              <a:rPr lang="en-CA" baseline="30000" dirty="0"/>
              <a:t>-</a:t>
            </a:r>
            <a:r>
              <a:rPr lang="en-CA" dirty="0"/>
              <a:t> + H</a:t>
            </a:r>
            <a:r>
              <a:rPr lang="en-CA" baseline="30000" dirty="0"/>
              <a:t>+</a:t>
            </a:r>
            <a:endParaRPr lang="en-CA" dirty="0"/>
          </a:p>
          <a:p>
            <a:pPr lvl="1">
              <a:spcBef>
                <a:spcPct val="10000"/>
              </a:spcBef>
            </a:pPr>
            <a:r>
              <a:rPr lang="en-CA" dirty="0"/>
              <a:t>Metabolic – pH changes but PCO</a:t>
            </a:r>
            <a:r>
              <a:rPr lang="en-CA" baseline="-25000" dirty="0"/>
              <a:t>2</a:t>
            </a:r>
            <a:r>
              <a:rPr lang="en-CA" dirty="0"/>
              <a:t> does not</a:t>
            </a:r>
          </a:p>
          <a:p>
            <a:pPr lvl="2"/>
            <a:r>
              <a:rPr lang="en-CA" dirty="0"/>
              <a:t>Metabolic acidosis, e.g. H</a:t>
            </a:r>
            <a:r>
              <a:rPr lang="en-CA" baseline="30000" dirty="0"/>
              <a:t>+</a:t>
            </a:r>
            <a:r>
              <a:rPr lang="en-CA" dirty="0"/>
              <a:t> release following exercise, acid infusion</a:t>
            </a:r>
          </a:p>
          <a:p>
            <a:pPr lvl="2"/>
            <a:r>
              <a:rPr lang="en-CA" dirty="0"/>
              <a:t>Metabolic alkalosis, e.g. </a:t>
            </a:r>
            <a:r>
              <a:rPr lang="en-CA" dirty="0" smtClean="0"/>
              <a:t>alkaline tide, base </a:t>
            </a:r>
            <a:r>
              <a:rPr lang="en-CA" dirty="0"/>
              <a:t>infusion</a:t>
            </a:r>
          </a:p>
          <a:p>
            <a:pPr lvl="1">
              <a:spcBef>
                <a:spcPct val="10000"/>
              </a:spcBef>
            </a:pPr>
            <a:r>
              <a:rPr lang="en-CA" dirty="0"/>
              <a:t>Respiratory – pH and PCO</a:t>
            </a:r>
            <a:r>
              <a:rPr lang="en-CA" baseline="-25000" dirty="0"/>
              <a:t>2</a:t>
            </a:r>
            <a:r>
              <a:rPr lang="en-CA" dirty="0"/>
              <a:t> change </a:t>
            </a:r>
          </a:p>
          <a:p>
            <a:pPr lvl="2"/>
            <a:r>
              <a:rPr lang="en-CA" dirty="0"/>
              <a:t>Respiratory acidosis, e.g. Exposure to </a:t>
            </a:r>
            <a:r>
              <a:rPr lang="en-CA" dirty="0" err="1"/>
              <a:t>hypercapnia</a:t>
            </a:r>
            <a:r>
              <a:rPr lang="en-CA" dirty="0"/>
              <a:t>, hypoventilation</a:t>
            </a:r>
          </a:p>
          <a:p>
            <a:pPr lvl="2"/>
            <a:r>
              <a:rPr lang="en-CA" dirty="0"/>
              <a:t>Respiratory alkalosis, 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e.g</a:t>
            </a:r>
            <a:r>
              <a:rPr lang="en-CA" dirty="0"/>
              <a:t>. hyperventilation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3967" t="48166"/>
          <a:stretch>
            <a:fillRect/>
          </a:stretch>
        </p:blipFill>
        <p:spPr bwMode="auto">
          <a:xfrm>
            <a:off x="4895851" y="2692107"/>
            <a:ext cx="4191000" cy="3391615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6353175" y="6502598"/>
            <a:ext cx="2743200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1400" b="1" dirty="0" smtClean="0">
                <a:latin typeface="Arial Narrow" pitchFamily="34" charset="0"/>
              </a:rPr>
              <a:t>Wood et al. 2005 JEB 208, 2693-2705</a:t>
            </a:r>
            <a:endParaRPr lang="en-CA" sz="1400" b="1" dirty="0">
              <a:latin typeface="Arial Narrow" pitchFamily="34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 rot="16200000">
            <a:off x="4481473" y="4007048"/>
            <a:ext cx="462004" cy="30777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1400" b="1" dirty="0" smtClean="0">
                <a:latin typeface="Arial Narrow" pitchFamily="34" charset="0"/>
              </a:rPr>
              <a:t>pH</a:t>
            </a:r>
            <a:endParaRPr lang="en-CA" sz="1400" b="1" baseline="30000" dirty="0">
              <a:latin typeface="Arial Narrow" pitchFamily="34" charset="0"/>
            </a:endParaRPr>
          </a:p>
        </p:txBody>
      </p:sp>
      <p:pic>
        <p:nvPicPr>
          <p:cNvPr id="9" name="Picture 8" descr="dogfis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845491" y="2514600"/>
            <a:ext cx="2124489" cy="714375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09600" y="5330825"/>
            <a:ext cx="3295650" cy="574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marL="628650" marR="0" lvl="1" indent="-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tabLst/>
              <a:defRPr/>
            </a:pP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CO</a:t>
            </a:r>
            <a:r>
              <a:rPr kumimoji="0" lang="en-CA" sz="22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2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+ H</a:t>
            </a:r>
            <a:r>
              <a:rPr kumimoji="0" lang="en-CA" sz="22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2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O 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18" charset="2"/>
              </a:rPr>
              <a:t>«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HCO</a:t>
            </a:r>
            <a:r>
              <a:rPr kumimoji="0" lang="en-CA" sz="22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3</a:t>
            </a:r>
            <a:r>
              <a:rPr kumimoji="0" lang="en-CA" sz="2200" b="1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-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+ H</a:t>
            </a:r>
            <a:r>
              <a:rPr kumimoji="0" lang="en-CA" sz="2200" b="1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+</a:t>
            </a:r>
            <a:endParaRPr kumimoji="0" lang="en-CA" sz="2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200274" y="4635698"/>
            <a:ext cx="1440731" cy="64633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1800" b="1" dirty="0" smtClean="0">
                <a:latin typeface="Arial Narrow" pitchFamily="34" charset="0"/>
              </a:rPr>
              <a:t>20 </a:t>
            </a:r>
            <a:r>
              <a:rPr lang="en-CA" sz="1800" b="1" dirty="0" err="1" smtClean="0">
                <a:latin typeface="Arial Narrow" pitchFamily="34" charset="0"/>
              </a:rPr>
              <a:t>mmol</a:t>
            </a:r>
            <a:r>
              <a:rPr lang="en-CA" sz="1800" b="1" dirty="0" smtClean="0">
                <a:latin typeface="Arial Narrow" pitchFamily="34" charset="0"/>
              </a:rPr>
              <a:t> L</a:t>
            </a:r>
            <a:r>
              <a:rPr lang="en-CA" sz="1800" b="1" baseline="30000" dirty="0" smtClean="0">
                <a:latin typeface="Arial Narrow" pitchFamily="34" charset="0"/>
              </a:rPr>
              <a:t>-1</a:t>
            </a:r>
          </a:p>
          <a:p>
            <a:r>
              <a:rPr lang="en-CA" sz="1800" b="1" dirty="0" smtClean="0">
                <a:latin typeface="Arial Narrow" pitchFamily="34" charset="0"/>
              </a:rPr>
              <a:t>(0.02 mol L</a:t>
            </a:r>
            <a:r>
              <a:rPr lang="en-CA" sz="1800" b="1" baseline="30000" dirty="0" smtClean="0">
                <a:latin typeface="Arial Narrow" pitchFamily="34" charset="0"/>
              </a:rPr>
              <a:t>-1</a:t>
            </a:r>
            <a:r>
              <a:rPr lang="en-CA" sz="1800" b="1" dirty="0" smtClean="0">
                <a:latin typeface="Arial Narrow" pitchFamily="34" charset="0"/>
              </a:rPr>
              <a:t>)</a:t>
            </a:r>
            <a:endParaRPr lang="en-CA" sz="1800" b="1" dirty="0">
              <a:latin typeface="Arial Narrow" pitchFamily="34" charset="0"/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3228975" y="5883473"/>
            <a:ext cx="1962150" cy="64633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1800" b="1" dirty="0" smtClean="0">
                <a:latin typeface="Arial Narrow" pitchFamily="34" charset="0"/>
              </a:rPr>
              <a:t>pH 7 </a:t>
            </a:r>
            <a:r>
              <a:rPr lang="en-CA" sz="1800" b="1" dirty="0" smtClean="0">
                <a:latin typeface="Arial Narrow" pitchFamily="34" charset="0"/>
                <a:sym typeface="Wingdings" pitchFamily="2" charset="2"/>
              </a:rPr>
              <a:t> 10</a:t>
            </a:r>
            <a:r>
              <a:rPr lang="en-CA" sz="1800" b="1" baseline="30000" dirty="0" smtClean="0">
                <a:latin typeface="Arial Narrow" pitchFamily="34" charset="0"/>
                <a:sym typeface="Wingdings" pitchFamily="2" charset="2"/>
              </a:rPr>
              <a:t>-7</a:t>
            </a:r>
            <a:r>
              <a:rPr lang="en-CA" sz="1800" b="1" dirty="0" smtClean="0">
                <a:latin typeface="Arial Narrow" pitchFamily="34" charset="0"/>
                <a:sym typeface="Wingdings" pitchFamily="2" charset="2"/>
              </a:rPr>
              <a:t> mol L</a:t>
            </a:r>
            <a:r>
              <a:rPr lang="en-CA" sz="1800" b="1" baseline="30000" dirty="0" smtClean="0">
                <a:latin typeface="Arial Narrow" pitchFamily="34" charset="0"/>
                <a:sym typeface="Wingdings" pitchFamily="2" charset="2"/>
              </a:rPr>
              <a:t>-1</a:t>
            </a:r>
          </a:p>
          <a:p>
            <a:r>
              <a:rPr lang="en-CA" sz="1800" b="1" dirty="0" smtClean="0">
                <a:latin typeface="Arial Narrow" pitchFamily="34" charset="0"/>
                <a:sym typeface="Wingdings" pitchFamily="2" charset="2"/>
              </a:rPr>
              <a:t>(0.0000001 mol</a:t>
            </a:r>
            <a:r>
              <a:rPr lang="en-CA" sz="1800" b="1" baseline="30000" dirty="0" smtClean="0">
                <a:latin typeface="Arial Narrow" pitchFamily="34" charset="0"/>
                <a:sym typeface="Wingdings" pitchFamily="2" charset="2"/>
              </a:rPr>
              <a:t> </a:t>
            </a:r>
            <a:r>
              <a:rPr lang="en-CA" sz="1800" b="1" dirty="0" smtClean="0">
                <a:latin typeface="Arial Narrow" pitchFamily="34" charset="0"/>
                <a:sym typeface="Wingdings" pitchFamily="2" charset="2"/>
              </a:rPr>
              <a:t>L</a:t>
            </a:r>
            <a:r>
              <a:rPr lang="en-CA" sz="1800" b="1" baseline="30000" dirty="0" smtClean="0">
                <a:latin typeface="Arial Narrow" pitchFamily="34" charset="0"/>
                <a:sym typeface="Wingdings" pitchFamily="2" charset="2"/>
              </a:rPr>
              <a:t>-1</a:t>
            </a:r>
            <a:r>
              <a:rPr lang="en-CA" sz="1800" b="1" dirty="0" smtClean="0">
                <a:latin typeface="Arial Narrow" pitchFamily="34" charset="0"/>
                <a:sym typeface="Wingdings" pitchFamily="2" charset="2"/>
              </a:rPr>
              <a:t>)</a:t>
            </a:r>
            <a:endParaRPr lang="en-CA" sz="1800" b="1" dirty="0">
              <a:latin typeface="Arial Narrow" pitchFamily="34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 bwMode="auto">
          <a:xfrm flipH="1" flipV="1">
            <a:off x="2811912" y="5211551"/>
            <a:ext cx="64639" cy="170074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7" name="Straight Arrow Connector 16"/>
          <p:cNvCxnSpPr/>
          <p:nvPr/>
        </p:nvCxnSpPr>
        <p:spPr bwMode="auto">
          <a:xfrm flipH="1" flipV="1">
            <a:off x="3638551" y="5686425"/>
            <a:ext cx="485774" cy="209550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arrow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0164" y="301625"/>
            <a:ext cx="4970461" cy="4489450"/>
          </a:xfrm>
        </p:spPr>
        <p:txBody>
          <a:bodyPr/>
          <a:lstStyle/>
          <a:p>
            <a:r>
              <a:rPr lang="en-CA" dirty="0"/>
              <a:t>Acid-base disturbances</a:t>
            </a:r>
          </a:p>
          <a:p>
            <a:pPr lvl="1"/>
            <a:r>
              <a:rPr lang="en-CA" dirty="0"/>
              <a:t>Recall CO</a:t>
            </a:r>
            <a:r>
              <a:rPr lang="en-CA" baseline="-25000" dirty="0"/>
              <a:t>2</a:t>
            </a:r>
            <a:r>
              <a:rPr lang="en-CA" dirty="0"/>
              <a:t> + H</a:t>
            </a:r>
            <a:r>
              <a:rPr lang="en-CA" baseline="-25000" dirty="0"/>
              <a:t>2</a:t>
            </a:r>
            <a:r>
              <a:rPr lang="en-CA" dirty="0"/>
              <a:t>O </a:t>
            </a:r>
            <a:r>
              <a:rPr lang="en-CA" dirty="0">
                <a:latin typeface="Symbol" pitchFamily="18" charset="2"/>
              </a:rPr>
              <a:t>«</a:t>
            </a:r>
            <a:r>
              <a:rPr lang="en-CA" dirty="0"/>
              <a:t> HCO</a:t>
            </a:r>
            <a:r>
              <a:rPr lang="en-CA" baseline="-25000" dirty="0"/>
              <a:t>3</a:t>
            </a:r>
            <a:r>
              <a:rPr lang="en-CA" baseline="30000" dirty="0"/>
              <a:t>-</a:t>
            </a:r>
            <a:r>
              <a:rPr lang="en-CA" dirty="0"/>
              <a:t> + H</a:t>
            </a:r>
            <a:r>
              <a:rPr lang="en-CA" baseline="30000" dirty="0"/>
              <a:t>+</a:t>
            </a:r>
            <a:endParaRPr lang="en-CA" dirty="0"/>
          </a:p>
          <a:p>
            <a:pPr lvl="1">
              <a:spcBef>
                <a:spcPct val="10000"/>
              </a:spcBef>
            </a:pPr>
            <a:r>
              <a:rPr lang="en-CA" dirty="0"/>
              <a:t>Metabolic – pH changes but PCO</a:t>
            </a:r>
            <a:r>
              <a:rPr lang="en-CA" baseline="-25000" dirty="0"/>
              <a:t>2</a:t>
            </a:r>
            <a:r>
              <a:rPr lang="en-CA" dirty="0"/>
              <a:t> does not</a:t>
            </a:r>
          </a:p>
          <a:p>
            <a:pPr lvl="2"/>
            <a:r>
              <a:rPr lang="en-CA" dirty="0"/>
              <a:t>Metabolic acidosis, e.g. H</a:t>
            </a:r>
            <a:r>
              <a:rPr lang="en-CA" baseline="30000" dirty="0"/>
              <a:t>+</a:t>
            </a:r>
            <a:r>
              <a:rPr lang="en-CA" dirty="0"/>
              <a:t> release following exercise, acid infusion</a:t>
            </a:r>
          </a:p>
          <a:p>
            <a:pPr lvl="2"/>
            <a:r>
              <a:rPr lang="en-CA" dirty="0"/>
              <a:t>Metabolic alkalosis, e.g. </a:t>
            </a:r>
            <a:r>
              <a:rPr lang="en-CA" dirty="0" smtClean="0"/>
              <a:t>alkaline tide, base </a:t>
            </a:r>
            <a:r>
              <a:rPr lang="en-CA" dirty="0"/>
              <a:t>infusion</a:t>
            </a:r>
          </a:p>
          <a:p>
            <a:pPr lvl="1">
              <a:spcBef>
                <a:spcPct val="10000"/>
              </a:spcBef>
            </a:pPr>
            <a:r>
              <a:rPr lang="en-CA" dirty="0"/>
              <a:t>Respiratory – pH and PCO</a:t>
            </a:r>
            <a:r>
              <a:rPr lang="en-CA" baseline="-25000" dirty="0"/>
              <a:t>2</a:t>
            </a:r>
            <a:r>
              <a:rPr lang="en-CA" dirty="0"/>
              <a:t> change </a:t>
            </a:r>
          </a:p>
          <a:p>
            <a:pPr lvl="2"/>
            <a:r>
              <a:rPr lang="en-CA" dirty="0"/>
              <a:t>Respiratory acidosis, e.g. Exposure to </a:t>
            </a:r>
            <a:r>
              <a:rPr lang="en-CA" dirty="0" err="1"/>
              <a:t>hypercapnia</a:t>
            </a:r>
            <a:r>
              <a:rPr lang="en-CA" dirty="0"/>
              <a:t>, hypoventilation</a:t>
            </a:r>
          </a:p>
          <a:p>
            <a:pPr lvl="2"/>
            <a:r>
              <a:rPr lang="en-CA" dirty="0"/>
              <a:t>Respiratory alkalosis, 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e.g</a:t>
            </a:r>
            <a:r>
              <a:rPr lang="en-CA" dirty="0"/>
              <a:t>. hyperventilation</a:t>
            </a:r>
          </a:p>
        </p:txBody>
      </p:sp>
      <p:graphicFrame>
        <p:nvGraphicFramePr>
          <p:cNvPr id="692226" name="Object 2"/>
          <p:cNvGraphicFramePr>
            <a:graphicFrameLocks noChangeAspect="1"/>
          </p:cNvGraphicFramePr>
          <p:nvPr/>
        </p:nvGraphicFramePr>
        <p:xfrm>
          <a:off x="5067301" y="0"/>
          <a:ext cx="4076700" cy="6860454"/>
        </p:xfrm>
        <a:graphic>
          <a:graphicData uri="http://schemas.openxmlformats.org/presentationml/2006/ole">
            <p:oleObj spid="_x0000_s692242" name="SPW 11.0 Graph" r:id="rId3" imgW="5913360" imgH="9950400" progId="SigmaPlotGraphicObject.10">
              <p:embed/>
            </p:oleObj>
          </a:graphicData>
        </a:graphic>
      </p:graphicFrame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09600" y="5330825"/>
            <a:ext cx="3295650" cy="574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7" tIns="44450" rIns="90487" bIns="44450" numCol="1" anchor="t" anchorCtr="0" compatLnSpc="1">
            <a:prstTxWarp prst="textNoShape">
              <a:avLst/>
            </a:prstTxWarp>
          </a:bodyPr>
          <a:lstStyle/>
          <a:p>
            <a:pPr marL="628650" marR="0" lvl="1" indent="-2286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75000"/>
              <a:tabLst/>
              <a:defRPr/>
            </a:pP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CO</a:t>
            </a:r>
            <a:r>
              <a:rPr kumimoji="0" lang="en-CA" sz="22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2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+ H</a:t>
            </a:r>
            <a:r>
              <a:rPr kumimoji="0" lang="en-CA" sz="22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2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O 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ymbol" pitchFamily="18" charset="2"/>
              </a:rPr>
              <a:t>«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HCO</a:t>
            </a:r>
            <a:r>
              <a:rPr kumimoji="0" lang="en-CA" sz="2200" b="1" i="0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3</a:t>
            </a:r>
            <a:r>
              <a:rPr kumimoji="0" lang="en-CA" sz="2200" b="1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-</a:t>
            </a:r>
            <a:r>
              <a:rPr kumimoji="0" lang="en-CA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+ H</a:t>
            </a:r>
            <a:r>
              <a:rPr kumimoji="0" lang="en-CA" sz="2200" b="1" i="0" u="none" strike="noStrike" kern="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+</a:t>
            </a:r>
            <a:endParaRPr kumimoji="0" lang="en-CA" sz="2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200274" y="4730948"/>
            <a:ext cx="1440731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1800" b="1" dirty="0" smtClean="0">
                <a:latin typeface="Arial Narrow" pitchFamily="34" charset="0"/>
              </a:rPr>
              <a:t>20 </a:t>
            </a:r>
            <a:r>
              <a:rPr lang="en-CA" sz="1800" b="1" dirty="0" err="1" smtClean="0">
                <a:latin typeface="Arial Narrow" pitchFamily="34" charset="0"/>
              </a:rPr>
              <a:t>mmol</a:t>
            </a:r>
            <a:r>
              <a:rPr lang="en-CA" sz="1800" b="1" dirty="0" smtClean="0">
                <a:latin typeface="Arial Narrow" pitchFamily="34" charset="0"/>
              </a:rPr>
              <a:t> L</a:t>
            </a:r>
            <a:r>
              <a:rPr lang="en-CA" sz="1800" b="1" baseline="30000" dirty="0" smtClean="0">
                <a:latin typeface="Arial Narrow" pitchFamily="34" charset="0"/>
              </a:rPr>
              <a:t>-1</a:t>
            </a:r>
            <a:endParaRPr lang="en-CA" sz="1800" b="1" baseline="30000" dirty="0">
              <a:latin typeface="Arial Narrow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228975" y="5883473"/>
            <a:ext cx="1962150" cy="369332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CA" sz="1800" b="1" dirty="0" smtClean="0">
                <a:latin typeface="Arial Narrow" pitchFamily="34" charset="0"/>
              </a:rPr>
              <a:t>pH 7 </a:t>
            </a:r>
            <a:r>
              <a:rPr lang="en-CA" sz="1800" b="1" dirty="0" smtClean="0">
                <a:latin typeface="Arial Narrow" pitchFamily="34" charset="0"/>
                <a:sym typeface="Wingdings" pitchFamily="2" charset="2"/>
              </a:rPr>
              <a:t> 10</a:t>
            </a:r>
            <a:r>
              <a:rPr lang="en-CA" sz="1800" b="1" baseline="30000" dirty="0" smtClean="0">
                <a:latin typeface="Arial Narrow" pitchFamily="34" charset="0"/>
                <a:sym typeface="Wingdings" pitchFamily="2" charset="2"/>
              </a:rPr>
              <a:t>-7</a:t>
            </a:r>
            <a:r>
              <a:rPr lang="en-CA" sz="1800" b="1" dirty="0" smtClean="0">
                <a:latin typeface="Arial Narrow" pitchFamily="34" charset="0"/>
                <a:sym typeface="Wingdings" pitchFamily="2" charset="2"/>
              </a:rPr>
              <a:t> mol L</a:t>
            </a:r>
            <a:r>
              <a:rPr lang="en-CA" sz="1800" b="1" baseline="30000" dirty="0" smtClean="0">
                <a:latin typeface="Arial Narrow" pitchFamily="34" charset="0"/>
                <a:sym typeface="Wingdings" pitchFamily="2" charset="2"/>
              </a:rPr>
              <a:t>-1</a:t>
            </a:r>
            <a:endParaRPr lang="en-CA" sz="1800" b="1" baseline="30000" dirty="0">
              <a:latin typeface="Arial Narrow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 bwMode="auto">
          <a:xfrm flipH="1" flipV="1">
            <a:off x="2771775" y="5076825"/>
            <a:ext cx="104775" cy="304800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" name="Straight Arrow Connector 7"/>
          <p:cNvCxnSpPr/>
          <p:nvPr/>
        </p:nvCxnSpPr>
        <p:spPr bwMode="auto">
          <a:xfrm flipH="1" flipV="1">
            <a:off x="3638551" y="5686425"/>
            <a:ext cx="485774" cy="209550"/>
          </a:xfrm>
          <a:prstGeom prst="straightConnector1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arrow" w="med" len="med"/>
            <a:tailEnd type="non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87338" y="368300"/>
            <a:ext cx="8096250" cy="4152900"/>
          </a:xfrm>
        </p:spPr>
        <p:txBody>
          <a:bodyPr/>
          <a:lstStyle/>
          <a:p>
            <a:r>
              <a:rPr lang="en-CA" dirty="0"/>
              <a:t>Compensation for acid-base disturbances</a:t>
            </a:r>
            <a:endParaRPr lang="en-US" dirty="0"/>
          </a:p>
          <a:p>
            <a:pPr lvl="1"/>
            <a:r>
              <a:rPr lang="en-CA" dirty="0"/>
              <a:t>Recall CO</a:t>
            </a:r>
            <a:r>
              <a:rPr lang="en-CA" baseline="-25000" dirty="0"/>
              <a:t>2</a:t>
            </a:r>
            <a:r>
              <a:rPr lang="en-CA" dirty="0"/>
              <a:t> + H</a:t>
            </a:r>
            <a:r>
              <a:rPr lang="en-CA" baseline="-25000" dirty="0"/>
              <a:t>2</a:t>
            </a:r>
            <a:r>
              <a:rPr lang="en-CA" dirty="0"/>
              <a:t>O </a:t>
            </a:r>
            <a:r>
              <a:rPr lang="en-CA" dirty="0">
                <a:latin typeface="Symbol" pitchFamily="18" charset="2"/>
              </a:rPr>
              <a:t>«</a:t>
            </a:r>
            <a:r>
              <a:rPr lang="en-CA" dirty="0"/>
              <a:t> HCO</a:t>
            </a:r>
            <a:r>
              <a:rPr lang="en-CA" baseline="-25000" dirty="0"/>
              <a:t>3</a:t>
            </a:r>
            <a:r>
              <a:rPr lang="en-CA" baseline="30000" dirty="0"/>
              <a:t>-</a:t>
            </a:r>
            <a:r>
              <a:rPr lang="en-CA" dirty="0"/>
              <a:t> + H</a:t>
            </a:r>
            <a:r>
              <a:rPr lang="en-CA" baseline="30000" dirty="0"/>
              <a:t>+</a:t>
            </a:r>
            <a:endParaRPr lang="en-CA" dirty="0"/>
          </a:p>
          <a:p>
            <a:pPr lvl="1"/>
            <a:r>
              <a:rPr lang="en-US" dirty="0"/>
              <a:t>Respiratory compensation – adjustments of PCO</a:t>
            </a:r>
            <a:r>
              <a:rPr lang="en-US" baseline="-25000" dirty="0"/>
              <a:t>2</a:t>
            </a:r>
            <a:r>
              <a:rPr lang="en-US" dirty="0"/>
              <a:t> (via breathing)</a:t>
            </a:r>
          </a:p>
          <a:p>
            <a:pPr lvl="1"/>
            <a:r>
              <a:rPr lang="en-US" dirty="0"/>
              <a:t>Metabolic compensation – direct adjustments of H</a:t>
            </a:r>
            <a:r>
              <a:rPr lang="en-US" baseline="30000" dirty="0"/>
              <a:t>+</a:t>
            </a:r>
            <a:r>
              <a:rPr lang="en-US" dirty="0"/>
              <a:t> and/or HCO</a:t>
            </a:r>
            <a:r>
              <a:rPr lang="en-US" baseline="-25000" dirty="0"/>
              <a:t>3</a:t>
            </a:r>
            <a:r>
              <a:rPr lang="en-US" baseline="30000" dirty="0"/>
              <a:t>-</a:t>
            </a:r>
            <a:r>
              <a:rPr lang="en-US" dirty="0"/>
              <a:t> (via gills, kidney or skin)</a:t>
            </a:r>
          </a:p>
          <a:p>
            <a:pPr lvl="1">
              <a:spcBef>
                <a:spcPct val="20000"/>
              </a:spcBef>
            </a:pPr>
            <a:r>
              <a:rPr lang="en-US" dirty="0"/>
              <a:t>To correct an acidosis ([H</a:t>
            </a:r>
            <a:r>
              <a:rPr lang="en-US" baseline="30000" dirty="0"/>
              <a:t>+</a:t>
            </a:r>
            <a:r>
              <a:rPr lang="en-US" dirty="0"/>
              <a:t>] too high)</a:t>
            </a:r>
          </a:p>
          <a:p>
            <a:pPr lvl="2"/>
            <a:r>
              <a:rPr lang="en-US" dirty="0"/>
              <a:t>“Blow off” CO</a:t>
            </a:r>
            <a:r>
              <a:rPr lang="en-US" baseline="-25000" dirty="0"/>
              <a:t>2</a:t>
            </a:r>
            <a:r>
              <a:rPr lang="en-US" dirty="0"/>
              <a:t>:  CO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>
                <a:latin typeface="Symbol" pitchFamily="18" charset="2"/>
              </a:rPr>
              <a:t>¬</a:t>
            </a:r>
            <a:r>
              <a:rPr lang="en-US" dirty="0"/>
              <a:t> HCO</a:t>
            </a:r>
            <a:r>
              <a:rPr lang="en-US" baseline="-25000" dirty="0"/>
              <a:t>3</a:t>
            </a:r>
            <a:r>
              <a:rPr lang="en-US" baseline="30000" dirty="0"/>
              <a:t>-</a:t>
            </a:r>
            <a:r>
              <a:rPr lang="en-US" dirty="0"/>
              <a:t> + H</a:t>
            </a:r>
            <a:r>
              <a:rPr lang="en-US" baseline="30000" dirty="0"/>
              <a:t>+</a:t>
            </a:r>
            <a:endParaRPr lang="en-US" dirty="0"/>
          </a:p>
          <a:p>
            <a:pPr lvl="2"/>
            <a:r>
              <a:rPr lang="en-US" dirty="0"/>
              <a:t>Accumulate HCO</a:t>
            </a:r>
            <a:r>
              <a:rPr lang="en-US" baseline="-25000" dirty="0"/>
              <a:t>3</a:t>
            </a:r>
            <a:r>
              <a:rPr lang="en-US" baseline="30000" dirty="0"/>
              <a:t>- </a:t>
            </a:r>
            <a:r>
              <a:rPr lang="en-US" dirty="0"/>
              <a:t>and/or excrete H</a:t>
            </a:r>
            <a:r>
              <a:rPr lang="en-US" baseline="30000" dirty="0"/>
              <a:t>+</a:t>
            </a:r>
            <a:endParaRPr lang="en-US" dirty="0"/>
          </a:p>
          <a:p>
            <a:pPr lvl="1">
              <a:spcBef>
                <a:spcPct val="20000"/>
              </a:spcBef>
            </a:pPr>
            <a:r>
              <a:rPr lang="en-US" dirty="0"/>
              <a:t>To correct an alkalosis ([HCO</a:t>
            </a:r>
            <a:r>
              <a:rPr lang="en-US" baseline="-25000" dirty="0"/>
              <a:t>3</a:t>
            </a:r>
            <a:r>
              <a:rPr lang="en-US" baseline="30000" dirty="0"/>
              <a:t>-</a:t>
            </a:r>
            <a:r>
              <a:rPr lang="en-US" dirty="0"/>
              <a:t>] too high)</a:t>
            </a:r>
          </a:p>
          <a:p>
            <a:pPr lvl="2"/>
            <a:r>
              <a:rPr lang="en-US" dirty="0"/>
              <a:t>Retain CO</a:t>
            </a:r>
            <a:r>
              <a:rPr lang="en-US" baseline="-25000" dirty="0"/>
              <a:t>2</a:t>
            </a:r>
            <a:r>
              <a:rPr lang="en-US" dirty="0"/>
              <a:t>:  CO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>
                <a:latin typeface="Symbol" pitchFamily="18" charset="2"/>
              </a:rPr>
              <a:t>®</a:t>
            </a:r>
            <a:r>
              <a:rPr lang="en-US" dirty="0"/>
              <a:t> HCO</a:t>
            </a:r>
            <a:r>
              <a:rPr lang="en-US" baseline="-25000" dirty="0"/>
              <a:t>3</a:t>
            </a:r>
            <a:r>
              <a:rPr lang="en-US" baseline="30000" dirty="0"/>
              <a:t>-</a:t>
            </a:r>
            <a:r>
              <a:rPr lang="en-US" dirty="0"/>
              <a:t> + H</a:t>
            </a:r>
            <a:r>
              <a:rPr lang="en-US" baseline="30000" dirty="0"/>
              <a:t>+</a:t>
            </a:r>
            <a:endParaRPr lang="en-US" dirty="0"/>
          </a:p>
          <a:p>
            <a:pPr lvl="2"/>
            <a:r>
              <a:rPr lang="en-US" dirty="0"/>
              <a:t>Excrete HCO</a:t>
            </a:r>
            <a:r>
              <a:rPr lang="en-US" baseline="-25000" dirty="0"/>
              <a:t>3</a:t>
            </a:r>
            <a:r>
              <a:rPr lang="en-US" baseline="30000" dirty="0"/>
              <a:t>-</a:t>
            </a:r>
            <a:r>
              <a:rPr lang="en-US" dirty="0"/>
              <a:t> and/or accumulate H</a:t>
            </a:r>
            <a:r>
              <a:rPr lang="en-US" baseline="30000" dirty="0"/>
              <a:t>+</a:t>
            </a:r>
            <a:endParaRPr lang="en-CA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9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339725"/>
            <a:ext cx="8810625" cy="6124575"/>
          </a:xfrm>
        </p:spPr>
        <p:txBody>
          <a:bodyPr/>
          <a:lstStyle/>
          <a:p>
            <a:r>
              <a:rPr lang="en-CA" dirty="0"/>
              <a:t>Acid-base disturbances – a bit of practice</a:t>
            </a:r>
          </a:p>
          <a:p>
            <a:pPr lvl="1">
              <a:spcBef>
                <a:spcPct val="20000"/>
              </a:spcBef>
            </a:pPr>
            <a:r>
              <a:rPr lang="en-CA" dirty="0"/>
              <a:t>Describe the acid-base disturbance caused by each of the following situations as (1) an acidosis or alkalosis and (2) metabolic or </a:t>
            </a:r>
            <a:r>
              <a:rPr lang="en-CA" dirty="0" smtClean="0"/>
              <a:t>respiratory.  How could each one be corrected?</a:t>
            </a:r>
            <a:endParaRPr lang="en-CA" dirty="0"/>
          </a:p>
          <a:p>
            <a:pPr lvl="2">
              <a:spcBef>
                <a:spcPct val="20000"/>
              </a:spcBef>
            </a:pPr>
            <a:r>
              <a:rPr lang="en-CA" dirty="0"/>
              <a:t>The hyperventilation experienced by a human at high altitude</a:t>
            </a:r>
          </a:p>
          <a:p>
            <a:pPr lvl="3"/>
            <a:r>
              <a:rPr lang="en-CA" dirty="0" smtClean="0">
                <a:latin typeface="Symbol" pitchFamily="18" charset="2"/>
              </a:rPr>
              <a:t> </a:t>
            </a:r>
            <a:endParaRPr lang="en-CA" dirty="0" smtClean="0">
              <a:sym typeface="Wingdings" pitchFamily="2" charset="2"/>
            </a:endParaRPr>
          </a:p>
          <a:p>
            <a:pPr lvl="3"/>
            <a:r>
              <a:rPr lang="en-CA" dirty="0" smtClean="0">
                <a:sym typeface="Wingdings" pitchFamily="2" charset="2"/>
              </a:rPr>
              <a:t> </a:t>
            </a:r>
            <a:endParaRPr lang="en-CA" dirty="0" smtClean="0"/>
          </a:p>
          <a:p>
            <a:pPr lvl="2">
              <a:spcBef>
                <a:spcPct val="20000"/>
              </a:spcBef>
            </a:pPr>
            <a:r>
              <a:rPr lang="en-CA" dirty="0" smtClean="0"/>
              <a:t>Prolonged</a:t>
            </a:r>
            <a:r>
              <a:rPr lang="en-CA" dirty="0"/>
              <a:t>, severe vomiting (hint – acid is added to the stomach in digestion)</a:t>
            </a:r>
          </a:p>
          <a:p>
            <a:pPr lvl="3"/>
            <a:r>
              <a:rPr lang="en-CA" dirty="0" smtClean="0"/>
              <a:t> </a:t>
            </a:r>
            <a:endParaRPr lang="en-CA" dirty="0" smtClean="0">
              <a:sym typeface="Wingdings" pitchFamily="2" charset="2"/>
            </a:endParaRPr>
          </a:p>
          <a:p>
            <a:pPr lvl="3"/>
            <a:r>
              <a:rPr lang="en-CA" dirty="0" smtClean="0">
                <a:sym typeface="Wingdings" pitchFamily="2" charset="2"/>
              </a:rPr>
              <a:t> </a:t>
            </a:r>
            <a:endParaRPr lang="en-CA" dirty="0"/>
          </a:p>
          <a:p>
            <a:pPr lvl="2">
              <a:spcBef>
                <a:spcPct val="20000"/>
              </a:spcBef>
            </a:pPr>
            <a:r>
              <a:rPr lang="en-CA" dirty="0" smtClean="0"/>
              <a:t>Release </a:t>
            </a:r>
            <a:r>
              <a:rPr lang="en-CA" dirty="0"/>
              <a:t>of lactic acid from muscles after surfacing from a prolonged dive (beyond the aerobic limit) by a Weddell seal</a:t>
            </a:r>
          </a:p>
          <a:p>
            <a:pPr lvl="3"/>
            <a:r>
              <a:rPr lang="en-CA" dirty="0" smtClean="0"/>
              <a:t> </a:t>
            </a:r>
            <a:endParaRPr lang="en-CA" dirty="0" smtClean="0">
              <a:sym typeface="Wingdings" pitchFamily="2" charset="2"/>
            </a:endParaRPr>
          </a:p>
          <a:p>
            <a:pPr lvl="3"/>
            <a:r>
              <a:rPr lang="en-CA" dirty="0" smtClean="0"/>
              <a:t> </a:t>
            </a:r>
            <a:endParaRPr lang="en-CA" dirty="0"/>
          </a:p>
          <a:p>
            <a:pPr lvl="2">
              <a:spcBef>
                <a:spcPct val="20000"/>
              </a:spcBef>
            </a:pPr>
            <a:r>
              <a:rPr lang="en-CA" dirty="0"/>
              <a:t>Exposure of a rainbow trout to </a:t>
            </a:r>
            <a:r>
              <a:rPr lang="en-CA" dirty="0" err="1"/>
              <a:t>hyperoxic</a:t>
            </a:r>
            <a:r>
              <a:rPr lang="en-CA" dirty="0"/>
              <a:t> water (high O</a:t>
            </a:r>
            <a:r>
              <a:rPr lang="en-CA" baseline="-25000" dirty="0"/>
              <a:t>2</a:t>
            </a:r>
            <a:r>
              <a:rPr lang="en-CA" dirty="0"/>
              <a:t> water)</a:t>
            </a:r>
          </a:p>
          <a:p>
            <a:pPr lvl="3"/>
            <a:r>
              <a:rPr lang="en-CA" dirty="0" smtClean="0">
                <a:latin typeface="Symbol" pitchFamily="18" charset="2"/>
              </a:rPr>
              <a:t> </a:t>
            </a:r>
            <a:endParaRPr lang="en-CA" dirty="0" smtClean="0">
              <a:sym typeface="Wingdings" pitchFamily="2" charset="2"/>
            </a:endParaRPr>
          </a:p>
          <a:p>
            <a:pPr lvl="3"/>
            <a:r>
              <a:rPr lang="en-CA" dirty="0" smtClean="0"/>
              <a:t>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4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31775" y="320675"/>
            <a:ext cx="8232775" cy="4646613"/>
          </a:xfrm>
        </p:spPr>
        <p:txBody>
          <a:bodyPr/>
          <a:lstStyle/>
          <a:p>
            <a:r>
              <a:rPr lang="en-US"/>
              <a:t>Compensation for acid-base disturbances: tetrapods vs fish</a:t>
            </a:r>
          </a:p>
          <a:p>
            <a:pPr lvl="1"/>
            <a:r>
              <a:rPr lang="en-US"/>
              <a:t>Differ in reliance on respiratory compensation</a:t>
            </a:r>
          </a:p>
          <a:p>
            <a:pPr lvl="1"/>
            <a:r>
              <a:rPr lang="en-US"/>
              <a:t>Differ in primary organ for metabolic compensation</a:t>
            </a:r>
          </a:p>
          <a:p>
            <a:pPr lvl="1">
              <a:spcBef>
                <a:spcPct val="20000"/>
              </a:spcBef>
            </a:pPr>
            <a:r>
              <a:rPr lang="en-US"/>
              <a:t>Tetrapods</a:t>
            </a:r>
          </a:p>
          <a:p>
            <a:pPr marL="1143000" lvl="2" indent="-228600"/>
            <a:r>
              <a:rPr lang="en-US"/>
              <a:t>Alter ventilation</a:t>
            </a:r>
          </a:p>
          <a:p>
            <a:pPr marL="1143000" lvl="2" indent="-228600"/>
            <a:r>
              <a:rPr lang="en-US"/>
              <a:t>Rely on HCO</a:t>
            </a:r>
            <a:r>
              <a:rPr lang="en-US" baseline="-25000"/>
              <a:t>3</a:t>
            </a:r>
            <a:r>
              <a:rPr lang="en-US" baseline="30000"/>
              <a:t>-</a:t>
            </a:r>
            <a:r>
              <a:rPr lang="en-US"/>
              <a:t> adjustment via the kidney</a:t>
            </a:r>
          </a:p>
          <a:p>
            <a:pPr marL="1543050" lvl="3" indent="-171450"/>
            <a:r>
              <a:rPr lang="en-US"/>
              <a:t>During acidosis, HCO</a:t>
            </a:r>
            <a:r>
              <a:rPr lang="en-US" baseline="-25000"/>
              <a:t>3</a:t>
            </a:r>
            <a:r>
              <a:rPr lang="en-US" baseline="30000"/>
              <a:t>-</a:t>
            </a:r>
            <a:r>
              <a:rPr lang="en-US"/>
              <a:t> is retained by </a:t>
            </a:r>
            <a:br>
              <a:rPr lang="en-US"/>
            </a:br>
            <a:r>
              <a:rPr lang="en-US"/>
              <a:t>enhancing tubular HCO</a:t>
            </a:r>
            <a:r>
              <a:rPr lang="en-US" baseline="-25000"/>
              <a:t>3</a:t>
            </a:r>
            <a:r>
              <a:rPr lang="en-US" baseline="30000"/>
              <a:t>-</a:t>
            </a:r>
            <a:r>
              <a:rPr lang="en-US"/>
              <a:t> </a:t>
            </a:r>
            <a:br>
              <a:rPr lang="en-US"/>
            </a:br>
            <a:r>
              <a:rPr lang="en-US"/>
              <a:t>reabsorption</a:t>
            </a:r>
          </a:p>
          <a:p>
            <a:pPr lvl="1"/>
            <a:endParaRPr lang="en-US"/>
          </a:p>
        </p:txBody>
      </p:sp>
      <p:sp>
        <p:nvSpPr>
          <p:cNvPr id="402443" name="AutoShape 11"/>
          <p:cNvSpPr>
            <a:spLocks noChangeArrowheads="1"/>
          </p:cNvSpPr>
          <p:nvPr/>
        </p:nvSpPr>
        <p:spPr bwMode="auto">
          <a:xfrm rot="10800000">
            <a:off x="4206875" y="3581400"/>
            <a:ext cx="428625" cy="139700"/>
          </a:xfrm>
          <a:prstGeom prst="rightArrow">
            <a:avLst>
              <a:gd name="adj1" fmla="val 50000"/>
              <a:gd name="adj2" fmla="val 7670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02444" name="Text Box 12"/>
          <p:cNvSpPr txBox="1">
            <a:spLocks noChangeArrowheads="1"/>
          </p:cNvSpPr>
          <p:nvPr/>
        </p:nvSpPr>
        <p:spPr bwMode="auto">
          <a:xfrm>
            <a:off x="4105275" y="3311525"/>
            <a:ext cx="534988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CA" sz="1800" b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CO</a:t>
            </a:r>
            <a:r>
              <a:rPr lang="en-CA" sz="1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2</a:t>
            </a:r>
            <a:endParaRPr lang="en-CA" sz="1800" b="1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graphicFrame>
        <p:nvGraphicFramePr>
          <p:cNvPr id="402445" name="Object 13"/>
          <p:cNvGraphicFramePr>
            <a:graphicFrameLocks noChangeAspect="1"/>
          </p:cNvGraphicFramePr>
          <p:nvPr/>
        </p:nvGraphicFramePr>
        <p:xfrm>
          <a:off x="4512177" y="3519488"/>
          <a:ext cx="2399798" cy="1985962"/>
        </p:xfrm>
        <a:graphic>
          <a:graphicData uri="http://schemas.openxmlformats.org/presentationml/2006/ole">
            <p:oleObj spid="_x0000_s402461" name="Clip" r:id="rId3" imgW="6734556" imgH="5573268" progId="">
              <p:embed/>
            </p:oleObj>
          </a:graphicData>
        </a:graphic>
      </p:graphicFrame>
      <p:sp>
        <p:nvSpPr>
          <p:cNvPr id="402446" name="AutoShape 14"/>
          <p:cNvSpPr>
            <a:spLocks noChangeArrowheads="1"/>
          </p:cNvSpPr>
          <p:nvPr/>
        </p:nvSpPr>
        <p:spPr bwMode="auto">
          <a:xfrm rot="2711504">
            <a:off x="6899275" y="4959351"/>
            <a:ext cx="428625" cy="139700"/>
          </a:xfrm>
          <a:prstGeom prst="rightArrow">
            <a:avLst>
              <a:gd name="adj1" fmla="val 50000"/>
              <a:gd name="adj2" fmla="val 7670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02447" name="Text Box 15"/>
          <p:cNvSpPr txBox="1">
            <a:spLocks noChangeArrowheads="1"/>
          </p:cNvSpPr>
          <p:nvPr/>
        </p:nvSpPr>
        <p:spPr bwMode="auto">
          <a:xfrm>
            <a:off x="7034213" y="4953000"/>
            <a:ext cx="7112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CA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H</a:t>
            </a:r>
            <a:r>
              <a:rPr lang="en-CA" sz="1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+</a:t>
            </a:r>
            <a:endParaRPr lang="en-CA" sz="1800" b="1" dirty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CA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HCO</a:t>
            </a:r>
            <a:r>
              <a:rPr lang="en-CA" sz="1800" b="1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3</a:t>
            </a:r>
            <a:r>
              <a:rPr lang="en-CA" sz="1800" b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-</a:t>
            </a:r>
            <a:endParaRPr lang="en-CA" sz="1800" b="1" dirty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525" y="158750"/>
            <a:ext cx="5680075" cy="5237163"/>
          </a:xfrm>
        </p:spPr>
        <p:txBody>
          <a:bodyPr/>
          <a:lstStyle/>
          <a:p>
            <a:pPr marL="342900" lvl="1"/>
            <a:r>
              <a:rPr lang="en-US" dirty="0" err="1"/>
              <a:t>Teleosts</a:t>
            </a:r>
            <a:endParaRPr lang="en-US" dirty="0"/>
          </a:p>
          <a:p>
            <a:pPr marL="685800" lvl="2" indent="-228600"/>
            <a:r>
              <a:rPr lang="en-US" dirty="0"/>
              <a:t>No respiratory compensation</a:t>
            </a:r>
          </a:p>
          <a:p>
            <a:pPr marL="971550" lvl="3" indent="-171450"/>
            <a:r>
              <a:rPr lang="en-US" dirty="0"/>
              <a:t>PCO</a:t>
            </a:r>
            <a:r>
              <a:rPr lang="en-US" baseline="-25000" dirty="0"/>
              <a:t>2</a:t>
            </a:r>
            <a:r>
              <a:rPr lang="en-US" dirty="0"/>
              <a:t> very low </a:t>
            </a:r>
          </a:p>
          <a:p>
            <a:pPr marL="971550" lvl="3" indent="-171450"/>
            <a:r>
              <a:rPr lang="en-US" dirty="0"/>
              <a:t>Fish cannot afford to </a:t>
            </a:r>
            <a:r>
              <a:rPr lang="en-US" dirty="0" err="1"/>
              <a:t>hypoventilate</a:t>
            </a:r>
            <a:endParaRPr lang="en-US" dirty="0"/>
          </a:p>
          <a:p>
            <a:pPr marL="685800" lvl="2" indent="-228600">
              <a:spcBef>
                <a:spcPct val="20000"/>
              </a:spcBef>
            </a:pPr>
            <a:r>
              <a:rPr lang="en-US" dirty="0"/>
              <a:t>Rely on H</a:t>
            </a:r>
            <a:r>
              <a:rPr lang="en-US" baseline="30000" dirty="0"/>
              <a:t>+</a:t>
            </a:r>
            <a:r>
              <a:rPr lang="en-US" dirty="0"/>
              <a:t>/HCO</a:t>
            </a:r>
            <a:r>
              <a:rPr lang="en-US" baseline="-25000" dirty="0"/>
              <a:t>3</a:t>
            </a:r>
            <a:r>
              <a:rPr lang="en-US" baseline="30000" dirty="0"/>
              <a:t>-</a:t>
            </a:r>
            <a:r>
              <a:rPr lang="en-US" dirty="0"/>
              <a:t> adjustment via the gills</a:t>
            </a:r>
          </a:p>
          <a:p>
            <a:pPr marL="971550" lvl="3" indent="-171450"/>
            <a:r>
              <a:rPr lang="en-US" dirty="0"/>
              <a:t>H</a:t>
            </a:r>
            <a:r>
              <a:rPr lang="en-US" baseline="30000" dirty="0"/>
              <a:t>+</a:t>
            </a:r>
            <a:r>
              <a:rPr lang="en-US" dirty="0"/>
              <a:t> excretion linked to </a:t>
            </a:r>
            <a:br>
              <a:rPr lang="en-US" dirty="0"/>
            </a:br>
            <a:r>
              <a:rPr lang="en-US" dirty="0"/>
              <a:t>Na</a:t>
            </a:r>
            <a:r>
              <a:rPr lang="en-US" baseline="30000" dirty="0"/>
              <a:t>+</a:t>
            </a:r>
            <a:r>
              <a:rPr lang="en-US" dirty="0"/>
              <a:t> uptake</a:t>
            </a:r>
          </a:p>
          <a:p>
            <a:pPr marL="971550" lvl="3" indent="-171450"/>
            <a:r>
              <a:rPr lang="en-US" dirty="0"/>
              <a:t>HCO</a:t>
            </a:r>
            <a:r>
              <a:rPr lang="en-US" baseline="-25000" dirty="0"/>
              <a:t>3</a:t>
            </a:r>
            <a:r>
              <a:rPr lang="en-US" baseline="30000" dirty="0"/>
              <a:t>-</a:t>
            </a:r>
            <a:r>
              <a:rPr lang="en-US" dirty="0"/>
              <a:t> excretion linked to </a:t>
            </a:r>
            <a:br>
              <a:rPr lang="en-US" dirty="0"/>
            </a:br>
            <a:r>
              <a:rPr lang="en-US" dirty="0" err="1"/>
              <a:t>Cl</a:t>
            </a:r>
            <a:r>
              <a:rPr lang="en-US" baseline="30000" dirty="0"/>
              <a:t>-</a:t>
            </a:r>
            <a:r>
              <a:rPr lang="en-US" dirty="0"/>
              <a:t> uptake</a:t>
            </a:r>
          </a:p>
          <a:p>
            <a:pPr marL="685800" lvl="2" indent="-228600">
              <a:spcBef>
                <a:spcPct val="20000"/>
              </a:spcBef>
            </a:pPr>
            <a:r>
              <a:rPr lang="en-US" dirty="0"/>
              <a:t>Kidney plays supporting </a:t>
            </a:r>
            <a:r>
              <a:rPr lang="en-US" dirty="0" smtClean="0"/>
              <a:t>role</a:t>
            </a:r>
            <a:endParaRPr lang="en-US" dirty="0"/>
          </a:p>
        </p:txBody>
      </p:sp>
      <p:pic>
        <p:nvPicPr>
          <p:cNvPr id="404483" name="Picture 3" descr="RAINBOW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1263" y="3733800"/>
            <a:ext cx="2251075" cy="931863"/>
          </a:xfrm>
          <a:prstGeom prst="rect">
            <a:avLst/>
          </a:prstGeom>
          <a:noFill/>
        </p:spPr>
      </p:pic>
      <p:sp>
        <p:nvSpPr>
          <p:cNvPr id="404484" name="AutoShape 4"/>
          <p:cNvSpPr>
            <a:spLocks noChangeArrowheads="1"/>
          </p:cNvSpPr>
          <p:nvPr/>
        </p:nvSpPr>
        <p:spPr bwMode="auto">
          <a:xfrm rot="5277035">
            <a:off x="2825750" y="4356101"/>
            <a:ext cx="428625" cy="139700"/>
          </a:xfrm>
          <a:prstGeom prst="rightArrow">
            <a:avLst>
              <a:gd name="adj1" fmla="val 50000"/>
              <a:gd name="adj2" fmla="val 7670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04485" name="AutoShape 5"/>
          <p:cNvSpPr>
            <a:spLocks noChangeArrowheads="1"/>
          </p:cNvSpPr>
          <p:nvPr/>
        </p:nvSpPr>
        <p:spPr bwMode="auto">
          <a:xfrm rot="16083511" flipV="1">
            <a:off x="2927350" y="4435476"/>
            <a:ext cx="428625" cy="139700"/>
          </a:xfrm>
          <a:prstGeom prst="rightArrow">
            <a:avLst>
              <a:gd name="adj1" fmla="val 50000"/>
              <a:gd name="adj2" fmla="val 7670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04486" name="Text Box 6"/>
          <p:cNvSpPr txBox="1">
            <a:spLocks noChangeArrowheads="1"/>
          </p:cNvSpPr>
          <p:nvPr/>
        </p:nvSpPr>
        <p:spPr bwMode="auto">
          <a:xfrm>
            <a:off x="2760663" y="4724400"/>
            <a:ext cx="7112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CA" sz="1800" b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H</a:t>
            </a:r>
            <a:r>
              <a:rPr lang="en-CA" sz="1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+</a:t>
            </a:r>
            <a:endParaRPr lang="en-CA" sz="1800" b="1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CA" sz="1800" b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HCO</a:t>
            </a:r>
            <a:r>
              <a:rPr lang="en-CA" sz="1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3</a:t>
            </a:r>
            <a:r>
              <a:rPr lang="en-CA" sz="1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-</a:t>
            </a:r>
            <a:endParaRPr lang="en-CA" sz="1800" b="1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404487" name="AutoShape 7"/>
          <p:cNvSpPr>
            <a:spLocks noChangeArrowheads="1"/>
          </p:cNvSpPr>
          <p:nvPr/>
        </p:nvSpPr>
        <p:spPr bwMode="auto">
          <a:xfrm rot="8033386">
            <a:off x="1679575" y="4476751"/>
            <a:ext cx="428625" cy="139700"/>
          </a:xfrm>
          <a:prstGeom prst="rightArrow">
            <a:avLst>
              <a:gd name="adj1" fmla="val 50000"/>
              <a:gd name="adj2" fmla="val 76705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1265238" y="4479925"/>
            <a:ext cx="7112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CA" sz="1800" b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H</a:t>
            </a:r>
            <a:r>
              <a:rPr lang="en-CA" sz="1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+</a:t>
            </a:r>
            <a:endParaRPr lang="en-CA" sz="1800" b="1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en-CA" sz="1800" b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HCO</a:t>
            </a:r>
            <a:r>
              <a:rPr lang="en-CA" sz="1800" b="1" baseline="-250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3</a:t>
            </a:r>
            <a:r>
              <a:rPr lang="en-CA" sz="1800" b="1" baseline="300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-</a:t>
            </a:r>
            <a:endParaRPr lang="en-CA" sz="1800" b="1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404522" name="Text Box 42"/>
          <p:cNvSpPr txBox="1">
            <a:spLocks noChangeArrowheads="1"/>
          </p:cNvSpPr>
          <p:nvPr/>
        </p:nvSpPr>
        <p:spPr bwMode="auto">
          <a:xfrm>
            <a:off x="8204200" y="6448425"/>
            <a:ext cx="8699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Fig. 10.11</a:t>
            </a:r>
            <a:endParaRPr lang="en-CA" sz="14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pic>
        <p:nvPicPr>
          <p:cNvPr id="404523" name="Picture 43" descr="10_11Figure-L"/>
          <p:cNvPicPr>
            <a:picLocks noChangeAspect="1" noChangeArrowheads="1"/>
          </p:cNvPicPr>
          <p:nvPr/>
        </p:nvPicPr>
        <p:blipFill>
          <a:blip r:embed="rId3" cstate="print"/>
          <a:srcRect l="1897" t="2629" r="51227" b="12267"/>
          <a:stretch>
            <a:fillRect/>
          </a:stretch>
        </p:blipFill>
        <p:spPr bwMode="auto">
          <a:xfrm>
            <a:off x="5076825" y="1768475"/>
            <a:ext cx="4000500" cy="4625975"/>
          </a:xfrm>
          <a:prstGeom prst="rect">
            <a:avLst/>
          </a:prstGeom>
          <a:noFill/>
        </p:spPr>
      </p:pic>
      <p:sp>
        <p:nvSpPr>
          <p:cNvPr id="404524" name="Text Box 44"/>
          <p:cNvSpPr txBox="1">
            <a:spLocks noChangeArrowheads="1"/>
          </p:cNvSpPr>
          <p:nvPr/>
        </p:nvSpPr>
        <p:spPr bwMode="auto">
          <a:xfrm>
            <a:off x="4303713" y="2371725"/>
            <a:ext cx="836612" cy="7302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Acid-secreting cell</a:t>
            </a:r>
            <a:endParaRPr lang="en-CA" sz="14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404525" name="Text Box 45"/>
          <p:cNvSpPr txBox="1">
            <a:spLocks noChangeArrowheads="1"/>
          </p:cNvSpPr>
          <p:nvPr/>
        </p:nvSpPr>
        <p:spPr bwMode="auto">
          <a:xfrm>
            <a:off x="4303713" y="4486275"/>
            <a:ext cx="836612" cy="7302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Base-secreting cell</a:t>
            </a:r>
            <a:endParaRPr lang="en-CA" sz="14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404526" name="Text Box 46"/>
          <p:cNvSpPr txBox="1">
            <a:spLocks noChangeArrowheads="1"/>
          </p:cNvSpPr>
          <p:nvPr/>
        </p:nvSpPr>
        <p:spPr bwMode="auto">
          <a:xfrm>
            <a:off x="5875338" y="6211888"/>
            <a:ext cx="361950" cy="3048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latin typeface="Arial Narrow" pitchFamily="34" charset="0"/>
              </a:rPr>
              <a:t>Cl</a:t>
            </a:r>
            <a:r>
              <a:rPr lang="en-CA" sz="1400" b="1" baseline="30000">
                <a:latin typeface="Arial Narrow" pitchFamily="34" charset="0"/>
              </a:rPr>
              <a:t>-</a:t>
            </a:r>
            <a:endParaRPr lang="en-CA" sz="1400" b="1">
              <a:latin typeface="Arial Narrow" pitchFamily="34" charset="0"/>
            </a:endParaRPr>
          </a:p>
        </p:txBody>
      </p:sp>
      <p:grpSp>
        <p:nvGrpSpPr>
          <p:cNvPr id="404527" name="Group 47"/>
          <p:cNvGrpSpPr>
            <a:grpSpLocks/>
          </p:cNvGrpSpPr>
          <p:nvPr/>
        </p:nvGrpSpPr>
        <p:grpSpPr bwMode="auto">
          <a:xfrm rot="3135985">
            <a:off x="5557838" y="6164263"/>
            <a:ext cx="290512" cy="379412"/>
            <a:chOff x="3033" y="3805"/>
            <a:chExt cx="183" cy="239"/>
          </a:xfrm>
        </p:grpSpPr>
        <p:sp>
          <p:nvSpPr>
            <p:cNvPr id="404528" name="AutoShape 48"/>
            <p:cNvSpPr>
              <a:spLocks noChangeArrowheads="1"/>
            </p:cNvSpPr>
            <p:nvPr/>
          </p:nvSpPr>
          <p:spPr bwMode="auto">
            <a:xfrm rot="2154472">
              <a:off x="3093" y="3828"/>
              <a:ext cx="87" cy="165"/>
            </a:xfrm>
            <a:prstGeom prst="can">
              <a:avLst>
                <a:gd name="adj" fmla="val 47414"/>
              </a:avLst>
            </a:prstGeom>
            <a:solidFill>
              <a:srgbClr val="CC6600"/>
            </a:solidFill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404529" name="Line 49"/>
            <p:cNvSpPr>
              <a:spLocks noChangeShapeType="1"/>
            </p:cNvSpPr>
            <p:nvPr/>
          </p:nvSpPr>
          <p:spPr bwMode="auto">
            <a:xfrm flipH="1">
              <a:off x="3033" y="3978"/>
              <a:ext cx="51" cy="6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404530" name="Line 50"/>
            <p:cNvSpPr>
              <a:spLocks noChangeShapeType="1"/>
            </p:cNvSpPr>
            <p:nvPr/>
          </p:nvSpPr>
          <p:spPr bwMode="auto">
            <a:xfrm flipV="1">
              <a:off x="3173" y="3805"/>
              <a:ext cx="43" cy="5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34975" y="1574800"/>
            <a:ext cx="5029200" cy="1085850"/>
          </a:xfrm>
        </p:spPr>
        <p:txBody>
          <a:bodyPr/>
          <a:lstStyle/>
          <a:p>
            <a:pPr marL="342900" indent="-342900"/>
            <a:r>
              <a:rPr lang="en-CA"/>
              <a:t>Why must N</a:t>
            </a:r>
            <a:r>
              <a:rPr lang="en-CA" baseline="-25000"/>
              <a:t>2</a:t>
            </a:r>
            <a:r>
              <a:rPr lang="en-CA"/>
              <a:t> be excreted?</a:t>
            </a:r>
          </a:p>
        </p:txBody>
      </p:sp>
      <p:sp>
        <p:nvSpPr>
          <p:cNvPr id="481283" name="Rectangle 3"/>
          <p:cNvSpPr>
            <a:spLocks noGrp="1" noChangeArrowheads="1"/>
          </p:cNvSpPr>
          <p:nvPr>
            <p:ph type="title"/>
          </p:nvPr>
        </p:nvSpPr>
        <p:spPr>
          <a:xfrm>
            <a:off x="2387600" y="638175"/>
            <a:ext cx="4521200" cy="431800"/>
          </a:xfrm>
          <a:noFill/>
          <a:ln/>
        </p:spPr>
        <p:txBody>
          <a:bodyPr lIns="90488" rIns="90488"/>
          <a:lstStyle/>
          <a:p>
            <a:r>
              <a:rPr lang="en-CA"/>
              <a:t>Nitrogen Excretion</a:t>
            </a:r>
          </a:p>
        </p:txBody>
      </p:sp>
      <p:sp>
        <p:nvSpPr>
          <p:cNvPr id="481294" name="Rectangle 14"/>
          <p:cNvSpPr>
            <a:spLocks noChangeArrowheads="1"/>
          </p:cNvSpPr>
          <p:nvPr/>
        </p:nvSpPr>
        <p:spPr bwMode="auto">
          <a:xfrm>
            <a:off x="4106863" y="1695450"/>
            <a:ext cx="3741737" cy="29527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prstShdw prst="shdw17" dist="17961" dir="2700000">
              <a:srgbClr val="BABABA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CA"/>
          </a:p>
        </p:txBody>
      </p:sp>
      <p:pic>
        <p:nvPicPr>
          <p:cNvPr id="481302" name="Picture 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7813" y="4681538"/>
            <a:ext cx="1403350" cy="12779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481303" name="Text Box 23"/>
          <p:cNvSpPr txBox="1">
            <a:spLocks noChangeArrowheads="1"/>
          </p:cNvSpPr>
          <p:nvPr/>
        </p:nvSpPr>
        <p:spPr bwMode="auto">
          <a:xfrm>
            <a:off x="2879725" y="2320925"/>
            <a:ext cx="1527175" cy="660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Carbohydrates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Fats</a:t>
            </a:r>
          </a:p>
        </p:txBody>
      </p:sp>
      <p:sp>
        <p:nvSpPr>
          <p:cNvPr id="481304" name="Text Box 24"/>
          <p:cNvSpPr txBox="1">
            <a:spLocks noChangeArrowheads="1"/>
          </p:cNvSpPr>
          <p:nvPr/>
        </p:nvSpPr>
        <p:spPr bwMode="auto">
          <a:xfrm>
            <a:off x="5013325" y="2254250"/>
            <a:ext cx="534988" cy="3667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H</a:t>
            </a:r>
            <a:r>
              <a:rPr lang="en-CA" sz="1800" b="1" baseline="-25000">
                <a:latin typeface="Arial Narrow" pitchFamily="34" charset="0"/>
              </a:rPr>
              <a:t>2</a:t>
            </a:r>
            <a:r>
              <a:rPr lang="en-CA" sz="1800" b="1">
                <a:latin typeface="Arial Narrow" pitchFamily="34" charset="0"/>
              </a:rPr>
              <a:t>O</a:t>
            </a:r>
          </a:p>
        </p:txBody>
      </p:sp>
      <p:sp>
        <p:nvSpPr>
          <p:cNvPr id="481305" name="Text Box 25"/>
          <p:cNvSpPr txBox="1">
            <a:spLocks noChangeArrowheads="1"/>
          </p:cNvSpPr>
          <p:nvPr/>
        </p:nvSpPr>
        <p:spPr bwMode="auto">
          <a:xfrm>
            <a:off x="5022850" y="2625725"/>
            <a:ext cx="534988" cy="3667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CO</a:t>
            </a:r>
            <a:r>
              <a:rPr lang="en-CA" sz="1800" b="1" baseline="-25000">
                <a:latin typeface="Arial Narrow" pitchFamily="34" charset="0"/>
              </a:rPr>
              <a:t>2</a:t>
            </a:r>
            <a:endParaRPr lang="en-CA" sz="1800" b="1">
              <a:latin typeface="Arial Narrow" pitchFamily="34" charset="0"/>
            </a:endParaRPr>
          </a:p>
        </p:txBody>
      </p:sp>
      <p:sp>
        <p:nvSpPr>
          <p:cNvPr id="481306" name="Line 26"/>
          <p:cNvSpPr>
            <a:spLocks noChangeShapeType="1"/>
          </p:cNvSpPr>
          <p:nvPr/>
        </p:nvSpPr>
        <p:spPr bwMode="auto">
          <a:xfrm flipV="1">
            <a:off x="4410075" y="2419350"/>
            <a:ext cx="657225" cy="200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81307" name="Line 27"/>
          <p:cNvSpPr>
            <a:spLocks noChangeShapeType="1"/>
          </p:cNvSpPr>
          <p:nvPr/>
        </p:nvSpPr>
        <p:spPr bwMode="auto">
          <a:xfrm>
            <a:off x="4410075" y="2609850"/>
            <a:ext cx="657225" cy="200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81308" name="Text Box 28"/>
          <p:cNvSpPr txBox="1">
            <a:spLocks noChangeArrowheads="1"/>
          </p:cNvSpPr>
          <p:nvPr/>
        </p:nvSpPr>
        <p:spPr bwMode="auto">
          <a:xfrm>
            <a:off x="790575" y="3587750"/>
            <a:ext cx="1404938" cy="385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Nucleic acids</a:t>
            </a:r>
          </a:p>
        </p:txBody>
      </p:sp>
      <p:sp>
        <p:nvSpPr>
          <p:cNvPr id="481309" name="Text Box 29"/>
          <p:cNvSpPr txBox="1">
            <a:spLocks noChangeArrowheads="1"/>
          </p:cNvSpPr>
          <p:nvPr/>
        </p:nvSpPr>
        <p:spPr bwMode="auto">
          <a:xfrm>
            <a:off x="2511425" y="3587750"/>
            <a:ext cx="1892300" cy="385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Nitrogenous bases</a:t>
            </a:r>
          </a:p>
        </p:txBody>
      </p:sp>
      <p:sp>
        <p:nvSpPr>
          <p:cNvPr id="481310" name="Text Box 30"/>
          <p:cNvSpPr txBox="1">
            <a:spLocks noChangeArrowheads="1"/>
          </p:cNvSpPr>
          <p:nvPr/>
        </p:nvSpPr>
        <p:spPr bwMode="auto">
          <a:xfrm>
            <a:off x="1016000" y="4264025"/>
            <a:ext cx="954088" cy="385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Proteins</a:t>
            </a:r>
          </a:p>
        </p:txBody>
      </p:sp>
      <p:sp>
        <p:nvSpPr>
          <p:cNvPr id="481311" name="Text Box 31"/>
          <p:cNvSpPr txBox="1">
            <a:spLocks noChangeArrowheads="1"/>
          </p:cNvSpPr>
          <p:nvPr/>
        </p:nvSpPr>
        <p:spPr bwMode="auto">
          <a:xfrm>
            <a:off x="2797175" y="4264025"/>
            <a:ext cx="1319213" cy="385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Amino acids</a:t>
            </a:r>
          </a:p>
        </p:txBody>
      </p:sp>
      <p:sp>
        <p:nvSpPr>
          <p:cNvPr id="481312" name="Text Box 32"/>
          <p:cNvSpPr txBox="1">
            <a:spLocks noChangeArrowheads="1"/>
          </p:cNvSpPr>
          <p:nvPr/>
        </p:nvSpPr>
        <p:spPr bwMode="auto">
          <a:xfrm>
            <a:off x="5075238" y="3644900"/>
            <a:ext cx="1187450" cy="9350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C skeleton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+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-NH</a:t>
            </a:r>
            <a:r>
              <a:rPr lang="en-CA" sz="1800" b="1" baseline="-25000">
                <a:latin typeface="Arial Narrow" pitchFamily="34" charset="0"/>
              </a:rPr>
              <a:t>2</a:t>
            </a:r>
            <a:r>
              <a:rPr lang="en-CA" sz="1800" b="1">
                <a:latin typeface="Arial Narrow" pitchFamily="34" charset="0"/>
              </a:rPr>
              <a:t> group</a:t>
            </a:r>
          </a:p>
        </p:txBody>
      </p:sp>
      <p:grpSp>
        <p:nvGrpSpPr>
          <p:cNvPr id="481313" name="Group 33"/>
          <p:cNvGrpSpPr>
            <a:grpSpLocks/>
          </p:cNvGrpSpPr>
          <p:nvPr/>
        </p:nvGrpSpPr>
        <p:grpSpPr bwMode="auto">
          <a:xfrm>
            <a:off x="6915150" y="3379788"/>
            <a:ext cx="1125538" cy="1233487"/>
            <a:chOff x="916" y="1482"/>
            <a:chExt cx="799" cy="777"/>
          </a:xfrm>
        </p:grpSpPr>
        <p:sp>
          <p:nvSpPr>
            <p:cNvPr id="481314" name="Text Box 34"/>
            <p:cNvSpPr txBox="1">
              <a:spLocks noChangeArrowheads="1"/>
            </p:cNvSpPr>
            <p:nvPr/>
          </p:nvSpPr>
          <p:spPr bwMode="auto">
            <a:xfrm>
              <a:off x="1186" y="1776"/>
              <a:ext cx="259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b="1">
                  <a:solidFill>
                    <a:srgbClr val="CC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</a:rPr>
                <a:t>N</a:t>
              </a:r>
            </a:p>
          </p:txBody>
        </p:sp>
        <p:sp>
          <p:nvSpPr>
            <p:cNvPr id="481315" name="Text Box 35"/>
            <p:cNvSpPr txBox="1">
              <a:spLocks noChangeArrowheads="1"/>
            </p:cNvSpPr>
            <p:nvPr/>
          </p:nvSpPr>
          <p:spPr bwMode="auto">
            <a:xfrm>
              <a:off x="1186" y="1482"/>
              <a:ext cx="259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CA" b="1">
                  <a:solidFill>
                    <a:srgbClr val="000000"/>
                  </a:solidFill>
                  <a:latin typeface="Arial Narrow" pitchFamily="34" charset="0"/>
                </a:rPr>
                <a:t>H</a:t>
              </a:r>
            </a:p>
          </p:txBody>
        </p:sp>
        <p:grpSp>
          <p:nvGrpSpPr>
            <p:cNvPr id="481316" name="Group 36"/>
            <p:cNvGrpSpPr>
              <a:grpSpLocks/>
            </p:cNvGrpSpPr>
            <p:nvPr/>
          </p:nvGrpSpPr>
          <p:grpSpPr bwMode="auto">
            <a:xfrm>
              <a:off x="916" y="1971"/>
              <a:ext cx="799" cy="288"/>
              <a:chOff x="716" y="2114"/>
              <a:chExt cx="799" cy="288"/>
            </a:xfrm>
          </p:grpSpPr>
          <p:sp>
            <p:nvSpPr>
              <p:cNvPr id="481317" name="Text Box 37"/>
              <p:cNvSpPr txBox="1">
                <a:spLocks noChangeArrowheads="1"/>
              </p:cNvSpPr>
              <p:nvPr/>
            </p:nvSpPr>
            <p:spPr bwMode="auto">
              <a:xfrm>
                <a:off x="1256" y="2114"/>
                <a:ext cx="259" cy="28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CA" b="1">
                    <a:solidFill>
                      <a:srgbClr val="000000"/>
                    </a:solidFill>
                    <a:latin typeface="Arial Narrow" pitchFamily="34" charset="0"/>
                  </a:rPr>
                  <a:t>H</a:t>
                </a:r>
              </a:p>
            </p:txBody>
          </p:sp>
          <p:sp>
            <p:nvSpPr>
              <p:cNvPr id="481318" name="Text Box 38"/>
              <p:cNvSpPr txBox="1">
                <a:spLocks noChangeArrowheads="1"/>
              </p:cNvSpPr>
              <p:nvPr/>
            </p:nvSpPr>
            <p:spPr bwMode="auto">
              <a:xfrm>
                <a:off x="716" y="2114"/>
                <a:ext cx="259" cy="288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CA" b="1">
                    <a:solidFill>
                      <a:srgbClr val="000000"/>
                    </a:solidFill>
                    <a:latin typeface="Arial Narrow" pitchFamily="34" charset="0"/>
                  </a:rPr>
                  <a:t>H</a:t>
                </a:r>
              </a:p>
            </p:txBody>
          </p:sp>
        </p:grpSp>
        <p:sp>
          <p:nvSpPr>
            <p:cNvPr id="481319" name="Line 39"/>
            <p:cNvSpPr>
              <a:spLocks noChangeShapeType="1"/>
            </p:cNvSpPr>
            <p:nvPr/>
          </p:nvSpPr>
          <p:spPr bwMode="auto">
            <a:xfrm flipV="1">
              <a:off x="1317" y="1729"/>
              <a:ext cx="0" cy="10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481320" name="Group 40"/>
            <p:cNvGrpSpPr>
              <a:grpSpLocks/>
            </p:cNvGrpSpPr>
            <p:nvPr/>
          </p:nvGrpSpPr>
          <p:grpSpPr bwMode="auto">
            <a:xfrm>
              <a:off x="1140" y="2025"/>
              <a:ext cx="354" cy="1"/>
              <a:chOff x="942" y="2168"/>
              <a:chExt cx="354" cy="1"/>
            </a:xfrm>
          </p:grpSpPr>
          <p:sp>
            <p:nvSpPr>
              <p:cNvPr id="481321" name="Line 41"/>
              <p:cNvSpPr>
                <a:spLocks noChangeShapeType="1"/>
              </p:cNvSpPr>
              <p:nvPr/>
            </p:nvSpPr>
            <p:spPr bwMode="auto">
              <a:xfrm rot="-14625711" flipH="1" flipV="1">
                <a:off x="1244" y="2118"/>
                <a:ext cx="1" cy="102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481322" name="Line 42"/>
              <p:cNvSpPr>
                <a:spLocks noChangeShapeType="1"/>
              </p:cNvSpPr>
              <p:nvPr/>
            </p:nvSpPr>
            <p:spPr bwMode="auto">
              <a:xfrm rot="14625711" flipV="1">
                <a:off x="992" y="2118"/>
                <a:ext cx="1" cy="102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</p:grpSp>
      <p:sp>
        <p:nvSpPr>
          <p:cNvPr id="481323" name="Line 43"/>
          <p:cNvSpPr>
            <a:spLocks noChangeShapeType="1"/>
          </p:cNvSpPr>
          <p:nvPr/>
        </p:nvSpPr>
        <p:spPr bwMode="auto">
          <a:xfrm>
            <a:off x="2200275" y="3771900"/>
            <a:ext cx="31432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81324" name="Line 44"/>
          <p:cNvSpPr>
            <a:spLocks noChangeShapeType="1"/>
          </p:cNvSpPr>
          <p:nvPr/>
        </p:nvSpPr>
        <p:spPr bwMode="auto">
          <a:xfrm>
            <a:off x="1981200" y="4467225"/>
            <a:ext cx="8286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81325" name="Line 45"/>
          <p:cNvSpPr>
            <a:spLocks noChangeShapeType="1"/>
          </p:cNvSpPr>
          <p:nvPr/>
        </p:nvSpPr>
        <p:spPr bwMode="auto">
          <a:xfrm>
            <a:off x="4410075" y="3771900"/>
            <a:ext cx="657225" cy="2000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81326" name="Line 46"/>
          <p:cNvSpPr>
            <a:spLocks noChangeShapeType="1"/>
          </p:cNvSpPr>
          <p:nvPr/>
        </p:nvSpPr>
        <p:spPr bwMode="auto">
          <a:xfrm flipV="1">
            <a:off x="4133850" y="4152900"/>
            <a:ext cx="9525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81327" name="Line 47"/>
          <p:cNvSpPr>
            <a:spLocks noChangeShapeType="1"/>
          </p:cNvSpPr>
          <p:nvPr/>
        </p:nvSpPr>
        <p:spPr bwMode="auto">
          <a:xfrm>
            <a:off x="6276975" y="4086225"/>
            <a:ext cx="7143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481328" name="Rectangle 48"/>
          <p:cNvSpPr>
            <a:spLocks noChangeArrowheads="1"/>
          </p:cNvSpPr>
          <p:nvPr/>
        </p:nvSpPr>
        <p:spPr bwMode="auto">
          <a:xfrm>
            <a:off x="6273800" y="4518025"/>
            <a:ext cx="2514600" cy="1428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7" tIns="44450" rIns="90487" bIns="44450"/>
          <a:lstStyle/>
          <a:p>
            <a:pPr marL="342900" indent="-342900" algn="ctr">
              <a:buClr>
                <a:schemeClr val="tx1"/>
              </a:buClr>
              <a:buSzPct val="75000"/>
              <a:buFont typeface="Monotype Sorts" pitchFamily="2" charset="2"/>
              <a:buNone/>
            </a:pPr>
            <a:r>
              <a:rPr lang="en-CA" sz="22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Ammonia</a:t>
            </a:r>
          </a:p>
          <a:p>
            <a:pPr marL="342900" indent="-342900" algn="ctr">
              <a:buClr>
                <a:schemeClr val="tx1"/>
              </a:buClr>
              <a:buSzPct val="75000"/>
              <a:buFont typeface="Monotype Sorts" pitchFamily="2" charset="2"/>
              <a:buNone/>
            </a:pPr>
            <a:r>
              <a:rPr lang="en-CA" sz="2000" b="1">
                <a:latin typeface="Arial Narrow" pitchFamily="34" charset="0"/>
              </a:rPr>
              <a:t>Toxicity:</a:t>
            </a:r>
          </a:p>
          <a:p>
            <a:pPr marL="342900" indent="-342900" algn="ctr">
              <a:buClr>
                <a:schemeClr val="tx1"/>
              </a:buClr>
              <a:buSzPct val="75000"/>
              <a:buFont typeface="Monotype Sorts" pitchFamily="2" charset="2"/>
              <a:buNone/>
            </a:pPr>
            <a:r>
              <a:rPr lang="en-CA" sz="1800" b="1">
                <a:latin typeface="Arial Narrow" pitchFamily="34" charset="0"/>
              </a:rPr>
              <a:t>Fish - 0.05-1.0 mmol L</a:t>
            </a:r>
            <a:r>
              <a:rPr lang="en-CA" sz="1800" b="1" baseline="30000">
                <a:latin typeface="Arial Narrow" pitchFamily="34" charset="0"/>
              </a:rPr>
              <a:t>-1</a:t>
            </a:r>
            <a:endParaRPr lang="en-CA" sz="1800" b="1">
              <a:latin typeface="Arial Narrow" pitchFamily="34" charset="0"/>
            </a:endParaRPr>
          </a:p>
          <a:p>
            <a:pPr marL="342900" indent="-342900" algn="ctr">
              <a:buClr>
                <a:schemeClr val="tx1"/>
              </a:buClr>
              <a:buSzPct val="75000"/>
              <a:buFont typeface="Monotype Sorts" pitchFamily="2" charset="2"/>
              <a:buNone/>
            </a:pPr>
            <a:r>
              <a:rPr lang="en-CA" sz="1800" b="1">
                <a:latin typeface="Arial Narrow" pitchFamily="34" charset="0"/>
              </a:rPr>
              <a:t>Mammals - &lt;0.05 mmol L</a:t>
            </a:r>
            <a:r>
              <a:rPr lang="en-CA" sz="1800" b="1" baseline="30000">
                <a:latin typeface="Arial Narrow" pitchFamily="34" charset="0"/>
              </a:rPr>
              <a:t>-1</a:t>
            </a:r>
          </a:p>
          <a:p>
            <a:pPr marL="342900" indent="-342900" algn="ctr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None/>
            </a:pPr>
            <a:endParaRPr lang="en-CA" sz="1800" b="1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043" name="Picture 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2825" y="1746250"/>
            <a:ext cx="2128838" cy="17065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468042" name="Picture 7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8250" y="2459038"/>
            <a:ext cx="1263650" cy="6746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pic>
        <p:nvPicPr>
          <p:cNvPr id="468041" name="Picture 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1763" y="2309813"/>
            <a:ext cx="823912" cy="9032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4679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66713" y="314325"/>
            <a:ext cx="8164512" cy="800100"/>
          </a:xfrm>
        </p:spPr>
        <p:txBody>
          <a:bodyPr/>
          <a:lstStyle/>
          <a:p>
            <a:r>
              <a:rPr lang="en-CA"/>
              <a:t>Nitrogen end products</a:t>
            </a:r>
          </a:p>
          <a:p>
            <a:pPr lvl="1"/>
            <a:r>
              <a:rPr lang="en-CA"/>
              <a:t>Role of environment, particularly environmental water availability</a:t>
            </a:r>
          </a:p>
        </p:txBody>
      </p:sp>
      <p:sp>
        <p:nvSpPr>
          <p:cNvPr id="467971" name="Text Box 3"/>
          <p:cNvSpPr txBox="1">
            <a:spLocks noChangeArrowheads="1"/>
          </p:cNvSpPr>
          <p:nvPr/>
        </p:nvSpPr>
        <p:spPr bwMode="auto">
          <a:xfrm>
            <a:off x="1139825" y="1370013"/>
            <a:ext cx="13239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Ammonia</a:t>
            </a:r>
          </a:p>
        </p:txBody>
      </p:sp>
      <p:sp>
        <p:nvSpPr>
          <p:cNvPr id="467982" name="Text Box 14"/>
          <p:cNvSpPr txBox="1">
            <a:spLocks noChangeArrowheads="1"/>
          </p:cNvSpPr>
          <p:nvPr/>
        </p:nvSpPr>
        <p:spPr bwMode="auto">
          <a:xfrm>
            <a:off x="1217613" y="3863975"/>
            <a:ext cx="11684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000000"/>
                </a:solidFill>
                <a:latin typeface="Arial Narrow" pitchFamily="34" charset="0"/>
              </a:rPr>
              <a:t>0.5 L g</a:t>
            </a:r>
            <a:r>
              <a:rPr lang="en-CA" sz="2000" b="1" baseline="30000">
                <a:solidFill>
                  <a:srgbClr val="000000"/>
                </a:solidFill>
                <a:latin typeface="Arial Narrow" pitchFamily="34" charset="0"/>
              </a:rPr>
              <a:t>-1</a:t>
            </a:r>
            <a:r>
              <a:rPr lang="en-CA" sz="2000" b="1">
                <a:solidFill>
                  <a:srgbClr val="000000"/>
                </a:solidFill>
                <a:latin typeface="Arial Narrow" pitchFamily="34" charset="0"/>
              </a:rPr>
              <a:t> N</a:t>
            </a:r>
          </a:p>
        </p:txBody>
      </p:sp>
      <p:sp>
        <p:nvSpPr>
          <p:cNvPr id="467983" name="Text Box 15"/>
          <p:cNvSpPr txBox="1">
            <a:spLocks noChangeArrowheads="1"/>
          </p:cNvSpPr>
          <p:nvPr/>
        </p:nvSpPr>
        <p:spPr bwMode="auto">
          <a:xfrm>
            <a:off x="1133475" y="3535363"/>
            <a:ext cx="1338263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highly toxic</a:t>
            </a:r>
          </a:p>
        </p:txBody>
      </p:sp>
      <p:sp>
        <p:nvSpPr>
          <p:cNvPr id="467984" name="Text Box 16"/>
          <p:cNvSpPr txBox="1">
            <a:spLocks noChangeArrowheads="1"/>
          </p:cNvSpPr>
          <p:nvPr/>
        </p:nvSpPr>
        <p:spPr bwMode="auto">
          <a:xfrm>
            <a:off x="3946525" y="1370013"/>
            <a:ext cx="741363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Urea</a:t>
            </a:r>
          </a:p>
        </p:txBody>
      </p:sp>
      <p:sp>
        <p:nvSpPr>
          <p:cNvPr id="467995" name="Text Box 27"/>
          <p:cNvSpPr txBox="1">
            <a:spLocks noChangeArrowheads="1"/>
          </p:cNvSpPr>
          <p:nvPr/>
        </p:nvSpPr>
        <p:spPr bwMode="auto">
          <a:xfrm>
            <a:off x="3675063" y="3863975"/>
            <a:ext cx="1284287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000000"/>
                </a:solidFill>
                <a:latin typeface="Arial Narrow" pitchFamily="34" charset="0"/>
              </a:rPr>
              <a:t>0.05 L g</a:t>
            </a:r>
            <a:r>
              <a:rPr lang="en-CA" sz="2000" b="1" baseline="30000">
                <a:solidFill>
                  <a:srgbClr val="000000"/>
                </a:solidFill>
                <a:latin typeface="Arial Narrow" pitchFamily="34" charset="0"/>
              </a:rPr>
              <a:t>-1</a:t>
            </a:r>
            <a:r>
              <a:rPr lang="en-CA" sz="2000" b="1">
                <a:solidFill>
                  <a:srgbClr val="000000"/>
                </a:solidFill>
                <a:latin typeface="Arial Narrow" pitchFamily="34" charset="0"/>
              </a:rPr>
              <a:t> N</a:t>
            </a:r>
          </a:p>
        </p:txBody>
      </p:sp>
      <p:sp>
        <p:nvSpPr>
          <p:cNvPr id="467996" name="Text Box 28"/>
          <p:cNvSpPr txBox="1">
            <a:spLocks noChangeArrowheads="1"/>
          </p:cNvSpPr>
          <p:nvPr/>
        </p:nvSpPr>
        <p:spPr bwMode="auto">
          <a:xfrm>
            <a:off x="3751263" y="3535363"/>
            <a:ext cx="1131887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less toxic</a:t>
            </a:r>
          </a:p>
        </p:txBody>
      </p:sp>
      <p:sp>
        <p:nvSpPr>
          <p:cNvPr id="467997" name="Text Box 29"/>
          <p:cNvSpPr txBox="1">
            <a:spLocks noChangeArrowheads="1"/>
          </p:cNvSpPr>
          <p:nvPr/>
        </p:nvSpPr>
        <p:spPr bwMode="auto">
          <a:xfrm>
            <a:off x="3394075" y="4302125"/>
            <a:ext cx="1844675" cy="6413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synthesis requires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ATP</a:t>
            </a:r>
          </a:p>
        </p:txBody>
      </p:sp>
      <p:sp>
        <p:nvSpPr>
          <p:cNvPr id="467998" name="Text Box 30"/>
          <p:cNvSpPr txBox="1">
            <a:spLocks noChangeArrowheads="1"/>
          </p:cNvSpPr>
          <p:nvPr/>
        </p:nvSpPr>
        <p:spPr bwMode="auto">
          <a:xfrm>
            <a:off x="6367463" y="1350963"/>
            <a:ext cx="1243012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Uric acid</a:t>
            </a:r>
          </a:p>
        </p:txBody>
      </p:sp>
      <p:sp>
        <p:nvSpPr>
          <p:cNvPr id="468035" name="Text Box 67"/>
          <p:cNvSpPr txBox="1">
            <a:spLocks noChangeArrowheads="1"/>
          </p:cNvSpPr>
          <p:nvPr/>
        </p:nvSpPr>
        <p:spPr bwMode="auto">
          <a:xfrm>
            <a:off x="6365875" y="3844925"/>
            <a:ext cx="14001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000000"/>
                </a:solidFill>
                <a:latin typeface="Arial Narrow" pitchFamily="34" charset="0"/>
              </a:rPr>
              <a:t>0.001 L g</a:t>
            </a:r>
            <a:r>
              <a:rPr lang="en-CA" sz="2000" b="1" baseline="30000">
                <a:solidFill>
                  <a:srgbClr val="000000"/>
                </a:solidFill>
                <a:latin typeface="Arial Narrow" pitchFamily="34" charset="0"/>
              </a:rPr>
              <a:t>-1</a:t>
            </a:r>
            <a:r>
              <a:rPr lang="en-CA" sz="2000" b="1">
                <a:solidFill>
                  <a:srgbClr val="000000"/>
                </a:solidFill>
                <a:latin typeface="Arial Narrow" pitchFamily="34" charset="0"/>
              </a:rPr>
              <a:t> N</a:t>
            </a:r>
          </a:p>
        </p:txBody>
      </p:sp>
      <p:sp>
        <p:nvSpPr>
          <p:cNvPr id="468036" name="Text Box 68"/>
          <p:cNvSpPr txBox="1">
            <a:spLocks noChangeArrowheads="1"/>
          </p:cNvSpPr>
          <p:nvPr/>
        </p:nvSpPr>
        <p:spPr bwMode="auto">
          <a:xfrm>
            <a:off x="6192838" y="3516313"/>
            <a:ext cx="1744662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much less toxic</a:t>
            </a:r>
          </a:p>
        </p:txBody>
      </p:sp>
      <p:sp>
        <p:nvSpPr>
          <p:cNvPr id="468037" name="Text Box 69"/>
          <p:cNvSpPr txBox="1">
            <a:spLocks noChangeArrowheads="1"/>
          </p:cNvSpPr>
          <p:nvPr/>
        </p:nvSpPr>
        <p:spPr bwMode="auto">
          <a:xfrm>
            <a:off x="6143625" y="4283075"/>
            <a:ext cx="1844675" cy="6413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synthesis requires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ATP</a:t>
            </a:r>
          </a:p>
        </p:txBody>
      </p:sp>
      <p:sp>
        <p:nvSpPr>
          <p:cNvPr id="468038" name="Text Box 70"/>
          <p:cNvSpPr txBox="1">
            <a:spLocks noChangeArrowheads="1"/>
          </p:cNvSpPr>
          <p:nvPr/>
        </p:nvSpPr>
        <p:spPr bwMode="auto">
          <a:xfrm>
            <a:off x="6140450" y="5022850"/>
            <a:ext cx="1854200" cy="9159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 u="sng">
                <a:latin typeface="Arial Narrow" pitchFamily="34" charset="0"/>
              </a:rPr>
              <a:t>Uricotelic</a:t>
            </a:r>
            <a:r>
              <a:rPr lang="en-CA" sz="1800" b="1">
                <a:latin typeface="Arial Narrow" pitchFamily="34" charset="0"/>
              </a:rPr>
              <a:t> animals: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Birds, reptiles</a:t>
            </a:r>
            <a:br>
              <a:rPr lang="en-CA" sz="1800" b="1">
                <a:latin typeface="Arial Narrow" pitchFamily="34" charset="0"/>
              </a:rPr>
            </a:br>
            <a:r>
              <a:rPr lang="en-CA" sz="1800" b="1">
                <a:latin typeface="Arial Narrow" pitchFamily="34" charset="0"/>
              </a:rPr>
              <a:t>terrestrial insects</a:t>
            </a:r>
          </a:p>
        </p:txBody>
      </p:sp>
      <p:sp>
        <p:nvSpPr>
          <p:cNvPr id="468039" name="Text Box 71"/>
          <p:cNvSpPr txBox="1">
            <a:spLocks noChangeArrowheads="1"/>
          </p:cNvSpPr>
          <p:nvPr/>
        </p:nvSpPr>
        <p:spPr bwMode="auto">
          <a:xfrm>
            <a:off x="3416300" y="5022850"/>
            <a:ext cx="1801813" cy="9159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 u="sng">
                <a:latin typeface="Arial Narrow" pitchFamily="34" charset="0"/>
              </a:rPr>
              <a:t>Ureotelic</a:t>
            </a:r>
            <a:r>
              <a:rPr lang="en-CA" sz="1800" b="1">
                <a:latin typeface="Arial Narrow" pitchFamily="34" charset="0"/>
              </a:rPr>
              <a:t> animals: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Mammals,</a:t>
            </a:r>
            <a:br>
              <a:rPr lang="en-CA" sz="1800" b="1">
                <a:latin typeface="Arial Narrow" pitchFamily="34" charset="0"/>
              </a:rPr>
            </a:br>
            <a:r>
              <a:rPr lang="en-CA" sz="1800" b="1">
                <a:latin typeface="Arial Narrow" pitchFamily="34" charset="0"/>
              </a:rPr>
              <a:t>adult amphibians</a:t>
            </a:r>
          </a:p>
        </p:txBody>
      </p:sp>
      <p:sp>
        <p:nvSpPr>
          <p:cNvPr id="468040" name="Text Box 72"/>
          <p:cNvSpPr txBox="1">
            <a:spLocks noChangeArrowheads="1"/>
          </p:cNvSpPr>
          <p:nvPr/>
        </p:nvSpPr>
        <p:spPr bwMode="auto">
          <a:xfrm>
            <a:off x="708025" y="5022850"/>
            <a:ext cx="2185988" cy="11906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 u="sng">
                <a:latin typeface="Arial Narrow" pitchFamily="34" charset="0"/>
              </a:rPr>
              <a:t>Ammonotelic</a:t>
            </a:r>
            <a:r>
              <a:rPr lang="en-CA" sz="1800" b="1">
                <a:latin typeface="Arial Narrow" pitchFamily="34" charset="0"/>
              </a:rPr>
              <a:t> animals: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Aquatic invertebrates,</a:t>
            </a:r>
            <a:br>
              <a:rPr lang="en-CA" sz="1800" b="1">
                <a:latin typeface="Arial Narrow" pitchFamily="34" charset="0"/>
              </a:rPr>
            </a:br>
            <a:r>
              <a:rPr lang="en-CA" sz="1800" b="1">
                <a:latin typeface="Arial Narrow" pitchFamily="34" charset="0"/>
              </a:rPr>
              <a:t>bony fish, </a:t>
            </a:r>
            <a:br>
              <a:rPr lang="en-CA" sz="1800" b="1">
                <a:latin typeface="Arial Narrow" pitchFamily="34" charset="0"/>
              </a:rPr>
            </a:br>
            <a:r>
              <a:rPr lang="en-CA" sz="1800" b="1">
                <a:latin typeface="Arial Narrow" pitchFamily="34" charset="0"/>
              </a:rPr>
              <a:t>larval amphibians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38125" y="355600"/>
            <a:ext cx="4152900" cy="3978275"/>
          </a:xfrm>
        </p:spPr>
        <p:txBody>
          <a:bodyPr/>
          <a:lstStyle/>
          <a:p>
            <a:pPr marL="288925" indent="-288925">
              <a:tabLst>
                <a:tab pos="692150" algn="l"/>
              </a:tabLst>
            </a:pPr>
            <a:r>
              <a:rPr lang="en-CA" dirty="0"/>
              <a:t>Ammonia-excreting animals</a:t>
            </a:r>
          </a:p>
          <a:p>
            <a:pPr marL="688975" lvl="1" indent="-285750">
              <a:tabLst>
                <a:tab pos="692150" algn="l"/>
              </a:tabLst>
            </a:pPr>
            <a:r>
              <a:rPr lang="en-CA" dirty="0"/>
              <a:t>Aquatic invertebrates, bony fish, larval amphibians</a:t>
            </a:r>
          </a:p>
          <a:p>
            <a:pPr marL="688975" lvl="1" indent="-285750">
              <a:tabLst>
                <a:tab pos="692150" algn="l"/>
              </a:tabLst>
            </a:pPr>
            <a:r>
              <a:rPr lang="en-CA" dirty="0" smtClean="0"/>
              <a:t>Excreted </a:t>
            </a:r>
            <a:r>
              <a:rPr lang="en-CA" dirty="0"/>
              <a:t>by diffusion across gills or body surface</a:t>
            </a:r>
          </a:p>
          <a:p>
            <a:pPr marL="1031875" lvl="2" indent="-228600">
              <a:tabLst>
                <a:tab pos="692150" algn="l"/>
              </a:tabLst>
            </a:pPr>
            <a:r>
              <a:rPr lang="en-CA" dirty="0"/>
              <a:t>Role of </a:t>
            </a:r>
            <a:r>
              <a:rPr lang="en-CA" dirty="0" err="1"/>
              <a:t>Rh</a:t>
            </a:r>
            <a:r>
              <a:rPr lang="en-CA" dirty="0"/>
              <a:t> </a:t>
            </a:r>
            <a:r>
              <a:rPr lang="en-CA" dirty="0" err="1" smtClean="0"/>
              <a:t>glycoproteins</a:t>
            </a:r>
            <a:endParaRPr lang="en-CA" dirty="0" smtClean="0"/>
          </a:p>
          <a:p>
            <a:pPr marL="1031875" lvl="2" indent="-228600">
              <a:tabLst>
                <a:tab pos="692150" algn="l"/>
              </a:tabLst>
            </a:pPr>
            <a:r>
              <a:rPr lang="en-CA" dirty="0" smtClean="0"/>
              <a:t>Need for NH</a:t>
            </a:r>
            <a:r>
              <a:rPr lang="en-CA" baseline="-25000" dirty="0">
                <a:latin typeface="Arial Narrow" pitchFamily="34" charset="0"/>
              </a:rPr>
              <a:t>4</a:t>
            </a:r>
            <a:r>
              <a:rPr lang="en-CA" baseline="30000" dirty="0">
                <a:latin typeface="Arial Narrow" pitchFamily="34" charset="0"/>
              </a:rPr>
              <a:t>+</a:t>
            </a:r>
            <a:r>
              <a:rPr lang="en-CA" dirty="0" smtClean="0"/>
              <a:t> transporters</a:t>
            </a:r>
            <a:endParaRPr lang="en-CA" dirty="0"/>
          </a:p>
          <a:p>
            <a:pPr marL="688975" lvl="1" indent="-285750">
              <a:tabLst>
                <a:tab pos="692150" algn="l"/>
              </a:tabLst>
            </a:pPr>
            <a:r>
              <a:rPr lang="en-CA" dirty="0"/>
              <a:t>Linkage with CO</a:t>
            </a:r>
            <a:r>
              <a:rPr lang="en-CA" baseline="-25000" dirty="0"/>
              <a:t>2</a:t>
            </a:r>
            <a:r>
              <a:rPr lang="en-CA" dirty="0"/>
              <a:t> </a:t>
            </a:r>
            <a:r>
              <a:rPr lang="en-CA" dirty="0" smtClean="0"/>
              <a:t>excretion – “acid-trapping” mechanism</a:t>
            </a:r>
            <a:endParaRPr lang="en-CA" baseline="30000" dirty="0"/>
          </a:p>
        </p:txBody>
      </p:sp>
      <p:sp>
        <p:nvSpPr>
          <p:cNvPr id="468995" name="Rectangle 3"/>
          <p:cNvSpPr>
            <a:spLocks noChangeArrowheads="1"/>
          </p:cNvSpPr>
          <p:nvPr/>
        </p:nvSpPr>
        <p:spPr bwMode="auto">
          <a:xfrm>
            <a:off x="4895850" y="2654300"/>
            <a:ext cx="3905250" cy="30861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prstShdw prst="shdw17" dist="17961" dir="2700000">
              <a:srgbClr val="BABABA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CA"/>
          </a:p>
        </p:txBody>
      </p:sp>
      <p:sp>
        <p:nvSpPr>
          <p:cNvPr id="14" name="AutoShape 2"/>
          <p:cNvSpPr>
            <a:spLocks noChangeArrowheads="1"/>
          </p:cNvSpPr>
          <p:nvPr/>
        </p:nvSpPr>
        <p:spPr bwMode="auto">
          <a:xfrm>
            <a:off x="6618288" y="657225"/>
            <a:ext cx="981075" cy="5610225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600" b="1">
              <a:latin typeface="Arial Narrow" pitchFamily="34" charset="0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6838950" y="1679575"/>
            <a:ext cx="5715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CO</a:t>
            </a:r>
            <a:r>
              <a:rPr lang="en-CA" sz="2000" b="1" baseline="-25000">
                <a:latin typeface="Arial Narrow" pitchFamily="34" charset="0"/>
              </a:rPr>
              <a:t>2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7905750" y="1679575"/>
            <a:ext cx="5715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CO</a:t>
            </a:r>
            <a:r>
              <a:rPr lang="en-CA" sz="2000" b="1" baseline="-25000">
                <a:latin typeface="Arial Narrow" pitchFamily="34" charset="0"/>
              </a:rPr>
              <a:t>2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20" name="Line 8"/>
          <p:cNvSpPr>
            <a:spLocks noChangeShapeType="1"/>
          </p:cNvSpPr>
          <p:nvPr/>
        </p:nvSpPr>
        <p:spPr bwMode="auto">
          <a:xfrm flipH="1">
            <a:off x="7362825" y="1862138"/>
            <a:ext cx="5254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6870700" y="5783263"/>
            <a:ext cx="4826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gill</a:t>
            </a:r>
          </a:p>
        </p:txBody>
      </p:sp>
      <p:sp>
        <p:nvSpPr>
          <p:cNvPr id="26" name="Text Box 14"/>
          <p:cNvSpPr txBox="1">
            <a:spLocks noChangeArrowheads="1"/>
          </p:cNvSpPr>
          <p:nvPr/>
        </p:nvSpPr>
        <p:spPr bwMode="auto">
          <a:xfrm>
            <a:off x="7820205" y="344488"/>
            <a:ext cx="1079143" cy="70788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 dirty="0" smtClean="0">
                <a:latin typeface="Arial Narrow" pitchFamily="34" charset="0"/>
              </a:rPr>
              <a:t>Plasma</a:t>
            </a:r>
          </a:p>
          <a:p>
            <a:pPr algn="ctr"/>
            <a:r>
              <a:rPr lang="en-CA" sz="2000" b="1" dirty="0" smtClean="0">
                <a:latin typeface="Arial Narrow" pitchFamily="34" charset="0"/>
              </a:rPr>
              <a:t>(pH ~7.8)</a:t>
            </a:r>
            <a:endParaRPr lang="en-CA" sz="2000" b="1" dirty="0">
              <a:latin typeface="Arial Narrow" pitchFamily="34" charset="0"/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5541400" y="382588"/>
            <a:ext cx="904415" cy="70788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 dirty="0" smtClean="0">
                <a:latin typeface="Arial Narrow" pitchFamily="34" charset="0"/>
              </a:rPr>
              <a:t>Water</a:t>
            </a:r>
          </a:p>
          <a:p>
            <a:pPr algn="ctr"/>
            <a:r>
              <a:rPr lang="en-CA" sz="2000" b="1" dirty="0" smtClean="0">
                <a:latin typeface="Arial Narrow" pitchFamily="34" charset="0"/>
              </a:rPr>
              <a:t>(pH ~8)</a:t>
            </a:r>
            <a:endParaRPr lang="en-CA" sz="2000" b="1" dirty="0">
              <a:latin typeface="Arial Narrow" pitchFamily="34" charset="0"/>
            </a:endParaRP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5754688" y="1679575"/>
            <a:ext cx="5715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CO</a:t>
            </a:r>
            <a:r>
              <a:rPr lang="en-CA" sz="2000" b="1" baseline="-25000">
                <a:latin typeface="Arial Narrow" pitchFamily="34" charset="0"/>
              </a:rPr>
              <a:t>2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29" name="Line 17"/>
          <p:cNvSpPr>
            <a:spLocks noChangeShapeType="1"/>
          </p:cNvSpPr>
          <p:nvPr/>
        </p:nvSpPr>
        <p:spPr bwMode="auto">
          <a:xfrm flipH="1">
            <a:off x="6313488" y="1862138"/>
            <a:ext cx="5238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0" name="Text Box 18"/>
          <p:cNvSpPr txBox="1">
            <a:spLocks noChangeArrowheads="1"/>
          </p:cNvSpPr>
          <p:nvPr/>
        </p:nvSpPr>
        <p:spPr bwMode="auto">
          <a:xfrm>
            <a:off x="5646738" y="2016125"/>
            <a:ext cx="823912" cy="17700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CA" sz="2000" b="1">
                <a:latin typeface="Arial Narrow" pitchFamily="34" charset="0"/>
              </a:rPr>
              <a:t>+</a:t>
            </a:r>
          </a:p>
          <a:p>
            <a:pPr algn="ctr">
              <a:lnSpc>
                <a:spcPct val="90000"/>
              </a:lnSpc>
            </a:pPr>
            <a:r>
              <a:rPr lang="en-CA" sz="2000" b="1">
                <a:latin typeface="Arial Narrow" pitchFamily="34" charset="0"/>
              </a:rPr>
              <a:t>H</a:t>
            </a:r>
            <a:r>
              <a:rPr lang="en-CA" sz="2000" b="1" baseline="-25000">
                <a:latin typeface="Arial Narrow" pitchFamily="34" charset="0"/>
              </a:rPr>
              <a:t>2</a:t>
            </a:r>
            <a:r>
              <a:rPr lang="en-CA" sz="2000" b="1">
                <a:latin typeface="Arial Narrow" pitchFamily="34" charset="0"/>
              </a:rPr>
              <a:t>O</a:t>
            </a:r>
          </a:p>
          <a:p>
            <a:pPr algn="ctr"/>
            <a:r>
              <a:rPr lang="en-CA" sz="2000" b="1">
                <a:latin typeface="Symbol" pitchFamily="18" charset="2"/>
              </a:rPr>
              <a:t>¯</a:t>
            </a:r>
            <a:endParaRPr lang="en-CA" sz="2000" b="1">
              <a:latin typeface="Arial Narrow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CA" sz="2000" b="1">
                <a:latin typeface="Arial Narrow" pitchFamily="34" charset="0"/>
              </a:rPr>
              <a:t>H</a:t>
            </a:r>
            <a:r>
              <a:rPr lang="en-CA" sz="2000" b="1" baseline="30000">
                <a:latin typeface="Arial Narrow" pitchFamily="34" charset="0"/>
              </a:rPr>
              <a:t>+</a:t>
            </a:r>
            <a:endParaRPr lang="en-CA" sz="2000" b="1">
              <a:latin typeface="Arial Narrow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CA" sz="2000" b="1">
                <a:latin typeface="Arial Narrow" pitchFamily="34" charset="0"/>
              </a:rPr>
              <a:t>+</a:t>
            </a:r>
          </a:p>
          <a:p>
            <a:pPr algn="ctr">
              <a:lnSpc>
                <a:spcPct val="90000"/>
              </a:lnSpc>
            </a:pPr>
            <a:r>
              <a:rPr lang="en-CA" sz="2000" b="1">
                <a:latin typeface="Arial Narrow" pitchFamily="34" charset="0"/>
              </a:rPr>
              <a:t>HCO</a:t>
            </a:r>
            <a:r>
              <a:rPr lang="en-CA" sz="2000" b="1" baseline="-25000">
                <a:latin typeface="Arial Narrow" pitchFamily="34" charset="0"/>
              </a:rPr>
              <a:t>3</a:t>
            </a:r>
            <a:r>
              <a:rPr lang="en-CA" sz="2000" b="1" baseline="30000">
                <a:latin typeface="Arial Narrow" pitchFamily="34" charset="0"/>
              </a:rPr>
              <a:t>-</a:t>
            </a:r>
            <a:r>
              <a:rPr lang="en-CA" sz="2000" b="1">
                <a:latin typeface="Arial Narrow" pitchFamily="34" charset="0"/>
              </a:rPr>
              <a:t> </a:t>
            </a:r>
          </a:p>
        </p:txBody>
      </p:sp>
      <p:sp>
        <p:nvSpPr>
          <p:cNvPr id="31" name="Text Box 19"/>
          <p:cNvSpPr txBox="1">
            <a:spLocks noChangeArrowheads="1"/>
          </p:cNvSpPr>
          <p:nvPr/>
        </p:nvSpPr>
        <p:spPr bwMode="auto">
          <a:xfrm>
            <a:off x="6864350" y="4146550"/>
            <a:ext cx="560388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NH</a:t>
            </a:r>
            <a:r>
              <a:rPr lang="en-CA" sz="2000" b="1" baseline="-25000">
                <a:latin typeface="Arial Narrow" pitchFamily="34" charset="0"/>
              </a:rPr>
              <a:t>3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32" name="Text Box 20"/>
          <p:cNvSpPr txBox="1">
            <a:spLocks noChangeArrowheads="1"/>
          </p:cNvSpPr>
          <p:nvPr/>
        </p:nvSpPr>
        <p:spPr bwMode="auto">
          <a:xfrm>
            <a:off x="7931150" y="4146550"/>
            <a:ext cx="560388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NH</a:t>
            </a:r>
            <a:r>
              <a:rPr lang="en-CA" sz="2000" b="1" baseline="-25000">
                <a:latin typeface="Arial Narrow" pitchFamily="34" charset="0"/>
              </a:rPr>
              <a:t>3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33" name="Line 21"/>
          <p:cNvSpPr>
            <a:spLocks noChangeShapeType="1"/>
          </p:cNvSpPr>
          <p:nvPr/>
        </p:nvSpPr>
        <p:spPr bwMode="auto">
          <a:xfrm flipH="1">
            <a:off x="7381875" y="4329113"/>
            <a:ext cx="5254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4" name="Text Box 22"/>
          <p:cNvSpPr txBox="1">
            <a:spLocks noChangeArrowheads="1"/>
          </p:cNvSpPr>
          <p:nvPr/>
        </p:nvSpPr>
        <p:spPr bwMode="auto">
          <a:xfrm>
            <a:off x="5780088" y="4146550"/>
            <a:ext cx="560387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NH</a:t>
            </a:r>
            <a:r>
              <a:rPr lang="en-CA" sz="2000" b="1" baseline="-25000">
                <a:latin typeface="Arial Narrow" pitchFamily="34" charset="0"/>
              </a:rPr>
              <a:t>3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35" name="Line 23"/>
          <p:cNvSpPr>
            <a:spLocks noChangeShapeType="1"/>
          </p:cNvSpPr>
          <p:nvPr/>
        </p:nvSpPr>
        <p:spPr bwMode="auto">
          <a:xfrm flipH="1">
            <a:off x="6332538" y="4329113"/>
            <a:ext cx="5238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6" name="Text Box 24"/>
          <p:cNvSpPr txBox="1">
            <a:spLocks noChangeArrowheads="1"/>
          </p:cNvSpPr>
          <p:nvPr/>
        </p:nvSpPr>
        <p:spPr bwMode="auto">
          <a:xfrm>
            <a:off x="4508500" y="4175125"/>
            <a:ext cx="14144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CA" sz="2000" b="1">
                <a:latin typeface="Arial Narrow" pitchFamily="34" charset="0"/>
              </a:rPr>
              <a:t>NH</a:t>
            </a:r>
            <a:r>
              <a:rPr lang="en-CA" sz="2000" b="1" baseline="-25000">
                <a:latin typeface="Arial Narrow" pitchFamily="34" charset="0"/>
              </a:rPr>
              <a:t>4</a:t>
            </a:r>
            <a:r>
              <a:rPr lang="en-CA" sz="2000" b="1" baseline="30000">
                <a:latin typeface="Arial Narrow" pitchFamily="34" charset="0"/>
              </a:rPr>
              <a:t>+</a:t>
            </a:r>
            <a:r>
              <a:rPr lang="en-CA" sz="2000" b="1">
                <a:latin typeface="Arial Narrow" pitchFamily="34" charset="0"/>
              </a:rPr>
              <a:t> </a:t>
            </a:r>
            <a:r>
              <a:rPr lang="en-CA" sz="2000" b="1">
                <a:latin typeface="Symbol" pitchFamily="18" charset="2"/>
              </a:rPr>
              <a:t>¬</a:t>
            </a:r>
            <a:r>
              <a:rPr lang="en-CA" sz="2000" b="1">
                <a:latin typeface="Arial Narrow" pitchFamily="34" charset="0"/>
              </a:rPr>
              <a:t> H</a:t>
            </a:r>
            <a:r>
              <a:rPr lang="en-CA" sz="2000" b="1" baseline="30000">
                <a:latin typeface="Arial Narrow" pitchFamily="34" charset="0"/>
              </a:rPr>
              <a:t>+</a:t>
            </a:r>
            <a:r>
              <a:rPr lang="en-CA" sz="2000" b="1">
                <a:latin typeface="Arial Narrow" pitchFamily="34" charset="0"/>
              </a:rPr>
              <a:t> +</a:t>
            </a:r>
          </a:p>
        </p:txBody>
      </p:sp>
      <p:sp>
        <p:nvSpPr>
          <p:cNvPr id="37" name="Freeform 25"/>
          <p:cNvSpPr>
            <a:spLocks/>
          </p:cNvSpPr>
          <p:nvPr/>
        </p:nvSpPr>
        <p:spPr bwMode="auto">
          <a:xfrm>
            <a:off x="5486400" y="3038475"/>
            <a:ext cx="390525" cy="1143000"/>
          </a:xfrm>
          <a:custGeom>
            <a:avLst/>
            <a:gdLst/>
            <a:ahLst/>
            <a:cxnLst>
              <a:cxn ang="0">
                <a:pos x="246" y="0"/>
              </a:cxn>
              <a:cxn ang="0">
                <a:pos x="0" y="0"/>
              </a:cxn>
              <a:cxn ang="0">
                <a:pos x="0" y="942"/>
              </a:cxn>
            </a:cxnLst>
            <a:rect l="0" t="0" r="r" b="b"/>
            <a:pathLst>
              <a:path w="246" h="942">
                <a:moveTo>
                  <a:pt x="246" y="0"/>
                </a:moveTo>
                <a:lnTo>
                  <a:pt x="0" y="0"/>
                </a:lnTo>
                <a:lnTo>
                  <a:pt x="0" y="942"/>
                </a:lnTo>
              </a:path>
            </a:pathLst>
          </a:custGeom>
          <a:noFill/>
          <a:ln w="28575" cmpd="sng">
            <a:solidFill>
              <a:schemeClr val="tx1"/>
            </a:solidFill>
            <a:round/>
            <a:headEnd type="none" w="med" len="med"/>
            <a:tailEnd type="arrow" w="med" len="med"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38" name="Oval 26"/>
          <p:cNvSpPr>
            <a:spLocks noChangeArrowheads="1"/>
          </p:cNvSpPr>
          <p:nvPr/>
        </p:nvSpPr>
        <p:spPr bwMode="auto">
          <a:xfrm>
            <a:off x="6410325" y="5140325"/>
            <a:ext cx="423863" cy="4286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39" name="Line 27"/>
          <p:cNvSpPr>
            <a:spLocks noChangeShapeType="1"/>
          </p:cNvSpPr>
          <p:nvPr/>
        </p:nvSpPr>
        <p:spPr bwMode="auto">
          <a:xfrm flipH="1">
            <a:off x="6083300" y="5121275"/>
            <a:ext cx="10588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0" name="Line 28"/>
          <p:cNvSpPr>
            <a:spLocks noChangeShapeType="1"/>
          </p:cNvSpPr>
          <p:nvPr/>
        </p:nvSpPr>
        <p:spPr bwMode="auto">
          <a:xfrm flipH="1">
            <a:off x="6083300" y="5597525"/>
            <a:ext cx="10588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 w="med" len="med"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1" name="Text Box 29"/>
          <p:cNvSpPr txBox="1">
            <a:spLocks noChangeArrowheads="1"/>
          </p:cNvSpPr>
          <p:nvPr/>
        </p:nvSpPr>
        <p:spPr bwMode="auto">
          <a:xfrm>
            <a:off x="5487988" y="4913313"/>
            <a:ext cx="639762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000000"/>
                </a:solidFill>
                <a:latin typeface="Arial Narrow" pitchFamily="34" charset="0"/>
              </a:rPr>
              <a:t>NH</a:t>
            </a:r>
            <a:r>
              <a:rPr lang="en-CA" sz="2000" b="1" baseline="-25000">
                <a:solidFill>
                  <a:srgbClr val="000000"/>
                </a:solidFill>
                <a:latin typeface="Arial Narrow" pitchFamily="34" charset="0"/>
              </a:rPr>
              <a:t>4</a:t>
            </a:r>
            <a:r>
              <a:rPr lang="en-CA" sz="2000" b="1" baseline="30000">
                <a:solidFill>
                  <a:srgbClr val="000000"/>
                </a:solidFill>
                <a:latin typeface="Arial Narrow" pitchFamily="34" charset="0"/>
              </a:rPr>
              <a:t>+</a:t>
            </a:r>
            <a:endParaRPr lang="en-CA" sz="2000" b="1">
              <a:solidFill>
                <a:srgbClr val="000000"/>
              </a:solidFill>
              <a:latin typeface="Arial Narrow" pitchFamily="34" charset="0"/>
            </a:endParaRPr>
          </a:p>
        </p:txBody>
      </p:sp>
      <p:sp>
        <p:nvSpPr>
          <p:cNvPr id="42" name="Text Box 30"/>
          <p:cNvSpPr txBox="1">
            <a:spLocks noChangeArrowheads="1"/>
          </p:cNvSpPr>
          <p:nvPr/>
        </p:nvSpPr>
        <p:spPr bwMode="auto">
          <a:xfrm>
            <a:off x="6970713" y="5389563"/>
            <a:ext cx="62865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H</a:t>
            </a:r>
            <a:r>
              <a:rPr lang="en-CA" sz="2000" b="1" baseline="30000">
                <a:latin typeface="Arial Narrow" pitchFamily="34" charset="0"/>
              </a:rPr>
              <a:t>+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43" name="Oval 31"/>
          <p:cNvSpPr>
            <a:spLocks noChangeArrowheads="1"/>
          </p:cNvSpPr>
          <p:nvPr/>
        </p:nvSpPr>
        <p:spPr bwMode="auto">
          <a:xfrm>
            <a:off x="6410325" y="3044825"/>
            <a:ext cx="423863" cy="428625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4" name="Line 32"/>
          <p:cNvSpPr>
            <a:spLocks noChangeShapeType="1"/>
          </p:cNvSpPr>
          <p:nvPr/>
        </p:nvSpPr>
        <p:spPr bwMode="auto">
          <a:xfrm flipH="1">
            <a:off x="6207125" y="3035300"/>
            <a:ext cx="8207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5" name="Text Box 33"/>
          <p:cNvSpPr txBox="1">
            <a:spLocks noChangeArrowheads="1"/>
          </p:cNvSpPr>
          <p:nvPr/>
        </p:nvSpPr>
        <p:spPr bwMode="auto">
          <a:xfrm>
            <a:off x="6388100" y="3105150"/>
            <a:ext cx="474663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solidFill>
                  <a:schemeClr val="bg1"/>
                </a:solidFill>
                <a:latin typeface="Arial Narrow" pitchFamily="34" charset="0"/>
              </a:rPr>
              <a:t>ATP</a:t>
            </a:r>
          </a:p>
        </p:txBody>
      </p:sp>
      <p:sp>
        <p:nvSpPr>
          <p:cNvPr id="47" name="Text Box 14"/>
          <p:cNvSpPr txBox="1">
            <a:spLocks noChangeArrowheads="1"/>
          </p:cNvSpPr>
          <p:nvPr/>
        </p:nvSpPr>
        <p:spPr bwMode="auto">
          <a:xfrm>
            <a:off x="630237" y="3860800"/>
            <a:ext cx="3513138" cy="10156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B9B9B9">
                <a:gamma/>
                <a:shade val="60000"/>
                <a:invGamma/>
              </a:srgbClr>
            </a:prstShdw>
          </a:effectLst>
        </p:spPr>
        <p:txBody>
          <a:bodyPr wrap="square">
            <a:spAutoFit/>
          </a:bodyPr>
          <a:lstStyle/>
          <a:p>
            <a:pPr algn="ctr"/>
            <a:r>
              <a:rPr lang="en-CA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NH</a:t>
            </a:r>
            <a:r>
              <a:rPr lang="en-CA" sz="2000" b="1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4</a:t>
            </a:r>
            <a:r>
              <a:rPr lang="en-CA" sz="2000" b="1" baseline="30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+</a:t>
            </a:r>
            <a:r>
              <a:rPr lang="en-CA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CA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mbol" pitchFamily="18" charset="2"/>
              </a:rPr>
              <a:t>«</a:t>
            </a:r>
            <a:r>
              <a:rPr lang="en-CA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NH</a:t>
            </a:r>
            <a:r>
              <a:rPr lang="en-CA" sz="2000" b="1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3</a:t>
            </a:r>
            <a:r>
              <a:rPr lang="en-CA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+ H</a:t>
            </a:r>
            <a:r>
              <a:rPr lang="en-CA" sz="2000" b="1" baseline="300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+</a:t>
            </a:r>
          </a:p>
          <a:p>
            <a:pPr algn="ctr"/>
            <a:r>
              <a:rPr lang="en-CA" sz="2000" b="1" dirty="0" smtClean="0">
                <a:latin typeface="Arial Narrow" pitchFamily="34" charset="0"/>
              </a:rPr>
              <a:t>At physiological pH, </a:t>
            </a:r>
            <a:br>
              <a:rPr lang="en-CA" sz="2000" b="1" dirty="0" smtClean="0">
                <a:latin typeface="Arial Narrow" pitchFamily="34" charset="0"/>
              </a:rPr>
            </a:br>
            <a:r>
              <a:rPr lang="en-CA" sz="2000" b="1" dirty="0" smtClean="0">
                <a:latin typeface="Arial Narrow" pitchFamily="34" charset="0"/>
              </a:rPr>
              <a:t>NH</a:t>
            </a:r>
            <a:r>
              <a:rPr lang="en-CA" sz="2000" b="1" baseline="-25000" dirty="0" smtClean="0">
                <a:latin typeface="Arial Narrow" pitchFamily="34" charset="0"/>
              </a:rPr>
              <a:t>4</a:t>
            </a:r>
            <a:r>
              <a:rPr lang="en-CA" sz="2000" b="1" baseline="30000" dirty="0" smtClean="0">
                <a:latin typeface="Arial Narrow" pitchFamily="34" charset="0"/>
              </a:rPr>
              <a:t>+</a:t>
            </a:r>
            <a:r>
              <a:rPr lang="en-CA" sz="2000" b="1" dirty="0" smtClean="0">
                <a:latin typeface="Arial Narrow" pitchFamily="34" charset="0"/>
              </a:rPr>
              <a:t> &gt;&gt; NH</a:t>
            </a:r>
            <a:r>
              <a:rPr lang="en-CA" sz="2000" b="1" baseline="-25000" dirty="0" smtClean="0">
                <a:latin typeface="Arial Narrow" pitchFamily="34" charset="0"/>
              </a:rPr>
              <a:t>3</a:t>
            </a:r>
            <a:endParaRPr lang="en-CA" sz="2000" b="1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0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7625" y="28575"/>
            <a:ext cx="8755063" cy="3371850"/>
          </a:xfrm>
        </p:spPr>
        <p:txBody>
          <a:bodyPr/>
          <a:lstStyle/>
          <a:p>
            <a:pPr marL="288925" indent="-288925"/>
            <a:r>
              <a:rPr lang="en-CA" dirty="0"/>
              <a:t>Urea-excreting animals</a:t>
            </a:r>
          </a:p>
          <a:p>
            <a:pPr marL="688975" lvl="1" indent="-285750"/>
            <a:r>
              <a:rPr lang="en-CA" dirty="0"/>
              <a:t>pros and cons</a:t>
            </a:r>
          </a:p>
          <a:p>
            <a:pPr marL="688975" lvl="1" indent="-285750"/>
            <a:r>
              <a:rPr lang="en-CA" dirty="0" smtClean="0"/>
              <a:t>Excreted via kidneys or gills</a:t>
            </a:r>
          </a:p>
          <a:p>
            <a:pPr marL="974725" lvl="2" indent="-285750"/>
            <a:r>
              <a:rPr lang="en-CA" dirty="0" smtClean="0"/>
              <a:t>Role of urea transporters</a:t>
            </a:r>
          </a:p>
          <a:p>
            <a:pPr marL="688975" lvl="1" indent="-285750"/>
            <a:r>
              <a:rPr lang="en-CA" dirty="0" smtClean="0"/>
              <a:t>Synthesis </a:t>
            </a:r>
            <a:r>
              <a:rPr lang="en-CA" dirty="0"/>
              <a:t>pathways </a:t>
            </a:r>
          </a:p>
          <a:p>
            <a:pPr marL="1031875" lvl="2" indent="-228600"/>
            <a:r>
              <a:rPr lang="en-CA" dirty="0"/>
              <a:t>OUC – mammals, adult amphibians, </a:t>
            </a:r>
            <a:r>
              <a:rPr lang="en-CA" dirty="0" err="1"/>
              <a:t>elasmobranch</a:t>
            </a:r>
            <a:r>
              <a:rPr lang="en-CA" dirty="0"/>
              <a:t> fish, a few </a:t>
            </a:r>
            <a:r>
              <a:rPr lang="en-CA" dirty="0" err="1"/>
              <a:t>teleost</a:t>
            </a:r>
            <a:r>
              <a:rPr lang="en-CA" dirty="0"/>
              <a:t> fish</a:t>
            </a:r>
          </a:p>
          <a:p>
            <a:pPr marL="1031875" lvl="2" indent="-228600"/>
            <a:r>
              <a:rPr lang="en-CA" dirty="0" err="1"/>
              <a:t>uricolysis</a:t>
            </a:r>
            <a:r>
              <a:rPr lang="en-CA" dirty="0"/>
              <a:t> (invertebrates), </a:t>
            </a:r>
            <a:r>
              <a:rPr lang="en-CA" dirty="0" err="1"/>
              <a:t>arginolysis</a:t>
            </a:r>
            <a:r>
              <a:rPr lang="en-CA" dirty="0"/>
              <a:t> (most </a:t>
            </a:r>
            <a:r>
              <a:rPr lang="en-CA" dirty="0" err="1"/>
              <a:t>teleost</a:t>
            </a:r>
            <a:r>
              <a:rPr lang="en-CA" dirty="0"/>
              <a:t> fish)</a:t>
            </a:r>
          </a:p>
          <a:p>
            <a:pPr marL="688975" lvl="1" indent="-285750"/>
            <a:endParaRPr lang="en-CA" dirty="0"/>
          </a:p>
        </p:txBody>
      </p:sp>
      <p:sp>
        <p:nvSpPr>
          <p:cNvPr id="472067" name="Oval 3"/>
          <p:cNvSpPr>
            <a:spLocks noChangeArrowheads="1"/>
          </p:cNvSpPr>
          <p:nvPr/>
        </p:nvSpPr>
        <p:spPr bwMode="auto">
          <a:xfrm>
            <a:off x="2357438" y="3724275"/>
            <a:ext cx="2743200" cy="2676525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CA" sz="1800" b="1">
              <a:latin typeface="Arial Narrow" pitchFamily="34" charset="0"/>
            </a:endParaRPr>
          </a:p>
        </p:txBody>
      </p:sp>
      <p:sp useBgFill="1">
        <p:nvSpPr>
          <p:cNvPr id="472068" name="Text Box 4"/>
          <p:cNvSpPr txBox="1">
            <a:spLocks noChangeArrowheads="1"/>
          </p:cNvSpPr>
          <p:nvPr/>
        </p:nvSpPr>
        <p:spPr bwMode="auto">
          <a:xfrm>
            <a:off x="3219450" y="3621088"/>
            <a:ext cx="1017588" cy="366712"/>
          </a:xfrm>
          <a:prstGeom prst="rect">
            <a:avLst/>
          </a:prstGeom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Ornithine</a:t>
            </a:r>
          </a:p>
        </p:txBody>
      </p:sp>
      <p:sp>
        <p:nvSpPr>
          <p:cNvPr id="472069" name="Text Box 5"/>
          <p:cNvSpPr txBox="1">
            <a:spLocks noChangeArrowheads="1"/>
          </p:cNvSpPr>
          <p:nvPr/>
        </p:nvSpPr>
        <p:spPr bwMode="auto">
          <a:xfrm>
            <a:off x="1011238" y="3355975"/>
            <a:ext cx="2119312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CA" sz="1800" b="1">
                <a:latin typeface="Arial Narrow" pitchFamily="34" charset="0"/>
              </a:rPr>
              <a:t>Carbamoyl </a:t>
            </a:r>
          </a:p>
          <a:p>
            <a:pPr algn="ctr">
              <a:lnSpc>
                <a:spcPct val="85000"/>
              </a:lnSpc>
            </a:pPr>
            <a:r>
              <a:rPr lang="en-CA" sz="1800" b="1">
                <a:latin typeface="Arial Narrow" pitchFamily="34" charset="0"/>
              </a:rPr>
              <a:t>phosphate</a:t>
            </a:r>
          </a:p>
        </p:txBody>
      </p:sp>
      <p:sp useBgFill="1">
        <p:nvSpPr>
          <p:cNvPr id="472070" name="Text Box 6"/>
          <p:cNvSpPr txBox="1">
            <a:spLocks noChangeArrowheads="1"/>
          </p:cNvSpPr>
          <p:nvPr/>
        </p:nvSpPr>
        <p:spPr bwMode="auto">
          <a:xfrm>
            <a:off x="1384300" y="2568575"/>
            <a:ext cx="1373188" cy="366713"/>
          </a:xfrm>
          <a:prstGeom prst="rect">
            <a:avLst/>
          </a:prstGeom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NH</a:t>
            </a:r>
            <a:r>
              <a:rPr lang="en-CA" sz="1800" b="1" baseline="-25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4</a:t>
            </a:r>
            <a:r>
              <a:rPr lang="en-CA" sz="1800" b="1" baseline="30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+</a:t>
            </a:r>
            <a:r>
              <a:rPr lang="en-CA" sz="1800" b="1">
                <a:latin typeface="Arial Narrow" pitchFamily="34" charset="0"/>
              </a:rPr>
              <a:t> + HCO</a:t>
            </a:r>
            <a:r>
              <a:rPr lang="en-CA" sz="1800" b="1" baseline="-25000">
                <a:latin typeface="Arial Narrow" pitchFamily="34" charset="0"/>
              </a:rPr>
              <a:t>3 </a:t>
            </a:r>
            <a:r>
              <a:rPr lang="en-CA" sz="1800" b="1" baseline="30000">
                <a:latin typeface="Arial Narrow" pitchFamily="34" charset="0"/>
              </a:rPr>
              <a:t>-</a:t>
            </a:r>
          </a:p>
        </p:txBody>
      </p:sp>
      <p:sp>
        <p:nvSpPr>
          <p:cNvPr id="472071" name="Line 7"/>
          <p:cNvSpPr>
            <a:spLocks noChangeShapeType="1"/>
          </p:cNvSpPr>
          <p:nvPr/>
        </p:nvSpPr>
        <p:spPr bwMode="auto">
          <a:xfrm>
            <a:off x="1993900" y="2943225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72" name="Freeform 8"/>
          <p:cNvSpPr>
            <a:spLocks/>
          </p:cNvSpPr>
          <p:nvPr/>
        </p:nvSpPr>
        <p:spPr bwMode="auto">
          <a:xfrm>
            <a:off x="2157413" y="3924300"/>
            <a:ext cx="269875" cy="8382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96" y="90"/>
              </a:cxn>
              <a:cxn ang="0">
                <a:pos x="168" y="204"/>
              </a:cxn>
              <a:cxn ang="0">
                <a:pos x="192" y="372"/>
              </a:cxn>
              <a:cxn ang="0">
                <a:pos x="168" y="528"/>
              </a:cxn>
            </a:cxnLst>
            <a:rect l="0" t="0" r="r" b="b"/>
            <a:pathLst>
              <a:path w="192" h="528">
                <a:moveTo>
                  <a:pt x="0" y="0"/>
                </a:moveTo>
                <a:cubicBezTo>
                  <a:pt x="34" y="28"/>
                  <a:pt x="68" y="56"/>
                  <a:pt x="96" y="90"/>
                </a:cubicBezTo>
                <a:cubicBezTo>
                  <a:pt x="124" y="124"/>
                  <a:pt x="152" y="157"/>
                  <a:pt x="168" y="204"/>
                </a:cubicBezTo>
                <a:cubicBezTo>
                  <a:pt x="184" y="251"/>
                  <a:pt x="192" y="318"/>
                  <a:pt x="192" y="372"/>
                </a:cubicBezTo>
                <a:cubicBezTo>
                  <a:pt x="192" y="426"/>
                  <a:pt x="180" y="477"/>
                  <a:pt x="168" y="528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73" name="Text Box 9"/>
          <p:cNvSpPr txBox="1">
            <a:spLocks noChangeArrowheads="1"/>
          </p:cNvSpPr>
          <p:nvPr/>
        </p:nvSpPr>
        <p:spPr bwMode="auto">
          <a:xfrm>
            <a:off x="5275263" y="3846513"/>
            <a:ext cx="714375" cy="3667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UREA</a:t>
            </a:r>
            <a:endParaRPr lang="en-CA" sz="1800" b="1">
              <a:solidFill>
                <a:srgbClr val="CC0000"/>
              </a:solidFill>
              <a:latin typeface="Arial Narrow" pitchFamily="34" charset="0"/>
            </a:endParaRPr>
          </a:p>
        </p:txBody>
      </p:sp>
      <p:sp useBgFill="1">
        <p:nvSpPr>
          <p:cNvPr id="472074" name="Text Box 10"/>
          <p:cNvSpPr txBox="1">
            <a:spLocks noChangeArrowheads="1"/>
          </p:cNvSpPr>
          <p:nvPr/>
        </p:nvSpPr>
        <p:spPr bwMode="auto">
          <a:xfrm>
            <a:off x="3135313" y="3621088"/>
            <a:ext cx="1017587" cy="366712"/>
          </a:xfrm>
          <a:prstGeom prst="rect">
            <a:avLst/>
          </a:prstGeom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 dirty="0" err="1">
                <a:solidFill>
                  <a:schemeClr val="tx2"/>
                </a:solidFill>
                <a:latin typeface="Arial Narrow" pitchFamily="34" charset="0"/>
              </a:rPr>
              <a:t>Ornithine</a:t>
            </a:r>
            <a:endParaRPr lang="en-CA" sz="1800" b="1" dirty="0">
              <a:solidFill>
                <a:schemeClr val="tx2"/>
              </a:solidFill>
              <a:latin typeface="Arial Narrow" pitchFamily="34" charset="0"/>
            </a:endParaRPr>
          </a:p>
        </p:txBody>
      </p:sp>
      <p:sp useBgFill="1">
        <p:nvSpPr>
          <p:cNvPr id="472075" name="Text Box 11"/>
          <p:cNvSpPr txBox="1">
            <a:spLocks noChangeArrowheads="1"/>
          </p:cNvSpPr>
          <p:nvPr/>
        </p:nvSpPr>
        <p:spPr bwMode="auto">
          <a:xfrm>
            <a:off x="1401763" y="2568575"/>
            <a:ext cx="1338262" cy="366713"/>
          </a:xfrm>
          <a:prstGeom prst="rect">
            <a:avLst/>
          </a:prstGeom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NH</a:t>
            </a:r>
            <a:r>
              <a:rPr lang="en-CA" sz="1800" b="1" baseline="-2500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4</a:t>
            </a:r>
            <a:r>
              <a:rPr lang="en-CA" sz="1800" b="1" baseline="3000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+</a:t>
            </a:r>
            <a:r>
              <a:rPr lang="en-CA" sz="1800" b="1">
                <a:latin typeface="Arial Narrow" pitchFamily="34" charset="0"/>
              </a:rPr>
              <a:t> + HCO</a:t>
            </a:r>
            <a:r>
              <a:rPr lang="en-CA" sz="1800" b="1" baseline="-25000">
                <a:latin typeface="Arial Narrow" pitchFamily="34" charset="0"/>
              </a:rPr>
              <a:t>3</a:t>
            </a:r>
            <a:r>
              <a:rPr lang="en-CA" sz="1800" b="1" baseline="30000">
                <a:latin typeface="Arial Narrow" pitchFamily="34" charset="0"/>
              </a:rPr>
              <a:t>-</a:t>
            </a:r>
          </a:p>
        </p:txBody>
      </p:sp>
      <p:sp>
        <p:nvSpPr>
          <p:cNvPr id="472076" name="Line 12"/>
          <p:cNvSpPr>
            <a:spLocks noChangeShapeType="1"/>
          </p:cNvSpPr>
          <p:nvPr/>
        </p:nvSpPr>
        <p:spPr bwMode="auto">
          <a:xfrm>
            <a:off x="1993900" y="2943225"/>
            <a:ext cx="0" cy="4286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77" name="Freeform 13"/>
          <p:cNvSpPr>
            <a:spLocks/>
          </p:cNvSpPr>
          <p:nvPr/>
        </p:nvSpPr>
        <p:spPr bwMode="auto">
          <a:xfrm>
            <a:off x="5073650" y="4051300"/>
            <a:ext cx="273050" cy="838200"/>
          </a:xfrm>
          <a:custGeom>
            <a:avLst/>
            <a:gdLst/>
            <a:ahLst/>
            <a:cxnLst>
              <a:cxn ang="0">
                <a:pos x="7" y="528"/>
              </a:cxn>
              <a:cxn ang="0">
                <a:pos x="7" y="318"/>
              </a:cxn>
              <a:cxn ang="0">
                <a:pos x="49" y="144"/>
              </a:cxn>
              <a:cxn ang="0">
                <a:pos x="193" y="0"/>
              </a:cxn>
            </a:cxnLst>
            <a:rect l="0" t="0" r="r" b="b"/>
            <a:pathLst>
              <a:path w="193" h="528">
                <a:moveTo>
                  <a:pt x="7" y="528"/>
                </a:moveTo>
                <a:cubicBezTo>
                  <a:pt x="3" y="455"/>
                  <a:pt x="0" y="382"/>
                  <a:pt x="7" y="318"/>
                </a:cubicBezTo>
                <a:cubicBezTo>
                  <a:pt x="14" y="254"/>
                  <a:pt x="18" y="197"/>
                  <a:pt x="49" y="144"/>
                </a:cubicBezTo>
                <a:cubicBezTo>
                  <a:pt x="80" y="91"/>
                  <a:pt x="136" y="45"/>
                  <a:pt x="193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78" name="Text Box 14"/>
          <p:cNvSpPr txBox="1">
            <a:spLocks noChangeArrowheads="1"/>
          </p:cNvSpPr>
          <p:nvPr/>
        </p:nvSpPr>
        <p:spPr bwMode="auto">
          <a:xfrm>
            <a:off x="2036763" y="2978150"/>
            <a:ext cx="663575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2ATP</a:t>
            </a:r>
          </a:p>
        </p:txBody>
      </p:sp>
      <p:sp useBgFill="1">
        <p:nvSpPr>
          <p:cNvPr id="472079" name="Text Box 15"/>
          <p:cNvSpPr txBox="1">
            <a:spLocks noChangeArrowheads="1"/>
          </p:cNvSpPr>
          <p:nvPr/>
        </p:nvSpPr>
        <p:spPr bwMode="auto">
          <a:xfrm>
            <a:off x="2940050" y="6169025"/>
            <a:ext cx="1654175" cy="366713"/>
          </a:xfrm>
          <a:prstGeom prst="rect">
            <a:avLst/>
          </a:prstGeom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Arginosuccinate</a:t>
            </a:r>
          </a:p>
        </p:txBody>
      </p:sp>
      <p:sp>
        <p:nvSpPr>
          <p:cNvPr id="472084" name="Text Box 20"/>
          <p:cNvSpPr txBox="1">
            <a:spLocks noChangeArrowheads="1"/>
          </p:cNvSpPr>
          <p:nvPr/>
        </p:nvSpPr>
        <p:spPr bwMode="auto">
          <a:xfrm>
            <a:off x="774700" y="5451475"/>
            <a:ext cx="1644650" cy="558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CA" sz="1800" b="1">
                <a:latin typeface="Arial Narrow" pitchFamily="34" charset="0"/>
              </a:rPr>
              <a:t>Aspartic</a:t>
            </a:r>
          </a:p>
          <a:p>
            <a:pPr algn="ctr">
              <a:lnSpc>
                <a:spcPct val="85000"/>
              </a:lnSpc>
            </a:pPr>
            <a:r>
              <a:rPr lang="en-CA" sz="1800" b="1">
                <a:latin typeface="Arial Narrow" pitchFamily="34" charset="0"/>
              </a:rPr>
              <a:t>acid</a:t>
            </a:r>
          </a:p>
        </p:txBody>
      </p:sp>
      <p:sp>
        <p:nvSpPr>
          <p:cNvPr id="472085" name="Freeform 21"/>
          <p:cNvSpPr>
            <a:spLocks/>
          </p:cNvSpPr>
          <p:nvPr/>
        </p:nvSpPr>
        <p:spPr bwMode="auto">
          <a:xfrm>
            <a:off x="2020888" y="5638800"/>
            <a:ext cx="736600" cy="37147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98" y="36"/>
              </a:cxn>
              <a:cxn ang="0">
                <a:pos x="408" y="144"/>
              </a:cxn>
              <a:cxn ang="0">
                <a:pos x="522" y="234"/>
              </a:cxn>
            </a:cxnLst>
            <a:rect l="0" t="0" r="r" b="b"/>
            <a:pathLst>
              <a:path w="522" h="234">
                <a:moveTo>
                  <a:pt x="0" y="0"/>
                </a:moveTo>
                <a:cubicBezTo>
                  <a:pt x="65" y="6"/>
                  <a:pt x="130" y="12"/>
                  <a:pt x="198" y="36"/>
                </a:cubicBezTo>
                <a:cubicBezTo>
                  <a:pt x="266" y="60"/>
                  <a:pt x="354" y="111"/>
                  <a:pt x="408" y="144"/>
                </a:cubicBezTo>
                <a:cubicBezTo>
                  <a:pt x="462" y="177"/>
                  <a:pt x="492" y="205"/>
                  <a:pt x="522" y="234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 useBgFill="1">
        <p:nvSpPr>
          <p:cNvPr id="472086" name="Text Box 22"/>
          <p:cNvSpPr txBox="1">
            <a:spLocks noChangeArrowheads="1"/>
          </p:cNvSpPr>
          <p:nvPr/>
        </p:nvSpPr>
        <p:spPr bwMode="auto">
          <a:xfrm>
            <a:off x="4630738" y="5111750"/>
            <a:ext cx="944562" cy="366713"/>
          </a:xfrm>
          <a:prstGeom prst="rect">
            <a:avLst/>
          </a:prstGeom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Arginine</a:t>
            </a:r>
          </a:p>
        </p:txBody>
      </p:sp>
      <p:sp useBgFill="1">
        <p:nvSpPr>
          <p:cNvPr id="472087" name="Text Box 23"/>
          <p:cNvSpPr txBox="1">
            <a:spLocks noChangeArrowheads="1"/>
          </p:cNvSpPr>
          <p:nvPr/>
        </p:nvSpPr>
        <p:spPr bwMode="auto">
          <a:xfrm>
            <a:off x="1878013" y="5111750"/>
            <a:ext cx="996950" cy="366713"/>
          </a:xfrm>
          <a:prstGeom prst="rect">
            <a:avLst/>
          </a:prstGeom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Citrulline</a:t>
            </a:r>
          </a:p>
        </p:txBody>
      </p:sp>
      <p:sp>
        <p:nvSpPr>
          <p:cNvPr id="472088" name="Freeform 24"/>
          <p:cNvSpPr>
            <a:spLocks/>
          </p:cNvSpPr>
          <p:nvPr/>
        </p:nvSpPr>
        <p:spPr bwMode="auto">
          <a:xfrm>
            <a:off x="4965700" y="5429250"/>
            <a:ext cx="76200" cy="225425"/>
          </a:xfrm>
          <a:custGeom>
            <a:avLst/>
            <a:gdLst/>
            <a:ahLst/>
            <a:cxnLst>
              <a:cxn ang="0">
                <a:pos x="54" y="0"/>
              </a:cxn>
              <a:cxn ang="0">
                <a:pos x="30" y="108"/>
              </a:cxn>
              <a:cxn ang="0">
                <a:pos x="0" y="180"/>
              </a:cxn>
            </a:cxnLst>
            <a:rect l="0" t="0" r="r" b="b"/>
            <a:pathLst>
              <a:path w="54" h="180">
                <a:moveTo>
                  <a:pt x="54" y="0"/>
                </a:moveTo>
                <a:cubicBezTo>
                  <a:pt x="46" y="39"/>
                  <a:pt x="39" y="78"/>
                  <a:pt x="30" y="108"/>
                </a:cubicBezTo>
                <a:cubicBezTo>
                  <a:pt x="21" y="138"/>
                  <a:pt x="10" y="159"/>
                  <a:pt x="0" y="18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stealth" w="lg" len="lg"/>
            <a:tailEnd type="non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89" name="Text Box 25"/>
          <p:cNvSpPr txBox="1">
            <a:spLocks noChangeArrowheads="1"/>
          </p:cNvSpPr>
          <p:nvPr/>
        </p:nvSpPr>
        <p:spPr bwMode="auto">
          <a:xfrm>
            <a:off x="5083175" y="4387850"/>
            <a:ext cx="957263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solidFill>
                  <a:srgbClr val="000000"/>
                </a:solidFill>
                <a:latin typeface="Arial Narrow" pitchFamily="34" charset="0"/>
              </a:rPr>
              <a:t>arginase</a:t>
            </a:r>
            <a:endParaRPr lang="en-CA" sz="1800" b="1">
              <a:solidFill>
                <a:srgbClr val="FFFF99"/>
              </a:solidFill>
              <a:latin typeface="Arial Narrow" pitchFamily="34" charset="0"/>
            </a:endParaRPr>
          </a:p>
        </p:txBody>
      </p:sp>
      <p:sp>
        <p:nvSpPr>
          <p:cNvPr id="472090" name="Freeform 26"/>
          <p:cNvSpPr>
            <a:spLocks/>
          </p:cNvSpPr>
          <p:nvPr/>
        </p:nvSpPr>
        <p:spPr bwMode="auto">
          <a:xfrm>
            <a:off x="2913063" y="6153150"/>
            <a:ext cx="101600" cy="104775"/>
          </a:xfrm>
          <a:custGeom>
            <a:avLst/>
            <a:gdLst/>
            <a:ahLst/>
            <a:cxnLst>
              <a:cxn ang="0">
                <a:pos x="72" y="66"/>
              </a:cxn>
              <a:cxn ang="0">
                <a:pos x="42" y="30"/>
              </a:cxn>
              <a:cxn ang="0">
                <a:pos x="0" y="0"/>
              </a:cxn>
            </a:cxnLst>
            <a:rect l="0" t="0" r="r" b="b"/>
            <a:pathLst>
              <a:path w="72" h="66">
                <a:moveTo>
                  <a:pt x="72" y="66"/>
                </a:moveTo>
                <a:cubicBezTo>
                  <a:pt x="63" y="53"/>
                  <a:pt x="54" y="41"/>
                  <a:pt x="42" y="30"/>
                </a:cubicBezTo>
                <a:cubicBezTo>
                  <a:pt x="30" y="19"/>
                  <a:pt x="15" y="9"/>
                  <a:pt x="0" y="0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stealth" w="lg" len="lg"/>
            <a:tailEnd type="non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91" name="Freeform 27"/>
          <p:cNvSpPr>
            <a:spLocks/>
          </p:cNvSpPr>
          <p:nvPr/>
        </p:nvSpPr>
        <p:spPr bwMode="auto">
          <a:xfrm>
            <a:off x="4152900" y="3759200"/>
            <a:ext cx="134938" cy="85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24"/>
              </a:cxn>
              <a:cxn ang="0">
                <a:pos x="96" y="54"/>
              </a:cxn>
            </a:cxnLst>
            <a:rect l="0" t="0" r="r" b="b"/>
            <a:pathLst>
              <a:path w="96" h="54">
                <a:moveTo>
                  <a:pt x="0" y="0"/>
                </a:moveTo>
                <a:cubicBezTo>
                  <a:pt x="16" y="7"/>
                  <a:pt x="32" y="15"/>
                  <a:pt x="48" y="24"/>
                </a:cubicBezTo>
                <a:cubicBezTo>
                  <a:pt x="64" y="33"/>
                  <a:pt x="80" y="43"/>
                  <a:pt x="96" y="54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stealth" w="lg" len="lg"/>
            <a:tailEnd type="non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92" name="Freeform 28"/>
          <p:cNvSpPr>
            <a:spLocks/>
          </p:cNvSpPr>
          <p:nvPr/>
        </p:nvSpPr>
        <p:spPr bwMode="auto">
          <a:xfrm rot="14478831">
            <a:off x="2286794" y="5072856"/>
            <a:ext cx="134938" cy="85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48" y="24"/>
              </a:cxn>
              <a:cxn ang="0">
                <a:pos x="96" y="54"/>
              </a:cxn>
            </a:cxnLst>
            <a:rect l="0" t="0" r="r" b="b"/>
            <a:pathLst>
              <a:path w="96" h="54">
                <a:moveTo>
                  <a:pt x="0" y="0"/>
                </a:moveTo>
                <a:cubicBezTo>
                  <a:pt x="16" y="7"/>
                  <a:pt x="32" y="15"/>
                  <a:pt x="48" y="24"/>
                </a:cubicBezTo>
                <a:cubicBezTo>
                  <a:pt x="64" y="33"/>
                  <a:pt x="80" y="43"/>
                  <a:pt x="96" y="54"/>
                </a:cubicBezTo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round/>
            <a:headEnd type="stealth" w="lg" len="lg"/>
            <a:tailEnd type="non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93" name="Text Box 29"/>
          <p:cNvSpPr txBox="1">
            <a:spLocks noChangeArrowheads="1"/>
          </p:cNvSpPr>
          <p:nvPr/>
        </p:nvSpPr>
        <p:spPr bwMode="auto">
          <a:xfrm>
            <a:off x="6624638" y="2522538"/>
            <a:ext cx="1027112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Arginine</a:t>
            </a:r>
            <a:endParaRPr lang="en-CA" sz="2000" b="1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472094" name="Text Box 30"/>
          <p:cNvSpPr txBox="1">
            <a:spLocks noChangeArrowheads="1"/>
          </p:cNvSpPr>
          <p:nvPr/>
        </p:nvSpPr>
        <p:spPr bwMode="auto">
          <a:xfrm>
            <a:off x="6738938" y="3570288"/>
            <a:ext cx="776287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UREA</a:t>
            </a:r>
          </a:p>
        </p:txBody>
      </p:sp>
      <p:sp>
        <p:nvSpPr>
          <p:cNvPr id="472095" name="Line 31"/>
          <p:cNvSpPr>
            <a:spLocks noChangeShapeType="1"/>
          </p:cNvSpPr>
          <p:nvPr/>
        </p:nvSpPr>
        <p:spPr bwMode="auto">
          <a:xfrm>
            <a:off x="7118350" y="2911475"/>
            <a:ext cx="0" cy="6953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2096" name="Text Box 32"/>
          <p:cNvSpPr txBox="1">
            <a:spLocks noChangeArrowheads="1"/>
          </p:cNvSpPr>
          <p:nvPr/>
        </p:nvSpPr>
        <p:spPr bwMode="auto">
          <a:xfrm>
            <a:off x="7104063" y="3051175"/>
            <a:ext cx="957262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solidFill>
                  <a:srgbClr val="000000"/>
                </a:solidFill>
                <a:latin typeface="Arial Narrow" pitchFamily="34" charset="0"/>
              </a:rPr>
              <a:t>arginase</a:t>
            </a:r>
          </a:p>
        </p:txBody>
      </p:sp>
      <p:sp>
        <p:nvSpPr>
          <p:cNvPr id="472097" name="Text Box 33"/>
          <p:cNvSpPr txBox="1">
            <a:spLocks noChangeArrowheads="1"/>
          </p:cNvSpPr>
          <p:nvPr/>
        </p:nvSpPr>
        <p:spPr bwMode="auto">
          <a:xfrm>
            <a:off x="6926263" y="4692650"/>
            <a:ext cx="1436687" cy="6413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800" b="1">
                <a:latin typeface="Arial Narrow" pitchFamily="34" charset="0"/>
              </a:rPr>
              <a:t>90% ammonia</a:t>
            </a:r>
          </a:p>
          <a:p>
            <a:pPr algn="ctr"/>
            <a:r>
              <a:rPr lang="en-CA" sz="1800" b="1">
                <a:latin typeface="Arial Narrow" pitchFamily="34" charset="0"/>
              </a:rPr>
              <a:t>10% urea</a:t>
            </a:r>
          </a:p>
        </p:txBody>
      </p:sp>
      <p:pic>
        <p:nvPicPr>
          <p:cNvPr id="472098" name="Picture 34" descr="LOA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3725" y="3990975"/>
            <a:ext cx="1851025" cy="895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0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66700" y="371475"/>
            <a:ext cx="5649913" cy="1562100"/>
          </a:xfrm>
        </p:spPr>
        <p:txBody>
          <a:bodyPr/>
          <a:lstStyle/>
          <a:p>
            <a:pPr marL="688975" lvl="1" indent="-285750"/>
            <a:r>
              <a:rPr lang="en-CA" dirty="0" smtClean="0"/>
              <a:t>Link to environmental water </a:t>
            </a:r>
            <a:r>
              <a:rPr lang="en-CA" dirty="0"/>
              <a:t>availability</a:t>
            </a:r>
          </a:p>
          <a:p>
            <a:pPr marL="1031875" lvl="2" indent="-228600"/>
            <a:r>
              <a:rPr lang="en-CA" dirty="0"/>
              <a:t>Amphibian metamorphosis</a:t>
            </a:r>
          </a:p>
        </p:txBody>
      </p:sp>
      <p:pic>
        <p:nvPicPr>
          <p:cNvPr id="473091" name="Picture 3" descr="Xenop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088" y="2962275"/>
            <a:ext cx="3284537" cy="2530475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73092" name="Text Box 4"/>
          <p:cNvSpPr txBox="1">
            <a:spLocks noChangeArrowheads="1"/>
          </p:cNvSpPr>
          <p:nvPr/>
        </p:nvSpPr>
        <p:spPr bwMode="auto">
          <a:xfrm>
            <a:off x="768350" y="2971800"/>
            <a:ext cx="106362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 i="1">
                <a:solidFill>
                  <a:srgbClr val="FFFFFF"/>
                </a:solidFill>
                <a:latin typeface="Arial Narrow" pitchFamily="34" charset="0"/>
              </a:rPr>
              <a:t>Xenopus</a:t>
            </a:r>
          </a:p>
        </p:txBody>
      </p:sp>
      <p:pic>
        <p:nvPicPr>
          <p:cNvPr id="473093" name="Picture 5" descr="AnPhys-Fig-27-24-0"/>
          <p:cNvPicPr>
            <a:picLocks noChangeAspect="1" noChangeArrowheads="1"/>
          </p:cNvPicPr>
          <p:nvPr/>
        </p:nvPicPr>
        <p:blipFill>
          <a:blip r:embed="rId3" cstate="print"/>
          <a:srcRect l="16965" t="1042" r="20424" b="9460"/>
          <a:stretch>
            <a:fillRect/>
          </a:stretch>
        </p:blipFill>
        <p:spPr bwMode="auto">
          <a:xfrm>
            <a:off x="3930650" y="1362075"/>
            <a:ext cx="4518025" cy="4838700"/>
          </a:xfrm>
          <a:prstGeom prst="rect">
            <a:avLst/>
          </a:prstGeom>
          <a:noFill/>
        </p:spPr>
      </p:pic>
      <p:sp>
        <p:nvSpPr>
          <p:cNvPr id="473094" name="Text Box 6"/>
          <p:cNvSpPr txBox="1">
            <a:spLocks noChangeArrowheads="1"/>
          </p:cNvSpPr>
          <p:nvPr/>
        </p:nvSpPr>
        <p:spPr bwMode="auto">
          <a:xfrm>
            <a:off x="5862638" y="1150938"/>
            <a:ext cx="1925637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400" b="1">
                <a:latin typeface="Arial Narrow" pitchFamily="34" charset="0"/>
              </a:rPr>
              <a:t>Fig. 27.24, Hill et al. 2004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1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5250" y="449263"/>
            <a:ext cx="8555038" cy="1076325"/>
          </a:xfrm>
        </p:spPr>
        <p:txBody>
          <a:bodyPr/>
          <a:lstStyle/>
          <a:p>
            <a:pPr marL="742950" lvl="2" indent="-228600"/>
            <a:r>
              <a:rPr lang="en-CA"/>
              <a:t>Lungfish – drought results in urea synthesis by OUC (facultative ureotele)</a:t>
            </a:r>
            <a:br>
              <a:rPr lang="en-CA"/>
            </a:br>
            <a:r>
              <a:rPr lang="en-CA"/>
              <a:t>- also climbing perch, snakehead, mudskipper, amphibious blenny</a:t>
            </a:r>
          </a:p>
        </p:txBody>
      </p:sp>
      <p:pic>
        <p:nvPicPr>
          <p:cNvPr id="474115" name="Picture 3" descr="lungfish breathing in bo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838" y="1774825"/>
            <a:ext cx="4060825" cy="304641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pic>
        <p:nvPicPr>
          <p:cNvPr id="474116" name="Picture 4" descr="aestivating lungfish1"/>
          <p:cNvPicPr>
            <a:picLocks noChangeAspect="1" noChangeArrowheads="1"/>
          </p:cNvPicPr>
          <p:nvPr/>
        </p:nvPicPr>
        <p:blipFill>
          <a:blip r:embed="rId3" cstate="print"/>
          <a:srcRect t="4033"/>
          <a:stretch>
            <a:fillRect/>
          </a:stretch>
        </p:blipFill>
        <p:spPr bwMode="auto">
          <a:xfrm>
            <a:off x="5287963" y="1785938"/>
            <a:ext cx="3248025" cy="41560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474117" name="AutoShape 5"/>
          <p:cNvSpPr>
            <a:spLocks noChangeArrowheads="1"/>
          </p:cNvSpPr>
          <p:nvPr/>
        </p:nvSpPr>
        <p:spPr bwMode="auto">
          <a:xfrm>
            <a:off x="4473575" y="2328863"/>
            <a:ext cx="981075" cy="750887"/>
          </a:xfrm>
          <a:prstGeom prst="rightArrow">
            <a:avLst>
              <a:gd name="adj1" fmla="val 34463"/>
              <a:gd name="adj2" fmla="val 67233"/>
            </a:avLst>
          </a:prstGeom>
          <a:solidFill>
            <a:srgbClr val="33CC33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4118" name="Text Box 6"/>
          <p:cNvSpPr txBox="1">
            <a:spLocks noChangeArrowheads="1"/>
          </p:cNvSpPr>
          <p:nvPr/>
        </p:nvSpPr>
        <p:spPr bwMode="auto">
          <a:xfrm>
            <a:off x="2200275" y="4830763"/>
            <a:ext cx="560388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 b="1">
                <a:latin typeface="Arial Narrow" pitchFamily="34" charset="0"/>
              </a:rPr>
              <a:t>NH</a:t>
            </a:r>
            <a:r>
              <a:rPr lang="en-US" sz="2000" b="1" baseline="-25000">
                <a:latin typeface="Arial Narrow" pitchFamily="34" charset="0"/>
              </a:rPr>
              <a:t>3</a:t>
            </a:r>
            <a:endParaRPr lang="en-US" sz="2000" b="1">
              <a:latin typeface="Arial Narrow" pitchFamily="34" charset="0"/>
            </a:endParaRPr>
          </a:p>
        </p:txBody>
      </p:sp>
      <p:sp>
        <p:nvSpPr>
          <p:cNvPr id="474119" name="Text Box 7"/>
          <p:cNvSpPr txBox="1">
            <a:spLocks noChangeArrowheads="1"/>
          </p:cNvSpPr>
          <p:nvPr/>
        </p:nvSpPr>
        <p:spPr bwMode="auto">
          <a:xfrm>
            <a:off x="6643688" y="5940425"/>
            <a:ext cx="623887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000" b="1">
                <a:latin typeface="Arial Narrow" pitchFamily="34" charset="0"/>
              </a:rPr>
              <a:t>urea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3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84199" y="646113"/>
            <a:ext cx="7997826" cy="1001712"/>
          </a:xfrm>
        </p:spPr>
        <p:txBody>
          <a:bodyPr/>
          <a:lstStyle/>
          <a:p>
            <a:pPr marL="119063" lvl="1" indent="-4763"/>
            <a:r>
              <a:rPr lang="en-US" dirty="0"/>
              <a:t> </a:t>
            </a:r>
            <a:r>
              <a:rPr lang="en-US" dirty="0" smtClean="0"/>
              <a:t>Interesting exception – NH</a:t>
            </a:r>
            <a:r>
              <a:rPr lang="en-US" baseline="-25000" dirty="0" smtClean="0"/>
              <a:t>3</a:t>
            </a:r>
            <a:r>
              <a:rPr lang="en-US" dirty="0" smtClean="0"/>
              <a:t> volatilization by the mangrove killifish</a:t>
            </a:r>
            <a:endParaRPr lang="en-US" dirty="0"/>
          </a:p>
          <a:p>
            <a:pPr marL="628650" lvl="2" indent="-228600"/>
            <a:r>
              <a:rPr lang="en-US" dirty="0" smtClean="0"/>
              <a:t>can </a:t>
            </a:r>
            <a:r>
              <a:rPr lang="en-US" dirty="0"/>
              <a:t>survive &gt;1 month out of </a:t>
            </a:r>
            <a:r>
              <a:rPr lang="en-US" dirty="0" smtClean="0"/>
              <a:t>water</a:t>
            </a:r>
            <a:endParaRPr lang="en-US" dirty="0"/>
          </a:p>
        </p:txBody>
      </p:sp>
      <p:sp>
        <p:nvSpPr>
          <p:cNvPr id="482307" name="Text Box 3"/>
          <p:cNvSpPr txBox="1">
            <a:spLocks noChangeArrowheads="1"/>
          </p:cNvSpPr>
          <p:nvPr/>
        </p:nvSpPr>
        <p:spPr bwMode="auto">
          <a:xfrm>
            <a:off x="6026150" y="6478588"/>
            <a:ext cx="307975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400" b="1">
                <a:latin typeface="Arial Narrow" pitchFamily="34" charset="0"/>
              </a:rPr>
              <a:t>Litwiller et al. 2006, JEB 209, 1737-1745</a:t>
            </a:r>
          </a:p>
        </p:txBody>
      </p:sp>
      <p:pic>
        <p:nvPicPr>
          <p:cNvPr id="482308" name="Picture 4" descr="Rivulu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6900" y="2486025"/>
            <a:ext cx="3708400" cy="1476375"/>
          </a:xfrm>
          <a:prstGeom prst="rect">
            <a:avLst/>
          </a:prstGeom>
          <a:noFill/>
        </p:spPr>
      </p:pic>
      <p:pic>
        <p:nvPicPr>
          <p:cNvPr id="482310" name="Picture 6"/>
          <p:cNvPicPr>
            <a:picLocks noChangeAspect="1" noChangeArrowheads="1"/>
          </p:cNvPicPr>
          <p:nvPr/>
        </p:nvPicPr>
        <p:blipFill>
          <a:blip r:embed="rId3" cstate="print"/>
          <a:srcRect t="63643"/>
          <a:stretch>
            <a:fillRect/>
          </a:stretch>
        </p:blipFill>
        <p:spPr bwMode="auto">
          <a:xfrm>
            <a:off x="4659292" y="1905000"/>
            <a:ext cx="4189433" cy="2838450"/>
          </a:xfrm>
          <a:prstGeom prst="rect">
            <a:avLst/>
          </a:prstGeom>
          <a:noFill/>
        </p:spPr>
      </p:pic>
      <p:sp>
        <p:nvSpPr>
          <p:cNvPr id="482312" name="Freeform 8"/>
          <p:cNvSpPr>
            <a:spLocks/>
          </p:cNvSpPr>
          <p:nvPr/>
        </p:nvSpPr>
        <p:spPr bwMode="auto">
          <a:xfrm>
            <a:off x="1057275" y="2867025"/>
            <a:ext cx="3248025" cy="714375"/>
          </a:xfrm>
          <a:custGeom>
            <a:avLst/>
            <a:gdLst/>
            <a:ahLst/>
            <a:cxnLst>
              <a:cxn ang="0">
                <a:pos x="1992" y="192"/>
              </a:cxn>
              <a:cxn ang="0">
                <a:pos x="1944" y="168"/>
              </a:cxn>
              <a:cxn ang="0">
                <a:pos x="1866" y="126"/>
              </a:cxn>
              <a:cxn ang="0">
                <a:pos x="1638" y="96"/>
              </a:cxn>
              <a:cxn ang="0">
                <a:pos x="990" y="0"/>
              </a:cxn>
              <a:cxn ang="0">
                <a:pos x="624" y="0"/>
              </a:cxn>
              <a:cxn ang="0">
                <a:pos x="552" y="0"/>
              </a:cxn>
              <a:cxn ang="0">
                <a:pos x="360" y="54"/>
              </a:cxn>
              <a:cxn ang="0">
                <a:pos x="234" y="114"/>
              </a:cxn>
              <a:cxn ang="0">
                <a:pos x="168" y="102"/>
              </a:cxn>
              <a:cxn ang="0">
                <a:pos x="102" y="108"/>
              </a:cxn>
              <a:cxn ang="0">
                <a:pos x="0" y="222"/>
              </a:cxn>
              <a:cxn ang="0">
                <a:pos x="6" y="372"/>
              </a:cxn>
              <a:cxn ang="0">
                <a:pos x="108" y="450"/>
              </a:cxn>
              <a:cxn ang="0">
                <a:pos x="204" y="444"/>
              </a:cxn>
              <a:cxn ang="0">
                <a:pos x="312" y="354"/>
              </a:cxn>
              <a:cxn ang="0">
                <a:pos x="426" y="330"/>
              </a:cxn>
              <a:cxn ang="0">
                <a:pos x="630" y="366"/>
              </a:cxn>
              <a:cxn ang="0">
                <a:pos x="894" y="396"/>
              </a:cxn>
              <a:cxn ang="0">
                <a:pos x="1266" y="444"/>
              </a:cxn>
              <a:cxn ang="0">
                <a:pos x="1494" y="432"/>
              </a:cxn>
              <a:cxn ang="0">
                <a:pos x="1590" y="444"/>
              </a:cxn>
              <a:cxn ang="0">
                <a:pos x="1764" y="444"/>
              </a:cxn>
              <a:cxn ang="0">
                <a:pos x="1950" y="330"/>
              </a:cxn>
              <a:cxn ang="0">
                <a:pos x="2022" y="258"/>
              </a:cxn>
              <a:cxn ang="0">
                <a:pos x="2046" y="216"/>
              </a:cxn>
              <a:cxn ang="0">
                <a:pos x="1992" y="192"/>
              </a:cxn>
            </a:cxnLst>
            <a:rect l="0" t="0" r="r" b="b"/>
            <a:pathLst>
              <a:path w="2046" h="450">
                <a:moveTo>
                  <a:pt x="1992" y="192"/>
                </a:moveTo>
                <a:lnTo>
                  <a:pt x="1944" y="168"/>
                </a:lnTo>
                <a:lnTo>
                  <a:pt x="1866" y="126"/>
                </a:lnTo>
                <a:lnTo>
                  <a:pt x="1638" y="96"/>
                </a:lnTo>
                <a:lnTo>
                  <a:pt x="990" y="0"/>
                </a:lnTo>
                <a:lnTo>
                  <a:pt x="624" y="0"/>
                </a:lnTo>
                <a:lnTo>
                  <a:pt x="552" y="0"/>
                </a:lnTo>
                <a:lnTo>
                  <a:pt x="360" y="54"/>
                </a:lnTo>
                <a:lnTo>
                  <a:pt x="234" y="114"/>
                </a:lnTo>
                <a:lnTo>
                  <a:pt x="168" y="102"/>
                </a:lnTo>
                <a:lnTo>
                  <a:pt x="102" y="108"/>
                </a:lnTo>
                <a:lnTo>
                  <a:pt x="0" y="222"/>
                </a:lnTo>
                <a:lnTo>
                  <a:pt x="6" y="372"/>
                </a:lnTo>
                <a:lnTo>
                  <a:pt x="108" y="450"/>
                </a:lnTo>
                <a:lnTo>
                  <a:pt x="204" y="444"/>
                </a:lnTo>
                <a:lnTo>
                  <a:pt x="312" y="354"/>
                </a:lnTo>
                <a:lnTo>
                  <a:pt x="426" y="330"/>
                </a:lnTo>
                <a:lnTo>
                  <a:pt x="630" y="366"/>
                </a:lnTo>
                <a:lnTo>
                  <a:pt x="894" y="396"/>
                </a:lnTo>
                <a:lnTo>
                  <a:pt x="1266" y="444"/>
                </a:lnTo>
                <a:lnTo>
                  <a:pt x="1494" y="432"/>
                </a:lnTo>
                <a:lnTo>
                  <a:pt x="1590" y="444"/>
                </a:lnTo>
                <a:lnTo>
                  <a:pt x="1764" y="444"/>
                </a:lnTo>
                <a:lnTo>
                  <a:pt x="1950" y="330"/>
                </a:lnTo>
                <a:lnTo>
                  <a:pt x="2022" y="258"/>
                </a:lnTo>
                <a:lnTo>
                  <a:pt x="2046" y="216"/>
                </a:lnTo>
                <a:lnTo>
                  <a:pt x="1992" y="192"/>
                </a:lnTo>
                <a:close/>
              </a:path>
            </a:pathLst>
          </a:custGeom>
          <a:noFill/>
          <a:ln w="19050" cap="flat" cmpd="sng">
            <a:solidFill>
              <a:srgbClr val="CC0000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1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9550" y="381000"/>
            <a:ext cx="6430963" cy="2076450"/>
          </a:xfrm>
        </p:spPr>
        <p:txBody>
          <a:bodyPr/>
          <a:lstStyle/>
          <a:p>
            <a:pPr marL="400050" lvl="1" indent="-285750"/>
            <a:r>
              <a:rPr lang="en-CA" dirty="0"/>
              <a:t>High pH </a:t>
            </a:r>
            <a:r>
              <a:rPr lang="en-CA" dirty="0" smtClean="0"/>
              <a:t>water and the Lake </a:t>
            </a:r>
            <a:r>
              <a:rPr lang="en-CA" dirty="0" err="1"/>
              <a:t>Magadi</a:t>
            </a:r>
            <a:r>
              <a:rPr lang="en-CA" dirty="0"/>
              <a:t> tilapia</a:t>
            </a:r>
          </a:p>
          <a:p>
            <a:pPr marL="742950" lvl="2" indent="-228600"/>
            <a:r>
              <a:rPr lang="en-CA" dirty="0"/>
              <a:t>Obligate </a:t>
            </a:r>
            <a:r>
              <a:rPr lang="en-CA" dirty="0" err="1"/>
              <a:t>ureotele</a:t>
            </a:r>
            <a:r>
              <a:rPr lang="en-CA" dirty="0"/>
              <a:t> (OUC)</a:t>
            </a:r>
          </a:p>
          <a:p>
            <a:pPr marL="742950" lvl="2" indent="-228600"/>
            <a:r>
              <a:rPr lang="en-CA" dirty="0"/>
              <a:t>Lake </a:t>
            </a:r>
            <a:r>
              <a:rPr lang="en-CA" dirty="0" err="1"/>
              <a:t>Magadi</a:t>
            </a:r>
            <a:r>
              <a:rPr lang="en-CA" dirty="0"/>
              <a:t> – pH ~10, highly </a:t>
            </a:r>
            <a:r>
              <a:rPr lang="en-CA" dirty="0" smtClean="0"/>
              <a:t>buffered</a:t>
            </a:r>
          </a:p>
          <a:p>
            <a:pPr marL="742950" lvl="2" indent="-228600"/>
            <a:r>
              <a:rPr lang="en-CA" dirty="0" smtClean="0"/>
              <a:t>Partial pressure gradient for NH</a:t>
            </a:r>
            <a:r>
              <a:rPr lang="en-CA" baseline="-25000" dirty="0" smtClean="0"/>
              <a:t>3</a:t>
            </a:r>
            <a:r>
              <a:rPr lang="en-CA" dirty="0" smtClean="0"/>
              <a:t> excretion</a:t>
            </a:r>
            <a:br>
              <a:rPr lang="en-CA" dirty="0" smtClean="0"/>
            </a:br>
            <a:r>
              <a:rPr lang="en-CA" dirty="0" smtClean="0"/>
              <a:t>eliminated by high pH </a:t>
            </a:r>
            <a:r>
              <a:rPr lang="en-CA" dirty="0" smtClean="0">
                <a:sym typeface="Wingdings" pitchFamily="2" charset="2"/>
              </a:rPr>
              <a:t> no acid-trapping</a:t>
            </a:r>
            <a:endParaRPr lang="en-CA" dirty="0"/>
          </a:p>
          <a:p>
            <a:pPr marL="742950" lvl="2" indent="-228600"/>
            <a:endParaRPr lang="en-CA" dirty="0"/>
          </a:p>
        </p:txBody>
      </p:sp>
      <p:sp>
        <p:nvSpPr>
          <p:cNvPr id="475139" name="Text Box 3"/>
          <p:cNvSpPr txBox="1">
            <a:spLocks noChangeArrowheads="1"/>
          </p:cNvSpPr>
          <p:nvPr/>
        </p:nvSpPr>
        <p:spPr bwMode="auto">
          <a:xfrm>
            <a:off x="5594350" y="3473450"/>
            <a:ext cx="2959100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1400" b="1">
                <a:latin typeface="Arial Narrow" pitchFamily="34" charset="0"/>
              </a:rPr>
              <a:t>Randall et al., 1989, </a:t>
            </a:r>
            <a:r>
              <a:rPr lang="en-CA" sz="1400" b="1" i="1">
                <a:latin typeface="Arial Narrow" pitchFamily="34" charset="0"/>
              </a:rPr>
              <a:t>Nature</a:t>
            </a:r>
            <a:r>
              <a:rPr lang="en-CA" sz="1400" b="1">
                <a:latin typeface="Arial Narrow" pitchFamily="34" charset="0"/>
              </a:rPr>
              <a:t> 337, 165-166</a:t>
            </a:r>
          </a:p>
        </p:txBody>
      </p:sp>
      <p:pic>
        <p:nvPicPr>
          <p:cNvPr id="475140" name="Picture 4" descr="Magaditilapia"/>
          <p:cNvPicPr>
            <a:picLocks noChangeAspect="1" noChangeArrowheads="1"/>
          </p:cNvPicPr>
          <p:nvPr/>
        </p:nvPicPr>
        <p:blipFill>
          <a:blip r:embed="rId2" cstate="print"/>
          <a:srcRect l="6831" t="2773" r="5827" b="15623"/>
          <a:stretch>
            <a:fillRect/>
          </a:stretch>
        </p:blipFill>
        <p:spPr bwMode="auto">
          <a:xfrm>
            <a:off x="5535613" y="1192213"/>
            <a:ext cx="3006725" cy="223996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475141" name="Text Box 5"/>
          <p:cNvSpPr txBox="1">
            <a:spLocks noChangeArrowheads="1"/>
          </p:cNvSpPr>
          <p:nvPr/>
        </p:nvSpPr>
        <p:spPr bwMode="auto">
          <a:xfrm>
            <a:off x="4640263" y="4327525"/>
            <a:ext cx="3657600" cy="1006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>
            <a:prstShdw prst="shdw17" dist="17961" dir="2700000">
              <a:srgbClr val="B9B9B9">
                <a:gamma/>
                <a:shade val="60000"/>
                <a:invGamma/>
              </a:srgbClr>
            </a:prstShdw>
          </a:effectLst>
        </p:spPr>
        <p:txBody>
          <a:bodyPr>
            <a:spAutoFit/>
          </a:bodyPr>
          <a:lstStyle/>
          <a:p>
            <a:pPr algn="ctr"/>
            <a:r>
              <a:rPr lang="en-CA" sz="2000" b="1" dirty="0">
                <a:latin typeface="Arial Narrow" pitchFamily="34" charset="0"/>
              </a:rPr>
              <a:t>NH</a:t>
            </a:r>
            <a:r>
              <a:rPr lang="en-CA" sz="2000" b="1" baseline="-25000" dirty="0">
                <a:latin typeface="Arial Narrow" pitchFamily="34" charset="0"/>
              </a:rPr>
              <a:t>4</a:t>
            </a:r>
            <a:r>
              <a:rPr lang="en-CA" sz="2000" b="1" baseline="30000" dirty="0">
                <a:latin typeface="Arial Narrow" pitchFamily="34" charset="0"/>
              </a:rPr>
              <a:t>+</a:t>
            </a:r>
            <a:r>
              <a:rPr lang="en-CA" sz="2000" b="1" dirty="0">
                <a:latin typeface="Arial Narrow" pitchFamily="34" charset="0"/>
              </a:rPr>
              <a:t> </a:t>
            </a:r>
            <a:r>
              <a:rPr lang="en-CA" sz="2000" b="1" dirty="0">
                <a:latin typeface="Symbol" pitchFamily="18" charset="2"/>
              </a:rPr>
              <a:t>«</a:t>
            </a:r>
            <a:r>
              <a:rPr lang="en-CA" sz="2000" b="1" dirty="0">
                <a:latin typeface="Arial Narrow" pitchFamily="34" charset="0"/>
              </a:rPr>
              <a:t> NH</a:t>
            </a:r>
            <a:r>
              <a:rPr lang="en-CA" sz="2000" b="1" baseline="-25000" dirty="0">
                <a:latin typeface="Arial Narrow" pitchFamily="34" charset="0"/>
              </a:rPr>
              <a:t>3</a:t>
            </a:r>
            <a:r>
              <a:rPr lang="en-CA" sz="2000" b="1" dirty="0">
                <a:latin typeface="Arial Narrow" pitchFamily="34" charset="0"/>
              </a:rPr>
              <a:t> + H</a:t>
            </a:r>
            <a:r>
              <a:rPr lang="en-CA" sz="2000" b="1" baseline="30000" dirty="0">
                <a:latin typeface="Arial Narrow" pitchFamily="34" charset="0"/>
              </a:rPr>
              <a:t>+</a:t>
            </a:r>
          </a:p>
          <a:p>
            <a:pPr algn="ctr"/>
            <a:r>
              <a:rPr lang="en-CA" sz="2000" b="1" dirty="0" err="1">
                <a:latin typeface="Arial Narrow" pitchFamily="34" charset="0"/>
              </a:rPr>
              <a:t>pK</a:t>
            </a:r>
            <a:r>
              <a:rPr lang="en-CA" sz="2000" b="1" dirty="0">
                <a:latin typeface="Arial Narrow" pitchFamily="34" charset="0"/>
              </a:rPr>
              <a:t> </a:t>
            </a:r>
            <a:r>
              <a:rPr lang="en-CA" sz="2000" b="1" dirty="0">
                <a:latin typeface="Symbol" pitchFamily="18" charset="2"/>
              </a:rPr>
              <a:t>»</a:t>
            </a:r>
            <a:r>
              <a:rPr lang="en-CA" sz="2000" b="1" dirty="0">
                <a:latin typeface="Arial Narrow" pitchFamily="34" charset="0"/>
              </a:rPr>
              <a:t> 9.5</a:t>
            </a:r>
          </a:p>
          <a:p>
            <a:pPr algn="ctr"/>
            <a:r>
              <a:rPr lang="en-CA" sz="2000" b="1" dirty="0">
                <a:latin typeface="Arial Narrow" pitchFamily="34" charset="0"/>
              </a:rPr>
              <a:t>*recall “normal” water, pH ~8</a:t>
            </a:r>
          </a:p>
        </p:txBody>
      </p:sp>
      <p:sp>
        <p:nvSpPr>
          <p:cNvPr id="475142" name="AutoShape 6"/>
          <p:cNvSpPr>
            <a:spLocks noChangeArrowheads="1"/>
          </p:cNvSpPr>
          <p:nvPr/>
        </p:nvSpPr>
        <p:spPr bwMode="auto">
          <a:xfrm>
            <a:off x="2493963" y="2771775"/>
            <a:ext cx="981075" cy="3028950"/>
          </a:xfrm>
          <a:prstGeom prst="roundRect">
            <a:avLst>
              <a:gd name="adj" fmla="val 16667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600" b="1">
              <a:latin typeface="Arial Narrow" pitchFamily="34" charset="0"/>
            </a:endParaRPr>
          </a:p>
        </p:txBody>
      </p:sp>
      <p:sp>
        <p:nvSpPr>
          <p:cNvPr id="475143" name="Text Box 7"/>
          <p:cNvSpPr txBox="1">
            <a:spLocks noChangeArrowheads="1"/>
          </p:cNvSpPr>
          <p:nvPr/>
        </p:nvSpPr>
        <p:spPr bwMode="auto">
          <a:xfrm>
            <a:off x="2714625" y="3022600"/>
            <a:ext cx="5715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CO</a:t>
            </a:r>
            <a:r>
              <a:rPr lang="en-CA" sz="2000" b="1" baseline="-25000">
                <a:latin typeface="Arial Narrow" pitchFamily="34" charset="0"/>
              </a:rPr>
              <a:t>2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475144" name="Text Box 8"/>
          <p:cNvSpPr txBox="1">
            <a:spLocks noChangeArrowheads="1"/>
          </p:cNvSpPr>
          <p:nvPr/>
        </p:nvSpPr>
        <p:spPr bwMode="auto">
          <a:xfrm>
            <a:off x="3781425" y="3022600"/>
            <a:ext cx="5715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CO</a:t>
            </a:r>
            <a:r>
              <a:rPr lang="en-CA" sz="2000" b="1" baseline="-25000">
                <a:latin typeface="Arial Narrow" pitchFamily="34" charset="0"/>
              </a:rPr>
              <a:t>2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475145" name="Line 9"/>
          <p:cNvSpPr>
            <a:spLocks noChangeShapeType="1"/>
          </p:cNvSpPr>
          <p:nvPr/>
        </p:nvSpPr>
        <p:spPr bwMode="auto">
          <a:xfrm flipH="1">
            <a:off x="3238500" y="3205163"/>
            <a:ext cx="5254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5146" name="Text Box 10"/>
          <p:cNvSpPr txBox="1">
            <a:spLocks noChangeArrowheads="1"/>
          </p:cNvSpPr>
          <p:nvPr/>
        </p:nvSpPr>
        <p:spPr bwMode="auto">
          <a:xfrm>
            <a:off x="2717800" y="5364163"/>
            <a:ext cx="4826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gill</a:t>
            </a:r>
          </a:p>
        </p:txBody>
      </p:sp>
      <p:sp>
        <p:nvSpPr>
          <p:cNvPr id="475147" name="Text Box 11"/>
          <p:cNvSpPr txBox="1">
            <a:spLocks noChangeArrowheads="1"/>
          </p:cNvSpPr>
          <p:nvPr/>
        </p:nvSpPr>
        <p:spPr bwMode="auto">
          <a:xfrm>
            <a:off x="3613150" y="5364163"/>
            <a:ext cx="7493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blood</a:t>
            </a:r>
          </a:p>
        </p:txBody>
      </p:sp>
      <p:sp>
        <p:nvSpPr>
          <p:cNvPr id="475148" name="Text Box 12"/>
          <p:cNvSpPr txBox="1">
            <a:spLocks noChangeArrowheads="1"/>
          </p:cNvSpPr>
          <p:nvPr/>
        </p:nvSpPr>
        <p:spPr bwMode="auto">
          <a:xfrm>
            <a:off x="1647825" y="5364163"/>
            <a:ext cx="728663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water</a:t>
            </a:r>
          </a:p>
        </p:txBody>
      </p:sp>
      <p:sp>
        <p:nvSpPr>
          <p:cNvPr id="475149" name="Text Box 13"/>
          <p:cNvSpPr txBox="1">
            <a:spLocks noChangeArrowheads="1"/>
          </p:cNvSpPr>
          <p:nvPr/>
        </p:nvSpPr>
        <p:spPr bwMode="auto">
          <a:xfrm>
            <a:off x="1630363" y="3022600"/>
            <a:ext cx="571500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CO</a:t>
            </a:r>
            <a:r>
              <a:rPr lang="en-CA" sz="2000" b="1" baseline="-25000">
                <a:latin typeface="Arial Narrow" pitchFamily="34" charset="0"/>
              </a:rPr>
              <a:t>2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475150" name="Line 14"/>
          <p:cNvSpPr>
            <a:spLocks noChangeShapeType="1"/>
          </p:cNvSpPr>
          <p:nvPr/>
        </p:nvSpPr>
        <p:spPr bwMode="auto">
          <a:xfrm flipH="1">
            <a:off x="2189163" y="3205163"/>
            <a:ext cx="5238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5151" name="Text Box 15"/>
          <p:cNvSpPr txBox="1">
            <a:spLocks noChangeArrowheads="1"/>
          </p:cNvSpPr>
          <p:nvPr/>
        </p:nvSpPr>
        <p:spPr bwMode="auto">
          <a:xfrm>
            <a:off x="1727200" y="3740150"/>
            <a:ext cx="414338" cy="366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CA" sz="2000" b="1">
                <a:latin typeface="Arial Narrow" pitchFamily="34" charset="0"/>
              </a:rPr>
              <a:t>H</a:t>
            </a:r>
            <a:r>
              <a:rPr lang="en-CA" sz="2000" b="1" baseline="30000">
                <a:latin typeface="Arial Narrow" pitchFamily="34" charset="0"/>
              </a:rPr>
              <a:t>+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475152" name="Text Box 16"/>
          <p:cNvSpPr txBox="1">
            <a:spLocks noChangeArrowheads="1"/>
          </p:cNvSpPr>
          <p:nvPr/>
        </p:nvSpPr>
        <p:spPr bwMode="auto">
          <a:xfrm>
            <a:off x="2740025" y="4689475"/>
            <a:ext cx="560388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NH</a:t>
            </a:r>
            <a:r>
              <a:rPr lang="en-CA" sz="2000" b="1" baseline="-25000">
                <a:latin typeface="Arial Narrow" pitchFamily="34" charset="0"/>
              </a:rPr>
              <a:t>3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475153" name="Text Box 17"/>
          <p:cNvSpPr txBox="1">
            <a:spLocks noChangeArrowheads="1"/>
          </p:cNvSpPr>
          <p:nvPr/>
        </p:nvSpPr>
        <p:spPr bwMode="auto">
          <a:xfrm>
            <a:off x="3806825" y="4689475"/>
            <a:ext cx="560388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NH</a:t>
            </a:r>
            <a:r>
              <a:rPr lang="en-CA" sz="2000" b="1" baseline="-25000">
                <a:latin typeface="Arial Narrow" pitchFamily="34" charset="0"/>
              </a:rPr>
              <a:t>3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475154" name="Line 18"/>
          <p:cNvSpPr>
            <a:spLocks noChangeShapeType="1"/>
          </p:cNvSpPr>
          <p:nvPr/>
        </p:nvSpPr>
        <p:spPr bwMode="auto">
          <a:xfrm flipH="1">
            <a:off x="3257550" y="4872038"/>
            <a:ext cx="525463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5155" name="Text Box 19"/>
          <p:cNvSpPr txBox="1">
            <a:spLocks noChangeArrowheads="1"/>
          </p:cNvSpPr>
          <p:nvPr/>
        </p:nvSpPr>
        <p:spPr bwMode="auto">
          <a:xfrm>
            <a:off x="1655763" y="4689475"/>
            <a:ext cx="560387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NH</a:t>
            </a:r>
            <a:r>
              <a:rPr lang="en-CA" sz="2000" b="1" baseline="-25000">
                <a:latin typeface="Arial Narrow" pitchFamily="34" charset="0"/>
              </a:rPr>
              <a:t>3</a:t>
            </a:r>
            <a:endParaRPr lang="en-CA" sz="2000" b="1">
              <a:latin typeface="Arial Narrow" pitchFamily="34" charset="0"/>
            </a:endParaRPr>
          </a:p>
        </p:txBody>
      </p:sp>
      <p:sp>
        <p:nvSpPr>
          <p:cNvPr id="475156" name="Line 20"/>
          <p:cNvSpPr>
            <a:spLocks noChangeShapeType="1"/>
          </p:cNvSpPr>
          <p:nvPr/>
        </p:nvSpPr>
        <p:spPr bwMode="auto">
          <a:xfrm flipH="1">
            <a:off x="2208213" y="4872038"/>
            <a:ext cx="523875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5157" name="Oval 21"/>
          <p:cNvSpPr>
            <a:spLocks noChangeArrowheads="1"/>
          </p:cNvSpPr>
          <p:nvPr/>
        </p:nvSpPr>
        <p:spPr bwMode="auto">
          <a:xfrm>
            <a:off x="2286000" y="3940175"/>
            <a:ext cx="423863" cy="428625"/>
          </a:xfrm>
          <a:prstGeom prst="ellipse">
            <a:avLst/>
          </a:prstGeom>
          <a:solidFill>
            <a:schemeClr val="tx1"/>
          </a:solidFill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5158" name="Line 22"/>
          <p:cNvSpPr>
            <a:spLocks noChangeShapeType="1"/>
          </p:cNvSpPr>
          <p:nvPr/>
        </p:nvSpPr>
        <p:spPr bwMode="auto">
          <a:xfrm flipH="1">
            <a:off x="2082800" y="3930650"/>
            <a:ext cx="8207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5159" name="Text Box 23"/>
          <p:cNvSpPr txBox="1">
            <a:spLocks noChangeArrowheads="1"/>
          </p:cNvSpPr>
          <p:nvPr/>
        </p:nvSpPr>
        <p:spPr bwMode="auto">
          <a:xfrm>
            <a:off x="2263775" y="4000500"/>
            <a:ext cx="474663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1400" b="1">
                <a:solidFill>
                  <a:schemeClr val="bg1"/>
                </a:solidFill>
                <a:latin typeface="Arial Narrow" pitchFamily="34" charset="0"/>
              </a:rPr>
              <a:t>ATP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162" name="Rectangle 2"/>
          <p:cNvSpPr>
            <a:spLocks noChangeArrowheads="1"/>
          </p:cNvSpPr>
          <p:nvPr/>
        </p:nvSpPr>
        <p:spPr bwMode="auto">
          <a:xfrm>
            <a:off x="333375" y="755650"/>
            <a:ext cx="6927850" cy="3371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688975" lvl="1" indent="-28575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 err="1">
                <a:latin typeface="Arial Narrow" pitchFamily="34" charset="0"/>
              </a:rPr>
              <a:t>Osmoregulatory</a:t>
            </a:r>
            <a:r>
              <a:rPr lang="en-CA" sz="2200" b="1" dirty="0">
                <a:latin typeface="Arial Narrow" pitchFamily="34" charset="0"/>
              </a:rPr>
              <a:t> strategy</a:t>
            </a:r>
          </a:p>
          <a:p>
            <a:pPr marL="1031875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urea plus </a:t>
            </a:r>
            <a:r>
              <a:rPr lang="en-CA" sz="2000" b="1" dirty="0" err="1">
                <a:latin typeface="Arial Narrow" pitchFamily="34" charset="0"/>
              </a:rPr>
              <a:t>trimethylamine</a:t>
            </a:r>
            <a:r>
              <a:rPr lang="en-CA" sz="2000" b="1" dirty="0">
                <a:latin typeface="Arial Narrow" pitchFamily="34" charset="0"/>
              </a:rPr>
              <a:t> oxide (TMAO)</a:t>
            </a:r>
          </a:p>
          <a:p>
            <a:pPr marL="1031875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 err="1">
                <a:latin typeface="Arial Narrow" pitchFamily="34" charset="0"/>
              </a:rPr>
              <a:t>Elasmobranch</a:t>
            </a:r>
            <a:r>
              <a:rPr lang="en-CA" sz="2000" b="1" dirty="0">
                <a:latin typeface="Arial Narrow" pitchFamily="34" charset="0"/>
              </a:rPr>
              <a:t> fish, </a:t>
            </a:r>
            <a:r>
              <a:rPr lang="en-CA" sz="2000" b="1" dirty="0" err="1">
                <a:latin typeface="Arial Narrow" pitchFamily="34" charset="0"/>
              </a:rPr>
              <a:t>chimaerans</a:t>
            </a:r>
            <a:r>
              <a:rPr lang="en-CA" sz="2000" b="1" dirty="0">
                <a:latin typeface="Arial Narrow" pitchFamily="34" charset="0"/>
              </a:rPr>
              <a:t>, </a:t>
            </a:r>
            <a:r>
              <a:rPr lang="en-CA" sz="2000" b="1" dirty="0" smtClean="0">
                <a:latin typeface="Arial Narrow" pitchFamily="34" charset="0"/>
              </a:rPr>
              <a:t>coelacanth</a:t>
            </a:r>
            <a:endParaRPr lang="en-CA" sz="2000" b="1" dirty="0">
              <a:latin typeface="Arial Narrow" pitchFamily="34" charset="0"/>
            </a:endParaRPr>
          </a:p>
        </p:txBody>
      </p:sp>
      <p:sp>
        <p:nvSpPr>
          <p:cNvPr id="476163" name="Rectangle 3"/>
          <p:cNvSpPr>
            <a:spLocks noChangeArrowheads="1"/>
          </p:cNvSpPr>
          <p:nvPr/>
        </p:nvSpPr>
        <p:spPr bwMode="auto">
          <a:xfrm>
            <a:off x="754063" y="3384550"/>
            <a:ext cx="6461125" cy="143986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6164" name="Text Box 4"/>
          <p:cNvSpPr txBox="1">
            <a:spLocks noChangeArrowheads="1"/>
          </p:cNvSpPr>
          <p:nvPr/>
        </p:nvSpPr>
        <p:spPr bwMode="auto">
          <a:xfrm>
            <a:off x="777875" y="3471863"/>
            <a:ext cx="1157288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CA" sz="2000" b="1">
              <a:latin typeface="Arial Narrow" pitchFamily="34" charset="0"/>
            </a:endParaRPr>
          </a:p>
          <a:p>
            <a:r>
              <a:rPr lang="en-CA" sz="2000" b="1">
                <a:latin typeface="Arial Narrow" pitchFamily="34" charset="0"/>
              </a:rPr>
              <a:t>Sea water</a:t>
            </a:r>
          </a:p>
          <a:p>
            <a:r>
              <a:rPr lang="en-CA" sz="2000" b="1">
                <a:latin typeface="Arial Narrow" pitchFamily="34" charset="0"/>
              </a:rPr>
              <a:t>Dogfish</a:t>
            </a:r>
          </a:p>
          <a:p>
            <a:r>
              <a:rPr lang="en-CA" sz="2000" b="1">
                <a:latin typeface="Arial Narrow" pitchFamily="34" charset="0"/>
              </a:rPr>
              <a:t>Flounder</a:t>
            </a:r>
          </a:p>
        </p:txBody>
      </p:sp>
      <p:sp>
        <p:nvSpPr>
          <p:cNvPr id="476165" name="Text Box 5"/>
          <p:cNvSpPr txBox="1">
            <a:spLocks noChangeArrowheads="1"/>
          </p:cNvSpPr>
          <p:nvPr/>
        </p:nvSpPr>
        <p:spPr bwMode="auto">
          <a:xfrm>
            <a:off x="1939925" y="3471863"/>
            <a:ext cx="669925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[Na</a:t>
            </a:r>
            <a:r>
              <a:rPr lang="en-CA" sz="2000" b="1" baseline="30000">
                <a:latin typeface="Arial Narrow" pitchFamily="34" charset="0"/>
              </a:rPr>
              <a:t>+</a:t>
            </a:r>
            <a:r>
              <a:rPr lang="en-CA" sz="2000" b="1">
                <a:latin typeface="Arial Narrow" pitchFamily="34" charset="0"/>
              </a:rPr>
              <a:t>]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473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269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180</a:t>
            </a:r>
          </a:p>
        </p:txBody>
      </p:sp>
      <p:sp>
        <p:nvSpPr>
          <p:cNvPr id="476166" name="Text Box 6"/>
          <p:cNvSpPr txBox="1">
            <a:spLocks noChangeArrowheads="1"/>
          </p:cNvSpPr>
          <p:nvPr/>
        </p:nvSpPr>
        <p:spPr bwMode="auto">
          <a:xfrm>
            <a:off x="2649538" y="3471863"/>
            <a:ext cx="576262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[Cl</a:t>
            </a:r>
            <a:r>
              <a:rPr lang="en-CA" sz="2000" b="1" baseline="30000">
                <a:latin typeface="Arial Narrow" pitchFamily="34" charset="0"/>
              </a:rPr>
              <a:t>-</a:t>
            </a:r>
            <a:r>
              <a:rPr lang="en-CA" sz="2000" b="1">
                <a:latin typeface="Arial Narrow" pitchFamily="34" charset="0"/>
              </a:rPr>
              <a:t>]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552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258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160</a:t>
            </a:r>
          </a:p>
        </p:txBody>
      </p:sp>
      <p:sp>
        <p:nvSpPr>
          <p:cNvPr id="476167" name="Text Box 7"/>
          <p:cNvSpPr txBox="1">
            <a:spLocks noChangeArrowheads="1"/>
          </p:cNvSpPr>
          <p:nvPr/>
        </p:nvSpPr>
        <p:spPr bwMode="auto">
          <a:xfrm>
            <a:off x="4900613" y="3471863"/>
            <a:ext cx="744537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[Ca</a:t>
            </a:r>
            <a:r>
              <a:rPr lang="en-CA" sz="2000" b="1" baseline="30000">
                <a:latin typeface="Arial Narrow" pitchFamily="34" charset="0"/>
              </a:rPr>
              <a:t>2+</a:t>
            </a:r>
            <a:r>
              <a:rPr lang="en-CA" sz="2000" b="1">
                <a:latin typeface="Arial Narrow" pitchFamily="34" charset="0"/>
              </a:rPr>
              <a:t>]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10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3.2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3</a:t>
            </a:r>
          </a:p>
        </p:txBody>
      </p:sp>
      <p:sp>
        <p:nvSpPr>
          <p:cNvPr id="476168" name="Text Box 8"/>
          <p:cNvSpPr txBox="1">
            <a:spLocks noChangeArrowheads="1"/>
          </p:cNvSpPr>
          <p:nvPr/>
        </p:nvSpPr>
        <p:spPr bwMode="auto">
          <a:xfrm>
            <a:off x="5707063" y="3471863"/>
            <a:ext cx="554037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[K</a:t>
            </a:r>
            <a:r>
              <a:rPr lang="en-CA" sz="2000" b="1" baseline="30000">
                <a:latin typeface="Arial Narrow" pitchFamily="34" charset="0"/>
              </a:rPr>
              <a:t>+</a:t>
            </a:r>
            <a:r>
              <a:rPr lang="en-CA" sz="2000" b="1">
                <a:latin typeface="Arial Narrow" pitchFamily="34" charset="0"/>
              </a:rPr>
              <a:t>]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10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4.3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4</a:t>
            </a:r>
          </a:p>
        </p:txBody>
      </p:sp>
      <p:sp>
        <p:nvSpPr>
          <p:cNvPr id="476169" name="Line 9"/>
          <p:cNvSpPr>
            <a:spLocks noChangeShapeType="1"/>
          </p:cNvSpPr>
          <p:nvPr/>
        </p:nvSpPr>
        <p:spPr bwMode="auto">
          <a:xfrm>
            <a:off x="1949450" y="3841750"/>
            <a:ext cx="5130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6170" name="Text Box 10"/>
          <p:cNvSpPr txBox="1">
            <a:spLocks noChangeArrowheads="1"/>
          </p:cNvSpPr>
          <p:nvPr/>
        </p:nvSpPr>
        <p:spPr bwMode="auto">
          <a:xfrm>
            <a:off x="3259138" y="3471863"/>
            <a:ext cx="777875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[Mg</a:t>
            </a:r>
            <a:r>
              <a:rPr lang="en-CA" sz="2000" b="1" baseline="30000">
                <a:latin typeface="Arial Narrow" pitchFamily="34" charset="0"/>
              </a:rPr>
              <a:t>2+</a:t>
            </a:r>
            <a:r>
              <a:rPr lang="en-CA" sz="2000" b="1">
                <a:latin typeface="Arial Narrow" pitchFamily="34" charset="0"/>
              </a:rPr>
              <a:t>]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54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1.1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</a:t>
            </a:r>
          </a:p>
        </p:txBody>
      </p:sp>
      <p:sp>
        <p:nvSpPr>
          <p:cNvPr id="476171" name="Text Box 11"/>
          <p:cNvSpPr txBox="1">
            <a:spLocks noChangeArrowheads="1"/>
          </p:cNvSpPr>
          <p:nvPr/>
        </p:nvSpPr>
        <p:spPr bwMode="auto">
          <a:xfrm>
            <a:off x="4102100" y="3471863"/>
            <a:ext cx="819150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[SO</a:t>
            </a:r>
            <a:r>
              <a:rPr lang="en-CA" sz="2000" b="1" baseline="-25000">
                <a:latin typeface="Arial Narrow" pitchFamily="34" charset="0"/>
              </a:rPr>
              <a:t>4</a:t>
            </a:r>
            <a:r>
              <a:rPr lang="en-CA" sz="2000" b="1" baseline="30000">
                <a:latin typeface="Arial Narrow" pitchFamily="34" charset="0"/>
              </a:rPr>
              <a:t>2-</a:t>
            </a:r>
            <a:r>
              <a:rPr lang="en-CA" sz="2000" b="1">
                <a:latin typeface="Arial Narrow" pitchFamily="34" charset="0"/>
              </a:rPr>
              <a:t>]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28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1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0.2</a:t>
            </a:r>
          </a:p>
        </p:txBody>
      </p:sp>
      <p:sp>
        <p:nvSpPr>
          <p:cNvPr id="476172" name="Text Box 12"/>
          <p:cNvSpPr txBox="1">
            <a:spLocks noChangeArrowheads="1"/>
          </p:cNvSpPr>
          <p:nvPr/>
        </p:nvSpPr>
        <p:spPr bwMode="auto">
          <a:xfrm>
            <a:off x="6230938" y="3497263"/>
            <a:ext cx="965200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O.C.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~1000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~1000</a:t>
            </a:r>
          </a:p>
          <a:p>
            <a:pPr algn="ctr"/>
            <a:r>
              <a:rPr lang="en-CA" sz="2000" b="1">
                <a:latin typeface="Arial Narrow" pitchFamily="34" charset="0"/>
              </a:rPr>
              <a:t>337</a:t>
            </a:r>
          </a:p>
        </p:txBody>
      </p:sp>
      <p:pic>
        <p:nvPicPr>
          <p:cNvPr id="476173" name="Picture 13" descr="dogfis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5925" y="2530475"/>
            <a:ext cx="2759075" cy="1063625"/>
          </a:xfrm>
          <a:prstGeom prst="rect">
            <a:avLst/>
          </a:prstGeom>
          <a:noFill/>
        </p:spPr>
      </p:pic>
      <p:sp>
        <p:nvSpPr>
          <p:cNvPr id="476174" name="Text Box 14"/>
          <p:cNvSpPr txBox="1">
            <a:spLocks noChangeArrowheads="1"/>
          </p:cNvSpPr>
          <p:nvPr/>
        </p:nvSpPr>
        <p:spPr bwMode="auto">
          <a:xfrm>
            <a:off x="3087688" y="2500313"/>
            <a:ext cx="2181225" cy="701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CA" sz="2000" b="1">
                <a:latin typeface="Arial Narrow" pitchFamily="34" charset="0"/>
              </a:rPr>
              <a:t>[urea] = 400 mM</a:t>
            </a:r>
          </a:p>
          <a:p>
            <a:r>
              <a:rPr lang="en-CA" sz="2000" b="1">
                <a:latin typeface="Arial Narrow" pitchFamily="34" charset="0"/>
              </a:rPr>
              <a:t>[TMAO] = 70-100mM</a:t>
            </a:r>
          </a:p>
        </p:txBody>
      </p:sp>
      <p:sp>
        <p:nvSpPr>
          <p:cNvPr id="476175" name="Text Box 15"/>
          <p:cNvSpPr txBox="1">
            <a:spLocks noChangeArrowheads="1"/>
          </p:cNvSpPr>
          <p:nvPr/>
        </p:nvSpPr>
        <p:spPr bwMode="auto">
          <a:xfrm>
            <a:off x="4249738" y="4787900"/>
            <a:ext cx="3074987" cy="3365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1600" b="1">
                <a:latin typeface="Arial Narrow" pitchFamily="34" charset="0"/>
              </a:rPr>
              <a:t>[ion] in mmol L</a:t>
            </a:r>
            <a:r>
              <a:rPr lang="en-US" sz="1600" b="1" baseline="30000">
                <a:latin typeface="Arial Narrow" pitchFamily="34" charset="0"/>
              </a:rPr>
              <a:t>-1</a:t>
            </a:r>
            <a:r>
              <a:rPr lang="en-US" sz="1600" b="1">
                <a:latin typeface="Arial Narrow" pitchFamily="34" charset="0"/>
              </a:rPr>
              <a:t>; O.C. in mOsmol L</a:t>
            </a:r>
            <a:r>
              <a:rPr lang="en-US" sz="1600" b="1" baseline="30000">
                <a:latin typeface="Arial Narrow" pitchFamily="34" charset="0"/>
              </a:rPr>
              <a:t>-1</a:t>
            </a:r>
            <a:endParaRPr lang="en-US" sz="1600" b="1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7186" name="Picture 2" descr="TOAD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475" y="3327400"/>
            <a:ext cx="3924300" cy="28575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pic>
        <p:nvPicPr>
          <p:cNvPr id="4771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1625" y="549275"/>
            <a:ext cx="4725988" cy="57086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</p:pic>
      <p:sp>
        <p:nvSpPr>
          <p:cNvPr id="477188" name="Text Box 4"/>
          <p:cNvSpPr txBox="1">
            <a:spLocks noChangeArrowheads="1"/>
          </p:cNvSpPr>
          <p:nvPr/>
        </p:nvSpPr>
        <p:spPr bwMode="auto">
          <a:xfrm>
            <a:off x="6272213" y="6440488"/>
            <a:ext cx="2784475" cy="3238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400" b="1">
                <a:latin typeface="Arial Narrow" pitchFamily="34" charset="0"/>
              </a:rPr>
              <a:t>Wood et al. 1995, JEB 198, 1729-1741</a:t>
            </a:r>
          </a:p>
        </p:txBody>
      </p:sp>
      <p:sp>
        <p:nvSpPr>
          <p:cNvPr id="477189" name="Rectangle 5"/>
          <p:cNvSpPr>
            <a:spLocks noChangeArrowheads="1"/>
          </p:cNvSpPr>
          <p:nvPr/>
        </p:nvSpPr>
        <p:spPr bwMode="auto">
          <a:xfrm>
            <a:off x="180975" y="431800"/>
            <a:ext cx="4127500" cy="3371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400050" lvl="1" indent="-28575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 smtClean="0">
                <a:latin typeface="Arial Narrow" pitchFamily="34" charset="0"/>
              </a:rPr>
              <a:t>Chemical cloaking?</a:t>
            </a:r>
            <a:endParaRPr lang="en-CA" sz="2200" b="1" dirty="0">
              <a:latin typeface="Arial Narrow" pitchFamily="34" charset="0"/>
            </a:endParaRPr>
          </a:p>
          <a:p>
            <a:pPr marL="74295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Gulf toadfish following confinement or exposure to high water NH</a:t>
            </a:r>
            <a:r>
              <a:rPr lang="en-CA" sz="2000" b="1" baseline="-25000" dirty="0">
                <a:latin typeface="Arial Narrow" pitchFamily="34" charset="0"/>
              </a:rPr>
              <a:t>3</a:t>
            </a:r>
            <a:endParaRPr lang="en-CA" sz="2000" b="1" dirty="0">
              <a:latin typeface="Arial Narrow" pitchFamily="34" charset="0"/>
            </a:endParaRPr>
          </a:p>
          <a:p>
            <a:pPr marL="74295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Facultative; OUC</a:t>
            </a:r>
          </a:p>
          <a:p>
            <a:pPr marL="74295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Elimination is </a:t>
            </a:r>
            <a:r>
              <a:rPr lang="en-CA" sz="2000" b="1" dirty="0" err="1">
                <a:latin typeface="Arial Narrow" pitchFamily="34" charset="0"/>
              </a:rPr>
              <a:t>pulsatile</a:t>
            </a:r>
            <a:r>
              <a:rPr lang="en-CA" sz="2000" b="1" dirty="0">
                <a:latin typeface="Arial Narrow" pitchFamily="34" charset="0"/>
              </a:rPr>
              <a:t>; involves mobilization of urea transporters in gills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38075" y="2505075"/>
            <a:ext cx="5548775" cy="38931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477188" name="Text Box 4"/>
          <p:cNvSpPr txBox="1">
            <a:spLocks noChangeArrowheads="1"/>
          </p:cNvSpPr>
          <p:nvPr/>
        </p:nvSpPr>
        <p:spPr bwMode="auto">
          <a:xfrm>
            <a:off x="5981701" y="6440488"/>
            <a:ext cx="3074988" cy="30777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/>
            <a:r>
              <a:rPr lang="en-US" sz="1400" b="1" dirty="0" err="1" smtClean="0">
                <a:latin typeface="Arial Narrow" pitchFamily="34" charset="0"/>
              </a:rPr>
              <a:t>Barimo</a:t>
            </a:r>
            <a:r>
              <a:rPr lang="en-US" sz="1400" b="1" dirty="0" smtClean="0">
                <a:latin typeface="Arial Narrow" pitchFamily="34" charset="0"/>
              </a:rPr>
              <a:t> &amp; Walsh 2006 JEB 209, 4254-4261</a:t>
            </a:r>
            <a:endParaRPr lang="en-US" sz="1400" b="1" dirty="0">
              <a:latin typeface="Arial Narrow" pitchFamily="34" charset="0"/>
            </a:endParaRPr>
          </a:p>
        </p:txBody>
      </p:sp>
      <p:sp>
        <p:nvSpPr>
          <p:cNvPr id="477189" name="Rectangle 5"/>
          <p:cNvSpPr>
            <a:spLocks noChangeArrowheads="1"/>
          </p:cNvSpPr>
          <p:nvPr/>
        </p:nvSpPr>
        <p:spPr bwMode="auto">
          <a:xfrm>
            <a:off x="180975" y="431800"/>
            <a:ext cx="4127500" cy="33718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400050" lvl="1" indent="-285750">
              <a:spcBef>
                <a:spcPct val="20000"/>
              </a:spcBef>
              <a:buClr>
                <a:schemeClr val="tx1"/>
              </a:buClr>
              <a:buSzPct val="75000"/>
              <a:buFont typeface="Monotype Sorts" pitchFamily="2" charset="2"/>
              <a:buChar char="n"/>
            </a:pPr>
            <a:r>
              <a:rPr lang="en-CA" sz="2200" b="1" dirty="0" smtClean="0">
                <a:latin typeface="Arial Narrow" pitchFamily="34" charset="0"/>
              </a:rPr>
              <a:t>Chemical cloaking?</a:t>
            </a:r>
            <a:endParaRPr lang="en-CA" sz="2200" b="1" dirty="0">
              <a:latin typeface="Arial Narrow" pitchFamily="34" charset="0"/>
            </a:endParaRPr>
          </a:p>
          <a:p>
            <a:pPr marL="74295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Gulf toadfish following confinement or exposure to high water NH</a:t>
            </a:r>
            <a:r>
              <a:rPr lang="en-CA" sz="2000" b="1" baseline="-25000" dirty="0">
                <a:latin typeface="Arial Narrow" pitchFamily="34" charset="0"/>
              </a:rPr>
              <a:t>3</a:t>
            </a:r>
            <a:endParaRPr lang="en-CA" sz="2000" b="1" dirty="0">
              <a:latin typeface="Arial Narrow" pitchFamily="34" charset="0"/>
            </a:endParaRPr>
          </a:p>
          <a:p>
            <a:pPr marL="74295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Facultative; OUC</a:t>
            </a:r>
          </a:p>
          <a:p>
            <a:pPr marL="742950" lvl="2" indent="-228600">
              <a:buClr>
                <a:schemeClr val="tx1"/>
              </a:buClr>
              <a:buSzPct val="60000"/>
              <a:buFont typeface="Monotype Sorts" pitchFamily="2" charset="2"/>
              <a:buChar char="l"/>
            </a:pPr>
            <a:r>
              <a:rPr lang="en-CA" sz="2000" b="1" dirty="0">
                <a:latin typeface="Arial Narrow" pitchFamily="34" charset="0"/>
              </a:rPr>
              <a:t>Elimination is </a:t>
            </a:r>
            <a:r>
              <a:rPr lang="en-CA" sz="2000" b="1" dirty="0" err="1">
                <a:latin typeface="Arial Narrow" pitchFamily="34" charset="0"/>
              </a:rPr>
              <a:t>pulsatile</a:t>
            </a:r>
            <a:r>
              <a:rPr lang="en-CA" sz="2000" b="1" dirty="0">
                <a:latin typeface="Arial Narrow" pitchFamily="34" charset="0"/>
              </a:rPr>
              <a:t>; involves mobilization of urea transporters in gills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2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8425" y="276225"/>
            <a:ext cx="8394700" cy="4114800"/>
          </a:xfrm>
        </p:spPr>
        <p:txBody>
          <a:bodyPr/>
          <a:lstStyle/>
          <a:p>
            <a:pPr marL="288925" indent="-288925"/>
            <a:r>
              <a:rPr lang="en-CA" dirty="0"/>
              <a:t>Uric acid-excreting animals</a:t>
            </a:r>
          </a:p>
          <a:p>
            <a:pPr marL="688975" lvl="1" indent="-285750"/>
            <a:r>
              <a:rPr lang="en-CA" dirty="0"/>
              <a:t>pros and cons</a:t>
            </a:r>
          </a:p>
          <a:p>
            <a:pPr marL="688975" lvl="1" indent="-285750"/>
            <a:r>
              <a:rPr lang="en-CA" dirty="0"/>
              <a:t>Birds, reptiles, terrestrial </a:t>
            </a:r>
            <a:r>
              <a:rPr lang="en-CA" dirty="0" smtClean="0"/>
              <a:t>insects</a:t>
            </a:r>
          </a:p>
          <a:p>
            <a:pPr marL="895350" lvl="2" indent="-206375"/>
            <a:r>
              <a:rPr lang="en-CA" dirty="0" smtClean="0"/>
              <a:t>Exceptions - crocodiles</a:t>
            </a:r>
            <a:endParaRPr lang="en-CA" dirty="0"/>
          </a:p>
          <a:p>
            <a:pPr marL="688975" lvl="1" indent="-285750"/>
            <a:r>
              <a:rPr lang="en-CA" dirty="0"/>
              <a:t>Uric acid synthesis</a:t>
            </a:r>
          </a:p>
          <a:p>
            <a:pPr marL="688975" lvl="1" indent="-285750"/>
            <a:r>
              <a:rPr lang="en-CA" dirty="0"/>
              <a:t>Excretion by kidneys or </a:t>
            </a:r>
            <a:r>
              <a:rPr lang="en-CA" dirty="0" err="1"/>
              <a:t>Malpighian</a:t>
            </a:r>
            <a:r>
              <a:rPr lang="en-CA" dirty="0"/>
              <a:t> tubules</a:t>
            </a:r>
          </a:p>
          <a:p>
            <a:pPr marL="895350" lvl="2" indent="-228600"/>
            <a:r>
              <a:rPr lang="en-CA" dirty="0"/>
              <a:t>Excreted as </a:t>
            </a:r>
            <a:r>
              <a:rPr lang="en-CA" dirty="0" err="1"/>
              <a:t>urate</a:t>
            </a:r>
            <a:r>
              <a:rPr lang="en-CA" dirty="0"/>
              <a:t> salts of K</a:t>
            </a:r>
            <a:r>
              <a:rPr lang="en-CA" baseline="30000" dirty="0"/>
              <a:t>+</a:t>
            </a:r>
            <a:r>
              <a:rPr lang="en-CA" dirty="0"/>
              <a:t>, Na</a:t>
            </a:r>
            <a:r>
              <a:rPr lang="en-CA" baseline="30000" dirty="0"/>
              <a:t>+</a:t>
            </a:r>
            <a:r>
              <a:rPr lang="en-CA" dirty="0"/>
              <a:t> or NH</a:t>
            </a:r>
            <a:r>
              <a:rPr lang="en-CA" baseline="-25000" dirty="0"/>
              <a:t>4</a:t>
            </a:r>
            <a:r>
              <a:rPr lang="en-CA" baseline="30000" dirty="0"/>
              <a:t>+</a:t>
            </a:r>
            <a:r>
              <a:rPr lang="en-CA" dirty="0"/>
              <a:t> </a:t>
            </a:r>
            <a:br>
              <a:rPr lang="en-CA" dirty="0"/>
            </a:br>
            <a:r>
              <a:rPr lang="en-CA" dirty="0"/>
              <a:t>or as precipitated uric acid</a:t>
            </a:r>
          </a:p>
          <a:p>
            <a:pPr marL="895350" lvl="2" indent="-228600"/>
            <a:r>
              <a:rPr lang="en-CA" dirty="0"/>
              <a:t>Secreted by bird and reptile </a:t>
            </a:r>
            <a:r>
              <a:rPr lang="en-CA" dirty="0" err="1"/>
              <a:t>nephrons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- precipitation in </a:t>
            </a:r>
            <a:r>
              <a:rPr lang="en-CA" dirty="0" err="1"/>
              <a:t>cloaca</a:t>
            </a:r>
            <a:endParaRPr lang="en-CA" baseline="30000" dirty="0"/>
          </a:p>
          <a:p>
            <a:pPr marL="688975" lvl="1" indent="-285750">
              <a:spcBef>
                <a:spcPct val="20000"/>
              </a:spcBef>
            </a:pPr>
            <a:r>
              <a:rPr lang="en-CA" dirty="0"/>
              <a:t>Uric acid retention - </a:t>
            </a:r>
            <a:r>
              <a:rPr lang="en-CA" dirty="0" err="1"/>
              <a:t>Cleidoic</a:t>
            </a:r>
            <a:r>
              <a:rPr lang="en-CA" dirty="0"/>
              <a:t> eggs, fat bodies in some insects</a:t>
            </a:r>
          </a:p>
          <a:p>
            <a:pPr marL="688975" lvl="1" indent="-285750"/>
            <a:endParaRPr lang="en-CA" u="sng" dirty="0"/>
          </a:p>
        </p:txBody>
      </p:sp>
      <p:pic>
        <p:nvPicPr>
          <p:cNvPr id="478211" name="Picture 3" descr="liza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1050" y="123825"/>
            <a:ext cx="3170238" cy="226695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78212" name="Text Box 4"/>
          <p:cNvSpPr txBox="1">
            <a:spLocks noChangeArrowheads="1"/>
          </p:cNvSpPr>
          <p:nvPr/>
        </p:nvSpPr>
        <p:spPr bwMode="auto">
          <a:xfrm>
            <a:off x="1812925" y="4470400"/>
            <a:ext cx="1385888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amino acids</a:t>
            </a:r>
          </a:p>
        </p:txBody>
      </p:sp>
      <p:sp>
        <p:nvSpPr>
          <p:cNvPr id="478213" name="Text Box 5"/>
          <p:cNvSpPr txBox="1">
            <a:spLocks noChangeArrowheads="1"/>
          </p:cNvSpPr>
          <p:nvPr/>
        </p:nvSpPr>
        <p:spPr bwMode="auto">
          <a:xfrm>
            <a:off x="1477963" y="5548313"/>
            <a:ext cx="2055812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CA" sz="2000" b="1">
                <a:latin typeface="Arial Narrow" pitchFamily="34" charset="0"/>
              </a:rPr>
              <a:t>glycine, aspartate, </a:t>
            </a:r>
          </a:p>
          <a:p>
            <a:pPr algn="ctr">
              <a:lnSpc>
                <a:spcPct val="80000"/>
              </a:lnSpc>
            </a:pPr>
            <a:r>
              <a:rPr lang="en-CA" sz="2000" b="1">
                <a:latin typeface="Arial Narrow" pitchFamily="34" charset="0"/>
              </a:rPr>
              <a:t>glutamate</a:t>
            </a:r>
          </a:p>
        </p:txBody>
      </p:sp>
      <p:sp>
        <p:nvSpPr>
          <p:cNvPr id="478214" name="Text Box 6"/>
          <p:cNvSpPr txBox="1">
            <a:spLocks noChangeArrowheads="1"/>
          </p:cNvSpPr>
          <p:nvPr/>
        </p:nvSpPr>
        <p:spPr bwMode="auto">
          <a:xfrm>
            <a:off x="4433888" y="5630863"/>
            <a:ext cx="1268412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purine ring</a:t>
            </a:r>
          </a:p>
        </p:txBody>
      </p:sp>
      <p:sp>
        <p:nvSpPr>
          <p:cNvPr id="478215" name="Text Box 7"/>
          <p:cNvSpPr txBox="1">
            <a:spLocks noChangeArrowheads="1"/>
          </p:cNvSpPr>
          <p:nvPr/>
        </p:nvSpPr>
        <p:spPr bwMode="auto">
          <a:xfrm>
            <a:off x="4379913" y="4329113"/>
            <a:ext cx="1373187" cy="581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CA" sz="2000" b="1">
                <a:latin typeface="Arial Narrow" pitchFamily="34" charset="0"/>
              </a:rPr>
              <a:t>nucleic acid</a:t>
            </a:r>
          </a:p>
          <a:p>
            <a:pPr algn="ctr">
              <a:lnSpc>
                <a:spcPct val="80000"/>
              </a:lnSpc>
            </a:pPr>
            <a:r>
              <a:rPr lang="en-CA" sz="2000" b="1">
                <a:latin typeface="Arial Narrow" pitchFamily="34" charset="0"/>
              </a:rPr>
              <a:t>metabolism</a:t>
            </a:r>
          </a:p>
        </p:txBody>
      </p:sp>
      <p:sp>
        <p:nvSpPr>
          <p:cNvPr id="478216" name="Text Box 8"/>
          <p:cNvSpPr txBox="1">
            <a:spLocks noChangeArrowheads="1"/>
          </p:cNvSpPr>
          <p:nvPr/>
        </p:nvSpPr>
        <p:spPr bwMode="auto">
          <a:xfrm>
            <a:off x="6380163" y="5640388"/>
            <a:ext cx="1260475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URIC ACID</a:t>
            </a:r>
          </a:p>
        </p:txBody>
      </p:sp>
      <p:sp>
        <p:nvSpPr>
          <p:cNvPr id="478217" name="Line 9"/>
          <p:cNvSpPr>
            <a:spLocks noChangeShapeType="1"/>
          </p:cNvSpPr>
          <p:nvPr/>
        </p:nvSpPr>
        <p:spPr bwMode="auto">
          <a:xfrm>
            <a:off x="5734050" y="5829300"/>
            <a:ext cx="5508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8218" name="Line 10"/>
          <p:cNvSpPr>
            <a:spLocks noChangeShapeType="1"/>
          </p:cNvSpPr>
          <p:nvPr/>
        </p:nvSpPr>
        <p:spPr bwMode="auto">
          <a:xfrm>
            <a:off x="3624263" y="5838825"/>
            <a:ext cx="7207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8219" name="Line 11"/>
          <p:cNvSpPr>
            <a:spLocks noChangeShapeType="1"/>
          </p:cNvSpPr>
          <p:nvPr/>
        </p:nvSpPr>
        <p:spPr bwMode="auto">
          <a:xfrm>
            <a:off x="2505075" y="4857750"/>
            <a:ext cx="0" cy="6953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478220" name="Text Box 12"/>
          <p:cNvSpPr txBox="1">
            <a:spLocks noChangeArrowheads="1"/>
          </p:cNvSpPr>
          <p:nvPr/>
        </p:nvSpPr>
        <p:spPr bwMode="auto">
          <a:xfrm>
            <a:off x="2576513" y="4945063"/>
            <a:ext cx="1643062" cy="396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sz="2000" b="1">
                <a:latin typeface="Arial Narrow" pitchFamily="34" charset="0"/>
              </a:rPr>
              <a:t>transaminases</a:t>
            </a:r>
          </a:p>
        </p:txBody>
      </p:sp>
      <p:sp>
        <p:nvSpPr>
          <p:cNvPr id="478221" name="Line 13"/>
          <p:cNvSpPr>
            <a:spLocks noChangeShapeType="1"/>
          </p:cNvSpPr>
          <p:nvPr/>
        </p:nvSpPr>
        <p:spPr bwMode="auto">
          <a:xfrm>
            <a:off x="5068888" y="4991100"/>
            <a:ext cx="0" cy="6953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3399"/>
      </a:dk2>
      <a:lt2>
        <a:srgbClr val="808080"/>
      </a:lt2>
      <a:accent1>
        <a:srgbClr val="00CC00"/>
      </a:accent1>
      <a:accent2>
        <a:srgbClr val="FF0066"/>
      </a:accent2>
      <a:accent3>
        <a:srgbClr val="FFFFFF"/>
      </a:accent3>
      <a:accent4>
        <a:srgbClr val="000000"/>
      </a:accent4>
      <a:accent5>
        <a:srgbClr val="AAE2AA"/>
      </a:accent5>
      <a:accent6>
        <a:srgbClr val="E7005C"/>
      </a:accent6>
      <a:hlink>
        <a:srgbClr val="0000FF"/>
      </a:hlink>
      <a:folHlink>
        <a:srgbClr val="B2B2B2"/>
      </a:folHlink>
    </a:clrScheme>
    <a:fontScheme name="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99"/>
        </a:dk2>
        <a:lt2>
          <a:srgbClr val="808080"/>
        </a:lt2>
        <a:accent1>
          <a:srgbClr val="00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2D2DB9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3399"/>
        </a:dk2>
        <a:lt2>
          <a:srgbClr val="808080"/>
        </a:lt2>
        <a:accent1>
          <a:srgbClr val="00CC00"/>
        </a:accent1>
        <a:accent2>
          <a:srgbClr val="FF0066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E7005C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9">
      <a:dk1>
        <a:srgbClr val="000000"/>
      </a:dk1>
      <a:lt1>
        <a:srgbClr val="FFFFFF"/>
      </a:lt1>
      <a:dk2>
        <a:srgbClr val="003399"/>
      </a:dk2>
      <a:lt2>
        <a:srgbClr val="808080"/>
      </a:lt2>
      <a:accent1>
        <a:srgbClr val="00CC00"/>
      </a:accent1>
      <a:accent2>
        <a:srgbClr val="FF0066"/>
      </a:accent2>
      <a:accent3>
        <a:srgbClr val="FFFFFF"/>
      </a:accent3>
      <a:accent4>
        <a:srgbClr val="000000"/>
      </a:accent4>
      <a:accent5>
        <a:srgbClr val="AAE2AA"/>
      </a:accent5>
      <a:accent6>
        <a:srgbClr val="E7005C"/>
      </a:accent6>
      <a:hlink>
        <a:srgbClr val="0000FF"/>
      </a:hlink>
      <a:folHlink>
        <a:srgbClr val="B2B2B2"/>
      </a:folHlink>
    </a:clrScheme>
    <a:fontScheme name="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99"/>
        </a:dk2>
        <a:lt2>
          <a:srgbClr val="808080"/>
        </a:lt2>
        <a:accent1>
          <a:srgbClr val="00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2D2DB9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3399"/>
        </a:dk2>
        <a:lt2>
          <a:srgbClr val="808080"/>
        </a:lt2>
        <a:accent1>
          <a:srgbClr val="00CC00"/>
        </a:accent1>
        <a:accent2>
          <a:srgbClr val="FF0066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E7005C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Default Design">
  <a:themeElements>
    <a:clrScheme name="Default Design 9">
      <a:dk1>
        <a:srgbClr val="000000"/>
      </a:dk1>
      <a:lt1>
        <a:srgbClr val="FFFFFF"/>
      </a:lt1>
      <a:dk2>
        <a:srgbClr val="003399"/>
      </a:dk2>
      <a:lt2>
        <a:srgbClr val="808080"/>
      </a:lt2>
      <a:accent1>
        <a:srgbClr val="00CC00"/>
      </a:accent1>
      <a:accent2>
        <a:srgbClr val="FF0066"/>
      </a:accent2>
      <a:accent3>
        <a:srgbClr val="FFFFFF"/>
      </a:accent3>
      <a:accent4>
        <a:srgbClr val="000000"/>
      </a:accent4>
      <a:accent5>
        <a:srgbClr val="AAE2AA"/>
      </a:accent5>
      <a:accent6>
        <a:srgbClr val="E7005C"/>
      </a:accent6>
      <a:hlink>
        <a:srgbClr val="0000FF"/>
      </a:hlink>
      <a:folHlink>
        <a:srgbClr val="B2B2B2"/>
      </a:folHlink>
    </a:clrScheme>
    <a:fontScheme name="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99"/>
        </a:dk2>
        <a:lt2>
          <a:srgbClr val="808080"/>
        </a:lt2>
        <a:accent1>
          <a:srgbClr val="00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2D2DB9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3399"/>
        </a:dk2>
        <a:lt2>
          <a:srgbClr val="808080"/>
        </a:lt2>
        <a:accent1>
          <a:srgbClr val="00CC00"/>
        </a:accent1>
        <a:accent2>
          <a:srgbClr val="FF0066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E7005C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Default Design">
  <a:themeElements>
    <a:clrScheme name="Default Design 9">
      <a:dk1>
        <a:srgbClr val="000000"/>
      </a:dk1>
      <a:lt1>
        <a:srgbClr val="FFFFFF"/>
      </a:lt1>
      <a:dk2>
        <a:srgbClr val="003399"/>
      </a:dk2>
      <a:lt2>
        <a:srgbClr val="808080"/>
      </a:lt2>
      <a:accent1>
        <a:srgbClr val="00CC00"/>
      </a:accent1>
      <a:accent2>
        <a:srgbClr val="FF0066"/>
      </a:accent2>
      <a:accent3>
        <a:srgbClr val="FFFFFF"/>
      </a:accent3>
      <a:accent4>
        <a:srgbClr val="000000"/>
      </a:accent4>
      <a:accent5>
        <a:srgbClr val="AAE2AA"/>
      </a:accent5>
      <a:accent6>
        <a:srgbClr val="E7005C"/>
      </a:accent6>
      <a:hlink>
        <a:srgbClr val="0000FF"/>
      </a:hlink>
      <a:folHlink>
        <a:srgbClr val="B2B2B2"/>
      </a:folHlink>
    </a:clrScheme>
    <a:fontScheme name="Default Design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99"/>
        </a:dk2>
        <a:lt2>
          <a:srgbClr val="808080"/>
        </a:lt2>
        <a:accent1>
          <a:srgbClr val="00CC00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2D2DB9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3399"/>
        </a:dk2>
        <a:lt2>
          <a:srgbClr val="808080"/>
        </a:lt2>
        <a:accent1>
          <a:srgbClr val="00CC00"/>
        </a:accent1>
        <a:accent2>
          <a:srgbClr val="FF0066"/>
        </a:accent2>
        <a:accent3>
          <a:srgbClr val="FFFFFF"/>
        </a:accent3>
        <a:accent4>
          <a:srgbClr val="000000"/>
        </a:accent4>
        <a:accent5>
          <a:srgbClr val="AAE2AA"/>
        </a:accent5>
        <a:accent6>
          <a:srgbClr val="E7005C"/>
        </a:accent6>
        <a:hlink>
          <a:srgbClr val="0000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10406</TotalTime>
  <Words>2246</Words>
  <Application>Microsoft Office PowerPoint</Application>
  <PresentationFormat>On-screen Show (4:3)</PresentationFormat>
  <Paragraphs>589</Paragraphs>
  <Slides>48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4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Default Design</vt:lpstr>
      <vt:lpstr>1_Default Design</vt:lpstr>
      <vt:lpstr>2_Default Design</vt:lpstr>
      <vt:lpstr>6_Default Design</vt:lpstr>
      <vt:lpstr>SPW 11.0 Graph</vt:lpstr>
      <vt:lpstr>Clip</vt:lpstr>
      <vt:lpstr>The vertebrate kidney</vt:lpstr>
      <vt:lpstr>Slide 2</vt:lpstr>
      <vt:lpstr>Slide 3</vt:lpstr>
      <vt:lpstr>Urine formation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Control of salt and water balance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Regulation of acid-base balance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Nitrogen Excretion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 3301 ANIMAL PHYSIOLOGY I</dc:title>
  <cp:lastModifiedBy>COE Support</cp:lastModifiedBy>
  <cp:revision>547</cp:revision>
  <cp:lastPrinted>2013-03-18T01:32:30Z</cp:lastPrinted>
  <dcterms:modified xsi:type="dcterms:W3CDTF">2013-10-16T15:53:48Z</dcterms:modified>
</cp:coreProperties>
</file>