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  <p:sldMasterId id="2147483677" r:id="rId3"/>
  </p:sldMasterIdLst>
  <p:notesMasterIdLst>
    <p:notesMasterId r:id="rId42"/>
  </p:notesMasterIdLst>
  <p:handoutMasterIdLst>
    <p:handoutMasterId r:id="rId43"/>
  </p:handoutMasterIdLst>
  <p:sldIdLst>
    <p:sldId id="256" r:id="rId4"/>
    <p:sldId id="287" r:id="rId5"/>
    <p:sldId id="288" r:id="rId6"/>
    <p:sldId id="312" r:id="rId7"/>
    <p:sldId id="315" r:id="rId8"/>
    <p:sldId id="292" r:id="rId9"/>
    <p:sldId id="293" r:id="rId10"/>
    <p:sldId id="294" r:id="rId11"/>
    <p:sldId id="301" r:id="rId12"/>
    <p:sldId id="297" r:id="rId13"/>
    <p:sldId id="298" r:id="rId14"/>
    <p:sldId id="299" r:id="rId15"/>
    <p:sldId id="300" r:id="rId16"/>
    <p:sldId id="289" r:id="rId17"/>
    <p:sldId id="290" r:id="rId18"/>
    <p:sldId id="291" r:id="rId19"/>
    <p:sldId id="295" r:id="rId20"/>
    <p:sldId id="296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21" r:id="rId30"/>
    <p:sldId id="322" r:id="rId31"/>
    <p:sldId id="323" r:id="rId32"/>
    <p:sldId id="310" r:id="rId33"/>
    <p:sldId id="311" r:id="rId34"/>
    <p:sldId id="285" r:id="rId35"/>
    <p:sldId id="316" r:id="rId36"/>
    <p:sldId id="317" r:id="rId37"/>
    <p:sldId id="318" r:id="rId38"/>
    <p:sldId id="319" r:id="rId39"/>
    <p:sldId id="320" r:id="rId40"/>
    <p:sldId id="28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86949" autoAdjust="0"/>
  </p:normalViewPr>
  <p:slideViewPr>
    <p:cSldViewPr snapToGrid="0">
      <p:cViewPr varScale="1">
        <p:scale>
          <a:sx n="65" d="100"/>
          <a:sy n="65" d="100"/>
        </p:scale>
        <p:origin x="1038" y="60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75" d="100"/>
        <a:sy n="75" d="100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4/11/2015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4/11/2015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When</a:t>
            </a:r>
            <a:r>
              <a:rPr lang="en-US" baseline="0" dirty="0" smtClean="0"/>
              <a:t> we talk about fluid, we are essentially talking about water content</a:t>
            </a:r>
          </a:p>
          <a:p>
            <a:endParaRPr lang="en-US" baseline="0" dirty="0" smtClean="0"/>
          </a:p>
          <a:p>
            <a:r>
              <a:rPr lang="en-US" baseline="0" dirty="0" smtClean="0"/>
              <a:t>I like to keep interstitial and plasma separated because they can be very different. </a:t>
            </a:r>
            <a:r>
              <a:rPr lang="en-US" baseline="0" dirty="0" err="1" smtClean="0"/>
              <a:t>eg</a:t>
            </a:r>
            <a:r>
              <a:rPr lang="en-US" baseline="0" dirty="0" smtClean="0"/>
              <a:t>. Blood brain barrier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507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 just </a:t>
            </a:r>
            <a:r>
              <a:rPr lang="en-US" dirty="0" err="1" smtClean="0"/>
              <a:t>NaCl</a:t>
            </a:r>
            <a:r>
              <a:rPr lang="en-US" dirty="0" smtClean="0"/>
              <a:t>!!!</a:t>
            </a:r>
          </a:p>
          <a:p>
            <a:endParaRPr lang="en-US" dirty="0" smtClean="0"/>
          </a:p>
          <a:p>
            <a:r>
              <a:rPr lang="en-US" dirty="0" smtClean="0"/>
              <a:t>Electrolytes = salts + acids + bases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4417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13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742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</a:t>
            </a:r>
            <a:r>
              <a:rPr lang="en-US" baseline="0" dirty="0" smtClean="0"/>
              <a:t> is it?</a:t>
            </a:r>
            <a:br>
              <a:rPr lang="en-US" baseline="0" dirty="0" smtClean="0"/>
            </a:br>
            <a:r>
              <a:rPr lang="en-US" baseline="0" dirty="0" smtClean="0"/>
              <a:t>What causes it? Most common = autoimmune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676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Cliffs notes version is essentially</a:t>
            </a:r>
            <a:r>
              <a:rPr lang="en-US" baseline="0" dirty="0" smtClean="0"/>
              <a:t> the variables that you see change in an experiment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“But</a:t>
            </a:r>
            <a:r>
              <a:rPr lang="en-US" baseline="0" dirty="0" smtClean="0"/>
              <a:t> how?” </a:t>
            </a:r>
          </a:p>
          <a:p>
            <a:r>
              <a:rPr lang="en-US" baseline="0" dirty="0" smtClean="0"/>
              <a:t>- </a:t>
            </a:r>
            <a:r>
              <a:rPr lang="en-US" dirty="0" smtClean="0"/>
              <a:t>What channels have they been exposed to that transports Na+ across a membrane? Notice</a:t>
            </a:r>
            <a:r>
              <a:rPr lang="en-US" baseline="0" dirty="0" smtClean="0"/>
              <a:t> that this regulation occurs late in the process of urine formation. The later steps are associated with </a:t>
            </a:r>
            <a:r>
              <a:rPr lang="en-US" b="1" baseline="0" dirty="0" smtClean="0"/>
              <a:t>hormonal regulation</a:t>
            </a:r>
          </a:p>
          <a:p>
            <a:r>
              <a:rPr lang="en-US" b="1" baseline="0" dirty="0" smtClean="0"/>
              <a:t>-</a:t>
            </a:r>
            <a:r>
              <a:rPr lang="en-US" b="0" baseline="0" dirty="0" smtClean="0"/>
              <a:t>This mechanism is just an amplification of a normal process (Na/K ATPase)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84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7276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With systems that have tonic activity</a:t>
            </a:r>
            <a:r>
              <a:rPr lang="en-US" baseline="0" dirty="0" smtClean="0"/>
              <a:t> i</a:t>
            </a:r>
            <a:r>
              <a:rPr lang="en-US" dirty="0" smtClean="0"/>
              <a:t>t can be assumed that if</a:t>
            </a:r>
            <a:r>
              <a:rPr lang="en-US" baseline="0" dirty="0" smtClean="0"/>
              <a:t> </a:t>
            </a:r>
            <a:r>
              <a:rPr lang="en-US" i="1" baseline="0" dirty="0" smtClean="0"/>
              <a:t>increases</a:t>
            </a:r>
            <a:r>
              <a:rPr lang="en-US" baseline="0" dirty="0" smtClean="0"/>
              <a:t> in </a:t>
            </a:r>
            <a:r>
              <a:rPr lang="en-US" baseline="0" dirty="0" err="1" smtClean="0"/>
              <a:t>osmolarity</a:t>
            </a:r>
            <a:r>
              <a:rPr lang="en-US" baseline="0" dirty="0" smtClean="0"/>
              <a:t> </a:t>
            </a:r>
            <a:r>
              <a:rPr lang="en-US" i="0" u="none" baseline="0" dirty="0" smtClean="0"/>
              <a:t>activate these systems, than </a:t>
            </a:r>
            <a:r>
              <a:rPr lang="en-US" i="1" u="none" baseline="0" dirty="0" smtClean="0"/>
              <a:t>decreases </a:t>
            </a:r>
            <a:r>
              <a:rPr lang="en-US" i="0" u="none" baseline="0" dirty="0" smtClean="0"/>
              <a:t>will reduce the activity of the system. 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020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Renal</a:t>
            </a:r>
            <a:r>
              <a:rPr lang="en-US" baseline="0" dirty="0" smtClean="0"/>
              <a:t> Disease: Kidneys may not be removing enough H+ in filtrate &gt; results in build up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2203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 sweat </a:t>
            </a:r>
            <a:r>
              <a:rPr lang="en-US" smtClean="0"/>
              <a:t>is hyperosmotic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779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48467">
            <a:off x="223564" y="2575409"/>
            <a:ext cx="4688853" cy="2424835"/>
            <a:chOff x="-10068" y="2615721"/>
            <a:chExt cx="5488038" cy="2838132"/>
          </a:xfrm>
        </p:grpSpPr>
        <p:sp>
          <p:nvSpPr>
            <p:cNvPr id="5" name="Freeform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" name="Freeform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" name="Freeform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" name="Freeform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Freeform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0" name="Group 39"/>
          <p:cNvGrpSpPr/>
          <p:nvPr/>
        </p:nvGrpSpPr>
        <p:grpSpPr>
          <a:xfrm rot="18988672">
            <a:off x="68558" y="189622"/>
            <a:ext cx="517231" cy="587584"/>
            <a:chOff x="11036616" y="1071278"/>
            <a:chExt cx="1030189" cy="1170315"/>
          </a:xfrm>
        </p:grpSpPr>
        <p:sp>
          <p:nvSpPr>
            <p:cNvPr id="41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9" name="Freeform 500"/>
          <p:cNvSpPr>
            <a:spLocks/>
          </p:cNvSpPr>
          <p:nvPr/>
        </p:nvSpPr>
        <p:spPr bwMode="auto">
          <a:xfrm>
            <a:off x="3284323" y="4664180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0" name="Group 49"/>
          <p:cNvGrpSpPr/>
          <p:nvPr/>
        </p:nvGrpSpPr>
        <p:grpSpPr>
          <a:xfrm>
            <a:off x="11434165" y="6542"/>
            <a:ext cx="679129" cy="712528"/>
            <a:chOff x="11231706" y="127529"/>
            <a:chExt cx="679129" cy="712528"/>
          </a:xfrm>
        </p:grpSpPr>
        <p:sp>
          <p:nvSpPr>
            <p:cNvPr id="51" name="Freeform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9" name="Freeform 413"/>
          <p:cNvSpPr>
            <a:spLocks/>
          </p:cNvSpPr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0" name="Freeform 414"/>
          <p:cNvSpPr>
            <a:spLocks/>
          </p:cNvSpPr>
          <p:nvPr/>
        </p:nvSpPr>
        <p:spPr bwMode="auto">
          <a:xfrm>
            <a:off x="-23365" y="3324748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1" name="Group 5"/>
          <p:cNvGrpSpPr>
            <a:grpSpLocks noChangeAspect="1"/>
          </p:cNvGrpSpPr>
          <p:nvPr/>
        </p:nvGrpSpPr>
        <p:grpSpPr bwMode="auto">
          <a:xfrm>
            <a:off x="-1520" y="854147"/>
            <a:ext cx="1881475" cy="2341763"/>
            <a:chOff x="3000" y="1116"/>
            <a:chExt cx="1680" cy="2091"/>
          </a:xfrm>
        </p:grpSpPr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1" name="Group 33"/>
          <p:cNvGrpSpPr>
            <a:grpSpLocks noChangeAspect="1"/>
          </p:cNvGrpSpPr>
          <p:nvPr/>
        </p:nvGrpSpPr>
        <p:grpSpPr bwMode="auto">
          <a:xfrm>
            <a:off x="1714989" y="4544219"/>
            <a:ext cx="1873268" cy="2324202"/>
            <a:chOff x="3359" y="1523"/>
            <a:chExt cx="943" cy="1170"/>
          </a:xfrm>
        </p:grpSpPr>
        <p:sp>
          <p:nvSpPr>
            <p:cNvPr id="82" name="Freeform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7" name="Group 43"/>
          <p:cNvGrpSpPr>
            <a:grpSpLocks noChangeAspect="1"/>
          </p:cNvGrpSpPr>
          <p:nvPr/>
        </p:nvGrpSpPr>
        <p:grpSpPr bwMode="auto">
          <a:xfrm>
            <a:off x="1168400" y="5011048"/>
            <a:ext cx="1497013" cy="1857375"/>
            <a:chOff x="3367" y="1523"/>
            <a:chExt cx="943" cy="1170"/>
          </a:xfrm>
        </p:grpSpPr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-21970" y="4350236"/>
            <a:ext cx="1696783" cy="2518186"/>
            <a:chOff x="-3496" y="4350236"/>
            <a:chExt cx="1696783" cy="2518186"/>
          </a:xfrm>
        </p:grpSpPr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9" name="Group 43"/>
          <p:cNvGrpSpPr>
            <a:grpSpLocks noChangeAspect="1"/>
          </p:cNvGrpSpPr>
          <p:nvPr/>
        </p:nvGrpSpPr>
        <p:grpSpPr bwMode="auto">
          <a:xfrm>
            <a:off x="2911336" y="4572472"/>
            <a:ext cx="1850499" cy="2295951"/>
            <a:chOff x="3367" y="1523"/>
            <a:chExt cx="943" cy="1170"/>
          </a:xfrm>
        </p:grpSpPr>
        <p:sp>
          <p:nvSpPr>
            <p:cNvPr id="100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" name="Group 105"/>
          <p:cNvGrpSpPr/>
          <p:nvPr/>
        </p:nvGrpSpPr>
        <p:grpSpPr>
          <a:xfrm rot="1576354">
            <a:off x="11125792" y="2895976"/>
            <a:ext cx="1030189" cy="1170315"/>
            <a:chOff x="11036616" y="1071278"/>
            <a:chExt cx="1030189" cy="1170315"/>
          </a:xfrm>
        </p:grpSpPr>
        <p:sp>
          <p:nvSpPr>
            <p:cNvPr id="107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5" name="Freeform 8"/>
          <p:cNvSpPr>
            <a:spLocks/>
          </p:cNvSpPr>
          <p:nvPr/>
        </p:nvSpPr>
        <p:spPr bwMode="auto">
          <a:xfrm>
            <a:off x="4042661" y="5351895"/>
            <a:ext cx="349251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6" name="Freeform 115"/>
          <p:cNvSpPr/>
          <p:nvPr/>
        </p:nvSpPr>
        <p:spPr>
          <a:xfrm>
            <a:off x="-28234" y="3533670"/>
            <a:ext cx="12139451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7" name="Group 116"/>
          <p:cNvGrpSpPr/>
          <p:nvPr/>
        </p:nvGrpSpPr>
        <p:grpSpPr>
          <a:xfrm rot="198573">
            <a:off x="1199275" y="2684220"/>
            <a:ext cx="2154692" cy="1686565"/>
            <a:chOff x="1175948" y="2708421"/>
            <a:chExt cx="2159248" cy="1690131"/>
          </a:xfrm>
        </p:grpSpPr>
        <p:sp>
          <p:nvSpPr>
            <p:cNvPr id="118" name="Freeform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6" name="Group 5"/>
          <p:cNvGrpSpPr>
            <a:grpSpLocks noChangeAspect="1"/>
          </p:cNvGrpSpPr>
          <p:nvPr/>
        </p:nvGrpSpPr>
        <p:grpSpPr bwMode="auto">
          <a:xfrm>
            <a:off x="9167356" y="4138362"/>
            <a:ext cx="3023057" cy="2719639"/>
            <a:chOff x="2887" y="1286"/>
            <a:chExt cx="1903" cy="1712"/>
          </a:xfrm>
        </p:grpSpPr>
        <p:sp>
          <p:nvSpPr>
            <p:cNvPr id="147" name="Freeform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1" name="Group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9" cy="226325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4/11/2015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1" y="1485900"/>
            <a:ext cx="9144001" cy="2933700"/>
          </a:xfrm>
        </p:spPr>
        <p:txBody>
          <a:bodyPr anchor="b">
            <a:normAutofit/>
          </a:bodyPr>
          <a:lstStyle>
            <a:lvl1pPr algn="l">
              <a:defRPr sz="5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4/11/2015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 smtClean="0"/>
              <a:t>4/11/2015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 smtClean="0"/>
              <a:t>4/11/2015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92"/>
          <p:cNvSpPr>
            <a:spLocks/>
          </p:cNvSpPr>
          <p:nvPr/>
        </p:nvSpPr>
        <p:spPr bwMode="auto">
          <a:xfrm>
            <a:off x="8643511" y="3888586"/>
            <a:ext cx="213015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Freeform 50"/>
          <p:cNvSpPr>
            <a:spLocks/>
          </p:cNvSpPr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-125" y="4572002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Group 69"/>
          <p:cNvGrpSpPr>
            <a:grpSpLocks noChangeAspect="1"/>
          </p:cNvGrpSpPr>
          <p:nvPr/>
        </p:nvGrpSpPr>
        <p:grpSpPr bwMode="auto">
          <a:xfrm flipH="1">
            <a:off x="9732237" y="958654"/>
            <a:ext cx="1400819" cy="4001744"/>
            <a:chOff x="3220" y="236"/>
            <a:chExt cx="1347" cy="3848"/>
          </a:xfrm>
        </p:grpSpPr>
        <p:sp>
          <p:nvSpPr>
            <p:cNvPr id="10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Group 69"/>
          <p:cNvGrpSpPr>
            <a:grpSpLocks noChangeAspect="1"/>
          </p:cNvGrpSpPr>
          <p:nvPr/>
        </p:nvGrpSpPr>
        <p:grpSpPr bwMode="auto">
          <a:xfrm>
            <a:off x="10895013" y="1248597"/>
            <a:ext cx="1254796" cy="3346122"/>
            <a:chOff x="3124" y="236"/>
            <a:chExt cx="1443" cy="3848"/>
          </a:xfrm>
        </p:grpSpPr>
        <p:sp>
          <p:nvSpPr>
            <p:cNvPr id="94" name="Freeform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Group 69"/>
          <p:cNvGrpSpPr>
            <a:grpSpLocks noChangeAspect="1"/>
          </p:cNvGrpSpPr>
          <p:nvPr/>
        </p:nvGrpSpPr>
        <p:grpSpPr bwMode="auto">
          <a:xfrm>
            <a:off x="9087454" y="2736978"/>
            <a:ext cx="906207" cy="2416549"/>
            <a:chOff x="3124" y="236"/>
            <a:chExt cx="1443" cy="3848"/>
          </a:xfrm>
        </p:grpSpPr>
        <p:sp>
          <p:nvSpPr>
            <p:cNvPr id="178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Freeform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Group 50"/>
          <p:cNvGrpSpPr>
            <a:grpSpLocks noChangeAspect="1"/>
          </p:cNvGrpSpPr>
          <p:nvPr/>
        </p:nvGrpSpPr>
        <p:grpSpPr bwMode="auto">
          <a:xfrm>
            <a:off x="10514012" y="2438402"/>
            <a:ext cx="1485016" cy="2195929"/>
            <a:chOff x="3369" y="1563"/>
            <a:chExt cx="940" cy="1390"/>
          </a:xfrm>
        </p:grpSpPr>
        <p:sp>
          <p:nvSpPr>
            <p:cNvPr id="261" name="Freeform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Freeform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Freeform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Freeform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Freeform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Group 5"/>
          <p:cNvGrpSpPr>
            <a:grpSpLocks noChangeAspect="1"/>
          </p:cNvGrpSpPr>
          <p:nvPr/>
        </p:nvGrpSpPr>
        <p:grpSpPr bwMode="auto">
          <a:xfrm>
            <a:off x="7988061" y="2988647"/>
            <a:ext cx="2439575" cy="3074765"/>
            <a:chOff x="2968" y="1107"/>
            <a:chExt cx="1736" cy="2188"/>
          </a:xfrm>
        </p:grpSpPr>
        <p:sp>
          <p:nvSpPr>
            <p:cNvPr id="290" name="Freeform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Freeform 52"/>
          <p:cNvSpPr>
            <a:spLocks/>
          </p:cNvSpPr>
          <p:nvPr/>
        </p:nvSpPr>
        <p:spPr bwMode="auto">
          <a:xfrm>
            <a:off x="1" y="5181602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Group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Freeform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Group 347"/>
          <p:cNvGrpSpPr/>
          <p:nvPr/>
        </p:nvGrpSpPr>
        <p:grpSpPr>
          <a:xfrm>
            <a:off x="-1588" y="3799403"/>
            <a:ext cx="4386411" cy="3084511"/>
            <a:chOff x="-1588" y="4419600"/>
            <a:chExt cx="3504440" cy="2464312"/>
          </a:xfrm>
        </p:grpSpPr>
        <p:grpSp>
          <p:nvGrpSpPr>
            <p:cNvPr id="349" name="Group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Freeform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Freeform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Freeform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Freeform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Freeform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Freeform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Freeform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Freeform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Freeform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Freeform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Freeform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Freeform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Freeform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Freeform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Freeform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Freeform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Freeform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Freeform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Freeform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Freeform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Freeform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Freeform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Freeform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Freeform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Freeform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Freeform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Freeform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Freeform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Freeform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Freeform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Freeform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Freeform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Freeform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Freeform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Freeform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Freeform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Freeform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Freeform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Freeform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Freeform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Freeform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Freeform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Freeform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Freeform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Freeform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Freeform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Freeform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Group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Freeform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Freeform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Freeform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Freeform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Freeform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Freeform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Freeform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Freeform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Freeform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Freeform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Freeform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Freeform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Freeform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Freeform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Freeform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Freeform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Group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Freeform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Freeform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Freeform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Freeform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Freeform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Freeform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Group 52"/>
          <p:cNvGrpSpPr>
            <a:grpSpLocks noChangeAspect="1"/>
          </p:cNvGrpSpPr>
          <p:nvPr/>
        </p:nvGrpSpPr>
        <p:grpSpPr bwMode="auto">
          <a:xfrm rot="19948164">
            <a:off x="369245" y="506293"/>
            <a:ext cx="892899" cy="1021771"/>
            <a:chOff x="4634" y="754"/>
            <a:chExt cx="1164" cy="1332"/>
          </a:xfrm>
        </p:grpSpPr>
        <p:sp>
          <p:nvSpPr>
            <p:cNvPr id="42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Group 52"/>
          <p:cNvGrpSpPr>
            <a:grpSpLocks noChangeAspect="1"/>
          </p:cNvGrpSpPr>
          <p:nvPr/>
        </p:nvGrpSpPr>
        <p:grpSpPr bwMode="auto">
          <a:xfrm rot="5825446">
            <a:off x="11635759" y="394370"/>
            <a:ext cx="408172" cy="467084"/>
            <a:chOff x="4634" y="754"/>
            <a:chExt cx="1164" cy="1332"/>
          </a:xfrm>
        </p:grpSpPr>
        <p:sp>
          <p:nvSpPr>
            <p:cNvPr id="432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Group 66"/>
          <p:cNvGrpSpPr>
            <a:grpSpLocks noChangeAspect="1"/>
          </p:cNvGrpSpPr>
          <p:nvPr/>
        </p:nvGrpSpPr>
        <p:grpSpPr bwMode="auto">
          <a:xfrm>
            <a:off x="23438" y="3048994"/>
            <a:ext cx="388175" cy="364678"/>
            <a:chOff x="3636" y="1964"/>
            <a:chExt cx="413" cy="388"/>
          </a:xfrm>
        </p:grpSpPr>
        <p:sp>
          <p:nvSpPr>
            <p:cNvPr id="44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4904" y="828878"/>
            <a:ext cx="6058552" cy="3507549"/>
          </a:xfrm>
        </p:spPr>
        <p:txBody>
          <a:bodyPr anchor="ctr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4/11/2015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4/11/2015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4/11/2015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4/11/2015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4/11/2015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592668"/>
            <a:ext cx="2628900" cy="55795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592668"/>
            <a:ext cx="7734300" cy="55795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4/11/2015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033E7-52BD-4EE8-A5D5-1EDE60D254E5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DA18A-890B-4F44-80FF-5741F0034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2701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0410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552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 smtClean="0"/>
              <a:t>4/11/2015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06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 smtClean="0"/>
              <a:t>4/11/2015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1770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7156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9926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1335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5816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0233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4/11/2015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191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2" y="5652180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Freeform 51"/>
          <p:cNvSpPr>
            <a:spLocks/>
          </p:cNvSpPr>
          <p:nvPr/>
        </p:nvSpPr>
        <p:spPr bwMode="auto">
          <a:xfrm>
            <a:off x="-13748" y="5865037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10" name="Group 66"/>
          <p:cNvGrpSpPr>
            <a:grpSpLocks noChangeAspect="1"/>
          </p:cNvGrpSpPr>
          <p:nvPr/>
        </p:nvGrpSpPr>
        <p:grpSpPr bwMode="auto">
          <a:xfrm>
            <a:off x="11647688" y="947578"/>
            <a:ext cx="426645" cy="400819"/>
            <a:chOff x="3636" y="1964"/>
            <a:chExt cx="413" cy="388"/>
          </a:xfrm>
        </p:grpSpPr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1308929" y="6212029"/>
            <a:ext cx="875471" cy="645972"/>
            <a:chOff x="7344986" y="5566058"/>
            <a:chExt cx="1750940" cy="1291943"/>
          </a:xfrm>
        </p:grpSpPr>
        <p:sp>
          <p:nvSpPr>
            <p:cNvPr id="20" name="Freeform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" name="Group 5"/>
          <p:cNvGrpSpPr>
            <a:grpSpLocks noChangeAspect="1"/>
          </p:cNvGrpSpPr>
          <p:nvPr/>
        </p:nvGrpSpPr>
        <p:grpSpPr bwMode="auto">
          <a:xfrm>
            <a:off x="2442" y="2873890"/>
            <a:ext cx="597228" cy="789302"/>
            <a:chOff x="2121" y="1060"/>
            <a:chExt cx="597" cy="789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" name="Group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" name="Group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52" name="Group 52"/>
          <p:cNvGrpSpPr>
            <a:grpSpLocks noChangeAspect="1"/>
          </p:cNvGrpSpPr>
          <p:nvPr/>
        </p:nvGrpSpPr>
        <p:grpSpPr bwMode="auto">
          <a:xfrm rot="19948164">
            <a:off x="11143249" y="105148"/>
            <a:ext cx="675071" cy="772505"/>
            <a:chOff x="4634" y="754"/>
            <a:chExt cx="1164" cy="1332"/>
          </a:xfrm>
        </p:grpSpPr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61" name="Group 64"/>
          <p:cNvGrpSpPr>
            <a:grpSpLocks noChangeAspect="1"/>
          </p:cNvGrpSpPr>
          <p:nvPr/>
        </p:nvGrpSpPr>
        <p:grpSpPr bwMode="auto">
          <a:xfrm flipH="1">
            <a:off x="10782665" y="2958794"/>
            <a:ext cx="1028243" cy="1140705"/>
            <a:chOff x="2052" y="995"/>
            <a:chExt cx="768" cy="852"/>
          </a:xfrm>
        </p:grpSpPr>
        <p:sp>
          <p:nvSpPr>
            <p:cNvPr id="6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1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485902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/>
              <a:pPr/>
              <a:t>4/11/2015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none" baseline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>
          <p15:clr>
            <a:srgbClr val="F26B43"/>
          </p15:clr>
        </p15:guide>
        <p15:guide id="4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4/11/2015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299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8.jpeg"/><Relationship Id="rId5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1288" y="647620"/>
            <a:ext cx="9360419" cy="2263258"/>
          </a:xfrm>
        </p:spPr>
        <p:txBody>
          <a:bodyPr/>
          <a:lstStyle/>
          <a:p>
            <a:r>
              <a:rPr lang="en-US" dirty="0" smtClean="0"/>
              <a:t>Welcome, Students!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039212" y="2910880"/>
            <a:ext cx="4644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ANP1107 Tutorial #1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311" y="1350143"/>
            <a:ext cx="3280460" cy="391030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734050" y="180594"/>
            <a:ext cx="2534983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HI!!!</a:t>
            </a:r>
            <a:endParaRPr lang="en-US" sz="7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43826" y="5506672"/>
            <a:ext cx="2915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I’m David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655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Objectives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64" t="15930" r="24306" b="9310"/>
          <a:stretch/>
        </p:blipFill>
        <p:spPr>
          <a:xfrm>
            <a:off x="7097486" y="1843314"/>
            <a:ext cx="4296228" cy="380471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5429" y="1598928"/>
            <a:ext cx="6662057" cy="4260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latin typeface="Book Antiqua" panose="02040602050305030304" pitchFamily="18" charset="0"/>
              </a:rPr>
              <a:t>Getting pumped for physiology!!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latin typeface="Book Antiqua" panose="02040602050305030304" pitchFamily="18" charset="0"/>
              </a:rPr>
              <a:t>Foundational knowledge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latin typeface="Book Antiqua" panose="02040602050305030304" pitchFamily="18" charset="0"/>
              </a:rPr>
              <a:t>Renin-angiotensin system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latin typeface="Book Antiqua" panose="02040602050305030304" pitchFamily="18" charset="0"/>
              </a:rPr>
              <a:t>Aldosterone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latin typeface="Book Antiqua" panose="02040602050305030304" pitchFamily="18" charset="0"/>
              </a:rPr>
              <a:t>Atrial natriuretic </a:t>
            </a:r>
            <a:r>
              <a:rPr lang="en-US" sz="2600" dirty="0">
                <a:latin typeface="Book Antiqua" panose="02040602050305030304" pitchFamily="18" charset="0"/>
              </a:rPr>
              <a:t>p</a:t>
            </a:r>
            <a:r>
              <a:rPr lang="en-US" sz="2600" dirty="0" smtClean="0">
                <a:latin typeface="Book Antiqua" panose="02040602050305030304" pitchFamily="18" charset="0"/>
              </a:rPr>
              <a:t>eptide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latin typeface="Book Antiqua" panose="02040602050305030304" pitchFamily="18" charset="0"/>
              </a:rPr>
              <a:t>Buffer systems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latin typeface="Book Antiqua" panose="02040602050305030304" pitchFamily="18" charset="0"/>
              </a:rPr>
              <a:t>Sample questions</a:t>
            </a:r>
            <a:endParaRPr lang="en-US" sz="26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96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09550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Get pumped!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056" y="1295400"/>
            <a:ext cx="4231888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8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28602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EXCITED!?!?!?</a:t>
            </a:r>
            <a:endParaRPr lang="en-US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226" y="1340970"/>
            <a:ext cx="4019551" cy="551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87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Fluid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371" y="1378858"/>
            <a:ext cx="8665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Water Content! Anyone know approx. how much?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Serves as a medium for all physiological processes!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372" y="2525488"/>
            <a:ext cx="5820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The Three Compartments: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516" y="3164116"/>
            <a:ext cx="44268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Intracellular (majority)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Interstitial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Plasma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9" name="Right Bracket 8"/>
          <p:cNvSpPr/>
          <p:nvPr/>
        </p:nvSpPr>
        <p:spPr>
          <a:xfrm>
            <a:off x="2322286" y="3643087"/>
            <a:ext cx="253999" cy="391885"/>
          </a:xfrm>
          <a:prstGeom prst="rightBracket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>
            <a:stCxn id="9" idx="2"/>
          </p:cNvCxnSpPr>
          <p:nvPr/>
        </p:nvCxnSpPr>
        <p:spPr>
          <a:xfrm>
            <a:off x="2576285" y="3839028"/>
            <a:ext cx="35560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931886" y="3643085"/>
            <a:ext cx="1814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Extracellular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pic>
        <p:nvPicPr>
          <p:cNvPr id="14" name="Picture 2" descr="E:\Chapter_26\D_JPEG_Images_and_Tables\Labeled\figure_26_01_labeled.jpg"/>
          <p:cNvPicPr>
            <a:picLocks noChangeAspect="1" noChangeArrowheads="1"/>
          </p:cNvPicPr>
          <p:nvPr/>
        </p:nvPicPr>
        <p:blipFill>
          <a:blip r:embed="rId3" cstate="print"/>
          <a:srcRect b="2233"/>
          <a:stretch>
            <a:fillRect/>
          </a:stretch>
        </p:blipFill>
        <p:spPr bwMode="auto">
          <a:xfrm>
            <a:off x="5428341" y="2383188"/>
            <a:ext cx="5909496" cy="4343400"/>
          </a:xfrm>
          <a:prstGeom prst="rect">
            <a:avLst/>
          </a:prstGeom>
          <a:noFill/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252" y="0"/>
            <a:ext cx="3615749" cy="204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91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Salt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6186" y="1153198"/>
            <a:ext cx="615405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 is a salt?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5385" y="948253"/>
            <a:ext cx="2686192" cy="16984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6184" y="1608788"/>
            <a:ext cx="7302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Book Antiqua" panose="02040602050305030304" pitchFamily="18" charset="0"/>
              </a:rPr>
              <a:t>Ionizable</a:t>
            </a:r>
            <a:r>
              <a:rPr lang="en-US" sz="2000" b="1" dirty="0" smtClean="0">
                <a:latin typeface="Book Antiqua" panose="02040602050305030304" pitchFamily="18" charset="0"/>
              </a:rPr>
              <a:t> compounds formed from acid/base neutralization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06186" y="2008900"/>
                <a:ext cx="6823529" cy="1661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latin typeface="Book Antiqua" panose="02040602050305030304" pitchFamily="18" charset="0"/>
                  </a:rPr>
                  <a:t>Example:</a:t>
                </a:r>
              </a:p>
              <a:p>
                <a:r>
                  <a:rPr lang="en-US" sz="1600" dirty="0" smtClean="0">
                    <a:latin typeface="Book Antiqua" panose="02040602050305030304" pitchFamily="18" charset="0"/>
                  </a:rPr>
                  <a:t>KOH + </a:t>
                </a:r>
                <a:r>
                  <a:rPr lang="en-US" sz="1600" dirty="0" err="1" smtClean="0">
                    <a:latin typeface="Book Antiqua" panose="02040602050305030304" pitchFamily="18" charset="0"/>
                  </a:rPr>
                  <a:t>HCl</a:t>
                </a:r>
                <a:r>
                  <a:rPr lang="en-US" sz="1600" dirty="0">
                    <a:latin typeface="Book Antiqua" panose="0204060205030503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↔</m:t>
                    </m:r>
                  </m:oMath>
                </a14:m>
                <a:r>
                  <a:rPr lang="en-US" sz="1600" dirty="0" smtClean="0">
                    <a:latin typeface="Book Antiqua" panose="02040602050305030304" pitchFamily="18" charset="0"/>
                  </a:rPr>
                  <a:t> KCl + H</a:t>
                </a:r>
                <a:r>
                  <a:rPr lang="en-US" sz="1600" baseline="-25000" dirty="0" smtClean="0">
                    <a:latin typeface="Book Antiqua" panose="02040602050305030304" pitchFamily="18" charset="0"/>
                  </a:rPr>
                  <a:t>2</a:t>
                </a:r>
                <a:r>
                  <a:rPr lang="en-US" sz="1600" dirty="0" smtClean="0">
                    <a:latin typeface="Book Antiqua" panose="02040602050305030304" pitchFamily="18" charset="0"/>
                  </a:rPr>
                  <a:t>O</a:t>
                </a:r>
              </a:p>
              <a:p>
                <a:r>
                  <a:rPr lang="en-US" sz="1600" dirty="0" err="1" smtClean="0">
                    <a:latin typeface="Book Antiqua" panose="02040602050305030304" pitchFamily="18" charset="0"/>
                  </a:rPr>
                  <a:t>KCl</a:t>
                </a:r>
                <a:r>
                  <a:rPr lang="en-US" sz="1600" dirty="0" smtClean="0">
                    <a:latin typeface="Book Antiqua" panose="0204060205030503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↔</m:t>
                    </m:r>
                  </m:oMath>
                </a14:m>
                <a:r>
                  <a:rPr lang="en-US" sz="1600" dirty="0" smtClean="0">
                    <a:latin typeface="Book Antiqua" panose="02040602050305030304" pitchFamily="18" charset="0"/>
                  </a:rPr>
                  <a:t> K</a:t>
                </a:r>
                <a:r>
                  <a:rPr lang="en-US" sz="1600" baseline="30000" dirty="0" smtClean="0">
                    <a:latin typeface="Book Antiqua" panose="02040602050305030304" pitchFamily="18" charset="0"/>
                  </a:rPr>
                  <a:t>+</a:t>
                </a:r>
                <a:r>
                  <a:rPr lang="en-US" sz="1600" dirty="0" smtClean="0">
                    <a:latin typeface="Book Antiqua" panose="02040602050305030304" pitchFamily="18" charset="0"/>
                  </a:rPr>
                  <a:t> + </a:t>
                </a:r>
                <a:r>
                  <a:rPr lang="en-US" sz="1600" dirty="0" err="1" smtClean="0">
                    <a:latin typeface="Book Antiqua" panose="02040602050305030304" pitchFamily="18" charset="0"/>
                  </a:rPr>
                  <a:t>Cl</a:t>
                </a:r>
                <a:r>
                  <a:rPr lang="en-US" sz="1600" baseline="30000" dirty="0" smtClean="0">
                    <a:latin typeface="Book Antiqua" panose="02040602050305030304" pitchFamily="18" charset="0"/>
                  </a:rPr>
                  <a:t>-</a:t>
                </a:r>
              </a:p>
              <a:p>
                <a:endParaRPr lang="en-US" b="1" baseline="30000" dirty="0">
                  <a:latin typeface="Book Antiqua" panose="02040602050305030304" pitchFamily="18" charset="0"/>
                </a:endParaRPr>
              </a:p>
              <a:p>
                <a:r>
                  <a:rPr lang="en-US" sz="2200" dirty="0" err="1">
                    <a:latin typeface="Book Antiqua" panose="02040602050305030304" pitchFamily="18" charset="0"/>
                  </a:rPr>
                  <a:t>KCl</a:t>
                </a:r>
                <a:r>
                  <a:rPr lang="en-US" sz="2200" dirty="0">
                    <a:latin typeface="Book Antiqua" panose="02040602050305030304" pitchFamily="18" charset="0"/>
                  </a:rPr>
                  <a:t> is a salt!</a:t>
                </a:r>
              </a:p>
              <a:p>
                <a:endParaRPr lang="en-US" b="1" baseline="30000" dirty="0">
                  <a:latin typeface="Book Antiqua" panose="0204060205030503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185" y="2008898"/>
                <a:ext cx="6823529" cy="1661993"/>
              </a:xfrm>
              <a:prstGeom prst="rect">
                <a:avLst/>
              </a:prstGeom>
              <a:blipFill rotWithShape="0">
                <a:blip r:embed="rId5"/>
                <a:stretch>
                  <a:fillRect l="-1162" t="-18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506185" y="3624726"/>
            <a:ext cx="65430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Most common ions of the compartments?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pic>
        <p:nvPicPr>
          <p:cNvPr id="11" name="Picture 2" descr="E:\Chapter_26\B_JPEG_Images_and_Tables\a_labeled\figure_26_02_labeled.jpg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 l="1517" t="5895" r="3234" b="4948"/>
          <a:stretch>
            <a:fillRect/>
          </a:stretch>
        </p:blipFill>
        <p:spPr bwMode="auto">
          <a:xfrm>
            <a:off x="7049257" y="3009957"/>
            <a:ext cx="4982320" cy="3579531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06185" y="4224108"/>
            <a:ext cx="63735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Book Antiqua" panose="02040602050305030304" pitchFamily="18" charset="0"/>
              </a:rPr>
              <a:t>Intracellular: </a:t>
            </a:r>
            <a:r>
              <a:rPr lang="en-US" sz="2000" dirty="0" err="1" smtClean="0">
                <a:latin typeface="Book Antiqua" panose="02040602050305030304" pitchFamily="18" charset="0"/>
              </a:rPr>
              <a:t>Cation</a:t>
            </a:r>
            <a:r>
              <a:rPr lang="en-US" sz="2000" dirty="0">
                <a:latin typeface="Book Antiqua" panose="02040602050305030304" pitchFamily="18" charset="0"/>
              </a:rPr>
              <a:t> </a:t>
            </a:r>
            <a:r>
              <a:rPr lang="en-US" sz="2000" dirty="0" smtClean="0">
                <a:latin typeface="Book Antiqua" panose="02040602050305030304" pitchFamily="18" charset="0"/>
              </a:rPr>
              <a:t>– K</a:t>
            </a:r>
            <a:r>
              <a:rPr lang="en-US" sz="2000" baseline="30000" dirty="0" smtClean="0">
                <a:latin typeface="Book Antiqua" panose="02040602050305030304" pitchFamily="18" charset="0"/>
              </a:rPr>
              <a:t>+</a:t>
            </a:r>
            <a:r>
              <a:rPr lang="en-US" sz="2000" dirty="0" smtClean="0">
                <a:latin typeface="Book Antiqua" panose="02040602050305030304" pitchFamily="18" charset="0"/>
              </a:rPr>
              <a:t>, Anion – HPO4</a:t>
            </a:r>
            <a:r>
              <a:rPr lang="en-US" sz="2000" baseline="30000" dirty="0" smtClean="0">
                <a:latin typeface="Book Antiqua" panose="02040602050305030304" pitchFamily="18" charset="0"/>
              </a:rPr>
              <a:t>2-</a:t>
            </a:r>
            <a:r>
              <a:rPr lang="en-US" sz="2000" dirty="0" smtClean="0">
                <a:latin typeface="Book Antiqua" panose="02040602050305030304" pitchFamily="18" charset="0"/>
              </a:rPr>
              <a:t> (phosphate)</a:t>
            </a:r>
          </a:p>
          <a:p>
            <a:endParaRPr lang="en-US" sz="2000" dirty="0">
              <a:latin typeface="Book Antiqua" panose="02040602050305030304" pitchFamily="18" charset="0"/>
            </a:endParaRPr>
          </a:p>
          <a:p>
            <a:r>
              <a:rPr lang="en-US" sz="2000" dirty="0" smtClean="0">
                <a:latin typeface="Book Antiqua" panose="02040602050305030304" pitchFamily="18" charset="0"/>
              </a:rPr>
              <a:t>Extracellular: </a:t>
            </a:r>
            <a:r>
              <a:rPr lang="en-US" sz="2000" dirty="0" err="1" smtClean="0">
                <a:latin typeface="Book Antiqua" panose="02040602050305030304" pitchFamily="18" charset="0"/>
              </a:rPr>
              <a:t>Cation</a:t>
            </a:r>
            <a:r>
              <a:rPr lang="en-US" sz="2000" dirty="0" smtClean="0">
                <a:latin typeface="Book Antiqua" panose="02040602050305030304" pitchFamily="18" charset="0"/>
              </a:rPr>
              <a:t> – Na</a:t>
            </a:r>
            <a:r>
              <a:rPr lang="en-US" sz="2000" baseline="30000" dirty="0" smtClean="0">
                <a:latin typeface="Book Antiqua" panose="02040602050305030304" pitchFamily="18" charset="0"/>
              </a:rPr>
              <a:t>+,</a:t>
            </a:r>
            <a:r>
              <a:rPr lang="en-US" sz="2000" dirty="0" smtClean="0">
                <a:latin typeface="Book Antiqua" panose="02040602050305030304" pitchFamily="18" charset="0"/>
              </a:rPr>
              <a:t> Anion – </a:t>
            </a:r>
            <a:r>
              <a:rPr lang="en-US" sz="2000" dirty="0" err="1" smtClean="0">
                <a:latin typeface="Book Antiqua" panose="02040602050305030304" pitchFamily="18" charset="0"/>
              </a:rPr>
              <a:t>Cl</a:t>
            </a:r>
            <a:r>
              <a:rPr lang="en-US" sz="2000" baseline="30000" dirty="0" smtClean="0">
                <a:latin typeface="Book Antiqua" panose="02040602050305030304" pitchFamily="18" charset="0"/>
              </a:rPr>
              <a:t>-</a:t>
            </a:r>
            <a:endParaRPr lang="en-US" sz="2000" baseline="300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21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5085" y="1307125"/>
            <a:ext cx="50945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 is pH?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5085" y="1799568"/>
            <a:ext cx="57041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Book Antiqua" panose="02040602050305030304" pitchFamily="18" charset="0"/>
              </a:rPr>
              <a:t>A measure of the acidity/basicity of a solution. pH above 7 = alkaline</a:t>
            </a:r>
          </a:p>
          <a:p>
            <a:r>
              <a:rPr lang="en-US" sz="2000" dirty="0" smtClean="0">
                <a:latin typeface="Book Antiqua" panose="02040602050305030304" pitchFamily="18" charset="0"/>
              </a:rPr>
              <a:t>pH below 7 = acidic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5086" y="2815229"/>
            <a:ext cx="7750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Book Antiqua" panose="02040602050305030304" pitchFamily="18" charset="0"/>
              </a:rPr>
              <a:t>Calculation:</a:t>
            </a:r>
          </a:p>
          <a:p>
            <a:r>
              <a:rPr lang="en-US" sz="2000" dirty="0" smtClean="0">
                <a:latin typeface="Book Antiqua" panose="02040602050305030304" pitchFamily="18" charset="0"/>
              </a:rPr>
              <a:t>pH = -log[H</a:t>
            </a:r>
            <a:r>
              <a:rPr lang="en-US" sz="2000" baseline="30000" dirty="0" smtClean="0">
                <a:latin typeface="Book Antiqua" panose="02040602050305030304" pitchFamily="18" charset="0"/>
              </a:rPr>
              <a:t>+</a:t>
            </a:r>
            <a:r>
              <a:rPr lang="en-US" sz="2000" dirty="0" smtClean="0">
                <a:latin typeface="Book Antiqua" panose="02040602050305030304" pitchFamily="18" charset="0"/>
              </a:rPr>
              <a:t>]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086" y="3672802"/>
            <a:ext cx="65314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 is an average physiological pH?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5086" y="4165246"/>
            <a:ext cx="55879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Book Antiqua" panose="02040602050305030304" pitchFamily="18" charset="0"/>
              </a:rPr>
              <a:t>7.35-7.45 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5085" y="4657688"/>
            <a:ext cx="71265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What’s it called when pH is above this range?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5085" y="5132821"/>
            <a:ext cx="680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Book Antiqua" panose="02040602050305030304" pitchFamily="18" charset="0"/>
              </a:rPr>
              <a:t>Alkalosis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5085" y="5651916"/>
            <a:ext cx="71265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What’s it called when pH is below this range?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5085" y="6144358"/>
            <a:ext cx="680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Book Antiqua" panose="02040602050305030304" pitchFamily="18" charset="0"/>
              </a:rPr>
              <a:t>Acidosis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7300" y="646576"/>
            <a:ext cx="2768600" cy="46863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877302" y="5332877"/>
            <a:ext cx="3082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Book Antiqua" panose="02040602050305030304" pitchFamily="18" charset="0"/>
              </a:rPr>
              <a:t>If much of what we eat is acidic, how do we maintain such a constant pH?</a:t>
            </a:r>
            <a:endParaRPr lang="en-US" sz="16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12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  <p:bldP spid="15" grpId="0"/>
      <p:bldP spid="16" grpId="0"/>
      <p:bldP spid="17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Thirst Mechanism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1" y="1295402"/>
            <a:ext cx="5016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Origin of the thirst signal?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6301" y="1646887"/>
            <a:ext cx="3873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Hypothalamus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1" y="2108553"/>
            <a:ext cx="4711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What initiates signal? </a:t>
            </a:r>
            <a:r>
              <a:rPr lang="en-US" sz="1600" b="1" dirty="0" smtClean="0">
                <a:latin typeface="Book Antiqua" panose="02040602050305030304" pitchFamily="18" charset="0"/>
              </a:rPr>
              <a:t>(Four things)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03402" y="210855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1" name="Picture 2" descr="E:\Chapter_26\D_JPEG_Images_and_Tables\Labeled\figure_26_05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b="2652"/>
          <a:stretch>
            <a:fillRect/>
          </a:stretch>
        </p:blipFill>
        <p:spPr bwMode="auto">
          <a:xfrm>
            <a:off x="9194801" y="1205524"/>
            <a:ext cx="2905849" cy="5334001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876301" y="2521595"/>
            <a:ext cx="3873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Decreased plasma volume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Increased ECF </a:t>
            </a:r>
            <a:r>
              <a:rPr lang="en-US" sz="2000" b="1" dirty="0" err="1" smtClean="0">
                <a:latin typeface="Book Antiqua" panose="02040602050305030304" pitchFamily="18" charset="0"/>
              </a:rPr>
              <a:t>osmolarity</a:t>
            </a:r>
            <a:endParaRPr lang="en-US" sz="2000" b="1" dirty="0" smtClean="0">
              <a:latin typeface="Book Antiqua" panose="0204060205030503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Angiotensin II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Dry mouth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4801" y="3905563"/>
            <a:ext cx="4711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Link to antidiuretic hormone (ADH)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76301" y="4780269"/>
            <a:ext cx="47299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Many of same stimuli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Therefore thirst often associated with ADH secretion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pic>
        <p:nvPicPr>
          <p:cNvPr id="17" name="Picture 8" descr="26-06_ADHrelease_L.jpg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3644" t="2538" r="4240" b="4948"/>
          <a:stretch>
            <a:fillRect/>
          </a:stretch>
        </p:blipFill>
        <p:spPr bwMode="auto">
          <a:xfrm>
            <a:off x="6105811" y="1205524"/>
            <a:ext cx="2786769" cy="5334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540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4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Mr. D. Hydrated gets in from his run…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77" y="1887696"/>
            <a:ext cx="3028724" cy="35632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92287" y="1379863"/>
            <a:ext cx="71918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He has clearly been sweating, his mouth is dry, and he’s begging for water. What can we assume about his water balance? (Higher or lower than “normal”). Effect on blood pressure?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8001" y="2708805"/>
            <a:ext cx="6676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  <a:latin typeface="Book Antiqua" panose="02040602050305030304" pitchFamily="18" charset="0"/>
              </a:rPr>
              <a:t>Low! His fluid output has exceeded his fluid intake. Can result in decreased blood pressure if no compensation occurs</a:t>
            </a:r>
            <a:endParaRPr lang="en-US" b="1" dirty="0">
              <a:solidFill>
                <a:schemeClr val="tx2"/>
              </a:solidFill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92286" y="3384163"/>
            <a:ext cx="7191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What about his blood osmotic pressure?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18001" y="3684363"/>
            <a:ext cx="6676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  <a:latin typeface="Book Antiqua" panose="02040602050305030304" pitchFamily="18" charset="0"/>
              </a:rPr>
              <a:t>High. By losing fluid through perspiration (note: hypotonic!), the salt in plasma becomes more concentrated. More solutes/</a:t>
            </a:r>
            <a:r>
              <a:rPr lang="en-US" b="1" dirty="0" err="1" smtClean="0">
                <a:solidFill>
                  <a:schemeClr val="tx2"/>
                </a:solidFill>
                <a:latin typeface="Book Antiqua" panose="02040602050305030304" pitchFamily="18" charset="0"/>
              </a:rPr>
              <a:t>litre</a:t>
            </a:r>
            <a:r>
              <a:rPr lang="en-US" b="1" dirty="0" smtClean="0">
                <a:solidFill>
                  <a:schemeClr val="tx2"/>
                </a:solidFill>
                <a:latin typeface="Book Antiqua" panose="02040602050305030304" pitchFamily="18" charset="0"/>
              </a:rPr>
              <a:t> = higher osmotic pressure.</a:t>
            </a:r>
            <a:endParaRPr lang="en-US" b="1" dirty="0">
              <a:solidFill>
                <a:schemeClr val="tx2"/>
              </a:solidFill>
              <a:latin typeface="Book Antiqua" panose="0204060205030503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92286" y="4707837"/>
            <a:ext cx="6444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What about his blood pH? (For the sake of this question, lets assume sweat pH = 7.4)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18001" y="5415723"/>
            <a:ext cx="66765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  <a:latin typeface="Book Antiqua" panose="02040602050305030304" pitchFamily="18" charset="0"/>
              </a:rPr>
              <a:t>No change.</a:t>
            </a:r>
          </a:p>
          <a:p>
            <a:endParaRPr lang="en-US" b="1" dirty="0">
              <a:solidFill>
                <a:schemeClr val="tx2"/>
              </a:solidFill>
              <a:latin typeface="Book Antiqua" panose="02040602050305030304" pitchFamily="18" charset="0"/>
            </a:endParaRPr>
          </a:p>
          <a:p>
            <a:r>
              <a:rPr lang="en-US" b="1" dirty="0" smtClean="0">
                <a:solidFill>
                  <a:schemeClr val="tx2"/>
                </a:solidFill>
                <a:latin typeface="Book Antiqua" panose="02040602050305030304" pitchFamily="18" charset="0"/>
              </a:rPr>
              <a:t>Food for thought: Sweat pH is slightly acidic (~6.3). Could extreme perspiration affect blood pH?</a:t>
            </a:r>
            <a:endParaRPr lang="en-US" b="1" dirty="0">
              <a:solidFill>
                <a:schemeClr val="tx2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9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43969"/>
            <a:ext cx="1911124" cy="22483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282193"/>
            <a:ext cx="12192000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Renin-angiotensin system</a:t>
            </a:r>
            <a:endParaRPr lang="en-US" sz="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52124"/>
            <a:ext cx="5543387" cy="303736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69144" y="2293258"/>
            <a:ext cx="241981" cy="290286"/>
          </a:xfrm>
          <a:prstGeom prst="rect">
            <a:avLst/>
          </a:prstGeom>
          <a:noFill/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901370" y="2598059"/>
            <a:ext cx="551543" cy="95406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80342" y="1143969"/>
            <a:ext cx="92746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Decreases in blood pressure sets the stage for activation of the </a:t>
            </a:r>
            <a:r>
              <a:rPr lang="en-US" sz="2400" b="1" u="sng" dirty="0" smtClean="0">
                <a:latin typeface="Book Antiqua" panose="02040602050305030304" pitchFamily="18" charset="0"/>
              </a:rPr>
              <a:t>renin-angiotensin system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25368" y="2368102"/>
            <a:ext cx="87666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Book Antiqua" panose="02040602050305030304" pitchFamily="18" charset="0"/>
              </a:rPr>
              <a:t>Renin is secreted by juxtaglomerular (JG) cells in response to…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50857" y="3075090"/>
            <a:ext cx="5704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b="1" u="sng" dirty="0" smtClean="0">
                <a:latin typeface="Book Antiqua" panose="02040602050305030304" pitchFamily="18" charset="0"/>
              </a:rPr>
              <a:t>Macula </a:t>
            </a:r>
            <a:r>
              <a:rPr lang="en-US" sz="2000" b="1" u="sng" dirty="0" err="1" smtClean="0">
                <a:latin typeface="Book Antiqua" panose="02040602050305030304" pitchFamily="18" charset="0"/>
              </a:rPr>
              <a:t>densa</a:t>
            </a:r>
            <a:r>
              <a:rPr lang="en-US" sz="2000" b="1" u="sng" dirty="0" smtClean="0">
                <a:latin typeface="Book Antiqua" panose="02040602050305030304" pitchFamily="18" charset="0"/>
              </a:rPr>
              <a:t> cells:</a:t>
            </a:r>
            <a:r>
              <a:rPr lang="en-US" sz="2000" b="1" dirty="0" smtClean="0">
                <a:latin typeface="Book Antiqua" panose="02040602050305030304" pitchFamily="18" charset="0"/>
              </a:rPr>
              <a:t> </a:t>
            </a:r>
            <a:r>
              <a:rPr lang="en-US" sz="2000" dirty="0" smtClean="0">
                <a:latin typeface="Book Antiqua" panose="02040602050305030304" pitchFamily="18" charset="0"/>
              </a:rPr>
              <a:t>Detect low filtrate </a:t>
            </a:r>
            <a:r>
              <a:rPr lang="en-US" sz="2000" dirty="0" err="1" smtClean="0">
                <a:latin typeface="Book Antiqua" panose="02040602050305030304" pitchFamily="18" charset="0"/>
              </a:rPr>
              <a:t>osmolarity</a:t>
            </a:r>
            <a:r>
              <a:rPr lang="en-US" sz="2000" dirty="0" smtClean="0">
                <a:latin typeface="Book Antiqua" panose="02040602050305030304" pitchFamily="18" charset="0"/>
              </a:rPr>
              <a:t> in distal convoluted tubule.</a:t>
            </a:r>
            <a:r>
              <a:rPr lang="en-US" sz="2000" u="sng" dirty="0" smtClean="0">
                <a:latin typeface="Book Antiqua" panose="02040602050305030304" pitchFamily="18" charset="0"/>
              </a:rPr>
              <a:t> </a:t>
            </a:r>
            <a:endParaRPr lang="en-US" sz="2000" u="sng" dirty="0">
              <a:latin typeface="Book Antiqua" panose="0204060205030503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50857" y="3899090"/>
            <a:ext cx="5704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b="1" u="sng" dirty="0" smtClean="0">
                <a:latin typeface="Book Antiqua" panose="02040602050305030304" pitchFamily="18" charset="0"/>
              </a:rPr>
              <a:t>JG Cells:</a:t>
            </a:r>
            <a:r>
              <a:rPr lang="en-US" sz="2000" b="1" dirty="0" smtClean="0">
                <a:latin typeface="Book Antiqua" panose="02040602050305030304" pitchFamily="18" charset="0"/>
              </a:rPr>
              <a:t> </a:t>
            </a:r>
            <a:r>
              <a:rPr lang="en-US" sz="2000" dirty="0" smtClean="0">
                <a:latin typeface="Book Antiqua" panose="02040602050305030304" pitchFamily="18" charset="0"/>
              </a:rPr>
              <a:t>Detect low pressure in afferent and efferent arterioles.</a:t>
            </a:r>
            <a:endParaRPr lang="en-US" sz="2000" u="sng" dirty="0">
              <a:latin typeface="Book Antiqua" panose="0204060205030503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50857" y="4670982"/>
            <a:ext cx="5704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Sympathetic stimulation</a:t>
            </a:r>
            <a:endParaRPr lang="en-US" sz="20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73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Renin-angiotensin system</a:t>
            </a:r>
            <a:endParaRPr lang="en-US" sz="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20"/>
          <a:stretch/>
        </p:blipFill>
        <p:spPr>
          <a:xfrm>
            <a:off x="1391423" y="1930401"/>
            <a:ext cx="9409155" cy="48091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97530" y="1320802"/>
            <a:ext cx="23150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Angiotensinogen 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4194630" y="1465944"/>
            <a:ext cx="899887" cy="11611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094517" y="1335797"/>
            <a:ext cx="18287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Angiotensin I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6850745" y="1477795"/>
            <a:ext cx="899887" cy="11611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837718" y="1323946"/>
            <a:ext cx="1944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Angiotensin II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80116" y="1089449"/>
            <a:ext cx="863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ook Antiqua" panose="02040602050305030304" pitchFamily="18" charset="0"/>
              </a:rPr>
              <a:t>Renin</a:t>
            </a:r>
            <a:endParaRPr lang="en-US" b="1" dirty="0">
              <a:latin typeface="Book Antiqua" panose="020406020503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63231" y="1093194"/>
            <a:ext cx="689428" cy="369332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>
                <a:latin typeface="Book Antiqua" panose="02040602050305030304" pitchFamily="18" charset="0"/>
              </a:rPr>
              <a:t>ACE</a:t>
            </a:r>
            <a:endParaRPr lang="en-US" b="1" dirty="0">
              <a:latin typeface="Book Antiqua" panose="0204060205030503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83745" y="1074021"/>
            <a:ext cx="849087" cy="369332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b="1" dirty="0">
              <a:latin typeface="Book Antiqua" panose="0204060205030503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66743" y="1316923"/>
            <a:ext cx="1828799" cy="370602"/>
          </a:xfrm>
          <a:prstGeom prst="rect">
            <a:avLst/>
          </a:prstGeom>
          <a:noFill/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0003971" y="713081"/>
            <a:ext cx="1934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ook Antiqua" panose="02040602050305030304" pitchFamily="18" charset="0"/>
              </a:rPr>
              <a:t>ACTIVE COMPOUND</a:t>
            </a:r>
            <a:endParaRPr lang="en-US" dirty="0"/>
          </a:p>
        </p:txBody>
      </p:sp>
      <p:cxnSp>
        <p:nvCxnSpPr>
          <p:cNvPr id="20" name="Straight Arrow Connector 19"/>
          <p:cNvCxnSpPr>
            <a:endCxn id="11" idx="3"/>
          </p:cNvCxnSpPr>
          <p:nvPr/>
        </p:nvCxnSpPr>
        <p:spPr>
          <a:xfrm flipH="1">
            <a:off x="9782629" y="1350311"/>
            <a:ext cx="449944" cy="1736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620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10" grpId="0" animBg="1"/>
      <p:bldP spid="11" grpId="0"/>
      <p:bldP spid="12" grpId="0"/>
      <p:bldP spid="13" grpId="0" animBg="1"/>
      <p:bldP spid="14" grpId="0" animBg="1"/>
      <p:bldP spid="16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Back to Mr. D. Hydrated</a:t>
            </a:r>
            <a:endParaRPr lang="en-US" sz="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77" y="1887696"/>
            <a:ext cx="3028724" cy="356320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65601" y="1519991"/>
            <a:ext cx="7124700" cy="4298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Increased perspiration leads to small decrease in blood pressure.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Afferent and efferent arteriole pressure decreases and JG cells secrete renin into circulation.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The decreased pressure leads to decreased GFR. This causes increased reabsorption of Na</a:t>
            </a:r>
            <a:r>
              <a:rPr lang="en-US" sz="2000" b="1" baseline="30000" dirty="0" smtClean="0">
                <a:latin typeface="Book Antiqua" panose="02040602050305030304" pitchFamily="18" charset="0"/>
              </a:rPr>
              <a:t>+ </a:t>
            </a:r>
            <a:r>
              <a:rPr lang="en-US" sz="2000" b="1" dirty="0" smtClean="0">
                <a:latin typeface="Book Antiqua" panose="02040602050305030304" pitchFamily="18" charset="0"/>
              </a:rPr>
              <a:t>which decreases filtrate </a:t>
            </a:r>
            <a:r>
              <a:rPr lang="en-US" sz="2000" b="1" dirty="0" err="1" smtClean="0">
                <a:latin typeface="Book Antiqua" panose="02040602050305030304" pitchFamily="18" charset="0"/>
              </a:rPr>
              <a:t>osmolarity</a:t>
            </a:r>
            <a:r>
              <a:rPr lang="en-US" sz="2000" b="1" dirty="0" smtClean="0">
                <a:latin typeface="Book Antiqua" panose="02040602050305030304" pitchFamily="18" charset="0"/>
              </a:rPr>
              <a:t>. Macula </a:t>
            </a:r>
            <a:r>
              <a:rPr lang="en-US" sz="2000" b="1" dirty="0" err="1" smtClean="0">
                <a:latin typeface="Book Antiqua" panose="02040602050305030304" pitchFamily="18" charset="0"/>
              </a:rPr>
              <a:t>densa</a:t>
            </a:r>
            <a:r>
              <a:rPr lang="en-US" sz="2000" b="1" dirty="0" smtClean="0">
                <a:latin typeface="Book Antiqua" panose="02040602050305030304" pitchFamily="18" charset="0"/>
              </a:rPr>
              <a:t> cells in DCT signal JG cells to secrete renin.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Renin converts angiotensinogen to angiotensin I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ACE converts angiotensin I to angiotensin II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Book Antiqua" panose="02040602050305030304" pitchFamily="18" charset="0"/>
              </a:rPr>
              <a:t>Angiotensin II exerts its effects which consequently increase blood pressure and filtrate </a:t>
            </a:r>
            <a:r>
              <a:rPr lang="en-US" sz="2000" b="1" dirty="0" err="1" smtClean="0">
                <a:latin typeface="Book Antiqua" panose="02040602050305030304" pitchFamily="18" charset="0"/>
              </a:rPr>
              <a:t>osmolarity</a:t>
            </a:r>
            <a:r>
              <a:rPr lang="en-US" sz="2000" b="1" dirty="0" smtClean="0">
                <a:latin typeface="Book Antiqua" panose="02040602050305030304" pitchFamily="18" charset="0"/>
              </a:rPr>
              <a:t>, removing the stimuli for renin release</a:t>
            </a:r>
          </a:p>
          <a:p>
            <a:pPr marL="457200" indent="-457200">
              <a:buFont typeface="+mj-lt"/>
              <a:buAutoNum type="arabicPeriod"/>
            </a:pPr>
            <a:endParaRPr lang="en-US" sz="2000" b="1" baseline="300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83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Meet Ned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t="26455" r="35832" b="18095"/>
          <a:stretch/>
        </p:blipFill>
        <p:spPr>
          <a:xfrm>
            <a:off x="46155" y="1205525"/>
            <a:ext cx="3091544" cy="45504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91430" y="2603597"/>
            <a:ext cx="4209143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Book Antiqua" panose="02040602050305030304" pitchFamily="18" charset="0"/>
              </a:rPr>
              <a:t>My mini-</a:t>
            </a:r>
            <a:r>
              <a:rPr lang="en-US" sz="2400" dirty="0" err="1" smtClean="0">
                <a:latin typeface="Book Antiqua" panose="02040602050305030304" pitchFamily="18" charset="0"/>
              </a:rPr>
              <a:t>labradoodle</a:t>
            </a:r>
            <a:endParaRPr lang="en-US" sz="2400" dirty="0" smtClean="0">
              <a:latin typeface="Book Antiqua" panose="0204060205030503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Book Antiqua" panose="02040602050305030304" pitchFamily="18" charset="0"/>
              </a:rPr>
              <a:t>…In a cow costume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Book Antiqua" panose="02040602050305030304" pitchFamily="18" charset="0"/>
              </a:rPr>
              <a:t>Has Addison’s disease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572" y="2008286"/>
            <a:ext cx="3945275" cy="2946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84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Addison’s Disease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128" y="4592729"/>
            <a:ext cx="1290419" cy="15794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631566" y="6223000"/>
            <a:ext cx="30915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Book Antiqua" panose="02040602050305030304" pitchFamily="18" charset="0"/>
              </a:rPr>
              <a:t>JFK had it!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33800" y="1116625"/>
            <a:ext cx="472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Book Antiqua" panose="02040602050305030304" pitchFamily="18" charset="0"/>
              </a:rPr>
              <a:t>(Chronic Renal Insufficiency)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1734730"/>
            <a:ext cx="53594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 is it?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2197276"/>
            <a:ext cx="10642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 smtClean="0">
                <a:latin typeface="Book Antiqua" panose="02040602050305030304" pitchFamily="18" charset="0"/>
              </a:rPr>
              <a:t>Chronically low production of </a:t>
            </a:r>
            <a:r>
              <a:rPr lang="en-US" sz="2200" b="1" u="sng" dirty="0" smtClean="0">
                <a:latin typeface="Book Antiqua" panose="02040602050305030304" pitchFamily="18" charset="0"/>
              </a:rPr>
              <a:t>aldosterone</a:t>
            </a:r>
            <a:r>
              <a:rPr lang="en-US" sz="2200" b="1" dirty="0">
                <a:latin typeface="Book Antiqua" panose="02040602050305030304" pitchFamily="18" charset="0"/>
              </a:rPr>
              <a:t> </a:t>
            </a:r>
            <a:r>
              <a:rPr lang="en-US" sz="2200" b="1" dirty="0" smtClean="0">
                <a:latin typeface="Book Antiqua" panose="02040602050305030304" pitchFamily="18" charset="0"/>
              </a:rPr>
              <a:t>and </a:t>
            </a:r>
            <a:r>
              <a:rPr lang="en-US" sz="2200" b="1" u="sng" dirty="0" smtClean="0">
                <a:latin typeface="Book Antiqua" panose="02040602050305030304" pitchFamily="18" charset="0"/>
              </a:rPr>
              <a:t>cortisol</a:t>
            </a:r>
            <a:r>
              <a:rPr lang="en-US" sz="2200" b="1" dirty="0" smtClean="0">
                <a:latin typeface="Book Antiqua" panose="02040602050305030304" pitchFamily="18" charset="0"/>
              </a:rPr>
              <a:t> by the adrenal cortex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609600" y="2847514"/>
            <a:ext cx="7658101" cy="3662362"/>
            <a:chOff x="366" y="1915"/>
            <a:chExt cx="4824" cy="2307"/>
          </a:xfrm>
        </p:grpSpPr>
        <p:pic>
          <p:nvPicPr>
            <p:cNvPr id="9" name="Picture 4" descr="17_12a"/>
            <p:cNvPicPr>
              <a:picLocks noChangeAspect="1" noChangeArrowheads="1"/>
            </p:cNvPicPr>
            <p:nvPr/>
          </p:nvPicPr>
          <p:blipFill>
            <a:blip r:embed="rId4">
              <a:lum bright="-18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99" t="3481" r="2899" b="11136"/>
            <a:stretch>
              <a:fillRect/>
            </a:stretch>
          </p:blipFill>
          <p:spPr bwMode="auto">
            <a:xfrm>
              <a:off x="366" y="1915"/>
              <a:ext cx="3258" cy="2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3760" y="1966"/>
              <a:ext cx="1430" cy="382"/>
            </a:xfrm>
            <a:prstGeom prst="rect">
              <a:avLst/>
            </a:prstGeom>
            <a:noFill/>
            <a:ln w="9525">
              <a:solidFill>
                <a:schemeClr val="accent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65000"/>
                </a:lnSpc>
                <a:spcBef>
                  <a:spcPct val="50000"/>
                </a:spcBef>
              </a:pPr>
              <a:r>
                <a:rPr lang="en-US" b="1" dirty="0"/>
                <a:t>Mineralocorticoids</a:t>
              </a:r>
              <a:endParaRPr lang="en-US" dirty="0"/>
            </a:p>
            <a:p>
              <a:pPr algn="ctr">
                <a:lnSpc>
                  <a:spcPct val="65000"/>
                </a:lnSpc>
                <a:spcBef>
                  <a:spcPct val="50000"/>
                </a:spcBef>
              </a:pPr>
              <a:r>
                <a:rPr lang="en-US" i="1" dirty="0" err="1"/>
                <a:t>eg</a:t>
              </a:r>
              <a:r>
                <a:rPr lang="en-US" i="1" dirty="0"/>
                <a:t>: aldosterone</a:t>
              </a:r>
              <a:endParaRPr lang="en-US" dirty="0"/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760" y="2458"/>
              <a:ext cx="1317" cy="382"/>
            </a:xfrm>
            <a:prstGeom prst="rect">
              <a:avLst/>
            </a:prstGeom>
            <a:noFill/>
            <a:ln w="9525">
              <a:solidFill>
                <a:schemeClr val="accent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65000"/>
                </a:lnSpc>
                <a:spcBef>
                  <a:spcPct val="50000"/>
                </a:spcBef>
              </a:pPr>
              <a:r>
                <a:rPr lang="en-US" b="1" dirty="0" smtClean="0"/>
                <a:t>Glucocorticoids</a:t>
              </a:r>
              <a:endParaRPr lang="en-US" dirty="0"/>
            </a:p>
            <a:p>
              <a:pPr algn="ctr">
                <a:lnSpc>
                  <a:spcPct val="65000"/>
                </a:lnSpc>
                <a:spcBef>
                  <a:spcPct val="50000"/>
                </a:spcBef>
              </a:pPr>
              <a:r>
                <a:rPr lang="en-US" dirty="0" err="1"/>
                <a:t>eg</a:t>
              </a:r>
              <a:r>
                <a:rPr lang="en-US" dirty="0"/>
                <a:t>: cortisol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72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Aldosterone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001" y="282193"/>
            <a:ext cx="2911427" cy="20671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2652" y="1800592"/>
            <a:ext cx="53594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 does it do?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2653" y="2197274"/>
            <a:ext cx="1124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Cliffs notes: Increases plasma Na+, decreases plasma K+, increases plasma volume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2652" y="2698152"/>
            <a:ext cx="1104313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But how?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2652" y="3190593"/>
            <a:ext cx="97301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Increases number of Na+/K+ ATPase channels in </a:t>
            </a:r>
            <a:r>
              <a:rPr lang="en-US" sz="2000" b="1" u="sng" dirty="0" smtClean="0">
                <a:latin typeface="Book Antiqua" panose="02040602050305030304" pitchFamily="18" charset="0"/>
              </a:rPr>
              <a:t>distal convoluted tubule</a:t>
            </a:r>
            <a:r>
              <a:rPr lang="en-US" sz="2000" b="1" dirty="0">
                <a:latin typeface="Book Antiqua" panose="02040602050305030304" pitchFamily="18" charset="0"/>
              </a:rPr>
              <a:t> </a:t>
            </a:r>
            <a:r>
              <a:rPr lang="en-US" sz="2000" b="1" dirty="0" smtClean="0">
                <a:latin typeface="Book Antiqua" panose="02040602050305030304" pitchFamily="18" charset="0"/>
              </a:rPr>
              <a:t>and </a:t>
            </a:r>
            <a:r>
              <a:rPr lang="en-US" sz="2000" b="1" u="sng" dirty="0" smtClean="0">
                <a:latin typeface="Book Antiqua" panose="02040602050305030304" pitchFamily="18" charset="0"/>
              </a:rPr>
              <a:t>collecting duct</a:t>
            </a:r>
            <a:r>
              <a:rPr lang="en-US" sz="2000" b="1" dirty="0" smtClean="0">
                <a:latin typeface="Book Antiqua" panose="02040602050305030304" pitchFamily="18" charset="0"/>
              </a:rPr>
              <a:t> 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pic>
        <p:nvPicPr>
          <p:cNvPr id="11" name="Picture 2" descr="E:\Chapter_25\D_JPEG_Images_and_Tables\Labeled\figure_25_15_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t="1643" b="2858"/>
          <a:stretch>
            <a:fillRect/>
          </a:stretch>
        </p:blipFill>
        <p:spPr bwMode="auto">
          <a:xfrm>
            <a:off x="10117049" y="3190595"/>
            <a:ext cx="2074953" cy="3672787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12652" y="3941336"/>
            <a:ext cx="85344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 about water balance???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2652" y="4476632"/>
            <a:ext cx="9298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latin typeface="Book Antiqua" panose="02040602050305030304" pitchFamily="18" charset="0"/>
              </a:rPr>
              <a:t>“</a:t>
            </a:r>
            <a:r>
              <a:rPr lang="en-US" sz="2200" b="1" dirty="0" smtClean="0">
                <a:latin typeface="Book Antiqua" panose="02040602050305030304" pitchFamily="18" charset="0"/>
              </a:rPr>
              <a:t>Water follows salt”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 smtClean="0">
                <a:latin typeface="Book Antiqua" panose="02040602050305030304" pitchFamily="18" charset="0"/>
              </a:rPr>
              <a:t>Rate of Na+ reabsorption must be faster than rate of K+ secretion in order to increase plasma </a:t>
            </a:r>
            <a:r>
              <a:rPr lang="en-US" sz="2200" b="1" dirty="0" err="1" smtClean="0">
                <a:latin typeface="Book Antiqua" panose="02040602050305030304" pitchFamily="18" charset="0"/>
              </a:rPr>
              <a:t>osmolarity</a:t>
            </a:r>
            <a:endParaRPr lang="en-US" sz="2200" b="1" dirty="0" smtClean="0">
              <a:latin typeface="Book Antiqua" panose="02040602050305030304" pitchFamily="18" charset="0"/>
            </a:endParaRPr>
          </a:p>
          <a:p>
            <a:endParaRPr lang="en-US" sz="2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9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Aldosterone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001" y="282193"/>
            <a:ext cx="2911427" cy="20671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2652" y="1800591"/>
            <a:ext cx="59446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What stimulates its release?</a:t>
            </a:r>
            <a:br>
              <a:rPr lang="en-US" sz="2600" b="1" dirty="0" smtClean="0">
                <a:latin typeface="Book Antiqua" panose="02040602050305030304" pitchFamily="18" charset="0"/>
              </a:rPr>
            </a:br>
            <a:r>
              <a:rPr lang="en-US" sz="1600" b="1" dirty="0" smtClean="0">
                <a:latin typeface="Book Antiqua" panose="02040602050305030304" pitchFamily="18" charset="0"/>
              </a:rPr>
              <a:t>(HINT: Think of its effects and the idea of negative feedback)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2651" y="2641602"/>
            <a:ext cx="76925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High potassium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Low sodium (sort of)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ACTH (adrenocorticotropic hormone)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Angiotensin II (Renin-angiotensin system)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pic>
        <p:nvPicPr>
          <p:cNvPr id="9" name="Picture 2" descr="E:\Chapter_26\B_JPEG_Images_and_Tables\a_labeled\figure_26_08_labeled.jpg"/>
          <p:cNvPicPr>
            <a:picLocks noChangeAspect="1" noChangeArrowheads="1"/>
          </p:cNvPicPr>
          <p:nvPr/>
        </p:nvPicPr>
        <p:blipFill>
          <a:blip r:embed="rId4" cstate="print"/>
          <a:srcRect l="5108" t="3141" r="5759" b="6497"/>
          <a:stretch>
            <a:fillRect/>
          </a:stretch>
        </p:blipFill>
        <p:spPr bwMode="auto">
          <a:xfrm>
            <a:off x="8365001" y="2539254"/>
            <a:ext cx="3224795" cy="411926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431430" y="5609389"/>
            <a:ext cx="6457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Book Antiqua" panose="02040602050305030304" pitchFamily="18" charset="0"/>
              </a:rPr>
              <a:t>Notice the role of negative feedback in aldosterone regulation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83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Back to Ned…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339" y="1233717"/>
            <a:ext cx="87085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If his condition goes unregulated, what will happen?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8339" y="1726161"/>
            <a:ext cx="6574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Low blood pressure (hypovolemia)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Elevated K+ (hyperkalemia)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Low Na+ (</a:t>
            </a:r>
            <a:r>
              <a:rPr lang="en-US" sz="2000" b="1" dirty="0" err="1" smtClean="0">
                <a:latin typeface="Book Antiqua" panose="02040602050305030304" pitchFamily="18" charset="0"/>
              </a:rPr>
              <a:t>hyponatremia</a:t>
            </a:r>
            <a:r>
              <a:rPr lang="en-US" sz="2000" b="1" dirty="0" smtClean="0">
                <a:latin typeface="Book Antiqua" panose="02040602050305030304" pitchFamily="18" charset="0"/>
              </a:rPr>
              <a:t>)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8339" y="2931887"/>
            <a:ext cx="836022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Can cause…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Nausea and abdominal pain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Fatigue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Coma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Heart arrhythmia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Death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/>
          <a:stretch/>
        </p:blipFill>
        <p:spPr>
          <a:xfrm>
            <a:off x="8708568" y="1754354"/>
            <a:ext cx="3164573" cy="2712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5" t="12778" r="14814" b="9445"/>
          <a:stretch/>
        </p:blipFill>
        <p:spPr>
          <a:xfrm>
            <a:off x="5457413" y="1760461"/>
            <a:ext cx="2931795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50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69493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about regulation of high blood pressure?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6900" y="2565906"/>
            <a:ext cx="47498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latin typeface="Book Antiqua" panose="02040602050305030304" pitchFamily="18" charset="0"/>
              </a:rPr>
              <a:t>Increases blood pressure: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Renin-angiotensin system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Aldosterone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Antidiuretic hormone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375" y="2197102"/>
            <a:ext cx="3946525" cy="394652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31800" y="2836619"/>
            <a:ext cx="4826000" cy="27178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27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69493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about regulation of high blood pressure?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"/>
            <a:ext cx="779527" cy="15730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2293313"/>
            <a:ext cx="5143500" cy="3419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873751" y="2068320"/>
            <a:ext cx="54991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latin typeface="Book Antiqua" panose="02040602050305030304" pitchFamily="18" charset="0"/>
              </a:rPr>
              <a:t>Alcohol inhibits ADH secretion!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59400" y="2724200"/>
            <a:ext cx="6527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“But I thought ADH secreted when blood pressure is low, why does a perfectly hydrated person urinate </a:t>
            </a:r>
            <a:r>
              <a:rPr lang="en-US" sz="2000" b="1" u="sng" dirty="0" smtClean="0">
                <a:latin typeface="Book Antiqua" panose="02040602050305030304" pitchFamily="18" charset="0"/>
              </a:rPr>
              <a:t>more</a:t>
            </a:r>
            <a:r>
              <a:rPr lang="en-US" sz="2000" dirty="0" smtClean="0">
                <a:latin typeface="Book Antiqua" panose="02040602050305030304" pitchFamily="18" charset="0"/>
              </a:rPr>
              <a:t> </a:t>
            </a:r>
            <a:r>
              <a:rPr lang="en-US" sz="2000" b="1" dirty="0" smtClean="0">
                <a:latin typeface="Book Antiqua" panose="02040602050305030304" pitchFamily="18" charset="0"/>
              </a:rPr>
              <a:t>when drinking alcohol (inhibiting ADH)? Shouldn’t there be no circulating ADH if his water balance and osmotic pressure are normal?”</a:t>
            </a:r>
          </a:p>
          <a:p>
            <a:endParaRPr lang="en-US" sz="2000" b="1" dirty="0">
              <a:latin typeface="Book Antiqua" panose="02040602050305030304" pitchFamily="18" charset="0"/>
            </a:endParaRPr>
          </a:p>
          <a:p>
            <a:r>
              <a:rPr lang="en-US" sz="2000" b="1" dirty="0" smtClean="0">
                <a:latin typeface="Book Antiqua" panose="02040602050305030304" pitchFamily="18" charset="0"/>
              </a:rPr>
              <a:t>What does this tell us about ADH levels during homeostasis?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37566" y="5278746"/>
            <a:ext cx="53813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  <a:latin typeface="Book Antiqua" panose="02040602050305030304" pitchFamily="18" charset="0"/>
              </a:rPr>
              <a:t>There is a tonic activity of the ADH system! This is also the case for the other systems mentioned! Therefore activation and inhibition of these systems causes effects in both “directions” </a:t>
            </a:r>
          </a:p>
        </p:txBody>
      </p:sp>
    </p:spTree>
    <p:extLst>
      <p:ext uri="{BB962C8B-B14F-4D97-AF65-F5344CB8AC3E}">
        <p14:creationId xmlns:p14="http://schemas.microsoft.com/office/powerpoint/2010/main" val="71146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69493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about regulation of high blood pressure?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4967" y="2023821"/>
            <a:ext cx="6305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One more mechanism!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pic>
        <p:nvPicPr>
          <p:cNvPr id="7" name="Picture 2" descr="E:\Chapter_26\B_JPEG_Images_and_Tables\a_labeled\figure_26_09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174" t="3528" r="3827" b="6110"/>
          <a:stretch>
            <a:fillRect/>
          </a:stretch>
        </p:blipFill>
        <p:spPr bwMode="auto">
          <a:xfrm>
            <a:off x="7935104" y="1809316"/>
            <a:ext cx="4061629" cy="50486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04967" y="2700032"/>
            <a:ext cx="646733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Atrial Natriuretic Peptide/Factor (ANP/ANF)</a:t>
            </a:r>
          </a:p>
          <a:p>
            <a:endParaRPr lang="en-US" sz="2400" b="1" dirty="0" smtClean="0">
              <a:latin typeface="Book Antiqua" panose="0204060205030503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Function is based on the tonic activity of the other systems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Acts by </a:t>
            </a:r>
            <a:r>
              <a:rPr lang="en-US" sz="2400" b="1" u="sng" dirty="0" smtClean="0">
                <a:latin typeface="Book Antiqua" panose="02040602050305030304" pitchFamily="18" charset="0"/>
              </a:rPr>
              <a:t>inhibiting</a:t>
            </a:r>
            <a:r>
              <a:rPr lang="en-US" sz="2400" b="1" dirty="0" smtClean="0">
                <a:latin typeface="Book Antiqua" panose="02040602050305030304" pitchFamily="18" charset="0"/>
              </a:rPr>
              <a:t> the three systems mentioned previously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Endocrine signals originate from heart atria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Book Antiqua" panose="02040602050305030304" pitchFamily="18" charset="0"/>
              </a:rPr>
              <a:t>Discovered by Adolfo </a:t>
            </a:r>
            <a:r>
              <a:rPr lang="en-US" sz="2400" b="1" dirty="0">
                <a:latin typeface="Book Antiqua" panose="02040602050305030304" pitchFamily="18" charset="0"/>
              </a:rPr>
              <a:t>d</a:t>
            </a:r>
            <a:r>
              <a:rPr lang="en-US" sz="2400" b="1" dirty="0" smtClean="0">
                <a:latin typeface="Book Antiqua" panose="02040602050305030304" pitchFamily="18" charset="0"/>
              </a:rPr>
              <a:t>e Bold at the University of Ottawa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10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Summary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" y="1480457"/>
            <a:ext cx="476068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latin typeface="Book Antiqua" panose="02040602050305030304" pitchFamily="18" charset="0"/>
              </a:rPr>
              <a:t>Antidiuretic hormone (ADH):</a:t>
            </a:r>
          </a:p>
          <a:p>
            <a:endParaRPr lang="en-US" sz="2400" b="1" dirty="0" smtClean="0">
              <a:latin typeface="Book Antiqua" panose="02040602050305030304" pitchFamily="18" charset="0"/>
            </a:endParaRPr>
          </a:p>
          <a:p>
            <a:pPr algn="r"/>
            <a:r>
              <a:rPr lang="en-US" sz="2400" b="1" dirty="0" smtClean="0">
                <a:latin typeface="Book Antiqua" panose="02040602050305030304" pitchFamily="18" charset="0"/>
              </a:rPr>
              <a:t>Aldosterone:</a:t>
            </a:r>
          </a:p>
          <a:p>
            <a:pPr algn="r"/>
            <a:endParaRPr lang="en-US" sz="2400" b="1" dirty="0">
              <a:latin typeface="Book Antiqua" panose="02040602050305030304" pitchFamily="18" charset="0"/>
            </a:endParaRPr>
          </a:p>
          <a:p>
            <a:pPr algn="r"/>
            <a:endParaRPr lang="en-US" sz="2400" b="1" dirty="0" smtClean="0">
              <a:latin typeface="Book Antiqua" panose="02040602050305030304" pitchFamily="18" charset="0"/>
            </a:endParaRPr>
          </a:p>
          <a:p>
            <a:pPr algn="r"/>
            <a:r>
              <a:rPr lang="en-US" sz="2400" b="1" dirty="0" smtClean="0">
                <a:latin typeface="Book Antiqua" panose="02040602050305030304" pitchFamily="18" charset="0"/>
              </a:rPr>
              <a:t>Angiotensin II:</a:t>
            </a:r>
          </a:p>
          <a:p>
            <a:pPr algn="r"/>
            <a:endParaRPr lang="en-US" sz="2400" b="1" dirty="0">
              <a:latin typeface="Book Antiqua" panose="02040602050305030304" pitchFamily="18" charset="0"/>
            </a:endParaRPr>
          </a:p>
          <a:p>
            <a:pPr algn="r"/>
            <a:endParaRPr lang="en-US" sz="2400" b="1" dirty="0" smtClean="0">
              <a:latin typeface="Book Antiqua" panose="02040602050305030304" pitchFamily="18" charset="0"/>
            </a:endParaRPr>
          </a:p>
          <a:p>
            <a:pPr algn="r"/>
            <a:endParaRPr lang="en-US" sz="2400" b="1" dirty="0">
              <a:latin typeface="Book Antiqua" panose="02040602050305030304" pitchFamily="18" charset="0"/>
            </a:endParaRPr>
          </a:p>
          <a:p>
            <a:pPr algn="r"/>
            <a:r>
              <a:rPr lang="en-US" sz="2400" b="1" dirty="0" smtClean="0">
                <a:latin typeface="Book Antiqua" panose="02040602050305030304" pitchFamily="18" charset="0"/>
              </a:rPr>
              <a:t>Atrial natriuretic peptide (ANF):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60688" y="1542012"/>
            <a:ext cx="7170057" cy="40011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Increases water reabsorption in DCT and collecting duct 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4760686" y="2280678"/>
            <a:ext cx="7170057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Increases Na+ reabsorption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Increases K+ secretion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Increases plasma volume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4760685" y="3373284"/>
            <a:ext cx="6981372" cy="132343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Potent vasoconstrictor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Increase Na+ reabsorption, K+ secretion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Stimulates aldosterone release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Stimulates ADH release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60685" y="4835221"/>
            <a:ext cx="7170057" cy="40011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ook Antiqua" panose="02040602050305030304" pitchFamily="18" charset="0"/>
              </a:rPr>
              <a:t>Inhibits the three above!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013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7191" y="2837529"/>
            <a:ext cx="3823520" cy="225587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282193"/>
            <a:ext cx="12192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Movin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 on!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661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Acid/base Homeostasis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434642" y="5548923"/>
                <a:ext cx="7322719" cy="7848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CO</a:t>
                </a:r>
                <a:r>
                  <a:rPr lang="en-US" sz="4500" b="0" cap="none" spc="0" baseline="-25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2</a:t>
                </a:r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+ H</a:t>
                </a:r>
                <a:r>
                  <a:rPr lang="en-US" sz="4500" b="0" cap="none" spc="0" baseline="-25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2</a:t>
                </a:r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O </a:t>
                </a:r>
                <a14:m>
                  <m:oMath xmlns:m="http://schemas.openxmlformats.org/officeDocument/2006/math">
                    <m:r>
                      <a:rPr lang="en-US" sz="45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↔</m:t>
                    </m:r>
                    <m:r>
                      <a:rPr lang="en-US" sz="4500" b="0" i="0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H</a:t>
                </a:r>
                <a:r>
                  <a:rPr lang="en-US" sz="4500" b="0" cap="none" spc="0" baseline="-25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2</a:t>
                </a:r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CO</a:t>
                </a:r>
                <a:r>
                  <a:rPr lang="en-US" sz="4500" b="0" cap="none" spc="0" baseline="-25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3</a:t>
                </a:r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↔</m:t>
                    </m:r>
                  </m:oMath>
                </a14:m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H</a:t>
                </a:r>
                <a:r>
                  <a:rPr lang="en-US" sz="4500" b="0" cap="none" spc="0" baseline="30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+</a:t>
                </a:r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+ HCO</a:t>
                </a:r>
                <a:r>
                  <a:rPr lang="en-US" sz="4500" b="0" cap="none" spc="0" baseline="-25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3</a:t>
                </a:r>
                <a:r>
                  <a:rPr lang="en-US" sz="4500" b="0" cap="none" spc="0" baseline="30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-</a:t>
                </a:r>
                <a:endParaRPr lang="en-US" sz="4500" b="0" cap="none" spc="0" baseline="300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9825" y="5548923"/>
                <a:ext cx="8112349" cy="784830"/>
              </a:xfrm>
              <a:prstGeom prst="rect">
                <a:avLst/>
              </a:prstGeom>
              <a:blipFill rotWithShape="0">
                <a:blip r:embed="rId3"/>
                <a:stretch>
                  <a:fillRect l="-2331" t="-18605" r="-1128" b="-426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47649" y="1450258"/>
            <a:ext cx="5124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Le </a:t>
            </a:r>
            <a:r>
              <a:rPr lang="en-US" sz="2400" b="1" dirty="0" err="1" smtClean="0">
                <a:latin typeface="Book Antiqua" panose="02040602050305030304" pitchFamily="18" charset="0"/>
              </a:rPr>
              <a:t>Chatelier’s</a:t>
            </a:r>
            <a:r>
              <a:rPr lang="en-US" sz="2400" b="1" dirty="0" smtClean="0">
                <a:latin typeface="Book Antiqua" panose="02040602050305030304" pitchFamily="18" charset="0"/>
              </a:rPr>
              <a:t> Principle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1200" y="1911923"/>
            <a:ext cx="6400800" cy="1015663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When a change is made to a chemical equilibrium, the equilibrium will shift to counteract the imposed change.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sp>
        <p:nvSpPr>
          <p:cNvPr id="10" name="5-Point Star 9"/>
          <p:cNvSpPr/>
          <p:nvPr/>
        </p:nvSpPr>
        <p:spPr>
          <a:xfrm>
            <a:off x="58059" y="2147650"/>
            <a:ext cx="609600" cy="544204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47649" y="3024081"/>
            <a:ext cx="5124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Book Antiqua" panose="02040602050305030304" pitchFamily="18" charset="0"/>
              </a:rPr>
              <a:t>B</a:t>
            </a:r>
            <a:r>
              <a:rPr lang="en-US" sz="2400" b="1" dirty="0" smtClean="0">
                <a:latin typeface="Book Antiqua" panose="02040602050305030304" pitchFamily="18" charset="0"/>
              </a:rPr>
              <a:t>uffer systems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77944" y="243567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67659" y="3601673"/>
            <a:ext cx="6400800" cy="70788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Chemical </a:t>
            </a:r>
            <a:r>
              <a:rPr lang="en-US" sz="2000" b="1" dirty="0" err="1" smtClean="0">
                <a:latin typeface="Book Antiqua" panose="02040602050305030304" pitchFamily="18" charset="0"/>
              </a:rPr>
              <a:t>equilibria</a:t>
            </a:r>
            <a:r>
              <a:rPr lang="en-US" sz="2000" b="1" dirty="0" smtClean="0">
                <a:latin typeface="Book Antiqua" panose="02040602050305030304" pitchFamily="18" charset="0"/>
              </a:rPr>
              <a:t> that resist drastic changes in </a:t>
            </a:r>
            <a:r>
              <a:rPr lang="en-US" sz="2000" b="1" dirty="0" err="1" smtClean="0">
                <a:latin typeface="Book Antiqua" panose="02040602050305030304" pitchFamily="18" charset="0"/>
              </a:rPr>
              <a:t>pH.</a:t>
            </a:r>
            <a:r>
              <a:rPr lang="en-US" sz="2000" b="1" dirty="0" smtClean="0">
                <a:latin typeface="Book Antiqua" panose="02040602050305030304" pitchFamily="18" charset="0"/>
              </a:rPr>
              <a:t> Note that buffering capacity is limited.  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177095" y="4764093"/>
                <a:ext cx="5837806" cy="7848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NaH</a:t>
                </a:r>
                <a:r>
                  <a:rPr lang="en-US" sz="4500" b="0" cap="none" spc="0" baseline="-25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2</a:t>
                </a:r>
                <a:r>
                  <a:rPr lang="en-US" sz="45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P</a:t>
                </a:r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O</a:t>
                </a:r>
                <a:r>
                  <a:rPr lang="en-US" sz="4500" baseline="-250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4</a:t>
                </a:r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↔</m:t>
                    </m:r>
                  </m:oMath>
                </a14:m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H</a:t>
                </a:r>
                <a:r>
                  <a:rPr lang="en-US" sz="4500" b="0" cap="none" spc="0" baseline="30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+</a:t>
                </a:r>
                <a:r>
                  <a:rPr lang="en-US" sz="45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+ NaHPO</a:t>
                </a:r>
                <a:r>
                  <a:rPr lang="en-US" sz="4500" b="0" cap="none" spc="0" baseline="-25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4</a:t>
                </a:r>
                <a:r>
                  <a:rPr lang="en-US" sz="4500" b="0" cap="none" spc="0" baseline="3000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-</a:t>
                </a:r>
                <a:endParaRPr lang="en-US" sz="4500" b="0" cap="none" spc="0" baseline="300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2387" y="4764093"/>
                <a:ext cx="6247224" cy="784830"/>
              </a:xfrm>
              <a:prstGeom prst="rect">
                <a:avLst/>
              </a:prstGeom>
              <a:blipFill rotWithShape="0">
                <a:blip r:embed="rId4"/>
                <a:stretch>
                  <a:fillRect l="-3223" t="-19531" r="-1758" b="-429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26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Acid/base Homeostasis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69427" y="5128886"/>
            <a:ext cx="406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latin typeface="Book Antiqua" panose="02040602050305030304" pitchFamily="18" charset="0"/>
              </a:rPr>
              <a:t>Bicarbonate Buffer System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371" y="1297857"/>
            <a:ext cx="96084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Book Antiqua" panose="02040602050305030304" pitchFamily="18" charset="0"/>
              </a:rPr>
              <a:t>Anaerobic muscle metabolism generates H</a:t>
            </a:r>
            <a:r>
              <a:rPr lang="en-US" sz="2200" b="1" baseline="30000" dirty="0" smtClean="0">
                <a:latin typeface="Book Antiqua" panose="02040602050305030304" pitchFamily="18" charset="0"/>
              </a:rPr>
              <a:t>+</a:t>
            </a:r>
            <a:r>
              <a:rPr lang="en-US" sz="2200" b="1" dirty="0" smtClean="0">
                <a:latin typeface="Book Antiqua" panose="02040602050305030304" pitchFamily="18" charset="0"/>
              </a:rPr>
              <a:t>. What happens to bicarbonate (HCO</a:t>
            </a:r>
            <a:r>
              <a:rPr lang="en-US" sz="2200" b="1" baseline="-25000" dirty="0" smtClean="0">
                <a:latin typeface="Book Antiqua" panose="02040602050305030304" pitchFamily="18" charset="0"/>
              </a:rPr>
              <a:t>3</a:t>
            </a:r>
            <a:r>
              <a:rPr lang="en-US" sz="2200" b="1" baseline="30000" dirty="0" smtClean="0">
                <a:latin typeface="Book Antiqua" panose="02040602050305030304" pitchFamily="18" charset="0"/>
              </a:rPr>
              <a:t>-</a:t>
            </a:r>
            <a:r>
              <a:rPr lang="en-US" sz="2200" b="1" dirty="0" smtClean="0">
                <a:latin typeface="Book Antiqua" panose="02040602050305030304" pitchFamily="18" charset="0"/>
              </a:rPr>
              <a:t>) levels during compensation?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0515" y="2105398"/>
            <a:ext cx="8505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ook Antiqua" panose="02040602050305030304" pitchFamily="18" charset="0"/>
              </a:rPr>
              <a:t>Decreases! According to Le </a:t>
            </a:r>
            <a:r>
              <a:rPr lang="en-US" b="1" dirty="0" err="1" smtClean="0">
                <a:latin typeface="Book Antiqua" panose="02040602050305030304" pitchFamily="18" charset="0"/>
              </a:rPr>
              <a:t>Chatelier’s</a:t>
            </a:r>
            <a:r>
              <a:rPr lang="en-US" b="1" dirty="0" smtClean="0">
                <a:latin typeface="Book Antiqua" panose="02040602050305030304" pitchFamily="18" charset="0"/>
              </a:rPr>
              <a:t> Principle, the equilibrium will shift left</a:t>
            </a:r>
            <a:endParaRPr lang="en-US" b="1" dirty="0">
              <a:latin typeface="Book Antiqua" panose="020406020503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7371" y="3252731"/>
            <a:ext cx="96084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Book Antiqua" panose="02040602050305030304" pitchFamily="18" charset="0"/>
              </a:rPr>
              <a:t>If respiration is impaired, CO2 levels can build up. What would the consequence be on pH if buffering capacity is exceeded?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0515" y="4086007"/>
            <a:ext cx="8505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ook Antiqua" panose="02040602050305030304" pitchFamily="18" charset="0"/>
              </a:rPr>
              <a:t>Decreases! According to Le </a:t>
            </a:r>
            <a:r>
              <a:rPr lang="en-US" b="1" dirty="0" err="1" smtClean="0">
                <a:latin typeface="Book Antiqua" panose="02040602050305030304" pitchFamily="18" charset="0"/>
              </a:rPr>
              <a:t>Chatelier’s</a:t>
            </a:r>
            <a:r>
              <a:rPr lang="en-US" b="1" dirty="0" smtClean="0">
                <a:latin typeface="Book Antiqua" panose="02040602050305030304" pitchFamily="18" charset="0"/>
              </a:rPr>
              <a:t> Principle, the equilibrium will shift right, increasing the amount of H</a:t>
            </a:r>
            <a:r>
              <a:rPr lang="en-US" b="1" baseline="30000" dirty="0" smtClean="0">
                <a:latin typeface="Book Antiqua" panose="02040602050305030304" pitchFamily="18" charset="0"/>
              </a:rPr>
              <a:t>+ </a:t>
            </a:r>
            <a:endParaRPr lang="en-US" b="1" baseline="30000" dirty="0">
              <a:latin typeface="Book Antiqua" panose="0204060205030503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917999" y="5557550"/>
                <a:ext cx="7766857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48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CO</a:t>
                </a:r>
                <a:r>
                  <a:rPr lang="en-US" sz="4800" baseline="-25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2</a:t>
                </a:r>
                <a:r>
                  <a:rPr lang="en-US" sz="4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+ H</a:t>
                </a:r>
                <a:r>
                  <a:rPr lang="en-US" sz="4800" baseline="-25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2</a:t>
                </a:r>
                <a:r>
                  <a:rPr lang="en-US" sz="4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O </a:t>
                </a:r>
                <a14:m>
                  <m:oMath xmlns:m="http://schemas.openxmlformats.org/officeDocument/2006/math">
                    <m:r>
                      <a:rPr lang="en-US" sz="4800" i="1">
                        <a:ln w="0"/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↔</m:t>
                    </m:r>
                    <m:r>
                      <a:rPr lang="en-US" sz="4800">
                        <a:ln w="0"/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4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H</a:t>
                </a:r>
                <a:r>
                  <a:rPr lang="en-US" sz="4800" baseline="-25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2</a:t>
                </a:r>
                <a:r>
                  <a:rPr lang="en-US" sz="4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CO</a:t>
                </a:r>
                <a:r>
                  <a:rPr lang="en-US" sz="4800" baseline="-25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3</a:t>
                </a:r>
                <a:r>
                  <a:rPr lang="en-US" sz="4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a:rPr lang="en-US" sz="4800" i="1">
                        <a:ln w="0"/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↔</m:t>
                    </m:r>
                  </m:oMath>
                </a14:m>
                <a:r>
                  <a:rPr lang="en-US" sz="4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H</a:t>
                </a:r>
                <a:r>
                  <a:rPr lang="en-US" sz="4800" baseline="30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+</a:t>
                </a:r>
                <a:r>
                  <a:rPr lang="en-US" sz="4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+ HCO</a:t>
                </a:r>
                <a:r>
                  <a:rPr lang="en-US" sz="4800" baseline="-25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3</a:t>
                </a:r>
                <a:r>
                  <a:rPr lang="en-US" sz="4800" baseline="30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-</a:t>
                </a: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7725" y="5557548"/>
                <a:ext cx="8547404" cy="830997"/>
              </a:xfrm>
              <a:prstGeom prst="rect">
                <a:avLst/>
              </a:prstGeom>
              <a:blipFill rotWithShape="0">
                <a:blip r:embed="rId3"/>
                <a:stretch>
                  <a:fillRect l="-2996" t="-18382" r="-1783" b="-433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2676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Acid/base Homeostasis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600202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Book Antiqua" panose="02040602050305030304" pitchFamily="18" charset="0"/>
              </a:rPr>
              <a:t>Notice the beauty of the bicarbonate buffer system in regards to human physiology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1" y="2431197"/>
            <a:ext cx="8191500" cy="39908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19551" y="4750485"/>
            <a:ext cx="415290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Book Antiqua" panose="02040602050305030304" pitchFamily="18" charset="0"/>
              </a:rPr>
              <a:t>We have ways to regulate the equilibrium from both ends of the equation, allowing for regeneration of buffering capacity</a:t>
            </a:r>
          </a:p>
        </p:txBody>
      </p:sp>
    </p:spTree>
    <p:extLst>
      <p:ext uri="{BB962C8B-B14F-4D97-AF65-F5344CB8AC3E}">
        <p14:creationId xmlns:p14="http://schemas.microsoft.com/office/powerpoint/2010/main" val="309150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Acid/base Homeostasis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601" y="1600201"/>
            <a:ext cx="51435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H+ formation is CONSTANTLY occurring! CO2 is generated from oxidative metabolism. 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pic>
        <p:nvPicPr>
          <p:cNvPr id="9" name="Picture 2" descr="E:\Chapter_26\B_JPEG_Images_and_Tables\a_labeled\figure_26_12_labeled.jpg"/>
          <p:cNvPicPr>
            <a:picLocks noChangeAspect="1" noChangeArrowheads="1"/>
          </p:cNvPicPr>
          <p:nvPr/>
        </p:nvPicPr>
        <p:blipFill>
          <a:blip r:embed="rId2" cstate="print"/>
          <a:srcRect l="1850" t="23279" r="29346" b="5809"/>
          <a:stretch>
            <a:fillRect/>
          </a:stretch>
        </p:blipFill>
        <p:spPr bwMode="auto">
          <a:xfrm>
            <a:off x="5863513" y="1600200"/>
            <a:ext cx="6157039" cy="475928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28601" y="3102873"/>
            <a:ext cx="5143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 Antiqua" panose="02040602050305030304" pitchFamily="18" charset="0"/>
              </a:rPr>
              <a:t>This is not an issue </a:t>
            </a:r>
            <a:r>
              <a:rPr lang="en-US" sz="2400" b="1" u="sng" dirty="0" smtClean="0">
                <a:latin typeface="Book Antiqua" panose="02040602050305030304" pitchFamily="18" charset="0"/>
              </a:rPr>
              <a:t>as long as there is enough HCO3- to buffer it!</a:t>
            </a:r>
            <a:r>
              <a:rPr lang="en-US" sz="2400" b="1" dirty="0" smtClean="0">
                <a:latin typeface="Book Antiqua" panose="02040602050305030304" pitchFamily="18" charset="0"/>
              </a:rPr>
              <a:t> </a:t>
            </a:r>
          </a:p>
          <a:p>
            <a:endParaRPr lang="en-US" sz="2400" b="1" dirty="0">
              <a:latin typeface="Book Antiqua" panose="02040602050305030304" pitchFamily="18" charset="0"/>
            </a:endParaRPr>
          </a:p>
          <a:p>
            <a:r>
              <a:rPr lang="en-US" sz="2400" b="1" dirty="0" smtClean="0">
                <a:latin typeface="Book Antiqua" panose="02040602050305030304" pitchFamily="18" charset="0"/>
              </a:rPr>
              <a:t>Need mechanism in place to recycle filtered bicarbonate and to generate more if needed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59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Acid/base Homeostasis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Picture 2" descr="E:\Chapter_26\B_JPEG_Images_and_Tables\a_labeled\figure_26_12_labeled.jpg"/>
          <p:cNvPicPr>
            <a:picLocks noChangeAspect="1" noChangeArrowheads="1"/>
          </p:cNvPicPr>
          <p:nvPr/>
        </p:nvPicPr>
        <p:blipFill>
          <a:blip r:embed="rId2" cstate="print"/>
          <a:srcRect l="1850" t="23279" r="29346" b="5809"/>
          <a:stretch>
            <a:fillRect/>
          </a:stretch>
        </p:blipFill>
        <p:spPr bwMode="auto">
          <a:xfrm>
            <a:off x="5863513" y="1600200"/>
            <a:ext cx="6157039" cy="475928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07607" y="1600200"/>
            <a:ext cx="5143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Bicarbonate Reabsorption (recycling)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7606" y="2492753"/>
            <a:ext cx="46291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Indirect process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Bicarbonate generated </a:t>
            </a:r>
            <a:r>
              <a:rPr lang="en-US" sz="2000" b="1" u="sng" dirty="0" smtClean="0">
                <a:latin typeface="Book Antiqua" panose="02040602050305030304" pitchFamily="18" charset="0"/>
              </a:rPr>
              <a:t>IN </a:t>
            </a:r>
            <a:r>
              <a:rPr lang="en-US" sz="2000" b="1" dirty="0" smtClean="0">
                <a:latin typeface="Book Antiqua" panose="02040602050305030304" pitchFamily="18" charset="0"/>
              </a:rPr>
              <a:t>luminal membrane. Not reabsorbed like other compounds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Bicarbonate molecule that enters plasma is not the same molecule that entered filtrate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7607" y="4739521"/>
            <a:ext cx="5143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NO NET GAIN OR LOSS OF HCO3- IN PLASMA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782" y="5651602"/>
            <a:ext cx="46291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So how do the kidneys handle the constant formation of new H+?</a:t>
            </a:r>
          </a:p>
        </p:txBody>
      </p:sp>
    </p:spTree>
    <p:extLst>
      <p:ext uri="{BB962C8B-B14F-4D97-AF65-F5344CB8AC3E}">
        <p14:creationId xmlns:p14="http://schemas.microsoft.com/office/powerpoint/2010/main" val="282690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Acid/base Homeostasis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9551" y="1600200"/>
            <a:ext cx="5143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By locking up H+ with non-bicarbonate buffer!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9550" y="2724150"/>
            <a:ext cx="46291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Example: Phosphate buffer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Once all HCO3- is recycled, there is still secretion of H+</a:t>
            </a:r>
            <a:r>
              <a:rPr lang="en-US" sz="2000" b="1" dirty="0">
                <a:latin typeface="Book Antiqua" panose="02040602050305030304" pitchFamily="18" charset="0"/>
              </a:rPr>
              <a:t> </a:t>
            </a:r>
            <a:r>
              <a:rPr lang="en-US" sz="2000" b="1" dirty="0" smtClean="0">
                <a:latin typeface="Book Antiqua" panose="02040602050305030304" pitchFamily="18" charset="0"/>
              </a:rPr>
              <a:t>into renal lumen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H+ binds with phosphate and is excreted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This leads to an addition of one </a:t>
            </a:r>
            <a:r>
              <a:rPr lang="en-US" sz="2000" b="1" u="sng" dirty="0" smtClean="0">
                <a:latin typeface="Book Antiqua" panose="02040602050305030304" pitchFamily="18" charset="0"/>
              </a:rPr>
              <a:t>new</a:t>
            </a:r>
            <a:r>
              <a:rPr lang="en-US" sz="2000" b="1" dirty="0" smtClean="0">
                <a:latin typeface="Book Antiqua" panose="02040602050305030304" pitchFamily="18" charset="0"/>
              </a:rPr>
              <a:t> bicarbonate ion in plasma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9551" y="5441625"/>
            <a:ext cx="51435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NET GAIN OF HCO3-. </a:t>
            </a:r>
          </a:p>
          <a:p>
            <a:r>
              <a:rPr lang="en-US" sz="2000" b="1" dirty="0" smtClean="0">
                <a:latin typeface="Book Antiqua" panose="02040602050305030304" pitchFamily="18" charset="0"/>
              </a:rPr>
              <a:t>Can “lock up” extra H+, raising pH</a:t>
            </a:r>
          </a:p>
        </p:txBody>
      </p:sp>
      <p:pic>
        <p:nvPicPr>
          <p:cNvPr id="12" name="Picture 2" descr="E:\Chapter_26\B_JPEG_Images_and_Tables\a_labeled\figure_26_13_labeled.jpg"/>
          <p:cNvPicPr>
            <a:picLocks noChangeAspect="1" noChangeArrowheads="1"/>
          </p:cNvPicPr>
          <p:nvPr/>
        </p:nvPicPr>
        <p:blipFill>
          <a:blip r:embed="rId2" cstate="print"/>
          <a:srcRect l="2625" t="32229" r="29604" b="6325"/>
          <a:stretch>
            <a:fillRect/>
          </a:stretch>
        </p:blipFill>
        <p:spPr bwMode="auto">
          <a:xfrm>
            <a:off x="6198821" y="1812539"/>
            <a:ext cx="5993179" cy="40753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024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Acid/base Homeostasis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8151" y="1450257"/>
            <a:ext cx="87249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pH imbalances associated with respiratory dysfunction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8151" y="2269408"/>
            <a:ext cx="346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latin typeface="Book Antiqua" panose="02040602050305030304" pitchFamily="18" charset="0"/>
              </a:rPr>
              <a:t>Hypoventilation: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8151" y="4002958"/>
            <a:ext cx="346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latin typeface="Book Antiqua" panose="02040602050305030304" pitchFamily="18" charset="0"/>
              </a:rPr>
              <a:t>Hyperventilation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05251" y="2351350"/>
            <a:ext cx="61341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Respiratory acidosis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Direct effect: </a:t>
            </a:r>
            <a:r>
              <a:rPr lang="en-US" sz="2000" dirty="0" smtClean="0">
                <a:latin typeface="Book Antiqua" panose="02040602050305030304" pitchFamily="18" charset="0"/>
              </a:rPr>
              <a:t>CO2 levels elevated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Compensation: </a:t>
            </a:r>
            <a:r>
              <a:rPr lang="en-US" sz="2000" dirty="0" smtClean="0">
                <a:latin typeface="Book Antiqua" panose="02040602050305030304" pitchFamily="18" charset="0"/>
              </a:rPr>
              <a:t>Equilibrium shifts right. [H+] increases, bicarbonate increases (</a:t>
            </a:r>
            <a:r>
              <a:rPr lang="en-US" sz="2000" i="1" dirty="0" smtClean="0">
                <a:latin typeface="Book Antiqua" panose="02040602050305030304" pitchFamily="18" charset="0"/>
              </a:rPr>
              <a:t>this shift is what causes acidosis)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05251" y="4083441"/>
            <a:ext cx="61341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Respiratory alkalosis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Direct effect: </a:t>
            </a:r>
            <a:r>
              <a:rPr lang="en-US" sz="2000" dirty="0" smtClean="0">
                <a:latin typeface="Book Antiqua" panose="02040602050305030304" pitchFamily="18" charset="0"/>
              </a:rPr>
              <a:t>CO2 levels below normal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Compensation: </a:t>
            </a:r>
            <a:r>
              <a:rPr lang="en-US" sz="2000" dirty="0" smtClean="0">
                <a:latin typeface="Book Antiqua" panose="02040602050305030304" pitchFamily="18" charset="0"/>
              </a:rPr>
              <a:t>Equilibrium shifts left. H+ and bicarbonate are consumed (decrease). pH increases (</a:t>
            </a:r>
            <a:r>
              <a:rPr lang="en-US" sz="2000" i="1" dirty="0" smtClean="0">
                <a:latin typeface="Book Antiqua" panose="02040602050305030304" pitchFamily="18" charset="0"/>
              </a:rPr>
              <a:t>this shift is what causes alkalosis)</a:t>
            </a:r>
            <a:endParaRPr lang="en-US" sz="2000" b="1" dirty="0">
              <a:latin typeface="Book Antiqua" panose="0204060205030503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349" y="3674791"/>
            <a:ext cx="2127251" cy="3168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67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Acid/base Homeostasis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1368370"/>
            <a:ext cx="1061085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Book Antiqua" panose="02040602050305030304" pitchFamily="18" charset="0"/>
              </a:rPr>
              <a:t>pH imbalances associated with non-CO</a:t>
            </a:r>
            <a:r>
              <a:rPr lang="en-US" sz="2600" b="1" baseline="-25000" dirty="0" smtClean="0">
                <a:latin typeface="Book Antiqua" panose="02040602050305030304" pitchFamily="18" charset="0"/>
              </a:rPr>
              <a:t>2</a:t>
            </a:r>
            <a:r>
              <a:rPr lang="en-US" sz="2600" b="1" dirty="0" smtClean="0">
                <a:latin typeface="Book Antiqua" panose="02040602050305030304" pitchFamily="18" charset="0"/>
              </a:rPr>
              <a:t> changes</a:t>
            </a:r>
            <a:endParaRPr lang="en-US" sz="2600" b="1" dirty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8151" y="2196838"/>
            <a:ext cx="346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latin typeface="Book Antiqua" panose="02040602050305030304" pitchFamily="18" charset="0"/>
              </a:rPr>
              <a:t>Renal disease: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8151" y="4119070"/>
            <a:ext cx="346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latin typeface="Book Antiqua" panose="02040602050305030304" pitchFamily="18" charset="0"/>
              </a:rPr>
              <a:t>Gastric suctioning: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5251" y="2249753"/>
            <a:ext cx="61341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Metabolic acidosis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Direct effect: </a:t>
            </a:r>
            <a:r>
              <a:rPr lang="en-US" sz="2000" dirty="0" smtClean="0">
                <a:latin typeface="Book Antiqua" panose="02040602050305030304" pitchFamily="18" charset="0"/>
              </a:rPr>
              <a:t>Increased H+ in plasma (or decreased HCO3-)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Compensation: </a:t>
            </a:r>
            <a:r>
              <a:rPr lang="en-US" sz="2000" dirty="0" smtClean="0">
                <a:latin typeface="Book Antiqua" panose="02040602050305030304" pitchFamily="18" charset="0"/>
              </a:rPr>
              <a:t>Equilibrium shifts left. pCO</a:t>
            </a:r>
            <a:r>
              <a:rPr lang="en-US" sz="2000" baseline="-25000" dirty="0" smtClean="0">
                <a:latin typeface="Book Antiqua" panose="02040602050305030304" pitchFamily="18" charset="0"/>
              </a:rPr>
              <a:t>2</a:t>
            </a:r>
            <a:r>
              <a:rPr lang="en-US" sz="2000" dirty="0" smtClean="0">
                <a:latin typeface="Book Antiqua" panose="02040602050305030304" pitchFamily="18" charset="0"/>
              </a:rPr>
              <a:t> will increase temporarily and respiration increases to blow more off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05251" y="4170525"/>
            <a:ext cx="61341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Metabolic alkalosis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Direct effect: </a:t>
            </a:r>
            <a:r>
              <a:rPr lang="en-US" sz="2000" dirty="0" smtClean="0">
                <a:latin typeface="Book Antiqua" panose="02040602050305030304" pitchFamily="18" charset="0"/>
              </a:rPr>
              <a:t>Decreased H+ in plasma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Book Antiqua" panose="02040602050305030304" pitchFamily="18" charset="0"/>
              </a:rPr>
              <a:t>Compensation: </a:t>
            </a:r>
            <a:r>
              <a:rPr lang="en-US" sz="2000" dirty="0" smtClean="0">
                <a:latin typeface="Book Antiqua" panose="02040602050305030304" pitchFamily="18" charset="0"/>
              </a:rPr>
              <a:t>Equilibrium shifts right. </a:t>
            </a:r>
            <a:r>
              <a:rPr lang="en-US" sz="2000" dirty="0">
                <a:latin typeface="Book Antiqua" panose="02040602050305030304" pitchFamily="18" charset="0"/>
              </a:rPr>
              <a:t>pCO</a:t>
            </a:r>
            <a:r>
              <a:rPr lang="en-US" sz="2000" baseline="-25000" dirty="0">
                <a:latin typeface="Book Antiqua" panose="02040602050305030304" pitchFamily="18" charset="0"/>
              </a:rPr>
              <a:t>2</a:t>
            </a:r>
            <a:r>
              <a:rPr lang="en-US" sz="2000" dirty="0">
                <a:latin typeface="Book Antiqua" panose="02040602050305030304" pitchFamily="18" charset="0"/>
              </a:rPr>
              <a:t> will </a:t>
            </a:r>
            <a:r>
              <a:rPr lang="en-US" sz="2000" dirty="0" smtClean="0">
                <a:latin typeface="Book Antiqua" panose="02040602050305030304" pitchFamily="18" charset="0"/>
              </a:rPr>
              <a:t>decrease temporarily </a:t>
            </a:r>
            <a:r>
              <a:rPr lang="en-US" sz="2000" dirty="0">
                <a:latin typeface="Book Antiqua" panose="02040602050305030304" pitchFamily="18" charset="0"/>
              </a:rPr>
              <a:t>and respiration </a:t>
            </a:r>
            <a:r>
              <a:rPr lang="en-US" sz="2000" dirty="0" smtClean="0">
                <a:latin typeface="Book Antiqua" panose="02040602050305030304" pitchFamily="18" charset="0"/>
              </a:rPr>
              <a:t>decreases to allow CO2 to build up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57826" y="6191252"/>
            <a:ext cx="65151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Book Antiqua" panose="02040602050305030304" pitchFamily="18" charset="0"/>
              </a:rPr>
              <a:t>Think about why we breathe faster after exercise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64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9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Test-style Questions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2449" y="1431206"/>
            <a:ext cx="847725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1. The function of aldosterone is to: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Increase the rate of Na+ reabsorption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Increase the rate of K+ reabsorption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Activate the renin-angiotensin system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(a) and (b)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None of the above</a:t>
            </a:r>
            <a:endParaRPr lang="en-US" sz="2000" b="1" dirty="0">
              <a:latin typeface="Book Antiqua" panose="02040602050305030304" pitchFamily="18" charset="0"/>
            </a:endParaRPr>
          </a:p>
          <a:p>
            <a:pPr marL="457200" indent="-457200">
              <a:buFont typeface="+mj-lt"/>
              <a:buAutoNum type="alphaLcParenR"/>
            </a:pPr>
            <a:endParaRPr lang="en-US" sz="2000" b="1" dirty="0" smtClean="0">
              <a:latin typeface="Book Antiqua" panose="02040602050305030304" pitchFamily="18" charset="0"/>
            </a:endParaRPr>
          </a:p>
          <a:p>
            <a:r>
              <a:rPr lang="en-US" sz="2000" b="1" dirty="0" smtClean="0">
                <a:latin typeface="Book Antiqua" panose="02040602050305030304" pitchFamily="18" charset="0"/>
              </a:rPr>
              <a:t>2. A decrease in plasma pH is associated with: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Respiratory alkalosis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Metabolic acidosis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Respiratory acidosis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Decrease in H+ concentration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(b) and (c)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(b), (c), and (d)</a:t>
            </a:r>
          </a:p>
          <a:p>
            <a:pPr marL="457200" indent="-457200">
              <a:buAutoNum type="alphaLcParenR"/>
            </a:pPr>
            <a:endParaRPr lang="en-US" sz="2000" b="1" dirty="0" smtClean="0">
              <a:latin typeface="Book Antiqua" panose="02040602050305030304" pitchFamily="18" charset="0"/>
            </a:endParaRPr>
          </a:p>
          <a:p>
            <a:endParaRPr lang="en-US" sz="2000" b="1" dirty="0" smtClean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1" y="182880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 smtClean="0">
                <a:latin typeface="Book Antiqua" panose="02040602050305030304" pitchFamily="18" charset="0"/>
              </a:rPr>
              <a:t>A</a:t>
            </a:r>
            <a:endParaRPr lang="en-US" sz="3000" b="1" u="sng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1" y="455295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latin typeface="Book Antiqua" panose="02040602050305030304" pitchFamily="18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276969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Test-style Questions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2449" y="1431207"/>
            <a:ext cx="847725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Book Antiqua" panose="02040602050305030304" pitchFamily="18" charset="0"/>
              </a:rPr>
              <a:t>3</a:t>
            </a:r>
            <a:r>
              <a:rPr lang="en-US" sz="2000" b="1" dirty="0" smtClean="0">
                <a:latin typeface="Book Antiqua" panose="02040602050305030304" pitchFamily="18" charset="0"/>
              </a:rPr>
              <a:t>. Mr. D. Hydrated became anxious after his run and begins hyperventilating. He starts showing signs of alkalosis. What could be done to restore blood pH?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Connect him to a conc. oxygen tank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Make him breathe in and our of a paper bag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Drink Gatorade to restore his Na+ and K+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Keep hyperventilating, it will go away soon</a:t>
            </a:r>
          </a:p>
          <a:p>
            <a:endParaRPr lang="en-US" sz="2000" b="1" dirty="0" smtClean="0">
              <a:latin typeface="Book Antiqua" panose="02040602050305030304" pitchFamily="18" charset="0"/>
            </a:endParaRPr>
          </a:p>
          <a:p>
            <a:r>
              <a:rPr lang="en-US" sz="2000" b="1" dirty="0">
                <a:latin typeface="Book Antiqua" panose="02040602050305030304" pitchFamily="18" charset="0"/>
              </a:rPr>
              <a:t>4</a:t>
            </a:r>
            <a:r>
              <a:rPr lang="en-US" sz="2000" b="1" dirty="0" smtClean="0">
                <a:latin typeface="Book Antiqua" panose="02040602050305030304" pitchFamily="18" charset="0"/>
              </a:rPr>
              <a:t>. The phosphate buffer system: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Is involved in the recycling of bicarbonate ions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Doesn’t buffer pH, it is involved in bone formation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Is the major buffer system in the plasma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Is involved in generating new bicarbonate ions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(a) and (c)</a:t>
            </a:r>
          </a:p>
          <a:p>
            <a:pPr marL="457200" indent="-457200">
              <a:buAutoNum type="alphaLcParenR"/>
            </a:pPr>
            <a:endParaRPr lang="en-US" sz="2000" b="1" dirty="0" smtClean="0">
              <a:latin typeface="Book Antiqua" panose="02040602050305030304" pitchFamily="18" charset="0"/>
            </a:endParaRPr>
          </a:p>
          <a:p>
            <a:endParaRPr lang="en-US" sz="2000" b="1" dirty="0" smtClean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1" y="182880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 smtClean="0">
                <a:latin typeface="Book Antiqua" panose="02040602050305030304" pitchFamily="18" charset="0"/>
              </a:rPr>
              <a:t>B</a:t>
            </a:r>
            <a:endParaRPr lang="en-US" sz="3000" b="1" u="sng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1" y="455295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 smtClean="0">
                <a:latin typeface="Book Antiqua" panose="02040602050305030304" pitchFamily="18" charset="0"/>
              </a:rPr>
              <a:t>D</a:t>
            </a:r>
            <a:endParaRPr lang="en-US" sz="3000" b="1" u="sng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42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Test-style Questions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2449" y="1431208"/>
            <a:ext cx="847725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Book Antiqua" panose="02040602050305030304" pitchFamily="18" charset="0"/>
              </a:rPr>
              <a:t>5</a:t>
            </a:r>
            <a:r>
              <a:rPr lang="en-US" sz="2000" b="1" dirty="0" smtClean="0">
                <a:latin typeface="Book Antiqua" panose="02040602050305030304" pitchFamily="18" charset="0"/>
              </a:rPr>
              <a:t>. Angiotensin converting enzyme (ACE) catalyzes the formation of: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Aldosterone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Antidiuretic hormone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Angiotensin I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Angiotensin II</a:t>
            </a:r>
          </a:p>
          <a:p>
            <a:endParaRPr lang="en-US" sz="2000" b="1" dirty="0" smtClean="0">
              <a:latin typeface="Book Antiqua" panose="02040602050305030304" pitchFamily="18" charset="0"/>
            </a:endParaRPr>
          </a:p>
          <a:p>
            <a:r>
              <a:rPr lang="en-US" sz="2000" b="1" dirty="0" smtClean="0">
                <a:latin typeface="Book Antiqua" panose="02040602050305030304" pitchFamily="18" charset="0"/>
              </a:rPr>
              <a:t>6. Addison’s disease is associated with: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Low renin production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Low Na+ concentration in plasma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High K+ concentration in plasma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Low K+ concentration in plasma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(b) and (c)</a:t>
            </a:r>
          </a:p>
          <a:p>
            <a:endParaRPr lang="en-US" sz="2000" b="1" dirty="0" smtClean="0">
              <a:latin typeface="Book Antiqua" panose="02040602050305030304" pitchFamily="18" charset="0"/>
            </a:endParaRPr>
          </a:p>
          <a:p>
            <a:endParaRPr lang="en-US" sz="2000" b="1" dirty="0" smtClean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1" y="182880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 smtClean="0">
                <a:latin typeface="Book Antiqua" panose="02040602050305030304" pitchFamily="18" charset="0"/>
              </a:rPr>
              <a:t>D</a:t>
            </a:r>
            <a:endParaRPr lang="en-US" sz="3000" b="1" u="sng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1" y="455295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 smtClean="0">
                <a:latin typeface="Book Antiqua" panose="02040602050305030304" pitchFamily="18" charset="0"/>
              </a:rPr>
              <a:t>E</a:t>
            </a:r>
            <a:endParaRPr lang="en-US" sz="3000" b="1" u="sng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16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Test-style Questions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2449" y="1431208"/>
            <a:ext cx="847725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7. Dehydration after vigorous exercise is associated with: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Low plasma </a:t>
            </a:r>
            <a:r>
              <a:rPr lang="en-US" sz="2000" b="1" dirty="0" err="1" smtClean="0">
                <a:latin typeface="Book Antiqua" panose="02040602050305030304" pitchFamily="18" charset="0"/>
              </a:rPr>
              <a:t>osmolarity</a:t>
            </a:r>
            <a:endParaRPr lang="en-US" sz="2000" b="1" dirty="0" smtClean="0">
              <a:latin typeface="Book Antiqua" panose="02040602050305030304" pitchFamily="18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High plasma </a:t>
            </a:r>
            <a:r>
              <a:rPr lang="en-US" sz="2000" b="1" dirty="0" err="1" smtClean="0">
                <a:latin typeface="Book Antiqua" panose="02040602050305030304" pitchFamily="18" charset="0"/>
              </a:rPr>
              <a:t>osmolarity</a:t>
            </a:r>
            <a:endParaRPr lang="en-US" sz="2000" b="1" dirty="0" smtClean="0">
              <a:latin typeface="Book Antiqua" panose="02040602050305030304" pitchFamily="18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No change in plasma </a:t>
            </a:r>
            <a:r>
              <a:rPr lang="en-US" sz="2000" b="1" dirty="0" err="1" smtClean="0">
                <a:latin typeface="Book Antiqua" panose="02040602050305030304" pitchFamily="18" charset="0"/>
              </a:rPr>
              <a:t>osmolarity</a:t>
            </a:r>
            <a:endParaRPr lang="en-US" sz="2000" b="1" dirty="0">
              <a:latin typeface="Book Antiqua" panose="02040602050305030304" pitchFamily="18" charset="0"/>
            </a:endParaRPr>
          </a:p>
          <a:p>
            <a:endParaRPr lang="en-US" sz="2000" b="1" dirty="0" smtClean="0">
              <a:latin typeface="Book Antiqua" panose="02040602050305030304" pitchFamily="18" charset="0"/>
            </a:endParaRPr>
          </a:p>
          <a:p>
            <a:r>
              <a:rPr lang="en-US" sz="2000" b="1" dirty="0" smtClean="0">
                <a:latin typeface="Book Antiqua" panose="02040602050305030304" pitchFamily="18" charset="0"/>
              </a:rPr>
              <a:t>6. In the case of Mr. D. Hydrated, which systems would likely be stimulated after his vigorous exercise?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Renin-angiotensin system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Aldosterone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Atrial natriuretic peptide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Antidiuretic hormone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(a), (b), and (d)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All of the above</a:t>
            </a:r>
          </a:p>
          <a:p>
            <a:endParaRPr lang="en-US" sz="2000" b="1" dirty="0" smtClean="0">
              <a:latin typeface="Book Antiqua" panose="02040602050305030304" pitchFamily="18" charset="0"/>
            </a:endParaRPr>
          </a:p>
          <a:p>
            <a:endParaRPr lang="en-US" sz="2000" b="1" dirty="0" smtClean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1" y="182880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 smtClean="0">
                <a:latin typeface="Book Antiqua" panose="02040602050305030304" pitchFamily="18" charset="0"/>
              </a:rPr>
              <a:t>B</a:t>
            </a:r>
            <a:endParaRPr lang="en-US" sz="3000" b="1" u="sng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1" y="361950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latin typeface="Book Antiqua" panose="02040602050305030304" pitchFamily="18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25996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2195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Test-style Questions</a:t>
            </a:r>
            <a:endParaRPr 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2449" y="1431208"/>
            <a:ext cx="847725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 Antiqua" panose="02040602050305030304" pitchFamily="18" charset="0"/>
              </a:rPr>
              <a:t>7. Most of the fluid in our body is in: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Interstitial space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Plasma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Intracellular space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Bladder</a:t>
            </a:r>
            <a:endParaRPr lang="en-US" sz="2000" b="1" dirty="0">
              <a:latin typeface="Book Antiqua" panose="02040602050305030304" pitchFamily="18" charset="0"/>
            </a:endParaRPr>
          </a:p>
          <a:p>
            <a:endParaRPr lang="en-US" sz="2000" b="1" dirty="0" smtClean="0">
              <a:latin typeface="Book Antiqua" panose="02040602050305030304" pitchFamily="18" charset="0"/>
            </a:endParaRPr>
          </a:p>
          <a:p>
            <a:r>
              <a:rPr lang="en-US" sz="2000" b="1" dirty="0">
                <a:latin typeface="Book Antiqua" panose="02040602050305030304" pitchFamily="18" charset="0"/>
              </a:rPr>
              <a:t>8</a:t>
            </a:r>
            <a:r>
              <a:rPr lang="en-US" sz="2000" b="1" dirty="0" smtClean="0">
                <a:latin typeface="Book Antiqua" panose="02040602050305030304" pitchFamily="18" charset="0"/>
              </a:rPr>
              <a:t>. Common </a:t>
            </a:r>
            <a:r>
              <a:rPr lang="en-US" sz="2000" b="1" dirty="0" err="1" smtClean="0">
                <a:latin typeface="Book Antiqua" panose="02040602050305030304" pitchFamily="18" charset="0"/>
              </a:rPr>
              <a:t>cation</a:t>
            </a:r>
            <a:r>
              <a:rPr lang="en-US" sz="2000" b="1" dirty="0" smtClean="0">
                <a:latin typeface="Book Antiqua" panose="02040602050305030304" pitchFamily="18" charset="0"/>
              </a:rPr>
              <a:t> in intracellular space is ________, and most common anion is __________: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K+, </a:t>
            </a:r>
            <a:r>
              <a:rPr lang="en-US" sz="2000" b="1" dirty="0" err="1" smtClean="0">
                <a:latin typeface="Book Antiqua" panose="02040602050305030304" pitchFamily="18" charset="0"/>
              </a:rPr>
              <a:t>Cl</a:t>
            </a:r>
            <a:r>
              <a:rPr lang="en-US" sz="2000" b="1" dirty="0" smtClean="0">
                <a:latin typeface="Book Antiqua" panose="02040602050305030304" pitchFamily="18" charset="0"/>
              </a:rPr>
              <a:t>-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K+, HPO4-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HPO4-, K+</a:t>
            </a:r>
          </a:p>
          <a:p>
            <a:pPr marL="457200" indent="-457200">
              <a:buAutoNum type="alphaLcParenR"/>
            </a:pPr>
            <a:r>
              <a:rPr lang="en-US" sz="2000" b="1" dirty="0" err="1" smtClean="0">
                <a:latin typeface="Book Antiqua" panose="02040602050305030304" pitchFamily="18" charset="0"/>
              </a:rPr>
              <a:t>Cl</a:t>
            </a:r>
            <a:r>
              <a:rPr lang="en-US" sz="2000" b="1" dirty="0" smtClean="0">
                <a:latin typeface="Book Antiqua" panose="02040602050305030304" pitchFamily="18" charset="0"/>
              </a:rPr>
              <a:t>-, K+</a:t>
            </a:r>
          </a:p>
          <a:p>
            <a:pPr marL="457200" indent="-457200">
              <a:buAutoNum type="alphaLcParenR"/>
            </a:pPr>
            <a:r>
              <a:rPr lang="en-US" sz="2000" b="1" dirty="0" smtClean="0">
                <a:latin typeface="Book Antiqua" panose="02040602050305030304" pitchFamily="18" charset="0"/>
              </a:rPr>
              <a:t>Na+, </a:t>
            </a:r>
            <a:r>
              <a:rPr lang="en-US" sz="2000" b="1" dirty="0" err="1" smtClean="0">
                <a:latin typeface="Book Antiqua" panose="02040602050305030304" pitchFamily="18" charset="0"/>
              </a:rPr>
              <a:t>Cl</a:t>
            </a:r>
            <a:r>
              <a:rPr lang="en-US" sz="2000" b="1" dirty="0" smtClean="0">
                <a:latin typeface="Book Antiqua" panose="02040602050305030304" pitchFamily="18" charset="0"/>
              </a:rPr>
              <a:t>-</a:t>
            </a:r>
          </a:p>
          <a:p>
            <a:endParaRPr lang="en-US" sz="2000" b="1" dirty="0" smtClean="0">
              <a:latin typeface="Book Antiqua" panose="02040602050305030304" pitchFamily="18" charset="0"/>
            </a:endParaRPr>
          </a:p>
          <a:p>
            <a:endParaRPr lang="en-US" sz="2000" b="1" dirty="0" smtClean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1" y="182880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latin typeface="Book Antiqua" panose="02040602050305030304" pitchFamily="18" charset="0"/>
              </a:rPr>
              <a:t>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06001" y="3619500"/>
            <a:ext cx="8763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 smtClean="0">
                <a:latin typeface="Book Antiqua" panose="02040602050305030304" pitchFamily="18" charset="0"/>
              </a:rPr>
              <a:t>B</a:t>
            </a:r>
            <a:endParaRPr lang="en-US" sz="3000" b="1" u="sng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35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 Guys Rock!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7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ck to School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0D0D3A-9AE6-4D0B-B18A-D57038E0028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TC103457485[[fn=Mesh]]</Template>
  <TotalTime>0</TotalTime>
  <Words>2061</Words>
  <Application>Microsoft Office PowerPoint</Application>
  <PresentationFormat>Widescreen</PresentationFormat>
  <Paragraphs>328</Paragraphs>
  <Slides>38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Book Antiqua</vt:lpstr>
      <vt:lpstr>Calibri</vt:lpstr>
      <vt:lpstr>Cambria</vt:lpstr>
      <vt:lpstr>Cambria Math</vt:lpstr>
      <vt:lpstr>Back to School 16x9</vt:lpstr>
      <vt:lpstr>Office Theme</vt:lpstr>
      <vt:lpstr>Welcome, Students!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Guys Rock!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2013-03-21T16:19:28Z</dcterms:created>
  <dcterms:modified xsi:type="dcterms:W3CDTF">2015-04-11T13:22:40Z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TC028952709991</vt:lpwstr>
  </property>
</Properties>
</file>