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  <p:sldMasterId id="2147483762" r:id="rId2"/>
  </p:sldMasterIdLst>
  <p:notesMasterIdLst>
    <p:notesMasterId r:id="rId13"/>
  </p:notesMasterIdLst>
  <p:handoutMasterIdLst>
    <p:handoutMasterId r:id="rId14"/>
  </p:handoutMasterIdLst>
  <p:sldIdLst>
    <p:sldId id="404" r:id="rId3"/>
    <p:sldId id="405" r:id="rId4"/>
    <p:sldId id="406" r:id="rId5"/>
    <p:sldId id="407" r:id="rId6"/>
    <p:sldId id="408" r:id="rId7"/>
    <p:sldId id="409" r:id="rId8"/>
    <p:sldId id="400" r:id="rId9"/>
    <p:sldId id="401" r:id="rId10"/>
    <p:sldId id="410" r:id="rId11"/>
    <p:sldId id="391" r:id="rId12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B2FBA"/>
    <a:srgbClr val="00CCFF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/>
  </p:normalViewPr>
  <p:slideViewPr>
    <p:cSldViewPr>
      <p:cViewPr varScale="1">
        <p:scale>
          <a:sx n="88" d="100"/>
          <a:sy n="88" d="100"/>
        </p:scale>
        <p:origin x="1306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2805F533-C8AA-43E8-B1A6-26A4EFC551E0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CraneSample Title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0BC1EB17-1E67-4530-AE82-B2272B7B6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20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88053234-3186-4D68-B9D8-0E1FE476AD41}" type="datetime1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kumimoji="0" sz="1300"/>
            </a:lvl1pPr>
          </a:lstStyle>
          <a:p>
            <a:pPr>
              <a:defRPr/>
            </a:pPr>
            <a:r>
              <a:rPr lang="en-US"/>
              <a:t>CST8110 - L. Crane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kumimoji="0" sz="1300"/>
            </a:lvl1pPr>
          </a:lstStyle>
          <a:p>
            <a:pPr>
              <a:defRPr/>
            </a:pPr>
            <a:fld id="{BEF0017F-B8DA-4498-B544-FD9DB1621A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8511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marL="0" marR="0" lvl="0" indent="0" algn="l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8736FC-FE96-450A-86E3-6ED03BE71AF3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96653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marL="0" marR="0" lvl="0" indent="0" algn="l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CST8110 - L. Crane</a:t>
            </a:r>
          </a:p>
        </p:txBody>
      </p:sp>
      <p:sp>
        <p:nvSpPr>
          <p:cNvPr id="2560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8736FC-FE96-450A-86E3-6ED03BE71AF3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3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5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75646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CST8110 - L. Crane</a:t>
            </a:r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667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F0017F-B8DA-4498-B544-FD9DB1621A4F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66788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01942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CST8110 - L. Crane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EF0017F-B8DA-4498-B544-FD9DB1621A4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866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251950" cy="6858000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4" descr="White Algonquin College logo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795963" y="517525"/>
            <a:ext cx="2892425" cy="608013"/>
          </a:xfrm>
          <a:prstGeom prst="rect">
            <a:avLst/>
          </a:prstGeom>
        </p:spPr>
      </p:pic>
      <p:pic>
        <p:nvPicPr>
          <p:cNvPr id="6" name="Picture 5" descr="The AC icon illustrates the Algonquin's connectivity theme."/>
          <p:cNvPicPr>
            <a:picLocks noChangeAspect="1"/>
          </p:cNvPicPr>
          <p:nvPr userDrawn="1"/>
        </p:nvPicPr>
        <p:blipFill rotWithShape="1">
          <a:blip r:embed="rId3" cstate="print"/>
          <a:srcRect l="31137" b="2941"/>
          <a:stretch/>
        </p:blipFill>
        <p:spPr>
          <a:xfrm>
            <a:off x="0" y="2060575"/>
            <a:ext cx="4583113" cy="479742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4102" y="3861048"/>
            <a:ext cx="3973959" cy="1368152"/>
          </a:xfrm>
        </p:spPr>
        <p:txBody>
          <a:bodyPr lIns="0" tIns="0" rIns="0"/>
          <a:lstStyle>
            <a:lvl1pPr marL="0" indent="0" algn="r">
              <a:buNone/>
              <a:defRPr sz="20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8347" y="1995317"/>
            <a:ext cx="3971628" cy="1807920"/>
          </a:xfrm>
          <a:noFill/>
        </p:spPr>
        <p:txBody>
          <a:bodyPr lIns="0" tIns="0" rIns="0"/>
          <a:lstStyle>
            <a:lvl1pPr algn="r">
              <a:lnSpc>
                <a:spcPct val="90000"/>
              </a:lnSpc>
              <a:defRPr sz="3200" b="1" i="0" cap="all" baseline="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88388" y="6537325"/>
            <a:ext cx="454025" cy="2127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1B580-8283-423C-8B9F-1D7D7650D04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5738"/>
            <a:ext cx="4038600" cy="44215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5739"/>
            <a:ext cx="4038600" cy="442153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46199-8853-43ED-B14C-1A6C2F620D6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7E5E6-263D-4C4D-8F4E-9FC9A234F2A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65D6A-98D3-4F63-8B15-D173DF4BB28D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092825"/>
          </a:xfrm>
          <a:prstGeom prst="rect">
            <a:avLst/>
          </a:prstGeom>
          <a:solidFill>
            <a:srgbClr val="0067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PowerPoint Presentation Title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215E-CBF9-4856-A841-C8CCDB01C4C7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BF375-FA09-44A0-9A25-2FABD075C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7BDD-32C8-41CC-9223-F9CCEF314DD8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30717-D7D1-4E1C-AF7B-1CA6D115FB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CCC8B-6C52-4EBA-9C58-A64596019BDF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281ED-C94B-4542-9827-969C64D299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45504-D8A2-409A-BDA3-79A4964B352D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70A1-3FB7-4479-8B33-ACA596C55D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0AFEC-71EA-4C87-B034-D79C139FB4CC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BD49E-2D11-4D62-AE2D-E437809AA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E8702-1AB0-4DD9-802E-A2F8B4379AE9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2D986-D5AE-49FE-9A4A-BC611172F9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39893-0F1E-43D4-B0B7-0BFBD2490ED9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87BB-7EB7-4517-8E3E-4266A8B0CC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49D31-2726-48D7-931C-DEE6341070CE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5517-0964-4E91-8640-1E4372ED1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926A9-4295-4E3A-84F2-5F0B8D73876E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F3D4E-4481-469F-8609-3C0A07A59E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8E472-B39D-4532-8DDB-5F9C9F5F9747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0C2C-1B6E-4BEB-B57F-BA0DE86107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5EB0-6321-464C-87C0-61C51885DCA7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6C976-B108-45A5-A364-23CCFACA94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073775"/>
            <a:ext cx="9144000" cy="79533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68313" y="1455738"/>
            <a:ext cx="8207375" cy="434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71600" y="6545263"/>
            <a:ext cx="2133600" cy="220662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71600" y="6218238"/>
            <a:ext cx="2895600" cy="215900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 b="1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CA"/>
              <a:t>CST8110 – Linda Crane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8388" y="6554788"/>
            <a:ext cx="454025" cy="211137"/>
          </a:xfrm>
          <a:prstGeom prst="rect">
            <a:avLst/>
          </a:prstGeom>
        </p:spPr>
        <p:txBody>
          <a:bodyPr vert="horz" lIns="0" tIns="0" rIns="9144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accent5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A3479E3C-D380-424F-9A56-2F4F75D27D95}" type="slidenum">
              <a:rPr lang="en-CA"/>
              <a:pPr>
                <a:defRPr/>
              </a:pPr>
              <a:t>‹#›</a:t>
            </a:fld>
            <a:endParaRPr lang="en-CA" dirty="0"/>
          </a:p>
        </p:txBody>
      </p:sp>
      <p:sp>
        <p:nvSpPr>
          <p:cNvPr id="1031" name="Title Placeholder 1"/>
          <p:cNvSpPr>
            <a:spLocks noGrp="1"/>
          </p:cNvSpPr>
          <p:nvPr>
            <p:ph type="title"/>
          </p:nvPr>
        </p:nvSpPr>
        <p:spPr bwMode="auto">
          <a:xfrm>
            <a:off x="468313" y="146050"/>
            <a:ext cx="82073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</a:t>
            </a:r>
            <a:br>
              <a:rPr lang="en-US" smtClean="0"/>
            </a:br>
            <a:r>
              <a:rPr lang="en-US" smtClean="0"/>
              <a:t>title style</a:t>
            </a:r>
          </a:p>
        </p:txBody>
      </p:sp>
      <p:pic>
        <p:nvPicPr>
          <p:cNvPr id="2" name="Picture 1" descr="Algonquin College Logo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443663" y="6218238"/>
            <a:ext cx="2232025" cy="468312"/>
          </a:xfrm>
          <a:prstGeom prst="rect">
            <a:avLst/>
          </a:prstGeom>
        </p:spPr>
      </p:pic>
      <p:pic>
        <p:nvPicPr>
          <p:cNvPr id="11" name="Picture 10" descr="Algonquin College Icon"/>
          <p:cNvPicPr>
            <a:picLocks noChangeAspect="1"/>
          </p:cNvPicPr>
          <p:nvPr userDrawn="1"/>
        </p:nvPicPr>
        <p:blipFill rotWithShape="1">
          <a:blip r:embed="rId9" cstate="print"/>
          <a:srcRect l="12779" t="5165" b="5138"/>
          <a:stretch/>
        </p:blipFill>
        <p:spPr>
          <a:xfrm>
            <a:off x="0" y="6061075"/>
            <a:ext cx="1042988" cy="7969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2"/>
          </a:solidFill>
          <a:latin typeface="Arial"/>
          <a:ea typeface="+mj-ea"/>
          <a:cs typeface="Arial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339933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3200" kern="1200">
          <a:solidFill>
            <a:srgbClr val="63666A"/>
          </a:solidFill>
          <a:latin typeface="Arial"/>
          <a:ea typeface="+mn-ea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800" kern="1200">
          <a:solidFill>
            <a:srgbClr val="63666A"/>
          </a:solidFill>
          <a:latin typeface="Arial"/>
          <a:ea typeface="+mn-ea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400" kern="1200">
          <a:solidFill>
            <a:srgbClr val="63666A"/>
          </a:solidFill>
          <a:latin typeface="Arial"/>
          <a:ea typeface="+mn-ea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charset="0"/>
        <a:buChar char="•"/>
        <a:defRPr sz="2000" kern="1200">
          <a:solidFill>
            <a:srgbClr val="63666A"/>
          </a:solidFill>
          <a:latin typeface="Arial"/>
          <a:ea typeface="+mn-ea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6B5040-9C83-4328-83B0-608588DFC3ED}" type="datetimeFigureOut">
              <a:rPr lang="en-US"/>
              <a:pPr>
                <a:defRPr/>
              </a:pPr>
              <a:t>2/26/2017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B2477DD-7CDB-4C17-94EF-9B7B832A3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1474811"/>
          <a:ext cx="8136904" cy="5068943"/>
        </p:xfrm>
        <a:graphic>
          <a:graphicData uri="http://schemas.openxmlformats.org/drawingml/2006/table">
            <a:tbl>
              <a:tblPr firstRow="1" firstCol="1" bandRow="1"/>
              <a:tblGrid>
                <a:gridCol w="441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95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A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File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object can be used to programmatically change a file’s name on a USB drive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3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</a:t>
                      </a:r>
                      <a:r>
                        <a:rPr lang="en-US" sz="160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Scanner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cannot be used for file IO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2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4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 </a:t>
                      </a: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(b): when a new object is instantiated, it’s superclass no-arg constructor is run first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5474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5.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one of the following is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 typical use for a static member?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serve as a common location that all objects can reference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be used when an operation is not instance-dependent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be used to reduce space requirements in systems with restricted RAM space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It can be used to access instance members of the same class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907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Quiz Solutions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Oval 8"/>
          <p:cNvSpPr/>
          <p:nvPr/>
        </p:nvSpPr>
        <p:spPr>
          <a:xfrm>
            <a:off x="1331640" y="143127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1331640" y="206084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322931" y="268729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827584" y="441844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9552" y="692696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Note: these answers are based on the </a:t>
            </a:r>
            <a:r>
              <a:rPr kumimoji="1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‘B’ </a:t>
            </a:r>
            <a:r>
              <a:rPr kumimoji="1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version of the quiz.  If you wrote the </a:t>
            </a:r>
            <a:r>
              <a:rPr kumimoji="1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‘A’ </a:t>
            </a:r>
            <a:r>
              <a:rPr kumimoji="1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version, the same questions appear, but in a different order</a:t>
            </a:r>
            <a:endParaRPr kumimoji="1" lang="en-CA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650647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908720"/>
          <a:ext cx="8136904" cy="6029441"/>
        </p:xfrm>
        <a:graphic>
          <a:graphicData uri="http://schemas.openxmlformats.org/drawingml/2006/table">
            <a:tbl>
              <a:tblPr firstRow="1" firstCol="1" bandRow="1"/>
              <a:tblGrid>
                <a:gridCol w="441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95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3610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6.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When a  constructor has the same name but a different signature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,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it is said to be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overloaded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overridden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chained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static            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                             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82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7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statements is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 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of the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r loop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Unlike the regular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loop, it uses the colon (:), not the semicolon (;) in its format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You can only count up with an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; you cannot count down.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You can get data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out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of an array using the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but you cannot put data into an array (unless you use an index)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You do not need to go through every element in the array first, you can break out of the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enhanced for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prematurely, using the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break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command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  <a:tabLst>
                          <a:tab pos="457200" algn="l"/>
                        </a:tabLs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20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8.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When the following code fragment is executed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short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num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= (byte) 42;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float ratio =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num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/10.0f;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the result of this calculation will be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4.0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4.2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 compile-time error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(e) none of the above   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81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16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Quiz Solutions</a:t>
            </a:r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Oval 8"/>
          <p:cNvSpPr/>
          <p:nvPr/>
        </p:nvSpPr>
        <p:spPr>
          <a:xfrm>
            <a:off x="829920" y="111787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826804" y="364471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976776" y="543876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356729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611560" y="548681"/>
          <a:ext cx="8076828" cy="6666308"/>
        </p:xfrm>
        <a:graphic>
          <a:graphicData uri="http://schemas.openxmlformats.org/drawingml/2006/table">
            <a:tbl>
              <a:tblPr firstRow="1" firstCol="1" bandRow="1"/>
              <a:tblGrid>
                <a:gridCol w="448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81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926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9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For a class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ObjectCounter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having the following method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	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public static void </a:t>
                      </a:r>
                      <a:r>
                        <a:rPr lang="en-US" sz="1600" b="1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) {…}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whenever an integer value is passed as a parameter to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(for example, the value 5 in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ObjectCounter.setCounter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</a:t>
                      </a:r>
                      <a:r>
                        <a:rPr lang="en-US" sz="1600" b="1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5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), the method’s parameter,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, acts as a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(a) declaration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definition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c) assignment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static variable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131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10.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In question 9 above,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()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may be described as a/n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lphaLcParenBoth"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static property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static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method 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instance method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iterator     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  <a:p>
                      <a:pPr marL="0" marR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                       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57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11.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is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a method of the Object class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(a)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clone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equals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</a:t>
                      </a:r>
                      <a:r>
                        <a:rPr lang="en-US" sz="1600" dirty="0" err="1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toString</a:t>
                      </a:r>
                      <a:r>
                        <a:rPr lang="en-US" sz="1600" baseline="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(d)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finalize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553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12.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(b): A constructor will always have the same name as the name of the file (minus the .java extension) in which it is loaded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72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13.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If a class is declared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public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then its visibility is limited to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(a) the class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(b)  the package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(c)  subclasses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d) the entire project                               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                 (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18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043608" y="213285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958820" y="2915228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569556" y="4034065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547664" y="445997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940152" y="549094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97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548681"/>
          <a:ext cx="7932812" cy="6045999"/>
        </p:xfrm>
        <a:graphic>
          <a:graphicData uri="http://schemas.openxmlformats.org/drawingml/2006/table">
            <a:tbl>
              <a:tblPr firstRow="1" firstCol="1" bandRow="1"/>
              <a:tblGrid>
                <a:gridCol w="440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7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14.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TRUE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(a) or </a:t>
                      </a: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FALSE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(b):  UML allows the user to omit information when it is not essential to understanding the relationship between classes.</a:t>
                      </a:r>
                      <a:endParaRPr lang="en-CA" sz="16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218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15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debug mode, to 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resume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execution, you would use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 </a:t>
                      </a:r>
                      <a:endParaRPr lang="en-CA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a)   (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or F8)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b) 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(or F5)  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c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) </a:t>
                      </a: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(or F6)     </a:t>
                      </a:r>
                      <a:r>
                        <a:rPr lang="en-US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d) 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(or Ctl-F11)  </a:t>
                      </a:r>
                      <a:r>
                        <a:rPr lang="en-US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16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e) none of the above</a:t>
                      </a:r>
                      <a:endParaRPr lang="en-CA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6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7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16.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Provided their signatures are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identical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it is not necessary to use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@Override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to ensure that a subclass method successfully overrides a superclass method.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523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17.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If the class in question 9 was written in a UML class diagram, it will appear as: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</a:t>
                      </a:r>
                      <a:r>
                        <a:rPr lang="en-US" sz="1600" u="sng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–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newCtr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1600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int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+</a:t>
                      </a:r>
                      <a:r>
                        <a:rPr lang="en-US" sz="1600" u="sng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setCounter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(): void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18.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Superclass methods can always be invoked using </a:t>
                      </a:r>
                      <a:r>
                        <a:rPr lang="en-US" sz="1600" i="1" dirty="0" err="1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super.methodName</a:t>
                      </a:r>
                      <a:r>
                        <a:rPr lang="en-US" sz="1600" i="1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()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34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691680" y="49534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130620" y="1988840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691680" y="244090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259632" y="3706863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699792" y="508518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85702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1685702" y="1556792"/>
          <a:ext cx="350838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Bitmap Image" r:id="rId3" imgW="762106" imgH="571731" progId="Paint.Picture">
                  <p:embed/>
                </p:oleObj>
              </mc:Choice>
              <mc:Fallback>
                <p:oleObj name="Bitmap Image" r:id="rId3" imgW="762106" imgH="571731" progId="Paint.Picture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5702" y="1556792"/>
                        <a:ext cx="350838" cy="358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771800" y="156472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771800" y="1564729"/>
          <a:ext cx="396875" cy="35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Bitmap Image" r:id="rId5" imgW="790476" imgH="609524" progId="Paint.Picture">
                  <p:embed/>
                </p:oleObj>
              </mc:Choice>
              <mc:Fallback>
                <p:oleObj name="Bitmap Image" r:id="rId5" imgW="790476" imgH="609524" progId="Paint.Picture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1564729"/>
                        <a:ext cx="396875" cy="350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24944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3924944" y="1556792"/>
          <a:ext cx="388938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8" name="Bitmap Image" r:id="rId7" imgW="771429" imgH="533474" progId="Paint.Picture">
                  <p:embed/>
                </p:oleObj>
              </mc:Choice>
              <mc:Fallback>
                <p:oleObj name="Bitmap Image" r:id="rId7" imgW="771429" imgH="533474" progId="Paint.Picture">
                  <p:embed/>
                  <p:pic>
                    <p:nvPicPr>
                      <p:cNvPr id="8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944" y="1556792"/>
                        <a:ext cx="388938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5295576" y="15286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5295576" y="1528644"/>
          <a:ext cx="3429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" name="Bitmap Image" r:id="rId9" imgW="666667" imgH="666667" progId="Paint.Picture">
                  <p:embed/>
                </p:oleObj>
              </mc:Choice>
              <mc:Fallback>
                <p:oleObj name="Bitmap Image" r:id="rId9" imgW="666667" imgH="666667" progId="Paint.Picture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5576" y="1528644"/>
                        <a:ext cx="342900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6791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548681"/>
          <a:ext cx="7932812" cy="6654010"/>
        </p:xfrm>
        <a:graphic>
          <a:graphicData uri="http://schemas.openxmlformats.org/drawingml/2006/table">
            <a:tbl>
              <a:tblPr firstRow="1" firstCol="1" bandRow="1"/>
              <a:tblGrid>
                <a:gridCol w="440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7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19.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one of the following is true of an abstract class: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It cannot contain a static method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All its methods become abstract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It can be instantiated into an object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It does not have access to the </a:t>
                      </a:r>
                      <a:r>
                        <a:rPr lang="en-US" sz="1600" dirty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Object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class’s methods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lphaLcParenBoth"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218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20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.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Which one of the following symbols is used to indicate that one class has another class (i.e. a ‘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has a’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relationship exists between two classes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 smtClean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(a)                      (b)                       (c)                             (d)                      (e)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776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21.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(a) or </a:t>
                      </a: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(b): Once a </a:t>
                      </a:r>
                      <a:r>
                        <a:rPr lang="en-US" sz="1600" dirty="0" smtClean="0">
                          <a:effectLst/>
                          <a:latin typeface="Courier New" panose="02070309020205020404" pitchFamily="49" charset="0"/>
                          <a:ea typeface="Times New Roman" panose="02020603050405020304" pitchFamily="18" charset="0"/>
                        </a:rPr>
                        <a:t>final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property has a value assigned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it cannot be changed</a:t>
                      </a:r>
                      <a:endParaRPr lang="en-CA" sz="1800" dirty="0" smtClean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329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22.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Which symbol is used to indicate an annotation?</a:t>
                      </a:r>
                      <a:endParaRPr kumimoji="0" lang="en-CA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7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kumimoji="0" lang="en-CA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(a) 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-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(b)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+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        (c)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# 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       (d) </a:t>
                      </a:r>
                      <a:r>
                        <a:rPr kumimoji="0" 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@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     e) none of the above</a:t>
                      </a:r>
                      <a:endParaRPr kumimoji="0" lang="en-CA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713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23.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In a UML diagram, constants are identified by being: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a)  </a:t>
                      </a:r>
                      <a:r>
                        <a:rPr lang="en-US" sz="1600" u="sng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underlined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b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)</a:t>
                      </a:r>
                      <a:r>
                        <a:rPr lang="en-US" sz="1600" i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italicized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c) </a:t>
                      </a:r>
                      <a:r>
                        <a:rPr lang="en-US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bold-face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d) CAPITALIZED    </a:t>
                      </a:r>
                      <a:r>
                        <a:rPr lang="en-US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e) none of the above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ourier New" panose="02070309020205020404" pitchFamily="49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345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CA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187624" y="184482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716508" y="4518646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687642" y="3387472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436143" y="2983967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262452" y="5460464"/>
            <a:ext cx="360040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685702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771800" y="156472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24944" y="155679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5295576" y="152864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C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2843808" y="3126869"/>
            <a:ext cx="771525" cy="142875"/>
            <a:chOff x="0" y="0"/>
            <a:chExt cx="771525" cy="142875"/>
          </a:xfrm>
        </p:grpSpPr>
        <p:sp>
          <p:nvSpPr>
            <p:cNvPr id="26" name="Flowchart: Decision 25"/>
            <p:cNvSpPr/>
            <p:nvPr/>
          </p:nvSpPr>
          <p:spPr>
            <a:xfrm>
              <a:off x="0" y="0"/>
              <a:ext cx="95250" cy="142875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CA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95250" y="76200"/>
              <a:ext cx="676275" cy="0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>
          <a:xfrm>
            <a:off x="4067944" y="3142109"/>
            <a:ext cx="771525" cy="142875"/>
            <a:chOff x="0" y="0"/>
            <a:chExt cx="771525" cy="142875"/>
          </a:xfrm>
        </p:grpSpPr>
        <p:sp>
          <p:nvSpPr>
            <p:cNvPr id="24" name="Flowchart: Decision 23"/>
            <p:cNvSpPr/>
            <p:nvPr/>
          </p:nvSpPr>
          <p:spPr>
            <a:xfrm>
              <a:off x="0" y="0"/>
              <a:ext cx="95250" cy="142875"/>
            </a:xfrm>
            <a:prstGeom prst="flowChartDecisi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CA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95250" y="76200"/>
              <a:ext cx="676275" cy="0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5580112" y="3096018"/>
            <a:ext cx="809625" cy="171412"/>
            <a:chOff x="0" y="47625"/>
            <a:chExt cx="809625" cy="171412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0" y="138179"/>
              <a:ext cx="676275" cy="0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Isosceles Triangle 22"/>
            <p:cNvSpPr/>
            <p:nvPr/>
          </p:nvSpPr>
          <p:spPr>
            <a:xfrm rot="5400000">
              <a:off x="664248" y="73659"/>
              <a:ext cx="171412" cy="119343"/>
            </a:xfrm>
            <a:prstGeom prst="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en-CA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28" name="Straight Arrow Connector 27"/>
          <p:cNvCxnSpPr/>
          <p:nvPr/>
        </p:nvCxnSpPr>
        <p:spPr>
          <a:xfrm>
            <a:off x="1528986" y="3191768"/>
            <a:ext cx="666750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097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611560" y="167436"/>
            <a:ext cx="7920880" cy="5663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Part B: </a:t>
            </a:r>
            <a:r>
              <a:rPr kumimoji="0" lang="en-US" altLang="en-US" sz="18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Terminology – worth 1 mark each</a:t>
            </a:r>
            <a:endParaRPr kumimoji="0" lang="en-US" altLang="en-US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FILL IN THE SINGLE </a:t>
            </a:r>
            <a:r>
              <a:rPr kumimoji="0" lang="en-US" altLang="en-US" sz="14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BEST</a:t>
            </a:r>
            <a:r>
              <a:rPr kumimoji="0" lang="en-US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ANSWER—ONE WORD OR SYMBOL IN THE EACH SPACE PROVIDED BELOW.</a:t>
            </a:r>
            <a:endParaRPr kumimoji="0" lang="en-US" altLang="en-US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USE ONE WORD ONLY IN EACH SPACE</a:t>
            </a:r>
            <a:r>
              <a:rPr kumimoji="0" lang="en-US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</a:t>
            </a:r>
            <a:r>
              <a:rPr kumimoji="0" lang="en-US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DO NOT USE ACRONYMS</a:t>
            </a:r>
            <a:endParaRPr kumimoji="0" lang="en-US" altLang="en-US" sz="7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___________________ testing, the test classes should be stored in a separate package </a:t>
            </a: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 used by the regular executable classes of the program.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The keyword </a:t>
            </a:r>
            <a:r>
              <a:rPr lang="en-US" sz="1600" dirty="0">
                <a:latin typeface="Courier New" panose="02070309020205020404" pitchFamily="49" charset="0"/>
                <a:ea typeface="Times New Roman" panose="02020603050405020304" pitchFamily="18" charset="0"/>
              </a:rPr>
              <a:t>extends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used in the Java language to indicate that a class 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____________________ the public members of  its parent class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26.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Rather than attempting to change the name of a class and all its dependencies (like the 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constructors) directly, you should  _________________________ it by right-clicking the </a:t>
            </a: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class name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selecting this item from the Eclipse menu.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27"/>
            </a:pP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Java, each subclass may only have </a:t>
            </a:r>
            <a:r>
              <a:rPr lang="en-US" sz="1600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parent class.  This is known as  </a:t>
            </a:r>
            <a:endParaRPr lang="en-US" sz="16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____________________    _______________________ (</a:t>
            </a:r>
            <a:r>
              <a:rPr lang="en-US" sz="1600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words</a:t>
            </a:r>
            <a:r>
              <a:rPr lang="en-US" sz="16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CA" sz="16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28.</a:t>
            </a:r>
            <a:r>
              <a:rPr lang="en-US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A parent class is to a child class as a __________________ class is to a derived class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1" lang="en-CA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95008" y="1052736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Unit/ JUnit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5008" y="259846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inherits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23928" y="3524189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refactor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56995" y="4748122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single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772292" y="5231308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base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7864" y="4766088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inheritance</a:t>
            </a:r>
            <a:endParaRPr kumimoji="1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102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9" grpId="0"/>
      <p:bldP spid="23" grpId="0"/>
      <p:bldP spid="25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467544" y="548680"/>
            <a:ext cx="4608512" cy="547766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100" b="1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In </a:t>
            </a:r>
            <a:r>
              <a:rPr lang="en-CA" sz="1100" b="1" i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Fruit.java</a:t>
            </a:r>
            <a:r>
              <a:rPr lang="en-CA" sz="1100" b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:</a:t>
            </a:r>
            <a:endParaRPr lang="en-CA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800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 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abstract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class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 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String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super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 smtClean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""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   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setName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 smtClean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4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Fruit(String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""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, 1.0,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);   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double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getWeight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.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=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weight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   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getName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.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=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name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   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endParaRPr lang="en-CA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getColour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setColour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(String colour){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   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.colour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= colour;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onsolas" panose="020B0609020204030204" pitchFamily="49" charset="0"/>
              </a:rPr>
              <a:t>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486212" y="1330934"/>
            <a:ext cx="294382" cy="289272"/>
            <a:chOff x="2699792" y="1267520"/>
            <a:chExt cx="294382" cy="289272"/>
          </a:xfrm>
        </p:grpSpPr>
        <p:sp>
          <p:nvSpPr>
            <p:cNvPr id="10" name="Oval 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</a:t>
              </a:r>
              <a:endParaRPr lang="en-US" sz="1200" b="1" dirty="0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24409" y="3717032"/>
            <a:ext cx="294382" cy="289272"/>
            <a:chOff x="2699792" y="1267520"/>
            <a:chExt cx="294382" cy="289272"/>
          </a:xfrm>
        </p:grpSpPr>
        <p:sp>
          <p:nvSpPr>
            <p:cNvPr id="19" name="Oval 18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5</a:t>
              </a:r>
              <a:endParaRPr lang="en-US" sz="1200" b="1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489387" y="3288886"/>
            <a:ext cx="294382" cy="289272"/>
            <a:chOff x="2699792" y="1267520"/>
            <a:chExt cx="294382" cy="289272"/>
          </a:xfrm>
        </p:grpSpPr>
        <p:sp>
          <p:nvSpPr>
            <p:cNvPr id="22" name="Oval 21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3</a:t>
              </a:r>
              <a:endParaRPr lang="en-US" sz="1200" b="1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762394" y="3645024"/>
            <a:ext cx="294382" cy="289272"/>
            <a:chOff x="2699792" y="1267520"/>
            <a:chExt cx="294382" cy="289272"/>
          </a:xfrm>
        </p:grpSpPr>
        <p:sp>
          <p:nvSpPr>
            <p:cNvPr id="25" name="Oval 24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4</a:t>
              </a:r>
              <a:endParaRPr lang="en-US" sz="1200" b="1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797104" y="1701411"/>
            <a:ext cx="353690" cy="289272"/>
            <a:chOff x="2665884" y="1267520"/>
            <a:chExt cx="353690" cy="289272"/>
          </a:xfrm>
        </p:grpSpPr>
        <p:sp>
          <p:nvSpPr>
            <p:cNvPr id="31" name="Oval 3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2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1332719" y="127830"/>
            <a:ext cx="67504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algn="ctr"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C: Written Answers – worth 8 marks total</a:t>
            </a:r>
            <a:endParaRPr lang="en-CA" sz="1800" dirty="0">
              <a:ea typeface="Times New Roman" panose="02020603050405020304" pitchFamily="18" charset="0"/>
            </a:endParaRPr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184696" y="548680"/>
            <a:ext cx="3447793" cy="547260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Missing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no-</a:t>
            </a:r>
            <a:r>
              <a:rPr lang="en-CA" sz="1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arg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constructor in superclass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 super in constructor refers to Object, which does not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have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String,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float, String constructor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constructors have same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signature, i.e. String, float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attempt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pass a double value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(1.0) as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second parameter, when float expected;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need to downcast second parameter, or use 1.0f as the default value passed to the second constructor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Getter returns 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double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but </a:t>
            </a: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weight</a:t>
            </a:r>
            <a:r>
              <a:rPr lang="en-US" sz="14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a </a:t>
            </a: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float</a:t>
            </a:r>
          </a:p>
          <a:p>
            <a:pPr marR="0" lvl="0">
              <a:spcBef>
                <a:spcPts val="0"/>
              </a:spcBef>
              <a:spcAft>
                <a:spcPts val="0"/>
              </a:spcAft>
            </a:pPr>
            <a:endParaRPr lang="en-US" sz="1300" dirty="0">
              <a:effectLst/>
              <a:latin typeface="+mn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50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/>
          <p:nvPr/>
        </p:nvSpPr>
        <p:spPr>
          <a:xfrm>
            <a:off x="395536" y="255588"/>
            <a:ext cx="4824536" cy="5837708"/>
          </a:xfrm>
          <a:prstGeom prst="rect">
            <a:avLst/>
          </a:prstGeom>
          <a:solidFill>
            <a:schemeClr val="lt1"/>
          </a:solidFill>
          <a:ln w="9525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400" b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alibri" panose="020F0502020204030204" pitchFamily="34" charset="0"/>
              </a:rPr>
              <a:t>In </a:t>
            </a:r>
            <a:r>
              <a:rPr lang="en-CA" sz="1400" b="1" i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alibri" panose="020F0502020204030204" pitchFamily="34" charset="0"/>
              </a:rPr>
              <a:t>Orange.java</a:t>
            </a:r>
            <a:r>
              <a:rPr lang="en-CA" sz="1400" b="1" dirty="0">
                <a:solidFill>
                  <a:srgbClr val="000000"/>
                </a:solidFill>
                <a:latin typeface="Consolas" panose="020B0609020204030204" pitchFamily="49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b="1" dirty="0">
                <a:solidFill>
                  <a:srgbClr val="7F0055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CA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class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 extend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Fruit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 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[]; 		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final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int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i="1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numberOfOranges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3;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private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String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7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endParaRPr lang="en-CA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Orange(String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float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size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b="1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super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dirty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size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dirty="0">
                <a:solidFill>
                  <a:srgbClr val="646464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@</a:t>
            </a:r>
            <a:r>
              <a:rPr lang="en-CA" sz="1200" dirty="0" err="1">
                <a:solidFill>
                  <a:srgbClr val="646464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Overide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toString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System.out.println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.getName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()+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 has weight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"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+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.getWeight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()+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 gm"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6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endParaRPr lang="en-CA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String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getColour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return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setColour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(){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</a:t>
            </a:r>
            <a:r>
              <a:rPr lang="en-CA" sz="1200" dirty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colour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6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endParaRPr lang="en-CA" sz="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public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static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void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main(String[]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args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){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=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Orange[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numberOfOranges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];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</a:t>
            </a:r>
            <a:r>
              <a:rPr lang="en-CA" sz="1200" dirty="0" err="1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Inputing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oranges into array </a:t>
            </a:r>
            <a:endParaRPr lang="en-CA" sz="1200" dirty="0" smtClean="0">
              <a:solidFill>
                <a:srgbClr val="2A00FF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now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for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b="1" dirty="0" err="1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int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= 0;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&lt; 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numberOfOranges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;)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</a:t>
            </a:r>
            <a:r>
              <a:rPr lang="en-CA" sz="1200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[</a:t>
            </a:r>
            <a:r>
              <a:rPr lang="en-CA" sz="1200" dirty="0" err="1" smtClean="0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] = </a:t>
            </a:r>
            <a:r>
              <a:rPr lang="en-CA" sz="1200" b="1" dirty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new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"Oranges No 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+ </a:t>
            </a:r>
            <a:endParaRPr lang="en-CA" sz="1200" dirty="0" smtClean="0">
              <a:solidFill>
                <a:srgbClr val="000000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++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,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500 + 50*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"Total times through loop is 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endParaRPr lang="en-CA" sz="1200" dirty="0" smtClean="0">
              <a:solidFill>
                <a:srgbClr val="000000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+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i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5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	   </a:t>
            </a:r>
            <a:endParaRPr lang="en-CA" sz="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 smtClean="0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"\</a:t>
            </a:r>
            <a:r>
              <a:rPr lang="en-CA" sz="1200" dirty="0" err="1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nOutputing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oranges from </a:t>
            </a:r>
            <a:endParaRPr lang="en-CA" sz="1200" dirty="0" smtClean="0">
              <a:solidFill>
                <a:srgbClr val="2A00FF"/>
              </a:solidFill>
              <a:latin typeface="Consolas" panose="020B0609020204030204" pitchFamily="49" charset="0"/>
              <a:ea typeface="Times New Roman" panose="02020603050405020304" pitchFamily="18" charset="0"/>
              <a:cs typeface="Consolas" panose="020B0609020204030204" pitchFamily="49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 smtClean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array</a:t>
            </a:r>
            <a:r>
              <a:rPr lang="en-CA" sz="1200" dirty="0">
                <a:solidFill>
                  <a:srgbClr val="2A00FF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"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</a:t>
            </a:r>
            <a:r>
              <a:rPr lang="en-CA" sz="1200" b="1" dirty="0" smtClean="0">
                <a:solidFill>
                  <a:srgbClr val="7F0055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for</a:t>
            </a:r>
            <a:r>
              <a:rPr lang="en-CA" sz="1200" dirty="0" smtClean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(Orange 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thisOrange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: </a:t>
            </a:r>
            <a:r>
              <a:rPr lang="en-CA" sz="1200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orangeTree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)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      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System.</a:t>
            </a:r>
            <a:r>
              <a:rPr lang="en-CA" sz="1200" b="1" i="1" dirty="0" err="1">
                <a:solidFill>
                  <a:srgbClr val="0000C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out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.println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</a:t>
            </a:r>
            <a:r>
              <a:rPr lang="en-CA" sz="1200" dirty="0" err="1">
                <a:solidFill>
                  <a:srgbClr val="6A3E3E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thisOrange</a:t>
            </a:r>
            <a:r>
              <a:rPr lang="en-CA" sz="1200" dirty="0" err="1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.toString</a:t>
            </a: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());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   }</a:t>
            </a:r>
            <a:endParaRPr lang="en-CA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CA" sz="1200" dirty="0">
                <a:solidFill>
                  <a:srgbClr val="000000"/>
                </a:solidFill>
                <a:latin typeface="Consolas" panose="020B0609020204030204" pitchFamily="49" charset="0"/>
                <a:ea typeface="Times New Roman" panose="02020603050405020304" pitchFamily="18" charset="0"/>
                <a:cs typeface="Consolas" panose="020B0609020204030204" pitchFamily="49" charset="0"/>
              </a:rPr>
              <a:t>}</a:t>
            </a:r>
            <a:endParaRPr lang="en-C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399675" y="897067"/>
            <a:ext cx="353070" cy="289272"/>
            <a:chOff x="2699792" y="1267520"/>
            <a:chExt cx="294382" cy="289272"/>
          </a:xfrm>
        </p:grpSpPr>
        <p:sp>
          <p:nvSpPr>
            <p:cNvPr id="13" name="Oval 12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06142" y="1267520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7</a:t>
              </a:r>
              <a:endParaRPr lang="en-US" sz="1200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339752" y="332656"/>
            <a:ext cx="353690" cy="289272"/>
            <a:chOff x="2665884" y="1267520"/>
            <a:chExt cx="353690" cy="289272"/>
          </a:xfrm>
        </p:grpSpPr>
        <p:sp>
          <p:nvSpPr>
            <p:cNvPr id="16" name="Oval 1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6</a:t>
              </a:r>
              <a:endParaRPr lang="en-US" sz="1200" b="1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835696" y="1685042"/>
            <a:ext cx="353690" cy="289272"/>
            <a:chOff x="2665884" y="1267520"/>
            <a:chExt cx="353690" cy="289272"/>
          </a:xfrm>
        </p:grpSpPr>
        <p:sp>
          <p:nvSpPr>
            <p:cNvPr id="28" name="Oval 27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9</a:t>
              </a:r>
              <a:endParaRPr lang="en-US" sz="1200" b="1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5147" y="1539786"/>
            <a:ext cx="353690" cy="289272"/>
            <a:chOff x="2665884" y="1267520"/>
            <a:chExt cx="353690" cy="289272"/>
          </a:xfrm>
        </p:grpSpPr>
        <p:sp>
          <p:nvSpPr>
            <p:cNvPr id="34" name="Oval 3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 8</a:t>
              </a:r>
              <a:endParaRPr lang="en-US" sz="1200" b="1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82805" y="1873490"/>
            <a:ext cx="353690" cy="289272"/>
            <a:chOff x="2665884" y="1267520"/>
            <a:chExt cx="353690" cy="289272"/>
          </a:xfrm>
        </p:grpSpPr>
        <p:sp>
          <p:nvSpPr>
            <p:cNvPr id="41" name="Oval 40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10</a:t>
              </a:r>
              <a:endParaRPr lang="en-US" sz="1200" b="1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755576" y="2131616"/>
            <a:ext cx="353690" cy="289272"/>
            <a:chOff x="2665884" y="1267520"/>
            <a:chExt cx="353690" cy="289272"/>
          </a:xfrm>
        </p:grpSpPr>
        <p:sp>
          <p:nvSpPr>
            <p:cNvPr id="44" name="Oval 43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11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819400" y="4293096"/>
            <a:ext cx="353690" cy="289272"/>
            <a:chOff x="2665884" y="1267520"/>
            <a:chExt cx="353690" cy="289272"/>
          </a:xfrm>
        </p:grpSpPr>
        <p:sp>
          <p:nvSpPr>
            <p:cNvPr id="47" name="Oval 46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12</a:t>
              </a:r>
              <a:endParaRPr lang="en-US" sz="1200" b="1" dirty="0"/>
            </a:p>
          </p:txBody>
        </p:sp>
      </p:grp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49" name="Text Box 2"/>
          <p:cNvSpPr txBox="1">
            <a:spLocks noChangeArrowheads="1"/>
          </p:cNvSpPr>
          <p:nvPr/>
        </p:nvSpPr>
        <p:spPr bwMode="auto">
          <a:xfrm>
            <a:off x="5306338" y="251939"/>
            <a:ext cx="3586142" cy="583264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e</a:t>
            </a: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xtends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not </a:t>
            </a: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extend</a:t>
            </a:r>
            <a:endParaRPr lang="en-CA" sz="1400" dirty="0" smtClean="0"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missing </a:t>
            </a:r>
            <a:r>
              <a:rPr lang="en-CA" sz="1400" dirty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static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declaration of </a:t>
            </a:r>
            <a:r>
              <a:rPr lang="en-CA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OrangeTree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[] </a:t>
            </a: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CA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numberOfOranges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CA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main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knows nothing about these values, since they are part of an instance of the class, and not the class itself.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matching constructor in superclass</a:t>
            </a:r>
            <a:endParaRPr lang="en-CA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weight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inaccessible in the subclass, since it is private in the superclass (but could use </a:t>
            </a:r>
            <a:r>
              <a:rPr lang="en-US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getWeight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here instead, since </a:t>
            </a:r>
            <a:r>
              <a:rPr lang="en-US" sz="1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getWeight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is public in the superclass)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@Override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not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@</a:t>
            </a:r>
            <a:r>
              <a:rPr lang="en-US" sz="1400" dirty="0" err="1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Overide</a:t>
            </a:r>
            <a:endParaRPr lang="en-CA" sz="1400" dirty="0" smtClean="0">
              <a:solidFill>
                <a:prstClr val="black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toString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() must return string, not print it</a:t>
            </a:r>
            <a:endParaRPr lang="en-CA" sz="1400" dirty="0" smtClean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</a:pPr>
            <a:r>
              <a:rPr lang="en-US" sz="1400" dirty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n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ew Orange() </a:t>
            </a:r>
            <a:r>
              <a:rPr lang="en-US" sz="1400" dirty="0" smtClean="0">
                <a:solidFill>
                  <a:prstClr val="black"/>
                </a:solidFill>
                <a:latin typeface="+mn-lt"/>
                <a:ea typeface="Calibri" panose="020F0502020204030204" pitchFamily="34" charset="0"/>
                <a:cs typeface="Courier New" panose="02070309020205020404" pitchFamily="49" charset="0"/>
              </a:rPr>
              <a:t>attempts to 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 (String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name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weight)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constructor that takes a (String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name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float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size)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instead.  The </a:t>
            </a:r>
            <a:r>
              <a:rPr lang="en-US" sz="1400" dirty="0" err="1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int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gets automatically </a:t>
            </a:r>
            <a:r>
              <a:rPr lang="en-US" sz="1400" dirty="0" err="1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upcast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a </a:t>
            </a:r>
            <a:r>
              <a:rPr lang="en-US" sz="1400" dirty="0" smtClean="0">
                <a:solidFill>
                  <a:prstClr val="black"/>
                </a:solidFill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float</a:t>
            </a:r>
            <a:r>
              <a:rPr lang="en-US" sz="1400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with no problems; but then you get a weight loaded as the size.</a:t>
            </a:r>
            <a:endParaRPr lang="en-CA" sz="1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3"/>
            </a:pP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pre-increment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1400" dirty="0" err="1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means that each weight will be 50 more than </a:t>
            </a:r>
            <a:r>
              <a:rPr lang="en-CA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output shows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3"/>
            </a:pPr>
            <a:r>
              <a:rPr lang="en-US" sz="1400" dirty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i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 out of scope outside the </a:t>
            </a:r>
            <a:r>
              <a:rPr lang="en-US" sz="1400" dirty="0" smtClean="0">
                <a:latin typeface="Courier New" panose="02070309020205020404" pitchFamily="49" charset="0"/>
                <a:ea typeface="Calibri" panose="020F0502020204030204" pitchFamily="34" charset="0"/>
                <a:cs typeface="Courier New" panose="02070309020205020404" pitchFamily="49" charset="0"/>
              </a:rPr>
              <a:t>for</a:t>
            </a:r>
            <a:r>
              <a:rPr lang="en-US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loop</a:t>
            </a:r>
            <a:endParaRPr lang="en-CA" sz="1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3164072" y="4293716"/>
            <a:ext cx="353690" cy="289272"/>
            <a:chOff x="2665884" y="1267520"/>
            <a:chExt cx="353690" cy="289272"/>
          </a:xfrm>
        </p:grpSpPr>
        <p:sp>
          <p:nvSpPr>
            <p:cNvPr id="30" name="Oval 29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13</a:t>
              </a:r>
              <a:endParaRPr lang="en-US" sz="12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692759" y="4725144"/>
            <a:ext cx="353690" cy="289272"/>
            <a:chOff x="2665884" y="1267520"/>
            <a:chExt cx="353690" cy="289272"/>
          </a:xfrm>
        </p:grpSpPr>
        <p:sp>
          <p:nvSpPr>
            <p:cNvPr id="36" name="Oval 35"/>
            <p:cNvSpPr/>
            <p:nvPr/>
          </p:nvSpPr>
          <p:spPr>
            <a:xfrm>
              <a:off x="2699792" y="1268760"/>
              <a:ext cx="288032" cy="28803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665884" y="1267520"/>
              <a:ext cx="3536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="1" dirty="0" smtClean="0"/>
                <a:t>14</a:t>
              </a:r>
              <a:endParaRPr lang="en-US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09729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CA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Quiz Solutions</a:t>
            </a:r>
            <a:endParaRPr kumimoji="1" lang="en-CA" sz="1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404664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Suggested ‘errors’, which are not real errors, in Fruit.java</a:t>
            </a:r>
            <a:endParaRPr kumimoji="1" lang="en-CA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492238"/>
              </p:ext>
            </p:extLst>
          </p:nvPr>
        </p:nvGraphicFramePr>
        <p:xfrm>
          <a:off x="467544" y="980728"/>
          <a:ext cx="8352928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>
                  <a:extLst>
                    <a:ext uri="{9D8B030D-6E8A-4147-A177-3AD203B41FA5}">
                      <a16:colId xmlns:a16="http://schemas.microsoft.com/office/drawing/2014/main" val="292220513"/>
                    </a:ext>
                  </a:extLst>
                </a:gridCol>
                <a:gridCol w="5760640">
                  <a:extLst>
                    <a:ext uri="{9D8B030D-6E8A-4147-A177-3AD203B41FA5}">
                      <a16:colId xmlns:a16="http://schemas.microsoft.com/office/drawing/2014/main" val="30995349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Suggested Error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Why it isn’t an error</a:t>
                      </a:r>
                      <a:endParaRPr lang="en-C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2566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Missing package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Doesn’t need one,</a:t>
                      </a:r>
                      <a:r>
                        <a:rPr lang="en-US" sz="1350" baseline="0" dirty="0" smtClean="0"/>
                        <a:t> since the</a:t>
                      </a:r>
                      <a:r>
                        <a:rPr lang="en-US" sz="1350" dirty="0" smtClean="0"/>
                        <a:t> classes</a:t>
                      </a:r>
                      <a:r>
                        <a:rPr lang="en-US" sz="1350" baseline="0" dirty="0" smtClean="0"/>
                        <a:t> could each be in the </a:t>
                      </a:r>
                      <a:r>
                        <a:rPr lang="en-US" sz="1350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default</a:t>
                      </a:r>
                      <a:r>
                        <a:rPr lang="en-US" sz="1350" baseline="0" dirty="0" smtClean="0"/>
                        <a:t> package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245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Needs</a:t>
                      </a:r>
                      <a:r>
                        <a:rPr lang="en-US" sz="1350" baseline="0" dirty="0" smtClean="0"/>
                        <a:t> i</a:t>
                      </a:r>
                      <a:r>
                        <a:rPr lang="en-US" sz="1350" dirty="0" smtClean="0"/>
                        <a:t>mport </a:t>
                      </a:r>
                      <a:r>
                        <a:rPr lang="en-US" sz="1350" baseline="0" dirty="0" err="1" smtClean="0"/>
                        <a:t>lang.util.Scanner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Code</a:t>
                      </a:r>
                      <a:r>
                        <a:rPr lang="en-US" sz="1350" baseline="0" dirty="0" smtClean="0"/>
                        <a:t> doesn’t use Scanner; no need to import it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139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Fruit</a:t>
                      </a:r>
                      <a:r>
                        <a:rPr lang="en-US" sz="1350" baseline="0" dirty="0" smtClean="0"/>
                        <a:t> c</a:t>
                      </a:r>
                      <a:r>
                        <a:rPr lang="en-US" sz="1350" dirty="0" smtClean="0"/>
                        <a:t>lass can’t be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abstract</a:t>
                      </a:r>
                      <a:endParaRPr lang="en-CA" sz="135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Of course it can; Fruit is a typical abstract class.  Just don’t try to instantiate it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8980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50" baseline="0" dirty="0" smtClean="0"/>
                        <a:t> and </a:t>
                      </a:r>
                      <a:r>
                        <a:rPr lang="en-US" sz="1350" baseline="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colour</a:t>
                      </a:r>
                      <a:r>
                        <a:rPr lang="en-US" sz="1350" baseline="0" dirty="0" smtClean="0"/>
                        <a:t> need to be declared on separate lines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Nope,</a:t>
                      </a:r>
                      <a:r>
                        <a:rPr lang="en-US" sz="1350" baseline="0" dirty="0" smtClean="0"/>
                        <a:t> this w</a:t>
                      </a:r>
                      <a:r>
                        <a:rPr lang="en-US" sz="1350" dirty="0" smtClean="0"/>
                        <a:t>orks just fine as is (this single-line type of declaration has been used in the examples in the lecture notes and in the lab)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90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Can’t use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super</a:t>
                      </a:r>
                      <a:r>
                        <a:rPr lang="en-US" sz="1350" dirty="0" smtClean="0"/>
                        <a:t> in Fruit constructor, since Fruit</a:t>
                      </a:r>
                      <a:r>
                        <a:rPr lang="en-US" sz="1350" baseline="0" dirty="0" smtClean="0"/>
                        <a:t> is the superclass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Fruit is a subclass of Object, hence</a:t>
                      </a:r>
                      <a:r>
                        <a:rPr lang="en-US" sz="1350" baseline="0" dirty="0" smtClean="0"/>
                        <a:t> you </a:t>
                      </a:r>
                      <a:r>
                        <a:rPr lang="en-US" sz="1350" i="1" baseline="0" dirty="0" smtClean="0"/>
                        <a:t>can</a:t>
                      </a:r>
                      <a:r>
                        <a:rPr lang="en-US" sz="1350" baseline="0" dirty="0" smtClean="0"/>
                        <a:t> use super.  The real problem is that Object lacks a constructor that takes as parameters a String, float, and String. But nothing prevents you from calling super in a superclass, provided of course that that class isn’t the Object class, which alone of all classes has no superclass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3607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Didn’t pass </a:t>
                      </a:r>
                      <a:r>
                        <a:rPr lang="en-US" sz="135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colour</a:t>
                      </a:r>
                      <a:r>
                        <a:rPr lang="en-US" sz="1350" baseline="0" dirty="0" smtClean="0"/>
                        <a:t> or </a:t>
                      </a:r>
                      <a:r>
                        <a:rPr lang="en-US" sz="1350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50" baseline="0" dirty="0" smtClean="0"/>
                        <a:t> in the first and third constructor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baseline="0" dirty="0" smtClean="0"/>
                        <a:t>The first and third constructors are chained to the second constructor, which takes 3 parameters.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The defaults passed to it are just empty strings, 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“”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CA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958055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The second constructor should be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public</a:t>
                      </a:r>
                      <a:r>
                        <a:rPr lang="en-US" sz="1350" dirty="0" smtClean="0"/>
                        <a:t>, not </a:t>
                      </a:r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private</a:t>
                      </a:r>
                      <a:endParaRPr lang="en-CA" sz="135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As long as you don’t try to call it directly from a subclass there’s no problem.  Again,</a:t>
                      </a:r>
                      <a:r>
                        <a:rPr lang="en-US" sz="1350" baseline="0" dirty="0" smtClean="0"/>
                        <a:t> y</a:t>
                      </a:r>
                      <a:r>
                        <a:rPr lang="en-US" sz="1350" dirty="0" smtClean="0"/>
                        <a:t>ou may not like it, but it’s </a:t>
                      </a:r>
                      <a:r>
                        <a:rPr lang="en-US" sz="1350" i="1" dirty="0" smtClean="0"/>
                        <a:t>not an error</a:t>
                      </a:r>
                      <a:r>
                        <a:rPr lang="en-US" sz="1350" i="0" dirty="0" smtClean="0"/>
                        <a:t>, since private constructors</a:t>
                      </a:r>
                      <a:r>
                        <a:rPr lang="en-US" sz="1350" i="0" baseline="0" dirty="0" smtClean="0"/>
                        <a:t> are OK</a:t>
                      </a:r>
                      <a:endParaRPr lang="en-CA" sz="135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282044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The sequence of parameters in any this() statement must match that of the constructor in which it is found.</a:t>
                      </a:r>
                      <a:endParaRPr kumimoji="0" lang="en-CA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No.  Just because the third constructor passes a (String </a:t>
                      </a:r>
                      <a:r>
                        <a:rPr kumimoji="0" lang="en-US" sz="135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colour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float name) in its parameter list, that certainly doesn’t mean you need to chain items in this() in exactly the same order.</a:t>
                      </a:r>
                      <a:endParaRPr kumimoji="0" lang="en-CA" sz="13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5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0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6218238"/>
            <a:ext cx="2895600" cy="215900"/>
          </a:xfrm>
        </p:spPr>
        <p:txBody>
          <a:bodyPr/>
          <a:lstStyle/>
          <a:p>
            <a:pPr>
              <a:defRPr/>
            </a:pPr>
            <a:r>
              <a:rPr lang="en-CA" dirty="0" smtClean="0"/>
              <a:t>Quiz Solutions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404664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</a:rPr>
              <a:t>Suggested ‘errors’, which are not real errors, in Orange.java</a:t>
            </a:r>
            <a:endParaRPr lang="en-CA" sz="2800" dirty="0">
              <a:latin typeface="+mn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314848"/>
              </p:ext>
            </p:extLst>
          </p:nvPr>
        </p:nvGraphicFramePr>
        <p:xfrm>
          <a:off x="395536" y="908720"/>
          <a:ext cx="8424936" cy="4965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4936">
                  <a:extLst>
                    <a:ext uri="{9D8B030D-6E8A-4147-A177-3AD203B41FA5}">
                      <a16:colId xmlns:a16="http://schemas.microsoft.com/office/drawing/2014/main" val="292220513"/>
                    </a:ext>
                  </a:extLst>
                </a:gridCol>
                <a:gridCol w="5890000">
                  <a:extLst>
                    <a:ext uri="{9D8B030D-6E8A-4147-A177-3AD203B41FA5}">
                      <a16:colId xmlns:a16="http://schemas.microsoft.com/office/drawing/2014/main" val="30995349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Suggested Error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Why it isn’t an error</a:t>
                      </a:r>
                      <a:endParaRPr lang="en-C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2566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/>
                        <a:t>public Orange </a:t>
                      </a:r>
                      <a:r>
                        <a:rPr lang="en-US" sz="1350" dirty="0" err="1" smtClean="0"/>
                        <a:t>orangeTree</a:t>
                      </a:r>
                      <a:r>
                        <a:rPr lang="en-US" sz="1350" dirty="0" smtClean="0"/>
                        <a:t>[]; is not a proper</a:t>
                      </a:r>
                      <a:r>
                        <a:rPr lang="en-US" sz="1350" baseline="0" dirty="0" smtClean="0"/>
                        <a:t> declaration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This is a proper </a:t>
                      </a:r>
                      <a:r>
                        <a:rPr kumimoji="0" lang="en-US" sz="13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declaration</a:t>
                      </a:r>
                      <a:r>
                        <a:rPr kumimoji="0" 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for an array of objects (it’s what appears on the LHS of the ‘=‘ sign).  The actual </a:t>
                      </a:r>
                      <a:r>
                        <a:rPr kumimoji="0" lang="en-US" sz="13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assignment</a:t>
                      </a:r>
                      <a:r>
                        <a:rPr kumimoji="0" lang="en-US" sz="13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is in the code below.  Location of the brackets can go on either side of identifier.  Again, see the hybrids on this.</a:t>
                      </a:r>
                      <a:endParaRPr kumimoji="0" lang="en-CA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245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err="1" smtClean="0"/>
                        <a:t>numberOfOranges</a:t>
                      </a:r>
                      <a:r>
                        <a:rPr lang="en-US" sz="1350" baseline="0" dirty="0" smtClean="0"/>
                        <a:t> should be capitalized</a:t>
                      </a:r>
                      <a:endParaRPr lang="en-CA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/>
                        <a:t>First, this isn’t a genuine constant like PI; its value is arbitrary.  Second, capitalization</a:t>
                      </a:r>
                      <a:r>
                        <a:rPr lang="en-US" sz="1300" baseline="0" dirty="0" smtClean="0"/>
                        <a:t> is not a requirement of the JVM, hence this won’t generate any errors</a:t>
                      </a:r>
                      <a:endParaRPr lang="en-CA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1393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50" dirty="0" smtClean="0">
                          <a:latin typeface="+mn-lt"/>
                          <a:cs typeface="Courier New" panose="02070309020205020404" pitchFamily="49" charset="0"/>
                        </a:rPr>
                        <a:t> is not declared in the</a:t>
                      </a:r>
                      <a:r>
                        <a:rPr lang="en-US" sz="1350" baseline="0" dirty="0" smtClean="0">
                          <a:latin typeface="+mn-lt"/>
                          <a:cs typeface="Courier New" panose="02070309020205020404" pitchFamily="49" charset="0"/>
                        </a:rPr>
                        <a:t> Fruit class, therefore it can’t be passed as a parameter</a:t>
                      </a:r>
                      <a:endParaRPr lang="en-CA" sz="1350" dirty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name</a:t>
                      </a:r>
                      <a:r>
                        <a:rPr lang="en-US" sz="1300" baseline="0" dirty="0" smtClean="0">
                          <a:latin typeface="+mn-lt"/>
                          <a:cs typeface="Courier New" panose="02070309020205020404" pitchFamily="49" charset="0"/>
                        </a:rPr>
                        <a:t> is just an identifier used to pass a String, so the fact that there is no </a:t>
                      </a:r>
                      <a:r>
                        <a:rPr lang="en-US" sz="1300" baseline="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private name </a:t>
                      </a:r>
                      <a:r>
                        <a:rPr lang="en-US" sz="1300" baseline="0" dirty="0" smtClean="0">
                          <a:latin typeface="+mn-lt"/>
                          <a:cs typeface="Courier New" panose="02070309020205020404" pitchFamily="49" charset="0"/>
                        </a:rPr>
                        <a:t>declared in Fruit is irrelevant.  Nothing prevents the user from passing a default name using </a:t>
                      </a:r>
                      <a:r>
                        <a:rPr lang="en-CA" sz="1300" b="1" dirty="0" smtClean="0">
                          <a:solidFill>
                            <a:srgbClr val="7F0055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new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 Orange(</a:t>
                      </a:r>
                      <a:r>
                        <a:rPr lang="en-CA" sz="1300" dirty="0" smtClean="0">
                          <a:solidFill>
                            <a:srgbClr val="2A00FF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"Oranges No "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 + ++</a:t>
                      </a:r>
                      <a:r>
                        <a:rPr lang="en-CA" sz="1300" dirty="0" err="1" smtClean="0">
                          <a:solidFill>
                            <a:srgbClr val="6A3E3E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i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, (500 + 50*</a:t>
                      </a:r>
                      <a:r>
                        <a:rPr lang="en-CA" sz="1300" dirty="0" err="1" smtClean="0">
                          <a:solidFill>
                            <a:srgbClr val="6A3E3E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i</a:t>
                      </a:r>
                      <a:r>
                        <a:rPr lang="en-CA" sz="1300" dirty="0" smtClean="0">
                          <a:solidFill>
                            <a:srgbClr val="000000"/>
                          </a:solidFill>
                          <a:effectLst/>
                          <a:latin typeface="Consolas" panose="020B0609020204030204" pitchFamily="49" charset="0"/>
                          <a:ea typeface="Times New Roman" panose="02020603050405020304" pitchFamily="18" charset="0"/>
                          <a:cs typeface="Consolas" panose="020B0609020204030204" pitchFamily="49" charset="0"/>
                        </a:rPr>
                        <a:t>));</a:t>
                      </a:r>
                      <a:endParaRPr lang="en-CA" sz="1300" dirty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89806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50" dirty="0" smtClean="0">
                          <a:latin typeface="+mn-lt"/>
                          <a:cs typeface="Courier New" panose="02070309020205020404" pitchFamily="49" charset="0"/>
                        </a:rPr>
                        <a:t>Ther</a:t>
                      </a:r>
                      <a:r>
                        <a:rPr lang="en-US" sz="1350" baseline="0" dirty="0" smtClean="0">
                          <a:latin typeface="+mn-lt"/>
                          <a:cs typeface="Courier New" panose="02070309020205020404" pitchFamily="49" charset="0"/>
                        </a:rPr>
                        <a:t>e is no </a:t>
                      </a:r>
                      <a:r>
                        <a:rPr lang="en-US" sz="1350" baseline="0" dirty="0" err="1" smtClean="0">
                          <a:latin typeface="+mn-lt"/>
                          <a:cs typeface="Courier New" panose="02070309020205020404" pitchFamily="49" charset="0"/>
                        </a:rPr>
                        <a:t>toString</a:t>
                      </a:r>
                      <a:r>
                        <a:rPr lang="en-US" sz="1350" baseline="0" dirty="0" smtClean="0">
                          <a:latin typeface="+mn-lt"/>
                          <a:cs typeface="Courier New" panose="02070309020205020404" pitchFamily="49" charset="0"/>
                        </a:rPr>
                        <a:t>() in the superclass to override</a:t>
                      </a:r>
                      <a:endParaRPr lang="en-CA" sz="1350" dirty="0" smtClean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There’s a </a:t>
                      </a:r>
                      <a:r>
                        <a:rPr lang="en-US" sz="1300" dirty="0" err="1" smtClean="0">
                          <a:latin typeface="+mn-lt"/>
                        </a:rPr>
                        <a:t>toString</a:t>
                      </a:r>
                      <a:r>
                        <a:rPr lang="en-US" sz="1300" dirty="0" smtClean="0">
                          <a:latin typeface="+mn-lt"/>
                        </a:rPr>
                        <a:t>()</a:t>
                      </a:r>
                      <a:r>
                        <a:rPr lang="en-US" sz="1300" baseline="0" dirty="0" smtClean="0">
                          <a:latin typeface="+mn-lt"/>
                        </a:rPr>
                        <a:t> in Object, which you inherit via Fruit.  So yes, there is a </a:t>
                      </a:r>
                      <a:r>
                        <a:rPr lang="en-US" sz="1300" baseline="0" dirty="0" err="1" smtClean="0">
                          <a:latin typeface="+mn-lt"/>
                        </a:rPr>
                        <a:t>toString</a:t>
                      </a:r>
                      <a:r>
                        <a:rPr lang="en-US" sz="1300" baseline="0" dirty="0" smtClean="0">
                          <a:latin typeface="+mn-lt"/>
                        </a:rPr>
                        <a:t>() method in the subclass to override.  </a:t>
                      </a:r>
                      <a:endParaRPr lang="en-CA" sz="1300" dirty="0" smtClean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90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50" dirty="0" smtClean="0">
                          <a:latin typeface="+mn-lt"/>
                        </a:rPr>
                        <a:t>Can’t </a:t>
                      </a:r>
                      <a:r>
                        <a:rPr lang="en-US" sz="1350" dirty="0" err="1" smtClean="0">
                          <a:latin typeface="+mn-lt"/>
                        </a:rPr>
                        <a:t>redeclare</a:t>
                      </a:r>
                      <a:r>
                        <a:rPr lang="en-US" sz="1350" dirty="0" smtClean="0">
                          <a:latin typeface="+mn-lt"/>
                        </a:rPr>
                        <a:t> </a:t>
                      </a:r>
                      <a:r>
                        <a:rPr lang="en-US" sz="1350" dirty="0" err="1" smtClean="0">
                          <a:latin typeface="+mn-lt"/>
                        </a:rPr>
                        <a:t>getColour</a:t>
                      </a:r>
                      <a:r>
                        <a:rPr lang="en-US" sz="1350" dirty="0" smtClean="0">
                          <a:latin typeface="+mn-lt"/>
                        </a:rPr>
                        <a:t>() and </a:t>
                      </a:r>
                      <a:r>
                        <a:rPr lang="en-US" sz="1350" dirty="0" err="1" smtClean="0">
                          <a:latin typeface="+mn-lt"/>
                        </a:rPr>
                        <a:t>setColour</a:t>
                      </a:r>
                      <a:r>
                        <a:rPr lang="en-US" sz="1350" dirty="0" smtClean="0">
                          <a:latin typeface="+mn-lt"/>
                        </a:rPr>
                        <a:t>() in subclass</a:t>
                      </a:r>
                      <a:endParaRPr lang="en-CA" sz="135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dirty="0" smtClean="0">
                          <a:latin typeface="+mn-lt"/>
                        </a:rPr>
                        <a:t>Since the signatures are the same, they automatically override the superclass versions of </a:t>
                      </a:r>
                      <a:r>
                        <a:rPr lang="en-US" sz="1300" dirty="0" err="1" smtClean="0">
                          <a:latin typeface="+mn-lt"/>
                        </a:rPr>
                        <a:t>getColour</a:t>
                      </a:r>
                      <a:r>
                        <a:rPr lang="en-US" sz="1300" dirty="0" smtClean="0">
                          <a:latin typeface="+mn-lt"/>
                        </a:rPr>
                        <a:t>() and </a:t>
                      </a:r>
                      <a:r>
                        <a:rPr lang="en-US" sz="1300" dirty="0" err="1" smtClean="0">
                          <a:latin typeface="+mn-lt"/>
                        </a:rPr>
                        <a:t>setColour</a:t>
                      </a:r>
                      <a:r>
                        <a:rPr lang="en-US" sz="1300" dirty="0" smtClean="0">
                          <a:latin typeface="+mn-lt"/>
                        </a:rPr>
                        <a:t>().  Unusual, but again, nothing wrong with it.</a:t>
                      </a:r>
                      <a:endParaRPr lang="en-CA" sz="13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3607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urier New" panose="02070309020205020404" pitchFamily="49" charset="0"/>
                          <a:ea typeface="+mn-ea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loop is wrong: failure to increment </a:t>
                      </a:r>
                      <a:r>
                        <a:rPr kumimoji="0" lang="en-US" sz="135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r>
                        <a:rPr kumimoji="0" lang="en-US" sz="135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or extra ‘;’ at end of loop header</a:t>
                      </a:r>
                      <a:endParaRPr kumimoji="0" lang="en-CA" sz="13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+mn-lt"/>
                        </a:rPr>
                        <a:t>Nothing wrong with the </a:t>
                      </a:r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lang="en-US" sz="1300" dirty="0" smtClean="0">
                          <a:latin typeface="+mn-lt"/>
                        </a:rPr>
                        <a:t> loop, as indicated in hybrid module</a:t>
                      </a:r>
                      <a:r>
                        <a:rPr lang="en-US" sz="1300" baseline="0" dirty="0" smtClean="0">
                          <a:latin typeface="+mn-lt"/>
                        </a:rPr>
                        <a:t> on loops.  The loop control variable, </a:t>
                      </a:r>
                      <a:r>
                        <a:rPr lang="en-US" sz="1300" baseline="0" dirty="0" err="1" smtClean="0">
                          <a:latin typeface="+mn-lt"/>
                        </a:rPr>
                        <a:t>i</a:t>
                      </a:r>
                      <a:r>
                        <a:rPr lang="en-US" sz="1300" baseline="0" dirty="0" smtClean="0">
                          <a:latin typeface="+mn-lt"/>
                        </a:rPr>
                        <a:t>, is incremented as each new Orange is instantiated, so the loop does NOT go on forever</a:t>
                      </a:r>
                      <a:endParaRPr lang="en-CA" sz="13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5958055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for</a:t>
                      </a:r>
                      <a:r>
                        <a:rPr lang="en-US" sz="1350" dirty="0" smtClean="0">
                          <a:latin typeface="+mn-lt"/>
                          <a:cs typeface="Courier New" panose="02070309020205020404" pitchFamily="49" charset="0"/>
                        </a:rPr>
                        <a:t> loop needs parentheses { }</a:t>
                      </a:r>
                      <a:endParaRPr lang="en-CA" sz="1350" dirty="0">
                        <a:latin typeface="+mn-lt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+mn-lt"/>
                        </a:rPr>
                        <a:t>Not if the loop only contains a single line; it works just fine</a:t>
                      </a:r>
                      <a:endParaRPr lang="en-CA" sz="13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282044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r>
                        <a:rPr lang="en-US" sz="1350" dirty="0" smtClean="0">
                          <a:latin typeface="+mn-lt"/>
                        </a:rPr>
                        <a:t>Should be </a:t>
                      </a:r>
                      <a:r>
                        <a:rPr lang="en-US" sz="135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this.Orange</a:t>
                      </a:r>
                      <a:endParaRPr lang="en-CA" sz="1350" dirty="0">
                        <a:latin typeface="Courier New" panose="02070309020205020404" pitchFamily="49" charset="0"/>
                        <a:cs typeface="Courier New" panose="02070309020205020404" pitchFamily="49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300" dirty="0" smtClean="0">
                          <a:latin typeface="+mn-lt"/>
                          <a:cs typeface="Courier New" panose="02070309020205020404" pitchFamily="49" charset="0"/>
                        </a:rPr>
                        <a:t>No; at best this would be redundant, since </a:t>
                      </a:r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this</a:t>
                      </a:r>
                      <a:r>
                        <a:rPr lang="en-US" sz="1300" dirty="0" smtClean="0">
                          <a:latin typeface="+mn-lt"/>
                          <a:cs typeface="Courier New" panose="02070309020205020404" pitchFamily="49" charset="0"/>
                        </a:rPr>
                        <a:t> </a:t>
                      </a:r>
                      <a:r>
                        <a:rPr lang="en-US" sz="1300" i="1" dirty="0" smtClean="0">
                          <a:latin typeface="+mn-lt"/>
                          <a:cs typeface="Courier New" panose="02070309020205020404" pitchFamily="49" charset="0"/>
                        </a:rPr>
                        <a:t>is the </a:t>
                      </a:r>
                      <a:r>
                        <a:rPr lang="en-US" sz="1300" dirty="0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Orange</a:t>
                      </a:r>
                      <a:r>
                        <a:rPr lang="en-US" sz="1300" dirty="0" smtClean="0">
                          <a:latin typeface="+mn-lt"/>
                          <a:cs typeface="Courier New" panose="02070309020205020404" pitchFamily="49" charset="0"/>
                        </a:rPr>
                        <a:t>.  </a:t>
                      </a:r>
                      <a:r>
                        <a:rPr lang="en-US" sz="1300" dirty="0" err="1" smtClean="0"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thisOrange</a:t>
                      </a:r>
                      <a:r>
                        <a:rPr lang="en-US" sz="1300" dirty="0" smtClean="0">
                          <a:latin typeface="+mn-lt"/>
                        </a:rPr>
                        <a:t> is the identifier that holds</a:t>
                      </a:r>
                      <a:r>
                        <a:rPr lang="en-US" sz="1300" baseline="0" dirty="0" smtClean="0">
                          <a:latin typeface="+mn-lt"/>
                        </a:rPr>
                        <a:t> each element of the array of Oranges.  Again, use of the </a:t>
                      </a:r>
                      <a:r>
                        <a:rPr lang="en-US" sz="1300" i="1" baseline="0" dirty="0" smtClean="0">
                          <a:latin typeface="+mn-lt"/>
                        </a:rPr>
                        <a:t>enhanced for</a:t>
                      </a:r>
                      <a:r>
                        <a:rPr lang="en-US" sz="1300" baseline="0" dirty="0" smtClean="0">
                          <a:latin typeface="+mn-lt"/>
                        </a:rPr>
                        <a:t> was covered in the hybrid on loops.</a:t>
                      </a:r>
                      <a:endParaRPr lang="en-CA" sz="13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2518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950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lgonquin College">
      <a:dk1>
        <a:sysClr val="windowText" lastClr="000000"/>
      </a:dk1>
      <a:lt1>
        <a:sysClr val="window" lastClr="FFFFFF"/>
      </a:lt1>
      <a:dk2>
        <a:srgbClr val="00673E"/>
      </a:dk2>
      <a:lt2>
        <a:srgbClr val="A0C93C"/>
      </a:lt2>
      <a:accent1>
        <a:srgbClr val="00675A"/>
      </a:accent1>
      <a:accent2>
        <a:srgbClr val="009AA6"/>
      </a:accent2>
      <a:accent3>
        <a:srgbClr val="007096"/>
      </a:accent3>
      <a:accent4>
        <a:srgbClr val="EAAB00"/>
      </a:accent4>
      <a:accent5>
        <a:srgbClr val="63666A"/>
      </a:accent5>
      <a:accent6>
        <a:srgbClr val="63666A"/>
      </a:accent6>
      <a:hlink>
        <a:srgbClr val="009AA6"/>
      </a:hlink>
      <a:folHlink>
        <a:srgbClr val="63666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9635</TotalTime>
  <Words>1627</Words>
  <Application>Microsoft Office PowerPoint</Application>
  <PresentationFormat>On-screen Show (4:3)</PresentationFormat>
  <Paragraphs>305</Paragraphs>
  <Slides>10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Consolas</vt:lpstr>
      <vt:lpstr>Courier New</vt:lpstr>
      <vt:lpstr>Times New Roman</vt:lpstr>
      <vt:lpstr>Office Theme</vt:lpstr>
      <vt:lpstr>Custom Design</vt:lpstr>
      <vt:lpstr>Bitmap Image</vt:lpstr>
      <vt:lpstr>Quiz Solutions</vt:lpstr>
      <vt:lpstr>Sample Quiz Solutions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Algonquin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Shawn McBride</dc:creator>
  <cp:lastModifiedBy>David Houtman</cp:lastModifiedBy>
  <cp:revision>418</cp:revision>
  <cp:lastPrinted>1601-01-01T00:00:00Z</cp:lastPrinted>
  <dcterms:created xsi:type="dcterms:W3CDTF">2000-10-05T13:47:11Z</dcterms:created>
  <dcterms:modified xsi:type="dcterms:W3CDTF">2017-02-27T02:51:53Z</dcterms:modified>
</cp:coreProperties>
</file>