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
  </p:notesMasterIdLst>
  <p:sldIdLst>
    <p:sldId id="256" r:id="rId2"/>
    <p:sldId id="257" r:id="rId3"/>
    <p:sldId id="272" r:id="rId4"/>
    <p:sldId id="271" r:id="rId5"/>
    <p:sldId id="273" r:id="rId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223" autoAdjust="0"/>
  </p:normalViewPr>
  <p:slideViewPr>
    <p:cSldViewPr>
      <p:cViewPr varScale="1">
        <p:scale>
          <a:sx n="44" d="100"/>
          <a:sy n="44" d="100"/>
        </p:scale>
        <p:origin x="1459"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495D569-3267-44E6-A29D-F5FB98CF8C9E}" type="slidenum">
              <a:rPr lang="en-US"/>
              <a:pPr>
                <a:defRPr/>
              </a:pPr>
              <a:t>‹#›</a:t>
            </a:fld>
            <a:endParaRPr lang="en-US"/>
          </a:p>
        </p:txBody>
      </p:sp>
    </p:spTree>
    <p:extLst>
      <p:ext uri="{BB962C8B-B14F-4D97-AF65-F5344CB8AC3E}">
        <p14:creationId xmlns:p14="http://schemas.microsoft.com/office/powerpoint/2010/main" val="1446823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Going from concepts</a:t>
            </a:r>
            <a:r>
              <a:rPr lang="en-CA" baseline="0" dirty="0" smtClean="0"/>
              <a:t> to defining </a:t>
            </a:r>
            <a:r>
              <a:rPr lang="en-CA" baseline="0" smtClean="0"/>
              <a:t>our variables</a:t>
            </a:r>
            <a:endParaRPr lang="en-CA"/>
          </a:p>
        </p:txBody>
      </p:sp>
      <p:sp>
        <p:nvSpPr>
          <p:cNvPr id="4" name="Slide Number Placeholder 3"/>
          <p:cNvSpPr>
            <a:spLocks noGrp="1"/>
          </p:cNvSpPr>
          <p:nvPr>
            <p:ph type="sldNum" sz="quarter" idx="10"/>
          </p:nvPr>
        </p:nvSpPr>
        <p:spPr/>
        <p:txBody>
          <a:bodyPr/>
          <a:lstStyle/>
          <a:p>
            <a:pPr>
              <a:defRPr/>
            </a:pPr>
            <a:fld id="{8495D569-3267-44E6-A29D-F5FB98CF8C9E}" type="slidenum">
              <a:rPr lang="en-US" smtClean="0"/>
              <a:pPr>
                <a:defRPr/>
              </a:pPr>
              <a:t>1</a:t>
            </a:fld>
            <a:endParaRPr lang="en-US"/>
          </a:p>
        </p:txBody>
      </p:sp>
    </p:spTree>
    <p:extLst>
      <p:ext uri="{BB962C8B-B14F-4D97-AF65-F5344CB8AC3E}">
        <p14:creationId xmlns:p14="http://schemas.microsoft.com/office/powerpoint/2010/main" val="3473954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a:t>
            </a:r>
            <a:r>
              <a:rPr lang="en-CA" baseline="0" dirty="0" smtClean="0"/>
              <a:t> pay equity; women being classified into a different job category and getting paid less for doing the same jobs; they’d be called clerks while males would be called editors. </a:t>
            </a:r>
            <a:r>
              <a:rPr lang="en-CA" dirty="0" smtClean="0"/>
              <a:t>We want to define what it is we’re talking about whether narrow or general.</a:t>
            </a:r>
            <a:r>
              <a:rPr lang="en-CA" baseline="0" dirty="0" smtClean="0"/>
              <a:t> They need to know what you’re talking about so that they can replicate your study, etc. Need solid definition up front. It would not be criticized because the definition comes from paradigm theory. In the course, you should never be told that your concept is wrong. How detailed your definition has to be: enough so that someone else who’s unfamiliar with your research will know what you’re talking about. No right or wrong definition of your concepts because it comes from your paradigms. Another example: vote. How solid are you? As in who are you voting for and if you answer quickly that means solid and then if you don’t they ask who are you leaning towards? And then they put those two together and says that party will get the vote. Be prepared at conferences to defend your perspective. </a:t>
            </a:r>
            <a:endParaRPr lang="en-CA" dirty="0"/>
          </a:p>
        </p:txBody>
      </p:sp>
      <p:sp>
        <p:nvSpPr>
          <p:cNvPr id="4" name="Slide Number Placeholder 3"/>
          <p:cNvSpPr>
            <a:spLocks noGrp="1"/>
          </p:cNvSpPr>
          <p:nvPr>
            <p:ph type="sldNum" sz="quarter" idx="10"/>
          </p:nvPr>
        </p:nvSpPr>
        <p:spPr/>
        <p:txBody>
          <a:bodyPr/>
          <a:lstStyle/>
          <a:p>
            <a:pPr>
              <a:defRPr/>
            </a:pPr>
            <a:fld id="{8495D569-3267-44E6-A29D-F5FB98CF8C9E}" type="slidenum">
              <a:rPr lang="en-US" smtClean="0"/>
              <a:pPr>
                <a:defRPr/>
              </a:pPr>
              <a:t>4</a:t>
            </a:fld>
            <a:endParaRPr lang="en-US"/>
          </a:p>
        </p:txBody>
      </p:sp>
    </p:spTree>
    <p:extLst>
      <p:ext uri="{BB962C8B-B14F-4D97-AF65-F5344CB8AC3E}">
        <p14:creationId xmlns:p14="http://schemas.microsoft.com/office/powerpoint/2010/main" val="1073111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**not on exam**</a:t>
            </a:r>
          </a:p>
          <a:p>
            <a:r>
              <a:rPr lang="en-CA" dirty="0" smtClean="0"/>
              <a:t>**helps</a:t>
            </a:r>
            <a:r>
              <a:rPr lang="en-CA" baseline="0" dirty="0" smtClean="0"/>
              <a:t> you get exposure to material out there in the world** **think about defining the concepts**</a:t>
            </a:r>
          </a:p>
          <a:p>
            <a:r>
              <a:rPr lang="en-CA" baseline="0" dirty="0" smtClean="0"/>
              <a:t>Example: Banning </a:t>
            </a:r>
            <a:r>
              <a:rPr lang="en-CA" baseline="0" dirty="0" err="1" smtClean="0"/>
              <a:t>Pitbulls</a:t>
            </a:r>
            <a:r>
              <a:rPr lang="en-CA" baseline="0" dirty="0" smtClean="0"/>
              <a:t> in Ontario; what’s a </a:t>
            </a:r>
            <a:r>
              <a:rPr lang="en-CA" baseline="0" dirty="0" err="1" smtClean="0"/>
              <a:t>pitbull</a:t>
            </a:r>
            <a:r>
              <a:rPr lang="en-CA" baseline="0" dirty="0" smtClean="0"/>
              <a:t>? What exactly does banning entail? Make sure the people you’re polling actually understands what this means.</a:t>
            </a:r>
            <a:endParaRPr lang="en-CA" dirty="0"/>
          </a:p>
        </p:txBody>
      </p:sp>
      <p:sp>
        <p:nvSpPr>
          <p:cNvPr id="4" name="Slide Number Placeholder 3"/>
          <p:cNvSpPr>
            <a:spLocks noGrp="1"/>
          </p:cNvSpPr>
          <p:nvPr>
            <p:ph type="sldNum" sz="quarter" idx="10"/>
          </p:nvPr>
        </p:nvSpPr>
        <p:spPr/>
        <p:txBody>
          <a:bodyPr/>
          <a:lstStyle/>
          <a:p>
            <a:pPr>
              <a:defRPr/>
            </a:pPr>
            <a:fld id="{8495D569-3267-44E6-A29D-F5FB98CF8C9E}" type="slidenum">
              <a:rPr lang="en-US" smtClean="0"/>
              <a:pPr>
                <a:defRPr/>
              </a:pPr>
              <a:t>5</a:t>
            </a:fld>
            <a:endParaRPr lang="en-US"/>
          </a:p>
        </p:txBody>
      </p:sp>
    </p:spTree>
    <p:extLst>
      <p:ext uri="{BB962C8B-B14F-4D97-AF65-F5344CB8AC3E}">
        <p14:creationId xmlns:p14="http://schemas.microsoft.com/office/powerpoint/2010/main" val="2039743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6086498-43CF-453B-A961-D0901F3CB02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BDFA9C3-1564-41F0-96C5-93CCE3049E3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F7A6C4-8FF7-4C37-A759-D2A313713E8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E03263B-B070-47AF-B18C-4CAE55FCC69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3F9DE8D-B8CC-4F6A-ACBB-0D2E826008E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E0B2114-CBF3-4A1B-A7CA-AE7EA1D7237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D39ACB5-3BB0-4053-945D-2FD7E0F5AD7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D8C8A5A-A4C9-4B69-9FCD-92640E6E15F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191EF72-84A7-493A-8F8F-6A8EAC5A7CC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13105BC-0BCD-436B-95D5-76D8D4CD067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27ED166-F4A8-40B4-8097-DE723C8DDA2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CDB4448-2B55-42BA-87CF-5E9F51A1DC5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nanosresearch.com/main.asp"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ctrTitle"/>
          </p:nvPr>
        </p:nvSpPr>
        <p:spPr>
          <a:xfrm>
            <a:off x="685800" y="990600"/>
            <a:ext cx="7772400" cy="1752600"/>
          </a:xfrm>
        </p:spPr>
        <p:txBody>
          <a:bodyPr/>
          <a:lstStyle/>
          <a:p>
            <a:pPr eaLnBrk="1" hangingPunct="1"/>
            <a:r>
              <a:rPr lang="en-US" sz="4000" smtClean="0"/>
              <a:t>Concepts to Variables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Number Placeholder 5"/>
          <p:cNvSpPr>
            <a:spLocks noGrp="1"/>
          </p:cNvSpPr>
          <p:nvPr>
            <p:ph type="sldNum" sz="quarter" idx="12"/>
          </p:nvPr>
        </p:nvSpPr>
        <p:spPr>
          <a:noFill/>
        </p:spPr>
        <p:txBody>
          <a:bodyPr/>
          <a:lstStyle/>
          <a:p>
            <a:fld id="{11A50695-5BFA-4E73-AE37-5C45C03744C8}" type="slidenum">
              <a:rPr lang="en-US" smtClean="0"/>
              <a:pPr/>
              <a:t>2</a:t>
            </a:fld>
            <a:endParaRPr lang="en-US" smtClean="0"/>
          </a:p>
        </p:txBody>
      </p:sp>
      <p:sp>
        <p:nvSpPr>
          <p:cNvPr id="15362" name="Rectangle 2"/>
          <p:cNvSpPr>
            <a:spLocks noGrp="1" noChangeArrowheads="1"/>
          </p:cNvSpPr>
          <p:nvPr>
            <p:ph type="title"/>
          </p:nvPr>
        </p:nvSpPr>
        <p:spPr/>
        <p:txBody>
          <a:bodyPr/>
          <a:lstStyle/>
          <a:p>
            <a:pPr eaLnBrk="1" hangingPunct="1"/>
            <a:r>
              <a:rPr lang="en-US" sz="3600" smtClean="0"/>
              <a:t>Objectives</a:t>
            </a:r>
          </a:p>
        </p:txBody>
      </p:sp>
      <p:sp>
        <p:nvSpPr>
          <p:cNvPr id="15363" name="Rectangle 3"/>
          <p:cNvSpPr>
            <a:spLocks noGrp="1" noChangeArrowheads="1"/>
          </p:cNvSpPr>
          <p:nvPr>
            <p:ph type="body" idx="1"/>
          </p:nvPr>
        </p:nvSpPr>
        <p:spPr/>
        <p:txBody>
          <a:bodyPr/>
          <a:lstStyle/>
          <a:p>
            <a:pPr eaLnBrk="1" hangingPunct="1"/>
            <a:endParaRPr lang="en-US" smtClean="0"/>
          </a:p>
          <a:p>
            <a:pPr eaLnBrk="1" hangingPunct="1"/>
            <a:r>
              <a:rPr lang="en-US" sz="2800" smtClean="0"/>
              <a:t>Defining Political Concepts</a:t>
            </a:r>
          </a:p>
          <a:p>
            <a:pPr eaLnBrk="1" hangingPunct="1"/>
            <a:r>
              <a:rPr lang="en-CA" sz="2800" smtClean="0"/>
              <a:t>Where do Definitions come from</a:t>
            </a:r>
          </a:p>
          <a:p>
            <a:pPr eaLnBrk="1" hangingPunct="1"/>
            <a:r>
              <a:rPr lang="en-CA" sz="2800" smtClean="0"/>
              <a:t>Why does a Clear Definition matter</a:t>
            </a:r>
            <a:endParaRPr lang="en-US" sz="2800" smtClean="0"/>
          </a:p>
          <a:p>
            <a:pPr eaLnBrk="1" hangingPunct="1"/>
            <a:endParaRPr lang="en-US" sz="28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5"/>
          <p:cNvSpPr>
            <a:spLocks noGrp="1"/>
          </p:cNvSpPr>
          <p:nvPr>
            <p:ph type="sldNum" sz="quarter" idx="12"/>
          </p:nvPr>
        </p:nvSpPr>
        <p:spPr>
          <a:noFill/>
        </p:spPr>
        <p:txBody>
          <a:bodyPr/>
          <a:lstStyle/>
          <a:p>
            <a:fld id="{6B8D1A25-771C-4FFC-A971-A57363323789}" type="slidenum">
              <a:rPr lang="en-US" smtClean="0"/>
              <a:pPr/>
              <a:t>3</a:t>
            </a:fld>
            <a:endParaRPr lang="en-US" smtClean="0"/>
          </a:p>
        </p:txBody>
      </p:sp>
      <p:sp>
        <p:nvSpPr>
          <p:cNvPr id="16386" name="Rectangle 2"/>
          <p:cNvSpPr>
            <a:spLocks noGrp="1" noChangeArrowheads="1"/>
          </p:cNvSpPr>
          <p:nvPr>
            <p:ph type="title"/>
          </p:nvPr>
        </p:nvSpPr>
        <p:spPr/>
        <p:txBody>
          <a:bodyPr/>
          <a:lstStyle/>
          <a:p>
            <a:pPr eaLnBrk="1" hangingPunct="1"/>
            <a:r>
              <a:rPr lang="en-US" smtClean="0"/>
              <a:t>Steps in the Scientific Method</a:t>
            </a:r>
          </a:p>
        </p:txBody>
      </p:sp>
      <p:sp>
        <p:nvSpPr>
          <p:cNvPr id="16387" name="Rectangle 3"/>
          <p:cNvSpPr>
            <a:spLocks noGrp="1" noChangeArrowheads="1"/>
          </p:cNvSpPr>
          <p:nvPr>
            <p:ph type="body" idx="1"/>
          </p:nvPr>
        </p:nvSpPr>
        <p:spPr/>
        <p:txBody>
          <a:bodyPr/>
          <a:lstStyle/>
          <a:p>
            <a:pPr eaLnBrk="1" hangingPunct="1">
              <a:lnSpc>
                <a:spcPct val="90000"/>
              </a:lnSpc>
            </a:pPr>
            <a:r>
              <a:rPr lang="en-US" sz="2400" smtClean="0"/>
              <a:t> 1.  Identify the problem. [lit. review &amp; causal model]</a:t>
            </a:r>
          </a:p>
          <a:p>
            <a:pPr eaLnBrk="1" hangingPunct="1">
              <a:lnSpc>
                <a:spcPct val="90000"/>
              </a:lnSpc>
            </a:pPr>
            <a:r>
              <a:rPr lang="en-US" sz="2400" smtClean="0"/>
              <a:t> 2.  Hypothesize the cause of the problem. [H1 &amp; H0]</a:t>
            </a:r>
          </a:p>
          <a:p>
            <a:pPr eaLnBrk="1" hangingPunct="1">
              <a:lnSpc>
                <a:spcPct val="90000"/>
              </a:lnSpc>
            </a:pPr>
            <a:r>
              <a:rPr lang="en-US" sz="2400" smtClean="0">
                <a:solidFill>
                  <a:schemeClr val="folHlink"/>
                </a:solidFill>
              </a:rPr>
              <a:t> 3.  Provide clear definitions of the concepts [variables].</a:t>
            </a:r>
          </a:p>
          <a:p>
            <a:pPr eaLnBrk="1" hangingPunct="1">
              <a:lnSpc>
                <a:spcPct val="90000"/>
              </a:lnSpc>
            </a:pPr>
            <a:r>
              <a:rPr lang="en-US" sz="2400" smtClean="0"/>
              <a:t> 4.  Operationalize the concepts [indicators].</a:t>
            </a:r>
          </a:p>
          <a:p>
            <a:pPr eaLnBrk="1" hangingPunct="1">
              <a:lnSpc>
                <a:spcPct val="90000"/>
              </a:lnSpc>
            </a:pPr>
            <a:r>
              <a:rPr lang="en-US" sz="2400" smtClean="0"/>
              <a:t> 5.  Gather empirical data.</a:t>
            </a:r>
          </a:p>
          <a:p>
            <a:pPr eaLnBrk="1" hangingPunct="1">
              <a:lnSpc>
                <a:spcPct val="90000"/>
              </a:lnSpc>
            </a:pPr>
            <a:r>
              <a:rPr lang="en-US" sz="2400" smtClean="0"/>
              <a:t> 6.  Test the hypothesis or hypotheses. </a:t>
            </a:r>
          </a:p>
          <a:p>
            <a:pPr eaLnBrk="1" hangingPunct="1">
              <a:lnSpc>
                <a:spcPct val="90000"/>
              </a:lnSpc>
            </a:pPr>
            <a:r>
              <a:rPr lang="en-US" sz="2400" smtClean="0"/>
              <a:t> 7.  Reflect back on theory.</a:t>
            </a:r>
          </a:p>
          <a:p>
            <a:pPr eaLnBrk="1" hangingPunct="1">
              <a:lnSpc>
                <a:spcPct val="90000"/>
              </a:lnSpc>
            </a:pPr>
            <a:r>
              <a:rPr lang="en-US" sz="2400" smtClean="0"/>
              <a:t> 8.  Publicize the results.</a:t>
            </a:r>
          </a:p>
          <a:p>
            <a:pPr eaLnBrk="1" hangingPunct="1">
              <a:lnSpc>
                <a:spcPct val="90000"/>
              </a:lnSpc>
            </a:pPr>
            <a:r>
              <a:rPr lang="en-US" sz="2400" smtClean="0"/>
              <a:t> 9.  Replicate the results.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5"/>
          <p:cNvSpPr>
            <a:spLocks noGrp="1"/>
          </p:cNvSpPr>
          <p:nvPr>
            <p:ph type="sldNum" sz="quarter" idx="12"/>
          </p:nvPr>
        </p:nvSpPr>
        <p:spPr>
          <a:noFill/>
        </p:spPr>
        <p:txBody>
          <a:bodyPr/>
          <a:lstStyle/>
          <a:p>
            <a:fld id="{232B42B7-A051-4DF2-A146-12015C39A0E9}" type="slidenum">
              <a:rPr lang="en-US" smtClean="0"/>
              <a:pPr/>
              <a:t>4</a:t>
            </a:fld>
            <a:endParaRPr lang="en-US" smtClean="0"/>
          </a:p>
        </p:txBody>
      </p:sp>
      <p:sp>
        <p:nvSpPr>
          <p:cNvPr id="17410" name="Rectangle 2"/>
          <p:cNvSpPr>
            <a:spLocks noGrp="1" noChangeArrowheads="1"/>
          </p:cNvSpPr>
          <p:nvPr>
            <p:ph type="title"/>
          </p:nvPr>
        </p:nvSpPr>
        <p:spPr/>
        <p:txBody>
          <a:bodyPr/>
          <a:lstStyle/>
          <a:p>
            <a:pPr eaLnBrk="1" hangingPunct="1"/>
            <a:r>
              <a:rPr lang="en-US" sz="3600" smtClean="0"/>
              <a:t>From Concepts to Variables</a:t>
            </a:r>
          </a:p>
        </p:txBody>
      </p:sp>
      <p:sp>
        <p:nvSpPr>
          <p:cNvPr id="17411" name="Rectangle 3"/>
          <p:cNvSpPr>
            <a:spLocks noGrp="1" noChangeArrowheads="1"/>
          </p:cNvSpPr>
          <p:nvPr>
            <p:ph type="body" idx="1"/>
          </p:nvPr>
        </p:nvSpPr>
        <p:spPr/>
        <p:txBody>
          <a:bodyPr/>
          <a:lstStyle/>
          <a:p>
            <a:pPr eaLnBrk="1" hangingPunct="1">
              <a:lnSpc>
                <a:spcPct val="80000"/>
              </a:lnSpc>
            </a:pPr>
            <a:r>
              <a:rPr lang="en-US" sz="2800" smtClean="0"/>
              <a:t>Our conceptual definitions need to be clear.</a:t>
            </a:r>
          </a:p>
          <a:p>
            <a:pPr eaLnBrk="1" hangingPunct="1">
              <a:lnSpc>
                <a:spcPct val="80000"/>
              </a:lnSpc>
            </a:pPr>
            <a:r>
              <a:rPr lang="en-US" sz="2800" smtClean="0"/>
              <a:t>Important to have consistent understandings between researchers of the concepts under study (this doesn’t happen all the time, so be aware of it!!!)</a:t>
            </a:r>
          </a:p>
          <a:p>
            <a:pPr eaLnBrk="1" hangingPunct="1">
              <a:lnSpc>
                <a:spcPct val="80000"/>
              </a:lnSpc>
            </a:pPr>
            <a:r>
              <a:rPr lang="en-US" sz="2800" smtClean="0"/>
              <a:t>Even what may appear to be self-evident concepts (voting) may not be as conceptually clear to others.</a:t>
            </a:r>
          </a:p>
          <a:p>
            <a:pPr eaLnBrk="1" hangingPunct="1">
              <a:lnSpc>
                <a:spcPct val="80000"/>
              </a:lnSpc>
            </a:pPr>
            <a:r>
              <a:rPr lang="en-US" sz="2800" smtClean="0"/>
              <a:t>In order to make generalization about the concepts, it is important that the variables are an accurate reflection of the concepts.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Number Placeholder 5"/>
          <p:cNvSpPr>
            <a:spLocks noGrp="1"/>
          </p:cNvSpPr>
          <p:nvPr>
            <p:ph type="sldNum" sz="quarter" idx="12"/>
          </p:nvPr>
        </p:nvSpPr>
        <p:spPr>
          <a:noFill/>
        </p:spPr>
        <p:txBody>
          <a:bodyPr/>
          <a:lstStyle/>
          <a:p>
            <a:fld id="{72BCF195-E27A-4CA0-A8CA-2E6E4774B520}" type="slidenum">
              <a:rPr lang="en-US" smtClean="0"/>
              <a:pPr/>
              <a:t>5</a:t>
            </a:fld>
            <a:endParaRPr lang="en-US" smtClean="0"/>
          </a:p>
        </p:txBody>
      </p:sp>
      <p:sp>
        <p:nvSpPr>
          <p:cNvPr id="18434" name="Rectangle 2"/>
          <p:cNvSpPr>
            <a:spLocks noGrp="1" noChangeArrowheads="1"/>
          </p:cNvSpPr>
          <p:nvPr>
            <p:ph type="title"/>
          </p:nvPr>
        </p:nvSpPr>
        <p:spPr/>
        <p:txBody>
          <a:bodyPr/>
          <a:lstStyle/>
          <a:p>
            <a:pPr eaLnBrk="1" hangingPunct="1"/>
            <a:r>
              <a:rPr lang="en-CA" sz="3600" smtClean="0"/>
              <a:t>Let’s Practice</a:t>
            </a:r>
            <a:endParaRPr lang="en-US" sz="3600" smtClean="0"/>
          </a:p>
        </p:txBody>
      </p:sp>
      <p:sp>
        <p:nvSpPr>
          <p:cNvPr id="18435" name="Rectangle 3"/>
          <p:cNvSpPr>
            <a:spLocks noGrp="1" noChangeArrowheads="1"/>
          </p:cNvSpPr>
          <p:nvPr>
            <p:ph type="body" idx="1"/>
          </p:nvPr>
        </p:nvSpPr>
        <p:spPr/>
        <p:txBody>
          <a:bodyPr/>
          <a:lstStyle/>
          <a:p>
            <a:pPr eaLnBrk="1" hangingPunct="1"/>
            <a:r>
              <a:rPr lang="en-US" sz="2800" smtClean="0">
                <a:hlinkClick r:id="rId3"/>
              </a:rPr>
              <a:t>http://www.nanosresearch.com/main.asp</a:t>
            </a:r>
            <a:endParaRPr lang="en-US" sz="2800" smtClean="0"/>
          </a:p>
          <a:p>
            <a:pPr eaLnBrk="1" hangingPunct="1"/>
            <a:r>
              <a:rPr lang="en-CA" sz="2800" smtClean="0"/>
              <a:t>Look at top line only to see how you go from concepts to variables.</a:t>
            </a:r>
          </a:p>
          <a:p>
            <a:pPr eaLnBrk="1" hangingPunct="1"/>
            <a:r>
              <a:rPr lang="en-CA" sz="2800" smtClean="0"/>
              <a:t>Also, scroll down to see the research questions…what concepts do they contain and what variables would you need to define.</a:t>
            </a:r>
            <a:endParaRPr lang="en-US" sz="2800" smtClean="0"/>
          </a:p>
          <a:p>
            <a:pPr eaLnBrk="1" hangingPunct="1">
              <a:buFontTx/>
              <a:buNone/>
            </a:pPr>
            <a:endParaRPr lang="en-US" sz="2800" smtClean="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507</Words>
  <Application>Microsoft Office PowerPoint</Application>
  <PresentationFormat>On-screen Show (4:3)</PresentationFormat>
  <Paragraphs>37</Paragraphs>
  <Slides>5</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Default Design</vt:lpstr>
      <vt:lpstr>Concepts to Variables</vt:lpstr>
      <vt:lpstr>Objectives</vt:lpstr>
      <vt:lpstr>Steps in the Scientific Method</vt:lpstr>
      <vt:lpstr>From Concepts to Variables</vt:lpstr>
      <vt:lpstr>Let’s Practice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the Political World: Concepts</dc:title>
  <dc:creator>Stephanie Mullen</dc:creator>
  <cp:lastModifiedBy>Rafa Hossain</cp:lastModifiedBy>
  <cp:revision>19</cp:revision>
  <dcterms:created xsi:type="dcterms:W3CDTF">2006-09-16T22:22:34Z</dcterms:created>
  <dcterms:modified xsi:type="dcterms:W3CDTF">2014-02-03T19:51:32Z</dcterms:modified>
</cp:coreProperties>
</file>