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4" r:id="rId1"/>
  </p:sldMasterIdLst>
  <p:notesMasterIdLst>
    <p:notesMasterId r:id="rId38"/>
  </p:notesMasterIdLst>
  <p:sldIdLst>
    <p:sldId id="256" r:id="rId2"/>
    <p:sldId id="258" r:id="rId3"/>
    <p:sldId id="259" r:id="rId4"/>
    <p:sldId id="260" r:id="rId5"/>
    <p:sldId id="297" r:id="rId6"/>
    <p:sldId id="261" r:id="rId7"/>
    <p:sldId id="298" r:id="rId8"/>
    <p:sldId id="299" r:id="rId9"/>
    <p:sldId id="300" r:id="rId10"/>
    <p:sldId id="262" r:id="rId11"/>
    <p:sldId id="265" r:id="rId12"/>
    <p:sldId id="266" r:id="rId13"/>
    <p:sldId id="288" r:id="rId14"/>
    <p:sldId id="301" r:id="rId15"/>
    <p:sldId id="291" r:id="rId16"/>
    <p:sldId id="302" r:id="rId17"/>
    <p:sldId id="303" r:id="rId18"/>
    <p:sldId id="269" r:id="rId19"/>
    <p:sldId id="304" r:id="rId20"/>
    <p:sldId id="270" r:id="rId21"/>
    <p:sldId id="271" r:id="rId22"/>
    <p:sldId id="272" r:id="rId23"/>
    <p:sldId id="273" r:id="rId24"/>
    <p:sldId id="294" r:id="rId25"/>
    <p:sldId id="274" r:id="rId26"/>
    <p:sldId id="276" r:id="rId27"/>
    <p:sldId id="279" r:id="rId28"/>
    <p:sldId id="280" r:id="rId29"/>
    <p:sldId id="293" r:id="rId30"/>
    <p:sldId id="306" r:id="rId31"/>
    <p:sldId id="296" r:id="rId32"/>
    <p:sldId id="307" r:id="rId33"/>
    <p:sldId id="285" r:id="rId34"/>
    <p:sldId id="284" r:id="rId35"/>
    <p:sldId id="286" r:id="rId36"/>
    <p:sldId id="287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00"/>
    <a:srgbClr val="006600"/>
    <a:srgbClr val="FFFF66"/>
    <a:srgbClr val="008000"/>
    <a:srgbClr val="EB9119"/>
    <a:srgbClr val="3502F0"/>
    <a:srgbClr val="DB8513"/>
    <a:srgbClr val="A80000"/>
    <a:srgbClr val="00B451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6510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D501E7F-D01D-495A-B90E-C80F4DB165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114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501E7F-D01D-495A-B90E-C80F4DB165E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2304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BC3497F-01AE-4D9A-B91E-FE693D22942C}" type="slidenum">
              <a:rPr lang="en-US" smtClean="0"/>
              <a:pPr eaLnBrk="1" hangingPunct="1"/>
              <a:t>21</a:t>
            </a:fld>
            <a:endParaRPr lang="en-US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A0A5FE-D285-4384-A12B-561D83DA0BCD}" type="slidenum">
              <a:rPr lang="en-US" smtClean="0"/>
              <a:pPr eaLnBrk="1" hangingPunct="1"/>
              <a:t>26</a:t>
            </a:fld>
            <a:endParaRPr lang="en-US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501E7F-D01D-495A-B90E-C80F4DB165E8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04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F5FCBAC-FDFA-43D6-9380-C7BB91083562}" type="slidenum">
              <a:rPr lang="en-US" smtClean="0"/>
              <a:pPr eaLnBrk="1" hangingPunct="1"/>
              <a:t>34</a:t>
            </a:fld>
            <a:endParaRPr lang="en-US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r>
              <a:rPr lang="en-US" dirty="0" smtClean="0"/>
              <a:t>Start in equilibrium</a:t>
            </a:r>
            <a:r>
              <a:rPr lang="en-US" baseline="0" dirty="0" smtClean="0"/>
              <a:t> then ∆A </a:t>
            </a:r>
            <a:r>
              <a:rPr lang="en-US" baseline="0" dirty="0" smtClean="0">
                <a:sym typeface="Wingdings" pitchFamily="2" charset="2"/>
              </a:rPr>
              <a:t> shift in AD</a:t>
            </a:r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B1F12A-F877-494C-96B4-9F633ECA2E7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C66B1C-9DFF-4C96-B35B-A3E27AF1B4D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FFFB6B-4CE8-4729-B2E6-902E14EC1A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BD7F52-1E24-4B1D-B4B0-A7BE2403048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0DEAE-294C-433B-BE59-5EA857F16AB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BED7ED-A3CC-48B0-BB4B-E7E880FA359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59BF6F-B374-4B41-9CCB-A7F4D2CA7F8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7724F2-C8D7-4E3B-B2B4-0C95415A77D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84BA69-43ED-476C-8D38-CF08E3050D4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017308-E278-456F-ACD8-8D1E6E37AD3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D572B-1F0E-4A64-B4B5-A9754C8AF0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347146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A8061-7538-4F0C-8D6E-4B408E2CE7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047577"/>
      </p:ext>
    </p:extLst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© 2013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8A3A28F-4004-4649-A08B-624239F3601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57200"/>
            <a:ext cx="7772400" cy="2362200"/>
          </a:xfrm>
        </p:spPr>
        <p:txBody>
          <a:bodyPr>
            <a:noAutofit/>
          </a:bodyPr>
          <a:lstStyle/>
          <a:p>
            <a:pPr eaLnBrk="1" hangingPunct="1"/>
            <a:r>
              <a:rPr lang="en-US" sz="80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Aggregate Expenditure &amp; 	Aggregate Demand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4572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Macroeconomics</a:t>
            </a:r>
            <a:r>
              <a:rPr lang="en-US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>
              <a:solidFill>
                <a:srgbClr val="33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/>
          </a:p>
        </p:txBody>
      </p:sp>
      <p:sp>
        <p:nvSpPr>
          <p:cNvPr id="3" name="Rectangle 2"/>
          <p:cNvSpPr/>
          <p:nvPr/>
        </p:nvSpPr>
        <p:spPr>
          <a:xfrm>
            <a:off x="2193281" y="4495800"/>
            <a:ext cx="3147015" cy="3877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Curtis, Irvine ©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762000"/>
            <a:ext cx="8229600" cy="4983163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en-US" sz="2800" b="1" dirty="0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 this Chapter we will explain:</a:t>
            </a:r>
          </a:p>
          <a:p>
            <a:pPr marL="514350" indent="-514350" eaLnBrk="1" hangingPunct="1">
              <a:lnSpc>
                <a:spcPct val="150000"/>
              </a:lnSpc>
              <a:buClr>
                <a:srgbClr val="A80000"/>
              </a:buClr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Short run aggregate demand and output</a:t>
            </a:r>
          </a:p>
          <a:p>
            <a:pPr marL="514350" indent="-514350">
              <a:lnSpc>
                <a:spcPct val="150000"/>
              </a:lnSpc>
              <a:buClr>
                <a:srgbClr val="A80000"/>
              </a:buClr>
              <a:buFont typeface="Arial" pitchFamily="34" charset="0"/>
              <a:buAutoNum type="arabicPeriod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Consumption, saving, &amp; investment 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lnSpc>
                <a:spcPct val="150000"/>
              </a:lnSpc>
              <a:buClr>
                <a:srgbClr val="A80000"/>
              </a:buClr>
              <a:buFont typeface="Arial" pitchFamily="34" charset="0"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Exports and imports</a:t>
            </a:r>
          </a:p>
          <a:p>
            <a:pPr marL="514350" indent="-514350">
              <a:lnSpc>
                <a:spcPct val="150000"/>
              </a:lnSpc>
              <a:buClr>
                <a:srgbClr val="A80000"/>
              </a:buClr>
              <a:buFont typeface="Arial" pitchFamily="34" charset="0"/>
              <a:buAutoNum type="arabicPeriod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Aggregate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expenditure and equilibrium real GDP</a:t>
            </a:r>
          </a:p>
          <a:p>
            <a:pPr marL="514350" indent="-514350">
              <a:lnSpc>
                <a:spcPct val="150000"/>
              </a:lnSpc>
              <a:buClr>
                <a:srgbClr val="A80000"/>
              </a:buClr>
              <a:buFont typeface="Arial" pitchFamily="34" charset="0"/>
              <a:buAutoNum type="arabicPeriod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multiplier</a:t>
            </a:r>
          </a:p>
          <a:p>
            <a:pPr marL="514350" indent="-514350">
              <a:lnSpc>
                <a:spcPct val="150000"/>
              </a:lnSpc>
              <a:buClr>
                <a:srgbClr val="A80000"/>
              </a:buClr>
              <a:buFont typeface="Arial" pitchFamily="34" charset="0"/>
              <a:buAutoNum type="arabicPeriod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position of the AD curve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  <a:endParaRPr lang="en-US" dirty="0" smtClean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Short run Aggregate Demand and Output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447800"/>
            <a:ext cx="8229600" cy="4525963"/>
          </a:xfrm>
        </p:spPr>
        <p:txBody>
          <a:bodyPr>
            <a:normAutofit/>
          </a:bodyPr>
          <a:lstStyle/>
          <a:p>
            <a:pPr lvl="1" eaLnBrk="1" hangingPunct="1">
              <a:buFontTx/>
              <a:buNone/>
            </a:pPr>
            <a:r>
              <a:rPr lang="en-US" sz="2800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Assume</a:t>
            </a:r>
            <a:r>
              <a:rPr lang="en-US" sz="2800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 eaLnBrk="1" hangingPunct="1">
              <a:buClr>
                <a:srgbClr val="002060"/>
              </a:buClr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All prices &amp; wages are fixed </a:t>
            </a:r>
          </a:p>
          <a:p>
            <a:pPr marL="274320" lvl="1" indent="0" eaLnBrk="1" hangingPunct="1">
              <a:buClr>
                <a:srgbClr val="002060"/>
              </a:buClr>
              <a:buNone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produces output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demanded and labour 	accepts opportunities to work</a:t>
            </a:r>
          </a:p>
          <a:p>
            <a:pPr marL="274320" lvl="1" indent="0">
              <a:buClr>
                <a:srgbClr val="002060"/>
              </a:buClr>
              <a:buNone/>
            </a:pP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eaLnBrk="1" hangingPunct="1">
              <a:buClr>
                <a:srgbClr val="002060"/>
              </a:buClr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Money supply, interest rates &amp; exchange rates are 	fixed</a:t>
            </a:r>
          </a:p>
          <a:p>
            <a:pPr lvl="1" eaLnBrk="1" hangingPunct="1">
              <a:buClr>
                <a:srgbClr val="002060"/>
              </a:buClr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 eaLnBrk="1" hangingPunct="1">
              <a:buClr>
                <a:srgbClr val="002060"/>
              </a:buClr>
              <a:buNone/>
            </a:pP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  <a:endParaRPr 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rgbClr val="002060"/>
                </a:solidFill>
              </a:rPr>
              <a:pPr>
                <a:defRPr/>
              </a:pPr>
              <a:t>3</a:t>
            </a:fld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2"/>
          <p:cNvSpPr>
            <a:spLocks noGrp="1" noChangeArrowheads="1"/>
          </p:cNvSpPr>
          <p:nvPr>
            <p:ph type="title"/>
          </p:nvPr>
        </p:nvSpPr>
        <p:spPr>
          <a:xfrm>
            <a:off x="312736" y="533400"/>
            <a:ext cx="8229600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US" sz="3600" b="1" dirty="0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AD, &amp; Output with Constant Prices</a:t>
            </a:r>
          </a:p>
        </p:txBody>
      </p:sp>
      <p:sp>
        <p:nvSpPr>
          <p:cNvPr id="1229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12294" name="Line 4"/>
          <p:cNvSpPr>
            <a:spLocks noChangeShapeType="1"/>
          </p:cNvSpPr>
          <p:nvPr/>
        </p:nvSpPr>
        <p:spPr bwMode="auto">
          <a:xfrm>
            <a:off x="1331913" y="1510360"/>
            <a:ext cx="0" cy="309339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295" name="Line 5"/>
          <p:cNvSpPr>
            <a:spLocks noChangeShapeType="1"/>
          </p:cNvSpPr>
          <p:nvPr/>
        </p:nvSpPr>
        <p:spPr bwMode="auto">
          <a:xfrm>
            <a:off x="1331913" y="4572000"/>
            <a:ext cx="29527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296" name="Line 6"/>
          <p:cNvSpPr>
            <a:spLocks noChangeShapeType="1"/>
          </p:cNvSpPr>
          <p:nvPr/>
        </p:nvSpPr>
        <p:spPr bwMode="auto">
          <a:xfrm>
            <a:off x="1331913" y="2819400"/>
            <a:ext cx="2879725" cy="0"/>
          </a:xfrm>
          <a:prstGeom prst="line">
            <a:avLst/>
          </a:prstGeom>
          <a:noFill/>
          <a:ln w="31750">
            <a:solidFill>
              <a:srgbClr val="00B0F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297" name="Line 7"/>
          <p:cNvSpPr>
            <a:spLocks noChangeShapeType="1"/>
          </p:cNvSpPr>
          <p:nvPr/>
        </p:nvSpPr>
        <p:spPr bwMode="auto">
          <a:xfrm>
            <a:off x="1908175" y="1598612"/>
            <a:ext cx="1871663" cy="2592388"/>
          </a:xfrm>
          <a:prstGeom prst="line">
            <a:avLst/>
          </a:prstGeom>
          <a:noFill/>
          <a:ln w="31750">
            <a:solidFill>
              <a:srgbClr val="00206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298" name="Text Box 8"/>
          <p:cNvSpPr txBox="1">
            <a:spLocks noChangeArrowheads="1"/>
          </p:cNvSpPr>
          <p:nvPr/>
        </p:nvSpPr>
        <p:spPr bwMode="auto">
          <a:xfrm>
            <a:off x="3743324" y="3931951"/>
            <a:ext cx="68421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9" name="Text Box 9"/>
          <p:cNvSpPr txBox="1">
            <a:spLocks noChangeArrowheads="1"/>
          </p:cNvSpPr>
          <p:nvPr/>
        </p:nvSpPr>
        <p:spPr bwMode="auto">
          <a:xfrm>
            <a:off x="3969546" y="2660433"/>
            <a:ext cx="75485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00" name="Line 10"/>
          <p:cNvSpPr>
            <a:spLocks noChangeShapeType="1"/>
          </p:cNvSpPr>
          <p:nvPr/>
        </p:nvSpPr>
        <p:spPr bwMode="auto">
          <a:xfrm>
            <a:off x="2771775" y="2819400"/>
            <a:ext cx="0" cy="18002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01" name="Text Box 11"/>
          <p:cNvSpPr txBox="1">
            <a:spLocks noChangeArrowheads="1"/>
          </p:cNvSpPr>
          <p:nvPr/>
        </p:nvSpPr>
        <p:spPr bwMode="auto">
          <a:xfrm>
            <a:off x="2596212" y="4572000"/>
            <a:ext cx="6041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2304" name="Text Box 14"/>
          <p:cNvSpPr txBox="1">
            <a:spLocks noChangeArrowheads="1"/>
          </p:cNvSpPr>
          <p:nvPr/>
        </p:nvSpPr>
        <p:spPr bwMode="auto">
          <a:xfrm>
            <a:off x="900112" y="2660434"/>
            <a:ext cx="547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2306" name="Text Box 16"/>
          <p:cNvSpPr txBox="1">
            <a:spLocks noChangeArrowheads="1"/>
          </p:cNvSpPr>
          <p:nvPr/>
        </p:nvSpPr>
        <p:spPr bwMode="auto">
          <a:xfrm>
            <a:off x="1016000" y="1385888"/>
            <a:ext cx="431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</a:t>
            </a:r>
          </a:p>
        </p:txBody>
      </p:sp>
      <p:sp>
        <p:nvSpPr>
          <p:cNvPr id="12307" name="Text Box 17"/>
          <p:cNvSpPr txBox="1">
            <a:spLocks noChangeArrowheads="1"/>
          </p:cNvSpPr>
          <p:nvPr/>
        </p:nvSpPr>
        <p:spPr bwMode="auto">
          <a:xfrm>
            <a:off x="2687638" y="2528888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</a:p>
        </p:txBody>
      </p:sp>
      <p:sp>
        <p:nvSpPr>
          <p:cNvPr id="12310" name="Line 20"/>
          <p:cNvSpPr>
            <a:spLocks noChangeShapeType="1"/>
          </p:cNvSpPr>
          <p:nvPr/>
        </p:nvSpPr>
        <p:spPr bwMode="auto">
          <a:xfrm flipV="1">
            <a:off x="5292726" y="1676399"/>
            <a:ext cx="2835887" cy="28876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33" name="Line 21"/>
          <p:cNvSpPr>
            <a:spLocks noChangeShapeType="1"/>
          </p:cNvSpPr>
          <p:nvPr/>
        </p:nvSpPr>
        <p:spPr bwMode="auto">
          <a:xfrm flipH="1">
            <a:off x="5292725" y="2342428"/>
            <a:ext cx="2951163" cy="1439862"/>
          </a:xfrm>
          <a:prstGeom prst="line">
            <a:avLst/>
          </a:prstGeom>
          <a:noFill/>
          <a:ln w="31750">
            <a:solidFill>
              <a:srgbClr val="0066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34" name="Text Box 22"/>
          <p:cNvSpPr txBox="1">
            <a:spLocks noChangeArrowheads="1"/>
          </p:cNvSpPr>
          <p:nvPr/>
        </p:nvSpPr>
        <p:spPr bwMode="auto">
          <a:xfrm>
            <a:off x="7956550" y="2091531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AE(P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12313" name="Text Box 23"/>
          <p:cNvSpPr txBox="1">
            <a:spLocks noChangeArrowheads="1"/>
          </p:cNvSpPr>
          <p:nvPr/>
        </p:nvSpPr>
        <p:spPr bwMode="auto">
          <a:xfrm>
            <a:off x="7667625" y="1462088"/>
            <a:ext cx="13684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 = AE</a:t>
            </a:r>
          </a:p>
        </p:txBody>
      </p:sp>
      <p:sp>
        <p:nvSpPr>
          <p:cNvPr id="13336" name="Line 24"/>
          <p:cNvSpPr>
            <a:spLocks noChangeShapeType="1"/>
          </p:cNvSpPr>
          <p:nvPr/>
        </p:nvSpPr>
        <p:spPr bwMode="auto">
          <a:xfrm>
            <a:off x="6732588" y="3090069"/>
            <a:ext cx="0" cy="1405731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3337" name="Text Box 25"/>
          <p:cNvSpPr txBox="1">
            <a:spLocks noChangeArrowheads="1"/>
          </p:cNvSpPr>
          <p:nvPr/>
        </p:nvSpPr>
        <p:spPr bwMode="auto">
          <a:xfrm>
            <a:off x="6542881" y="4495800"/>
            <a:ext cx="467519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3340" name="Text Box 28"/>
          <p:cNvSpPr txBox="1">
            <a:spLocks noChangeArrowheads="1"/>
          </p:cNvSpPr>
          <p:nvPr/>
        </p:nvSpPr>
        <p:spPr bwMode="auto">
          <a:xfrm>
            <a:off x="4876800" y="3565238"/>
            <a:ext cx="49017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12320" name="Text Box 30"/>
          <p:cNvSpPr txBox="1">
            <a:spLocks noChangeArrowheads="1"/>
          </p:cNvSpPr>
          <p:nvPr/>
        </p:nvSpPr>
        <p:spPr bwMode="auto">
          <a:xfrm>
            <a:off x="4833937" y="1462088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AE</a:t>
            </a:r>
          </a:p>
        </p:txBody>
      </p:sp>
      <p:sp>
        <p:nvSpPr>
          <p:cNvPr id="13343" name="Text Box 31"/>
          <p:cNvSpPr txBox="1">
            <a:spLocks noChangeArrowheads="1"/>
          </p:cNvSpPr>
          <p:nvPr/>
        </p:nvSpPr>
        <p:spPr bwMode="auto">
          <a:xfrm>
            <a:off x="6522062" y="2692762"/>
            <a:ext cx="3603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</a:t>
            </a:r>
          </a:p>
        </p:txBody>
      </p:sp>
      <p:grpSp>
        <p:nvGrpSpPr>
          <p:cNvPr id="12326" name="Group 38"/>
          <p:cNvGrpSpPr>
            <a:grpSpLocks/>
          </p:cNvGrpSpPr>
          <p:nvPr/>
        </p:nvGrpSpPr>
        <p:grpSpPr bwMode="auto">
          <a:xfrm>
            <a:off x="5309971" y="1510290"/>
            <a:ext cx="2952750" cy="3025775"/>
            <a:chOff x="3334" y="1433"/>
            <a:chExt cx="1860" cy="1906"/>
          </a:xfrm>
        </p:grpSpPr>
        <p:sp>
          <p:nvSpPr>
            <p:cNvPr id="12308" name="Line 18"/>
            <p:cNvSpPr>
              <a:spLocks noChangeShapeType="1"/>
            </p:cNvSpPr>
            <p:nvPr/>
          </p:nvSpPr>
          <p:spPr bwMode="auto">
            <a:xfrm>
              <a:off x="3334" y="1433"/>
              <a:ext cx="0" cy="190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09" name="Line 19"/>
            <p:cNvSpPr>
              <a:spLocks noChangeShapeType="1"/>
            </p:cNvSpPr>
            <p:nvPr/>
          </p:nvSpPr>
          <p:spPr bwMode="auto">
            <a:xfrm>
              <a:off x="3334" y="3339"/>
              <a:ext cx="186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22" name="Arc 32"/>
            <p:cNvSpPr>
              <a:spLocks/>
            </p:cNvSpPr>
            <p:nvPr/>
          </p:nvSpPr>
          <p:spPr bwMode="auto">
            <a:xfrm rot="10800000" flipH="1" flipV="1">
              <a:off x="3560" y="3158"/>
              <a:ext cx="136" cy="181"/>
            </a:xfrm>
            <a:custGeom>
              <a:avLst/>
              <a:gdLst>
                <a:gd name="T0" fmla="*/ 0 w 21600"/>
                <a:gd name="T1" fmla="*/ 0 h 21600"/>
                <a:gd name="T2" fmla="*/ 215600141 w 21600"/>
                <a:gd name="T3" fmla="*/ 676411073 h 21600"/>
                <a:gd name="T4" fmla="*/ 0 w 21600"/>
                <a:gd name="T5" fmla="*/ 676411073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2323" name="Text Box 33"/>
          <p:cNvSpPr txBox="1">
            <a:spLocks noChangeArrowheads="1"/>
          </p:cNvSpPr>
          <p:nvPr/>
        </p:nvSpPr>
        <p:spPr bwMode="auto">
          <a:xfrm>
            <a:off x="5590311" y="4218801"/>
            <a:ext cx="73428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200" b="1" dirty="0" smtClean="0">
                <a:latin typeface="+mn-lt"/>
              </a:rPr>
              <a:t>     45</a:t>
            </a:r>
            <a:r>
              <a:rPr lang="en-US" sz="1200" b="1" baseline="30000" dirty="0" smtClean="0">
                <a:latin typeface="+mn-lt"/>
              </a:rPr>
              <a:t>o</a:t>
            </a:r>
            <a:endParaRPr lang="en-US" sz="1200" b="1" baseline="30000" dirty="0">
              <a:latin typeface="+mn-lt"/>
            </a:endParaRPr>
          </a:p>
        </p:txBody>
      </p:sp>
      <p:cxnSp>
        <p:nvCxnSpPr>
          <p:cNvPr id="3" name="Straight Connector 2"/>
          <p:cNvCxnSpPr>
            <a:stCxn id="13336" idx="0"/>
          </p:cNvCxnSpPr>
          <p:nvPr/>
        </p:nvCxnSpPr>
        <p:spPr>
          <a:xfrm flipH="1">
            <a:off x="5292725" y="3090069"/>
            <a:ext cx="1439863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799552" y="2876623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60567" y="5181600"/>
            <a:ext cx="3511539" cy="646331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At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 current output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is equal to</a:t>
            </a:r>
          </a:p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Planned expenditure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output</a:t>
            </a:r>
            <a:endParaRPr lang="en-CA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5738" y="5181600"/>
            <a:ext cx="3405099" cy="1200329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The equality  Y = AE determines</a:t>
            </a:r>
          </a:p>
          <a:p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CA" b="1" i="1" dirty="0" smtClean="0">
                <a:latin typeface="Times New Roman" pitchFamily="18" charset="0"/>
                <a:cs typeface="Times New Roman" pitchFamily="18" charset="0"/>
              </a:rPr>
              <a:t>position of the AD </a:t>
            </a:r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curve to</a:t>
            </a:r>
          </a:p>
          <a:p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Give planned expenditure = output</a:t>
            </a:r>
          </a:p>
          <a:p>
            <a:r>
              <a:rPr lang="en-CA" dirty="0" smtClean="0">
                <a:latin typeface="Times New Roman" pitchFamily="18" charset="0"/>
                <a:cs typeface="Times New Roman" pitchFamily="18" charset="0"/>
              </a:rPr>
              <a:t>at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3200400" y="4800600"/>
            <a:ext cx="3342482" cy="0"/>
          </a:xfrm>
          <a:prstGeom prst="straightConnector1">
            <a:avLst/>
          </a:prstGeom>
          <a:ln w="22225">
            <a:solidFill>
              <a:srgbClr val="A80000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191000" y="44196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183022" y="43434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nimBg="1"/>
      <p:bldP spid="12297" grpId="0" animBg="1"/>
      <p:bldP spid="12299" grpId="0"/>
      <p:bldP spid="12300" grpId="0" animBg="1"/>
      <p:bldP spid="13333" grpId="0" animBg="1"/>
      <p:bldP spid="13336" grpId="0" animBg="1"/>
      <p:bldP spid="13343" grpId="0"/>
      <p:bldP spid="7" grpId="0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33400"/>
            <a:ext cx="8229600" cy="792162"/>
          </a:xfrm>
        </p:spPr>
        <p:txBody>
          <a:bodyPr>
            <a:normAutofit/>
          </a:bodyPr>
          <a:lstStyle/>
          <a:p>
            <a:r>
              <a:rPr lang="en-CA" sz="3600" b="1" dirty="0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Expenditure (AE)</a:t>
            </a:r>
            <a:endParaRPr lang="en-CA" sz="3600" b="1" dirty="0">
              <a:solidFill>
                <a:srgbClr val="A8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28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is </a:t>
            </a:r>
            <a:r>
              <a:rPr lang="en-CA" sz="2800" b="1" i="1" dirty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planned</a:t>
            </a:r>
            <a:r>
              <a:rPr lang="en-CA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800" b="1" dirty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aggregate expenditure</a:t>
            </a:r>
          </a:p>
          <a:p>
            <a:pPr marL="0" indent="0">
              <a:buNone/>
            </a:pPr>
            <a:endParaRPr lang="en-CA" sz="20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C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Components of </a:t>
            </a:r>
            <a:r>
              <a:rPr lang="en-CA" sz="2800" b="1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endParaRPr lang="en-C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</a:pP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 National Accounts (without </a:t>
            </a:r>
            <a:r>
              <a:rPr lang="en-CA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govt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 lvl="1" indent="0">
              <a:buClr>
                <a:srgbClr val="002060"/>
              </a:buClr>
              <a:buNone/>
            </a:pP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AE ≡ C + I + X - IM</a:t>
            </a:r>
          </a:p>
          <a:p>
            <a:pPr marL="800100" lvl="1" indent="-342900">
              <a:buClr>
                <a:srgbClr val="002060"/>
              </a:buClr>
            </a:pPr>
            <a:endParaRPr lang="en-CA" sz="2400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</a:pP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P constant:</a:t>
            </a:r>
          </a:p>
          <a:p>
            <a:pPr marL="914400" lvl="2" indent="0">
              <a:buClr>
                <a:srgbClr val="002060"/>
              </a:buClr>
              <a:buNone/>
            </a:pPr>
            <a:r>
              <a:rPr lang="en-CA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	(</a:t>
            </a:r>
            <a:r>
              <a:rPr lang="en-CA" sz="2400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 = 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AE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)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equilibrium real GDP </a:t>
            </a:r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20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Consumption, Saving, and Investment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219200"/>
            <a:ext cx="8229600" cy="5287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Clr>
                <a:srgbClr val="002060"/>
              </a:buClr>
              <a:buSzPct val="90000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Consumption Expenditure (</a:t>
            </a:r>
            <a:r>
              <a:rPr lang="en-US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):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90000"/>
            </a:pPr>
            <a:r>
              <a:rPr lang="en-US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is the largest component of </a:t>
            </a:r>
            <a:r>
              <a:rPr lang="en-US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AE</a:t>
            </a:r>
          </a:p>
          <a:p>
            <a:pPr marL="274320" lvl="1" indent="0">
              <a:lnSpc>
                <a:spcPct val="90000"/>
              </a:lnSpc>
              <a:buClr>
                <a:srgbClr val="002060"/>
              </a:buClr>
              <a:buSzPct val="90000"/>
              <a:buNone/>
            </a:pP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90000"/>
            </a:pPr>
            <a:r>
              <a:rPr lang="en-US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≡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planned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expenditure by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households on 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current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output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90000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90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Consumption Function:</a:t>
            </a:r>
          </a:p>
          <a:p>
            <a:pPr lvl="1" eaLnBrk="1" hangingPunct="1">
              <a:lnSpc>
                <a:spcPct val="90000"/>
              </a:lnSpc>
              <a:buClr>
                <a:srgbClr val="002060"/>
              </a:buClr>
              <a:buSzPct val="9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Relationship between </a:t>
            </a:r>
            <a:r>
              <a:rPr lang="en-US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&amp; disposable income (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YD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1" eaLnBrk="1" hangingPunct="1">
              <a:lnSpc>
                <a:spcPct val="90000"/>
              </a:lnSpc>
              <a:buClr>
                <a:srgbClr val="002060"/>
              </a:buClr>
              <a:buSzPct val="9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Assuming no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YD = Y</a:t>
            </a:r>
          </a:p>
          <a:p>
            <a:pPr marL="274320" lvl="1" indent="0" eaLnBrk="1" hangingPunct="1">
              <a:lnSpc>
                <a:spcPct val="90000"/>
              </a:lnSpc>
              <a:buClr>
                <a:srgbClr val="002060"/>
              </a:buClr>
              <a:buSzPct val="90000"/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9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 Function argues that:</a:t>
            </a:r>
          </a:p>
          <a:p>
            <a:pPr lvl="1" eaLnBrk="1" hangingPunct="1">
              <a:lnSpc>
                <a:spcPct val="90000"/>
              </a:lnSpc>
              <a:buClr>
                <a:srgbClr val="002060"/>
              </a:buClr>
              <a:buSzPct val="9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Changes in Y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cause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changes in </a:t>
            </a:r>
            <a:r>
              <a:rPr lang="en-US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e.g.</a:t>
            </a:r>
          </a:p>
          <a:p>
            <a:pPr lvl="1" eaLnBrk="1" hangingPunct="1">
              <a:lnSpc>
                <a:spcPct val="90000"/>
              </a:lnSpc>
              <a:buClr>
                <a:srgbClr val="002060"/>
              </a:buClr>
              <a:buSzPct val="90000"/>
            </a:pPr>
            <a:r>
              <a:rPr lang="en-US" sz="2400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↑Y  ↑</a:t>
            </a:r>
            <a:r>
              <a:rPr lang="en-US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</a:t>
            </a:r>
            <a:r>
              <a:rPr lang="en-US" sz="2400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&amp; </a:t>
            </a:r>
            <a:r>
              <a:rPr lang="en-US" sz="2400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↓Y ↓</a:t>
            </a:r>
            <a:r>
              <a:rPr lang="en-US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, and  </a:t>
            </a:r>
            <a:r>
              <a:rPr lang="en-US" sz="2400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0 &lt;</a:t>
            </a:r>
            <a:r>
              <a:rPr lang="en-US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∆C/∆Y</a:t>
            </a:r>
            <a:r>
              <a:rPr lang="en-US" sz="2400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&lt; 1</a:t>
            </a:r>
            <a:endParaRPr lang="en-US" sz="2400" b="1" dirty="0" smtClean="0">
              <a:solidFill>
                <a:srgbClr val="A8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  <a:endParaRPr 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43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43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433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33400"/>
            <a:ext cx="8229600" cy="792162"/>
          </a:xfrm>
        </p:spPr>
        <p:txBody>
          <a:bodyPr>
            <a:normAutofit/>
          </a:bodyPr>
          <a:lstStyle/>
          <a:p>
            <a:r>
              <a:rPr lang="en-CA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Consumption Function</a:t>
            </a:r>
            <a:endParaRPr lang="en-CA" sz="3600" b="1" dirty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38200" y="1600200"/>
            <a:ext cx="74676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/>
              <a:t> </a:t>
            </a:r>
            <a:r>
              <a:rPr lang="en-CA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Example of the C function:</a:t>
            </a:r>
          </a:p>
          <a:p>
            <a:r>
              <a:rPr lang="en-CA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Let 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400" b="1" baseline="-250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= constant &gt; 0</a:t>
            </a:r>
          </a:p>
          <a:p>
            <a:r>
              <a:rPr lang="en-CA" sz="24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Let 0 &lt; 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&lt; 1 	(a positive fraction) </a:t>
            </a:r>
          </a:p>
          <a:p>
            <a:endParaRPr lang="en-CA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Then explain: </a:t>
            </a:r>
            <a:r>
              <a:rPr lang="en-CA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CA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800" b="1" baseline="-250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CA" sz="2800" b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CA" sz="28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en-CA" sz="28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800" b="1" baseline="-250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8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≡ </a:t>
            </a:r>
            <a:r>
              <a:rPr lang="en-CA" sz="2800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autonomous </a:t>
            </a:r>
            <a:r>
              <a:rPr lang="en-CA" sz="28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consumption</a:t>
            </a:r>
          </a:p>
          <a:p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(consumption not related to current Y)</a:t>
            </a:r>
          </a:p>
          <a:p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8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= marginal propensity to consume</a:t>
            </a:r>
          </a:p>
          <a:p>
            <a:r>
              <a:rPr lang="en-CA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		c</a:t>
            </a:r>
            <a:r>
              <a:rPr lang="en-CA" sz="28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 = ∆C/∆Y ≡ </a:t>
            </a:r>
            <a:r>
              <a:rPr lang="en-CA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MPC</a:t>
            </a:r>
          </a:p>
          <a:p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CA" sz="2400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induced consumption 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determined by Y</a:t>
            </a:r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0DEAE-294C-433B-BE59-5EA857F16ABC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98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38200"/>
          </a:xfrm>
        </p:spPr>
        <p:txBody>
          <a:bodyPr>
            <a:normAutofit/>
          </a:bodyPr>
          <a:lstStyle/>
          <a:p>
            <a:r>
              <a:rPr lang="en-CA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CA" sz="3600" b="1" i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Consumption Function</a:t>
            </a:r>
            <a:endParaRPr lang="en-CA" sz="3600" b="1" i="1" dirty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  <a:endParaRPr lang="en-U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840505" y="1319242"/>
            <a:ext cx="7680040" cy="4770537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numerical example:</a:t>
            </a:r>
          </a:p>
          <a:p>
            <a:r>
              <a:rPr lang="en-CA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 = C</a:t>
            </a:r>
            <a:r>
              <a:rPr lang="en-CA" sz="2400" baseline="-250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CA" sz="2400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400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,  		and 	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− C</a:t>
            </a:r>
            <a:r>
              <a:rPr lang="en-CA" sz="2400" baseline="-250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+ (1− 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)Y</a:t>
            </a:r>
          </a:p>
          <a:p>
            <a:r>
              <a:rPr lang="en-CA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= 20 + 0.8 Y		and	</a:t>
            </a: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= − 20 + 0.2Y</a:t>
            </a:r>
          </a:p>
          <a:p>
            <a:endParaRPr lang="en-C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Y	 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	∆C/∆Y		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= Y – C 	∆S/∆Y</a:t>
            </a:r>
          </a:p>
          <a:p>
            <a:r>
              <a:rPr lang="en-CA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0	 20	    --		   – 20		    --</a:t>
            </a:r>
          </a:p>
          <a:p>
            <a:r>
              <a:rPr lang="en-CA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50	 60	   0.8		   – 10  	   0.2</a:t>
            </a:r>
          </a:p>
          <a:p>
            <a:r>
              <a:rPr lang="en-C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       100        100	   0.8		     0		   0.2</a:t>
            </a:r>
          </a:p>
          <a:p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        150</a:t>
            </a:r>
            <a:r>
              <a:rPr lang="en-C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       140	   0.8		    10		   0.2</a:t>
            </a:r>
          </a:p>
          <a:p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         200       180	   0.8		    20		   0.2</a:t>
            </a:r>
          </a:p>
          <a:p>
            <a:endParaRPr lang="en-CA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Autonomous 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 = 20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MPC = ∆C/∆Y = 0.8</a:t>
            </a:r>
            <a:endParaRPr lang="en-CA" sz="2400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854360" y="2743200"/>
            <a:ext cx="714664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2667000" y="3170904"/>
            <a:ext cx="658090" cy="457200"/>
          </a:xfrm>
          <a:prstGeom prst="ellipse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Oval 8"/>
          <p:cNvSpPr/>
          <p:nvPr/>
        </p:nvSpPr>
        <p:spPr>
          <a:xfrm>
            <a:off x="3796145" y="3505200"/>
            <a:ext cx="623455" cy="457200"/>
          </a:xfrm>
          <a:prstGeom prst="ellipse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29000" y="0"/>
            <a:ext cx="4114800" cy="329184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0DEAE-294C-433B-BE59-5EA857F16ABC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8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722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609600"/>
            <a:ext cx="8229600" cy="563562"/>
          </a:xfrm>
        </p:spPr>
        <p:txBody>
          <a:bodyPr>
            <a:noAutofit/>
          </a:bodyPr>
          <a:lstStyle/>
          <a:p>
            <a:r>
              <a:rPr lang="en-CA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Consumption Function</a:t>
            </a:r>
          </a:p>
        </p:txBody>
      </p:sp>
      <p:sp>
        <p:nvSpPr>
          <p:cNvPr id="27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  <a:endParaRPr lang="en-U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685800" y="1467515"/>
            <a:ext cx="784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diagram to illustrate  C = 20 + 0.8Y</a:t>
            </a:r>
            <a:endParaRPr lang="en-CA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/>
          <p:cNvCxnSpPr>
            <a:stCxn id="4" idx="3"/>
          </p:cNvCxnSpPr>
          <p:nvPr/>
        </p:nvCxnSpPr>
        <p:spPr>
          <a:xfrm>
            <a:off x="2438400" y="2101334"/>
            <a:ext cx="0" cy="346126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438400" y="5486400"/>
            <a:ext cx="41910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438400" y="2514600"/>
            <a:ext cx="4191000" cy="2057400"/>
          </a:xfrm>
          <a:prstGeom prst="line">
            <a:avLst/>
          </a:prstGeom>
          <a:ln w="38100">
            <a:solidFill>
              <a:srgbClr val="EB91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3581400" y="4038600"/>
            <a:ext cx="0" cy="14478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2438400" y="4038600"/>
            <a:ext cx="11430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953000" y="3352800"/>
            <a:ext cx="0" cy="21336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2438400" y="3352800"/>
            <a:ext cx="25146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3695700" y="4038600"/>
            <a:ext cx="11811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4876800" y="3422075"/>
            <a:ext cx="0" cy="5334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087022" y="19166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92302" y="3168134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100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6029" y="385393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60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24600" y="2145268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C = 20 + 0.8Y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47800" y="4387334"/>
            <a:ext cx="1025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/>
              <a:t>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= 20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26689" y="553033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50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68306" y="548640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100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4600" y="553033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88838" y="4050268"/>
            <a:ext cx="994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∆Y = 50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83020" y="3537466"/>
            <a:ext cx="970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∆C = 40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6386" y="4050268"/>
            <a:ext cx="2163797" cy="369332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∆C/∆Y = 40/50 = 0.8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0DEAE-294C-433B-BE59-5EA857F16ABC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12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8229600" cy="7159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Consumption Function for Canada</a:t>
            </a:r>
          </a:p>
        </p:txBody>
      </p:sp>
      <p:sp>
        <p:nvSpPr>
          <p:cNvPr id="1027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101" name="Picture 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295401"/>
            <a:ext cx="7162799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257800" y="3848101"/>
            <a:ext cx="2008370" cy="584775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Regression line slope</a:t>
            </a: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MPC ≈ 0.90</a:t>
            </a:r>
            <a:endParaRPr lang="en-CA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6172200" y="2971800"/>
            <a:ext cx="309396" cy="762000"/>
          </a:xfrm>
          <a:prstGeom prst="straightConnector1">
            <a:avLst/>
          </a:prstGeom>
          <a:ln w="2222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Saving Function</a:t>
            </a:r>
            <a:endParaRPr lang="en-US" sz="3600" b="1" dirty="0" smtClean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381001" y="1700213"/>
            <a:ext cx="2819400" cy="365075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20 + 0.8Y</a:t>
            </a:r>
          </a:p>
          <a:p>
            <a:pPr eaLnBrk="1" hangingPunct="1">
              <a:buFontTx/>
              <a:buNone/>
            </a:pP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– 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</a:p>
          <a:p>
            <a:pPr eaLnBrk="1" hangingPunct="1">
              <a:buFontTx/>
              <a:buNone/>
            </a:pPr>
            <a:endParaRPr lang="en-CA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CA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– (20 + 0.8Y)</a:t>
            </a:r>
          </a:p>
          <a:p>
            <a:pPr eaLnBrk="1" hangingPunct="1">
              <a:buNone/>
            </a:pPr>
            <a:endParaRPr lang="en-CA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b="1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CA" sz="24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-20 + 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0.2Y</a:t>
            </a:r>
          </a:p>
          <a:p>
            <a:pPr eaLnBrk="1" hangingPunct="1">
              <a:buNone/>
            </a:pPr>
            <a:endParaRPr lang="en-CA" sz="2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en-CA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en-US" sz="2800" dirty="0" smtClean="0"/>
          </a:p>
        </p:txBody>
      </p:sp>
      <p:sp>
        <p:nvSpPr>
          <p:cNvPr id="1638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16391" name="Line 4"/>
          <p:cNvSpPr>
            <a:spLocks noChangeShapeType="1"/>
          </p:cNvSpPr>
          <p:nvPr/>
        </p:nvSpPr>
        <p:spPr bwMode="auto">
          <a:xfrm>
            <a:off x="3924300" y="1771650"/>
            <a:ext cx="0" cy="381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392" name="Line 5"/>
          <p:cNvSpPr>
            <a:spLocks noChangeShapeType="1"/>
          </p:cNvSpPr>
          <p:nvPr/>
        </p:nvSpPr>
        <p:spPr bwMode="auto">
          <a:xfrm>
            <a:off x="3924300" y="3733800"/>
            <a:ext cx="46085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2534" name="Line 6"/>
          <p:cNvSpPr>
            <a:spLocks noChangeShapeType="1"/>
          </p:cNvSpPr>
          <p:nvPr/>
        </p:nvSpPr>
        <p:spPr bwMode="auto">
          <a:xfrm flipV="1">
            <a:off x="3924300" y="3124200"/>
            <a:ext cx="4535488" cy="1223962"/>
          </a:xfrm>
          <a:prstGeom prst="line">
            <a:avLst/>
          </a:prstGeom>
          <a:noFill/>
          <a:ln w="38100">
            <a:solidFill>
              <a:srgbClr val="FFC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394" name="Text Box 7"/>
          <p:cNvSpPr txBox="1">
            <a:spLocks noChangeArrowheads="1"/>
          </p:cNvSpPr>
          <p:nvPr/>
        </p:nvSpPr>
        <p:spPr bwMode="auto">
          <a:xfrm>
            <a:off x="3466809" y="1402318"/>
            <a:ext cx="137556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>
                <a:latin typeface="Times New Roman" pitchFamily="18" charset="0"/>
                <a:cs typeface="Times New Roman" pitchFamily="18" charset="0"/>
              </a:rPr>
              <a:t>Saving (</a:t>
            </a:r>
            <a:r>
              <a:rPr lang="en-CA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b="1" dirty="0">
                <a:latin typeface="Times New Roman" pitchFamily="18" charset="0"/>
                <a:cs typeface="Times New Roman" pitchFamily="18" charset="0"/>
              </a:rPr>
              <a:t>)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6748463" y="2754868"/>
            <a:ext cx="23193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dirty="0" smtClean="0">
                <a:latin typeface="Tahoma" pitchFamily="34" charset="0"/>
              </a:rPr>
              <a:t>      </a:t>
            </a:r>
            <a:r>
              <a:rPr lang="en-CA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CA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= -20 + 0.2Y</a:t>
            </a:r>
            <a:endParaRPr lang="en-US" b="1" dirty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7" name="Line 10"/>
          <p:cNvSpPr>
            <a:spLocks noChangeShapeType="1"/>
          </p:cNvSpPr>
          <p:nvPr/>
        </p:nvSpPr>
        <p:spPr bwMode="auto">
          <a:xfrm flipV="1">
            <a:off x="4932363" y="3749675"/>
            <a:ext cx="0" cy="288925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398" name="Line 11"/>
          <p:cNvSpPr>
            <a:spLocks noChangeShapeType="1"/>
          </p:cNvSpPr>
          <p:nvPr/>
        </p:nvSpPr>
        <p:spPr bwMode="auto">
          <a:xfrm>
            <a:off x="5011738" y="3657600"/>
            <a:ext cx="10080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399" name="Text Box 12"/>
          <p:cNvSpPr txBox="1">
            <a:spLocks noChangeArrowheads="1"/>
          </p:cNvSpPr>
          <p:nvPr/>
        </p:nvSpPr>
        <p:spPr bwMode="auto">
          <a:xfrm>
            <a:off x="3390901" y="4275726"/>
            <a:ext cx="64769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dirty="0" smtClean="0">
                <a:latin typeface="Tahoma" pitchFamily="34" charset="0"/>
              </a:rPr>
              <a:t>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-20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0" name="Text Box 13"/>
          <p:cNvSpPr txBox="1">
            <a:spLocks noChangeArrowheads="1"/>
          </p:cNvSpPr>
          <p:nvPr/>
        </p:nvSpPr>
        <p:spPr bwMode="auto">
          <a:xfrm>
            <a:off x="3429000" y="3914847"/>
            <a:ext cx="5762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CA" b="1" dirty="0">
                <a:latin typeface="Times New Roman" pitchFamily="18" charset="0"/>
                <a:cs typeface="Times New Roman" pitchFamily="18" charset="0"/>
              </a:rPr>
              <a:t>10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1" name="Text Box 14"/>
          <p:cNvSpPr txBox="1">
            <a:spLocks noChangeArrowheads="1"/>
          </p:cNvSpPr>
          <p:nvPr/>
        </p:nvSpPr>
        <p:spPr bwMode="auto">
          <a:xfrm>
            <a:off x="3636962" y="3566319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>
                <a:latin typeface="Times New Roman" pitchFamily="18" charset="0"/>
                <a:cs typeface="Times New Roman" pitchFamily="18" charset="0"/>
              </a:rPr>
              <a:t>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3" name="Text Box 16"/>
          <p:cNvSpPr txBox="1">
            <a:spLocks noChangeArrowheads="1"/>
          </p:cNvSpPr>
          <p:nvPr/>
        </p:nvSpPr>
        <p:spPr bwMode="auto">
          <a:xfrm>
            <a:off x="4644232" y="3382962"/>
            <a:ext cx="5762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>
                <a:latin typeface="Times New Roman" pitchFamily="18" charset="0"/>
                <a:cs typeface="Times New Roman" pitchFamily="18" charset="0"/>
              </a:rPr>
              <a:t>50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4" name="Text Box 17"/>
          <p:cNvSpPr txBox="1">
            <a:spLocks noChangeArrowheads="1"/>
          </p:cNvSpPr>
          <p:nvPr/>
        </p:nvSpPr>
        <p:spPr bwMode="auto">
          <a:xfrm>
            <a:off x="5885656" y="3318430"/>
            <a:ext cx="6858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>
                <a:latin typeface="Times New Roman" pitchFamily="18" charset="0"/>
                <a:cs typeface="Times New Roman" pitchFamily="18" charset="0"/>
              </a:rPr>
              <a:t>100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05800" y="3770601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81022" y="1750367"/>
            <a:ext cx="364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en-C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12263" y="5089359"/>
            <a:ext cx="5485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dirty="0" smtClean="0"/>
              <a:t> </a:t>
            </a:r>
            <a:r>
              <a:rPr lang="en-CA" sz="28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CA" dirty="0" smtClean="0"/>
              <a:t> </a:t>
            </a:r>
            <a:endParaRPr lang="en-CA" dirty="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3960811" y="4082844"/>
            <a:ext cx="971552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4749799" y="4458732"/>
            <a:ext cx="3327401" cy="369332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CA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MPS = </a:t>
            </a:r>
            <a:r>
              <a:rPr lang="en-CA" b="1" kern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∆S/</a:t>
            </a:r>
            <a:r>
              <a:rPr lang="en-CA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∆Y </a:t>
            </a:r>
            <a:r>
              <a:rPr lang="en-CA" b="1" kern="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= 10/50 =0.2</a:t>
            </a:r>
            <a:endParaRPr lang="en-CA" b="1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11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uiExpand="1" build="p"/>
      <p:bldP spid="22534" grpId="0" animBg="1"/>
      <p:bldP spid="22537" grpId="0"/>
      <p:bldP spid="16397" grpId="0" animBg="1"/>
      <p:bldP spid="16398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Investment Expenditure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573394"/>
            <a:ext cx="4590476" cy="4771231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Investment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planned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business spending on plant, equipment &amp; inventories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 = I</a:t>
            </a:r>
            <a:r>
              <a:rPr lang="en-US" sz="24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bi</a:t>
            </a:r>
            <a:r>
              <a:rPr lang="en-US" sz="24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(assuming i constant)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Investment is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autonomous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endParaRPr lang="en-US" sz="12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Based on business expectations of demand for output &amp; profit</a:t>
            </a: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endParaRPr lang="en-US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rgbClr val="002060"/>
              </a:buClr>
              <a:buSzPct val="105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∆i &amp;/or ∆Expectations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shift 	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function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17415" name="Line 4"/>
          <p:cNvSpPr>
            <a:spLocks noChangeShapeType="1"/>
          </p:cNvSpPr>
          <p:nvPr/>
        </p:nvSpPr>
        <p:spPr bwMode="auto">
          <a:xfrm>
            <a:off x="5076825" y="2205038"/>
            <a:ext cx="0" cy="30241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416" name="Line 5"/>
          <p:cNvSpPr>
            <a:spLocks noChangeShapeType="1"/>
          </p:cNvSpPr>
          <p:nvPr/>
        </p:nvSpPr>
        <p:spPr bwMode="auto">
          <a:xfrm>
            <a:off x="5076825" y="5229225"/>
            <a:ext cx="33845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417" name="Text Box 6"/>
          <p:cNvSpPr txBox="1">
            <a:spLocks noChangeArrowheads="1"/>
          </p:cNvSpPr>
          <p:nvPr/>
        </p:nvSpPr>
        <p:spPr bwMode="auto">
          <a:xfrm>
            <a:off x="7442200" y="5257800"/>
            <a:ext cx="15494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Real GDP  Y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8" name="Line 7"/>
          <p:cNvSpPr>
            <a:spLocks noChangeShapeType="1"/>
          </p:cNvSpPr>
          <p:nvPr/>
        </p:nvSpPr>
        <p:spPr bwMode="auto">
          <a:xfrm>
            <a:off x="5076825" y="4005263"/>
            <a:ext cx="338455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419" name="Text Box 8"/>
          <p:cNvSpPr txBox="1">
            <a:spLocks noChangeArrowheads="1"/>
          </p:cNvSpPr>
          <p:nvPr/>
        </p:nvSpPr>
        <p:spPr bwMode="auto">
          <a:xfrm>
            <a:off x="7555996" y="3574289"/>
            <a:ext cx="14303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 =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bi</a:t>
            </a:r>
            <a:r>
              <a:rPr lang="en-US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48200" y="3758955"/>
            <a:ext cx="428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0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CA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42876" y="1835706"/>
            <a:ext cx="1287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Investment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uiExpand="1" build="p"/>
      <p:bldP spid="17418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8229600" cy="7159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Export and Import Functions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447800"/>
            <a:ext cx="8229600" cy="4800600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Exports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): </a:t>
            </a:r>
          </a:p>
          <a:p>
            <a:pPr>
              <a:buFontTx/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3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Spending by residents of foreign countries on domestic output</a:t>
            </a:r>
          </a:p>
          <a:p>
            <a:pPr>
              <a:buClr>
                <a:srgbClr val="002060"/>
              </a:buClr>
              <a:buSzPct val="103000"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3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Exports  are autonomous expenditure:  </a:t>
            </a:r>
            <a:r>
              <a:rPr lang="en-US" sz="2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 = X</a:t>
            </a:r>
            <a:r>
              <a:rPr lang="en-US" sz="2600" b="1" baseline="-25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sz="26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3000"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3000"/>
            </a:pPr>
            <a:r>
              <a:rPr lang="en-US" sz="2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depends on: foreign Y, </a:t>
            </a:r>
          </a:p>
          <a:p>
            <a:pPr marL="0" indent="0">
              <a:buClr>
                <a:srgbClr val="002060"/>
              </a:buClr>
              <a:buSzPct val="103000"/>
              <a:buNone/>
            </a:pP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domestic &amp; foreign P</a:t>
            </a:r>
          </a:p>
          <a:p>
            <a:pPr marL="0" indent="0">
              <a:buClr>
                <a:srgbClr val="002060"/>
              </a:buClr>
              <a:buSzPct val="103000"/>
              <a:buNone/>
            </a:pP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foreign exchange rates</a:t>
            </a:r>
          </a:p>
          <a:p>
            <a:pPr marL="0" indent="0">
              <a:buClr>
                <a:srgbClr val="002060"/>
              </a:buClr>
              <a:buSzPct val="103000"/>
              <a:buNone/>
            </a:pP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   tastes and preferences</a:t>
            </a:r>
          </a:p>
          <a:p>
            <a:pPr marL="0" indent="0">
              <a:buClr>
                <a:srgbClr val="002060"/>
              </a:buClr>
              <a:buSzPct val="103000"/>
              <a:buNone/>
            </a:pPr>
            <a:r>
              <a:rPr lang="en-US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   </a:t>
            </a:r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endParaRPr lang="en-US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600" dirty="0" smtClean="0"/>
          </a:p>
          <a:p>
            <a:pPr>
              <a:buFontTx/>
              <a:buNone/>
            </a:pPr>
            <a:r>
              <a:rPr lang="en-US" sz="2600" dirty="0"/>
              <a:t>	</a:t>
            </a:r>
            <a:endParaRPr lang="en-US" sz="2600" dirty="0" smtClean="0"/>
          </a:p>
          <a:p>
            <a:pPr>
              <a:buFontTx/>
              <a:buNone/>
            </a:pPr>
            <a:endParaRPr lang="en-US" sz="2800" dirty="0"/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1946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4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229600" cy="563562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Export and Import Functions</a:t>
            </a:r>
            <a:endParaRPr lang="en-CA" sz="3600" b="1" dirty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3845" y="1143000"/>
            <a:ext cx="79248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Imports (IM):</a:t>
            </a:r>
          </a:p>
          <a:p>
            <a:endParaRPr lang="en-CA" sz="1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Domestic spending on foreign output 	</a:t>
            </a:r>
          </a:p>
          <a:p>
            <a:pPr marL="457200" indent="-457200">
              <a:buFont typeface="Arial" pitchFamily="34" charset="0"/>
              <a:buChar char="•"/>
            </a:pPr>
            <a:endParaRPr lang="en-CA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IM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embedded in C, I &amp; X</a:t>
            </a:r>
          </a:p>
          <a:p>
            <a:pPr marL="457200" indent="-457200">
              <a:buFont typeface="Arial" pitchFamily="34" charset="0"/>
              <a:buChar char="•"/>
            </a:pPr>
            <a:endParaRPr lang="en-CA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IM = IM</a:t>
            </a:r>
            <a:r>
              <a:rPr lang="en-CA" sz="2400" b="1" baseline="-25000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CA" sz="2400" b="1" dirty="0" err="1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mY</a:t>
            </a:r>
            <a:endParaRPr lang="en-CA" sz="2400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IM</a:t>
            </a:r>
            <a:r>
              <a:rPr lang="en-CA" sz="2400" b="1" baseline="-25000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autonomous imports</a:t>
            </a:r>
          </a:p>
          <a:p>
            <a:r>
              <a:rPr lang="en-CA" sz="24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CA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∆IM/∆Y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marginal propensity to import</a:t>
            </a:r>
          </a:p>
          <a:p>
            <a:endParaRPr lang="en-CA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CA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IM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depends on:  domestic income Y, </a:t>
            </a:r>
          </a:p>
          <a:p>
            <a:pPr lvl="5"/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domestic &amp; foreign P, </a:t>
            </a:r>
          </a:p>
          <a:p>
            <a:pPr lvl="5"/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foreign exchange rates</a:t>
            </a:r>
          </a:p>
          <a:p>
            <a:pPr lvl="5"/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tastes and preferences</a:t>
            </a:r>
          </a:p>
          <a:p>
            <a:pPr lvl="5"/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CA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etc</a:t>
            </a:r>
            <a:endParaRPr lang="en-CA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en-C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0DEAE-294C-433B-BE59-5EA857F16ABC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12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90291" y="468868"/>
            <a:ext cx="8229600" cy="838200"/>
          </a:xfrm>
        </p:spPr>
        <p:txBody>
          <a:bodyPr/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Export and Import Functions</a:t>
            </a:r>
            <a:endParaRPr lang="en-US" sz="3200" dirty="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0066"/>
            <a:ext cx="2514600" cy="4646097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Suppose: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	</a:t>
            </a:r>
            <a:r>
              <a:rPr lang="en-U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b="1" baseline="-25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= 100</a:t>
            </a:r>
          </a:p>
          <a:p>
            <a:pPr>
              <a:buFontTx/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	</a:t>
            </a:r>
            <a:r>
              <a:rPr lang="en-US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IM = 40 + 0.2Y</a:t>
            </a:r>
          </a:p>
          <a:p>
            <a:pPr>
              <a:buFontTx/>
              <a:buNone/>
            </a:pPr>
            <a:r>
              <a:rPr lang="en-US" dirty="0" smtClean="0"/>
              <a:t>  </a:t>
            </a:r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2150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3810000" y="1480066"/>
            <a:ext cx="0" cy="3472934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3810000" y="4876800"/>
            <a:ext cx="4724400" cy="762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3810000" y="3200400"/>
            <a:ext cx="3886200" cy="76200"/>
          </a:xfrm>
          <a:prstGeom prst="line">
            <a:avLst/>
          </a:prstGeom>
          <a:ln w="34925">
            <a:solidFill>
              <a:srgbClr val="99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3810000" y="2743200"/>
            <a:ext cx="3886200" cy="1447800"/>
          </a:xfrm>
          <a:prstGeom prst="line">
            <a:avLst/>
          </a:prstGeom>
          <a:ln w="34925">
            <a:solidFill>
              <a:srgbClr val="FF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00800" y="3216533"/>
            <a:ext cx="0" cy="1698367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76600" y="1307068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X, IM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54468" y="3097768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endParaRPr lang="en-CA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68854" y="400633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16106" y="487680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300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15750" y="4890655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82345" y="3053834"/>
            <a:ext cx="906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CA" b="1" baseline="-25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=100</a:t>
            </a:r>
            <a:endParaRPr lang="en-CA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04958" y="2373868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IM = 40 + 0.2Y</a:t>
            </a:r>
            <a:endParaRPr lang="en-CA" b="1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5257800" y="3238500"/>
            <a:ext cx="0" cy="1676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391400" y="2895600"/>
            <a:ext cx="0" cy="1995055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982496" y="487680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62800" y="487680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450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91000" y="3352800"/>
            <a:ext cx="906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X &gt; IM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34489" y="2590800"/>
            <a:ext cx="906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 &lt; IM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6477000" y="2819400"/>
            <a:ext cx="838200" cy="20216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4" idx="3"/>
          </p:cNvCxnSpPr>
          <p:nvPr/>
        </p:nvCxnSpPr>
        <p:spPr>
          <a:xfrm flipV="1">
            <a:off x="5097017" y="3467100"/>
            <a:ext cx="64476" cy="70366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15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229600" cy="487362"/>
          </a:xfrm>
        </p:spPr>
        <p:txBody>
          <a:bodyPr>
            <a:noAutofit/>
          </a:bodyPr>
          <a:lstStyle/>
          <a:p>
            <a:r>
              <a:rPr lang="en-CA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Volatility of AE Components</a:t>
            </a:r>
            <a:endParaRPr lang="en-CA" sz="3200" b="1" dirty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0DEAE-294C-433B-BE59-5EA857F16ABC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190625"/>
            <a:ext cx="6965960" cy="521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715000" y="1600200"/>
            <a:ext cx="3416320" cy="1200329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b="1" dirty="0">
                <a:latin typeface="Times New Roman" pitchFamily="18" charset="0"/>
                <a:cs typeface="Times New Roman" pitchFamily="18" charset="0"/>
              </a:rPr>
              <a:t>Consumption is the largest &amp; </a:t>
            </a:r>
            <a:endParaRPr lang="en-CA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       most </a:t>
            </a:r>
            <a:r>
              <a:rPr lang="en-CA" b="1" dirty="0">
                <a:latin typeface="Times New Roman" pitchFamily="18" charset="0"/>
                <a:cs typeface="Times New Roman" pitchFamily="18" charset="0"/>
              </a:rPr>
              <a:t>stable part of AE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b="1" dirty="0">
                <a:latin typeface="Times New Roman" pitchFamily="18" charset="0"/>
                <a:cs typeface="Times New Roman" pitchFamily="18" charset="0"/>
              </a:rPr>
              <a:t>Investment &amp; exports are </a:t>
            </a:r>
            <a:endParaRPr lang="en-CA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        volatile </a:t>
            </a:r>
            <a:r>
              <a:rPr lang="en-CA" b="1" dirty="0">
                <a:latin typeface="Times New Roman" pitchFamily="18" charset="0"/>
                <a:cs typeface="Times New Roman" pitchFamily="18" charset="0"/>
              </a:rPr>
              <a:t>parts of AE</a:t>
            </a:r>
          </a:p>
        </p:txBody>
      </p:sp>
    </p:spTree>
    <p:extLst>
      <p:ext uri="{BB962C8B-B14F-4D97-AF65-F5344CB8AC3E}">
        <p14:creationId xmlns:p14="http://schemas.microsoft.com/office/powerpoint/2010/main" val="133964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933" y="533400"/>
            <a:ext cx="8229600" cy="563562"/>
          </a:xfrm>
        </p:spPr>
        <p:txBody>
          <a:bodyPr>
            <a:noAutofit/>
          </a:bodyPr>
          <a:lstStyle/>
          <a:p>
            <a:r>
              <a:rPr lang="en-CA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Aggregate Expenditure </a:t>
            </a:r>
            <a:r>
              <a:rPr lang="en-CA" sz="36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(AE) </a:t>
            </a:r>
            <a:r>
              <a:rPr lang="en-CA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Function</a:t>
            </a:r>
            <a:endParaRPr lang="en-CA" sz="3600" b="1" dirty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7414" y="1479445"/>
            <a:ext cx="805311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sz="24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400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C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400" b="1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C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CA" sz="24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CA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IM</a:t>
            </a:r>
          </a:p>
          <a:p>
            <a:endParaRPr lang="en-CA" sz="1200" dirty="0"/>
          </a:p>
          <a:p>
            <a:r>
              <a:rPr lang="en-CA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Suppose:</a:t>
            </a:r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  	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 = 20 + 0.8Y</a:t>
            </a:r>
          </a:p>
          <a:p>
            <a:r>
              <a:rPr lang="en-CA" sz="24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 = 20</a:t>
            </a:r>
          </a:p>
          <a:p>
            <a:r>
              <a:rPr lang="en-CA" sz="24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 = 50</a:t>
            </a:r>
          </a:p>
          <a:p>
            <a:r>
              <a:rPr lang="en-CA" sz="24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IM = 10 + 0.2Y</a:t>
            </a:r>
          </a:p>
          <a:p>
            <a:endParaRPr lang="en-CA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4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AE = 80 + 0.6Y</a:t>
            </a:r>
          </a:p>
          <a:p>
            <a:r>
              <a:rPr lang="en-CA" sz="2400" dirty="0" smtClean="0"/>
              <a:t>	</a:t>
            </a:r>
          </a:p>
          <a:p>
            <a:r>
              <a:rPr lang="en-CA" sz="2400" dirty="0"/>
              <a:t>	</a:t>
            </a:r>
            <a:r>
              <a:rPr lang="en-CA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	</a:t>
            </a:r>
            <a:r>
              <a:rPr lang="en-CA" sz="2400" b="1" u="sng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CA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u="sng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IM</a:t>
            </a:r>
            <a:r>
              <a:rPr lang="en-CA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u="sng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400" b="1" u="sng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∆AE/∆Y</a:t>
            </a:r>
            <a:endParaRPr lang="en-CA" sz="2400" b="1" u="sng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dirty="0" smtClean="0"/>
              <a:t>	</a:t>
            </a:r>
            <a:r>
              <a:rPr lang="en-CA" sz="2000" dirty="0" smtClean="0">
                <a:latin typeface="Times New Roman" pitchFamily="18" charset="0"/>
                <a:cs typeface="Times New Roman" pitchFamily="18" charset="0"/>
              </a:rPr>
              <a:t>0	20	20	50	10	80	     - </a:t>
            </a:r>
          </a:p>
          <a:p>
            <a:r>
              <a:rPr lang="en-CA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000" dirty="0" smtClean="0">
                <a:latin typeface="Times New Roman" pitchFamily="18" charset="0"/>
                <a:cs typeface="Times New Roman" pitchFamily="18" charset="0"/>
              </a:rPr>
              <a:t>100	100	20	50	30	140	    0.6</a:t>
            </a:r>
          </a:p>
          <a:p>
            <a:r>
              <a:rPr lang="en-CA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000" dirty="0" smtClean="0">
                <a:latin typeface="Times New Roman" pitchFamily="18" charset="0"/>
                <a:cs typeface="Times New Roman" pitchFamily="18" charset="0"/>
              </a:rPr>
              <a:t>150	140	20	50	40	170	    0.6</a:t>
            </a:r>
          </a:p>
          <a:p>
            <a:r>
              <a:rPr lang="en-CA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000" dirty="0" smtClean="0">
                <a:latin typeface="Times New Roman" pitchFamily="18" charset="0"/>
                <a:cs typeface="Times New Roman" pitchFamily="18" charset="0"/>
              </a:rPr>
              <a:t>200	180	20	50	50	200	    0.6</a:t>
            </a:r>
            <a:endParaRPr lang="en-C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3124200" y="3657600"/>
            <a:ext cx="502920" cy="457200"/>
          </a:xfrm>
          <a:prstGeom prst="ellipse">
            <a:avLst/>
          </a:prstGeom>
          <a:noFill/>
          <a:ln w="349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Oval 7"/>
          <p:cNvSpPr/>
          <p:nvPr/>
        </p:nvSpPr>
        <p:spPr>
          <a:xfrm>
            <a:off x="6026729" y="4779309"/>
            <a:ext cx="457200" cy="368163"/>
          </a:xfrm>
          <a:prstGeom prst="ellipse">
            <a:avLst/>
          </a:prstGeom>
          <a:noFill/>
          <a:ln w="349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Oval 8"/>
          <p:cNvSpPr/>
          <p:nvPr/>
        </p:nvSpPr>
        <p:spPr>
          <a:xfrm>
            <a:off x="3810001" y="3657600"/>
            <a:ext cx="457200" cy="484019"/>
          </a:xfrm>
          <a:prstGeom prst="ellipse">
            <a:avLst/>
          </a:prstGeom>
          <a:noFill/>
          <a:ln w="34925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Oval 9"/>
          <p:cNvSpPr/>
          <p:nvPr/>
        </p:nvSpPr>
        <p:spPr>
          <a:xfrm>
            <a:off x="7167534" y="5077690"/>
            <a:ext cx="553212" cy="408710"/>
          </a:xfrm>
          <a:prstGeom prst="ellipse">
            <a:avLst/>
          </a:prstGeom>
          <a:noFill/>
          <a:ln w="34925"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0DEAE-294C-433B-BE59-5EA857F16ABC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5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475199"/>
            <a:ext cx="8229600" cy="639762"/>
          </a:xfrm>
        </p:spPr>
        <p:txBody>
          <a:bodyPr/>
          <a:lstStyle/>
          <a:p>
            <a:r>
              <a:rPr lang="en-CA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Aggregate Expenditure </a:t>
            </a:r>
            <a:r>
              <a:rPr lang="en-CA" sz="32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(AE) </a:t>
            </a:r>
            <a:r>
              <a:rPr lang="en-CA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Function</a:t>
            </a:r>
            <a:endParaRPr lang="en-US" sz="3200" dirty="0" smtClean="0"/>
          </a:p>
        </p:txBody>
      </p:sp>
      <p:sp>
        <p:nvSpPr>
          <p:cNvPr id="2355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  <a:endParaRPr lang="en-US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332034" y="1114961"/>
            <a:ext cx="24901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AE = C + I + X - IM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 = C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cY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 = I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		</a:t>
            </a:r>
            <a:endParaRPr lang="en-CA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 = IM</a:t>
            </a:r>
            <a:r>
              <a:rPr lang="en-CA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mY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3048000" y="2590800"/>
            <a:ext cx="0" cy="35052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048000" y="6096000"/>
            <a:ext cx="41910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048000" y="2819400"/>
            <a:ext cx="3429000" cy="228600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4634345" y="4038600"/>
            <a:ext cx="0" cy="19812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3048000" y="4038600"/>
            <a:ext cx="16002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713191" y="4038600"/>
            <a:ext cx="10668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5784275" y="3215375"/>
            <a:ext cx="0" cy="2804425"/>
          </a:xfrm>
          <a:prstGeom prst="line">
            <a:avLst/>
          </a:prstGeom>
          <a:ln w="22225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048000" y="3276600"/>
            <a:ext cx="2736275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200400" y="3429000"/>
            <a:ext cx="19812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607814" y="252626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76743" y="4888468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46834" y="603146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2600" y="603146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900446" y="60314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2" name="TextBox 23551"/>
          <p:cNvSpPr txBox="1"/>
          <p:nvPr/>
        </p:nvSpPr>
        <p:spPr>
          <a:xfrm>
            <a:off x="5006782" y="3669268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9" name="TextBox 23558"/>
          <p:cNvSpPr txBox="1"/>
          <p:nvPr/>
        </p:nvSpPr>
        <p:spPr>
          <a:xfrm>
            <a:off x="5715000" y="3135868"/>
            <a:ext cx="709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4" name="TextBox 23563"/>
          <p:cNvSpPr txBox="1"/>
          <p:nvPr/>
        </p:nvSpPr>
        <p:spPr>
          <a:xfrm>
            <a:off x="2533974" y="3897868"/>
            <a:ext cx="590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65" name="TextBox 23564"/>
          <p:cNvSpPr txBox="1"/>
          <p:nvPr/>
        </p:nvSpPr>
        <p:spPr>
          <a:xfrm>
            <a:off x="2527049" y="3059668"/>
            <a:ext cx="590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 smtClean="0"/>
              <a:t>1</a:t>
            </a:r>
            <a:endParaRPr lang="en-CA" b="1" dirty="0"/>
          </a:p>
        </p:txBody>
      </p:sp>
      <p:sp>
        <p:nvSpPr>
          <p:cNvPr id="23566" name="TextBox 23565"/>
          <p:cNvSpPr txBox="1"/>
          <p:nvPr/>
        </p:nvSpPr>
        <p:spPr>
          <a:xfrm>
            <a:off x="6169078" y="2450068"/>
            <a:ext cx="2076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AE = A</a:t>
            </a:r>
            <a:r>
              <a:rPr lang="en-CA" b="1" baseline="-250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+ (c – m)Y</a:t>
            </a:r>
            <a:endParaRPr lang="en-CA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69078" y="3821668"/>
            <a:ext cx="1936171" cy="646331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CA" b="1" dirty="0" smtClean="0"/>
              <a:t>∆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AE/∆Y = (c – m)</a:t>
            </a: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= slope  of 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18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34217" y="1186934"/>
            <a:ext cx="36257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AE = </a:t>
            </a:r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CA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cY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I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+ X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− IM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− </a:t>
            </a:r>
            <a:r>
              <a:rPr lang="en-CA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mY</a:t>
            </a:r>
            <a:endParaRPr lang="en-CA" sz="2000" b="1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72317" y="1745903"/>
            <a:ext cx="2706831" cy="461665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CA" sz="24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AE = A</a:t>
            </a:r>
            <a:r>
              <a:rPr lang="en-CA" sz="2400" b="1" baseline="-25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+ (c </a:t>
            </a:r>
            <a:r>
              <a:rPr lang="en-CA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– m)Y</a:t>
            </a:r>
            <a:endParaRPr lang="en-CA" sz="2400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3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552" grpId="0"/>
      <p:bldP spid="3" grpId="0" animBg="1"/>
      <p:bldP spid="6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" y="438706"/>
            <a:ext cx="8229600" cy="639762"/>
          </a:xfrm>
        </p:spPr>
        <p:txBody>
          <a:bodyPr/>
          <a:lstStyle/>
          <a:p>
            <a:r>
              <a:rPr lang="en-CA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Aggregate Expenditure </a:t>
            </a:r>
            <a:r>
              <a:rPr lang="en-CA" sz="32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(AE) </a:t>
            </a:r>
            <a:r>
              <a:rPr lang="en-CA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Function</a:t>
            </a:r>
            <a:endParaRPr lang="en-CA" sz="3200" dirty="0"/>
          </a:p>
        </p:txBody>
      </p:sp>
      <p:sp>
        <p:nvSpPr>
          <p:cNvPr id="3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  <a:endParaRPr lang="en-U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65419" y="1178004"/>
            <a:ext cx="787440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A numerical  example</a:t>
            </a:r>
            <a:endParaRPr lang="en-CA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C = 20 + 0.8Y			AE = 20 + 20 + 50 – 10 + 0.8Y – 0.2Y</a:t>
            </a:r>
          </a:p>
          <a:p>
            <a:r>
              <a:rPr lang="en-CA" sz="2000" b="1" dirty="0">
                <a:latin typeface="Times New Roman" pitchFamily="18" charset="0"/>
                <a:cs typeface="Times New Roman" pitchFamily="18" charset="0"/>
              </a:rPr>
              <a:t>I = 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20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X </a:t>
            </a:r>
            <a:r>
              <a:rPr lang="en-CA" sz="2000" b="1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50					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IM = 10 + 0.2Y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200400" y="2590800"/>
            <a:ext cx="0" cy="32766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200400" y="5867400"/>
            <a:ext cx="38862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200400" y="3096490"/>
            <a:ext cx="3352800" cy="2057400"/>
          </a:xfrm>
          <a:prstGeom prst="line">
            <a:avLst/>
          </a:prstGeom>
          <a:ln w="3492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5143500" y="3962400"/>
            <a:ext cx="0" cy="1905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200400" y="3962400"/>
            <a:ext cx="19431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343400" y="4419600"/>
            <a:ext cx="0" cy="14478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3200400" y="4419600"/>
            <a:ext cx="11430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>
            <a:off x="4343400" y="4419600"/>
            <a:ext cx="8001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429000" y="3962400"/>
            <a:ext cx="0" cy="4572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954178" y="237386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858000" y="58790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842212" y="2754868"/>
            <a:ext cx="1749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 = 80 + 0.6Y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677810" y="4964668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80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856018" y="5879068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250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69484" y="3745468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230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32343" y="5879068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150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677810" y="4202668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170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3226" y="3886200"/>
            <a:ext cx="1257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∆Y = - 100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20869" y="3593068"/>
            <a:ext cx="1316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∆AE =  - 60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3459445" y="3913909"/>
            <a:ext cx="426755" cy="200891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4743450" y="4038600"/>
            <a:ext cx="514350" cy="272534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096000" y="4278868"/>
            <a:ext cx="2760115" cy="369332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∆AE/∆Y = - 60/ - 100 = 0.6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0DEAE-294C-433B-BE59-5EA857F16ABC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19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03721" y="1976735"/>
            <a:ext cx="2185214" cy="461665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CA" sz="2400" b="1" dirty="0">
                <a:latin typeface="Times New Roman" pitchFamily="18" charset="0"/>
                <a:cs typeface="Times New Roman" pitchFamily="18" charset="0"/>
              </a:rPr>
              <a:t>AE = 80 + 0.6Y</a:t>
            </a:r>
          </a:p>
        </p:txBody>
      </p:sp>
    </p:spTree>
    <p:extLst>
      <p:ext uri="{BB962C8B-B14F-4D97-AF65-F5344CB8AC3E}">
        <p14:creationId xmlns:p14="http://schemas.microsoft.com/office/powerpoint/2010/main" val="416938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Equilibrium Output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534400" cy="4906963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Short-run equilibrium:</a:t>
            </a:r>
          </a:p>
          <a:p>
            <a:pPr marL="0" indent="0" eaLnBrk="1" hangingPunct="1"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eaLnBrk="1" hangingPunct="1">
              <a:buClr>
                <a:srgbClr val="002060"/>
              </a:buClr>
              <a:buSzPct val="110000"/>
              <a:defRPr/>
            </a:pP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 = AE</a:t>
            </a:r>
          </a:p>
          <a:p>
            <a:pPr eaLnBrk="1" hangingPunct="1">
              <a:buClr>
                <a:srgbClr val="002060"/>
              </a:buClr>
              <a:buSzPct val="110000"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>
              <a:buClr>
                <a:srgbClr val="002060"/>
              </a:buClr>
              <a:buSzPct val="110000"/>
              <a:defRPr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Current output = </a:t>
            </a:r>
            <a:r>
              <a:rPr lang="en-US" sz="28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planned</a:t>
            </a: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expenditure on current output</a:t>
            </a:r>
          </a:p>
          <a:p>
            <a:pPr marL="0" indent="0">
              <a:buClr>
                <a:srgbClr val="002060"/>
              </a:buClr>
              <a:buSzPct val="110000"/>
              <a:buNone/>
              <a:defRPr/>
            </a:pP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eaLnBrk="1" hangingPunct="1">
              <a:buClr>
                <a:srgbClr val="002060"/>
              </a:buClr>
              <a:buSzPct val="110000"/>
              <a:defRPr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Business revenues cover costs &amp; expected profit</a:t>
            </a:r>
          </a:p>
          <a:p>
            <a:pPr eaLnBrk="1" hangingPunct="1">
              <a:buClr>
                <a:srgbClr val="002060"/>
              </a:buClr>
              <a:buSzPct val="110000"/>
              <a:defRPr/>
            </a:pP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eaLnBrk="1" hangingPunct="1">
              <a:buClr>
                <a:srgbClr val="002060"/>
              </a:buClr>
              <a:buSzPct val="110000"/>
              <a:defRPr/>
            </a:pP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No unplanned ∆ inventories</a:t>
            </a:r>
          </a:p>
        </p:txBody>
      </p:sp>
      <p:sp>
        <p:nvSpPr>
          <p:cNvPr id="2457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48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14" name="Rectangle 2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/>
          <a:lstStyle/>
          <a:p>
            <a:pPr eaLnBrk="1" hangingPunct="1"/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Equilibrium </a:t>
            </a: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Output: the 45</a:t>
            </a:r>
            <a:r>
              <a:rPr lang="en-US" sz="3200" b="1" baseline="30000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32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Diagram </a:t>
            </a:r>
          </a:p>
        </p:txBody>
      </p:sp>
      <p:sp>
        <p:nvSpPr>
          <p:cNvPr id="2560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7240" y="1528813"/>
            <a:ext cx="244560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b="1" dirty="0" err="1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Equil</a:t>
            </a:r>
            <a:r>
              <a:rPr lang="en-CA" sz="20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:  Y = AE</a:t>
            </a:r>
          </a:p>
          <a:p>
            <a:endParaRPr lang="en-CA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en-CA" sz="2000" b="1" baseline="30000" dirty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>
                <a:latin typeface="Times New Roman" pitchFamily="18" charset="0"/>
                <a:cs typeface="Times New Roman" pitchFamily="18" charset="0"/>
              </a:rPr>
              <a:t> line plots all</a:t>
            </a:r>
          </a:p>
          <a:p>
            <a:r>
              <a:rPr lang="en-CA" sz="2000" b="1" dirty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CA" sz="2000" b="1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Y = AE</a:t>
            </a:r>
          </a:p>
          <a:p>
            <a:endParaRPr lang="en-CA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AE = A</a:t>
            </a:r>
            <a:r>
              <a:rPr lang="en-CA" sz="2000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 + (c – m)Y</a:t>
            </a:r>
          </a:p>
          <a:p>
            <a:endParaRPr lang="en-CA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en-CA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At intersection </a:t>
            </a:r>
          </a:p>
          <a:p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AE &amp; 45</a:t>
            </a:r>
            <a:r>
              <a:rPr lang="en-CA" sz="2000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000" b="1" dirty="0" smtClean="0">
                <a:latin typeface="Times New Roman" pitchFamily="18" charset="0"/>
                <a:cs typeface="Times New Roman" pitchFamily="18" charset="0"/>
              </a:rPr>
              <a:t> line</a:t>
            </a:r>
          </a:p>
          <a:p>
            <a:r>
              <a:rPr lang="en-CA" sz="20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Y = AE  </a:t>
            </a:r>
          </a:p>
          <a:p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≠  Y</a:t>
            </a:r>
            <a:r>
              <a:rPr lang="en-US" sz="20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unwanted</a:t>
            </a:r>
          </a:p>
          <a:p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 inventories 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∆Y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3429000" y="1752600"/>
            <a:ext cx="0" cy="35814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429000" y="5334000"/>
            <a:ext cx="41910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3429000" y="1752600"/>
            <a:ext cx="3352800" cy="35814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3429000" y="2438400"/>
            <a:ext cx="3352800" cy="1905000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410200" y="3241965"/>
            <a:ext cx="0" cy="2057401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3429000" y="3241965"/>
            <a:ext cx="19812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648200" y="3692235"/>
            <a:ext cx="0" cy="16002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429000" y="3692235"/>
            <a:ext cx="1219200" cy="13855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rc 22"/>
          <p:cNvSpPr/>
          <p:nvPr/>
        </p:nvSpPr>
        <p:spPr>
          <a:xfrm>
            <a:off x="3401290" y="4932220"/>
            <a:ext cx="762000" cy="725633"/>
          </a:xfrm>
          <a:prstGeom prst="arc">
            <a:avLst>
              <a:gd name="adj1" fmla="val 16689534"/>
              <a:gd name="adj2" fmla="val 152699"/>
            </a:avLst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4" name="TextBox 23"/>
          <p:cNvSpPr txBox="1"/>
          <p:nvPr/>
        </p:nvSpPr>
        <p:spPr>
          <a:xfrm>
            <a:off x="6400800" y="1447800"/>
            <a:ext cx="909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Y = AE</a:t>
            </a:r>
            <a:endParaRPr lang="en-CA" b="1" dirty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78977" y="2069068"/>
            <a:ext cx="2076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 = 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+ (c – m)Y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93406" y="155849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543800" y="5306293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04823" y="5334000"/>
            <a:ext cx="394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48478" y="533919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623329" y="4969866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45</a:t>
            </a:r>
            <a:r>
              <a:rPr lang="en-CA" b="1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09701" y="4164568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0" name="TextBox 25599"/>
          <p:cNvSpPr txBox="1"/>
          <p:nvPr/>
        </p:nvSpPr>
        <p:spPr>
          <a:xfrm>
            <a:off x="2890316" y="3561711"/>
            <a:ext cx="5902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/>
              <a:t> 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5" name="Rectangle 25604"/>
          <p:cNvSpPr/>
          <p:nvPr/>
        </p:nvSpPr>
        <p:spPr>
          <a:xfrm>
            <a:off x="2906930" y="3041136"/>
            <a:ext cx="590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CA" b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en-CA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5609" name="Straight Connector 25608"/>
          <p:cNvCxnSpPr/>
          <p:nvPr/>
        </p:nvCxnSpPr>
        <p:spPr>
          <a:xfrm flipH="1">
            <a:off x="3480542" y="4052455"/>
            <a:ext cx="1178527" cy="56056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22" name="Straight Arrow Connector 25621"/>
          <p:cNvCxnSpPr/>
          <p:nvPr/>
        </p:nvCxnSpPr>
        <p:spPr>
          <a:xfrm flipH="1">
            <a:off x="4700633" y="3571192"/>
            <a:ext cx="1395367" cy="238808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23" name="TextBox 25622"/>
          <p:cNvSpPr txBox="1"/>
          <p:nvPr/>
        </p:nvSpPr>
        <p:spPr>
          <a:xfrm>
            <a:off x="6095998" y="3390900"/>
            <a:ext cx="2685351" cy="1292662"/>
          </a:xfrm>
          <a:prstGeom prst="rect">
            <a:avLst/>
          </a:prstGeom>
          <a:solidFill>
            <a:srgbClr val="FFFF66"/>
          </a:solidFill>
          <a:ln w="222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&gt; 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Unplanned </a:t>
            </a:r>
            <a:r>
              <a:rPr lang="en-CA" sz="3200" b="1" dirty="0" smtClean="0">
                <a:latin typeface="Times New Roman" pitchFamily="18" charset="0"/>
                <a:cs typeface="Times New Roman" pitchFamily="18" charset="0"/>
              </a:rPr>
              <a:t>↓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inventories</a:t>
            </a:r>
          </a:p>
          <a:p>
            <a:r>
              <a:rPr lang="en-CA" sz="2800" b="1" dirty="0" smtClean="0">
                <a:latin typeface="Times New Roman" pitchFamily="18" charset="0"/>
                <a:cs typeface="Times New Roman" pitchFamily="18" charset="0"/>
              </a:rPr>
              <a:t>↑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</a:t>
            </a:r>
            <a:endParaRPr lang="en-CA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5160347" y="3057817"/>
            <a:ext cx="457200" cy="409988"/>
          </a:xfrm>
          <a:prstGeom prst="ellipse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TextBox 4"/>
          <p:cNvSpPr txBox="1"/>
          <p:nvPr/>
        </p:nvSpPr>
        <p:spPr>
          <a:xfrm>
            <a:off x="3944072" y="1927830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Equilibrium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Straight Arrow Connector 8"/>
          <p:cNvCxnSpPr>
            <a:stCxn id="5" idx="2"/>
          </p:cNvCxnSpPr>
          <p:nvPr/>
        </p:nvCxnSpPr>
        <p:spPr>
          <a:xfrm>
            <a:off x="4671194" y="2297162"/>
            <a:ext cx="533629" cy="743974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21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2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623" grpId="0" animBg="1"/>
      <p:bldP spid="3" grpId="0" animBg="1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609600"/>
            <a:ext cx="8229600" cy="609600"/>
          </a:xfrm>
        </p:spPr>
        <p:txBody>
          <a:bodyPr>
            <a:noAutofit/>
          </a:bodyPr>
          <a:lstStyle/>
          <a:p>
            <a:pPr eaLnBrk="1" hangingPunct="1"/>
            <a:r>
              <a:rPr lang="en-CA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Equilibrium Output</a:t>
            </a:r>
            <a:endParaRPr lang="en-US" sz="3600" b="1" dirty="0" smtClean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1281874"/>
            <a:ext cx="7315200" cy="47379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Finding </a:t>
            </a:r>
            <a:r>
              <a:rPr lang="en-CA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Y with basic algebra:</a:t>
            </a:r>
          </a:p>
          <a:p>
            <a:pPr marL="0" indent="0">
              <a:buNone/>
            </a:pP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Model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  </a:t>
            </a: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Consumption</a:t>
            </a:r>
            <a:r>
              <a:rPr lang="en-CA" sz="2000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	</a:t>
            </a: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	C </a:t>
            </a:r>
            <a:r>
              <a:rPr lang="en-CA" sz="2000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20 + 0.8Y</a:t>
            </a:r>
          </a:p>
          <a:p>
            <a:pPr lvl="1" eaLnBrk="1" hangingPunct="1">
              <a:buNone/>
            </a:pPr>
            <a:r>
              <a:rPr lang="en-CA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            Investment</a:t>
            </a:r>
            <a:r>
              <a:rPr lang="en-CA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		I = 20</a:t>
            </a:r>
          </a:p>
          <a:p>
            <a:pPr lvl="1" eaLnBrk="1" hangingPunct="1">
              <a:buNone/>
            </a:pPr>
            <a:r>
              <a:rPr lang="en-CA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            Exports</a:t>
            </a:r>
            <a:r>
              <a:rPr lang="en-CA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CA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	X </a:t>
            </a:r>
            <a:r>
              <a:rPr lang="en-CA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=50</a:t>
            </a:r>
          </a:p>
          <a:p>
            <a:pPr lvl="1" eaLnBrk="1" hangingPunct="1">
              <a:buNone/>
            </a:pPr>
            <a:r>
              <a:rPr lang="en-CA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CA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CA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Imports</a:t>
            </a:r>
            <a:r>
              <a:rPr lang="en-CA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		</a:t>
            </a:r>
            <a:r>
              <a:rPr lang="en-CA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IM </a:t>
            </a:r>
            <a:r>
              <a:rPr lang="en-CA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10 + 0.2Y</a:t>
            </a:r>
            <a:endParaRPr lang="en-CA" kern="1200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1" hangingPunct="1">
              <a:buNone/>
            </a:pPr>
            <a:r>
              <a:rPr lang="en-CA" sz="2000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	 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CA" sz="2000" kern="1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Agg</a:t>
            </a: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Expend:	  </a:t>
            </a:r>
            <a:r>
              <a:rPr lang="en-CA" sz="2000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AE = 80 + </a:t>
            </a: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0.6Y</a:t>
            </a:r>
          </a:p>
          <a:p>
            <a:pPr lvl="0" eaLnBrk="1" hangingPunct="1">
              <a:buNone/>
            </a:pP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marL="0" indent="0" eaLnBrk="1" hangingPunct="1">
              <a:buNone/>
            </a:pPr>
            <a:r>
              <a:rPr lang="en-CA" sz="2000" b="1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Equilibrium:    Y = AE </a:t>
            </a:r>
            <a:endParaRPr lang="en-CA" sz="2000" kern="1200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1" hangingPunct="1">
              <a:buNone/>
            </a:pPr>
            <a:r>
              <a:rPr lang="en-CA" sz="2000" kern="12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CA" sz="2000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 = 80 + 0.6Y</a:t>
            </a:r>
          </a:p>
          <a:p>
            <a:pPr lvl="0" eaLnBrk="1" hangingPunct="1">
              <a:buNone/>
            </a:pP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– 0.6Y = 80</a:t>
            </a:r>
          </a:p>
          <a:p>
            <a:pPr lvl="0" eaLnBrk="1" hangingPunct="1">
              <a:buNone/>
            </a:pPr>
            <a:r>
              <a:rPr lang="en-CA" sz="2000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CA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CA" sz="2000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– 0.6)</a:t>
            </a: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= 80</a:t>
            </a:r>
            <a:endParaRPr lang="en-CA" sz="2000" kern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1" hangingPunct="1">
              <a:buNone/>
            </a:pPr>
            <a:r>
              <a:rPr lang="en-CA" sz="2000" kern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CA" sz="2000" kern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</a:t>
            </a:r>
            <a:endParaRPr lang="en-CA" sz="2000" b="1" dirty="0">
              <a:latin typeface="Times New Roman" pitchFamily="18" charset="0"/>
              <a:ea typeface="Cambria Math" pitchFamily="18" charset="0"/>
              <a:cs typeface="Times New Roman" pitchFamily="18" charset="0"/>
            </a:endParaRPr>
          </a:p>
        </p:txBody>
      </p:sp>
      <p:sp>
        <p:nvSpPr>
          <p:cNvPr id="2662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22</a:t>
            </a:fld>
            <a:endParaRPr lang="en-US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724400" y="4800600"/>
                <a:ext cx="2666692" cy="721095"/>
              </a:xfrm>
              <a:prstGeom prst="rect">
                <a:avLst/>
              </a:prstGeom>
              <a:solidFill>
                <a:srgbClr val="FFFF66"/>
              </a:solidFill>
            </p:spPr>
            <p:txBody>
              <a:bodyPr wrap="none" rtlCol="0">
                <a:spAutoFit/>
              </a:bodyPr>
              <a:lstStyle/>
              <a:p>
                <a:pPr marL="182880" lvl="0" indent="-182880" fontAlgn="auto">
                  <a:spcBef>
                    <a:spcPct val="20000"/>
                  </a:spcBef>
                  <a:spcAft>
                    <a:spcPts val="0"/>
                  </a:spcAft>
                  <a:buClr>
                    <a:srgbClr val="93A299"/>
                  </a:buClr>
                  <a:buSzPct val="85000"/>
                </a:pPr>
                <a14:m>
                  <m:oMath xmlns:m="http://schemas.openxmlformats.org/officeDocument/2006/math">
                    <m:r>
                      <a:rPr lang="en-CA" sz="2640" b="1">
                        <a:solidFill>
                          <a:srgbClr val="002060"/>
                        </a:solidFill>
                        <a:latin typeface="Cambria Math"/>
                      </a:rPr>
                      <m:t>𝐘</m:t>
                    </m:r>
                    <m:r>
                      <a:rPr lang="en-CA" sz="2640" b="1">
                        <a:solidFill>
                          <a:srgbClr val="00206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CA" sz="2640" b="1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64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𝟖𝟎</m:t>
                        </m:r>
                      </m:num>
                      <m:den>
                        <m:d>
                          <m:dPr>
                            <m:ctrlPr>
                              <a:rPr lang="en-CA" sz="264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CA" sz="264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𝟏</m:t>
                            </m:r>
                            <m:r>
                              <a:rPr lang="en-CA" sz="264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 − </m:t>
                            </m:r>
                            <m:r>
                              <a:rPr lang="en-CA" sz="264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𝟎</m:t>
                            </m:r>
                            <m:r>
                              <a:rPr lang="en-CA" sz="264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.</m:t>
                            </m:r>
                            <m:r>
                              <a:rPr lang="en-CA" sz="264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𝟔</m:t>
                            </m:r>
                          </m:e>
                        </m:d>
                        <m:r>
                          <a:rPr lang="en-CA" sz="264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en-CA" sz="2400" b="1" dirty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CA" sz="2400" b="1" dirty="0">
                    <a:solidFill>
                      <a:srgbClr val="002060"/>
                    </a:solidFill>
                    <a:latin typeface="Times New Roman" pitchFamily="18" charset="0"/>
                    <a:ea typeface="Cambria Math" pitchFamily="18" charset="0"/>
                    <a:cs typeface="Times New Roman" pitchFamily="18" charset="0"/>
                  </a:rPr>
                  <a:t>= 200</a:t>
                </a:r>
                <a:endParaRPr lang="en-CA" sz="2400" b="1" dirty="0">
                  <a:solidFill>
                    <a:srgbClr val="292934"/>
                  </a:solidFill>
                  <a:latin typeface="Times New Roman" pitchFamily="18" charset="0"/>
                  <a:ea typeface="Cambria Math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4400" y="4800600"/>
                <a:ext cx="2666692" cy="721095"/>
              </a:xfrm>
              <a:prstGeom prst="rect">
                <a:avLst/>
              </a:prstGeom>
              <a:blipFill rotWithShape="1">
                <a:blip r:embed="rId2"/>
                <a:stretch>
                  <a:fillRect r="-2517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229600" cy="8683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Adjusting to Short-Run Equilibrium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/>
          <a:lstStyle/>
          <a:p>
            <a:pPr marL="457200" lvl="1" indent="0" eaLnBrk="1" hangingPunct="1">
              <a:buNone/>
            </a:pPr>
            <a:endParaRPr lang="en-US" sz="3200" dirty="0" smtClean="0"/>
          </a:p>
          <a:p>
            <a:pPr marL="457200" lvl="1" indent="0" eaLnBrk="1" hangingPunct="1">
              <a:buNone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Suppose </a:t>
            </a: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Y ≠ AE</a:t>
            </a:r>
          </a:p>
          <a:p>
            <a:pPr marL="274320" lvl="1" indent="0" eaLnBrk="1" hangingPunct="1">
              <a:buNone/>
            </a:pP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Unplanned ∆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inventories</a:t>
            </a:r>
          </a:p>
          <a:p>
            <a:pPr lvl="1" eaLnBrk="1" hangingPunct="1">
              <a:buFont typeface="Arial" pitchFamily="34" charset="0"/>
              <a:buChar char="•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&gt; AE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unplanned inventory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</a:t>
            </a: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lvl="1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 &lt; AE 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unplanned inventory 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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lvl="1" eaLnBrk="1" hangingPunct="1">
              <a:buClr>
                <a:srgbClr val="002060"/>
              </a:buClr>
              <a:buSzPct val="110000"/>
              <a:buFont typeface="Arial" pitchFamily="34" charset="0"/>
              <a:buChar char="•"/>
            </a:pPr>
            <a:endParaRPr lang="en-US" sz="1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lvl="1" eaLnBrk="1" hangingPunct="1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∆Y  Y = AE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 eaLnBrk="1" hangingPunct="1">
              <a:buNone/>
            </a:pPr>
            <a:endParaRPr lang="en-US" sz="3200" dirty="0" smtClean="0">
              <a:sym typeface="Wingdings" pitchFamily="2" charset="2"/>
            </a:endParaRPr>
          </a:p>
          <a:p>
            <a:pPr lvl="1" eaLnBrk="1" hangingPunct="1">
              <a:buFontTx/>
              <a:buNone/>
            </a:pPr>
            <a:endParaRPr lang="en-US" sz="3200" dirty="0" smtClean="0">
              <a:sym typeface="Wingdings" pitchFamily="2" charset="2"/>
            </a:endParaRPr>
          </a:p>
        </p:txBody>
      </p:sp>
      <p:sp>
        <p:nvSpPr>
          <p:cNvPr id="2765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6 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6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Equilibrium Output and Employment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527048"/>
            <a:ext cx="8839200" cy="4572000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In equilibrium </a:t>
            </a:r>
            <a:r>
              <a:rPr lang="en-US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b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 = AE</a:t>
            </a:r>
          </a:p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However if:</a:t>
            </a:r>
          </a:p>
          <a:p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(Y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&lt; Y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</a:t>
            </a:r>
            <a:r>
              <a:rPr lang="en-US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Recessionary gap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&amp;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unemployment</a:t>
            </a:r>
          </a:p>
          <a:p>
            <a:pPr marL="0" indent="0">
              <a:buNone/>
            </a:pPr>
            <a:endParaRPr lang="en-US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(Y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&gt; Y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</a:t>
            </a:r>
            <a:r>
              <a:rPr lang="en-US" b="1" i="1" dirty="0" smtClean="0">
                <a:solidFill>
                  <a:srgbClr val="00B451"/>
                </a:solidFill>
                <a:latin typeface="Times New Roman" pitchFamily="18" charset="0"/>
                <a:cs typeface="Times New Roman" pitchFamily="18" charset="0"/>
              </a:rPr>
              <a:t>Inflationary gap</a:t>
            </a:r>
            <a:r>
              <a:rPr lang="en-US" b="1" dirty="0" smtClean="0">
                <a:solidFill>
                  <a:srgbClr val="00B45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&amp;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low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unemployment</a:t>
            </a:r>
          </a:p>
          <a:p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(Y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Y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≡ </a:t>
            </a:r>
            <a:r>
              <a:rPr lang="en-US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‘full employment’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24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533400"/>
            <a:ext cx="8229600" cy="563562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Multiplier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771" name="Rectangle 3"/>
              <p:cNvSpPr>
                <a:spLocks noGrp="1" noChangeArrowheads="1"/>
              </p:cNvSpPr>
              <p:nvPr>
                <p:ph idx="1"/>
              </p:nvPr>
            </p:nvSpPr>
            <p:spPr>
              <a:xfrm>
                <a:off x="457200" y="1371600"/>
                <a:ext cx="8229600" cy="4525963"/>
              </a:xfrm>
            </p:spPr>
            <p:txBody>
              <a:bodyPr/>
              <a:lstStyle/>
              <a:p>
                <a:pPr marL="0" indent="0" eaLnBrk="1" hangingPunct="1">
                  <a:buClr>
                    <a:srgbClr val="002060"/>
                  </a:buClr>
                  <a:buSzPct val="110000"/>
                  <a:buNone/>
                </a:pPr>
                <a:r>
                  <a:rPr lang="en-CA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Defined:</a:t>
                </a:r>
              </a:p>
              <a:p>
                <a:pPr eaLnBrk="1" hangingPunct="1">
                  <a:buClr>
                    <a:srgbClr val="002060"/>
                  </a:buClr>
                  <a:buSzPct val="110000"/>
                </a:pPr>
                <a:r>
                  <a:rPr lang="en-CA" sz="2800" b="1" dirty="0"/>
                  <a:t> </a:t>
                </a:r>
                <a:r>
                  <a:rPr lang="en-CA" sz="2800" b="1" dirty="0" smtClean="0"/>
                  <a:t>     </a:t>
                </a:r>
                <a:r>
                  <a:rPr lang="en-CA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∆ Y</a:t>
                </a:r>
                <a:r>
                  <a:rPr lang="en-CA" sz="2800" b="1" baseline="-250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e</a:t>
                </a:r>
                <a:r>
                  <a:rPr lang="en-CA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/(∆A that caused it)</a:t>
                </a:r>
              </a:p>
              <a:p>
                <a:pPr eaLnBrk="1" hangingPunct="1">
                  <a:buClr>
                    <a:srgbClr val="002060"/>
                  </a:buClr>
                  <a:buSzPct val="110000"/>
                </a:pPr>
                <a:endParaRPr lang="en-CA" sz="12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eaLnBrk="1" hangingPunct="1">
                  <a:buClr>
                    <a:srgbClr val="002060"/>
                  </a:buClr>
                  <a:buSzPct val="110000"/>
                </a:pPr>
                <a:r>
                  <a:rPr lang="en-CA" sz="28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      </a:t>
                </a:r>
                <a:r>
                  <a:rPr lang="en-CA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∆A </a:t>
                </a:r>
                <a:r>
                  <a:rPr lang="en-CA" sz="28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 parallel </a:t>
                </a:r>
                <a:r>
                  <a:rPr lang="en-CA" sz="2800" i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vertical</a:t>
                </a:r>
                <a:r>
                  <a:rPr lang="en-CA" sz="28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</a:t>
                </a:r>
                <a:r>
                  <a:rPr lang="en-CA" sz="2800" b="1" i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shift</a:t>
                </a:r>
                <a:r>
                  <a:rPr lang="en-CA" sz="28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</a:t>
                </a:r>
                <a:r>
                  <a:rPr lang="en-CA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in AE</a:t>
                </a:r>
              </a:p>
              <a:p>
                <a:pPr>
                  <a:buClr>
                    <a:srgbClr val="002060"/>
                  </a:buClr>
                  <a:buSzPct val="110000"/>
                </a:pPr>
                <a:endParaRPr lang="en-CA" sz="12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  <a:sym typeface="Wingdings" pitchFamily="2" charset="2"/>
                </a:endParaRPr>
              </a:p>
              <a:p>
                <a:pPr eaLnBrk="1" hangingPunct="1">
                  <a:buClr>
                    <a:srgbClr val="002060"/>
                  </a:buClr>
                  <a:buSzPct val="110000"/>
                </a:pPr>
                <a:r>
                  <a:rPr lang="en-CA" sz="28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     </a:t>
                </a:r>
                <a:r>
                  <a:rPr lang="en-CA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∆A </a:t>
                </a:r>
                <a:r>
                  <a:rPr lang="en-CA" sz="28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 </a:t>
                </a:r>
                <a:r>
                  <a:rPr lang="en-CA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∆Y</a:t>
                </a:r>
                <a:r>
                  <a:rPr lang="en-CA" sz="28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 </a:t>
                </a:r>
                <a:r>
                  <a:rPr lang="en-CA" sz="2800" b="1" i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induced</a:t>
                </a:r>
                <a:r>
                  <a:rPr lang="en-CA" sz="28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</a:t>
                </a:r>
                <a:r>
                  <a:rPr lang="en-CA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AE</a:t>
                </a:r>
                <a:r>
                  <a:rPr lang="en-CA" sz="2800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 = (c – m)∆Y</a:t>
                </a:r>
              </a:p>
              <a:p>
                <a:pPr>
                  <a:buClr>
                    <a:srgbClr val="002060"/>
                  </a:buClr>
                  <a:buSzPct val="110000"/>
                </a:pPr>
                <a:endParaRPr lang="en-CA" sz="1200" b="1" i="1" dirty="0"/>
              </a:p>
              <a:p>
                <a:pPr eaLnBrk="1" hangingPunct="1">
                  <a:buClr>
                    <a:srgbClr val="002060"/>
                  </a:buClr>
                  <a:buSzPct val="110000"/>
                </a:pPr>
                <a:r>
                  <a:rPr lang="en-CA" sz="2800" dirty="0" smtClean="0">
                    <a:cs typeface="Arial" charset="0"/>
                  </a:rPr>
                  <a:t>      </a:t>
                </a:r>
                <a:r>
                  <a:rPr lang="en-CA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∆Y/∆A</a:t>
                </a:r>
                <a:r>
                  <a:rPr lang="en-CA" sz="2800" b="1" dirty="0" smtClean="0">
                    <a:solidFill>
                      <a:srgbClr val="002060"/>
                    </a:solidFill>
                    <a:cs typeface="Arial" charset="0"/>
                  </a:rPr>
                  <a:t> </a:t>
                </a:r>
                <a:r>
                  <a:rPr lang="en-CA" sz="2800" dirty="0" smtClean="0">
                    <a:solidFill>
                      <a:srgbClr val="002060"/>
                    </a:solidFill>
                    <a:cs typeface="Arial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CA" sz="32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</m:ctrlPr>
                      </m:fPr>
                      <m:num>
                        <m:r>
                          <a:rPr lang="en-CA" sz="32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</m:num>
                      <m:den>
                        <m:r>
                          <a:rPr lang="en-CA" sz="32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  <m:r>
                          <a:rPr lang="en-CA" sz="32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</m:t>
                        </m:r>
                        <m:r>
                          <a:rPr lang="en-CA" sz="32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𝒔𝒍𝒐𝒑𝒆</m:t>
                        </m:r>
                        <m:r>
                          <a:rPr lang="en-CA" sz="32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 </m:t>
                        </m:r>
                        <m:r>
                          <a:rPr lang="en-CA" sz="32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𝑨𝑬</m:t>
                        </m:r>
                        <m:r>
                          <a:rPr lang="en-CA" sz="3200" b="1" i="1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  </m:t>
                        </m:r>
                      </m:den>
                    </m:f>
                  </m:oMath>
                </a14:m>
                <a:r>
                  <a:rPr lang="en-CA" sz="3200" dirty="0" smtClean="0">
                    <a:solidFill>
                      <a:srgbClr val="002060"/>
                    </a:solidFill>
                    <a:cs typeface="Arial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CA" sz="3200" b="0" i="0" dirty="0" smtClean="0">
                        <a:solidFill>
                          <a:srgbClr val="002060"/>
                        </a:solidFill>
                        <a:latin typeface="Cambria Math"/>
                        <a:cs typeface="Arial" charset="0"/>
                      </a:rPr>
                      <m:t> </m:t>
                    </m:r>
                    <m:f>
                      <m:fPr>
                        <m:ctrlPr>
                          <a:rPr lang="en-CA" sz="3200" b="1" i="1" dirty="0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</m:ctrlPr>
                      </m:fPr>
                      <m:num>
                        <m:r>
                          <a:rPr lang="en-CA" sz="3200" b="1" i="1" dirty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</m:num>
                      <m:den>
                        <m:r>
                          <a:rPr lang="en-CA" sz="3200" b="1" i="1" dirty="0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  <m:r>
                          <a:rPr lang="en-CA" sz="3200" b="1" i="1" dirty="0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</m:t>
                        </m:r>
                        <m:d>
                          <m:dPr>
                            <m:ctrlPr>
                              <a:rPr lang="en-CA" sz="3200" b="1" i="1" dirty="0" smtClean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</m:ctrlPr>
                          </m:dPr>
                          <m:e>
                            <m:r>
                              <a:rPr lang="en-CA" sz="3200" b="1" i="0" dirty="0" smtClean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𝐜</m:t>
                            </m:r>
                            <m:r>
                              <a:rPr lang="en-CA" sz="3200" b="1" i="1" dirty="0" smtClean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 −</m:t>
                            </m:r>
                            <m:r>
                              <a:rPr lang="en-US" sz="3200" b="1" i="0" dirty="0" smtClean="0">
                                <a:solidFill>
                                  <a:srgbClr val="002060"/>
                                </a:solidFill>
                                <a:latin typeface="Cambria Math"/>
                                <a:cs typeface="Arial" charset="0"/>
                              </a:rPr>
                              <m:t>𝐦</m:t>
                            </m:r>
                          </m:e>
                        </m:d>
                      </m:den>
                    </m:f>
                    <m:r>
                      <a:rPr lang="en-CA" sz="3200" b="1" i="1" dirty="0" smtClean="0">
                        <a:solidFill>
                          <a:srgbClr val="002060"/>
                        </a:solidFill>
                        <a:latin typeface="Cambria Math"/>
                        <a:cs typeface="Arial" charset="0"/>
                      </a:rPr>
                      <m:t>=</m:t>
                    </m:r>
                    <m:f>
                      <m:fPr>
                        <m:ctrlPr>
                          <a:rPr lang="en-CA" sz="3200" b="1" i="1" dirty="0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</m:ctrlPr>
                      </m:fPr>
                      <m:num>
                        <m:r>
                          <a:rPr lang="en-CA" sz="3200" b="1" i="1" dirty="0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</m:num>
                      <m:den>
                        <m:r>
                          <a:rPr lang="en-CA" sz="3200" b="1" i="1" dirty="0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𝟏</m:t>
                        </m:r>
                        <m:r>
                          <a:rPr lang="en-CA" sz="3200" b="1" i="1" dirty="0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−</m:t>
                        </m:r>
                        <m:r>
                          <a:rPr lang="en-CA" sz="3200" b="1" i="0" dirty="0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𝐜</m:t>
                        </m:r>
                        <m:r>
                          <a:rPr lang="en-CA" sz="3200" b="1" i="1" dirty="0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+</m:t>
                        </m:r>
                        <m:r>
                          <a:rPr lang="en-US" sz="3200" b="1" i="0" dirty="0" smtClean="0">
                            <a:solidFill>
                              <a:srgbClr val="002060"/>
                            </a:solidFill>
                            <a:latin typeface="Cambria Math"/>
                            <a:cs typeface="Arial" charset="0"/>
                          </a:rPr>
                          <m:t>𝐦</m:t>
                        </m:r>
                      </m:den>
                    </m:f>
                  </m:oMath>
                </a14:m>
                <a:endParaRPr lang="en-CA" sz="3200" b="1" dirty="0" smtClean="0">
                  <a:solidFill>
                    <a:srgbClr val="002060"/>
                  </a:solidFill>
                  <a:cs typeface="Arial" charset="0"/>
                </a:endParaRPr>
              </a:p>
            </p:txBody>
          </p:sp>
        </mc:Choice>
        <mc:Fallback xmlns="">
          <p:sp>
            <p:nvSpPr>
              <p:cNvPr id="32771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71600"/>
                <a:ext cx="8229600" cy="4525963"/>
              </a:xfrm>
              <a:blipFill rotWithShape="1">
                <a:blip r:embed="rId2"/>
                <a:stretch>
                  <a:fillRect l="-1556" t="-1348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67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25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4" name="Rectangle 18"/>
          <p:cNvSpPr>
            <a:spLocks noGrp="1" noChangeArrowheads="1"/>
          </p:cNvSpPr>
          <p:nvPr>
            <p:ph type="title"/>
          </p:nvPr>
        </p:nvSpPr>
        <p:spPr>
          <a:xfrm>
            <a:off x="312502" y="440289"/>
            <a:ext cx="8229600" cy="702712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Multiplier: ∆Y</a:t>
            </a:r>
            <a:r>
              <a:rPr lang="en-US" sz="3600" b="1" baseline="-25000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/∆A</a:t>
            </a:r>
          </a:p>
        </p:txBody>
      </p:sp>
      <p:sp>
        <p:nvSpPr>
          <p:cNvPr id="30722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30726" name="Arc 3"/>
          <p:cNvSpPr>
            <a:spLocks/>
          </p:cNvSpPr>
          <p:nvPr/>
        </p:nvSpPr>
        <p:spPr bwMode="auto">
          <a:xfrm>
            <a:off x="3059113" y="5229225"/>
            <a:ext cx="312737" cy="563563"/>
          </a:xfrm>
          <a:custGeom>
            <a:avLst/>
            <a:gdLst>
              <a:gd name="T0" fmla="*/ 0 w 21717"/>
              <a:gd name="T1" fmla="*/ 0 h 21600"/>
              <a:gd name="T2" fmla="*/ 933936462 w 21717"/>
              <a:gd name="T3" fmla="*/ 2147483647 h 21600"/>
              <a:gd name="T4" fmla="*/ 5031988 w 21717"/>
              <a:gd name="T5" fmla="*/ 2147483647 h 21600"/>
              <a:gd name="T6" fmla="*/ 0 60000 65536"/>
              <a:gd name="T7" fmla="*/ 0 60000 65536"/>
              <a:gd name="T8" fmla="*/ 0 60000 65536"/>
              <a:gd name="T9" fmla="*/ 0 w 21717"/>
              <a:gd name="T10" fmla="*/ 0 h 21600"/>
              <a:gd name="T11" fmla="*/ 21717 w 2171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717" h="21600" fill="none" extrusionOk="0">
                <a:moveTo>
                  <a:pt x="0" y="0"/>
                </a:moveTo>
                <a:cubicBezTo>
                  <a:pt x="39" y="0"/>
                  <a:pt x="78" y="-1"/>
                  <a:pt x="117" y="0"/>
                </a:cubicBezTo>
                <a:cubicBezTo>
                  <a:pt x="12022" y="0"/>
                  <a:pt x="21683" y="9633"/>
                  <a:pt x="21716" y="21539"/>
                </a:cubicBezTo>
              </a:path>
              <a:path w="21717" h="21600" stroke="0" extrusionOk="0">
                <a:moveTo>
                  <a:pt x="0" y="0"/>
                </a:moveTo>
                <a:cubicBezTo>
                  <a:pt x="39" y="0"/>
                  <a:pt x="78" y="-1"/>
                  <a:pt x="117" y="0"/>
                </a:cubicBezTo>
                <a:cubicBezTo>
                  <a:pt x="12022" y="0"/>
                  <a:pt x="21683" y="9633"/>
                  <a:pt x="21716" y="21539"/>
                </a:cubicBezTo>
                <a:lnTo>
                  <a:pt x="117" y="21600"/>
                </a:lnTo>
                <a:close/>
              </a:path>
            </a:pathLst>
          </a:custGeom>
          <a:noFill/>
          <a:ln w="38100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 dirty="0"/>
          </a:p>
        </p:txBody>
      </p:sp>
      <p:grpSp>
        <p:nvGrpSpPr>
          <p:cNvPr id="30727" name="Group 4"/>
          <p:cNvGrpSpPr>
            <a:grpSpLocks/>
          </p:cNvGrpSpPr>
          <p:nvPr/>
        </p:nvGrpSpPr>
        <p:grpSpPr bwMode="auto">
          <a:xfrm>
            <a:off x="2411413" y="1844675"/>
            <a:ext cx="4711700" cy="3960813"/>
            <a:chOff x="1534" y="717"/>
            <a:chExt cx="2953" cy="2759"/>
          </a:xfrm>
        </p:grpSpPr>
        <p:sp>
          <p:nvSpPr>
            <p:cNvPr id="30759" name="Line 5"/>
            <p:cNvSpPr>
              <a:spLocks noChangeShapeType="1"/>
            </p:cNvSpPr>
            <p:nvPr/>
          </p:nvSpPr>
          <p:spPr bwMode="auto">
            <a:xfrm>
              <a:off x="1552" y="717"/>
              <a:ext cx="0" cy="2759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0760" name="Line 6"/>
            <p:cNvSpPr>
              <a:spLocks noChangeShapeType="1"/>
            </p:cNvSpPr>
            <p:nvPr/>
          </p:nvSpPr>
          <p:spPr bwMode="auto">
            <a:xfrm>
              <a:off x="1534" y="3458"/>
              <a:ext cx="2953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30728" name="Group 7"/>
          <p:cNvGrpSpPr>
            <a:grpSpLocks/>
          </p:cNvGrpSpPr>
          <p:nvPr/>
        </p:nvGrpSpPr>
        <p:grpSpPr bwMode="auto">
          <a:xfrm>
            <a:off x="2700338" y="5373688"/>
            <a:ext cx="503237" cy="369887"/>
            <a:chOff x="1693" y="3218"/>
            <a:chExt cx="317" cy="233"/>
          </a:xfrm>
        </p:grpSpPr>
        <p:sp>
          <p:nvSpPr>
            <p:cNvPr id="30757" name="Rectangle 8"/>
            <p:cNvSpPr>
              <a:spLocks noChangeArrowheads="1"/>
            </p:cNvSpPr>
            <p:nvPr/>
          </p:nvSpPr>
          <p:spPr bwMode="auto">
            <a:xfrm>
              <a:off x="1693" y="3276"/>
              <a:ext cx="224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200" b="1" dirty="0"/>
                <a:t>45</a:t>
              </a:r>
            </a:p>
          </p:txBody>
        </p:sp>
        <p:sp>
          <p:nvSpPr>
            <p:cNvPr id="30758" name="Rectangle 9"/>
            <p:cNvSpPr>
              <a:spLocks noChangeArrowheads="1"/>
            </p:cNvSpPr>
            <p:nvPr/>
          </p:nvSpPr>
          <p:spPr bwMode="auto">
            <a:xfrm>
              <a:off x="1843" y="3218"/>
              <a:ext cx="167" cy="1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CA" sz="1000" b="1" dirty="0"/>
                <a:t>o</a:t>
              </a:r>
            </a:p>
          </p:txBody>
        </p:sp>
      </p:grpSp>
      <p:sp>
        <p:nvSpPr>
          <p:cNvPr id="30730" name="Rectangle 11"/>
          <p:cNvSpPr>
            <a:spLocks noChangeArrowheads="1"/>
          </p:cNvSpPr>
          <p:nvPr/>
        </p:nvSpPr>
        <p:spPr bwMode="auto">
          <a:xfrm>
            <a:off x="6916593" y="5791200"/>
            <a:ext cx="1313007" cy="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2075" tIns="46038" rIns="92075" bIns="46038">
            <a:spAutoFit/>
          </a:bodyPr>
          <a:lstStyle/>
          <a:p>
            <a:pPr eaLnBrk="0" hangingPunct="0"/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33" name="Text Box 17"/>
          <p:cNvSpPr txBox="1">
            <a:spLocks noChangeArrowheads="1"/>
          </p:cNvSpPr>
          <p:nvPr/>
        </p:nvSpPr>
        <p:spPr bwMode="auto">
          <a:xfrm>
            <a:off x="5953125" y="1461345"/>
            <a:ext cx="1152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Y=AE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37" name="Text Box 21"/>
          <p:cNvSpPr txBox="1">
            <a:spLocks noChangeArrowheads="1"/>
          </p:cNvSpPr>
          <p:nvPr/>
        </p:nvSpPr>
        <p:spPr bwMode="auto">
          <a:xfrm>
            <a:off x="1943100" y="1840468"/>
            <a:ext cx="647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AE</a:t>
            </a:r>
          </a:p>
        </p:txBody>
      </p:sp>
      <p:sp>
        <p:nvSpPr>
          <p:cNvPr id="30738" name="Text Box 23"/>
          <p:cNvSpPr txBox="1">
            <a:spLocks noChangeArrowheads="1"/>
          </p:cNvSpPr>
          <p:nvPr/>
        </p:nvSpPr>
        <p:spPr bwMode="auto">
          <a:xfrm>
            <a:off x="2026825" y="4365625"/>
            <a:ext cx="53627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60" name="Text Box 24"/>
          <p:cNvSpPr txBox="1">
            <a:spLocks noChangeArrowheads="1"/>
          </p:cNvSpPr>
          <p:nvPr/>
        </p:nvSpPr>
        <p:spPr bwMode="auto">
          <a:xfrm>
            <a:off x="3779838" y="5805488"/>
            <a:ext cx="647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0" name="Text Box 25"/>
          <p:cNvSpPr txBox="1">
            <a:spLocks noChangeArrowheads="1"/>
          </p:cNvSpPr>
          <p:nvPr/>
        </p:nvSpPr>
        <p:spPr bwMode="auto">
          <a:xfrm>
            <a:off x="5148263" y="5805488"/>
            <a:ext cx="647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</a:p>
        </p:txBody>
      </p:sp>
      <p:sp>
        <p:nvSpPr>
          <p:cNvPr id="39972" name="Line 36"/>
          <p:cNvSpPr>
            <a:spLocks noChangeShapeType="1"/>
          </p:cNvSpPr>
          <p:nvPr/>
        </p:nvSpPr>
        <p:spPr bwMode="auto">
          <a:xfrm flipH="1">
            <a:off x="4211638" y="5445125"/>
            <a:ext cx="1081087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 type="none" w="sm" len="sm"/>
            <a:tailEnd type="triangle" w="lg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9973" name="Text Box 37"/>
          <p:cNvSpPr txBox="1">
            <a:spLocks noChangeArrowheads="1"/>
          </p:cNvSpPr>
          <p:nvPr/>
        </p:nvSpPr>
        <p:spPr bwMode="auto">
          <a:xfrm>
            <a:off x="4356100" y="5013325"/>
            <a:ext cx="792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el-GR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74" name="Text Box 38"/>
          <p:cNvSpPr txBox="1">
            <a:spLocks noChangeArrowheads="1"/>
          </p:cNvSpPr>
          <p:nvPr/>
        </p:nvSpPr>
        <p:spPr bwMode="auto">
          <a:xfrm>
            <a:off x="2054536" y="4797425"/>
            <a:ext cx="5016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b="1" baseline="-25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75" name="Text Box 39"/>
          <p:cNvSpPr txBox="1">
            <a:spLocks noChangeArrowheads="1"/>
          </p:cNvSpPr>
          <p:nvPr/>
        </p:nvSpPr>
        <p:spPr bwMode="auto">
          <a:xfrm>
            <a:off x="3200400" y="4076700"/>
            <a:ext cx="7921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el-GR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76" name="Line 40"/>
          <p:cNvSpPr>
            <a:spLocks noChangeShapeType="1"/>
          </p:cNvSpPr>
          <p:nvPr/>
        </p:nvSpPr>
        <p:spPr bwMode="auto">
          <a:xfrm>
            <a:off x="3132138" y="4296350"/>
            <a:ext cx="0" cy="358775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 type="none" w="sm" len="sm"/>
            <a:tailEnd type="triangle" w="lg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2440133" y="2184401"/>
            <a:ext cx="4089255" cy="2387599"/>
          </a:xfrm>
          <a:prstGeom prst="line">
            <a:avLst/>
          </a:prstGeom>
          <a:ln w="3492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6550170" y="1928813"/>
            <a:ext cx="1521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(c – m)Y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2440133" y="2740724"/>
            <a:ext cx="4080020" cy="2385456"/>
          </a:xfrm>
          <a:prstGeom prst="line">
            <a:avLst/>
          </a:prstGeom>
          <a:ln w="34925">
            <a:solidFill>
              <a:srgbClr val="0066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77867" y="2739509"/>
            <a:ext cx="1521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+ (c – m)Y</a:t>
            </a:r>
            <a:endParaRPr lang="en-CA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4038600" y="4231128"/>
            <a:ext cx="5052" cy="1560072"/>
          </a:xfrm>
          <a:prstGeom prst="line">
            <a:avLst/>
          </a:prstGeom>
          <a:ln w="22225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5334290" y="2857644"/>
            <a:ext cx="20924" cy="2990564"/>
          </a:xfrm>
          <a:prstGeom prst="line">
            <a:avLst/>
          </a:prstGeom>
          <a:ln w="22225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115556" y="4296350"/>
            <a:ext cx="2291076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∆Y</a:t>
            </a:r>
            <a:r>
              <a:rPr lang="en-CA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∆A/(1 – c + m)</a:t>
            </a:r>
          </a:p>
          <a:p>
            <a:r>
              <a:rPr lang="en-C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= ∆A x multiplier</a:t>
            </a:r>
            <a:endParaRPr lang="en-CA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80925" y="1215086"/>
            <a:ext cx="5044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Example ∆ A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∆(C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+ I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X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IM</a:t>
            </a:r>
            <a:r>
              <a:rPr lang="en-CA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/>
          <p:cNvCxnSpPr>
            <a:stCxn id="39973" idx="0"/>
          </p:cNvCxnSpPr>
          <p:nvPr/>
        </p:nvCxnSpPr>
        <p:spPr>
          <a:xfrm flipV="1">
            <a:off x="4752182" y="4572722"/>
            <a:ext cx="1363374" cy="44060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2500745" y="1752600"/>
            <a:ext cx="3989387" cy="3948970"/>
          </a:xfrm>
          <a:prstGeom prst="line">
            <a:avLst/>
          </a:prstGeom>
          <a:ln w="349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26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9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9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72" grpId="0" animBg="1"/>
      <p:bldP spid="39976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229600" cy="7159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Multipliers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179" name="Rectangle 3"/>
              <p:cNvSpPr>
                <a:spLocks noGrp="1" noChangeArrowheads="1"/>
              </p:cNvSpPr>
              <p:nvPr>
                <p:ph type="body" sz="half" idx="1"/>
              </p:nvPr>
            </p:nvSpPr>
            <p:spPr>
              <a:xfrm>
                <a:off x="381000" y="1447800"/>
                <a:ext cx="8218488" cy="4525963"/>
              </a:xfrm>
            </p:spPr>
            <p:txBody>
              <a:bodyPr/>
              <a:lstStyle/>
              <a:p>
                <a:pPr eaLnBrk="1" hangingPunct="1">
                  <a:buClr>
                    <a:srgbClr val="002060"/>
                  </a:buClr>
                  <a:buSzPct val="110000"/>
                </a:pPr>
                <a:r>
                  <a:rPr lang="en-US" sz="2800" b="1" dirty="0" smtClean="0">
                    <a:solidFill>
                      <a:srgbClr val="002060"/>
                    </a:solidFill>
                    <a:latin typeface="Times New Roman" pitchFamily="18" charset="0"/>
                    <a:cs typeface="Times New Roman" pitchFamily="18" charset="0"/>
                  </a:rPr>
                  <a:t>The Multiplier </a:t>
                </a:r>
              </a:p>
              <a:p>
                <a:pPr lvl="1" eaLnBrk="1" hangingPunct="1">
                  <a:buClr>
                    <a:srgbClr val="EB9119"/>
                  </a:buClr>
                  <a:buSzPct val="112000"/>
                </a:pPr>
                <a:r>
                  <a:rPr lang="en-US" sz="2400" b="1" dirty="0" smtClean="0">
                    <a:solidFill>
                      <a:srgbClr val="FF3300"/>
                    </a:solidFill>
                    <a:latin typeface="Times New Roman" pitchFamily="18" charset="0"/>
                    <a:cs typeface="Times New Roman" pitchFamily="18" charset="0"/>
                  </a:rPr>
                  <a:t>A number that predicts ∆Y</a:t>
                </a:r>
                <a:r>
                  <a:rPr lang="en-US" sz="2400" b="1" baseline="-25000" dirty="0" smtClean="0">
                    <a:solidFill>
                      <a:srgbClr val="FF3300"/>
                    </a:solidFill>
                    <a:latin typeface="Times New Roman" pitchFamily="18" charset="0"/>
                    <a:cs typeface="Times New Roman" pitchFamily="18" charset="0"/>
                  </a:rPr>
                  <a:t>e</a:t>
                </a:r>
                <a:r>
                  <a:rPr lang="en-US" sz="2400" b="1" dirty="0" smtClean="0">
                    <a:solidFill>
                      <a:srgbClr val="FF3300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400" b="1" i="1" dirty="0" smtClean="0">
                    <a:solidFill>
                      <a:srgbClr val="FF33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caused by</a:t>
                </a:r>
                <a:r>
                  <a:rPr lang="en-US" sz="2400" b="1" dirty="0" smtClean="0">
                    <a:solidFill>
                      <a:srgbClr val="FF3300"/>
                    </a:solidFill>
                    <a:latin typeface="Times New Roman" pitchFamily="18" charset="0"/>
                    <a:cs typeface="Times New Roman" pitchFamily="18" charset="0"/>
                  </a:rPr>
                  <a:t>  ∆A</a:t>
                </a:r>
              </a:p>
              <a:p>
                <a:pPr marL="274320" lvl="1" indent="0" eaLnBrk="1" hangingPunct="1">
                  <a:buNone/>
                </a:pPr>
                <a:endParaRPr lang="en-US" sz="2400" dirty="0">
                  <a:solidFill>
                    <a:srgbClr val="FF3300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lvl="1" eaLnBrk="1" hangingPunct="1"/>
                <a:endParaRPr lang="en-US" sz="2400" dirty="0" smtClean="0"/>
              </a:p>
              <a:p>
                <a:pPr lvl="1" eaLnBrk="1" hangingPunct="1"/>
                <a:endParaRPr lang="en-US" sz="2400" dirty="0"/>
              </a:p>
              <a:p>
                <a:pPr marL="457200" lvl="1" indent="0" eaLnBrk="1" hangingPunct="1">
                  <a:buNone/>
                </a:pPr>
                <a:r>
                  <a:rPr lang="en-US" sz="2400" dirty="0" smtClean="0"/>
                  <a:t>		</a:t>
                </a:r>
                <a14:m>
                  <m:oMath xmlns:m="http://schemas.openxmlformats.org/officeDocument/2006/math">
                    <m:r>
                      <a:rPr lang="en-CA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𝑻𝒉𝒆</m:t>
                    </m:r>
                    <m:r>
                      <a:rPr lang="en-CA" sz="2800" b="1" i="1" smtClean="0">
                        <a:latin typeface="Cambria Math"/>
                      </a:rPr>
                      <m:t> </m:t>
                    </m:r>
                    <m:r>
                      <a:rPr lang="en-CA" sz="2800" b="1" i="1" smtClean="0">
                        <a:solidFill>
                          <a:schemeClr val="tx1"/>
                        </a:solidFill>
                        <a:latin typeface="Cambria Math"/>
                      </a:rPr>
                      <m:t>𝒎𝒖𝒍𝒕𝒊𝒑𝒍𝒊𝒆𝒓</m:t>
                    </m:r>
                    <m:r>
                      <a:rPr lang="en-CA" sz="28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en-CA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CA" sz="28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en-CA" sz="28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𝑨</m:t>
                        </m:r>
                      </m:num>
                      <m:den>
                        <m:r>
                          <a:rPr lang="en-CA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en-CA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en-CA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𝒔𝒍𝒐𝒑𝒆</m:t>
                        </m:r>
                        <m:r>
                          <a:rPr lang="en-CA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CA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𝒐𝒇</m:t>
                        </m:r>
                        <m:r>
                          <a:rPr lang="en-CA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en-CA" sz="2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𝑨𝑬</m:t>
                        </m:r>
                      </m:den>
                    </m:f>
                  </m:oMath>
                </a14:m>
                <a:endParaRPr lang="en-US" sz="2800" b="1" dirty="0" smtClean="0"/>
              </a:p>
              <a:p>
                <a:pPr marL="457200" lvl="1" indent="0" eaLnBrk="1" hangingPunct="1">
                  <a:buNone/>
                </a:pPr>
                <a:r>
                  <a:rPr lang="en-US" sz="3200" dirty="0" smtClean="0"/>
                  <a:t>- </a:t>
                </a:r>
                <a:r>
                  <a:rPr lang="en-US" sz="2400" b="1" dirty="0" smtClean="0">
                    <a:solidFill>
                      <a:srgbClr val="FF3300"/>
                    </a:solidFill>
                    <a:latin typeface="Times New Roman" pitchFamily="18" charset="0"/>
                    <a:cs typeface="Times New Roman" pitchFamily="18" charset="0"/>
                  </a:rPr>
                  <a:t>Larger MPC’s &amp; smaller MPM’s </a:t>
                </a:r>
                <a:r>
                  <a:rPr lang="en-US" sz="2400" b="1" dirty="0" smtClean="0">
                    <a:solidFill>
                      <a:srgbClr val="FF3300"/>
                    </a:solidFill>
                    <a:latin typeface="Times New Roman" pitchFamily="18" charset="0"/>
                    <a:cs typeface="Times New Roman" pitchFamily="18" charset="0"/>
                    <a:sym typeface="Wingdings" pitchFamily="2" charset="2"/>
                  </a:rPr>
                  <a:t> steeper AE 			functions &amp; larger multipliers</a:t>
                </a:r>
                <a:endParaRPr lang="en-US" sz="2400" b="1" dirty="0" smtClean="0">
                  <a:solidFill>
                    <a:srgbClr val="FF3300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017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381000" y="1447800"/>
                <a:ext cx="8218488" cy="4525963"/>
              </a:xfrm>
              <a:blipFill rotWithShape="1">
                <a:blip r:embed="rId3"/>
                <a:stretch>
                  <a:fillRect l="-1632" t="-175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0180" name="Object 4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44032936"/>
              </p:ext>
            </p:extLst>
          </p:nvPr>
        </p:nvGraphicFramePr>
        <p:xfrm>
          <a:off x="2286000" y="2936875"/>
          <a:ext cx="2881313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" name="Equation" r:id="rId4" imgW="3035160" imgH="825480" progId="Equation.DSMT4">
                  <p:embed/>
                </p:oleObj>
              </mc:Choice>
              <mc:Fallback>
                <p:oleObj name="Equation" r:id="rId4" imgW="3035160" imgH="82548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2936875"/>
                        <a:ext cx="2881313" cy="784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Date Placeholder 4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2D572B-1F0E-4A64-B4B5-A9754C8AF0B6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27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33400"/>
            <a:ext cx="8229600" cy="639762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b="1" dirty="0" smtClean="0">
                <a:solidFill>
                  <a:srgbClr val="A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Size of the Multiplier</a:t>
            </a:r>
          </a:p>
        </p:txBody>
      </p:sp>
      <p:sp>
        <p:nvSpPr>
          <p:cNvPr id="30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18488" cy="4876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b="1" dirty="0" smtClean="0"/>
              <a:t>A Numerical example</a:t>
            </a:r>
            <a:r>
              <a:rPr lang="en-US" sz="2400" dirty="0" smtClean="0"/>
              <a:t>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050" dirty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		             </a:t>
            </a:r>
            <a:r>
              <a:rPr lang="en-US" sz="2400" i="1" u="sng" dirty="0" smtClean="0"/>
              <a:t>Initial case</a:t>
            </a:r>
            <a:r>
              <a:rPr lang="en-US" sz="2400" dirty="0" smtClean="0"/>
              <a:t>	          </a:t>
            </a:r>
            <a:r>
              <a:rPr lang="en-US" sz="2400" i="1" u="sng" dirty="0" smtClean="0"/>
              <a:t>Increased A: </a:t>
            </a:r>
            <a:r>
              <a:rPr lang="en-US" sz="2400" b="1" i="1" u="sng" dirty="0" smtClean="0">
                <a:solidFill>
                  <a:srgbClr val="FF0000"/>
                </a:solidFill>
              </a:rPr>
              <a:t>∆X = 10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Consumption: C = 20 +0.8Y	</a:t>
            </a:r>
            <a:r>
              <a:rPr lang="en-US" sz="2400" dirty="0">
                <a:solidFill>
                  <a:srgbClr val="000000"/>
                </a:solidFill>
              </a:rPr>
              <a:t> C = 20 +0.8Y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Investment:	  I = 20	</a:t>
            </a:r>
            <a:r>
              <a:rPr lang="en-US" sz="2400" dirty="0"/>
              <a:t>	 I = 20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Exports:	  X = 50		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FF0000"/>
                </a:solidFill>
              </a:rPr>
              <a:t>X = </a:t>
            </a:r>
            <a:r>
              <a:rPr lang="en-US" sz="2400" b="1" dirty="0" smtClean="0">
                <a:solidFill>
                  <a:srgbClr val="FF0000"/>
                </a:solidFill>
              </a:rPr>
              <a:t>60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Imports:	  IM = 10 + 0.2Y</a:t>
            </a:r>
            <a:r>
              <a:rPr lang="en-US" sz="2400" dirty="0"/>
              <a:t>	 </a:t>
            </a:r>
            <a:r>
              <a:rPr lang="en-US" sz="2400" dirty="0" smtClean="0"/>
              <a:t>IM </a:t>
            </a:r>
            <a:r>
              <a:rPr lang="en-US" sz="2400" dirty="0"/>
              <a:t>= 10 + 0.2Y </a:t>
            </a:r>
            <a:r>
              <a:rPr lang="en-US" sz="2400" dirty="0" smtClean="0"/>
              <a:t>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Equilibrium:	Y = 80 + 0.6Y	 </a:t>
            </a:r>
            <a:r>
              <a:rPr lang="en-US" sz="2400" dirty="0"/>
              <a:t>Y = </a:t>
            </a:r>
            <a:r>
              <a:rPr lang="en-US" sz="2400" b="1" dirty="0" smtClean="0">
                <a:solidFill>
                  <a:srgbClr val="FF0000"/>
                </a:solidFill>
              </a:rPr>
              <a:t>90</a:t>
            </a:r>
            <a:r>
              <a:rPr lang="en-US" sz="2400" dirty="0" smtClean="0"/>
              <a:t> </a:t>
            </a:r>
            <a:r>
              <a:rPr lang="en-US" sz="2400" dirty="0"/>
              <a:t>+ 0.6Y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/>
              <a:t>	</a:t>
            </a:r>
            <a:r>
              <a:rPr lang="en-US" sz="2400" dirty="0" smtClean="0"/>
              <a:t>		 Y</a:t>
            </a:r>
            <a:r>
              <a:rPr lang="en-US" sz="2400" baseline="-25000" dirty="0" smtClean="0"/>
              <a:t>e</a:t>
            </a:r>
            <a:r>
              <a:rPr lang="en-US" sz="2400" dirty="0" smtClean="0"/>
              <a:t>= 200	</a:t>
            </a:r>
            <a:r>
              <a:rPr lang="en-US" sz="2400" dirty="0"/>
              <a:t>	 </a:t>
            </a:r>
            <a:r>
              <a:rPr lang="en-US" sz="2400" b="1" dirty="0">
                <a:solidFill>
                  <a:srgbClr val="FF0000"/>
                </a:solidFill>
              </a:rPr>
              <a:t>Y</a:t>
            </a:r>
            <a:r>
              <a:rPr lang="en-US" sz="2400" b="1" baseline="-25000" dirty="0">
                <a:solidFill>
                  <a:srgbClr val="FF0000"/>
                </a:solidFill>
              </a:rPr>
              <a:t>e</a:t>
            </a:r>
            <a:r>
              <a:rPr lang="en-US" sz="2400" b="1" dirty="0">
                <a:solidFill>
                  <a:srgbClr val="FF0000"/>
                </a:solidFill>
              </a:rPr>
              <a:t>= </a:t>
            </a:r>
            <a:r>
              <a:rPr lang="en-US" sz="2400" b="1" dirty="0" smtClean="0">
                <a:solidFill>
                  <a:srgbClr val="FF0000"/>
                </a:solidFill>
              </a:rPr>
              <a:t>225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	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sz="2400" dirty="0"/>
              <a:t>	</a:t>
            </a:r>
            <a:r>
              <a:rPr lang="en-US" sz="2400" dirty="0" smtClean="0"/>
              <a:t>	</a:t>
            </a:r>
            <a:r>
              <a:rPr lang="en-US" sz="2400" b="1" dirty="0" smtClean="0"/>
              <a:t>∆Y/∆A = 25/10 = 2.5 = 1/(1 – 0.6)</a:t>
            </a:r>
          </a:p>
        </p:txBody>
      </p:sp>
      <p:sp>
        <p:nvSpPr>
          <p:cNvPr id="3075" name="Date Placeholder 5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2A8061-7538-4F0C-8D6E-4B408E2CE70D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28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927" y="457200"/>
            <a:ext cx="8229600" cy="639762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Leakages &amp; Injections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371600"/>
            <a:ext cx="8229600" cy="5105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An alternative view of equilibrium Y: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Y = AE</a:t>
            </a:r>
          </a:p>
          <a:p>
            <a:pPr marL="457200" lvl="1" indent="0"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Y = C + I + X – IM, which gives</a:t>
            </a:r>
          </a:p>
          <a:p>
            <a:pPr marL="457200" lvl="1" indent="0"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Y – C = I + X – IM , but Y – C = S</a:t>
            </a:r>
          </a:p>
          <a:p>
            <a:pPr marL="457200" lvl="1" indent="0">
              <a:buNone/>
            </a:pP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1" indent="0"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Therefore 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S + IM = I + X 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also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gives Y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 &amp; IM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en-US" sz="2400" b="1" i="1" dirty="0" smtClean="0">
                <a:solidFill>
                  <a:srgbClr val="DB8513"/>
                </a:solidFill>
                <a:latin typeface="Times New Roman" pitchFamily="18" charset="0"/>
                <a:cs typeface="Times New Roman" pitchFamily="18" charset="0"/>
              </a:rPr>
              <a:t>leakages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from AE</a:t>
            </a:r>
          </a:p>
          <a:p>
            <a:pPr>
              <a:buClr>
                <a:srgbClr val="002060"/>
              </a:buClr>
              <a:buSzPct val="110000"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 &amp; X 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US" sz="2400" b="1" i="1" dirty="0" smtClean="0">
                <a:solidFill>
                  <a:srgbClr val="3502F0"/>
                </a:solidFill>
                <a:latin typeface="Times New Roman" pitchFamily="18" charset="0"/>
                <a:cs typeface="Times New Roman" pitchFamily="18" charset="0"/>
              </a:rPr>
              <a:t>injections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into AE</a:t>
            </a:r>
          </a:p>
          <a:p>
            <a:pPr marL="0" indent="0">
              <a:buClr>
                <a:srgbClr val="002060"/>
              </a:buClr>
              <a:buSzPct val="110000"/>
              <a:buNone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A80000"/>
              </a:buClr>
              <a:buSzPct val="110000"/>
            </a:pPr>
            <a:r>
              <a:rPr lang="en-US" sz="2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Injections</a:t>
            </a:r>
            <a:r>
              <a:rPr lang="en-US" sz="2400" b="1" i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2400" b="1" i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EB9119"/>
                </a:solidFill>
                <a:latin typeface="Times New Roman" pitchFamily="18" charset="0"/>
                <a:cs typeface="Times New Roman" pitchFamily="18" charset="0"/>
              </a:rPr>
              <a:t>Leakages</a:t>
            </a:r>
            <a:r>
              <a:rPr lang="en-US" sz="2400" b="1" i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400" b="1" i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400" b="1" i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equilibrium Y</a:t>
            </a:r>
          </a:p>
          <a:p>
            <a:pPr>
              <a:lnSpc>
                <a:spcPct val="150000"/>
              </a:lnSpc>
              <a:buClr>
                <a:srgbClr val="A80000"/>
              </a:buClr>
              <a:buSzPct val="110000"/>
            </a:pPr>
            <a:r>
              <a:rPr lang="en-US" b="1" i="1" dirty="0" smtClean="0">
                <a:solidFill>
                  <a:srgbClr val="A80000"/>
                </a:solidFill>
                <a:latin typeface="Times New Roman" pitchFamily="18" charset="0"/>
                <a:cs typeface="Times New Roman" pitchFamily="18" charset="0"/>
              </a:rPr>
              <a:t>Paradox of Thrift</a:t>
            </a:r>
            <a:endParaRPr lang="en-US" sz="2400" b="1" i="1" dirty="0" smtClean="0">
              <a:solidFill>
                <a:srgbClr val="A8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A80000"/>
              </a:buClr>
              <a:buSzPct val="110000"/>
            </a:pPr>
            <a:endParaRPr lang="en-US" b="1" i="1" dirty="0">
              <a:solidFill>
                <a:srgbClr val="A8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A80000"/>
              </a:buClr>
              <a:buSzPct val="110000"/>
            </a:pPr>
            <a:endParaRPr lang="en-US" sz="2400" b="1" i="1" dirty="0" smtClean="0">
              <a:solidFill>
                <a:srgbClr val="A8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None/>
            </a:pPr>
            <a:endParaRPr lang="en-US" sz="2400" dirty="0" smtClean="0"/>
          </a:p>
        </p:txBody>
      </p:sp>
      <p:sp>
        <p:nvSpPr>
          <p:cNvPr id="3482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  <a:endParaRPr 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29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6" y="482997"/>
            <a:ext cx="8229600" cy="9906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Leakages &amp; Injections</a:t>
            </a:r>
            <a:endParaRPr lang="en-CA" sz="3600" b="1" dirty="0">
              <a:solidFill>
                <a:srgbClr val="9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  <a:endParaRPr lang="en-U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304800" y="1455003"/>
            <a:ext cx="4039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Equilibrium Y:  S + Z = I + X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2590800" y="2286000"/>
            <a:ext cx="0" cy="33528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90800" y="3886200"/>
            <a:ext cx="411480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2590800" y="2590800"/>
            <a:ext cx="3810000" cy="2362200"/>
          </a:xfrm>
          <a:prstGeom prst="line">
            <a:avLst/>
          </a:prstGeom>
          <a:ln w="3492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590800" y="3048000"/>
            <a:ext cx="3962400" cy="0"/>
          </a:xfrm>
          <a:prstGeom prst="line">
            <a:avLst/>
          </a:prstGeom>
          <a:ln w="34925">
            <a:solidFill>
              <a:srgbClr val="99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680365" y="3048000"/>
            <a:ext cx="0" cy="8382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00600" y="3048000"/>
            <a:ext cx="0" cy="83820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590800" y="3560620"/>
            <a:ext cx="2209800" cy="0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1925781" y="1916668"/>
            <a:ext cx="1486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S + IM, I + X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00200" y="3396918"/>
            <a:ext cx="1117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+ IM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66122" y="2863334"/>
            <a:ext cx="835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+ X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11573" y="376625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00200" y="4775261"/>
            <a:ext cx="10214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+ IM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377707" y="2406134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S + IM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89287" y="2863334"/>
            <a:ext cx="688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I + X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509624" y="3888571"/>
            <a:ext cx="394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89793" y="388620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79685" y="38862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129676" y="4292539"/>
            <a:ext cx="448092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At 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: S + IM = I + X</a:t>
            </a:r>
          </a:p>
          <a:p>
            <a:endParaRPr lang="en-CA" sz="1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At Y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: S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+ IM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&lt;  I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+ X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CA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         Leakages &lt; planned I + X</a:t>
            </a:r>
          </a:p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          Unwanted </a:t>
            </a:r>
            <a:r>
              <a:rPr lang="en-CA" sz="3200" b="1" dirty="0" smtClean="0">
                <a:latin typeface="Times New Roman" pitchFamily="18" charset="0"/>
                <a:cs typeface="Times New Roman" pitchFamily="18" charset="0"/>
              </a:rPr>
              <a:t>↓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Inventories 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CA" sz="32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</a:t>
            </a:r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0DEAE-294C-433B-BE59-5EA857F16ABC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30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5449454" y="2831068"/>
            <a:ext cx="454894" cy="445532"/>
          </a:xfrm>
          <a:prstGeom prst="ellipse">
            <a:avLst/>
          </a:prstGeom>
          <a:noFill/>
          <a:ln>
            <a:solidFill>
              <a:srgbClr val="9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TextBox 11"/>
          <p:cNvSpPr txBox="1"/>
          <p:nvPr/>
        </p:nvSpPr>
        <p:spPr>
          <a:xfrm>
            <a:off x="441891" y="5892977"/>
            <a:ext cx="8182112" cy="584775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Paradox of Thrift: An increase in S at every Y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Y</a:t>
            </a:r>
            <a:r>
              <a:rPr lang="en-US" sz="2000" b="1" baseline="-250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but no change in S</a:t>
            </a:r>
            <a:endParaRPr lang="en-CA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420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457200"/>
            <a:ext cx="8229600" cy="8683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Expenditure, Equilibrium GDP  &amp; 			Aggregate Demand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471055" y="1600200"/>
            <a:ext cx="8229600" cy="4883150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Key model concepts:</a:t>
            </a:r>
          </a:p>
          <a:p>
            <a:pPr marL="0" indent="0">
              <a:buNone/>
            </a:pP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Autonomous expenditure:</a:t>
            </a:r>
            <a:endParaRPr lang="en-US" sz="2800" dirty="0" smtClean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2000"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Independent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current income</a:t>
            </a:r>
          </a:p>
          <a:p>
            <a:pPr lvl="1">
              <a:buClr>
                <a:srgbClr val="002060"/>
              </a:buClr>
              <a:buSzPct val="112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+ I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+ X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+ IM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</a:t>
            </a:r>
          </a:p>
          <a:p>
            <a:pPr marL="514350" indent="-457200"/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7150" indent="0">
              <a:buNone/>
            </a:pP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Induced expenditure:</a:t>
            </a:r>
            <a:endParaRPr lang="en-US" sz="2800" b="1" dirty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342900">
              <a:buClr>
                <a:srgbClr val="002060"/>
              </a:buClr>
              <a:buSzPct val="110000"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Spending decisions based on current income</a:t>
            </a:r>
            <a:endParaRPr lang="en-US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00050" indent="-342900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MPC &amp; MPM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(c – m)∆Y = ∆AE</a:t>
            </a:r>
            <a:endParaRPr lang="en-US" sz="2400" b="1" dirty="0" smtClean="0">
              <a:solidFill>
                <a:srgbClr val="008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31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09" y="817285"/>
            <a:ext cx="8610600" cy="8683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Expenditure, Equilibrium GDP  &amp; 			Aggregate Demand</a:t>
            </a:r>
            <a:endParaRPr lang="en-CA" sz="3200" dirty="0">
              <a:solidFill>
                <a:srgbClr val="96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4591" y="1905000"/>
            <a:ext cx="7924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hangingPunct="0">
              <a:spcBef>
                <a:spcPct val="20000"/>
              </a:spcBef>
            </a:pPr>
            <a:r>
              <a:rPr lang="en-US" sz="2800" b="1" kern="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Key model concepts</a:t>
            </a:r>
            <a:r>
              <a:rPr lang="en-US" sz="2800" b="1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 eaLnBrk="0" hangingPunct="0">
              <a:spcBef>
                <a:spcPct val="20000"/>
              </a:spcBef>
            </a:pPr>
            <a:endParaRPr lang="en-US" sz="1200" kern="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800" b="1" kern="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Equilibrium Y</a:t>
            </a:r>
            <a:r>
              <a:rPr lang="en-US" sz="2800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A</a:t>
            </a:r>
            <a:r>
              <a:rPr lang="en-US" sz="2800" kern="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800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 multiplier</a:t>
            </a:r>
          </a:p>
          <a:p>
            <a:pPr marL="457200" lvl="0" indent="-457200" eaLnBrk="0" hangingPunct="0">
              <a:spcBef>
                <a:spcPct val="20000"/>
              </a:spcBef>
              <a:buFont typeface="Arial" pitchFamily="34" charset="0"/>
              <a:buChar char="•"/>
            </a:pPr>
            <a:endParaRPr lang="en-US" sz="1200" kern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800" b="1" kern="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Induced expenditure </a:t>
            </a:r>
            <a:r>
              <a:rPr lang="en-US" sz="2800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multiplier</a:t>
            </a:r>
          </a:p>
          <a:p>
            <a:pPr marL="457200" lvl="0" indent="-457200" eaLnBrk="0" hangingPunct="0">
              <a:spcBef>
                <a:spcPct val="20000"/>
              </a:spcBef>
              <a:buFont typeface="Arial" pitchFamily="34" charset="0"/>
              <a:buChar char="•"/>
            </a:pPr>
            <a:endParaRPr lang="en-US" sz="1200" kern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457200" lvl="0" indent="-4572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800" b="1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∆A x </a:t>
            </a:r>
            <a:r>
              <a:rPr lang="en-US" sz="2800" b="1" kern="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multiplier</a:t>
            </a:r>
            <a:r>
              <a:rPr lang="en-US" sz="2800" b="1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800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∆Y &gt; ∆A</a:t>
            </a:r>
          </a:p>
          <a:p>
            <a:pPr lvl="0" eaLnBrk="0" hangingPunct="0">
              <a:spcBef>
                <a:spcPct val="20000"/>
              </a:spcBef>
            </a:pPr>
            <a:endParaRPr lang="en-US" sz="1200" kern="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457200" lvl="0" indent="-4572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800" b="1" kern="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Volatility in A </a:t>
            </a:r>
            <a:r>
              <a:rPr lang="en-US" sz="2800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Business cycles in Y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© 2013 Curtis-Irvine Macroeconomics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F0DEAE-294C-433B-BE59-5EA857F16ABC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32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Expenditure, Equilibrium GDP  &amp; 			Aggregate Demand</a:t>
            </a:r>
            <a:endParaRPr lang="en-US" sz="3200" dirty="0" smtClean="0">
              <a:solidFill>
                <a:srgbClr val="960000"/>
              </a:solidFill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534400" cy="487680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The AD function:</a:t>
            </a:r>
          </a:p>
          <a:p>
            <a:pPr marL="0" indent="0" eaLnBrk="1" hangingPunct="1">
              <a:buNone/>
            </a:pPr>
            <a:endParaRPr lang="en-US" sz="16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from Y = AE  </a:t>
            </a:r>
            <a:r>
              <a:rPr lang="en-US" sz="28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positions</a:t>
            </a:r>
            <a:r>
              <a:rPr lang="en-US" sz="28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the AD curve</a:t>
            </a:r>
          </a:p>
          <a:p>
            <a:pPr marL="0" indent="0" eaLnBrk="1" hangingPunct="1">
              <a:buClr>
                <a:srgbClr val="002060"/>
              </a:buClr>
              <a:buSzPct val="110000"/>
              <a:buNone/>
            </a:pPr>
            <a:endParaRPr lang="en-US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l-GR" sz="2800" b="1" dirty="0" smtClean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∆Y</a:t>
            </a:r>
            <a:r>
              <a:rPr lang="en-US" sz="2800" b="1" baseline="-250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horizontal shift in AD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l-GR" sz="2800" b="1" dirty="0" smtClean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 x multiplier </a:t>
            </a:r>
          </a:p>
          <a:p>
            <a:pPr eaLnBrk="1" hangingPunct="1">
              <a:buClr>
                <a:srgbClr val="002060"/>
              </a:buClr>
              <a:buSzPct val="110000"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Fluctuations in AD from fluctuations in A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	</a:t>
            </a:r>
            <a:r>
              <a:rPr lang="en-US" sz="28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business cycles in Y</a:t>
            </a:r>
            <a:r>
              <a:rPr lang="en-US" sz="2800" b="1" i="1" baseline="-2500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</a:t>
            </a:r>
            <a:endParaRPr lang="en-US" sz="2800" b="1" i="1" dirty="0" smtClean="0">
              <a:solidFill>
                <a:srgbClr val="960000"/>
              </a:solidFill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eaLnBrk="1" hangingPunct="1"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A diagram to illustrate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0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33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8" name="Rectangle 18"/>
          <p:cNvSpPr>
            <a:spLocks noGrp="1" noChangeArrowheads="1"/>
          </p:cNvSpPr>
          <p:nvPr>
            <p:ph type="title"/>
          </p:nvPr>
        </p:nvSpPr>
        <p:spPr>
          <a:xfrm>
            <a:off x="210322" y="533400"/>
            <a:ext cx="8229600" cy="7159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Aggregate Expenditure, Equilibrium GDP  &amp; 			Aggregate Demand</a:t>
            </a:r>
            <a:endParaRPr lang="en-US" sz="3200" dirty="0" smtClean="0">
              <a:solidFill>
                <a:srgbClr val="960000"/>
              </a:solidFill>
            </a:endParaRPr>
          </a:p>
        </p:txBody>
      </p:sp>
      <p:sp>
        <p:nvSpPr>
          <p:cNvPr id="36866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36869" name="Line 2"/>
          <p:cNvSpPr>
            <a:spLocks noChangeShapeType="1"/>
          </p:cNvSpPr>
          <p:nvPr/>
        </p:nvSpPr>
        <p:spPr bwMode="auto">
          <a:xfrm flipV="1">
            <a:off x="838200" y="2101850"/>
            <a:ext cx="3384550" cy="33845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6870" name="Arc 3"/>
          <p:cNvSpPr>
            <a:spLocks/>
          </p:cNvSpPr>
          <p:nvPr/>
        </p:nvSpPr>
        <p:spPr bwMode="auto">
          <a:xfrm>
            <a:off x="1409918" y="4999038"/>
            <a:ext cx="312738" cy="563562"/>
          </a:xfrm>
          <a:custGeom>
            <a:avLst/>
            <a:gdLst>
              <a:gd name="T0" fmla="*/ 0 w 21717"/>
              <a:gd name="T1" fmla="*/ 0 h 21600"/>
              <a:gd name="T2" fmla="*/ 933948204 w 21717"/>
              <a:gd name="T3" fmla="*/ 2147483647 h 21600"/>
              <a:gd name="T4" fmla="*/ 5032019 w 21717"/>
              <a:gd name="T5" fmla="*/ 2147483647 h 21600"/>
              <a:gd name="T6" fmla="*/ 0 60000 65536"/>
              <a:gd name="T7" fmla="*/ 0 60000 65536"/>
              <a:gd name="T8" fmla="*/ 0 60000 65536"/>
              <a:gd name="T9" fmla="*/ 0 w 21717"/>
              <a:gd name="T10" fmla="*/ 0 h 21600"/>
              <a:gd name="T11" fmla="*/ 21717 w 2171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717" h="21600" fill="none" extrusionOk="0">
                <a:moveTo>
                  <a:pt x="0" y="0"/>
                </a:moveTo>
                <a:cubicBezTo>
                  <a:pt x="39" y="0"/>
                  <a:pt x="78" y="-1"/>
                  <a:pt x="117" y="0"/>
                </a:cubicBezTo>
                <a:cubicBezTo>
                  <a:pt x="12022" y="0"/>
                  <a:pt x="21683" y="9633"/>
                  <a:pt x="21716" y="21539"/>
                </a:cubicBezTo>
              </a:path>
              <a:path w="21717" h="21600" stroke="0" extrusionOk="0">
                <a:moveTo>
                  <a:pt x="0" y="0"/>
                </a:moveTo>
                <a:cubicBezTo>
                  <a:pt x="39" y="0"/>
                  <a:pt x="78" y="-1"/>
                  <a:pt x="117" y="0"/>
                </a:cubicBezTo>
                <a:cubicBezTo>
                  <a:pt x="12022" y="0"/>
                  <a:pt x="21683" y="9633"/>
                  <a:pt x="21716" y="21539"/>
                </a:cubicBezTo>
                <a:lnTo>
                  <a:pt x="117" y="21600"/>
                </a:lnTo>
                <a:close/>
              </a:path>
            </a:pathLst>
          </a:custGeom>
          <a:noFill/>
          <a:ln w="22225" cap="rnd">
            <a:solidFill>
              <a:schemeClr val="tx1"/>
            </a:solidFill>
            <a:round/>
            <a:headEnd type="none" w="sm" len="sm"/>
            <a:tailEnd type="stealth" w="med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36871" name="Group 4"/>
          <p:cNvGrpSpPr>
            <a:grpSpLocks/>
          </p:cNvGrpSpPr>
          <p:nvPr/>
        </p:nvGrpSpPr>
        <p:grpSpPr bwMode="auto">
          <a:xfrm>
            <a:off x="824799" y="1874596"/>
            <a:ext cx="3600450" cy="3671887"/>
            <a:chOff x="1534" y="717"/>
            <a:chExt cx="2953" cy="2759"/>
          </a:xfrm>
        </p:grpSpPr>
        <p:sp>
          <p:nvSpPr>
            <p:cNvPr id="36915" name="Line 5"/>
            <p:cNvSpPr>
              <a:spLocks noChangeShapeType="1"/>
            </p:cNvSpPr>
            <p:nvPr/>
          </p:nvSpPr>
          <p:spPr bwMode="auto">
            <a:xfrm>
              <a:off x="1552" y="717"/>
              <a:ext cx="0" cy="2759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16" name="Line 6"/>
            <p:cNvSpPr>
              <a:spLocks noChangeShapeType="1"/>
            </p:cNvSpPr>
            <p:nvPr/>
          </p:nvSpPr>
          <p:spPr bwMode="auto">
            <a:xfrm>
              <a:off x="1534" y="3458"/>
              <a:ext cx="2953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6873" name="Line 10"/>
          <p:cNvSpPr>
            <a:spLocks noChangeShapeType="1"/>
          </p:cNvSpPr>
          <p:nvPr/>
        </p:nvSpPr>
        <p:spPr bwMode="auto">
          <a:xfrm>
            <a:off x="2514600" y="3810000"/>
            <a:ext cx="0" cy="16557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6874" name="Rectangle 11"/>
          <p:cNvSpPr>
            <a:spLocks noChangeArrowheads="1"/>
          </p:cNvSpPr>
          <p:nvPr/>
        </p:nvSpPr>
        <p:spPr bwMode="auto">
          <a:xfrm>
            <a:off x="1043781" y="5193313"/>
            <a:ext cx="35274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eaLnBrk="0" hangingPunct="0"/>
            <a:r>
              <a:rPr lang="en-CA" sz="1600" b="1" dirty="0"/>
              <a:t> </a:t>
            </a:r>
            <a:r>
              <a:rPr lang="en-CA" sz="1600" b="1" dirty="0" smtClean="0"/>
              <a:t>                      </a:t>
            </a:r>
            <a:endParaRPr lang="en-CA" sz="1600" b="1" dirty="0"/>
          </a:p>
        </p:txBody>
      </p:sp>
      <p:sp>
        <p:nvSpPr>
          <p:cNvPr id="36877" name="Text Box 17"/>
          <p:cNvSpPr txBox="1">
            <a:spLocks noChangeArrowheads="1"/>
          </p:cNvSpPr>
          <p:nvPr/>
        </p:nvSpPr>
        <p:spPr bwMode="auto">
          <a:xfrm>
            <a:off x="3695123" y="1840468"/>
            <a:ext cx="1152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CA" b="1" dirty="0">
                <a:latin typeface="Times New Roman" pitchFamily="18" charset="0"/>
                <a:cs typeface="Times New Roman" pitchFamily="18" charset="0"/>
              </a:rPr>
              <a:t>Y=AE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87" name="Line 19"/>
          <p:cNvSpPr>
            <a:spLocks noChangeShapeType="1"/>
          </p:cNvSpPr>
          <p:nvPr/>
        </p:nvSpPr>
        <p:spPr bwMode="auto">
          <a:xfrm>
            <a:off x="3657600" y="2749550"/>
            <a:ext cx="0" cy="273685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6881" name="Text Box 22"/>
          <p:cNvSpPr txBox="1">
            <a:spLocks noChangeArrowheads="1"/>
          </p:cNvSpPr>
          <p:nvPr/>
        </p:nvSpPr>
        <p:spPr bwMode="auto">
          <a:xfrm>
            <a:off x="408710" y="4431268"/>
            <a:ext cx="5762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/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b="1" baseline="-25000" dirty="0" smtClean="0"/>
              <a:t>0</a:t>
            </a:r>
            <a:endParaRPr lang="en-US" b="1" baseline="-25000" dirty="0"/>
          </a:p>
        </p:txBody>
      </p:sp>
      <p:sp>
        <p:nvSpPr>
          <p:cNvPr id="36882" name="Text Box 23"/>
          <p:cNvSpPr txBox="1">
            <a:spLocks noChangeArrowheads="1"/>
          </p:cNvSpPr>
          <p:nvPr/>
        </p:nvSpPr>
        <p:spPr bwMode="auto">
          <a:xfrm>
            <a:off x="2209800" y="5498068"/>
            <a:ext cx="647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/>
              <a:t>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401" name="Line 33"/>
          <p:cNvSpPr>
            <a:spLocks noChangeShapeType="1"/>
          </p:cNvSpPr>
          <p:nvPr/>
        </p:nvSpPr>
        <p:spPr bwMode="auto">
          <a:xfrm>
            <a:off x="2694174" y="5105400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02" name="Text Box 34"/>
          <p:cNvSpPr txBox="1">
            <a:spLocks noChangeArrowheads="1"/>
          </p:cNvSpPr>
          <p:nvPr/>
        </p:nvSpPr>
        <p:spPr bwMode="auto">
          <a:xfrm>
            <a:off x="2969637" y="4736068"/>
            <a:ext cx="6879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endParaRPr lang="el-G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404" name="Text Box 36"/>
          <p:cNvSpPr txBox="1">
            <a:spLocks noChangeArrowheads="1"/>
          </p:cNvSpPr>
          <p:nvPr/>
        </p:nvSpPr>
        <p:spPr bwMode="auto">
          <a:xfrm>
            <a:off x="1722656" y="3593068"/>
            <a:ext cx="7921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A</a:t>
            </a:r>
            <a:endParaRPr lang="el-G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405" name="Line 37"/>
          <p:cNvSpPr>
            <a:spLocks noChangeShapeType="1"/>
          </p:cNvSpPr>
          <p:nvPr/>
        </p:nvSpPr>
        <p:spPr bwMode="auto">
          <a:xfrm flipV="1">
            <a:off x="1672971" y="3749675"/>
            <a:ext cx="0" cy="2889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36890" name="Group 38"/>
          <p:cNvGrpSpPr>
            <a:grpSpLocks/>
          </p:cNvGrpSpPr>
          <p:nvPr/>
        </p:nvGrpSpPr>
        <p:grpSpPr bwMode="auto">
          <a:xfrm>
            <a:off x="5099592" y="1904472"/>
            <a:ext cx="3671888" cy="3673475"/>
            <a:chOff x="1534" y="717"/>
            <a:chExt cx="2953" cy="2759"/>
          </a:xfrm>
        </p:grpSpPr>
        <p:sp>
          <p:nvSpPr>
            <p:cNvPr id="36905" name="Line 39"/>
            <p:cNvSpPr>
              <a:spLocks noChangeShapeType="1"/>
            </p:cNvSpPr>
            <p:nvPr/>
          </p:nvSpPr>
          <p:spPr bwMode="auto">
            <a:xfrm>
              <a:off x="1552" y="717"/>
              <a:ext cx="0" cy="2759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6906" name="Line 40"/>
            <p:cNvSpPr>
              <a:spLocks noChangeShapeType="1"/>
            </p:cNvSpPr>
            <p:nvPr/>
          </p:nvSpPr>
          <p:spPr bwMode="auto">
            <a:xfrm>
              <a:off x="1534" y="3458"/>
              <a:ext cx="2953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6891" name="Line 41"/>
          <p:cNvSpPr>
            <a:spLocks noChangeShapeType="1"/>
          </p:cNvSpPr>
          <p:nvPr/>
        </p:nvSpPr>
        <p:spPr bwMode="auto">
          <a:xfrm>
            <a:off x="5105400" y="3962400"/>
            <a:ext cx="3240087" cy="0"/>
          </a:xfrm>
          <a:prstGeom prst="line">
            <a:avLst/>
          </a:prstGeom>
          <a:noFill/>
          <a:ln w="38100">
            <a:solidFill>
              <a:srgbClr val="00B0F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10" name="Line 42"/>
          <p:cNvSpPr>
            <a:spLocks noChangeShapeType="1"/>
          </p:cNvSpPr>
          <p:nvPr/>
        </p:nvSpPr>
        <p:spPr bwMode="auto">
          <a:xfrm>
            <a:off x="6172200" y="2743881"/>
            <a:ext cx="2278063" cy="1648009"/>
          </a:xfrm>
          <a:prstGeom prst="line">
            <a:avLst/>
          </a:prstGeom>
          <a:noFill/>
          <a:ln w="38100">
            <a:solidFill>
              <a:srgbClr val="003366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6893" name="Line 43"/>
          <p:cNvSpPr>
            <a:spLocks noChangeShapeType="1"/>
          </p:cNvSpPr>
          <p:nvPr/>
        </p:nvSpPr>
        <p:spPr bwMode="auto">
          <a:xfrm>
            <a:off x="5334000" y="2975840"/>
            <a:ext cx="2736850" cy="18732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12" name="Line 44"/>
          <p:cNvSpPr>
            <a:spLocks noChangeShapeType="1"/>
          </p:cNvSpPr>
          <p:nvPr/>
        </p:nvSpPr>
        <p:spPr bwMode="auto">
          <a:xfrm>
            <a:off x="7848600" y="4028042"/>
            <a:ext cx="0" cy="1534558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6895" name="Line 45"/>
          <p:cNvSpPr>
            <a:spLocks noChangeShapeType="1"/>
          </p:cNvSpPr>
          <p:nvPr/>
        </p:nvSpPr>
        <p:spPr bwMode="auto">
          <a:xfrm flipH="1">
            <a:off x="6781800" y="3965576"/>
            <a:ext cx="11112" cy="159702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6896" name="Text Box 46"/>
          <p:cNvSpPr txBox="1">
            <a:spLocks noChangeArrowheads="1"/>
          </p:cNvSpPr>
          <p:nvPr/>
        </p:nvSpPr>
        <p:spPr bwMode="auto">
          <a:xfrm>
            <a:off x="6667500" y="5498068"/>
            <a:ext cx="647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e</a:t>
            </a:r>
          </a:p>
        </p:txBody>
      </p:sp>
      <p:sp>
        <p:nvSpPr>
          <p:cNvPr id="58415" name="Text Box 47"/>
          <p:cNvSpPr txBox="1">
            <a:spLocks noChangeArrowheads="1"/>
          </p:cNvSpPr>
          <p:nvPr/>
        </p:nvSpPr>
        <p:spPr bwMode="auto">
          <a:xfrm>
            <a:off x="7658100" y="5498068"/>
            <a:ext cx="647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’</a:t>
            </a:r>
            <a:endParaRPr lang="en-US" b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98" name="Text Box 48"/>
          <p:cNvSpPr txBox="1">
            <a:spLocks noChangeArrowheads="1"/>
          </p:cNvSpPr>
          <p:nvPr/>
        </p:nvSpPr>
        <p:spPr bwMode="auto">
          <a:xfrm>
            <a:off x="4724400" y="3745468"/>
            <a:ext cx="5762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b="1" baseline="-25000" dirty="0">
                <a:latin typeface="Times New Roman" pitchFamily="18" charset="0"/>
                <a:cs typeface="Times New Roman" pitchFamily="18" charset="0"/>
              </a:rPr>
              <a:t>0</a:t>
            </a:r>
          </a:p>
        </p:txBody>
      </p:sp>
      <p:sp>
        <p:nvSpPr>
          <p:cNvPr id="58417" name="Line 49"/>
          <p:cNvSpPr>
            <a:spLocks noChangeShapeType="1"/>
          </p:cNvSpPr>
          <p:nvPr/>
        </p:nvSpPr>
        <p:spPr bwMode="auto">
          <a:xfrm>
            <a:off x="6911975" y="5119275"/>
            <a:ext cx="9366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8418" name="Text Box 50"/>
          <p:cNvSpPr txBox="1">
            <a:spLocks noChangeArrowheads="1"/>
          </p:cNvSpPr>
          <p:nvPr/>
        </p:nvSpPr>
        <p:spPr bwMode="auto">
          <a:xfrm>
            <a:off x="7056438" y="4791493"/>
            <a:ext cx="7921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Y</a:t>
            </a:r>
            <a:endParaRPr lang="el-G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901" name="Text Box 51"/>
          <p:cNvSpPr txBox="1">
            <a:spLocks noChangeArrowheads="1"/>
          </p:cNvSpPr>
          <p:nvPr/>
        </p:nvSpPr>
        <p:spPr bwMode="auto">
          <a:xfrm>
            <a:off x="8305800" y="3745468"/>
            <a:ext cx="5397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AS</a:t>
            </a:r>
          </a:p>
        </p:txBody>
      </p:sp>
      <p:sp>
        <p:nvSpPr>
          <p:cNvPr id="36902" name="Text Box 52"/>
          <p:cNvSpPr txBox="1">
            <a:spLocks noChangeArrowheads="1"/>
          </p:cNvSpPr>
          <p:nvPr/>
        </p:nvSpPr>
        <p:spPr bwMode="auto">
          <a:xfrm>
            <a:off x="7978054" y="4659868"/>
            <a:ext cx="647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903" name="Text Box 53"/>
          <p:cNvSpPr txBox="1">
            <a:spLocks noChangeArrowheads="1"/>
          </p:cNvSpPr>
          <p:nvPr/>
        </p:nvSpPr>
        <p:spPr bwMode="auto">
          <a:xfrm>
            <a:off x="8355879" y="4202668"/>
            <a:ext cx="7921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AD’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1000" y="1764268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66800" y="5117068"/>
            <a:ext cx="5261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45</a:t>
            </a:r>
            <a:r>
              <a:rPr lang="en-CA" baseline="30000" dirty="0" smtClean="0"/>
              <a:t>0</a:t>
            </a:r>
            <a:endParaRPr lang="en-CA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852384" y="2933628"/>
            <a:ext cx="3462151" cy="1666082"/>
          </a:xfrm>
          <a:prstGeom prst="line">
            <a:avLst/>
          </a:prstGeom>
          <a:ln w="3492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893949" y="2362200"/>
            <a:ext cx="3377436" cy="1608138"/>
          </a:xfrm>
          <a:prstGeom prst="line">
            <a:avLst/>
          </a:prstGeom>
          <a:ln w="34925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487526" y="5498068"/>
            <a:ext cx="4748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baseline="-25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endParaRPr lang="en-US" b="1" baseline="-25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25122" y="54980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7517" y="3745468"/>
            <a:ext cx="51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98950" y="2754868"/>
            <a:ext cx="590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57422" y="2221468"/>
            <a:ext cx="590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CA" b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5940425" y="3276600"/>
            <a:ext cx="762000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7239000" y="4267200"/>
            <a:ext cx="852268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8582683" y="549806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60601" y="5867400"/>
            <a:ext cx="6696000" cy="400110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∆A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∆Y = ∆A x multiplier 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shift AD =</a:t>
            </a:r>
            <a:r>
              <a:rPr lang="en-CA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∆A x multiplier</a:t>
            </a:r>
            <a:r>
              <a:rPr lang="en-CA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endParaRPr lang="en-CA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800600" y="1764268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en-C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34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8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8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8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8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8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7" grpId="0" animBg="1"/>
      <p:bldP spid="58401" grpId="0" animBg="1"/>
      <p:bldP spid="58405" grpId="0" animBg="1"/>
      <p:bldP spid="58410" grpId="0" animBg="1"/>
      <p:bldP spid="58412" grpId="0" animBg="1"/>
      <p:bldP spid="58417" grpId="0" animBg="1"/>
      <p:bldP spid="2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Rectangle 2"/>
          <p:cNvSpPr>
            <a:spLocks noGrp="1" noChangeArrowheads="1"/>
          </p:cNvSpPr>
          <p:nvPr>
            <p:ph type="title"/>
          </p:nvPr>
        </p:nvSpPr>
        <p:spPr>
          <a:xfrm>
            <a:off x="13855" y="457200"/>
            <a:ext cx="8229600" cy="7620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600" b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600200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Aggregate</a:t>
            </a:r>
            <a:r>
              <a:rPr lang="en-US" sz="2400" b="1" i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demand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determines Y  at constant P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Equilibrium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Y = AE  positions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AD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b="1" i="1" dirty="0" smtClean="0">
                <a:solidFill>
                  <a:srgbClr val="9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US" sz="240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≡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planned</a:t>
            </a:r>
            <a:r>
              <a:rPr lang="en-US" sz="240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aggregate expenditure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(C + I + X – Z)</a:t>
            </a:r>
          </a:p>
          <a:p>
            <a:pPr eaLnBrk="1" hangingPunct="1">
              <a:lnSpc>
                <a:spcPct val="80000"/>
              </a:lnSpc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AE</a:t>
            </a:r>
            <a:r>
              <a:rPr lang="en-US" sz="240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autonomous</a:t>
            </a:r>
            <a:r>
              <a:rPr lang="en-US" sz="240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expenditure +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induced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expenditure</a:t>
            </a:r>
          </a:p>
          <a:p>
            <a:pPr eaLnBrk="1" hangingPunct="1">
              <a:lnSpc>
                <a:spcPct val="80000"/>
              </a:lnSpc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 linked to YD by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MPC = ∆C/∆YD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 0 &lt; MPC &lt; 1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 = Y – C,  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MPS = ∆S/∆Y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  MPS = 1 – MPC 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sz="2400" dirty="0" smtClean="0"/>
          </a:p>
        </p:txBody>
      </p:sp>
      <p:sp>
        <p:nvSpPr>
          <p:cNvPr id="38914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35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24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24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8229600" cy="762000"/>
          </a:xfrm>
        </p:spPr>
        <p:txBody>
          <a:bodyPr/>
          <a:lstStyle/>
          <a:p>
            <a:r>
              <a:rPr lang="en-US" sz="3600" b="1" dirty="0">
                <a:solidFill>
                  <a:srgbClr val="9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  <a:endParaRPr lang="en-US" sz="3200" dirty="0" smtClean="0">
              <a:solidFill>
                <a:srgbClr val="960000"/>
              </a:solidFill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358775" y="1447800"/>
            <a:ext cx="8785225" cy="4800600"/>
          </a:xfrm>
        </p:spPr>
        <p:txBody>
          <a:bodyPr>
            <a:normAutofit lnSpcReduction="10000"/>
          </a:bodyPr>
          <a:lstStyle/>
          <a:p>
            <a:pPr lvl="0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Imports (IM) linked to Y: 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MPM </a:t>
            </a:r>
            <a:r>
              <a:rPr lang="en-US" sz="2400" b="1" i="1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∆IM/</a:t>
            </a:r>
            <a:r>
              <a:rPr lang="en-US" sz="2400" b="1" i="1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∆Y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  0 &lt; 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∆IM/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∆Y &lt;1</a:t>
            </a:r>
          </a:p>
          <a:p>
            <a:pPr lvl="0" eaLnBrk="1" hangingPunct="1">
              <a:lnSpc>
                <a:spcPct val="80000"/>
              </a:lnSpc>
            </a:pPr>
            <a:endParaRPr lang="en-US" sz="2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1" hangingPunct="1">
              <a:lnSpc>
                <a:spcPct val="80000"/>
              </a:lnSpc>
            </a:pP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Equilibrium Y = AE</a:t>
            </a:r>
            <a:r>
              <a:rPr lang="en-US" sz="2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equivalently</a:t>
            </a:r>
            <a:r>
              <a:rPr lang="en-US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i="1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S +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IM </a:t>
            </a:r>
            <a:r>
              <a:rPr lang="en-US" sz="2400" b="1" i="1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= I + X</a:t>
            </a:r>
            <a:r>
              <a:rPr lang="en-US" sz="2400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200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endParaRPr lang="en-US" sz="2400" i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AE &gt; Y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unplanned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fall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in inventories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↑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Y</a:t>
            </a:r>
          </a:p>
          <a:p>
            <a:pPr eaLnBrk="1" hangingPunct="1">
              <a:lnSpc>
                <a:spcPct val="80000"/>
              </a:lnSpc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AE &lt; Y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4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unplanned </a:t>
            </a:r>
            <a:r>
              <a:rPr lang="en-US" sz="24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rise </a:t>
            </a:r>
            <a:r>
              <a:rPr lang="en-US" sz="24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in inventories 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↓</a:t>
            </a: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Y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multiplier</a:t>
            </a:r>
            <a:r>
              <a:rPr lang="en-US" sz="2400" b="1" i="1" dirty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≡ ∆Y</a:t>
            </a:r>
            <a:r>
              <a:rPr lang="en-US" sz="2400" b="1" baseline="-25000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b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/∆A =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1/(1 – slope AE)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∆A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∆Y  shift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</a:rPr>
              <a:t>AD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∆Y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in AD/AS</a:t>
            </a:r>
          </a:p>
          <a:p>
            <a:pPr eaLnBrk="1" hangingPunct="1">
              <a:lnSpc>
                <a:spcPct val="80000"/>
              </a:lnSpc>
            </a:pPr>
            <a:endParaRPr lang="en-US" sz="2400" dirty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∆A  ∆AD  </a:t>
            </a:r>
            <a:r>
              <a:rPr lang="en-US" sz="2400" b="1" i="1" dirty="0" smtClean="0">
                <a:solidFill>
                  <a:srgbClr val="96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business cycles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in Y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8" name="Date Placeholder 3"/>
          <p:cNvSpPr>
            <a:spLocks noGrp="1"/>
          </p:cNvSpPr>
          <p:nvPr>
            <p:ph type="dt" sz="half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mtClean="0"/>
              <a:t>© 2013 Curtis-Irvine Macroeconomics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6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198841-B027-42D7-BF28-4B18FABF1F6A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36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34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34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34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34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34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3323</TotalTime>
  <Words>1808</Words>
  <Application>Microsoft Office PowerPoint</Application>
  <PresentationFormat>On-screen Show (4:3)</PresentationFormat>
  <Paragraphs>598</Paragraphs>
  <Slides>36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Clarity</vt:lpstr>
      <vt:lpstr>Equation</vt:lpstr>
      <vt:lpstr>6 Aggregate Expenditure &amp;  Aggregate Demand</vt:lpstr>
      <vt:lpstr>PowerPoint Presentation</vt:lpstr>
      <vt:lpstr>Short run Aggregate Demand and Output</vt:lpstr>
      <vt:lpstr>AE, AD, &amp; Output with Constant Prices</vt:lpstr>
      <vt:lpstr>Aggregate Expenditure (AE)</vt:lpstr>
      <vt:lpstr>Consumption, Saving, and Investment</vt:lpstr>
      <vt:lpstr>The Consumption Function</vt:lpstr>
      <vt:lpstr>The Consumption Function</vt:lpstr>
      <vt:lpstr>The Consumption Function</vt:lpstr>
      <vt:lpstr>A Consumption Function for Canada</vt:lpstr>
      <vt:lpstr>The Saving Function</vt:lpstr>
      <vt:lpstr>Investment Expenditure</vt:lpstr>
      <vt:lpstr>The Export and Import Functions</vt:lpstr>
      <vt:lpstr>The Export and Import Functions</vt:lpstr>
      <vt:lpstr>The Export and Import Functions</vt:lpstr>
      <vt:lpstr>Volatility of AE Components</vt:lpstr>
      <vt:lpstr>The Aggregate Expenditure (AE) Function</vt:lpstr>
      <vt:lpstr>The Aggregate Expenditure (AE) Function</vt:lpstr>
      <vt:lpstr>The Aggregate Expenditure (AE) Function</vt:lpstr>
      <vt:lpstr>Equilibrium Output</vt:lpstr>
      <vt:lpstr>Equilibrium Output: the 45o Diagram </vt:lpstr>
      <vt:lpstr>Equilibrium Output</vt:lpstr>
      <vt:lpstr>Adjusting to Short-Run Equilibrium</vt:lpstr>
      <vt:lpstr>Equilibrium Output and Employment</vt:lpstr>
      <vt:lpstr>The Multiplier</vt:lpstr>
      <vt:lpstr>The Multiplier: ∆Ye /∆A</vt:lpstr>
      <vt:lpstr>Multipliers</vt:lpstr>
      <vt:lpstr>The Size of the Multiplier</vt:lpstr>
      <vt:lpstr>Leakages &amp; Injections</vt:lpstr>
      <vt:lpstr>Leakages &amp; Injections</vt:lpstr>
      <vt:lpstr>Aggregate Expenditure, Equilibrium GDP  &amp;    Aggregate Demand</vt:lpstr>
      <vt:lpstr>Aggregate Expenditure, Equilibrium GDP  &amp;    Aggregate Demand</vt:lpstr>
      <vt:lpstr>Aggregate Expenditure, Equilibrium GDP  &amp;    Aggregate Demand</vt:lpstr>
      <vt:lpstr>Aggregate Expenditure, Equilibrium GDP  &amp;    Aggregate Demand</vt:lpstr>
      <vt:lpstr>Chapter Summary</vt:lpstr>
      <vt:lpstr>Chapter Summary</vt:lpstr>
    </vt:vector>
  </TitlesOfParts>
  <Company>The McGraw-Hill Companies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I Economics and the Economy</dc:title>
  <dc:creator>User Name</dc:creator>
  <cp:lastModifiedBy>Doug Curtis</cp:lastModifiedBy>
  <cp:revision>247</cp:revision>
  <dcterms:created xsi:type="dcterms:W3CDTF">2010-06-04T16:19:13Z</dcterms:created>
  <dcterms:modified xsi:type="dcterms:W3CDTF">2013-01-28T15:08:30Z</dcterms:modified>
</cp:coreProperties>
</file>