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à coins arrondis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à coins arrondis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20" name="Sous-titr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19" name="Espace réservé de la date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911055-A779-4D48-A45C-5DCF51C42510}" type="datetimeFigureOut">
              <a:rPr lang="fr-FR" smtClean="0"/>
              <a:t>12/02/2013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86014D-D996-40A6-8E78-54AAFD2EA1B9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911055-A779-4D48-A45C-5DCF51C42510}" type="datetimeFigureOut">
              <a:rPr lang="fr-FR" smtClean="0"/>
              <a:t>12/02/2013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86014D-D996-40A6-8E78-54AAFD2EA1B9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à coins arrondis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à coins arrondis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911055-A779-4D48-A45C-5DCF51C42510}" type="datetimeFigureOut">
              <a:rPr lang="fr-FR" smtClean="0"/>
              <a:t>12/02/2013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86014D-D996-40A6-8E78-54AAFD2EA1B9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911055-A779-4D48-A45C-5DCF51C42510}" type="datetimeFigureOut">
              <a:rPr lang="fr-FR" smtClean="0"/>
              <a:t>12/02/2013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86014D-D996-40A6-8E78-54AAFD2EA1B9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911055-A779-4D48-A45C-5DCF51C42510}" type="datetimeFigureOut">
              <a:rPr lang="fr-FR" smtClean="0"/>
              <a:t>12/02/2013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86014D-D996-40A6-8E78-54AAFD2EA1B9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911055-A779-4D48-A45C-5DCF51C42510}" type="datetimeFigureOut">
              <a:rPr lang="fr-FR" smtClean="0"/>
              <a:t>12/02/2013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86014D-D996-40A6-8E78-54AAFD2EA1B9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à coins arrondis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911055-A779-4D48-A45C-5DCF51C42510}" type="datetimeFigureOut">
              <a:rPr lang="fr-FR" smtClean="0"/>
              <a:t>12/02/2013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86014D-D996-40A6-8E78-54AAFD2EA1B9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911055-A779-4D48-A45C-5DCF51C42510}" type="datetimeFigureOut">
              <a:rPr lang="fr-FR" smtClean="0"/>
              <a:t>12/02/2013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86014D-D996-40A6-8E78-54AAFD2EA1B9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à coins arrondis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Arrondir un rectangle à un seul coin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911055-A779-4D48-A45C-5DCF51C42510}" type="datetimeFigureOut">
              <a:rPr lang="fr-FR" smtClean="0"/>
              <a:t>12/02/2013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86014D-D996-40A6-8E78-54AAFD2EA1B9}" type="slidenum">
              <a:rPr lang="fr-FR" smtClean="0"/>
              <a:t>‹#›</a:t>
            </a:fld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911055-A779-4D48-A45C-5DCF51C42510}" type="datetimeFigureOut">
              <a:rPr lang="fr-FR" smtClean="0"/>
              <a:t>12/02/2013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86014D-D996-40A6-8E78-54AAFD2EA1B9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911055-A779-4D48-A45C-5DCF51C42510}" type="datetimeFigureOut">
              <a:rPr lang="fr-FR" smtClean="0"/>
              <a:t>12/02/2013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86014D-D996-40A6-8E78-54AAFD2EA1B9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à coins arrondis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à coins arrondis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Espace réservé du titre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25" name="Espace réservé de la date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1911055-A779-4D48-A45C-5DCF51C42510}" type="datetimeFigureOut">
              <a:rPr lang="fr-FR" smtClean="0"/>
              <a:t>12/02/2013</a:t>
            </a:fld>
            <a:endParaRPr lang="fr-FR"/>
          </a:p>
        </p:txBody>
      </p:sp>
      <p:sp>
        <p:nvSpPr>
          <p:cNvPr id="18" name="Espace réservé du pied de page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386014D-D996-40A6-8E78-54AAFD2EA1B9}" type="slidenum">
              <a:rPr lang="fr-FR" smtClean="0"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Enjeux macroéconomiques contemporains</a:t>
            </a:r>
            <a:br>
              <a:rPr lang="fr-FR" dirty="0" smtClean="0"/>
            </a:br>
            <a:r>
              <a:rPr lang="fr-FR" dirty="0" smtClean="0"/>
              <a:t>Corrigé examen </a:t>
            </a:r>
            <a:r>
              <a:rPr lang="fr-FR" dirty="0" err="1" smtClean="0"/>
              <a:t>mi-session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755576" y="4437112"/>
            <a:ext cx="7772400" cy="914400"/>
          </a:xfrm>
        </p:spPr>
        <p:txBody>
          <a:bodyPr>
            <a:normAutofit lnSpcReduction="10000"/>
          </a:bodyPr>
          <a:lstStyle/>
          <a:p>
            <a:r>
              <a:rPr lang="fr-FR" dirty="0" smtClean="0"/>
              <a:t>ECO1702A</a:t>
            </a:r>
          </a:p>
          <a:p>
            <a:r>
              <a:rPr lang="fr-FR" dirty="0" smtClean="0"/>
              <a:t>Université d’Ottawa</a:t>
            </a:r>
          </a:p>
          <a:p>
            <a:r>
              <a:rPr lang="fr-FR" dirty="0" smtClean="0"/>
              <a:t>Claude Parthenay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1018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83568" y="980728"/>
            <a:ext cx="770485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1) Parmi les affirmations suivantes laquelle est en accord avec la manière dont les économistes raisonnent ?</a:t>
            </a:r>
          </a:p>
          <a:p>
            <a:r>
              <a:rPr lang="fr-FR" dirty="0"/>
              <a:t>A. Les économistes se posent la question de savoir comment on peut répartir les richesses dans un monde d’abondance.</a:t>
            </a:r>
          </a:p>
          <a:p>
            <a:r>
              <a:rPr lang="fr-FR" dirty="0"/>
              <a:t>B. Les économistes se posent la question de savoir comment on peut limiter la division du travail parce qu’elle entraîne des coûts d’échange trop élevés.</a:t>
            </a:r>
          </a:p>
          <a:p>
            <a:r>
              <a:rPr lang="fr-FR" dirty="0"/>
              <a:t>C. Les économistes se posent la question de savoir comment la production et la consommation s’organisent dans un monde de rareté.</a:t>
            </a:r>
          </a:p>
          <a:p>
            <a:r>
              <a:rPr lang="fr-FR" dirty="0"/>
              <a:t>D. Les économistes se posent la question de savoir comment la production et la consommation s’organisent dans un monde d’abondance.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3568" y="2924944"/>
            <a:ext cx="7632848" cy="88964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4159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67544" y="836712"/>
            <a:ext cx="820891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2) Parmi les affirmations suivantes laquelle est vraie ?</a:t>
            </a:r>
          </a:p>
          <a:p>
            <a:r>
              <a:rPr lang="fr-FR" dirty="0"/>
              <a:t>A. Le secteur primaire est composé exclusivement des activités agricoles et correspond à environ 2,3% de la production réalisée au Canada en 2012.</a:t>
            </a:r>
          </a:p>
          <a:p>
            <a:r>
              <a:rPr lang="fr-FR" dirty="0"/>
              <a:t>B. Le secteur primaire est composé exclusivement des activités agricoles et correspond à environ 6% de la production réalisée au Canada en 2012.</a:t>
            </a:r>
          </a:p>
          <a:p>
            <a:r>
              <a:rPr lang="fr-FR" dirty="0"/>
              <a:t>C. Le secteur primaire est composé des activités agricoles et des activités d’extraction minière et pétrolière et correspond à environ 6% de la production réalisée au Canada en 2012.</a:t>
            </a:r>
          </a:p>
          <a:p>
            <a:r>
              <a:rPr lang="fr-FR" dirty="0"/>
              <a:t>D. Le secteur primaire est composé des activités agricoles et des activités d’extraction minière et pétrolière et correspond à environ 8% de la production réalisée au Canada en 2012.</a:t>
            </a:r>
          </a:p>
        </p:txBody>
      </p:sp>
      <p:sp>
        <p:nvSpPr>
          <p:cNvPr id="4" name="Rectangle 3"/>
          <p:cNvSpPr/>
          <p:nvPr/>
        </p:nvSpPr>
        <p:spPr>
          <a:xfrm>
            <a:off x="467544" y="3640386"/>
            <a:ext cx="7992888" cy="88964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442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Question </a:t>
            </a:r>
            <a:r>
              <a:rPr lang="fr-FR" dirty="0" smtClean="0"/>
              <a:t>3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83568" y="1859340"/>
            <a:ext cx="77768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3) Parmi les propositions suivantes laquelle correspond à l’économie du Canada ?</a:t>
            </a:r>
          </a:p>
          <a:p>
            <a:r>
              <a:rPr lang="fr-FR" dirty="0"/>
              <a:t>A. Le Canada exporte environ un tiers (1/3) de sa production.</a:t>
            </a:r>
          </a:p>
          <a:p>
            <a:r>
              <a:rPr lang="fr-FR" dirty="0"/>
              <a:t>B. Le Canada exporte environ un dixième (1/10) de sa production.</a:t>
            </a:r>
          </a:p>
          <a:p>
            <a:r>
              <a:rPr lang="fr-FR" dirty="0"/>
              <a:t>C. Le Canada exporte environ un quart (1/4) de sa production.</a:t>
            </a:r>
          </a:p>
          <a:p>
            <a:r>
              <a:rPr lang="fr-FR" dirty="0"/>
              <a:t>D. Le Canada exporte environ un vingtième (1/20) de sa production.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3568" y="2379750"/>
            <a:ext cx="7632848" cy="40117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4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83568" y="1305342"/>
            <a:ext cx="777686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4) L’expression « détour de production » signifie que :</a:t>
            </a:r>
          </a:p>
          <a:p>
            <a:r>
              <a:rPr lang="fr-FR" sz="2000" dirty="0"/>
              <a:t>A. dans une économie de marché, la richesse produite peut être détournée au profit de quelques-uns.</a:t>
            </a:r>
          </a:p>
          <a:p>
            <a:r>
              <a:rPr lang="fr-FR" sz="2000" dirty="0"/>
              <a:t>B. dans une économie, il faut diviser le travail pour être efficace.</a:t>
            </a:r>
          </a:p>
          <a:p>
            <a:r>
              <a:rPr lang="fr-FR" sz="2000" dirty="0"/>
              <a:t>C. l’investissement permet une augmentation des capacités de production grâce à l’augmentation de la consommation immédiate.</a:t>
            </a:r>
          </a:p>
          <a:p>
            <a:r>
              <a:rPr lang="fr-FR" sz="2000" dirty="0"/>
              <a:t>D. l’investissement permet une augmentation des capacités de production au prix d’une diminution de la consommation immédiate.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3568" y="3790271"/>
            <a:ext cx="7632848" cy="99294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5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1268760"/>
            <a:ext cx="79208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5) Parmi les fonctions suivantes lesquelles correspondent à celles des banques commerciales ?</a:t>
            </a:r>
          </a:p>
          <a:p>
            <a:r>
              <a:rPr lang="fr-FR" sz="2400" dirty="0"/>
              <a:t>A. Gérer les dépôts des agents économiques.</a:t>
            </a:r>
          </a:p>
          <a:p>
            <a:r>
              <a:rPr lang="fr-FR" sz="2400" dirty="0"/>
              <a:t>B. Participer à la création monétaire en offrant des prêts aux ménages et aux entreprises.</a:t>
            </a:r>
          </a:p>
          <a:p>
            <a:r>
              <a:rPr lang="fr-FR" sz="2400" dirty="0"/>
              <a:t>C. Permettre à l’épargne et à l’investissement de se rencontrer.</a:t>
            </a:r>
          </a:p>
          <a:p>
            <a:r>
              <a:rPr lang="fr-FR" sz="2400" dirty="0"/>
              <a:t>D. Les réponses A et B sont vraies.</a:t>
            </a:r>
          </a:p>
          <a:p>
            <a:r>
              <a:rPr lang="fr-FR" sz="2400" dirty="0"/>
              <a:t>E. Les réponses A, B et C sont vraies.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3568" y="4609589"/>
            <a:ext cx="7632848" cy="44482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6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620688"/>
            <a:ext cx="79208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6) Parmi les actions suivantes laquelle correspond le mieux à la définition de l’investissement par les économistes ?</a:t>
            </a:r>
          </a:p>
          <a:p>
            <a:r>
              <a:rPr lang="fr-FR" sz="2400" dirty="0"/>
              <a:t>A. L’achat d’actions d’une entreprise par un ménage.</a:t>
            </a:r>
          </a:p>
          <a:p>
            <a:r>
              <a:rPr lang="fr-FR" sz="2400" dirty="0"/>
              <a:t>B. L’achat de machines-outils par une entreprise.</a:t>
            </a:r>
          </a:p>
          <a:p>
            <a:r>
              <a:rPr lang="fr-FR" sz="2400" dirty="0"/>
              <a:t>C. L’achat de matières premières par une entreprise.</a:t>
            </a:r>
          </a:p>
          <a:p>
            <a:r>
              <a:rPr lang="fr-FR" sz="2400" dirty="0"/>
              <a:t>D. Les réponses A et B correspondent à la définition de l’investissement par les économistes.</a:t>
            </a:r>
          </a:p>
          <a:p>
            <a:r>
              <a:rPr lang="fr-FR" sz="2400" dirty="0"/>
              <a:t>E. Les réponses B et C correspondent à la définition de l’investissement par les économistes.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609062" y="2480122"/>
            <a:ext cx="7632848" cy="4027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7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34366" y="1052736"/>
            <a:ext cx="770485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7) A propos du revenu des ménages laquelle des propositions suivantes est vraie ?</a:t>
            </a:r>
          </a:p>
          <a:p>
            <a:r>
              <a:rPr lang="fr-FR" sz="2400" dirty="0"/>
              <a:t>A. Les ménages utilisent leurs revenus pour consommer ou épargner.</a:t>
            </a:r>
          </a:p>
          <a:p>
            <a:r>
              <a:rPr lang="fr-FR" sz="2400" dirty="0"/>
              <a:t>B. La production non consommée est égale au revenu des ménages.</a:t>
            </a:r>
          </a:p>
          <a:p>
            <a:r>
              <a:rPr lang="fr-FR" sz="2400" dirty="0"/>
              <a:t>C. Les revenus des ménages proviennent de la production.</a:t>
            </a:r>
          </a:p>
          <a:p>
            <a:r>
              <a:rPr lang="fr-FR" sz="2400" dirty="0"/>
              <a:t>D. Les réponses A et C sont vraies.</a:t>
            </a:r>
          </a:p>
          <a:p>
            <a:r>
              <a:rPr lang="fr-FR" sz="2400" dirty="0"/>
              <a:t>E. Les réponses B et C sont vraies.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708608" y="3963063"/>
            <a:ext cx="7632848" cy="44482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8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83568" y="889844"/>
            <a:ext cx="777686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8) L’indice de GINI :</a:t>
            </a:r>
          </a:p>
          <a:p>
            <a:r>
              <a:rPr lang="fr-FR" sz="2000" dirty="0"/>
              <a:t>A. est un indicateur de l’inégalité des revenus. Il indique que les inégalités de revenus ont eu tendance à augmenter depuis 1995 au Canada.</a:t>
            </a:r>
          </a:p>
          <a:p>
            <a:r>
              <a:rPr lang="fr-FR" sz="2000" dirty="0"/>
              <a:t>B. est un indicateur de l’inégalité des revenus. Il indique que les revenus ont eu tendance à augmenter depuis 1995 au Canada.</a:t>
            </a:r>
          </a:p>
          <a:p>
            <a:r>
              <a:rPr lang="fr-FR" sz="2000" dirty="0"/>
              <a:t>C. est un indicateur de la croissance des revenus. Il indique que les inégalités de revenus ont eu tendance à augmenter depuis 1995 au Canada.</a:t>
            </a:r>
          </a:p>
          <a:p>
            <a:r>
              <a:rPr lang="fr-FR" sz="2000" dirty="0"/>
              <a:t>D. est un indicateur de la croissance des revenus. Il indique que les revenus ont eu tendance à augmenter depuis 1995 au Canada.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3568" y="1268760"/>
            <a:ext cx="7632848" cy="88964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Question </a:t>
            </a:r>
            <a:r>
              <a:rPr lang="fr-FR" dirty="0" smtClean="0"/>
              <a:t>9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79208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9) Parmi les phrases suivantes, laquelle définit le mieux l'expression « propension marginale à consommer » ?</a:t>
            </a:r>
          </a:p>
          <a:p>
            <a:r>
              <a:rPr lang="fr-FR" sz="2000" dirty="0"/>
              <a:t>A. La propension marginale à consommer est la part du revenu qu'un consommateur utilise pour réaliser des dépenses exceptionnelles.</a:t>
            </a:r>
          </a:p>
          <a:p>
            <a:r>
              <a:rPr lang="fr-FR" sz="2000" dirty="0"/>
              <a:t>B. La propension marginale à consommer est la part de la consommation réalisée par les ménages les plus riches.</a:t>
            </a:r>
          </a:p>
          <a:p>
            <a:r>
              <a:rPr lang="fr-FR" sz="2000" dirty="0"/>
              <a:t>C. La propension marginale à consommer est la part du revenu des ménages qui n'est pas épargné.</a:t>
            </a:r>
          </a:p>
          <a:p>
            <a:r>
              <a:rPr lang="fr-FR" sz="2000" dirty="0"/>
              <a:t>D. La propension marginale à consommer est la part d'une augmentation du revenu des ménages qui est utilisée pour la consommation.</a:t>
            </a:r>
          </a:p>
        </p:txBody>
      </p:sp>
      <p:sp>
        <p:nvSpPr>
          <p:cNvPr id="4" name="Rectangle 3"/>
          <p:cNvSpPr/>
          <p:nvPr/>
        </p:nvSpPr>
        <p:spPr>
          <a:xfrm>
            <a:off x="668760" y="3645024"/>
            <a:ext cx="7632848" cy="10493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Question </a:t>
            </a:r>
            <a:r>
              <a:rPr lang="fr-FR" dirty="0" smtClean="0"/>
              <a:t>10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39552" y="1443841"/>
            <a:ext cx="7992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10) Parmi les définitions suivantes, laquelle définit le mieux la population active ?</a:t>
            </a:r>
          </a:p>
          <a:p>
            <a:r>
              <a:rPr lang="fr-FR" sz="2400" dirty="0"/>
              <a:t>A. La population qui a un emploi.</a:t>
            </a:r>
          </a:p>
          <a:p>
            <a:r>
              <a:rPr lang="fr-FR" sz="2400" dirty="0"/>
              <a:t>B. La population qui est salarié.</a:t>
            </a:r>
          </a:p>
          <a:p>
            <a:r>
              <a:rPr lang="fr-FR" sz="2400" dirty="0"/>
              <a:t>C. La population qui a un emploi plus les personnes qui cherchent un emploi.</a:t>
            </a:r>
          </a:p>
          <a:p>
            <a:r>
              <a:rPr lang="fr-FR" sz="2400" dirty="0"/>
              <a:t>D. La population qui a un emploi moins les personnes qui cherchent un emploi.</a:t>
            </a:r>
          </a:p>
          <a:p>
            <a:r>
              <a:rPr lang="fr-FR" sz="2400" dirty="0"/>
              <a:t>E. La population qui a une activité peu importe que cette activité soit rémunérée ou bénévole.</a:t>
            </a:r>
          </a:p>
        </p:txBody>
      </p:sp>
      <p:sp>
        <p:nvSpPr>
          <p:cNvPr id="4" name="Rectangle 3"/>
          <p:cNvSpPr/>
          <p:nvPr/>
        </p:nvSpPr>
        <p:spPr>
          <a:xfrm>
            <a:off x="553419" y="2940623"/>
            <a:ext cx="7632848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Question </a:t>
            </a:r>
            <a:r>
              <a:rPr lang="fr-FR" dirty="0" smtClean="0"/>
              <a:t>11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55576" y="1412776"/>
            <a:ext cx="77768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11) En décembre 2012, le taux de chômage au Canada est d’environ :</a:t>
            </a:r>
          </a:p>
          <a:p>
            <a:r>
              <a:rPr lang="fr-FR" sz="2400" dirty="0"/>
              <a:t>A. 2%.</a:t>
            </a:r>
          </a:p>
          <a:p>
            <a:r>
              <a:rPr lang="fr-FR" sz="2400" dirty="0"/>
              <a:t>B. 7%</a:t>
            </a:r>
          </a:p>
          <a:p>
            <a:r>
              <a:rPr lang="fr-FR" sz="2400" dirty="0"/>
              <a:t>C. 14%</a:t>
            </a:r>
          </a:p>
          <a:p>
            <a:r>
              <a:rPr lang="fr-FR" sz="2400" dirty="0"/>
              <a:t>D. 20%.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3568" y="2568379"/>
            <a:ext cx="7632848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Question </a:t>
            </a:r>
            <a:r>
              <a:rPr lang="fr-FR" dirty="0" smtClean="0"/>
              <a:t>12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24404" y="2060848"/>
            <a:ext cx="77048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12) Parmi les indicateurs suivants, lequel est le plus approprié pour mesurer la création d’emploi dans un pays ?</a:t>
            </a:r>
          </a:p>
          <a:p>
            <a:r>
              <a:rPr lang="fr-FR" sz="2400" dirty="0"/>
              <a:t>A. Le PIB</a:t>
            </a:r>
          </a:p>
          <a:p>
            <a:r>
              <a:rPr lang="fr-FR" sz="2400" dirty="0"/>
              <a:t>B. Le taux de chômage.</a:t>
            </a:r>
          </a:p>
          <a:p>
            <a:r>
              <a:rPr lang="fr-FR" sz="2400" dirty="0"/>
              <a:t>C. Le taux d’activité.</a:t>
            </a:r>
          </a:p>
          <a:p>
            <a:r>
              <a:rPr lang="fr-FR" sz="2400" dirty="0"/>
              <a:t>D. Le taux d’emploi.</a:t>
            </a:r>
          </a:p>
        </p:txBody>
      </p:sp>
      <p:sp>
        <p:nvSpPr>
          <p:cNvPr id="4" name="Rectangle 3"/>
          <p:cNvSpPr/>
          <p:nvPr/>
        </p:nvSpPr>
        <p:spPr>
          <a:xfrm>
            <a:off x="679934" y="4293681"/>
            <a:ext cx="7632848" cy="44482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Question </a:t>
            </a:r>
            <a:r>
              <a:rPr lang="fr-FR" dirty="0" smtClean="0"/>
              <a:t>13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1443841"/>
            <a:ext cx="784887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13) Lorsque les macro-économistes constatent que l’épargne égale l’investissement. On peut en conclure :</a:t>
            </a:r>
          </a:p>
          <a:p>
            <a:r>
              <a:rPr lang="fr-FR" sz="2400" dirty="0"/>
              <a:t>A. que l’épargne est la cause de l’investissement.</a:t>
            </a:r>
          </a:p>
          <a:p>
            <a:r>
              <a:rPr lang="fr-FR" sz="2400" dirty="0"/>
              <a:t>B. que les agents économiques ne thésaurisent jamais.</a:t>
            </a:r>
          </a:p>
          <a:p>
            <a:r>
              <a:rPr lang="fr-FR" sz="2400" dirty="0"/>
              <a:t>C. que l’investissement est la cause de l’épargne.</a:t>
            </a:r>
          </a:p>
          <a:p>
            <a:r>
              <a:rPr lang="fr-FR" sz="2400" dirty="0"/>
              <a:t>D. que l’épargne réalisée conduit toujours à l’augmentation des capacités de production.</a:t>
            </a:r>
          </a:p>
          <a:p>
            <a:r>
              <a:rPr lang="fr-FR" sz="2400" dirty="0"/>
              <a:t>E. Aucune de ses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3568" y="4784671"/>
            <a:ext cx="7632848" cy="44482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14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1443841"/>
            <a:ext cx="7992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14) La loi de l’offre et de la demande indique :</a:t>
            </a:r>
          </a:p>
          <a:p>
            <a:r>
              <a:rPr lang="fr-FR" sz="2400" dirty="0"/>
              <a:t>A. que sur un marché donné, l’ensemble de la demande est toujours satisfaite.</a:t>
            </a:r>
          </a:p>
          <a:p>
            <a:r>
              <a:rPr lang="fr-FR" sz="2400" dirty="0"/>
              <a:t>B. que les quantités demandées augmentent lorsque les prix augmentent.</a:t>
            </a:r>
          </a:p>
          <a:p>
            <a:r>
              <a:rPr lang="fr-FR" sz="2400" dirty="0"/>
              <a:t>C. que les prix se fixent en fonction des quantités demandées.</a:t>
            </a:r>
          </a:p>
          <a:p>
            <a:r>
              <a:rPr lang="fr-FR" sz="2400" dirty="0"/>
              <a:t>D. que s’il y a un seul offreur sur un marché, les quantités échangées risquent d’être plus faibles que s’il y a une multitude d’offreurs.</a:t>
            </a:r>
          </a:p>
        </p:txBody>
      </p:sp>
      <p:sp>
        <p:nvSpPr>
          <p:cNvPr id="4" name="Rectangle 3"/>
          <p:cNvSpPr/>
          <p:nvPr/>
        </p:nvSpPr>
        <p:spPr>
          <a:xfrm>
            <a:off x="633264" y="4005064"/>
            <a:ext cx="7632848" cy="122442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Question </a:t>
            </a:r>
            <a:r>
              <a:rPr lang="fr-FR" dirty="0" smtClean="0"/>
              <a:t>15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39552" y="1628800"/>
            <a:ext cx="813690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15) L’une des conditions de l’équilibre général est la « fluidité des marchés ». Cette expression signifie :</a:t>
            </a:r>
          </a:p>
          <a:p>
            <a:r>
              <a:rPr lang="fr-FR" sz="2000" dirty="0"/>
              <a:t>A. qu’il est possible pour les offreurs et les demandeurs de changer de marchés sans coûts.</a:t>
            </a:r>
          </a:p>
          <a:p>
            <a:r>
              <a:rPr lang="fr-FR" sz="2000" dirty="0"/>
              <a:t>B. que, sur un marché, il faut qu’il y ait beaucoup d’offreurs et de demandeurs.</a:t>
            </a:r>
          </a:p>
          <a:p>
            <a:r>
              <a:rPr lang="fr-FR" sz="2000" dirty="0"/>
              <a:t>C. que les offreurs et les demandeurs, lorsqu’ils ont une information parfaite sur les prix, peuvent arbitrer entre les marchés.</a:t>
            </a:r>
          </a:p>
          <a:p>
            <a:r>
              <a:rPr lang="fr-FR" sz="2000" dirty="0"/>
              <a:t>D. que chaque agent peut peser sur les prix de façon à pouvoir faire fonctionner la loi de l’offre et de la demande.</a:t>
            </a:r>
          </a:p>
        </p:txBody>
      </p:sp>
      <p:sp>
        <p:nvSpPr>
          <p:cNvPr id="4" name="Rectangle 3"/>
          <p:cNvSpPr/>
          <p:nvPr/>
        </p:nvSpPr>
        <p:spPr>
          <a:xfrm>
            <a:off x="539552" y="2276873"/>
            <a:ext cx="7632848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Question </a:t>
            </a:r>
            <a:r>
              <a:rPr lang="fr-FR" dirty="0" smtClean="0"/>
              <a:t>16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1443841"/>
            <a:ext cx="80648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16) Parmi les exemples suivants, quel est celui que l’on peut considérer comme une externalité ?</a:t>
            </a:r>
          </a:p>
          <a:p>
            <a:r>
              <a:rPr lang="fr-FR" sz="2400" dirty="0"/>
              <a:t>A. Quelques entreprises s’entendent pour fixer les prix sur un marché.</a:t>
            </a:r>
          </a:p>
          <a:p>
            <a:r>
              <a:rPr lang="fr-FR" sz="2400" dirty="0"/>
              <a:t>B. Une entreprise crée un nouveau produit.</a:t>
            </a:r>
          </a:p>
          <a:p>
            <a:r>
              <a:rPr lang="fr-FR" sz="2400" dirty="0"/>
              <a:t>C. Un arboriculteur s’installe à côté d’un apiculteur.</a:t>
            </a:r>
          </a:p>
          <a:p>
            <a:r>
              <a:rPr lang="fr-FR" sz="2400" dirty="0"/>
              <a:t>D. Le gouvernement instaure une taxe qui est payée par les industries polluantes.</a:t>
            </a:r>
          </a:p>
          <a:p>
            <a:r>
              <a:rPr lang="fr-FR" sz="2400" dirty="0"/>
              <a:t>E. les réponses C et D correspondent à des externalités.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3336667"/>
            <a:ext cx="8064896" cy="3803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17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83568" y="1997839"/>
            <a:ext cx="79208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17) Sur un marché, un oligopole est une situation où :</a:t>
            </a:r>
          </a:p>
          <a:p>
            <a:r>
              <a:rPr lang="fr-FR" sz="2400" dirty="0"/>
              <a:t>A. Les offreurs et les demandeurs sont nombreux.</a:t>
            </a:r>
          </a:p>
          <a:p>
            <a:r>
              <a:rPr lang="fr-FR" sz="2400" dirty="0"/>
              <a:t>B. les offreurs sont nombreux et les demandeurs peu nombreux.</a:t>
            </a:r>
          </a:p>
          <a:p>
            <a:r>
              <a:rPr lang="fr-FR" sz="2400" dirty="0"/>
              <a:t>C. les offreurs sont peu nombreux et les demandeurs nombreux.</a:t>
            </a:r>
          </a:p>
          <a:p>
            <a:r>
              <a:rPr lang="fr-FR" sz="2400" dirty="0"/>
              <a:t>D. Il y a un seul offreur et beaucoup de demandeurs.</a:t>
            </a:r>
          </a:p>
        </p:txBody>
      </p:sp>
      <p:sp>
        <p:nvSpPr>
          <p:cNvPr id="4" name="Rectangle 3"/>
          <p:cNvSpPr/>
          <p:nvPr/>
        </p:nvSpPr>
        <p:spPr>
          <a:xfrm>
            <a:off x="679365" y="3814589"/>
            <a:ext cx="7632848" cy="76653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18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67544" y="2413338"/>
            <a:ext cx="8064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18) L’objectif de la Banque du Canada en matière de taux d’inflation est :</a:t>
            </a:r>
          </a:p>
          <a:p>
            <a:r>
              <a:rPr lang="fr-FR" sz="2400" dirty="0"/>
              <a:t>A. 0%.</a:t>
            </a:r>
          </a:p>
          <a:p>
            <a:r>
              <a:rPr lang="fr-FR" sz="2400" dirty="0"/>
              <a:t>B. 2%.</a:t>
            </a:r>
          </a:p>
          <a:p>
            <a:r>
              <a:rPr lang="fr-FR" sz="2400" dirty="0"/>
              <a:t>C. 4%.</a:t>
            </a:r>
          </a:p>
          <a:p>
            <a:r>
              <a:rPr lang="fr-FR" sz="2400" dirty="0"/>
              <a:t>D. 6%.</a:t>
            </a:r>
          </a:p>
        </p:txBody>
      </p:sp>
      <p:sp>
        <p:nvSpPr>
          <p:cNvPr id="4" name="Rectangle 3"/>
          <p:cNvSpPr/>
          <p:nvPr/>
        </p:nvSpPr>
        <p:spPr>
          <a:xfrm>
            <a:off x="487887" y="3556061"/>
            <a:ext cx="7632848" cy="37699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19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55199" y="1484784"/>
            <a:ext cx="80648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19) Lorsque certains économistes disent que la création monétaire n’a pas d’effet sur l’économie réelle, cela veut dire :</a:t>
            </a:r>
          </a:p>
          <a:p>
            <a:r>
              <a:rPr lang="fr-FR" sz="2000" dirty="0"/>
              <a:t>A. qu’une création monétaire excessive conduit à une baisse de la valeur de la monnaie et à une hausse des prix.</a:t>
            </a:r>
          </a:p>
          <a:p>
            <a:r>
              <a:rPr lang="fr-FR" sz="2000" dirty="0"/>
              <a:t>B. qu’une création monétaire excessive conduit à une baisse de la valeur de la monnaie et une baisse de la valeur des biens.</a:t>
            </a:r>
          </a:p>
          <a:p>
            <a:r>
              <a:rPr lang="fr-FR" sz="2000" dirty="0"/>
              <a:t>C. qu’une augmentation de la création monétaire n’a aucun effet sur l’économie.</a:t>
            </a:r>
          </a:p>
          <a:p>
            <a:r>
              <a:rPr lang="fr-FR" sz="2000" dirty="0"/>
              <a:t>D. que l’inflation a pour origine les comportements spéculatifs sur les marchés financiers.</a:t>
            </a:r>
          </a:p>
        </p:txBody>
      </p:sp>
      <p:sp>
        <p:nvSpPr>
          <p:cNvPr id="4" name="Rectangle 3"/>
          <p:cNvSpPr/>
          <p:nvPr/>
        </p:nvSpPr>
        <p:spPr>
          <a:xfrm>
            <a:off x="555198" y="2420889"/>
            <a:ext cx="7977241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Question </a:t>
            </a:r>
            <a:r>
              <a:rPr lang="fr-FR" dirty="0" smtClean="0"/>
              <a:t>20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67544" y="1305342"/>
            <a:ext cx="806489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20) À propos du circuit économique, laquelle des propositions suivantes est vraie ?</a:t>
            </a:r>
          </a:p>
          <a:p>
            <a:r>
              <a:rPr lang="fr-FR" sz="2400" dirty="0"/>
              <a:t>A. Sur le marché des biens et services, les ménages viennent proposer leur travail aux entreprises.</a:t>
            </a:r>
          </a:p>
          <a:p>
            <a:r>
              <a:rPr lang="fr-FR" sz="2400" dirty="0"/>
              <a:t>B. Les revenus des ménages proviennent exclusivement des salaires.</a:t>
            </a:r>
          </a:p>
          <a:p>
            <a:r>
              <a:rPr lang="fr-FR" sz="2400" dirty="0"/>
              <a:t>C. Les entreprises vendent leurs biens sur le marché des facteurs de production.</a:t>
            </a:r>
          </a:p>
          <a:p>
            <a:r>
              <a:rPr lang="fr-FR" sz="2400" dirty="0"/>
              <a:t>D. Les entreprises versent aux ménages des salaires, des loyers et des profits.</a:t>
            </a:r>
          </a:p>
        </p:txBody>
      </p:sp>
      <p:sp>
        <p:nvSpPr>
          <p:cNvPr id="4" name="Rectangle 3"/>
          <p:cNvSpPr/>
          <p:nvPr/>
        </p:nvSpPr>
        <p:spPr>
          <a:xfrm>
            <a:off x="467544" y="4653137"/>
            <a:ext cx="7632848" cy="80719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21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67544" y="1412776"/>
            <a:ext cx="80648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21) En ce qui concerne les entreprises transnationales, parmi les affirmations suivantes, laquelle est vraie ?</a:t>
            </a:r>
          </a:p>
          <a:p>
            <a:r>
              <a:rPr lang="fr-FR" sz="2000" dirty="0"/>
              <a:t>A. Les filiales des firmes transnationales réalisent près de la moitié de la production mondiale.</a:t>
            </a:r>
          </a:p>
          <a:p>
            <a:r>
              <a:rPr lang="fr-FR" sz="2000" dirty="0"/>
              <a:t>B. Les entreprises transnationales réalisent environ le quart (1/4) de la production mondiale.</a:t>
            </a:r>
          </a:p>
          <a:p>
            <a:r>
              <a:rPr lang="fr-FR" sz="2000" dirty="0"/>
              <a:t>C. Les entreprises transnationales sont toutes des entreprises de pays développés.</a:t>
            </a:r>
          </a:p>
          <a:p>
            <a:r>
              <a:rPr lang="fr-FR" sz="2000" dirty="0"/>
              <a:t>D. Les entreprises transnationales sont des entreprises qui sont installées dans des paradis fiscaux de façon à échapper à l’impôt sur les sociétés.</a:t>
            </a:r>
          </a:p>
          <a:p>
            <a:r>
              <a:rPr lang="fr-FR" sz="2000" dirty="0"/>
              <a:t>E. Les réponses A et C sont vraies.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454516" y="2636913"/>
            <a:ext cx="7861900" cy="66869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22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1859340"/>
            <a:ext cx="79208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22) Parmi les actions stratégiques des entreprises suivantes, laquelle ne peut pas se faire sous forme d’internationalisation ?</a:t>
            </a:r>
          </a:p>
          <a:p>
            <a:r>
              <a:rPr lang="fr-FR" sz="2400" dirty="0"/>
              <a:t>A. Un investissement direct.</a:t>
            </a:r>
          </a:p>
          <a:p>
            <a:r>
              <a:rPr lang="fr-FR" sz="2400" dirty="0"/>
              <a:t>B. Une franchise.</a:t>
            </a:r>
          </a:p>
          <a:p>
            <a:r>
              <a:rPr lang="fr-FR" sz="2400" dirty="0"/>
              <a:t>C. Une licence de production.</a:t>
            </a:r>
          </a:p>
          <a:p>
            <a:r>
              <a:rPr lang="fr-FR" sz="2400" dirty="0"/>
              <a:t>D. Une impartition d’activité.</a:t>
            </a:r>
          </a:p>
          <a:p>
            <a:r>
              <a:rPr lang="fr-FR" sz="2400" dirty="0"/>
              <a:t>E. Toutes ces actions stratégiques peuvent se faire sous forme d’internationalisation.</a:t>
            </a:r>
          </a:p>
        </p:txBody>
      </p:sp>
      <p:sp>
        <p:nvSpPr>
          <p:cNvPr id="4" name="Rectangle 3"/>
          <p:cNvSpPr/>
          <p:nvPr/>
        </p:nvSpPr>
        <p:spPr>
          <a:xfrm>
            <a:off x="661939" y="4400334"/>
            <a:ext cx="7632848" cy="88964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Question </a:t>
            </a:r>
            <a:r>
              <a:rPr lang="fr-FR" dirty="0" smtClean="0"/>
              <a:t>23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67544" y="1720840"/>
            <a:ext cx="80648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23) Un fonds souverain :</a:t>
            </a:r>
          </a:p>
          <a:p>
            <a:r>
              <a:rPr lang="fr-FR" sz="2400" dirty="0"/>
              <a:t>A. est un fonds détenu par un gouvernement.</a:t>
            </a:r>
          </a:p>
          <a:p>
            <a:r>
              <a:rPr lang="fr-FR" sz="2400" dirty="0"/>
              <a:t>B. est un fonds qui est constitué exclusivement d’obligations de gouvernements.</a:t>
            </a:r>
          </a:p>
          <a:p>
            <a:r>
              <a:rPr lang="fr-FR" sz="2400" dirty="0"/>
              <a:t>C. est un fonds qui est enregistré dans un paradis fiscal pour échapper à l’impôt.</a:t>
            </a:r>
          </a:p>
          <a:p>
            <a:r>
              <a:rPr lang="fr-FR" sz="2400" dirty="0"/>
              <a:t>D. est un fonds détenu par une Banque centrale d’un pays et qui est constitué des réserves en or du pays.</a:t>
            </a:r>
          </a:p>
        </p:txBody>
      </p:sp>
      <p:sp>
        <p:nvSpPr>
          <p:cNvPr id="4" name="Rectangle 3"/>
          <p:cNvSpPr/>
          <p:nvPr/>
        </p:nvSpPr>
        <p:spPr>
          <a:xfrm>
            <a:off x="443417" y="2132857"/>
            <a:ext cx="7632848" cy="44482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24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39552" y="764704"/>
            <a:ext cx="8064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24) Parmi les définitions suivantes, laquelle définit le mieux ce que sont les agences de notation ?</a:t>
            </a:r>
          </a:p>
          <a:p>
            <a:r>
              <a:rPr lang="fr-FR" dirty="0"/>
              <a:t>A. Les agences de notation sont des organismes internationaux qui ont pour vocation de vérifier que les gouvernements respectent leurs engagements internationaux en ce qui concerne les droits de douane.</a:t>
            </a:r>
          </a:p>
          <a:p>
            <a:r>
              <a:rPr lang="fr-FR" dirty="0"/>
              <a:t>B. Les agences de notation sont des organismes internationaux qui ont pour vocation de vérifier que les gouvernements respectent leurs engagements internationaux en ce qui concerne la limitation des gaz à effets de serre.</a:t>
            </a:r>
          </a:p>
          <a:p>
            <a:r>
              <a:rPr lang="fr-FR" dirty="0"/>
              <a:t>C. Les agences de notation sont des entreprises privées qui ont pour principale activité de vérifier que les entreprises respectent leurs obligations sur les marchés financiers.</a:t>
            </a:r>
          </a:p>
          <a:p>
            <a:r>
              <a:rPr lang="fr-FR" dirty="0"/>
              <a:t>D. Les agences de notation sont des entreprises qui ont pour activité de mesurer le risque que représente une entreprise, un gouvernement ou un produit financier.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560464" y="4387935"/>
            <a:ext cx="7632848" cy="88964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25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1556792"/>
            <a:ext cx="79208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25) Une zone de libre-échange est une zone dans laquelle :</a:t>
            </a:r>
          </a:p>
          <a:p>
            <a:r>
              <a:rPr lang="fr-FR" sz="2400" dirty="0"/>
              <a:t>A. Les biens et les services peuvent circuler sans droits de douane.</a:t>
            </a:r>
          </a:p>
          <a:p>
            <a:r>
              <a:rPr lang="fr-FR" sz="2400" dirty="0"/>
              <a:t>B. Les biens et les services, les capitaux peuvent circuler librement.</a:t>
            </a:r>
          </a:p>
          <a:p>
            <a:r>
              <a:rPr lang="fr-FR" sz="2400" dirty="0"/>
              <a:t>C. Les biens et les services, les capitaux et les personnes peuvent circuler librement.</a:t>
            </a:r>
          </a:p>
          <a:p>
            <a:r>
              <a:rPr lang="fr-FR" sz="2400" dirty="0"/>
              <a:t>D. Les gouvernements coordonnent leurs politiques économiques.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588000" y="2348881"/>
            <a:ext cx="7800423" cy="7200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26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95615" y="908720"/>
            <a:ext cx="79208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26) Parmi les propositions suivantes, laquelle donne la meilleure définition de ce qu’est l’ALENA ?</a:t>
            </a:r>
          </a:p>
          <a:p>
            <a:r>
              <a:rPr lang="fr-FR" sz="2400" dirty="0"/>
              <a:t>A. L’ALENA est un marché commun entre les Etats-Unis, le Canada et le Mexique.</a:t>
            </a:r>
          </a:p>
          <a:p>
            <a:r>
              <a:rPr lang="fr-FR" sz="2400" dirty="0"/>
              <a:t>B. L’ALENA est une zone d’union douanière avec protection des investissements directs réalisés par les entreprises de la zone.</a:t>
            </a:r>
          </a:p>
          <a:p>
            <a:r>
              <a:rPr lang="fr-FR" sz="2400" dirty="0"/>
              <a:t>C. L’ALENA est une zone de libre-échange avec protection des investissements directs réalisés par les entreprises de la zone.</a:t>
            </a:r>
          </a:p>
          <a:p>
            <a:r>
              <a:rPr lang="fr-FR" sz="2400" dirty="0"/>
              <a:t>D. L’ALENA est une zone de libre-échange.</a:t>
            </a:r>
          </a:p>
        </p:txBody>
      </p:sp>
      <p:sp>
        <p:nvSpPr>
          <p:cNvPr id="4" name="Rectangle 3"/>
          <p:cNvSpPr/>
          <p:nvPr/>
        </p:nvSpPr>
        <p:spPr>
          <a:xfrm>
            <a:off x="595615" y="3816029"/>
            <a:ext cx="7632848" cy="112513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27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836712"/>
            <a:ext cx="79208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27) A propos de l’Union européenne, parmi les affirmations suivantes, laquelle est vraie ?</a:t>
            </a:r>
          </a:p>
          <a:p>
            <a:r>
              <a:rPr lang="fr-FR" sz="2400" dirty="0"/>
              <a:t>A. Les pays de l’Union européenne ont tous la même monnaie : l’euro.</a:t>
            </a:r>
          </a:p>
          <a:p>
            <a:r>
              <a:rPr lang="fr-FR" sz="2400" dirty="0"/>
              <a:t>B. L’Union européenne est une zone qui connait une très forte croissance économique depuis le début des années 2000.</a:t>
            </a:r>
          </a:p>
          <a:p>
            <a:r>
              <a:rPr lang="fr-FR" sz="2400" dirty="0"/>
              <a:t>C. La Grèce ne fait plus partie de l’Union européenne depuis décembre 2011 en raison de son incapacité à rembourser sa dette.</a:t>
            </a:r>
          </a:p>
          <a:p>
            <a:r>
              <a:rPr lang="fr-FR" sz="2400" dirty="0"/>
              <a:t>D. La Turquie fait partie de l’Union européenne.</a:t>
            </a:r>
          </a:p>
          <a:p>
            <a:r>
              <a:rPr lang="fr-FR" sz="2400" dirty="0"/>
              <a:t>E. Toutes ces affirmations sont fausses.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611560" y="4916204"/>
            <a:ext cx="7632848" cy="44482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Question </a:t>
            </a:r>
            <a:r>
              <a:rPr lang="fr-FR" dirty="0" smtClean="0"/>
              <a:t>28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83419" y="1772816"/>
            <a:ext cx="7848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28) L’OPEP est un organisme international qui regroupe :</a:t>
            </a:r>
          </a:p>
          <a:p>
            <a:r>
              <a:rPr lang="fr-FR" sz="2400" dirty="0"/>
              <a:t>A. Un certain nombre de pays exportateurs de pétrole.</a:t>
            </a:r>
          </a:p>
          <a:p>
            <a:r>
              <a:rPr lang="fr-FR" sz="2400" dirty="0"/>
              <a:t>B. Les pays exportateurs de pétrole du Moyen-Orient.</a:t>
            </a:r>
          </a:p>
          <a:p>
            <a:r>
              <a:rPr lang="fr-FR" sz="2400" dirty="0"/>
              <a:t>C. Les pays exportateurs de pétrole du Moyen-Orient et de l’Afrique.</a:t>
            </a:r>
          </a:p>
          <a:p>
            <a:r>
              <a:rPr lang="fr-FR" sz="2400" dirty="0"/>
              <a:t>D. L’ensemble des pays exportateurs de pétrole.</a:t>
            </a:r>
          </a:p>
        </p:txBody>
      </p:sp>
      <p:sp>
        <p:nvSpPr>
          <p:cNvPr id="4" name="Rectangle 3"/>
          <p:cNvSpPr/>
          <p:nvPr/>
        </p:nvSpPr>
        <p:spPr>
          <a:xfrm>
            <a:off x="672245" y="2591331"/>
            <a:ext cx="7632848" cy="69365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Question </a:t>
            </a:r>
            <a:r>
              <a:rPr lang="fr-FR" dirty="0" smtClean="0"/>
              <a:t>29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1443841"/>
            <a:ext cx="7992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29) L’expression « effet d’annonce » désigne :</a:t>
            </a:r>
          </a:p>
          <a:p>
            <a:r>
              <a:rPr lang="fr-FR" sz="2400" dirty="0"/>
              <a:t>A. un accord international signé entre des pays qui a pour but de faciliter les échanges.</a:t>
            </a:r>
          </a:p>
          <a:p>
            <a:r>
              <a:rPr lang="fr-FR" sz="2400" dirty="0"/>
              <a:t>B. la note attribuée à un pays par une agence de notation.</a:t>
            </a:r>
          </a:p>
          <a:p>
            <a:r>
              <a:rPr lang="fr-FR" sz="2400" dirty="0"/>
              <a:t>C. les mesures prises au niveau international pour assurer la transparence des marchés et la lutte contre les paradis fiscaux.</a:t>
            </a:r>
          </a:p>
          <a:p>
            <a:r>
              <a:rPr lang="fr-FR" sz="2400" dirty="0"/>
              <a:t>D. les déclarations faites par les gouvernements à la fin des sommets internationaux.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3568" y="4437112"/>
            <a:ext cx="7848872" cy="88964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Question </a:t>
            </a:r>
            <a:r>
              <a:rPr lang="fr-FR" dirty="0" smtClean="0"/>
              <a:t>30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1556792"/>
            <a:ext cx="79208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30) A propos des accords de Bâle III en 2010, laquelle des affirmations suivantes est vraie ?</a:t>
            </a:r>
          </a:p>
          <a:p>
            <a:r>
              <a:rPr lang="fr-FR" sz="2000" dirty="0"/>
              <a:t>A. Cet accord a pour but d’obliger les banques à prendre des mesures prudentielles de façon à éviter les faillites bancaires.</a:t>
            </a:r>
          </a:p>
          <a:p>
            <a:r>
              <a:rPr lang="fr-FR" sz="2000" dirty="0"/>
              <a:t>B. Cet accord a été signé par les pays membres du G20 dans le but de réinstaurer un système de change fixe.</a:t>
            </a:r>
          </a:p>
          <a:p>
            <a:r>
              <a:rPr lang="fr-FR" sz="2000" dirty="0"/>
              <a:t>C. Cet accord international vise à contrôler au niveau international les émissions de gaz à effet de serre.</a:t>
            </a:r>
          </a:p>
          <a:p>
            <a:r>
              <a:rPr lang="fr-FR" sz="2000" dirty="0"/>
              <a:t>D. Cet accord fixe les mesures que doivent prendre les pays européens les plus endettés pour qu’ils puissent obtenir une aide internationale dans la gestion de leur dette.</a:t>
            </a:r>
          </a:p>
        </p:txBody>
      </p:sp>
      <p:sp>
        <p:nvSpPr>
          <p:cNvPr id="4" name="Rectangle 3"/>
          <p:cNvSpPr/>
          <p:nvPr/>
        </p:nvSpPr>
        <p:spPr>
          <a:xfrm>
            <a:off x="599100" y="2204864"/>
            <a:ext cx="7632848" cy="8640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31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49933" y="1772816"/>
            <a:ext cx="80648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31) Le FMI :</a:t>
            </a:r>
          </a:p>
          <a:p>
            <a:r>
              <a:rPr lang="fr-FR" sz="2000" dirty="0"/>
              <a:t>A. est une banque internationale privée spécialisée dans les prêts en devises.</a:t>
            </a:r>
          </a:p>
          <a:p>
            <a:r>
              <a:rPr lang="fr-FR" sz="2000" dirty="0"/>
              <a:t>B. est une banque internationale spécialisée dans le financement des projets d’investissement à long terme.</a:t>
            </a:r>
          </a:p>
          <a:p>
            <a:r>
              <a:rPr lang="fr-FR" sz="2000" dirty="0"/>
              <a:t>C. a été créé en 1918, à l’issue de la première guerre mondiale.</a:t>
            </a:r>
          </a:p>
          <a:p>
            <a:r>
              <a:rPr lang="fr-FR" sz="2000" dirty="0"/>
              <a:t>D. a joué un rôle important dans la gestion de la crise de l’endettement des pays en développement dans les années 80.</a:t>
            </a:r>
          </a:p>
          <a:p>
            <a:r>
              <a:rPr lang="fr-FR" sz="2000" dirty="0"/>
              <a:t>E. 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558608" y="3933056"/>
            <a:ext cx="7901823" cy="88964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Question </a:t>
            </a:r>
            <a:r>
              <a:rPr lang="fr-FR" dirty="0" smtClean="0"/>
              <a:t>32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83568" y="1720840"/>
            <a:ext cx="7848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32) Les droits de tirages spéciaux (DTS) :</a:t>
            </a:r>
          </a:p>
          <a:p>
            <a:r>
              <a:rPr lang="fr-FR" sz="2400" dirty="0"/>
              <a:t>A. définissent les droits d’un pays à utiliser les fonds qu’il a déposé auprès du FMI.</a:t>
            </a:r>
          </a:p>
          <a:p>
            <a:r>
              <a:rPr lang="fr-FR" sz="2400" dirty="0"/>
              <a:t>B. définissent les droits d’un pays à utiliser les fonds du FMI au-delà des réserves qu’il a déposé.</a:t>
            </a:r>
          </a:p>
          <a:p>
            <a:r>
              <a:rPr lang="fr-FR" sz="2400" dirty="0"/>
              <a:t>C. sont une monnaie internationale utilisée sur les marchés financiers.</a:t>
            </a:r>
          </a:p>
          <a:p>
            <a:r>
              <a:rPr lang="fr-FR" sz="2400" dirty="0"/>
              <a:t>D. Les réponses A et C sont vraies.</a:t>
            </a:r>
          </a:p>
          <a:p>
            <a:r>
              <a:rPr lang="fr-FR" sz="2400" dirty="0"/>
              <a:t>E. Les réponses B et C sont vraies.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230" y="2852937"/>
            <a:ext cx="7874210" cy="7200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33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980728"/>
            <a:ext cx="79208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33) L’OMC (Organisation Mondiale du Commerce) a pour fonction :</a:t>
            </a:r>
          </a:p>
          <a:p>
            <a:r>
              <a:rPr lang="fr-FR" sz="2400" dirty="0"/>
              <a:t>A. de définir les règles juridiques applicables aux contrats de vente internationaux.</a:t>
            </a:r>
          </a:p>
          <a:p>
            <a:r>
              <a:rPr lang="fr-FR" sz="2400" dirty="0"/>
              <a:t>B. de favoriser le commerce international par l’engagement de négociations visant à diminuer les mesures protectionnistes des Etats membres de l’organisation.</a:t>
            </a:r>
          </a:p>
          <a:p>
            <a:r>
              <a:rPr lang="fr-FR" sz="2400" dirty="0"/>
              <a:t>C. d’imposer à l’ensemble des pays du monde des baisses de tarifs douaniers.</a:t>
            </a:r>
          </a:p>
          <a:p>
            <a:r>
              <a:rPr lang="fr-FR" sz="2400" dirty="0"/>
              <a:t>D. de régler les conflits commerciaux entre les entreprises.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611560" y="2481561"/>
            <a:ext cx="7920880" cy="145149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34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54516" y="1556792"/>
            <a:ext cx="80648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34) Au sein de l’OMC, l’expression « clause de la nation la plus favorisée » signifie :</a:t>
            </a:r>
          </a:p>
          <a:p>
            <a:r>
              <a:rPr lang="fr-FR" sz="2000" dirty="0"/>
              <a:t>A. que les exportations des pays les plus riches subissent des droits de douane plus élevés que les exportations des pays les plus pauvres.</a:t>
            </a:r>
          </a:p>
          <a:p>
            <a:r>
              <a:rPr lang="fr-FR" sz="2000" dirty="0"/>
              <a:t>B. que les pays qui accordent une baisse de tarifs douaniers à leurs partenaires économiques doivent obtenir en retour une baisse de tarifs douaniers de la part de ces partenaires.</a:t>
            </a:r>
          </a:p>
          <a:p>
            <a:r>
              <a:rPr lang="fr-FR" sz="2000" dirty="0"/>
              <a:t>C. que les pays les plus riches réussissent à imposer leur point de vue au sein de l’OMC.</a:t>
            </a:r>
          </a:p>
          <a:p>
            <a:r>
              <a:rPr lang="fr-FR" sz="2000" dirty="0"/>
              <a:t>D. qu’un avantage tarifaire accordé à un pays doit être étendu à l’ensemble des pays membres de l’OMC.</a:t>
            </a:r>
          </a:p>
        </p:txBody>
      </p:sp>
      <p:sp>
        <p:nvSpPr>
          <p:cNvPr id="4" name="Rectangle 3"/>
          <p:cNvSpPr/>
          <p:nvPr/>
        </p:nvSpPr>
        <p:spPr>
          <a:xfrm>
            <a:off x="433948" y="4653137"/>
            <a:ext cx="8085463" cy="68930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135</TotalTime>
  <Words>144</Words>
  <Application>Microsoft Office PowerPoint</Application>
  <PresentationFormat>On-screen Show (4:3)</PresentationFormat>
  <Paragraphs>219</Paragraphs>
  <Slides>35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Aspect</vt:lpstr>
      <vt:lpstr>Enjeux macroéconomiques contemporains Corrigé examen mi-session</vt:lpstr>
      <vt:lpstr>Question 1</vt:lpstr>
      <vt:lpstr>Question 2 </vt:lpstr>
      <vt:lpstr>Question 3</vt:lpstr>
      <vt:lpstr>Question 4 </vt:lpstr>
      <vt:lpstr>Question 5 </vt:lpstr>
      <vt:lpstr>Question 6 </vt:lpstr>
      <vt:lpstr>Question 7 </vt:lpstr>
      <vt:lpstr>Question 8 </vt:lpstr>
      <vt:lpstr>Question 9</vt:lpstr>
      <vt:lpstr>Question 10</vt:lpstr>
      <vt:lpstr>Question 11</vt:lpstr>
      <vt:lpstr>Question 12</vt:lpstr>
      <vt:lpstr>Question 13</vt:lpstr>
      <vt:lpstr>Question 14 </vt:lpstr>
      <vt:lpstr>Question 15</vt:lpstr>
      <vt:lpstr>Question 16</vt:lpstr>
      <vt:lpstr>Question 17 </vt:lpstr>
      <vt:lpstr>Question 18 </vt:lpstr>
      <vt:lpstr>Question 19 </vt:lpstr>
      <vt:lpstr>Question 20</vt:lpstr>
      <vt:lpstr>Question 21 </vt:lpstr>
      <vt:lpstr>Question 22 </vt:lpstr>
      <vt:lpstr>Question 23</vt:lpstr>
      <vt:lpstr>Question 24 </vt:lpstr>
      <vt:lpstr>Question 25 </vt:lpstr>
      <vt:lpstr>Question 26 </vt:lpstr>
      <vt:lpstr>Question 27 </vt:lpstr>
      <vt:lpstr>Question 28</vt:lpstr>
      <vt:lpstr>Question 29</vt:lpstr>
      <vt:lpstr>Question 30</vt:lpstr>
      <vt:lpstr>Question 31 </vt:lpstr>
      <vt:lpstr>Question 32</vt:lpstr>
      <vt:lpstr>Question 33 </vt:lpstr>
      <vt:lpstr>Question 34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Enjeux macroéconomiques contemporains Corrigé examen mi-session</dc:title>
  <dc:creator>EMIN</dc:creator>
  <cp:lastModifiedBy>lOGi bear</cp:lastModifiedBy>
  <cp:revision>8</cp:revision>
  <dcterms:created xsi:type="dcterms:W3CDTF">2013-02-07T22:03:53Z</dcterms:created>
  <dcterms:modified xsi:type="dcterms:W3CDTF">2013-02-12T15:09:15Z</dcterms:modified>
</cp:coreProperties>
</file>