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5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72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75568-06E1-4ED2-924F-E14E10E5C6AB}" type="datetimeFigureOut">
              <a:rPr lang="en-US" smtClean="0"/>
              <a:pPr/>
              <a:t>1/4/2011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55311-B96A-4CEE-94B3-974A0A4BAD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28B08-DF78-4D3E-A429-015CC38C18D1}" type="slidenum">
              <a:rPr lang="en-US"/>
              <a:pPr/>
              <a:t>3</a:t>
            </a:fld>
            <a:endParaRPr 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2166BD-0984-453A-9BC5-3DA36DF5EB52}" type="slidenum">
              <a:rPr lang="en-US"/>
              <a:pPr/>
              <a:t>4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E15B6A-2000-490D-BB1F-A1AC896C11E6}" type="slidenum">
              <a:rPr lang="en-US"/>
              <a:pPr/>
              <a:t>5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E15B6A-2000-490D-BB1F-A1AC896C11E6}" type="slidenum">
              <a:rPr lang="en-US"/>
              <a:pPr/>
              <a:t>6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CA11BA-AE78-4257-8DA8-C7CCC8B333BE}" type="slidenum">
              <a:rPr lang="en-US"/>
              <a:pPr/>
              <a:t>7</a:t>
            </a:fld>
            <a:endParaRPr lang="en-U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5F3F14-33A2-4276-8E10-8397968F7691}" type="slidenum">
              <a:rPr lang="en-US"/>
              <a:pPr/>
              <a:t>8</a:t>
            </a:fld>
            <a:endParaRPr lang="en-U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C6E6E0-63C9-44A9-8157-4F841E42FF10}" type="slidenum">
              <a:rPr lang="en-US"/>
              <a:pPr/>
              <a:t>9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B0BC65-31D6-44FD-A699-0A975E291A33}" type="slidenum">
              <a:rPr lang="en-US"/>
              <a:pPr/>
              <a:t>10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ChrisG5:Users:christopher:Desktop:Concordia%20Powerpoint:New_Concordia_PPT-1.jp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 descr="ChrisG5:Users:christopher:Desktop:Concordia Powerpoint:New_Concordia_PPT-1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00400" y="2133600"/>
            <a:ext cx="5257800" cy="1295400"/>
          </a:xfrm>
        </p:spPr>
        <p:txBody>
          <a:bodyPr anchor="ctr"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3886200"/>
            <a:ext cx="5257800" cy="2133600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ChrisG5:Users:christopher:Desktop:Concordia%20Powerpoint:New_Concordia_PPT-2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hrisG5:Users:christopher:Desktop:Concordia Powerpoint:New_Concordia_PPT-2.jpg"/>
          <p:cNvPicPr>
            <a:picLocks noChangeAspect="1" noChangeArrowheads="1"/>
          </p:cNvPicPr>
          <p:nvPr/>
        </p:nvPicPr>
        <p:blipFill>
          <a:blip r:embed="rId13" r:link="rId14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ENGR 245 Mechanical Analysis Lesson 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 smtClean="0"/>
              <a:t>Introduction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 the course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81000" y="1524000"/>
            <a:ext cx="80772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Dr. Rolf WUTHRICH, Room EV 4.241</a:t>
            </a:r>
          </a:p>
          <a:p>
            <a:pPr>
              <a:spcBef>
                <a:spcPct val="50000"/>
              </a:spcBef>
            </a:pPr>
            <a:r>
              <a:rPr lang="en-US" sz="2800" dirty="0"/>
              <a:t>Tel.: (514) 848-2424 ext. 3150</a:t>
            </a:r>
          </a:p>
          <a:p>
            <a:pPr>
              <a:spcBef>
                <a:spcPct val="50000"/>
              </a:spcBef>
            </a:pPr>
            <a:r>
              <a:rPr lang="en-US" sz="2800" dirty="0"/>
              <a:t>e-mail: wuthrich@encs.concordia.ca </a:t>
            </a:r>
          </a:p>
          <a:p>
            <a:pPr>
              <a:spcBef>
                <a:spcPct val="50000"/>
              </a:spcBef>
            </a:pPr>
            <a:r>
              <a:rPr lang="en-US" sz="2800" dirty="0"/>
              <a:t>http://users.encs.concordia.ca/~wuthrich/moodle</a:t>
            </a:r>
          </a:p>
          <a:p>
            <a:pPr>
              <a:spcBef>
                <a:spcPct val="50000"/>
              </a:spcBef>
            </a:pPr>
            <a:r>
              <a:rPr lang="en-US" sz="2800" dirty="0"/>
              <a:t>Office hours: </a:t>
            </a:r>
            <a:r>
              <a:rPr lang="en-US" sz="2800" dirty="0" smtClean="0"/>
              <a:t>Monday 11:00-12:00 </a:t>
            </a:r>
            <a:r>
              <a:rPr lang="en-US" sz="2800" dirty="0"/>
              <a:t>or by appointment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Contact information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0772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The course consists in three equally important parts:</a:t>
            </a:r>
            <a:br>
              <a:rPr lang="en-US" sz="3200"/>
            </a:br>
            <a:endParaRPr lang="en-US" sz="320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43000" y="3048000"/>
            <a:ext cx="5486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CA" sz="3600"/>
              <a:t> Lectures</a:t>
            </a:r>
          </a:p>
          <a:p>
            <a:pPr marL="457200" indent="-457200">
              <a:buFontTx/>
              <a:buAutoNum type="arabicPeriod"/>
            </a:pPr>
            <a:r>
              <a:rPr lang="en-CA" sz="3600"/>
              <a:t> Tutorials / Assignments</a:t>
            </a:r>
          </a:p>
          <a:p>
            <a:pPr marL="457200" indent="-457200">
              <a:buFontTx/>
              <a:buAutoNum type="arabicPeriod"/>
            </a:pPr>
            <a:r>
              <a:rPr lang="en-CA" sz="3600"/>
              <a:t> Midterms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Course outline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 dirty="0" smtClean="0"/>
              <a:t>Lectures</a:t>
            </a:r>
            <a:endParaRPr lang="en-CA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3600" dirty="0"/>
              <a:t> Objectives</a:t>
            </a:r>
          </a:p>
          <a:p>
            <a:pPr lvl="1"/>
            <a:r>
              <a:rPr lang="en-CA" sz="3200" dirty="0"/>
              <a:t>To </a:t>
            </a:r>
            <a:r>
              <a:rPr lang="en-CA" sz="3200" dirty="0" smtClean="0"/>
              <a:t>present the theoretical concepts</a:t>
            </a:r>
          </a:p>
          <a:p>
            <a:pPr lvl="1"/>
            <a:r>
              <a:rPr lang="en-CA" sz="3200" dirty="0" smtClean="0"/>
              <a:t>To present important examples</a:t>
            </a:r>
            <a:endParaRPr lang="en-CA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Tutorials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3600" dirty="0"/>
              <a:t> Objectives</a:t>
            </a:r>
          </a:p>
          <a:p>
            <a:pPr lvl="1"/>
            <a:r>
              <a:rPr lang="en-CA" sz="3200" dirty="0"/>
              <a:t>To </a:t>
            </a:r>
            <a:r>
              <a:rPr lang="en-CA" sz="3200" dirty="0" smtClean="0"/>
              <a:t>train </a:t>
            </a:r>
            <a:r>
              <a:rPr lang="en-CA" sz="3200" dirty="0"/>
              <a:t>the learned concepts</a:t>
            </a:r>
          </a:p>
          <a:p>
            <a:pPr lvl="1"/>
            <a:r>
              <a:rPr lang="en-CA" sz="3200" dirty="0"/>
              <a:t>Acquire </a:t>
            </a:r>
            <a:r>
              <a:rPr lang="en-CA" sz="3200" dirty="0" smtClean="0"/>
              <a:t>practice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 dirty="0" smtClean="0"/>
              <a:t>Homework</a:t>
            </a:r>
            <a:endParaRPr lang="en-CA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3600" dirty="0"/>
              <a:t>Objectives</a:t>
            </a:r>
            <a:endParaRPr lang="en-CA" sz="3200" dirty="0"/>
          </a:p>
          <a:p>
            <a:pPr lvl="1"/>
            <a:r>
              <a:rPr lang="en-CA" sz="3200" dirty="0"/>
              <a:t>Apply the learned concepts</a:t>
            </a:r>
          </a:p>
          <a:p>
            <a:pPr lvl="1"/>
            <a:r>
              <a:rPr lang="en-CA" sz="3200" dirty="0"/>
              <a:t>To develop the needed </a:t>
            </a:r>
            <a:r>
              <a:rPr lang="en-CA" sz="3200" dirty="0" smtClean="0"/>
              <a:t>skills</a:t>
            </a:r>
            <a:endParaRPr lang="en-CA" sz="2800" dirty="0"/>
          </a:p>
          <a:p>
            <a:pPr>
              <a:buFontTx/>
              <a:buNone/>
            </a:pPr>
            <a:endParaRPr lang="en-CA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Midterms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3200" dirty="0"/>
              <a:t>Three midterms</a:t>
            </a:r>
          </a:p>
          <a:p>
            <a:r>
              <a:rPr lang="en-CA" sz="3200" dirty="0" smtClean="0"/>
              <a:t>40% </a:t>
            </a:r>
            <a:r>
              <a:rPr lang="en-CA" sz="3200" dirty="0"/>
              <a:t>of the final grade</a:t>
            </a:r>
          </a:p>
          <a:p>
            <a:r>
              <a:rPr lang="en-US" sz="3200" dirty="0"/>
              <a:t>Closed book/closed notes.</a:t>
            </a:r>
          </a:p>
          <a:p>
            <a:r>
              <a:rPr lang="en-US" sz="3200" dirty="0"/>
              <a:t>No make-up exams will be given. If you miss a midterm exam for a valid reason, an oral exam can be arranged.</a:t>
            </a:r>
          </a:p>
          <a:p>
            <a:endParaRPr lang="en-C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Course web-page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CA" sz="3600"/>
              <a:t>Moodle web page via myconcordia portal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Grading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3200" dirty="0"/>
              <a:t>(</a:t>
            </a:r>
            <a:r>
              <a:rPr lang="en-US" sz="3200" dirty="0" err="1"/>
              <a:t>i</a:t>
            </a:r>
            <a:r>
              <a:rPr lang="en-US" sz="3200" dirty="0"/>
              <a:t>) </a:t>
            </a:r>
            <a:r>
              <a:rPr lang="en-US" sz="3200" dirty="0" smtClean="0"/>
              <a:t>100% </a:t>
            </a:r>
            <a:r>
              <a:rPr lang="en-US" sz="3200" dirty="0"/>
              <a:t>on the final </a:t>
            </a:r>
            <a:r>
              <a:rPr lang="en-US" sz="3200" dirty="0" smtClean="0"/>
              <a:t>exam </a:t>
            </a:r>
            <a:br>
              <a:rPr lang="en-US" sz="3200" dirty="0" smtClean="0"/>
            </a:br>
            <a:r>
              <a:rPr lang="en-US" sz="3200" dirty="0" smtClean="0"/>
              <a:t>or</a:t>
            </a:r>
            <a:endParaRPr lang="en-US" sz="3200" dirty="0"/>
          </a:p>
          <a:p>
            <a:pPr>
              <a:buFontTx/>
              <a:buNone/>
            </a:pPr>
            <a:r>
              <a:rPr lang="en-US" sz="3200" dirty="0"/>
              <a:t>(ii)  </a:t>
            </a:r>
            <a:r>
              <a:rPr lang="en-US" sz="3200" dirty="0" smtClean="0"/>
              <a:t>60</a:t>
            </a:r>
            <a:r>
              <a:rPr lang="en-US" sz="3200" dirty="0"/>
              <a:t>% on the final exam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+ 40% </a:t>
            </a:r>
            <a:r>
              <a:rPr lang="en-US" sz="3200" dirty="0"/>
              <a:t>on the average of the three </a:t>
            </a:r>
            <a:r>
              <a:rPr lang="en-US" sz="3200" dirty="0" err="1" smtClean="0"/>
              <a:t>term‑tests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C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should I study the material?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Follow carefully the lecture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Study carefully the theory in your text book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Check your understanding by doing the related problems (very similar to the examples covered in class)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Use your study pack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Attend the tutorials and solve the problems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Train yourself by solving the homework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ncordia2">
  <a:themeElements>
    <a:clrScheme name="Concordia-PP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ordia-PPT">
      <a:majorFont>
        <a:latin typeface="GillSans Bold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Concordia-PP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Concordia2</Template>
  <TotalTime>98</TotalTime>
  <Words>221</Words>
  <Application>Microsoft Office PowerPoint</Application>
  <PresentationFormat>On-screen Show (4:3)</PresentationFormat>
  <Paragraphs>55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Concordia2</vt:lpstr>
      <vt:lpstr>ENGR 245 Mechanical Analysis Lesson 0</vt:lpstr>
      <vt:lpstr>Learning objectives</vt:lpstr>
      <vt:lpstr>Contact information</vt:lpstr>
      <vt:lpstr>Course outline</vt:lpstr>
      <vt:lpstr>Lectures</vt:lpstr>
      <vt:lpstr>Tutorials</vt:lpstr>
      <vt:lpstr>Homework</vt:lpstr>
      <vt:lpstr>Midterms</vt:lpstr>
      <vt:lpstr>Course web-page</vt:lpstr>
      <vt:lpstr>Grading</vt:lpstr>
      <vt:lpstr>How should I study the material?</vt:lpstr>
    </vt:vector>
  </TitlesOfParts>
  <Company>Faculty of Engineering and Computer Science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ENGR 245 Mechanical Analysis Lesson 1</dc:title>
  <dc:creator>Rolf Wuthrich</dc:creator>
  <cp:lastModifiedBy>CTECH</cp:lastModifiedBy>
  <cp:revision>30</cp:revision>
  <dcterms:created xsi:type="dcterms:W3CDTF">2008-11-16T17:48:31Z</dcterms:created>
  <dcterms:modified xsi:type="dcterms:W3CDTF">2011-01-04T18:07:29Z</dcterms:modified>
</cp:coreProperties>
</file>