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43" r:id="rId1"/>
  </p:sldMasterIdLst>
  <p:notesMasterIdLst>
    <p:notesMasterId r:id="rId35"/>
  </p:notesMasterIdLst>
  <p:sldIdLst>
    <p:sldId id="256" r:id="rId2"/>
    <p:sldId id="268" r:id="rId3"/>
    <p:sldId id="267" r:id="rId4"/>
    <p:sldId id="257" r:id="rId5"/>
    <p:sldId id="286" r:id="rId6"/>
    <p:sldId id="287" r:id="rId7"/>
    <p:sldId id="288" r:id="rId8"/>
    <p:sldId id="279" r:id="rId9"/>
    <p:sldId id="280" r:id="rId10"/>
    <p:sldId id="259" r:id="rId11"/>
    <p:sldId id="260" r:id="rId12"/>
    <p:sldId id="299" r:id="rId13"/>
    <p:sldId id="300" r:id="rId14"/>
    <p:sldId id="269" r:id="rId15"/>
    <p:sldId id="270" r:id="rId16"/>
    <p:sldId id="271" r:id="rId17"/>
    <p:sldId id="272" r:id="rId18"/>
    <p:sldId id="273" r:id="rId19"/>
    <p:sldId id="289" r:id="rId20"/>
    <p:sldId id="292" r:id="rId21"/>
    <p:sldId id="293" r:id="rId22"/>
    <p:sldId id="294" r:id="rId23"/>
    <p:sldId id="295" r:id="rId24"/>
    <p:sldId id="296" r:id="rId25"/>
    <p:sldId id="297" r:id="rId26"/>
    <p:sldId id="298" r:id="rId27"/>
    <p:sldId id="304" r:id="rId28"/>
    <p:sldId id="305" r:id="rId29"/>
    <p:sldId id="306" r:id="rId30"/>
    <p:sldId id="307" r:id="rId31"/>
    <p:sldId id="308" r:id="rId32"/>
    <p:sldId id="302" r:id="rId33"/>
    <p:sldId id="309" r:id="rId3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26" autoAdjust="0"/>
    <p:restoredTop sz="86481" autoAdjust="0"/>
  </p:normalViewPr>
  <p:slideViewPr>
    <p:cSldViewPr>
      <p:cViewPr varScale="1">
        <p:scale>
          <a:sx n="63" d="100"/>
          <a:sy n="63" d="100"/>
        </p:scale>
        <p:origin x="-1362" y="-96"/>
      </p:cViewPr>
      <p:guideLst>
        <p:guide orient="horz" pos="2160"/>
        <p:guide pos="2880"/>
      </p:guideLst>
    </p:cSldViewPr>
  </p:slideViewPr>
  <p:outlineViewPr>
    <p:cViewPr>
      <p:scale>
        <a:sx n="33" d="100"/>
        <a:sy n="33" d="100"/>
      </p:scale>
      <p:origin x="48" y="3882"/>
    </p:cViewPr>
  </p:outlineViewPr>
  <p:notesTextViewPr>
    <p:cViewPr>
      <p:scale>
        <a:sx n="100" d="100"/>
        <a:sy n="100" d="100"/>
      </p:scale>
      <p:origin x="0" y="0"/>
    </p:cViewPr>
  </p:notesTextViewPr>
  <p:notesViewPr>
    <p:cSldViewPr>
      <p:cViewPr varScale="1">
        <p:scale>
          <a:sx n="60" d="100"/>
          <a:sy n="60" d="100"/>
        </p:scale>
        <p:origin x="-1722"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440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368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40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40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440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DC51D10E-7C97-4F3C-8ED3-2A4FE645BCDB}" type="slidenum">
              <a:rPr lang="en-US"/>
              <a:pPr>
                <a:defRPr/>
              </a:pPr>
              <a:t>‹#›</a:t>
            </a:fld>
            <a:endParaRPr lang="en-US"/>
          </a:p>
        </p:txBody>
      </p:sp>
    </p:spTree>
    <p:extLst>
      <p:ext uri="{BB962C8B-B14F-4D97-AF65-F5344CB8AC3E}">
        <p14:creationId xmlns:p14="http://schemas.microsoft.com/office/powerpoint/2010/main" xmlns="" val="36170985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76FF6B4A-4EE5-4234-B141-E114C78C7074}" type="slidenum">
              <a:rPr lang="en-US" smtClean="0"/>
              <a:pPr/>
              <a:t>3</a:t>
            </a:fld>
            <a:endParaRPr 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FCB492EF-D79C-438E-A4A1-3E3533B640DD}" type="slidenum">
              <a:rPr lang="en-US" smtClean="0"/>
              <a:pPr/>
              <a:t>4</a:t>
            </a:fld>
            <a:endParaRPr lang="en-US"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a:lnSpc>
                <a:spcPct val="90000"/>
              </a:lnSpc>
            </a:pPr>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err="1" smtClean="0"/>
              <a:t>Monopsony</a:t>
            </a:r>
            <a:r>
              <a:rPr lang="en-CA" baseline="0" dirty="0" smtClean="0"/>
              <a:t> power is one buyer</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09B06111-E09E-40A2-91C9-B3E450B97920}" type="slidenum">
              <a:rPr lang="en-US" smtClean="0"/>
              <a:pPr/>
              <a:t>10</a:t>
            </a:fld>
            <a:endParaRPr lang="en-US"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18893FDF-059E-411A-8AFF-04288A73D61F}" type="slidenum">
              <a:rPr lang="en-US" smtClean="0"/>
              <a:pPr/>
              <a:t>11</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47F3F492-B100-422C-93F9-62A9FF6D608B}" type="slidenum">
              <a:rPr lang="en-GB" smtClean="0"/>
              <a:pPr/>
              <a:t>12</a:t>
            </a:fld>
            <a:endParaRPr lang="en-GB"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dirty="0" smtClean="0"/>
              <a:t>Positive</a:t>
            </a:r>
            <a:r>
              <a:rPr lang="en-US" baseline="0" dirty="0" smtClean="0"/>
              <a:t> Statements – to be able to validate it</a:t>
            </a:r>
          </a:p>
          <a:p>
            <a:r>
              <a:rPr lang="en-US" baseline="0" dirty="0" smtClean="0"/>
              <a:t>Normative Statements – are the way the world should be</a:t>
            </a: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995E4F57-1FE6-4C4D-A5B9-21EAEB34970F}" type="slidenum">
              <a:rPr lang="en-GB" smtClean="0"/>
              <a:pPr/>
              <a:t>13</a:t>
            </a:fld>
            <a:endParaRPr lang="en-GB"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Ceteris paribus – meaning everything else is constant</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14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 consumption</a:t>
            </a:r>
          </a:p>
          <a:p>
            <a:r>
              <a:rPr lang="en-CA" dirty="0" smtClean="0"/>
              <a:t>I – Investment (asset</a:t>
            </a:r>
            <a:r>
              <a:rPr lang="en-CA" baseline="0" dirty="0" smtClean="0"/>
              <a:t> like a table)</a:t>
            </a:r>
            <a:endParaRPr lang="en-CA" dirty="0" smtClean="0"/>
          </a:p>
          <a:p>
            <a:r>
              <a:rPr lang="en-CA" dirty="0" smtClean="0"/>
              <a:t>G – Government</a:t>
            </a:r>
          </a:p>
          <a:p>
            <a:r>
              <a:rPr lang="en-CA" dirty="0" smtClean="0"/>
              <a:t>X -</a:t>
            </a:r>
            <a:r>
              <a:rPr lang="en-CA" baseline="0" dirty="0" smtClean="0"/>
              <a:t> Export</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18</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Comparative</a:t>
            </a:r>
            <a:r>
              <a:rPr lang="en-CA" baseline="0" dirty="0" smtClean="0"/>
              <a:t> advantage is doing what relatively they are good at (If one country is better at both).</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27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29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dirty="0" smtClean="0"/>
              <a:t>If you specialize you can produce more outside</a:t>
            </a:r>
            <a:r>
              <a:rPr lang="en-CA" baseline="0" dirty="0" smtClean="0"/>
              <a:t> of the PPF</a:t>
            </a:r>
            <a:endParaRPr lang="en-CA" dirty="0" smtClean="0"/>
          </a:p>
          <a:p>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30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From Practicing</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31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Causation</a:t>
            </a:r>
            <a:r>
              <a:rPr lang="en-CA" baseline="0" dirty="0" smtClean="0"/>
              <a:t> – one thing leads to another</a:t>
            </a:r>
          </a:p>
          <a:p>
            <a:r>
              <a:rPr lang="en-CA" baseline="0" dirty="0" smtClean="0"/>
              <a:t>Unintended Consequences – if you get a bonus for being good to students, it will make things worse, marks going up. Did not intend to happen.</a:t>
            </a:r>
            <a:endParaRPr lang="en-CA" dirty="0"/>
          </a:p>
        </p:txBody>
      </p:sp>
      <p:sp>
        <p:nvSpPr>
          <p:cNvPr id="4" name="Slide Number Placeholder 3"/>
          <p:cNvSpPr>
            <a:spLocks noGrp="1"/>
          </p:cNvSpPr>
          <p:nvPr>
            <p:ph type="sldNum" sz="quarter" idx="10"/>
          </p:nvPr>
        </p:nvSpPr>
        <p:spPr/>
        <p:txBody>
          <a:bodyPr/>
          <a:lstStyle/>
          <a:p>
            <a:pPr>
              <a:defRPr/>
            </a:pPr>
            <a:fld id="{DC51D10E-7C97-4F3C-8ED3-2A4FE645BCDB}" type="slidenum">
              <a:rPr lang="en-US" smtClean="0"/>
              <a:pPr>
                <a:defRPr/>
              </a:pPr>
              <a:t>32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endParaRPr lang="en-US"/>
          </a:p>
        </p:txBody>
      </p:sp>
      <p:sp>
        <p:nvSpPr>
          <p:cNvPr id="10" name="Footer Placeholder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7A039BEF-D2BA-44BC-B4CA-88A23148F3B3}"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8F49E406-E6AC-42F4-94A7-8B8C44EBC68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vl1pPr>
          </a:lstStyle>
          <a:p>
            <a:pPr>
              <a:defRPr/>
            </a:pPr>
            <a:endParaRPr lang="en-US"/>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1BEF05AA-8783-46F9-91C4-E174CD3AFBDE}" type="slidenum">
              <a:rPr lang="en-US"/>
              <a:pPr>
                <a:defRPr/>
              </a:pPr>
              <a:t>‹#›</a:t>
            </a:fld>
            <a:endParaRPr lang="en-US"/>
          </a:p>
        </p:txBody>
      </p:sp>
      <p:sp>
        <p:nvSpPr>
          <p:cNvPr id="9" name="Footer Placeholder 13"/>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endParaRPr lang="en-US"/>
          </a:p>
        </p:txBody>
      </p:sp>
      <p:sp>
        <p:nvSpPr>
          <p:cNvPr id="6" name="Slide Number Placeholder 9"/>
          <p:cNvSpPr>
            <a:spLocks noGrp="1"/>
          </p:cNvSpPr>
          <p:nvPr>
            <p:ph type="sldNum" sz="quarter" idx="11"/>
          </p:nvPr>
        </p:nvSpPr>
        <p:spPr/>
        <p:txBody>
          <a:bodyPr rtlCol="0"/>
          <a:lstStyle>
            <a:lvl1pPr>
              <a:defRPr/>
            </a:lvl1pPr>
          </a:lstStyle>
          <a:p>
            <a:pPr>
              <a:defRPr/>
            </a:pPr>
            <a:fld id="{A9B25217-DB3A-4DD8-BF21-D289EB345F91}" type="slidenum">
              <a:rPr lang="en-US"/>
              <a:pPr>
                <a:defRPr/>
              </a:pPr>
              <a:t>‹#›</a:t>
            </a:fld>
            <a:endParaRPr lang="en-US"/>
          </a:p>
        </p:txBody>
      </p:sp>
      <p:sp>
        <p:nvSpPr>
          <p:cNvPr id="7" name="Footer Placeholder 11"/>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endParaRPr lang="en-US"/>
          </a:p>
        </p:txBody>
      </p:sp>
      <p:sp>
        <p:nvSpPr>
          <p:cNvPr id="8" name="Slide Number Placeholder 11"/>
          <p:cNvSpPr>
            <a:spLocks noGrp="1"/>
          </p:cNvSpPr>
          <p:nvPr>
            <p:ph type="sldNum" sz="quarter" idx="11"/>
          </p:nvPr>
        </p:nvSpPr>
        <p:spPr/>
        <p:txBody>
          <a:bodyPr rtlCol="0"/>
          <a:lstStyle>
            <a:lvl1pPr>
              <a:defRPr/>
            </a:lvl1pPr>
          </a:lstStyle>
          <a:p>
            <a:pPr>
              <a:defRPr/>
            </a:pPr>
            <a:fld id="{479F3ECB-F9CC-42BA-AEF0-ED3C2EFCB57F}" type="slidenum">
              <a:rPr lang="en-US"/>
              <a:pPr>
                <a:defRPr/>
              </a:pPr>
              <a:t>‹#›</a:t>
            </a:fld>
            <a:endParaRPr lang="en-US"/>
          </a:p>
        </p:txBody>
      </p:sp>
      <p:sp>
        <p:nvSpPr>
          <p:cNvPr id="9" name="Footer Placeholder 13"/>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4D1BDFA9-C4C9-4782-A820-DF14129AB0F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1EC1483A-4957-467A-BFB9-143C193A9ED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C4E90AB8-6114-47ED-BFF1-C0AEFB782A8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endParaRPr lang="en-US"/>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lvl1pPr>
          </a:lstStyle>
          <a:p>
            <a:pPr>
              <a:defRPr/>
            </a:pPr>
            <a:fld id="{E027FA79-1943-4F89-92A6-EE61863E349B}" type="slidenum">
              <a:rPr lang="en-US"/>
              <a:pPr>
                <a:defRPr/>
              </a:pPr>
              <a:t>‹#›</a:t>
            </a:fld>
            <a:endParaRPr lang="en-US"/>
          </a:p>
        </p:txBody>
      </p:sp>
      <p:sp>
        <p:nvSpPr>
          <p:cNvPr id="11" name="Footer Placeholder 13"/>
          <p:cNvSpPr>
            <a:spLocks noGrp="1"/>
          </p:cNvSpPr>
          <p:nvPr>
            <p:ph type="ftr" sz="quarter" idx="12"/>
          </p:nvPr>
        </p:nvSpPr>
        <p:spPr>
          <a:xfrm>
            <a:off x="1600200" y="6248400"/>
            <a:ext cx="4572000" cy="365125"/>
          </a:xfrm>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E019BF11-16BA-42E9-A0BD-921B588DDBB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endParaRPr lang="en-US"/>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ADE65495-DDFB-4DB9-A934-33865E018D38}"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0" y="190500"/>
            <a:ext cx="7010400" cy="1527175"/>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1524000" y="1905000"/>
            <a:ext cx="7010400" cy="4114800"/>
          </a:xfrm>
        </p:spPr>
        <p:txBody>
          <a:bodyPr>
            <a:normAutofit/>
          </a:bodyPr>
          <a:lstStyle/>
          <a:p>
            <a:pPr lvl="0"/>
            <a:endParaRPr lang="en-CA" noProof="0"/>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7810FF8D-6363-4E3E-9E04-711D7CB87CD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latin typeface="Arial" charset="0"/>
              </a:defRPr>
            </a:lvl1pPr>
          </a:lstStyle>
          <a:p>
            <a:pPr>
              <a:defRPr/>
            </a:pPr>
            <a:endParaRPr lang="en-US"/>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400">
                <a:solidFill>
                  <a:schemeClr val="tx2"/>
                </a:solidFill>
                <a:latin typeface="Arial" charset="0"/>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400" b="1">
                <a:solidFill>
                  <a:srgbClr val="FFFFFF"/>
                </a:solidFill>
                <a:latin typeface="Arial" charset="0"/>
              </a:defRPr>
            </a:lvl1pPr>
          </a:lstStyle>
          <a:p>
            <a:pPr>
              <a:defRPr/>
            </a:pPr>
            <a:fld id="{FB159771-23B6-4652-B7A0-317139F3AAD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88" r:id="rId1"/>
    <p:sldLayoutId id="2147483783" r:id="rId2"/>
    <p:sldLayoutId id="2147483789" r:id="rId3"/>
    <p:sldLayoutId id="2147483790" r:id="rId4"/>
    <p:sldLayoutId id="2147483791" r:id="rId5"/>
    <p:sldLayoutId id="2147483784" r:id="rId6"/>
    <p:sldLayoutId id="2147483792" r:id="rId7"/>
    <p:sldLayoutId id="2147483785" r:id="rId8"/>
    <p:sldLayoutId id="2147483793" r:id="rId9"/>
    <p:sldLayoutId id="2147483786" r:id="rId10"/>
    <p:sldLayoutId id="2147483794" r:id="rId11"/>
    <p:sldLayoutId id="2147483787" r:id="rId12"/>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youtube.com/watch?v=J8449HgS3F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133600" y="1557338"/>
            <a:ext cx="6477000" cy="1362075"/>
          </a:xfrm>
        </p:spPr>
        <p:txBody>
          <a:bodyPr>
            <a:normAutofit fontScale="90000"/>
          </a:bodyPr>
          <a:lstStyle/>
          <a:p>
            <a:pPr eaLnBrk="1" fontAlgn="auto" hangingPunct="1">
              <a:spcAft>
                <a:spcPts val="0"/>
              </a:spcAft>
              <a:defRPr/>
            </a:pPr>
            <a:r>
              <a:rPr lang="en-US" dirty="0" smtClean="0"/>
              <a:t>Welcome to the Wonderful World of Microeconomics</a:t>
            </a:r>
          </a:p>
        </p:txBody>
      </p:sp>
      <p:sp>
        <p:nvSpPr>
          <p:cNvPr id="9219" name="Rectangle 3"/>
          <p:cNvSpPr>
            <a:spLocks noGrp="1" noChangeArrowheads="1"/>
          </p:cNvSpPr>
          <p:nvPr>
            <p:ph type="subTitle" idx="1"/>
          </p:nvPr>
        </p:nvSpPr>
        <p:spPr>
          <a:xfrm>
            <a:off x="2362200" y="6049963"/>
            <a:ext cx="6705600" cy="685800"/>
          </a:xfrm>
        </p:spPr>
        <p:txBody>
          <a:bodyPr/>
          <a:lstStyle/>
          <a:p>
            <a:pPr eaLnBrk="1" hangingPunct="1"/>
            <a:r>
              <a:rPr lang="en-US" dirty="0" smtClean="0"/>
              <a:t>Class # 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12775" y="228600"/>
            <a:ext cx="8153400" cy="990600"/>
          </a:xfrm>
        </p:spPr>
        <p:txBody>
          <a:bodyPr/>
          <a:lstStyle/>
          <a:p>
            <a:pPr eaLnBrk="1" hangingPunct="1"/>
            <a:r>
              <a:rPr lang="en-CA" smtClean="0"/>
              <a:t>A. Introduction</a:t>
            </a:r>
          </a:p>
        </p:txBody>
      </p:sp>
      <p:sp>
        <p:nvSpPr>
          <p:cNvPr id="10243" name="Content Placeholder 2"/>
          <p:cNvSpPr>
            <a:spLocks noGrp="1"/>
          </p:cNvSpPr>
          <p:nvPr>
            <p:ph sz="quarter" idx="1"/>
          </p:nvPr>
        </p:nvSpPr>
        <p:spPr>
          <a:xfrm>
            <a:off x="612775" y="1600200"/>
            <a:ext cx="8153400" cy="4495800"/>
          </a:xfrm>
        </p:spPr>
        <p:txBody>
          <a:bodyPr/>
          <a:lstStyle/>
          <a:p>
            <a:pPr eaLnBrk="1" hangingPunct="1"/>
            <a:r>
              <a:rPr lang="en-CA" dirty="0" smtClean="0"/>
              <a:t>It’s All About Me *not really*</a:t>
            </a:r>
          </a:p>
          <a:p>
            <a:pPr eaLnBrk="1" hangingPunct="1"/>
            <a:endParaRPr lang="en-CA" dirty="0" smtClean="0"/>
          </a:p>
          <a:p>
            <a:pPr eaLnBrk="1" hangingPunct="1"/>
            <a:r>
              <a:rPr lang="en-CA" dirty="0" smtClean="0"/>
              <a:t>The course outline</a:t>
            </a:r>
          </a:p>
          <a:p>
            <a:pPr eaLnBrk="1" hangingPunct="1"/>
            <a:r>
              <a:rPr lang="en-CA" dirty="0" smtClean="0"/>
              <a:t>Blackboard &amp; </a:t>
            </a:r>
            <a:r>
              <a:rPr lang="en-CA" smtClean="0"/>
              <a:t>Lyryx</a:t>
            </a:r>
            <a:endParaRPr lang="en-CA"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12775" y="228600"/>
            <a:ext cx="8153400" cy="990600"/>
          </a:xfrm>
        </p:spPr>
        <p:txBody>
          <a:bodyPr/>
          <a:lstStyle/>
          <a:p>
            <a:pPr eaLnBrk="1" hangingPunct="1"/>
            <a:r>
              <a:rPr lang="en-US" smtClean="0"/>
              <a:t>A. I Love Economics</a:t>
            </a:r>
          </a:p>
        </p:txBody>
      </p:sp>
      <p:sp>
        <p:nvSpPr>
          <p:cNvPr id="5123" name="Rectangle 3"/>
          <p:cNvSpPr>
            <a:spLocks noGrp="1" noChangeArrowheads="1"/>
          </p:cNvSpPr>
          <p:nvPr>
            <p:ph sz="quarter" idx="1"/>
          </p:nvPr>
        </p:nvSpPr>
        <p:spPr>
          <a:xfrm>
            <a:off x="685800" y="1676400"/>
            <a:ext cx="6350000" cy="3836988"/>
          </a:xfrm>
        </p:spPr>
        <p:txBody>
          <a:bodyPr>
            <a:normAutofit/>
          </a:bodyPr>
          <a:lstStyle/>
          <a:p>
            <a:pPr marL="447675" indent="-447675" eaLnBrk="1" fontAlgn="auto" hangingPunct="1">
              <a:spcAft>
                <a:spcPts val="0"/>
              </a:spcAft>
              <a:buFont typeface="Wingdings"/>
              <a:buChar char=""/>
              <a:defRPr/>
            </a:pPr>
            <a:r>
              <a:rPr lang="en-US" dirty="0" smtClean="0"/>
              <a:t>One Of Two Things Happens:</a:t>
            </a:r>
          </a:p>
          <a:p>
            <a:pPr marL="889000" lvl="1" indent="-439738" eaLnBrk="1" fontAlgn="auto" hangingPunct="1">
              <a:spcAft>
                <a:spcPts val="0"/>
              </a:spcAft>
              <a:buFont typeface="Wingdings 2"/>
              <a:buChar char=""/>
              <a:defRPr/>
            </a:pPr>
            <a:r>
              <a:rPr lang="en-US" dirty="0" smtClean="0"/>
              <a:t> you either love it or you absolutely hate it</a:t>
            </a:r>
          </a:p>
          <a:p>
            <a:pPr marL="889000" lvl="1" indent="-439738" eaLnBrk="1" fontAlgn="auto" hangingPunct="1">
              <a:spcAft>
                <a:spcPts val="0"/>
              </a:spcAft>
              <a:buFont typeface="Wingdings 2"/>
              <a:buChar char=""/>
              <a:defRPr/>
            </a:pPr>
            <a:r>
              <a:rPr lang="en-US" dirty="0" smtClean="0"/>
              <a:t>there is some math in this class</a:t>
            </a:r>
          </a:p>
          <a:p>
            <a:pPr marL="447675" indent="-447675" eaLnBrk="1" fontAlgn="auto" hangingPunct="1">
              <a:spcAft>
                <a:spcPts val="0"/>
              </a:spcAft>
              <a:buFont typeface="Wingdings"/>
              <a:buChar char=""/>
              <a:defRPr/>
            </a:pPr>
            <a:r>
              <a:rPr lang="en-US" dirty="0" smtClean="0"/>
              <a:t>It’s Not The Dismal Science</a:t>
            </a:r>
          </a:p>
          <a:p>
            <a:pPr marL="889000" lvl="1" indent="-439738" eaLnBrk="1" fontAlgn="auto" hangingPunct="1">
              <a:spcAft>
                <a:spcPts val="0"/>
              </a:spcAft>
              <a:buFont typeface="Wingdings 2"/>
              <a:buChar char=""/>
              <a:defRPr/>
            </a:pPr>
            <a:r>
              <a:rPr lang="en-US" dirty="0" smtClean="0"/>
              <a:t>economics is about maximizing everything especially our welfare</a:t>
            </a:r>
          </a:p>
          <a:p>
            <a:pPr marL="1293813" lvl="2" indent="-403225" eaLnBrk="1" fontAlgn="auto" hangingPunct="1">
              <a:spcAft>
                <a:spcPts val="0"/>
              </a:spcAft>
              <a:buFont typeface="Wingdings"/>
              <a:buChar char=""/>
              <a:defRPr/>
            </a:pPr>
            <a:r>
              <a:rPr lang="en-US" dirty="0" smtClean="0"/>
              <a:t>unfortunately we have limited resources</a:t>
            </a:r>
          </a:p>
        </p:txBody>
      </p:sp>
      <p:pic>
        <p:nvPicPr>
          <p:cNvPr id="11268" name="Picture 4"/>
          <p:cNvPicPr>
            <a:picLocks noChangeAspect="1" noChangeArrowheads="1"/>
          </p:cNvPicPr>
          <p:nvPr/>
        </p:nvPicPr>
        <p:blipFill>
          <a:blip r:embed="rId3" cstate="print"/>
          <a:srcRect/>
          <a:stretch>
            <a:fillRect/>
          </a:stretch>
        </p:blipFill>
        <p:spPr bwMode="auto">
          <a:xfrm>
            <a:off x="6934200" y="1905000"/>
            <a:ext cx="1866900" cy="198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2775" y="228600"/>
            <a:ext cx="8153400" cy="990600"/>
          </a:xfrm>
        </p:spPr>
        <p:txBody>
          <a:bodyPr/>
          <a:lstStyle/>
          <a:p>
            <a:pPr eaLnBrk="1" hangingPunct="1"/>
            <a:r>
              <a:rPr lang="en-US" smtClean="0"/>
              <a:t>B. Definitions</a:t>
            </a:r>
          </a:p>
        </p:txBody>
      </p:sp>
      <p:sp>
        <p:nvSpPr>
          <p:cNvPr id="12291" name="Rectangle 3"/>
          <p:cNvSpPr>
            <a:spLocks noGrp="1" noChangeArrowheads="1"/>
          </p:cNvSpPr>
          <p:nvPr>
            <p:ph sz="quarter" idx="1"/>
          </p:nvPr>
        </p:nvSpPr>
        <p:spPr>
          <a:xfrm>
            <a:off x="612775" y="1600200"/>
            <a:ext cx="8153400" cy="4495800"/>
          </a:xfrm>
        </p:spPr>
        <p:txBody>
          <a:bodyPr/>
          <a:lstStyle/>
          <a:p>
            <a:pPr eaLnBrk="1" hangingPunct="1"/>
            <a:r>
              <a:rPr lang="en-US" dirty="0" smtClean="0"/>
              <a:t>economics: </a:t>
            </a:r>
          </a:p>
          <a:p>
            <a:pPr lvl="1" eaLnBrk="1" hangingPunct="1"/>
            <a:r>
              <a:rPr lang="en-US" dirty="0" smtClean="0"/>
              <a:t>unlimited wants and limited resources</a:t>
            </a:r>
          </a:p>
          <a:p>
            <a:pPr lvl="1" eaLnBrk="1" hangingPunct="1"/>
            <a:r>
              <a:rPr lang="en-US" dirty="0" smtClean="0"/>
              <a:t>study of scarcity and choice</a:t>
            </a:r>
          </a:p>
          <a:p>
            <a:pPr lvl="1" eaLnBrk="1" hangingPunct="1"/>
            <a:endParaRPr lang="en-US" dirty="0" smtClean="0"/>
          </a:p>
          <a:p>
            <a:pPr lvl="1" eaLnBrk="1" hangingPunct="1"/>
            <a:r>
              <a:rPr lang="en-US" dirty="0" smtClean="0"/>
              <a:t>Constrained maximization problems</a:t>
            </a:r>
          </a:p>
          <a:p>
            <a:pPr lvl="1" eaLnBrk="1" hangingPunct="1"/>
            <a:endParaRPr lang="en-US" dirty="0" smtClean="0"/>
          </a:p>
          <a:p>
            <a:pPr lvl="1" eaLnBrk="1" hangingPunct="1"/>
            <a:r>
              <a:rPr lang="en-CA" i="1" dirty="0" smtClean="0"/>
              <a:t>Ancient Greek - </a:t>
            </a:r>
            <a:r>
              <a:rPr lang="en-CA" i="1" dirty="0" err="1" smtClean="0"/>
              <a:t>oikos</a:t>
            </a:r>
            <a:r>
              <a:rPr lang="en-CA" dirty="0" smtClean="0"/>
              <a:t> (“house”) and </a:t>
            </a:r>
            <a:r>
              <a:rPr lang="en-CA" i="1" dirty="0" err="1" smtClean="0"/>
              <a:t>nomos</a:t>
            </a:r>
            <a:r>
              <a:rPr lang="en-CA" dirty="0" smtClean="0"/>
              <a:t> (“custom” or “law”)</a:t>
            </a: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12775" y="228600"/>
            <a:ext cx="8153400" cy="990600"/>
          </a:xfrm>
        </p:spPr>
        <p:txBody>
          <a:bodyPr/>
          <a:lstStyle/>
          <a:p>
            <a:pPr eaLnBrk="1" hangingPunct="1"/>
            <a:r>
              <a:rPr lang="en-US" smtClean="0"/>
              <a:t>B. Macro vs Micro</a:t>
            </a:r>
          </a:p>
        </p:txBody>
      </p:sp>
      <p:sp>
        <p:nvSpPr>
          <p:cNvPr id="13315" name="Rectangle 3"/>
          <p:cNvSpPr>
            <a:spLocks noGrp="1" noChangeArrowheads="1"/>
          </p:cNvSpPr>
          <p:nvPr>
            <p:ph sz="quarter" idx="1"/>
          </p:nvPr>
        </p:nvSpPr>
        <p:spPr>
          <a:xfrm>
            <a:off x="612775" y="1600200"/>
            <a:ext cx="8153400" cy="4495800"/>
          </a:xfrm>
        </p:spPr>
        <p:txBody>
          <a:bodyPr/>
          <a:lstStyle/>
          <a:p>
            <a:pPr eaLnBrk="1" hangingPunct="1"/>
            <a:r>
              <a:rPr lang="en-US" altLang="en-US" sz="2800" b="1" smtClean="0"/>
              <a:t>Microeconomics</a:t>
            </a:r>
            <a:r>
              <a:rPr lang="en-US" altLang="en-US" sz="2600" smtClean="0"/>
              <a:t>: The study of the choices that individuals and businesses make, the way these choices interact, and the influence that governments exert on these choices.</a:t>
            </a:r>
          </a:p>
          <a:p>
            <a:pPr eaLnBrk="1" hangingPunct="1"/>
            <a:r>
              <a:rPr lang="en-US" altLang="en-US" sz="2800" b="1" smtClean="0"/>
              <a:t>Macroeconomics</a:t>
            </a:r>
            <a:r>
              <a:rPr lang="en-US" altLang="en-US" sz="2600" smtClean="0"/>
              <a:t>: The study of the aggregate (or total) effects on the national economy and the global economy of the choices that individuals, businesses, and governments make.</a:t>
            </a:r>
          </a:p>
          <a:p>
            <a:pPr eaLnBrk="1" hangingPunct="1"/>
            <a:endParaRPr lang="en-US" sz="2600" smtClean="0"/>
          </a:p>
          <a:p>
            <a:pPr eaLnBrk="1" hangingPunct="1"/>
            <a:r>
              <a:rPr lang="en-US" sz="2600" smtClean="0"/>
              <a:t>Analogies…..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12775" y="228600"/>
            <a:ext cx="8153400" cy="990600"/>
          </a:xfrm>
        </p:spPr>
        <p:txBody>
          <a:bodyPr/>
          <a:lstStyle/>
          <a:p>
            <a:pPr eaLnBrk="1" hangingPunct="1"/>
            <a:r>
              <a:rPr lang="en-US" smtClean="0"/>
              <a:t>B. Cont</a:t>
            </a:r>
          </a:p>
        </p:txBody>
      </p:sp>
      <p:sp>
        <p:nvSpPr>
          <p:cNvPr id="14339" name="Rectangle 3"/>
          <p:cNvSpPr>
            <a:spLocks noGrp="1" noChangeArrowheads="1"/>
          </p:cNvSpPr>
          <p:nvPr>
            <p:ph sz="quarter" idx="1"/>
          </p:nvPr>
        </p:nvSpPr>
        <p:spPr>
          <a:xfrm>
            <a:off x="612775" y="1600200"/>
            <a:ext cx="8153400" cy="4495800"/>
          </a:xfrm>
        </p:spPr>
        <p:txBody>
          <a:bodyPr/>
          <a:lstStyle/>
          <a:p>
            <a:pPr eaLnBrk="1" hangingPunct="1"/>
            <a:r>
              <a:rPr lang="en-US" smtClean="0"/>
              <a:t>Macro</a:t>
            </a:r>
          </a:p>
          <a:p>
            <a:pPr lvl="2" eaLnBrk="1" hangingPunct="1"/>
            <a:r>
              <a:rPr lang="en-US" smtClean="0"/>
              <a:t>inflation / prices</a:t>
            </a:r>
          </a:p>
          <a:p>
            <a:pPr lvl="2" eaLnBrk="1" hangingPunct="1"/>
            <a:r>
              <a:rPr lang="en-US" smtClean="0"/>
              <a:t>money supply &amp; demand</a:t>
            </a:r>
          </a:p>
          <a:p>
            <a:pPr lvl="2" eaLnBrk="1" hangingPunct="1"/>
            <a:r>
              <a:rPr lang="en-US" smtClean="0"/>
              <a:t>unemployment</a:t>
            </a:r>
          </a:p>
          <a:p>
            <a:pPr lvl="2" eaLnBrk="1" hangingPunct="1"/>
            <a:r>
              <a:rPr lang="en-US" smtClean="0"/>
              <a:t>GDP</a:t>
            </a:r>
          </a:p>
          <a:p>
            <a:pPr lvl="2" eaLnBrk="1" hangingPunct="1"/>
            <a:r>
              <a:rPr lang="en-US" smtClean="0"/>
              <a:t>interest rates</a:t>
            </a:r>
          </a:p>
          <a:p>
            <a:pPr lvl="2" eaLnBrk="1" hangingPunct="1"/>
            <a:r>
              <a:rPr lang="en-US" smtClean="0"/>
              <a:t>exports / imports</a:t>
            </a:r>
          </a:p>
          <a:p>
            <a:pPr lvl="2" eaLnBrk="1" hangingPunct="1"/>
            <a:r>
              <a:rPr lang="en-US" smtClean="0"/>
              <a:t>government spending / taxation</a:t>
            </a:r>
          </a:p>
          <a:p>
            <a:pPr lvl="2" eaLnBrk="1" hangingPunct="1"/>
            <a:r>
              <a:rPr lang="en-US" smtClean="0"/>
              <a:t>investment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12775" y="228600"/>
            <a:ext cx="8153400" cy="990600"/>
          </a:xfrm>
        </p:spPr>
        <p:txBody>
          <a:bodyPr/>
          <a:lstStyle/>
          <a:p>
            <a:pPr eaLnBrk="1" hangingPunct="1"/>
            <a:r>
              <a:rPr lang="en-US" smtClean="0"/>
              <a:t>B. Cont.</a:t>
            </a:r>
          </a:p>
        </p:txBody>
      </p:sp>
      <p:sp>
        <p:nvSpPr>
          <p:cNvPr id="15363" name="Rectangle 3"/>
          <p:cNvSpPr>
            <a:spLocks noGrp="1" noChangeArrowheads="1"/>
          </p:cNvSpPr>
          <p:nvPr>
            <p:ph sz="quarter" idx="1"/>
          </p:nvPr>
        </p:nvSpPr>
        <p:spPr>
          <a:xfrm>
            <a:off x="612775" y="1600200"/>
            <a:ext cx="8153400" cy="4495800"/>
          </a:xfrm>
        </p:spPr>
        <p:txBody>
          <a:bodyPr/>
          <a:lstStyle/>
          <a:p>
            <a:pPr eaLnBrk="1" hangingPunct="1"/>
            <a:r>
              <a:rPr lang="en-US" smtClean="0"/>
              <a:t>Micro</a:t>
            </a:r>
          </a:p>
          <a:p>
            <a:pPr lvl="1" eaLnBrk="1" hangingPunct="1"/>
            <a:r>
              <a:rPr lang="en-US" smtClean="0"/>
              <a:t>things we rarely hear about</a:t>
            </a:r>
          </a:p>
          <a:p>
            <a:pPr lvl="2" eaLnBrk="1" hangingPunct="1"/>
            <a:r>
              <a:rPr lang="en-US" smtClean="0"/>
              <a:t>utility</a:t>
            </a:r>
          </a:p>
          <a:p>
            <a:pPr lvl="2" eaLnBrk="1" hangingPunct="1"/>
            <a:r>
              <a:rPr lang="en-US" smtClean="0"/>
              <a:t>profit maximization</a:t>
            </a:r>
          </a:p>
          <a:p>
            <a:pPr lvl="2" eaLnBrk="1" hangingPunct="1"/>
            <a:r>
              <a:rPr lang="en-US" smtClean="0"/>
              <a:t>monopoly / monopsony power</a:t>
            </a:r>
          </a:p>
          <a:p>
            <a:pPr lvl="2" eaLnBrk="1" hangingPunct="1"/>
            <a:r>
              <a:rPr lang="en-US" smtClean="0"/>
              <a:t>oligopolies</a:t>
            </a:r>
          </a:p>
          <a:p>
            <a:pPr lvl="2" eaLnBrk="1" hangingPunct="1"/>
            <a:r>
              <a:rPr lang="en-US" smtClean="0"/>
              <a:t>the marginal principle</a:t>
            </a:r>
          </a:p>
          <a:p>
            <a:pPr eaLnBrk="1" hangingPunct="1"/>
            <a:r>
              <a:rPr lang="en-US" smtClean="0"/>
              <a:t>Other Sub Disciplines</a:t>
            </a:r>
          </a:p>
          <a:p>
            <a:pPr eaLnBrk="1" hangingPunct="1"/>
            <a:endParaRPr 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12775" y="228600"/>
            <a:ext cx="8153400" cy="990600"/>
          </a:xfrm>
        </p:spPr>
        <p:txBody>
          <a:bodyPr>
            <a:normAutofit/>
          </a:bodyPr>
          <a:lstStyle/>
          <a:p>
            <a:pPr eaLnBrk="1" fontAlgn="auto" hangingPunct="1">
              <a:spcAft>
                <a:spcPts val="0"/>
              </a:spcAft>
              <a:defRPr/>
            </a:pPr>
            <a:r>
              <a:rPr lang="en-US" smtClean="0"/>
              <a:t>C. A Quick Economics History Lesson</a:t>
            </a:r>
            <a:endParaRPr lang="en-CA" smtClean="0"/>
          </a:p>
        </p:txBody>
      </p:sp>
      <p:sp>
        <p:nvSpPr>
          <p:cNvPr id="16387" name="Content Placeholder 2"/>
          <p:cNvSpPr>
            <a:spLocks noGrp="1"/>
          </p:cNvSpPr>
          <p:nvPr>
            <p:ph sz="quarter" idx="1"/>
          </p:nvPr>
        </p:nvSpPr>
        <p:spPr>
          <a:xfrm>
            <a:off x="838200" y="1905000"/>
            <a:ext cx="7696200" cy="4114800"/>
          </a:xfrm>
        </p:spPr>
        <p:txBody>
          <a:bodyPr/>
          <a:lstStyle/>
          <a:p>
            <a:pPr eaLnBrk="1" hangingPunct="1"/>
            <a:r>
              <a:rPr lang="en-US" dirty="0" smtClean="0"/>
              <a:t>The Scottish Enlightenment - late 1700s</a:t>
            </a:r>
          </a:p>
          <a:p>
            <a:pPr lvl="1" eaLnBrk="1" hangingPunct="1"/>
            <a:r>
              <a:rPr lang="en-US" dirty="0" smtClean="0"/>
              <a:t>birth of classical economics</a:t>
            </a:r>
          </a:p>
          <a:p>
            <a:pPr lvl="1" eaLnBrk="1" hangingPunct="1"/>
            <a:r>
              <a:rPr lang="en-US" dirty="0" smtClean="0"/>
              <a:t>Adam Smith - The Wealth of Nations</a:t>
            </a:r>
          </a:p>
          <a:p>
            <a:pPr lvl="2" eaLnBrk="1" hangingPunct="1"/>
            <a:r>
              <a:rPr lang="en-US" dirty="0" smtClean="0"/>
              <a:t>Specialization</a:t>
            </a:r>
          </a:p>
          <a:p>
            <a:pPr lvl="2" eaLnBrk="1" hangingPunct="1"/>
            <a:r>
              <a:rPr lang="en-US" dirty="0" smtClean="0"/>
              <a:t>“The Invisible Hand”</a:t>
            </a:r>
          </a:p>
          <a:p>
            <a:pPr lvl="2" eaLnBrk="1" hangingPunct="1"/>
            <a:r>
              <a:rPr lang="en-US" dirty="0" smtClean="0"/>
              <a:t>Rational self interest</a:t>
            </a:r>
          </a:p>
          <a:p>
            <a:pPr lvl="1" eaLnBrk="1" hangingPunct="1"/>
            <a:r>
              <a:rPr lang="en-US" dirty="0" smtClean="0"/>
              <a:t>David Hume</a:t>
            </a:r>
          </a:p>
          <a:p>
            <a:pPr lvl="2" eaLnBrk="1" hangingPunct="1"/>
            <a:r>
              <a:rPr lang="en-CA"/>
              <a:t>private property, inflation, and foreign trade</a:t>
            </a:r>
            <a:endParaRPr lang="en-U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612775" y="228600"/>
            <a:ext cx="8153400" cy="990600"/>
          </a:xfrm>
        </p:spPr>
        <p:txBody>
          <a:bodyPr/>
          <a:lstStyle/>
          <a:p>
            <a:pPr eaLnBrk="1" hangingPunct="1"/>
            <a:r>
              <a:rPr lang="en-CA" smtClean="0"/>
              <a:t>C. Cont.</a:t>
            </a:r>
          </a:p>
        </p:txBody>
      </p:sp>
      <p:sp>
        <p:nvSpPr>
          <p:cNvPr id="17411" name="Content Placeholder 2"/>
          <p:cNvSpPr>
            <a:spLocks noGrp="1"/>
          </p:cNvSpPr>
          <p:nvPr>
            <p:ph sz="quarter" idx="1"/>
          </p:nvPr>
        </p:nvSpPr>
        <p:spPr>
          <a:xfrm>
            <a:off x="612775" y="1600200"/>
            <a:ext cx="8153400" cy="4495800"/>
          </a:xfrm>
        </p:spPr>
        <p:txBody>
          <a:bodyPr/>
          <a:lstStyle/>
          <a:p>
            <a:pPr eaLnBrk="1" hangingPunct="1"/>
            <a:r>
              <a:rPr lang="en-US" smtClean="0"/>
              <a:t>So what really is the point to this history lesson?</a:t>
            </a:r>
          </a:p>
          <a:p>
            <a:pPr eaLnBrk="1" hangingPunct="1"/>
            <a:endParaRPr lang="en-US" smtClean="0"/>
          </a:p>
          <a:p>
            <a:pPr eaLnBrk="1" hangingPunct="1"/>
            <a:r>
              <a:rPr lang="en-US" smtClean="0"/>
              <a:t>classical economics failed to explain the Great Depression</a:t>
            </a:r>
          </a:p>
          <a:p>
            <a:pPr lvl="1" eaLnBrk="1" hangingPunct="1"/>
            <a:r>
              <a:rPr lang="en-US" smtClean="0"/>
              <a:t>wages and prices failed to drop</a:t>
            </a:r>
            <a:endParaRPr lang="en-CA"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12775" y="228600"/>
            <a:ext cx="8153400" cy="990600"/>
          </a:xfrm>
        </p:spPr>
        <p:txBody>
          <a:bodyPr/>
          <a:lstStyle/>
          <a:p>
            <a:pPr eaLnBrk="1" hangingPunct="1"/>
            <a:r>
              <a:rPr lang="en-US" smtClean="0"/>
              <a:t>C. Cont.</a:t>
            </a:r>
          </a:p>
        </p:txBody>
      </p:sp>
      <p:sp>
        <p:nvSpPr>
          <p:cNvPr id="12291" name="Rectangle 3"/>
          <p:cNvSpPr>
            <a:spLocks noGrp="1" noChangeArrowheads="1"/>
          </p:cNvSpPr>
          <p:nvPr>
            <p:ph sz="quarter" idx="1"/>
          </p:nvPr>
        </p:nvSpPr>
        <p:spPr>
          <a:xfrm>
            <a:off x="685800" y="1600200"/>
            <a:ext cx="7772400" cy="4114800"/>
          </a:xfrm>
        </p:spPr>
        <p:txBody>
          <a:bodyPr>
            <a:normAutofit fontScale="92500"/>
          </a:bodyPr>
          <a:lstStyle/>
          <a:p>
            <a:pPr marL="320040" indent="-320040" eaLnBrk="1" fontAlgn="auto" hangingPunct="1">
              <a:spcAft>
                <a:spcPts val="0"/>
              </a:spcAft>
              <a:buFont typeface="Wingdings"/>
              <a:buChar char=""/>
              <a:defRPr/>
            </a:pPr>
            <a:r>
              <a:rPr lang="en-US" smtClean="0"/>
              <a:t>Keynes “The General Theory of Employment, Interest and Money”</a:t>
            </a:r>
          </a:p>
          <a:p>
            <a:pPr marL="640080" lvl="1" indent="-274320" eaLnBrk="1" fontAlgn="auto" hangingPunct="1">
              <a:spcAft>
                <a:spcPts val="0"/>
              </a:spcAft>
              <a:buFont typeface="Wingdings 2"/>
              <a:buChar char=""/>
              <a:defRPr/>
            </a:pPr>
            <a:r>
              <a:rPr lang="en-US" smtClean="0"/>
              <a:t>foundation of macroeconomics</a:t>
            </a:r>
          </a:p>
          <a:p>
            <a:pPr marL="640080" lvl="1" indent="-274320" eaLnBrk="1" fontAlgn="auto" hangingPunct="1">
              <a:spcAft>
                <a:spcPts val="0"/>
              </a:spcAft>
              <a:buFont typeface="Wingdings 2"/>
              <a:buChar char=""/>
              <a:defRPr/>
            </a:pPr>
            <a:r>
              <a:rPr lang="en-US" smtClean="0"/>
              <a:t>focus on government spending and taxation to regulate the economy</a:t>
            </a:r>
          </a:p>
          <a:p>
            <a:pPr marL="320040" indent="-320040" eaLnBrk="1" fontAlgn="auto" hangingPunct="1">
              <a:spcAft>
                <a:spcPts val="0"/>
              </a:spcAft>
              <a:buFont typeface="Wingdings"/>
              <a:buChar char=""/>
              <a:defRPr/>
            </a:pPr>
            <a:r>
              <a:rPr lang="en-US" smtClean="0"/>
              <a:t>Stagflation (high unemployment and high inflation) occurred in 1970s</a:t>
            </a:r>
          </a:p>
          <a:p>
            <a:pPr marL="640080" lvl="1" indent="-274320" eaLnBrk="1" fontAlgn="auto" hangingPunct="1">
              <a:spcAft>
                <a:spcPts val="0"/>
              </a:spcAft>
              <a:buFont typeface="Wingdings 2"/>
              <a:buChar char=""/>
              <a:defRPr/>
            </a:pPr>
            <a:r>
              <a:rPr lang="en-US" smtClean="0"/>
              <a:t>Keynes suggested increased spending to combat unemployment and decreased spending to fight inflation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12775" y="228600"/>
            <a:ext cx="8153400" cy="990600"/>
          </a:xfrm>
        </p:spPr>
        <p:txBody>
          <a:bodyPr/>
          <a:lstStyle/>
          <a:p>
            <a:pPr eaLnBrk="1" hangingPunct="1"/>
            <a:r>
              <a:rPr lang="en-US" smtClean="0"/>
              <a:t>C. Cont.</a:t>
            </a:r>
          </a:p>
        </p:txBody>
      </p:sp>
      <p:sp>
        <p:nvSpPr>
          <p:cNvPr id="19459" name="Rectangle 3"/>
          <p:cNvSpPr>
            <a:spLocks noGrp="1" noChangeArrowheads="1"/>
          </p:cNvSpPr>
          <p:nvPr>
            <p:ph sz="quarter" idx="1"/>
          </p:nvPr>
        </p:nvSpPr>
        <p:spPr>
          <a:xfrm>
            <a:off x="612775" y="1600200"/>
            <a:ext cx="8153400" cy="4495800"/>
          </a:xfrm>
        </p:spPr>
        <p:txBody>
          <a:bodyPr/>
          <a:lstStyle/>
          <a:p>
            <a:pPr eaLnBrk="1" hangingPunct="1"/>
            <a:r>
              <a:rPr lang="en-US" dirty="0" smtClean="0"/>
              <a:t>2 major schools of thought:</a:t>
            </a:r>
          </a:p>
          <a:p>
            <a:pPr lvl="1" eaLnBrk="1" hangingPunct="1"/>
            <a:r>
              <a:rPr lang="en-US" dirty="0" smtClean="0"/>
              <a:t>New Keynesian</a:t>
            </a:r>
          </a:p>
          <a:p>
            <a:pPr lvl="1" eaLnBrk="1" hangingPunct="1"/>
            <a:r>
              <a:rPr lang="en-US" dirty="0" smtClean="0"/>
              <a:t>New Classical (Monetarists)</a:t>
            </a:r>
          </a:p>
          <a:p>
            <a:pPr lvl="1" eaLnBrk="1" hangingPunct="1"/>
            <a:endParaRPr lang="en-US" dirty="0"/>
          </a:p>
          <a:p>
            <a:pPr eaLnBrk="1" hangingPunct="1"/>
            <a:r>
              <a:rPr lang="en-US" dirty="0" smtClean="0"/>
              <a:t>This is microeconomics…..</a:t>
            </a:r>
          </a:p>
          <a:p>
            <a:pPr lvl="1" eaLnBrk="1" hangingPunct="1">
              <a:buFont typeface="Wingdings" pitchFamily="2" charset="2"/>
              <a:buNone/>
            </a:pPr>
            <a:endParaRPr lang="en-US" dirty="0" smtClean="0"/>
          </a:p>
          <a:p>
            <a:pPr eaLnBrk="1" hangingPunct="1"/>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12775" y="228600"/>
            <a:ext cx="8153400" cy="990600"/>
          </a:xfrm>
        </p:spPr>
        <p:txBody>
          <a:bodyPr/>
          <a:lstStyle/>
          <a:p>
            <a:pPr eaLnBrk="1" hangingPunct="1"/>
            <a:r>
              <a:rPr lang="en-US" sz="4600" smtClean="0"/>
              <a:t>D. Normative vs Positive</a:t>
            </a:r>
          </a:p>
        </p:txBody>
      </p:sp>
      <p:sp>
        <p:nvSpPr>
          <p:cNvPr id="20483" name="Rectangle 3"/>
          <p:cNvSpPr>
            <a:spLocks noGrp="1" noChangeArrowheads="1"/>
          </p:cNvSpPr>
          <p:nvPr>
            <p:ph sz="quarter" idx="1"/>
          </p:nvPr>
        </p:nvSpPr>
        <p:spPr>
          <a:xfrm>
            <a:off x="612775" y="1600200"/>
            <a:ext cx="8153400" cy="4495800"/>
          </a:xfrm>
        </p:spPr>
        <p:txBody>
          <a:bodyPr/>
          <a:lstStyle/>
          <a:p>
            <a:pPr lvl="1" eaLnBrk="1" hangingPunct="1"/>
            <a:r>
              <a:rPr lang="en-US" smtClean="0"/>
              <a:t>Positive statements – claims that attempt to describe the world as it is</a:t>
            </a:r>
          </a:p>
          <a:p>
            <a:pPr lvl="2" eaLnBrk="1" hangingPunct="1"/>
            <a:r>
              <a:rPr lang="en-US" smtClean="0"/>
              <a:t>We can confirm or refute a statements validity by examining the evidence</a:t>
            </a:r>
          </a:p>
          <a:p>
            <a:pPr lvl="1" eaLnBrk="1" hangingPunct="1"/>
            <a:r>
              <a:rPr lang="en-US" smtClean="0"/>
              <a:t>Normative statements – claims that attempt to prescribe how the world should be</a:t>
            </a:r>
          </a:p>
          <a:p>
            <a:pPr lvl="2" eaLnBrk="1" hangingPunct="1"/>
            <a:r>
              <a:rPr lang="en-US" smtClean="0"/>
              <a:t>We can not judge the validity solely on data since values or morals play an important role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12775" y="228600"/>
            <a:ext cx="8153400" cy="990600"/>
          </a:xfrm>
        </p:spPr>
        <p:txBody>
          <a:bodyPr/>
          <a:lstStyle/>
          <a:p>
            <a:pPr eaLnBrk="1" hangingPunct="1"/>
            <a:r>
              <a:rPr lang="en-US" smtClean="0"/>
              <a:t>D. Examples</a:t>
            </a:r>
          </a:p>
        </p:txBody>
      </p:sp>
      <p:sp>
        <p:nvSpPr>
          <p:cNvPr id="21507" name="Rectangle 3"/>
          <p:cNvSpPr>
            <a:spLocks noGrp="1" noChangeArrowheads="1"/>
          </p:cNvSpPr>
          <p:nvPr>
            <p:ph sz="quarter" idx="1"/>
          </p:nvPr>
        </p:nvSpPr>
        <p:spPr>
          <a:xfrm>
            <a:off x="612775" y="1600200"/>
            <a:ext cx="8153400" cy="4495800"/>
          </a:xfrm>
        </p:spPr>
        <p:txBody>
          <a:bodyPr/>
          <a:lstStyle/>
          <a:p>
            <a:pPr eaLnBrk="1" hangingPunct="1"/>
            <a:r>
              <a:rPr lang="en-US" smtClean="0"/>
              <a:t>Canada ought to undertake policies to reduce their unemployment rates</a:t>
            </a:r>
          </a:p>
          <a:p>
            <a:pPr eaLnBrk="1" hangingPunct="1"/>
            <a:r>
              <a:rPr lang="en-US" smtClean="0"/>
              <a:t>College education should be free to all Canadians</a:t>
            </a:r>
          </a:p>
          <a:p>
            <a:pPr eaLnBrk="1" hangingPunct="1"/>
            <a:r>
              <a:rPr lang="en-US" smtClean="0"/>
              <a:t>The price of oil rose by over 10 per cent last year</a:t>
            </a:r>
          </a:p>
          <a:p>
            <a:pPr eaLnBrk="1" hangingPunct="1"/>
            <a:r>
              <a:rPr lang="en-US" smtClean="0"/>
              <a:t>LVMH is the largest luxury brand company in the world</a:t>
            </a:r>
          </a:p>
          <a:p>
            <a:pPr lvl="2" eaLnBrk="1" hangingPunct="1"/>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12775" y="228600"/>
            <a:ext cx="8153400" cy="990600"/>
          </a:xfrm>
        </p:spPr>
        <p:txBody>
          <a:bodyPr/>
          <a:lstStyle/>
          <a:p>
            <a:pPr eaLnBrk="1" hangingPunct="1"/>
            <a:r>
              <a:rPr lang="en-US" smtClean="0"/>
              <a:t>E. Economic Thinking</a:t>
            </a:r>
          </a:p>
        </p:txBody>
      </p:sp>
      <p:sp>
        <p:nvSpPr>
          <p:cNvPr id="22531" name="Rectangle 3"/>
          <p:cNvSpPr>
            <a:spLocks noGrp="1" noChangeArrowheads="1"/>
          </p:cNvSpPr>
          <p:nvPr>
            <p:ph sz="quarter" idx="1"/>
          </p:nvPr>
        </p:nvSpPr>
        <p:spPr>
          <a:xfrm>
            <a:off x="612775" y="1600200"/>
            <a:ext cx="8153400" cy="4495800"/>
          </a:xfrm>
        </p:spPr>
        <p:txBody>
          <a:bodyPr/>
          <a:lstStyle/>
          <a:p>
            <a:pPr marL="571500" indent="-571500" eaLnBrk="1" hangingPunct="1">
              <a:buFont typeface="Wingdings" pitchFamily="2" charset="2"/>
              <a:buNone/>
            </a:pPr>
            <a:r>
              <a:rPr lang="en-US" dirty="0" smtClean="0"/>
              <a:t>1.  Everything has a cost</a:t>
            </a:r>
          </a:p>
          <a:p>
            <a:pPr marL="990600" lvl="1" indent="-533400" eaLnBrk="1" hangingPunct="1">
              <a:buFont typeface="Wingdings" pitchFamily="2" charset="2"/>
              <a:buChar char="¢"/>
            </a:pPr>
            <a:r>
              <a:rPr lang="en-US" dirty="0" smtClean="0"/>
              <a:t>No free lunches </a:t>
            </a:r>
          </a:p>
          <a:p>
            <a:pPr marL="990600" lvl="1" indent="-533400" eaLnBrk="1" hangingPunct="1">
              <a:buFont typeface="Wingdings" pitchFamily="2" charset="2"/>
              <a:buChar char="¢"/>
            </a:pPr>
            <a:r>
              <a:rPr lang="en-US" dirty="0"/>
              <a:t>Russian proverb – the only place you find free cheese is in a mousetrap</a:t>
            </a:r>
          </a:p>
          <a:p>
            <a:pPr marL="571500" indent="-571500" eaLnBrk="1" hangingPunct="1">
              <a:buFont typeface="Wingdings" pitchFamily="2" charset="2"/>
              <a:buNone/>
            </a:pPr>
            <a:r>
              <a:rPr lang="en-US" dirty="0" smtClean="0"/>
              <a:t>2. Things always change</a:t>
            </a:r>
          </a:p>
          <a:p>
            <a:pPr marL="990600" lvl="1" indent="-533400" eaLnBrk="1" hangingPunct="1">
              <a:buFont typeface="Wingdings" pitchFamily="2" charset="2"/>
              <a:buChar char="¢"/>
            </a:pPr>
            <a:r>
              <a:rPr lang="en-US" i="1" dirty="0" smtClean="0"/>
              <a:t>Ceteris paribus</a:t>
            </a:r>
          </a:p>
          <a:p>
            <a:pPr marL="571500" indent="-571500" eaLnBrk="1" hangingPunct="1">
              <a:buFont typeface="Wingdings" pitchFamily="2" charset="2"/>
              <a:buNone/>
            </a:pPr>
            <a:r>
              <a:rPr lang="en-US" dirty="0" smtClean="0"/>
              <a:t>3.  Metaphorical time bombs don’t explode</a:t>
            </a:r>
          </a:p>
          <a:p>
            <a:pPr marL="990600" lvl="1" indent="-533400" eaLnBrk="1" hangingPunct="1">
              <a:buFont typeface="Wingdings" pitchFamily="2" charset="2"/>
              <a:buChar char="¢"/>
            </a:pPr>
            <a:r>
              <a:rPr lang="en-US" dirty="0" err="1" smtClean="0"/>
              <a:t>Ie</a:t>
            </a:r>
            <a:r>
              <a:rPr lang="en-US" dirty="0" smtClean="0"/>
              <a:t>. population bomb</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12775" y="228600"/>
            <a:ext cx="8153400" cy="990600"/>
          </a:xfrm>
        </p:spPr>
        <p:txBody>
          <a:bodyPr/>
          <a:lstStyle/>
          <a:p>
            <a:pPr eaLnBrk="1" hangingPunct="1">
              <a:buFont typeface="Wingdings" pitchFamily="2" charset="2"/>
              <a:buNone/>
            </a:pPr>
            <a:r>
              <a:rPr lang="en-US" smtClean="0"/>
              <a:t>E. Cont.</a:t>
            </a:r>
          </a:p>
        </p:txBody>
      </p:sp>
      <p:sp>
        <p:nvSpPr>
          <p:cNvPr id="23555" name="Rectangle 3"/>
          <p:cNvSpPr>
            <a:spLocks noGrp="1" noChangeArrowheads="1"/>
          </p:cNvSpPr>
          <p:nvPr>
            <p:ph sz="quarter" idx="1"/>
          </p:nvPr>
        </p:nvSpPr>
        <p:spPr>
          <a:xfrm>
            <a:off x="612775" y="1600200"/>
            <a:ext cx="8153400" cy="4495800"/>
          </a:xfrm>
        </p:spPr>
        <p:txBody>
          <a:bodyPr/>
          <a:lstStyle/>
          <a:p>
            <a:pPr marL="571500" indent="-571500" eaLnBrk="1" hangingPunct="1">
              <a:buFont typeface="Wingdings" pitchFamily="2" charset="2"/>
              <a:buNone/>
            </a:pPr>
            <a:r>
              <a:rPr lang="en-US" smtClean="0"/>
              <a:t>4.  Prices make the best incentives</a:t>
            </a:r>
          </a:p>
          <a:p>
            <a:pPr marL="990600" lvl="1" indent="-533400" eaLnBrk="1" hangingPunct="1">
              <a:buFont typeface="Wingdings" pitchFamily="2" charset="2"/>
              <a:buChar char="¢"/>
            </a:pPr>
            <a:r>
              <a:rPr lang="en-US" smtClean="0"/>
              <a:t>Issue of govt. control</a:t>
            </a:r>
          </a:p>
          <a:p>
            <a:pPr marL="990600" lvl="1" indent="-533400" eaLnBrk="1" hangingPunct="1">
              <a:buFont typeface="Wingdings" pitchFamily="2" charset="2"/>
              <a:buChar char="¢"/>
            </a:pPr>
            <a:r>
              <a:rPr lang="en-US" smtClean="0"/>
              <a:t>Moral hazard</a:t>
            </a:r>
          </a:p>
          <a:p>
            <a:pPr marL="571500" indent="-571500" eaLnBrk="1" hangingPunct="1">
              <a:buFont typeface="Wingdings" pitchFamily="2" charset="2"/>
              <a:buNone/>
            </a:pPr>
            <a:r>
              <a:rPr lang="en-US" smtClean="0"/>
              <a:t>5.  Supply and demand work</a:t>
            </a:r>
          </a:p>
          <a:p>
            <a:pPr marL="990600" lvl="1" indent="-533400" eaLnBrk="1" hangingPunct="1">
              <a:buFont typeface="Wingdings" pitchFamily="2" charset="2"/>
              <a:buChar char="¢"/>
            </a:pPr>
            <a:r>
              <a:rPr lang="en-US" smtClean="0"/>
              <a:t>As close to a law of nature as we are going to get</a:t>
            </a:r>
          </a:p>
          <a:p>
            <a:pPr marL="571500" indent="-571500" eaLnBrk="1" hangingPunct="1">
              <a:buFont typeface="Wingdings" pitchFamily="2" charset="2"/>
              <a:buNone/>
            </a:pPr>
            <a:r>
              <a:rPr lang="en-US" smtClean="0"/>
              <a:t>6.  There’s no easy profit</a:t>
            </a:r>
          </a:p>
          <a:p>
            <a:pPr marL="990600" lvl="1" indent="-533400" eaLnBrk="1" hangingPunct="1">
              <a:buFont typeface="Wingdings" pitchFamily="2" charset="2"/>
              <a:buChar char="¢"/>
            </a:pPr>
            <a:r>
              <a:rPr lang="en-US" smtClean="0"/>
              <a:t>Always someone who seeks the opportunity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12775" y="228600"/>
            <a:ext cx="8153400" cy="990600"/>
          </a:xfrm>
        </p:spPr>
        <p:txBody>
          <a:bodyPr/>
          <a:lstStyle/>
          <a:p>
            <a:pPr eaLnBrk="1" hangingPunct="1">
              <a:buFont typeface="Wingdings" pitchFamily="2" charset="2"/>
              <a:buNone/>
            </a:pPr>
            <a:r>
              <a:rPr lang="en-US" smtClean="0"/>
              <a:t>E. Cont.</a:t>
            </a:r>
          </a:p>
        </p:txBody>
      </p:sp>
      <p:sp>
        <p:nvSpPr>
          <p:cNvPr id="24579" name="Rectangle 3"/>
          <p:cNvSpPr>
            <a:spLocks noGrp="1" noChangeArrowheads="1"/>
          </p:cNvSpPr>
          <p:nvPr>
            <p:ph sz="quarter" idx="1"/>
          </p:nvPr>
        </p:nvSpPr>
        <p:spPr>
          <a:xfrm>
            <a:off x="612775" y="1600200"/>
            <a:ext cx="8153400" cy="4495800"/>
          </a:xfrm>
        </p:spPr>
        <p:txBody>
          <a:bodyPr/>
          <a:lstStyle/>
          <a:p>
            <a:pPr eaLnBrk="1" hangingPunct="1">
              <a:lnSpc>
                <a:spcPct val="90000"/>
              </a:lnSpc>
              <a:buFont typeface="Wingdings" pitchFamily="2" charset="2"/>
              <a:buNone/>
            </a:pPr>
            <a:r>
              <a:rPr lang="en-US" dirty="0" smtClean="0"/>
              <a:t>7.  People do what they want</a:t>
            </a:r>
          </a:p>
          <a:p>
            <a:pPr lvl="1" eaLnBrk="1" hangingPunct="1">
              <a:lnSpc>
                <a:spcPct val="90000"/>
              </a:lnSpc>
              <a:buFont typeface="Wingdings" pitchFamily="2" charset="2"/>
              <a:buChar char="¢"/>
            </a:pPr>
            <a:r>
              <a:rPr lang="en-US" dirty="0" smtClean="0"/>
              <a:t>Even when it doesn’t make sense (intrinsic value) </a:t>
            </a:r>
            <a:r>
              <a:rPr lang="en-US" dirty="0" err="1" smtClean="0"/>
              <a:t>ie</a:t>
            </a:r>
            <a:r>
              <a:rPr lang="en-US" dirty="0" smtClean="0"/>
              <a:t>. housing in a certain area because of schools</a:t>
            </a:r>
          </a:p>
          <a:p>
            <a:pPr eaLnBrk="1" hangingPunct="1">
              <a:lnSpc>
                <a:spcPct val="90000"/>
              </a:lnSpc>
              <a:buFont typeface="Wingdings" pitchFamily="2" charset="2"/>
              <a:buNone/>
            </a:pPr>
            <a:r>
              <a:rPr lang="en-US" dirty="0" smtClean="0"/>
              <a:t>8.  Always look up the evidence</a:t>
            </a:r>
          </a:p>
          <a:p>
            <a:pPr eaLnBrk="1" hangingPunct="1">
              <a:lnSpc>
                <a:spcPct val="90000"/>
              </a:lnSpc>
              <a:buFont typeface="Wingdings" pitchFamily="2" charset="2"/>
              <a:buNone/>
            </a:pPr>
            <a:r>
              <a:rPr lang="en-US" dirty="0" smtClean="0"/>
              <a:t>9.  Where common sense and economics conflict --  common sense is wrong</a:t>
            </a:r>
          </a:p>
          <a:p>
            <a:pPr eaLnBrk="1" hangingPunct="1">
              <a:lnSpc>
                <a:spcPct val="90000"/>
              </a:lnSpc>
              <a:buFont typeface="Wingdings" pitchFamily="2" charset="2"/>
              <a:buNone/>
            </a:pPr>
            <a:r>
              <a:rPr lang="en-US" dirty="0" smtClean="0"/>
              <a:t>10. Economics is about happiness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smtClean="0"/>
              <a:t>F. Economics Applies to Everything</a:t>
            </a:r>
          </a:p>
        </p:txBody>
      </p:sp>
      <p:sp>
        <p:nvSpPr>
          <p:cNvPr id="25603" name="Rectangle 3"/>
          <p:cNvSpPr>
            <a:spLocks noGrp="1" noChangeArrowheads="1"/>
          </p:cNvSpPr>
          <p:nvPr>
            <p:ph sz="quarter" idx="1"/>
          </p:nvPr>
        </p:nvSpPr>
        <p:spPr>
          <a:xfrm>
            <a:off x="612775" y="1600200"/>
            <a:ext cx="8153400" cy="4495800"/>
          </a:xfrm>
        </p:spPr>
        <p:txBody>
          <a:bodyPr/>
          <a:lstStyle/>
          <a:p>
            <a:pPr eaLnBrk="1" hangingPunct="1"/>
            <a:r>
              <a:rPr lang="en-US" dirty="0" smtClean="0"/>
              <a:t>Sex</a:t>
            </a:r>
          </a:p>
          <a:p>
            <a:pPr eaLnBrk="1" hangingPunct="1"/>
            <a:r>
              <a:rPr lang="en-US" dirty="0" smtClean="0"/>
              <a:t>Drugs</a:t>
            </a:r>
          </a:p>
          <a:p>
            <a:pPr eaLnBrk="1" hangingPunct="1"/>
            <a:r>
              <a:rPr lang="en-US" dirty="0" smtClean="0"/>
              <a:t>Rock and Roll</a:t>
            </a:r>
          </a:p>
          <a:p>
            <a:pPr eaLnBrk="1" hangingPunct="1"/>
            <a:r>
              <a:rPr lang="en-US" dirty="0" smtClean="0"/>
              <a:t>The weather and why economists care about the sex life of pigs</a:t>
            </a:r>
          </a:p>
          <a:p>
            <a:pPr eaLnBrk="1" hangingPunct="1"/>
            <a:endParaRPr lang="en-US" dirty="0" smtClean="0"/>
          </a:p>
          <a:p>
            <a:pPr eaLnBrk="1" hangingPunct="1"/>
            <a:r>
              <a:rPr lang="en-US" dirty="0" smtClean="0"/>
              <a:t>Can you teach a monkey economics?</a:t>
            </a:r>
          </a:p>
          <a:p>
            <a:pPr eaLnBrk="1" hangingPunct="1"/>
            <a:r>
              <a:rPr lang="en-US" dirty="0">
                <a:hlinkClick r:id="rId2"/>
              </a:rPr>
              <a:t>http://</a:t>
            </a:r>
            <a:r>
              <a:rPr lang="en-US" dirty="0" smtClean="0">
                <a:hlinkClick r:id="rId2"/>
              </a:rPr>
              <a:t>www.youtube.com/watch?v=J8449HgS3FM</a:t>
            </a:r>
            <a:endParaRPr lang="en-US" dirty="0" smtClean="0"/>
          </a:p>
          <a:p>
            <a:pPr eaLnBrk="1" hangingPunct="1"/>
            <a:endParaRPr lang="en-US"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12775" y="228600"/>
            <a:ext cx="8153400" cy="990600"/>
          </a:xfrm>
        </p:spPr>
        <p:txBody>
          <a:bodyPr/>
          <a:lstStyle/>
          <a:p>
            <a:pPr eaLnBrk="1" hangingPunct="1"/>
            <a:r>
              <a:rPr lang="en-US" smtClean="0"/>
              <a:t>G. What, How and For Whom </a:t>
            </a:r>
          </a:p>
        </p:txBody>
      </p:sp>
      <p:sp>
        <p:nvSpPr>
          <p:cNvPr id="26627" name="Rectangle 3"/>
          <p:cNvSpPr>
            <a:spLocks noGrp="1" noChangeArrowheads="1"/>
          </p:cNvSpPr>
          <p:nvPr>
            <p:ph sz="quarter" idx="1"/>
          </p:nvPr>
        </p:nvSpPr>
        <p:spPr>
          <a:xfrm>
            <a:off x="612775" y="1600200"/>
            <a:ext cx="8153400" cy="4495800"/>
          </a:xfrm>
        </p:spPr>
        <p:txBody>
          <a:bodyPr/>
          <a:lstStyle/>
          <a:p>
            <a:pPr eaLnBrk="1" hangingPunct="1"/>
            <a:r>
              <a:rPr lang="en-US" smtClean="0"/>
              <a:t>What - C + I + G + X</a:t>
            </a:r>
          </a:p>
          <a:p>
            <a:pPr eaLnBrk="1" hangingPunct="1"/>
            <a:r>
              <a:rPr lang="en-US" smtClean="0"/>
              <a:t>How -Factors of Production</a:t>
            </a:r>
          </a:p>
          <a:p>
            <a:pPr lvl="1" eaLnBrk="1" hangingPunct="1"/>
            <a:r>
              <a:rPr lang="en-US" smtClean="0"/>
              <a:t>Labor (wages)</a:t>
            </a:r>
          </a:p>
          <a:p>
            <a:pPr lvl="1" eaLnBrk="1" hangingPunct="1"/>
            <a:r>
              <a:rPr lang="en-US" smtClean="0"/>
              <a:t>Capital (interest)</a:t>
            </a:r>
          </a:p>
          <a:p>
            <a:pPr lvl="1" eaLnBrk="1" hangingPunct="1"/>
            <a:r>
              <a:rPr lang="en-US" smtClean="0"/>
              <a:t>Land (rent)</a:t>
            </a:r>
          </a:p>
          <a:p>
            <a:pPr lvl="1" eaLnBrk="1" hangingPunct="1"/>
            <a:r>
              <a:rPr lang="en-US" smtClean="0"/>
              <a:t>Entrepreneurship (profits)</a:t>
            </a:r>
          </a:p>
          <a:p>
            <a:pPr eaLnBrk="1" hangingPunct="1"/>
            <a:r>
              <a:rPr lang="en-US" smtClean="0"/>
              <a:t>For Whom -- who ever has the money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12775" y="228600"/>
            <a:ext cx="8153400" cy="990600"/>
          </a:xfrm>
        </p:spPr>
        <p:txBody>
          <a:bodyPr/>
          <a:lstStyle/>
          <a:p>
            <a:pPr marL="800100" indent="-800100" eaLnBrk="1" hangingPunct="1"/>
            <a:r>
              <a:rPr lang="en-US" smtClean="0"/>
              <a:t>G. Circular Flow</a:t>
            </a:r>
          </a:p>
        </p:txBody>
      </p:sp>
      <p:pic>
        <p:nvPicPr>
          <p:cNvPr id="27651" name="Picture 3" descr="col17930_0301"/>
          <p:cNvPicPr>
            <a:picLocks noGrp="1" noChangeAspect="1" noChangeArrowheads="1"/>
          </p:cNvPicPr>
          <p:nvPr>
            <p:ph sz="quarter" idx="1"/>
          </p:nvPr>
        </p:nvPicPr>
        <p:blipFill>
          <a:blip r:embed="rId2" cstate="print"/>
          <a:srcRect/>
          <a:stretch>
            <a:fillRect/>
          </a:stretch>
        </p:blipFill>
        <p:spPr>
          <a:xfrm>
            <a:off x="990600" y="1905000"/>
            <a:ext cx="7505700" cy="4495800"/>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smtClean="0"/>
              <a:t>H. </a:t>
            </a:r>
            <a:r>
              <a:rPr lang="en-US" altLang="en-US" smtClean="0"/>
              <a:t>Production Possibilities Frontier</a:t>
            </a:r>
          </a:p>
        </p:txBody>
      </p:sp>
      <p:sp>
        <p:nvSpPr>
          <p:cNvPr id="28675" name="Rectangle 3"/>
          <p:cNvSpPr>
            <a:spLocks noGrp="1" noChangeArrowheads="1"/>
          </p:cNvSpPr>
          <p:nvPr>
            <p:ph sz="quarter" idx="1"/>
          </p:nvPr>
        </p:nvSpPr>
        <p:spPr>
          <a:xfrm>
            <a:off x="612775" y="1600200"/>
            <a:ext cx="8153400" cy="4495800"/>
          </a:xfrm>
        </p:spPr>
        <p:txBody>
          <a:bodyPr/>
          <a:lstStyle/>
          <a:p>
            <a:pPr eaLnBrk="1" hangingPunct="1"/>
            <a:r>
              <a:rPr lang="en-US" altLang="en-US" smtClean="0"/>
              <a:t>The boundary between the combinations of goods and services that can be produced and the combinations that cannot be produced, given the available factors of production and the state of technology.</a:t>
            </a:r>
          </a:p>
          <a:p>
            <a:pPr eaLnBrk="1" hangingPunct="1"/>
            <a:r>
              <a:rPr lang="en-US" altLang="en-US" smtClean="0"/>
              <a:t>The </a:t>
            </a:r>
            <a:r>
              <a:rPr lang="en-US" altLang="en-US" i="1" smtClean="0"/>
              <a:t>PPF</a:t>
            </a:r>
            <a:r>
              <a:rPr lang="en-US" altLang="en-US" smtClean="0"/>
              <a:t> is a valuable tool for illustrating the effects of scarcity and its consequences.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12775" y="228600"/>
            <a:ext cx="8153400" cy="990600"/>
          </a:xfrm>
        </p:spPr>
        <p:txBody>
          <a:bodyPr>
            <a:normAutofit/>
          </a:bodyPr>
          <a:lstStyle/>
          <a:p>
            <a:pPr marL="838200" indent="-838200" eaLnBrk="1" fontAlgn="auto" hangingPunct="1">
              <a:spcAft>
                <a:spcPts val="0"/>
              </a:spcAft>
              <a:defRPr/>
            </a:pPr>
            <a:r>
              <a:rPr lang="en-US" smtClean="0"/>
              <a:t>H.  Production Possibilities Model</a:t>
            </a:r>
          </a:p>
        </p:txBody>
      </p:sp>
      <p:sp>
        <p:nvSpPr>
          <p:cNvPr id="29699" name="Rectangle 3"/>
          <p:cNvSpPr>
            <a:spLocks noGrp="1" noChangeArrowheads="1"/>
          </p:cNvSpPr>
          <p:nvPr>
            <p:ph sz="quarter" idx="1"/>
          </p:nvPr>
        </p:nvSpPr>
        <p:spPr>
          <a:xfrm>
            <a:off x="612775" y="1600200"/>
            <a:ext cx="8153400" cy="4495800"/>
          </a:xfrm>
        </p:spPr>
        <p:txBody>
          <a:bodyPr/>
          <a:lstStyle/>
          <a:p>
            <a:pPr eaLnBrk="1" hangingPunct="1"/>
            <a:r>
              <a:rPr lang="en-US" smtClean="0"/>
              <a:t>Assume 2 products and a set amount of resources and technology</a:t>
            </a:r>
          </a:p>
          <a:p>
            <a:pPr eaLnBrk="1" hangingPunct="1"/>
            <a:r>
              <a:rPr lang="en-US" smtClean="0"/>
              <a:t>Possibility:</a:t>
            </a:r>
          </a:p>
          <a:p>
            <a:pPr lvl="1" eaLnBrk="1" hangingPunct="1"/>
            <a:r>
              <a:rPr lang="en-US" smtClean="0"/>
              <a:t>A. 0 chia pets and 100 pez dispensers</a:t>
            </a:r>
          </a:p>
          <a:p>
            <a:pPr lvl="1" eaLnBrk="1" hangingPunct="1"/>
            <a:r>
              <a:rPr lang="en-US" smtClean="0"/>
              <a:t>B. 50 chia pets and 75 pez dispensers</a:t>
            </a:r>
          </a:p>
          <a:p>
            <a:pPr lvl="1" eaLnBrk="1" hangingPunct="1"/>
            <a:r>
              <a:rPr lang="en-US" smtClean="0"/>
              <a:t>C. 150 chia pets and 25 pez dispensers</a:t>
            </a:r>
          </a:p>
          <a:p>
            <a:pPr lvl="1" eaLnBrk="1" hangingPunct="1"/>
            <a:r>
              <a:rPr lang="en-US" smtClean="0"/>
              <a:t>D. 200 chia pets and 0 pez dispensers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12775" y="228600"/>
            <a:ext cx="8153400" cy="990600"/>
          </a:xfrm>
        </p:spPr>
        <p:txBody>
          <a:bodyPr/>
          <a:lstStyle/>
          <a:p>
            <a:pPr marL="838200" indent="-838200" eaLnBrk="1" hangingPunct="1"/>
            <a:r>
              <a:rPr lang="en-US" smtClean="0"/>
              <a:t>H.  Cont.</a:t>
            </a:r>
          </a:p>
        </p:txBody>
      </p:sp>
      <p:sp>
        <p:nvSpPr>
          <p:cNvPr id="30723" name="Rectangle 3"/>
          <p:cNvSpPr>
            <a:spLocks noGrp="1" noChangeArrowheads="1"/>
          </p:cNvSpPr>
          <p:nvPr>
            <p:ph sz="quarter" idx="1"/>
          </p:nvPr>
        </p:nvSpPr>
        <p:spPr>
          <a:xfrm>
            <a:off x="612775" y="1600200"/>
            <a:ext cx="8153400" cy="4495800"/>
          </a:xfrm>
        </p:spPr>
        <p:txBody>
          <a:bodyPr/>
          <a:lstStyle/>
          <a:p>
            <a:pPr eaLnBrk="1" hangingPunct="1">
              <a:lnSpc>
                <a:spcPct val="90000"/>
              </a:lnSpc>
            </a:pPr>
            <a:r>
              <a:rPr lang="en-US" smtClean="0"/>
              <a:t>Efficiency: maximizing output with available resources --- point on PP curve</a:t>
            </a:r>
          </a:p>
          <a:p>
            <a:pPr eaLnBrk="1" hangingPunct="1">
              <a:lnSpc>
                <a:spcPct val="90000"/>
              </a:lnSpc>
            </a:pPr>
            <a:r>
              <a:rPr lang="en-US" smtClean="0"/>
              <a:t>Inefficiency: under utilization of resources --- any point below PP</a:t>
            </a:r>
          </a:p>
          <a:p>
            <a:pPr eaLnBrk="1" hangingPunct="1">
              <a:lnSpc>
                <a:spcPct val="90000"/>
              </a:lnSpc>
            </a:pPr>
            <a:r>
              <a:rPr lang="en-US" smtClean="0"/>
              <a:t>Unattainable: anything not achievable --  above PP</a:t>
            </a:r>
          </a:p>
          <a:p>
            <a:pPr eaLnBrk="1" hangingPunct="1">
              <a:lnSpc>
                <a:spcPct val="90000"/>
              </a:lnSpc>
            </a:pPr>
            <a:r>
              <a:rPr lang="en-US" smtClean="0"/>
              <a:t>Opportunity Cost:  movement along the PP curve</a:t>
            </a:r>
          </a:p>
          <a:p>
            <a:pPr eaLnBrk="1" hangingPunct="1">
              <a:lnSpc>
                <a:spcPct val="90000"/>
              </a:lnSpc>
            </a:pPr>
            <a:r>
              <a:rPr lang="en-US" smtClean="0"/>
              <a:t>We can become more efficient</a:t>
            </a:r>
          </a:p>
          <a:p>
            <a:pPr eaLnBrk="1" hangingPunct="1">
              <a:lnSpc>
                <a:spcPct val="90000"/>
              </a:lnSpc>
            </a:pPr>
            <a:endParaRPr lang="en-US"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I. Production Possibilities</a:t>
            </a:r>
          </a:p>
        </p:txBody>
      </p:sp>
      <p:sp>
        <p:nvSpPr>
          <p:cNvPr id="31747" name="Rectangle 3"/>
          <p:cNvSpPr>
            <a:spLocks noGrp="1" noChangeArrowheads="1"/>
          </p:cNvSpPr>
          <p:nvPr>
            <p:ph type="body" idx="4294967295"/>
          </p:nvPr>
        </p:nvSpPr>
        <p:spPr>
          <a:xfrm>
            <a:off x="381000" y="1447800"/>
            <a:ext cx="8763000" cy="4114800"/>
          </a:xfrm>
        </p:spPr>
        <p:txBody>
          <a:bodyPr/>
          <a:lstStyle/>
          <a:p>
            <a:pPr eaLnBrk="1" hangingPunct="1"/>
            <a:r>
              <a:rPr lang="en-US" dirty="0" smtClean="0"/>
              <a:t>Another Example:</a:t>
            </a:r>
          </a:p>
          <a:p>
            <a:pPr eaLnBrk="1" hangingPunct="1"/>
            <a:endParaRPr lang="en-US" dirty="0" smtClean="0"/>
          </a:p>
        </p:txBody>
      </p:sp>
      <p:grpSp>
        <p:nvGrpSpPr>
          <p:cNvPr id="31748" name="Group 4"/>
          <p:cNvGrpSpPr>
            <a:grpSpLocks noRot="1"/>
          </p:cNvGrpSpPr>
          <p:nvPr/>
        </p:nvGrpSpPr>
        <p:grpSpPr bwMode="auto">
          <a:xfrm>
            <a:off x="1447800" y="2438400"/>
            <a:ext cx="7010400" cy="4038600"/>
            <a:chOff x="912" y="1536"/>
            <a:chExt cx="4416" cy="3240"/>
          </a:xfrm>
        </p:grpSpPr>
        <p:sp>
          <p:nvSpPr>
            <p:cNvPr id="31749" name="Rectangle 5"/>
            <p:cNvSpPr>
              <a:spLocks noChangeArrowheads="1"/>
            </p:cNvSpPr>
            <p:nvPr/>
          </p:nvSpPr>
          <p:spPr bwMode="auto">
            <a:xfrm>
              <a:off x="3856" y="1536"/>
              <a:ext cx="1472" cy="648"/>
            </a:xfrm>
            <a:prstGeom prst="rect">
              <a:avLst/>
            </a:prstGeom>
            <a:noFill/>
            <a:ln w="9525">
              <a:noFill/>
              <a:miter lim="800000"/>
              <a:headEnd/>
              <a:tailEnd/>
            </a:ln>
          </p:spPr>
          <p:txBody>
            <a:bodyPr/>
            <a:lstStyle/>
            <a:p>
              <a:pPr eaLnBrk="1" hangingPunct="1">
                <a:spcBef>
                  <a:spcPct val="20000"/>
                </a:spcBef>
                <a:buClr>
                  <a:schemeClr val="tx1"/>
                </a:buClr>
                <a:buSzPct val="70000"/>
                <a:buFont typeface="Wingdings" pitchFamily="2" charset="2"/>
                <a:buNone/>
              </a:pPr>
              <a:r>
                <a:rPr lang="en-US" sz="2600"/>
                <a:t>LV Handbags</a:t>
              </a:r>
            </a:p>
          </p:txBody>
        </p:sp>
        <p:sp>
          <p:nvSpPr>
            <p:cNvPr id="31750" name="Rectangle 6"/>
            <p:cNvSpPr>
              <a:spLocks noChangeArrowheads="1"/>
            </p:cNvSpPr>
            <p:nvPr/>
          </p:nvSpPr>
          <p:spPr bwMode="auto">
            <a:xfrm>
              <a:off x="2384" y="1536"/>
              <a:ext cx="1472" cy="648"/>
            </a:xfrm>
            <a:prstGeom prst="rect">
              <a:avLst/>
            </a:prstGeom>
            <a:noFill/>
            <a:ln w="9525">
              <a:noFill/>
              <a:miter lim="800000"/>
              <a:headEnd/>
              <a:tailEnd/>
            </a:ln>
          </p:spPr>
          <p:txBody>
            <a:bodyPr/>
            <a:lstStyle/>
            <a:p>
              <a:pPr eaLnBrk="1" hangingPunct="1">
                <a:spcBef>
                  <a:spcPct val="20000"/>
                </a:spcBef>
                <a:buClr>
                  <a:schemeClr val="tx1"/>
                </a:buClr>
                <a:buSzPct val="70000"/>
                <a:buFont typeface="Wingdings" pitchFamily="2" charset="2"/>
                <a:buNone/>
              </a:pPr>
              <a:r>
                <a:rPr lang="en-US" sz="2600"/>
                <a:t>Prada Shoes</a:t>
              </a:r>
            </a:p>
          </p:txBody>
        </p:sp>
        <p:sp>
          <p:nvSpPr>
            <p:cNvPr id="31751" name="Rectangle 7"/>
            <p:cNvSpPr>
              <a:spLocks noChangeArrowheads="1"/>
            </p:cNvSpPr>
            <p:nvPr/>
          </p:nvSpPr>
          <p:spPr bwMode="auto">
            <a:xfrm>
              <a:off x="912" y="1536"/>
              <a:ext cx="1472" cy="648"/>
            </a:xfrm>
            <a:prstGeom prst="rect">
              <a:avLst/>
            </a:prstGeom>
            <a:noFill/>
            <a:ln w="9525">
              <a:noFill/>
              <a:miter lim="800000"/>
              <a:headEnd/>
              <a:tailEnd/>
            </a:ln>
          </p:spPr>
          <p:txBody>
            <a:bodyPr/>
            <a:lstStyle/>
            <a:p>
              <a:pPr eaLnBrk="1" hangingPunct="1">
                <a:spcBef>
                  <a:spcPct val="20000"/>
                </a:spcBef>
                <a:buClr>
                  <a:schemeClr val="tx1"/>
                </a:buClr>
                <a:buSzPct val="70000"/>
                <a:buFont typeface="Wingdings" pitchFamily="2" charset="2"/>
                <a:buNone/>
              </a:pPr>
              <a:endParaRPr lang="en-US" sz="2600"/>
            </a:p>
          </p:txBody>
        </p:sp>
        <p:sp>
          <p:nvSpPr>
            <p:cNvPr id="31752" name="Rectangle 8"/>
            <p:cNvSpPr>
              <a:spLocks noChangeArrowheads="1"/>
            </p:cNvSpPr>
            <p:nvPr/>
          </p:nvSpPr>
          <p:spPr bwMode="auto">
            <a:xfrm>
              <a:off x="3856" y="4128"/>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0</a:t>
              </a:r>
            </a:p>
          </p:txBody>
        </p:sp>
        <p:sp>
          <p:nvSpPr>
            <p:cNvPr id="31753" name="Rectangle 9"/>
            <p:cNvSpPr>
              <a:spLocks noChangeArrowheads="1"/>
            </p:cNvSpPr>
            <p:nvPr/>
          </p:nvSpPr>
          <p:spPr bwMode="auto">
            <a:xfrm>
              <a:off x="2384" y="4128"/>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30</a:t>
              </a:r>
            </a:p>
          </p:txBody>
        </p:sp>
        <p:sp>
          <p:nvSpPr>
            <p:cNvPr id="31754" name="Rectangle 10"/>
            <p:cNvSpPr>
              <a:spLocks noChangeArrowheads="1"/>
            </p:cNvSpPr>
            <p:nvPr/>
          </p:nvSpPr>
          <p:spPr bwMode="auto">
            <a:xfrm>
              <a:off x="912" y="4128"/>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D.</a:t>
              </a:r>
            </a:p>
          </p:txBody>
        </p:sp>
        <p:sp>
          <p:nvSpPr>
            <p:cNvPr id="31755" name="Rectangle 11"/>
            <p:cNvSpPr>
              <a:spLocks noChangeArrowheads="1"/>
            </p:cNvSpPr>
            <p:nvPr/>
          </p:nvSpPr>
          <p:spPr bwMode="auto">
            <a:xfrm>
              <a:off x="3856" y="3480"/>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5</a:t>
              </a:r>
            </a:p>
          </p:txBody>
        </p:sp>
        <p:sp>
          <p:nvSpPr>
            <p:cNvPr id="31756" name="Rectangle 12"/>
            <p:cNvSpPr>
              <a:spLocks noChangeArrowheads="1"/>
            </p:cNvSpPr>
            <p:nvPr/>
          </p:nvSpPr>
          <p:spPr bwMode="auto">
            <a:xfrm>
              <a:off x="2384" y="3480"/>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20</a:t>
              </a:r>
            </a:p>
          </p:txBody>
        </p:sp>
        <p:sp>
          <p:nvSpPr>
            <p:cNvPr id="31757" name="Rectangle 13"/>
            <p:cNvSpPr>
              <a:spLocks noChangeArrowheads="1"/>
            </p:cNvSpPr>
            <p:nvPr/>
          </p:nvSpPr>
          <p:spPr bwMode="auto">
            <a:xfrm>
              <a:off x="912" y="3480"/>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C.</a:t>
              </a:r>
            </a:p>
          </p:txBody>
        </p:sp>
        <p:sp>
          <p:nvSpPr>
            <p:cNvPr id="31758" name="Rectangle 14"/>
            <p:cNvSpPr>
              <a:spLocks noChangeArrowheads="1"/>
            </p:cNvSpPr>
            <p:nvPr/>
          </p:nvSpPr>
          <p:spPr bwMode="auto">
            <a:xfrm>
              <a:off x="3856" y="2832"/>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10</a:t>
              </a:r>
            </a:p>
          </p:txBody>
        </p:sp>
        <p:sp>
          <p:nvSpPr>
            <p:cNvPr id="31759" name="Rectangle 15"/>
            <p:cNvSpPr>
              <a:spLocks noChangeArrowheads="1"/>
            </p:cNvSpPr>
            <p:nvPr/>
          </p:nvSpPr>
          <p:spPr bwMode="auto">
            <a:xfrm>
              <a:off x="2384" y="2832"/>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10</a:t>
              </a:r>
            </a:p>
          </p:txBody>
        </p:sp>
        <p:sp>
          <p:nvSpPr>
            <p:cNvPr id="31760" name="Rectangle 16"/>
            <p:cNvSpPr>
              <a:spLocks noChangeArrowheads="1"/>
            </p:cNvSpPr>
            <p:nvPr/>
          </p:nvSpPr>
          <p:spPr bwMode="auto">
            <a:xfrm>
              <a:off x="912" y="2832"/>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B.</a:t>
              </a:r>
            </a:p>
          </p:txBody>
        </p:sp>
        <p:sp>
          <p:nvSpPr>
            <p:cNvPr id="31761" name="Rectangle 17"/>
            <p:cNvSpPr>
              <a:spLocks noChangeArrowheads="1"/>
            </p:cNvSpPr>
            <p:nvPr/>
          </p:nvSpPr>
          <p:spPr bwMode="auto">
            <a:xfrm>
              <a:off x="3856" y="2184"/>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15</a:t>
              </a:r>
            </a:p>
          </p:txBody>
        </p:sp>
        <p:sp>
          <p:nvSpPr>
            <p:cNvPr id="31762" name="Rectangle 18"/>
            <p:cNvSpPr>
              <a:spLocks noChangeArrowheads="1"/>
            </p:cNvSpPr>
            <p:nvPr/>
          </p:nvSpPr>
          <p:spPr bwMode="auto">
            <a:xfrm>
              <a:off x="2384" y="2184"/>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0</a:t>
              </a:r>
            </a:p>
          </p:txBody>
        </p:sp>
        <p:sp>
          <p:nvSpPr>
            <p:cNvPr id="31763" name="Rectangle 19"/>
            <p:cNvSpPr>
              <a:spLocks noChangeArrowheads="1"/>
            </p:cNvSpPr>
            <p:nvPr/>
          </p:nvSpPr>
          <p:spPr bwMode="auto">
            <a:xfrm>
              <a:off x="912" y="2184"/>
              <a:ext cx="1472" cy="648"/>
            </a:xfrm>
            <a:prstGeom prst="rect">
              <a:avLst/>
            </a:prstGeom>
            <a:noFill/>
            <a:ln w="9525">
              <a:noFill/>
              <a:miter lim="800000"/>
              <a:headEnd/>
              <a:tailEnd/>
            </a:ln>
          </p:spPr>
          <p:txBody>
            <a:bodyPr/>
            <a:lstStyle/>
            <a:p>
              <a:pPr algn="ctr" eaLnBrk="1" hangingPunct="1">
                <a:spcBef>
                  <a:spcPct val="20000"/>
                </a:spcBef>
                <a:buClr>
                  <a:schemeClr val="tx1"/>
                </a:buClr>
                <a:buSzPct val="70000"/>
                <a:buFont typeface="Wingdings" pitchFamily="2" charset="2"/>
                <a:buNone/>
              </a:pPr>
              <a:r>
                <a:rPr lang="en-US" sz="2600"/>
                <a:t>A.</a:t>
              </a:r>
            </a:p>
          </p:txBody>
        </p:sp>
        <p:sp>
          <p:nvSpPr>
            <p:cNvPr id="31764" name="Line 20"/>
            <p:cNvSpPr>
              <a:spLocks noChangeShapeType="1"/>
            </p:cNvSpPr>
            <p:nvPr/>
          </p:nvSpPr>
          <p:spPr bwMode="auto">
            <a:xfrm>
              <a:off x="912" y="1536"/>
              <a:ext cx="4416" cy="0"/>
            </a:xfrm>
            <a:prstGeom prst="line">
              <a:avLst/>
            </a:prstGeom>
            <a:noFill/>
            <a:ln w="28575" cap="sq">
              <a:solidFill>
                <a:schemeClr val="tx1"/>
              </a:solidFill>
              <a:round/>
              <a:headEnd/>
              <a:tailEnd/>
            </a:ln>
          </p:spPr>
          <p:txBody>
            <a:bodyPr/>
            <a:lstStyle/>
            <a:p>
              <a:endParaRPr lang="en-CA"/>
            </a:p>
          </p:txBody>
        </p:sp>
        <p:sp>
          <p:nvSpPr>
            <p:cNvPr id="31765" name="Line 21"/>
            <p:cNvSpPr>
              <a:spLocks noChangeShapeType="1"/>
            </p:cNvSpPr>
            <p:nvPr/>
          </p:nvSpPr>
          <p:spPr bwMode="auto">
            <a:xfrm>
              <a:off x="912" y="2832"/>
              <a:ext cx="4416" cy="0"/>
            </a:xfrm>
            <a:prstGeom prst="line">
              <a:avLst/>
            </a:prstGeom>
            <a:noFill/>
            <a:ln w="12700">
              <a:solidFill>
                <a:schemeClr val="tx1"/>
              </a:solidFill>
              <a:round/>
              <a:headEnd/>
              <a:tailEnd/>
            </a:ln>
          </p:spPr>
          <p:txBody>
            <a:bodyPr/>
            <a:lstStyle/>
            <a:p>
              <a:endParaRPr lang="en-CA"/>
            </a:p>
          </p:txBody>
        </p:sp>
        <p:sp>
          <p:nvSpPr>
            <p:cNvPr id="31766" name="Line 22"/>
            <p:cNvSpPr>
              <a:spLocks noChangeShapeType="1"/>
            </p:cNvSpPr>
            <p:nvPr/>
          </p:nvSpPr>
          <p:spPr bwMode="auto">
            <a:xfrm>
              <a:off x="912" y="3480"/>
              <a:ext cx="4416" cy="0"/>
            </a:xfrm>
            <a:prstGeom prst="line">
              <a:avLst/>
            </a:prstGeom>
            <a:noFill/>
            <a:ln w="12700">
              <a:solidFill>
                <a:schemeClr val="tx1"/>
              </a:solidFill>
              <a:round/>
              <a:headEnd/>
              <a:tailEnd/>
            </a:ln>
          </p:spPr>
          <p:txBody>
            <a:bodyPr/>
            <a:lstStyle/>
            <a:p>
              <a:endParaRPr lang="en-CA"/>
            </a:p>
          </p:txBody>
        </p:sp>
        <p:sp>
          <p:nvSpPr>
            <p:cNvPr id="31767" name="Line 23"/>
            <p:cNvSpPr>
              <a:spLocks noChangeShapeType="1"/>
            </p:cNvSpPr>
            <p:nvPr/>
          </p:nvSpPr>
          <p:spPr bwMode="auto">
            <a:xfrm>
              <a:off x="912" y="4128"/>
              <a:ext cx="4416" cy="0"/>
            </a:xfrm>
            <a:prstGeom prst="line">
              <a:avLst/>
            </a:prstGeom>
            <a:noFill/>
            <a:ln w="12700">
              <a:solidFill>
                <a:schemeClr val="tx1"/>
              </a:solidFill>
              <a:round/>
              <a:headEnd/>
              <a:tailEnd/>
            </a:ln>
          </p:spPr>
          <p:txBody>
            <a:bodyPr/>
            <a:lstStyle/>
            <a:p>
              <a:endParaRPr lang="en-CA"/>
            </a:p>
          </p:txBody>
        </p:sp>
        <p:sp>
          <p:nvSpPr>
            <p:cNvPr id="31768" name="Line 24"/>
            <p:cNvSpPr>
              <a:spLocks noChangeShapeType="1"/>
            </p:cNvSpPr>
            <p:nvPr/>
          </p:nvSpPr>
          <p:spPr bwMode="auto">
            <a:xfrm>
              <a:off x="912" y="4776"/>
              <a:ext cx="4416" cy="0"/>
            </a:xfrm>
            <a:prstGeom prst="line">
              <a:avLst/>
            </a:prstGeom>
            <a:noFill/>
            <a:ln w="28575" cap="sq">
              <a:solidFill>
                <a:schemeClr val="tx1"/>
              </a:solidFill>
              <a:round/>
              <a:headEnd/>
              <a:tailEnd/>
            </a:ln>
          </p:spPr>
          <p:txBody>
            <a:bodyPr/>
            <a:lstStyle/>
            <a:p>
              <a:endParaRPr lang="en-CA"/>
            </a:p>
          </p:txBody>
        </p:sp>
        <p:sp>
          <p:nvSpPr>
            <p:cNvPr id="31769" name="Line 25"/>
            <p:cNvSpPr>
              <a:spLocks noChangeShapeType="1"/>
            </p:cNvSpPr>
            <p:nvPr/>
          </p:nvSpPr>
          <p:spPr bwMode="auto">
            <a:xfrm>
              <a:off x="912" y="1536"/>
              <a:ext cx="0" cy="3240"/>
            </a:xfrm>
            <a:prstGeom prst="line">
              <a:avLst/>
            </a:prstGeom>
            <a:noFill/>
            <a:ln w="28575" cap="sq">
              <a:solidFill>
                <a:schemeClr val="tx1"/>
              </a:solidFill>
              <a:round/>
              <a:headEnd/>
              <a:tailEnd/>
            </a:ln>
          </p:spPr>
          <p:txBody>
            <a:bodyPr/>
            <a:lstStyle/>
            <a:p>
              <a:endParaRPr lang="en-CA"/>
            </a:p>
          </p:txBody>
        </p:sp>
        <p:sp>
          <p:nvSpPr>
            <p:cNvPr id="31770" name="Line 26"/>
            <p:cNvSpPr>
              <a:spLocks noChangeShapeType="1"/>
            </p:cNvSpPr>
            <p:nvPr/>
          </p:nvSpPr>
          <p:spPr bwMode="auto">
            <a:xfrm>
              <a:off x="2384" y="1536"/>
              <a:ext cx="0" cy="3240"/>
            </a:xfrm>
            <a:prstGeom prst="line">
              <a:avLst/>
            </a:prstGeom>
            <a:noFill/>
            <a:ln w="12700">
              <a:solidFill>
                <a:schemeClr val="tx1"/>
              </a:solidFill>
              <a:round/>
              <a:headEnd/>
              <a:tailEnd/>
            </a:ln>
          </p:spPr>
          <p:txBody>
            <a:bodyPr/>
            <a:lstStyle/>
            <a:p>
              <a:endParaRPr lang="en-CA"/>
            </a:p>
          </p:txBody>
        </p:sp>
        <p:sp>
          <p:nvSpPr>
            <p:cNvPr id="31771" name="Line 27"/>
            <p:cNvSpPr>
              <a:spLocks noChangeShapeType="1"/>
            </p:cNvSpPr>
            <p:nvPr/>
          </p:nvSpPr>
          <p:spPr bwMode="auto">
            <a:xfrm>
              <a:off x="3856" y="1536"/>
              <a:ext cx="0" cy="3240"/>
            </a:xfrm>
            <a:prstGeom prst="line">
              <a:avLst/>
            </a:prstGeom>
            <a:noFill/>
            <a:ln w="12700">
              <a:solidFill>
                <a:schemeClr val="tx1"/>
              </a:solidFill>
              <a:round/>
              <a:headEnd/>
              <a:tailEnd/>
            </a:ln>
          </p:spPr>
          <p:txBody>
            <a:bodyPr/>
            <a:lstStyle/>
            <a:p>
              <a:endParaRPr lang="en-CA"/>
            </a:p>
          </p:txBody>
        </p:sp>
        <p:sp>
          <p:nvSpPr>
            <p:cNvPr id="31772" name="Line 28"/>
            <p:cNvSpPr>
              <a:spLocks noChangeShapeType="1"/>
            </p:cNvSpPr>
            <p:nvPr/>
          </p:nvSpPr>
          <p:spPr bwMode="auto">
            <a:xfrm>
              <a:off x="5328" y="1536"/>
              <a:ext cx="0" cy="3240"/>
            </a:xfrm>
            <a:prstGeom prst="line">
              <a:avLst/>
            </a:prstGeom>
            <a:noFill/>
            <a:ln w="28575" cap="sq">
              <a:solidFill>
                <a:schemeClr val="tx1"/>
              </a:solidFill>
              <a:round/>
              <a:headEnd/>
              <a:tailEnd/>
            </a:ln>
          </p:spPr>
          <p:txBody>
            <a:bodyPr/>
            <a:lstStyle/>
            <a:p>
              <a:endParaRPr lang="en-CA"/>
            </a:p>
          </p:txBody>
        </p:sp>
        <p:sp>
          <p:nvSpPr>
            <p:cNvPr id="31773" name="Line 29"/>
            <p:cNvSpPr>
              <a:spLocks noChangeShapeType="1"/>
            </p:cNvSpPr>
            <p:nvPr/>
          </p:nvSpPr>
          <p:spPr bwMode="auto">
            <a:xfrm>
              <a:off x="912" y="2184"/>
              <a:ext cx="4416" cy="0"/>
            </a:xfrm>
            <a:prstGeom prst="line">
              <a:avLst/>
            </a:prstGeom>
            <a:noFill/>
            <a:ln w="12700">
              <a:solidFill>
                <a:schemeClr val="tx1"/>
              </a:solidFill>
              <a:round/>
              <a:headEnd/>
              <a:tailEnd/>
            </a:ln>
          </p:spPr>
          <p:txBody>
            <a:bodyPr/>
            <a:lstStyle/>
            <a:p>
              <a:endParaRPr lang="en-CA"/>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12775" y="228600"/>
            <a:ext cx="8153400" cy="990600"/>
          </a:xfrm>
        </p:spPr>
        <p:txBody>
          <a:bodyPr/>
          <a:lstStyle/>
          <a:p>
            <a:pPr eaLnBrk="1" hangingPunct="1"/>
            <a:r>
              <a:rPr lang="en-US" smtClean="0"/>
              <a:t>I. Opportunity Cost</a:t>
            </a:r>
          </a:p>
        </p:txBody>
      </p:sp>
      <p:sp>
        <p:nvSpPr>
          <p:cNvPr id="32771" name="Rectangle 3"/>
          <p:cNvSpPr>
            <a:spLocks noGrp="1" noChangeArrowheads="1"/>
          </p:cNvSpPr>
          <p:nvPr>
            <p:ph sz="quarter" idx="1"/>
          </p:nvPr>
        </p:nvSpPr>
        <p:spPr>
          <a:xfrm>
            <a:off x="612775" y="1600200"/>
            <a:ext cx="8153400" cy="4495800"/>
          </a:xfrm>
        </p:spPr>
        <p:txBody>
          <a:bodyPr/>
          <a:lstStyle/>
          <a:p>
            <a:pPr eaLnBrk="1" hangingPunct="1">
              <a:lnSpc>
                <a:spcPct val="90000"/>
              </a:lnSpc>
            </a:pPr>
            <a:r>
              <a:rPr lang="en-US" b="1" i="1" smtClean="0"/>
              <a:t>Opportunity cost</a:t>
            </a:r>
            <a:r>
              <a:rPr lang="en-US" smtClean="0"/>
              <a:t> – the basis of cost/benefit economic reasoning; it is a cost of the activity you have chosen measured by the benefit foregone of the next-best alternative</a:t>
            </a:r>
          </a:p>
          <a:p>
            <a:pPr eaLnBrk="1" hangingPunct="1">
              <a:lnSpc>
                <a:spcPct val="90000"/>
              </a:lnSpc>
            </a:pPr>
            <a:r>
              <a:rPr lang="en-US" smtClean="0"/>
              <a:t>Opportunity Cost = Give Up / Get</a:t>
            </a:r>
          </a:p>
          <a:p>
            <a:pPr lvl="1" eaLnBrk="1" hangingPunct="1">
              <a:lnSpc>
                <a:spcPct val="90000"/>
              </a:lnSpc>
            </a:pPr>
            <a:r>
              <a:rPr lang="en-US" smtClean="0"/>
              <a:t>What is the opportunity cost of 1 pair of Prada shoes?</a:t>
            </a:r>
          </a:p>
          <a:p>
            <a:pPr lvl="1" eaLnBrk="1" hangingPunct="1">
              <a:lnSpc>
                <a:spcPct val="90000"/>
              </a:lnSpc>
            </a:pPr>
            <a:r>
              <a:rPr lang="en-US" smtClean="0"/>
              <a:t>What is the opportunity cost of 1 LV handbag?</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12775" y="228600"/>
            <a:ext cx="8153400" cy="990600"/>
          </a:xfrm>
        </p:spPr>
        <p:txBody>
          <a:bodyPr>
            <a:normAutofit fontScale="90000"/>
          </a:bodyPr>
          <a:lstStyle/>
          <a:p>
            <a:pPr eaLnBrk="1" fontAlgn="auto" hangingPunct="1">
              <a:spcAft>
                <a:spcPts val="0"/>
              </a:spcAft>
              <a:defRPr/>
            </a:pPr>
            <a:r>
              <a:rPr lang="en-US" dirty="0" smtClean="0"/>
              <a:t>J. The Opportunity Cost of Going to School!</a:t>
            </a:r>
          </a:p>
        </p:txBody>
      </p:sp>
      <p:sp>
        <p:nvSpPr>
          <p:cNvPr id="33795" name="Rectangle 3"/>
          <p:cNvSpPr>
            <a:spLocks noGrp="1" noChangeArrowheads="1"/>
          </p:cNvSpPr>
          <p:nvPr>
            <p:ph sz="quarter" idx="1"/>
          </p:nvPr>
        </p:nvSpPr>
        <p:spPr>
          <a:xfrm>
            <a:off x="612775" y="1600200"/>
            <a:ext cx="8153400" cy="4495800"/>
          </a:xfrm>
        </p:spPr>
        <p:txBody>
          <a:bodyPr/>
          <a:lstStyle/>
          <a:p>
            <a:pPr eaLnBrk="1" hangingPunct="1">
              <a:lnSpc>
                <a:spcPct val="90000"/>
              </a:lnSpc>
            </a:pPr>
            <a:r>
              <a:rPr lang="en-US" dirty="0" smtClean="0"/>
              <a:t>Tuition:</a:t>
            </a:r>
          </a:p>
          <a:p>
            <a:pPr eaLnBrk="1" hangingPunct="1">
              <a:lnSpc>
                <a:spcPct val="90000"/>
              </a:lnSpc>
            </a:pPr>
            <a:r>
              <a:rPr lang="en-US" dirty="0" smtClean="0"/>
              <a:t>Books:</a:t>
            </a:r>
          </a:p>
          <a:p>
            <a:pPr eaLnBrk="1" hangingPunct="1">
              <a:lnSpc>
                <a:spcPct val="90000"/>
              </a:lnSpc>
            </a:pPr>
            <a:r>
              <a:rPr lang="en-US" dirty="0" smtClean="0"/>
              <a:t>Entertainment:</a:t>
            </a:r>
          </a:p>
          <a:p>
            <a:pPr eaLnBrk="1" hangingPunct="1">
              <a:lnSpc>
                <a:spcPct val="90000"/>
              </a:lnSpc>
            </a:pPr>
            <a:endParaRPr lang="en-US" dirty="0" smtClean="0"/>
          </a:p>
          <a:p>
            <a:pPr eaLnBrk="1" hangingPunct="1">
              <a:lnSpc>
                <a:spcPct val="90000"/>
              </a:lnSpc>
            </a:pPr>
            <a:r>
              <a:rPr lang="en-US" dirty="0" smtClean="0"/>
              <a:t>What did you give up?</a:t>
            </a:r>
          </a:p>
          <a:p>
            <a:pPr eaLnBrk="1" hangingPunct="1">
              <a:lnSpc>
                <a:spcPct val="90000"/>
              </a:lnSpc>
            </a:pPr>
            <a:endParaRPr lang="en-US" dirty="0" smtClean="0"/>
          </a:p>
          <a:p>
            <a:pPr eaLnBrk="1" hangingPunct="1">
              <a:lnSpc>
                <a:spcPct val="90000"/>
              </a:lnSpc>
            </a:pPr>
            <a:r>
              <a:rPr lang="en-US" dirty="0" smtClean="0"/>
              <a:t>Divided by 400(10 courses * 40 </a:t>
            </a:r>
            <a:r>
              <a:rPr lang="en-US" dirty="0" err="1" smtClean="0"/>
              <a:t>hrs</a:t>
            </a:r>
            <a:r>
              <a:rPr lang="en-US" dirty="0" smtClean="0"/>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12775" y="228600"/>
            <a:ext cx="8153400" cy="990600"/>
          </a:xfrm>
        </p:spPr>
        <p:txBody>
          <a:bodyPr>
            <a:normAutofit fontScale="90000"/>
          </a:bodyPr>
          <a:lstStyle/>
          <a:p>
            <a:pPr eaLnBrk="1" fontAlgn="auto" hangingPunct="1">
              <a:spcAft>
                <a:spcPts val="0"/>
              </a:spcAft>
              <a:defRPr/>
            </a:pPr>
            <a:r>
              <a:rPr lang="en-US" dirty="0" smtClean="0"/>
              <a:t>K. The Difference Between Accounting and Economics</a:t>
            </a:r>
          </a:p>
        </p:txBody>
      </p:sp>
      <p:sp>
        <p:nvSpPr>
          <p:cNvPr id="34819" name="Rectangle 3"/>
          <p:cNvSpPr>
            <a:spLocks noGrp="1" noChangeArrowheads="1"/>
          </p:cNvSpPr>
          <p:nvPr>
            <p:ph sz="quarter" idx="1"/>
          </p:nvPr>
        </p:nvSpPr>
        <p:spPr>
          <a:xfrm>
            <a:off x="612775" y="1600200"/>
            <a:ext cx="8153400" cy="4495800"/>
          </a:xfrm>
        </p:spPr>
        <p:txBody>
          <a:bodyPr/>
          <a:lstStyle/>
          <a:p>
            <a:pPr eaLnBrk="1" hangingPunct="1">
              <a:lnSpc>
                <a:spcPct val="90000"/>
              </a:lnSpc>
            </a:pPr>
            <a:r>
              <a:rPr lang="en-US" dirty="0" smtClean="0"/>
              <a:t>You open a lemonade stand and make $30, 000 in profit</a:t>
            </a:r>
          </a:p>
          <a:p>
            <a:pPr eaLnBrk="1" hangingPunct="1">
              <a:lnSpc>
                <a:spcPct val="90000"/>
              </a:lnSpc>
            </a:pPr>
            <a:r>
              <a:rPr lang="en-US" dirty="0" smtClean="0"/>
              <a:t>However you could have been working on Bay Street making $100,000</a:t>
            </a:r>
          </a:p>
          <a:p>
            <a:pPr eaLnBrk="1" hangingPunct="1">
              <a:lnSpc>
                <a:spcPct val="90000"/>
              </a:lnSpc>
            </a:pPr>
            <a:r>
              <a:rPr lang="en-US" dirty="0" smtClean="0"/>
              <a:t>What is the accounting profit (loss) of your lemonade stand?</a:t>
            </a:r>
          </a:p>
          <a:p>
            <a:pPr eaLnBrk="1" hangingPunct="1">
              <a:lnSpc>
                <a:spcPct val="90000"/>
              </a:lnSpc>
            </a:pPr>
            <a:r>
              <a:rPr lang="en-US" dirty="0" smtClean="0"/>
              <a:t>What is the economic profit (loss) of your lemonade stand?</a:t>
            </a:r>
            <a:endParaRPr lang="en-US" altLang="en-US"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2775" y="228600"/>
            <a:ext cx="8153400" cy="990600"/>
          </a:xfrm>
        </p:spPr>
        <p:txBody>
          <a:bodyPr>
            <a:normAutofit fontScale="90000"/>
          </a:bodyPr>
          <a:lstStyle/>
          <a:p>
            <a:pPr fontAlgn="auto">
              <a:spcAft>
                <a:spcPts val="0"/>
              </a:spcAft>
              <a:defRPr/>
            </a:pPr>
            <a:r>
              <a:rPr lang="en-US" dirty="0" smtClean="0"/>
              <a:t>L.  </a:t>
            </a:r>
            <a:r>
              <a:rPr lang="en-US" dirty="0"/>
              <a:t>Absolute / Comparative Advantage</a:t>
            </a:r>
          </a:p>
        </p:txBody>
      </p:sp>
      <p:sp>
        <p:nvSpPr>
          <p:cNvPr id="11267" name="Rectangle 3"/>
          <p:cNvSpPr>
            <a:spLocks noGrp="1" noChangeArrowheads="1"/>
          </p:cNvSpPr>
          <p:nvPr>
            <p:ph sz="quarter" idx="1"/>
          </p:nvPr>
        </p:nvSpPr>
        <p:spPr>
          <a:xfrm>
            <a:off x="612775" y="1600200"/>
            <a:ext cx="8153400" cy="4495800"/>
          </a:xfrm>
        </p:spPr>
        <p:txBody>
          <a:bodyPr/>
          <a:lstStyle/>
          <a:p>
            <a:r>
              <a:rPr lang="en-US" dirty="0" smtClean="0"/>
              <a:t>a country has</a:t>
            </a:r>
            <a:r>
              <a:rPr lang="en-US" b="1" i="1" dirty="0" smtClean="0"/>
              <a:t> absolute advantage </a:t>
            </a:r>
            <a:r>
              <a:rPr lang="en-US" dirty="0" smtClean="0"/>
              <a:t> if it can produce all goods using less inputs than another country</a:t>
            </a:r>
          </a:p>
          <a:p>
            <a:r>
              <a:rPr lang="en-US" dirty="0" smtClean="0"/>
              <a:t>a country has a </a:t>
            </a:r>
            <a:r>
              <a:rPr lang="en-US" b="1" i="1" dirty="0" smtClean="0"/>
              <a:t>comparative advantage</a:t>
            </a:r>
            <a:r>
              <a:rPr lang="en-US" dirty="0" smtClean="0"/>
              <a:t> in the production of the good for which it has the lowest opportunity cost</a:t>
            </a:r>
          </a:p>
          <a:p>
            <a:pPr lvl="1"/>
            <a:r>
              <a:rPr lang="en-US" dirty="0" smtClean="0"/>
              <a:t>both countries gain by specializing in the production of goods in which they have a comparative advantage and trading for other goods =&gt; consume outside PPF</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2775" y="228600"/>
            <a:ext cx="8153400" cy="990600"/>
          </a:xfrm>
        </p:spPr>
        <p:txBody>
          <a:bodyPr/>
          <a:lstStyle/>
          <a:p>
            <a:r>
              <a:rPr lang="en-US" dirty="0" smtClean="0"/>
              <a:t>L. Practice Problem</a:t>
            </a:r>
          </a:p>
        </p:txBody>
      </p:sp>
      <p:sp>
        <p:nvSpPr>
          <p:cNvPr id="12291" name="Rectangle 3"/>
          <p:cNvSpPr>
            <a:spLocks noGrp="1" noChangeArrowheads="1"/>
          </p:cNvSpPr>
          <p:nvPr>
            <p:ph sz="quarter" idx="1"/>
          </p:nvPr>
        </p:nvSpPr>
        <p:spPr>
          <a:xfrm>
            <a:off x="612775" y="1600200"/>
            <a:ext cx="8153400" cy="4495800"/>
          </a:xfrm>
        </p:spPr>
        <p:txBody>
          <a:bodyPr/>
          <a:lstStyle/>
          <a:p>
            <a:pPr algn="just">
              <a:lnSpc>
                <a:spcPct val="104000"/>
              </a:lnSpc>
              <a:buFontTx/>
              <a:buNone/>
            </a:pPr>
            <a:r>
              <a:rPr lang="en-US" dirty="0" smtClean="0"/>
              <a:t>Production Possibilities in the United States and China</a:t>
            </a:r>
          </a:p>
          <a:p>
            <a:pPr lvl="1" algn="just">
              <a:lnSpc>
                <a:spcPct val="104000"/>
              </a:lnSpc>
            </a:pPr>
            <a:r>
              <a:rPr lang="en-US" dirty="0" smtClean="0"/>
              <a:t>Suppose the United States and China produce only satellites and sports shoes. Further, assume that the U.S. opportunity cost of producing 1 satellite is 10 million pairs of shoes and the Chinese opportunity cost of producing 1 satellite is 50 million pairs of shoes.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12775" y="228600"/>
            <a:ext cx="8153400" cy="990600"/>
          </a:xfrm>
        </p:spPr>
        <p:txBody>
          <a:bodyPr/>
          <a:lstStyle/>
          <a:p>
            <a:pPr algn="just">
              <a:lnSpc>
                <a:spcPct val="104000"/>
              </a:lnSpc>
            </a:pPr>
            <a:r>
              <a:rPr lang="en-US" dirty="0" smtClean="0"/>
              <a:t>L. Cont.</a:t>
            </a:r>
          </a:p>
        </p:txBody>
      </p:sp>
      <p:sp>
        <p:nvSpPr>
          <p:cNvPr id="13315" name="Rectangle 3"/>
          <p:cNvSpPr>
            <a:spLocks noGrp="1" noChangeArrowheads="1"/>
          </p:cNvSpPr>
          <p:nvPr>
            <p:ph sz="quarter" idx="1"/>
          </p:nvPr>
        </p:nvSpPr>
        <p:spPr>
          <a:xfrm>
            <a:off x="612775" y="1600200"/>
            <a:ext cx="8153400" cy="4495800"/>
          </a:xfrm>
        </p:spPr>
        <p:txBody>
          <a:bodyPr/>
          <a:lstStyle/>
          <a:p>
            <a:pPr algn="just">
              <a:lnSpc>
                <a:spcPct val="104000"/>
              </a:lnSpc>
              <a:buFontTx/>
              <a:buNone/>
            </a:pPr>
            <a:r>
              <a:rPr lang="en-US" dirty="0" smtClean="0"/>
              <a:t>No Trade</a:t>
            </a:r>
          </a:p>
          <a:p>
            <a:pPr lvl="1" algn="just">
              <a:lnSpc>
                <a:spcPct val="96000"/>
              </a:lnSpc>
            </a:pPr>
            <a:r>
              <a:rPr lang="en-US" dirty="0" smtClean="0"/>
              <a:t>With no trade, we assume the United States produces 5 satellites and 50 million shoes and China produces no shoes and 2 satellites.</a:t>
            </a:r>
          </a:p>
          <a:p>
            <a:pPr algn="just">
              <a:lnSpc>
                <a:spcPct val="96000"/>
              </a:lnSpc>
              <a:buFontTx/>
              <a:buNone/>
            </a:pPr>
            <a:r>
              <a:rPr lang="en-US" dirty="0" smtClean="0"/>
              <a:t>Comparative Advantage</a:t>
            </a:r>
          </a:p>
          <a:p>
            <a:pPr lvl="1" algn="just">
              <a:lnSpc>
                <a:spcPct val="96000"/>
              </a:lnSpc>
            </a:pPr>
            <a:r>
              <a:rPr lang="en-US" dirty="0" smtClean="0"/>
              <a:t>The United States has a comparative advantage in satellites because its opportunity cost is lower than China’s opportunity cost. China has a comparative advantage in producing shoes.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12775" y="228600"/>
            <a:ext cx="8153400" cy="990600"/>
          </a:xfrm>
        </p:spPr>
        <p:txBody>
          <a:bodyPr/>
          <a:lstStyle/>
          <a:p>
            <a:pPr algn="just">
              <a:lnSpc>
                <a:spcPct val="96000"/>
              </a:lnSpc>
            </a:pPr>
            <a:r>
              <a:rPr lang="en-US" dirty="0" smtClean="0"/>
              <a:t>L. Cont.</a:t>
            </a:r>
          </a:p>
        </p:txBody>
      </p:sp>
      <p:sp>
        <p:nvSpPr>
          <p:cNvPr id="14339" name="Rectangle 3"/>
          <p:cNvSpPr>
            <a:spLocks noGrp="1" noChangeArrowheads="1"/>
          </p:cNvSpPr>
          <p:nvPr>
            <p:ph sz="quarter" idx="1"/>
          </p:nvPr>
        </p:nvSpPr>
        <p:spPr>
          <a:xfrm>
            <a:off x="612775" y="1600200"/>
            <a:ext cx="8153400" cy="4495800"/>
          </a:xfrm>
        </p:spPr>
        <p:txBody>
          <a:bodyPr/>
          <a:lstStyle/>
          <a:p>
            <a:pPr algn="just">
              <a:lnSpc>
                <a:spcPct val="96000"/>
              </a:lnSpc>
              <a:buFontTx/>
              <a:buNone/>
            </a:pPr>
            <a:r>
              <a:rPr lang="en-US" dirty="0" smtClean="0"/>
              <a:t>Achieving the Gains from Trade</a:t>
            </a:r>
          </a:p>
          <a:p>
            <a:pPr algn="just">
              <a:lnSpc>
                <a:spcPct val="96000"/>
              </a:lnSpc>
            </a:pPr>
            <a:r>
              <a:rPr lang="en-US" dirty="0" smtClean="0"/>
              <a:t>The United States and China can achieve the gains from trade if the United States specializes in producing satellites, China specializes in producing shoes, and the two countries trade. In this way, </a:t>
            </a:r>
            <a:r>
              <a:rPr lang="en-US" i="1" dirty="0" smtClean="0"/>
              <a:t>both</a:t>
            </a:r>
            <a:r>
              <a:rPr lang="en-US" dirty="0" smtClean="0"/>
              <a:t> countries can gain because </a:t>
            </a:r>
            <a:r>
              <a:rPr lang="en-US" i="1" dirty="0" smtClean="0"/>
              <a:t>both</a:t>
            </a:r>
            <a:r>
              <a:rPr lang="en-US" dirty="0" smtClean="0"/>
              <a:t> countries can have more satellites and more shoes.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12775" y="228600"/>
            <a:ext cx="8153400" cy="990600"/>
          </a:xfrm>
        </p:spPr>
        <p:txBody>
          <a:bodyPr/>
          <a:lstStyle/>
          <a:p>
            <a:pPr algn="just">
              <a:lnSpc>
                <a:spcPct val="96000"/>
              </a:lnSpc>
            </a:pPr>
            <a:r>
              <a:rPr lang="en-US" dirty="0" smtClean="0"/>
              <a:t>L. Cont.</a:t>
            </a:r>
          </a:p>
        </p:txBody>
      </p:sp>
      <p:sp>
        <p:nvSpPr>
          <p:cNvPr id="15363" name="Rectangle 3"/>
          <p:cNvSpPr>
            <a:spLocks noGrp="1" noChangeArrowheads="1"/>
          </p:cNvSpPr>
          <p:nvPr>
            <p:ph sz="quarter" idx="1"/>
          </p:nvPr>
        </p:nvSpPr>
        <p:spPr>
          <a:xfrm>
            <a:off x="612775" y="1600200"/>
            <a:ext cx="8153400" cy="4495800"/>
          </a:xfrm>
        </p:spPr>
        <p:txBody>
          <a:bodyPr/>
          <a:lstStyle/>
          <a:p>
            <a:pPr>
              <a:lnSpc>
                <a:spcPct val="96000"/>
              </a:lnSpc>
              <a:buFontTx/>
              <a:buNone/>
            </a:pPr>
            <a:r>
              <a:rPr lang="en-US" b="1" dirty="0" smtClean="0"/>
              <a:t>Dynamic comparative advantage</a:t>
            </a:r>
            <a:r>
              <a:rPr lang="en-US" dirty="0" smtClean="0"/>
              <a:t> is comparative advantage that arises from learning by-doing.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612775" y="228600"/>
            <a:ext cx="8153400" cy="990600"/>
          </a:xfrm>
        </p:spPr>
        <p:txBody>
          <a:bodyPr/>
          <a:lstStyle/>
          <a:p>
            <a:pPr eaLnBrk="1" hangingPunct="1"/>
            <a:r>
              <a:rPr lang="en-CA" dirty="0" smtClean="0"/>
              <a:t>M. A Couple of Other Points</a:t>
            </a:r>
          </a:p>
        </p:txBody>
      </p:sp>
      <p:sp>
        <p:nvSpPr>
          <p:cNvPr id="35843" name="Content Placeholder 2"/>
          <p:cNvSpPr>
            <a:spLocks noGrp="1"/>
          </p:cNvSpPr>
          <p:nvPr>
            <p:ph sz="quarter" idx="1"/>
          </p:nvPr>
        </p:nvSpPr>
        <p:spPr>
          <a:xfrm>
            <a:off x="612775" y="1600200"/>
            <a:ext cx="8153400" cy="4495800"/>
          </a:xfrm>
        </p:spPr>
        <p:txBody>
          <a:bodyPr/>
          <a:lstStyle/>
          <a:p>
            <a:pPr eaLnBrk="1" hangingPunct="1"/>
            <a:r>
              <a:rPr lang="en-CA" dirty="0" smtClean="0"/>
              <a:t>Fallacy of Composition</a:t>
            </a:r>
          </a:p>
          <a:p>
            <a:pPr lvl="2" eaLnBrk="1" hangingPunct="1"/>
            <a:r>
              <a:rPr lang="en-CA" dirty="0" smtClean="0"/>
              <a:t>If you all study harder, you can all be the top student in the class</a:t>
            </a:r>
          </a:p>
          <a:p>
            <a:pPr lvl="2" eaLnBrk="1" hangingPunct="1"/>
            <a:r>
              <a:rPr lang="en-CA" dirty="0"/>
              <a:t>The best action for a business during a time of recessions might be to lay off staff and reduce production. </a:t>
            </a:r>
            <a:r>
              <a:rPr lang="en-CA" dirty="0" smtClean="0"/>
              <a:t>A </a:t>
            </a:r>
            <a:r>
              <a:rPr lang="en-CA" dirty="0"/>
              <a:t>response that is good for a particular business might be bad for the economy, if all businesses take the same action.</a:t>
            </a:r>
            <a:endParaRPr lang="en-CA" dirty="0" smtClean="0"/>
          </a:p>
          <a:p>
            <a:pPr eaLnBrk="1" hangingPunct="1"/>
            <a:r>
              <a:rPr lang="en-CA" dirty="0" smtClean="0"/>
              <a:t>Causation</a:t>
            </a:r>
          </a:p>
          <a:p>
            <a:pPr eaLnBrk="1" hangingPunct="1"/>
            <a:r>
              <a:rPr lang="en-CA" dirty="0" smtClean="0"/>
              <a:t>Unintended Consequences</a:t>
            </a:r>
          </a:p>
          <a:p>
            <a:pPr eaLnBrk="1" hangingPunct="1"/>
            <a:endParaRPr lang="en-CA" dirty="0" smtClean="0"/>
          </a:p>
          <a:p>
            <a:pPr eaLnBrk="1" hangingPunct="1"/>
            <a:endParaRPr lang="en-CA"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For Next Week!</a:t>
            </a:r>
            <a:endParaRPr lang="en-CA" dirty="0"/>
          </a:p>
        </p:txBody>
      </p:sp>
      <p:sp>
        <p:nvSpPr>
          <p:cNvPr id="3" name="Content Placeholder 2"/>
          <p:cNvSpPr>
            <a:spLocks noGrp="1"/>
          </p:cNvSpPr>
          <p:nvPr>
            <p:ph sz="quarter" idx="1"/>
          </p:nvPr>
        </p:nvSpPr>
        <p:spPr/>
        <p:txBody>
          <a:bodyPr/>
          <a:lstStyle/>
          <a:p>
            <a:r>
              <a:rPr lang="en-CA" dirty="0" smtClean="0"/>
              <a:t>You have a Lyryx assignment so start it (its </a:t>
            </a:r>
            <a:r>
              <a:rPr lang="en-CA" smtClean="0"/>
              <a:t>due in 2 weeks)!! </a:t>
            </a:r>
            <a:endParaRPr lang="en-CA" dirty="0" smtClean="0"/>
          </a:p>
          <a:p>
            <a:endParaRPr lang="en-CA" dirty="0" smtClean="0"/>
          </a:p>
          <a:p>
            <a:r>
              <a:rPr lang="en-CA" dirty="0" smtClean="0"/>
              <a:t>Look over chapters 1&amp; 2 and we are going to talk about chapter # 3</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3323</TotalTime>
  <Words>1549</Words>
  <Application>Microsoft Office PowerPoint</Application>
  <PresentationFormat>On-screen Show (4:3)</PresentationFormat>
  <Paragraphs>226</Paragraphs>
  <Slides>33</Slides>
  <Notes>15</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Median</vt:lpstr>
      <vt:lpstr>Welcome to the Wonderful World of Microeconomics</vt:lpstr>
      <vt:lpstr>A. Introduction</vt:lpstr>
      <vt:lpstr>A. I Love Economics</vt:lpstr>
      <vt:lpstr>B. Definitions</vt:lpstr>
      <vt:lpstr>B. Macro vs Micro</vt:lpstr>
      <vt:lpstr>B. Cont</vt:lpstr>
      <vt:lpstr>B. Cont.</vt:lpstr>
      <vt:lpstr>C. A Quick Economics History Lesson</vt:lpstr>
      <vt:lpstr>C. Cont.</vt:lpstr>
      <vt:lpstr>C. Cont.</vt:lpstr>
      <vt:lpstr>C. Cont.</vt:lpstr>
      <vt:lpstr>D. Normative vs Positive</vt:lpstr>
      <vt:lpstr>D. Examples</vt:lpstr>
      <vt:lpstr>E. Economic Thinking</vt:lpstr>
      <vt:lpstr>E. Cont.</vt:lpstr>
      <vt:lpstr>E. Cont.</vt:lpstr>
      <vt:lpstr>F. Economics Applies to Everything</vt:lpstr>
      <vt:lpstr>G. What, How and For Whom </vt:lpstr>
      <vt:lpstr>G. Circular Flow</vt:lpstr>
      <vt:lpstr>H. Production Possibilities Frontier</vt:lpstr>
      <vt:lpstr>H.  Production Possibilities Model</vt:lpstr>
      <vt:lpstr>H.  Cont.</vt:lpstr>
      <vt:lpstr>I. Production Possibilities</vt:lpstr>
      <vt:lpstr>I. Opportunity Cost</vt:lpstr>
      <vt:lpstr>J. The Opportunity Cost of Going to School!</vt:lpstr>
      <vt:lpstr>K. The Difference Between Accounting and Economics</vt:lpstr>
      <vt:lpstr>L.  Absolute / Comparative Advantage</vt:lpstr>
      <vt:lpstr>L. Practice Problem</vt:lpstr>
      <vt:lpstr>L. Cont.</vt:lpstr>
      <vt:lpstr>L. Cont.</vt:lpstr>
      <vt:lpstr>L. Cont.</vt:lpstr>
      <vt:lpstr>M. A Couple of Other Points</vt:lpstr>
      <vt:lpstr>For Next Week!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Russell Turner</dc:creator>
  <cp:lastModifiedBy>CURTIS</cp:lastModifiedBy>
  <cp:revision>73</cp:revision>
  <dcterms:created xsi:type="dcterms:W3CDTF">2002-01-03T19:17:49Z</dcterms:created>
  <dcterms:modified xsi:type="dcterms:W3CDTF">2013-09-11T01:29:41Z</dcterms:modified>
</cp:coreProperties>
</file>