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91" r:id="rId23"/>
    <p:sldId id="292" r:id="rId24"/>
    <p:sldId id="293" r:id="rId25"/>
    <p:sldId id="294" r:id="rId26"/>
    <p:sldId id="295" r:id="rId27"/>
    <p:sldId id="296" r:id="rId28"/>
    <p:sldId id="297" r:id="rId29"/>
    <p:sldId id="298" r:id="rId30"/>
    <p:sldId id="299" r:id="rId31"/>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4" d="100"/>
          <a:sy n="74" d="100"/>
        </p:scale>
        <p:origin x="-126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8" name="Rectangle 7"/>
          <p:cNvSpPr/>
          <p:nvPr/>
        </p:nvSpPr>
        <p:spPr>
          <a:xfrm>
            <a:off x="777240" y="0"/>
            <a:ext cx="75438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762000" y="3200400"/>
            <a:ext cx="7543800" cy="1524000"/>
          </a:xfrm>
        </p:spPr>
        <p:txBody>
          <a:bodyPr>
            <a:noAutofit/>
          </a:bodyPr>
          <a:lstStyle>
            <a:lvl1pPr>
              <a:defRPr sz="8000"/>
            </a:lvl1pPr>
          </a:lstStyle>
          <a:p>
            <a:r>
              <a:rPr lang="fr-FR" smtClean="0"/>
              <a:t>Modifiez le style du titre</a:t>
            </a:r>
            <a:endParaRPr lang="en-US" dirty="0"/>
          </a:p>
        </p:txBody>
      </p:sp>
      <p:sp>
        <p:nvSpPr>
          <p:cNvPr id="3" name="Subtitle 2"/>
          <p:cNvSpPr>
            <a:spLocks noGrp="1"/>
          </p:cNvSpPr>
          <p:nvPr>
            <p:ph type="subTitle" idx="1"/>
          </p:nvPr>
        </p:nvSpPr>
        <p:spPr>
          <a:xfrm>
            <a:off x="762000" y="4724400"/>
            <a:ext cx="6858000" cy="990600"/>
          </a:xfrm>
        </p:spPr>
        <p:txBody>
          <a:bodyPr anchor="t" anchorCtr="0">
            <a:normAutofit/>
          </a:bodyPr>
          <a:lstStyle>
            <a:lvl1pPr marL="0" indent="0" algn="l">
              <a:buNone/>
              <a:defRPr sz="28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6A3731C5-7115-40F6-8F6C-8D611B961DE9}" type="datetimeFigureOut">
              <a:rPr lang="fr-FR" smtClean="0"/>
              <a:t>22/11/2014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F70AF05-3C56-47B2-BAEF-27E564DD4F60}" type="slidenum">
              <a:rPr lang="fr-FR" smtClean="0"/>
              <a:t>‹N°›</a:t>
            </a:fld>
            <a:endParaRPr lang="fr-FR"/>
          </a:p>
        </p:txBody>
      </p:sp>
      <p:sp>
        <p:nvSpPr>
          <p:cNvPr id="7" name="Rectangle 6"/>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Date Placeholder 3"/>
          <p:cNvSpPr>
            <a:spLocks noGrp="1"/>
          </p:cNvSpPr>
          <p:nvPr>
            <p:ph type="dt" sz="half" idx="10"/>
          </p:nvPr>
        </p:nvSpPr>
        <p:spPr/>
        <p:txBody>
          <a:bodyPr/>
          <a:lstStyle/>
          <a:p>
            <a:fld id="{6A3731C5-7115-40F6-8F6C-8D611B961DE9}" type="datetimeFigureOut">
              <a:rPr lang="fr-FR" smtClean="0"/>
              <a:t>22/11/2014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F70AF05-3C56-47B2-BAEF-27E564DD4F60}" type="slidenum">
              <a:rPr lang="fr-FR" smtClean="0"/>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7" name="Rectangle 6"/>
          <p:cNvSpPr/>
          <p:nvPr/>
        </p:nvSpPr>
        <p:spPr>
          <a:xfrm>
            <a:off x="777240" y="0"/>
            <a:ext cx="75438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62000" y="3276600"/>
            <a:ext cx="7543800" cy="1676400"/>
          </a:xfrm>
        </p:spPr>
        <p:txBody>
          <a:bodyPr anchor="b" anchorCtr="0"/>
          <a:lstStyle>
            <a:lvl1pPr algn="l">
              <a:defRPr sz="5400" b="0" cap="all"/>
            </a:lvl1pPr>
          </a:lstStyle>
          <a:p>
            <a:r>
              <a:rPr lang="fr-FR" smtClean="0"/>
              <a:t>Modifiez le style du titre</a:t>
            </a:r>
            <a:endParaRPr lang="en-US" dirty="0"/>
          </a:p>
        </p:txBody>
      </p:sp>
      <p:sp>
        <p:nvSpPr>
          <p:cNvPr id="3" name="Text Placeholder 2"/>
          <p:cNvSpPr>
            <a:spLocks noGrp="1"/>
          </p:cNvSpPr>
          <p:nvPr>
            <p:ph type="body" idx="1"/>
          </p:nvPr>
        </p:nvSpPr>
        <p:spPr>
          <a:xfrm>
            <a:off x="762000" y="4953000"/>
            <a:ext cx="6858000" cy="914400"/>
          </a:xfrm>
        </p:spPr>
        <p:txBody>
          <a:bodyPr anchor="t" anchorCtr="0">
            <a:normAutofit/>
          </a:bodyPr>
          <a:lstStyle>
            <a:lvl1pPr marL="0" indent="0">
              <a:buNone/>
              <a:defRPr sz="28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6A3731C5-7115-40F6-8F6C-8D611B961DE9}" type="datetimeFigureOut">
              <a:rPr lang="fr-FR" smtClean="0"/>
              <a:t>22/11/2014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F70AF05-3C56-47B2-BAEF-27E564DD4F60}" type="slidenum">
              <a:rPr lang="fr-FR" smtClean="0"/>
              <a:t>‹N°›</a:t>
            </a:fld>
            <a:endParaRPr lang="fr-FR"/>
          </a:p>
        </p:txBody>
      </p:sp>
      <p:sp>
        <p:nvSpPr>
          <p:cNvPr id="8" name="Rectangle 7"/>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a:p>
        </p:txBody>
      </p:sp>
      <p:sp>
        <p:nvSpPr>
          <p:cNvPr id="3" name="Content Placeholder 2"/>
          <p:cNvSpPr>
            <a:spLocks noGrp="1"/>
          </p:cNvSpPr>
          <p:nvPr>
            <p:ph sz="half" idx="1"/>
          </p:nvPr>
        </p:nvSpPr>
        <p:spPr>
          <a:xfrm>
            <a:off x="762000" y="609601"/>
            <a:ext cx="36576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4648200" y="609601"/>
            <a:ext cx="36576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5" name="Date Placeholder 4"/>
          <p:cNvSpPr>
            <a:spLocks noGrp="1"/>
          </p:cNvSpPr>
          <p:nvPr>
            <p:ph type="dt" sz="half" idx="10"/>
          </p:nvPr>
        </p:nvSpPr>
        <p:spPr/>
        <p:txBody>
          <a:bodyPr/>
          <a:lstStyle/>
          <a:p>
            <a:fld id="{6A3731C5-7115-40F6-8F6C-8D611B961DE9}" type="datetimeFigureOut">
              <a:rPr lang="fr-FR" smtClean="0"/>
              <a:t>22/11/2014</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9F70AF05-3C56-47B2-BAEF-27E564DD4F60}" type="slidenum">
              <a:rPr lang="fr-FR" smtClean="0"/>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smtClean="0"/>
              <a:t>Modifiez le style du titre</a:t>
            </a:r>
            <a:endParaRPr lang="en-US" dirty="0"/>
          </a:p>
        </p:txBody>
      </p:sp>
      <p:sp>
        <p:nvSpPr>
          <p:cNvPr id="3" name="Text Placeholder 2"/>
          <p:cNvSpPr>
            <a:spLocks noGrp="1"/>
          </p:cNvSpPr>
          <p:nvPr>
            <p:ph type="body" idx="1"/>
          </p:nvPr>
        </p:nvSpPr>
        <p:spPr>
          <a:xfrm>
            <a:off x="758952" y="609600"/>
            <a:ext cx="36576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758952" y="1329264"/>
            <a:ext cx="3657600" cy="3048000"/>
          </a:xfrm>
        </p:spPr>
        <p:txBody>
          <a:bodyPr anchor="t" anchorCtr="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4645152" y="609600"/>
            <a:ext cx="36576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4645152" y="1329264"/>
            <a:ext cx="3657600" cy="3048000"/>
          </a:xfrm>
        </p:spPr>
        <p:txBody>
          <a:bodyPr anchor="t" anchorCtr="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7" name="Date Placeholder 6"/>
          <p:cNvSpPr>
            <a:spLocks noGrp="1"/>
          </p:cNvSpPr>
          <p:nvPr>
            <p:ph type="dt" sz="half" idx="10"/>
          </p:nvPr>
        </p:nvSpPr>
        <p:spPr/>
        <p:txBody>
          <a:bodyPr/>
          <a:lstStyle/>
          <a:p>
            <a:fld id="{6A3731C5-7115-40F6-8F6C-8D611B961DE9}" type="datetimeFigureOut">
              <a:rPr lang="fr-FR" smtClean="0"/>
              <a:t>22/11/2014</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9F70AF05-3C56-47B2-BAEF-27E564DD4F60}" type="slidenum">
              <a:rPr lang="fr-FR" smtClean="0"/>
              <a:t>‹N°›</a:t>
            </a:fld>
            <a:endParaRPr lang="fr-FR"/>
          </a:p>
        </p:txBody>
      </p:sp>
      <p:cxnSp>
        <p:nvCxnSpPr>
          <p:cNvPr id="11" name="Straight Connector 10"/>
          <p:cNvCxnSpPr/>
          <p:nvPr/>
        </p:nvCxnSpPr>
        <p:spPr>
          <a:xfrm>
            <a:off x="758952" y="1249362"/>
            <a:ext cx="36576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645152" y="1249362"/>
            <a:ext cx="3657600" cy="1588"/>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6A3731C5-7115-40F6-8F6C-8D611B961DE9}" type="datetimeFigureOut">
              <a:rPr lang="fr-FR" smtClean="0"/>
              <a:t>22/11/2014</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9F70AF05-3C56-47B2-BAEF-27E564DD4F60}" type="slidenum">
              <a:rPr lang="fr-FR" smtClean="0"/>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3731C5-7115-40F6-8F6C-8D611B961DE9}" type="datetimeFigureOut">
              <a:rPr lang="fr-FR" smtClean="0"/>
              <a:t>22/11/2014</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9F70AF05-3C56-47B2-BAEF-27E564DD4F60}" type="slidenum">
              <a:rPr lang="fr-FR" smtClean="0"/>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762000" y="4572000"/>
            <a:ext cx="6784848" cy="1600200"/>
          </a:xfrm>
        </p:spPr>
        <p:txBody>
          <a:bodyPr anchor="b">
            <a:normAutofit/>
          </a:bodyPr>
          <a:lstStyle>
            <a:lvl1pPr algn="l">
              <a:defRPr sz="5400" b="0"/>
            </a:lvl1pPr>
          </a:lstStyle>
          <a:p>
            <a:r>
              <a:rPr lang="fr-FR" smtClean="0"/>
              <a:t>Modifiez le style du titre</a:t>
            </a:r>
            <a:endParaRPr lang="en-US"/>
          </a:p>
        </p:txBody>
      </p:sp>
      <p:sp>
        <p:nvSpPr>
          <p:cNvPr id="3" name="Content Placeholder 2"/>
          <p:cNvSpPr>
            <a:spLocks noGrp="1"/>
          </p:cNvSpPr>
          <p:nvPr>
            <p:ph idx="1"/>
          </p:nvPr>
        </p:nvSpPr>
        <p:spPr>
          <a:xfrm>
            <a:off x="3710866" y="457200"/>
            <a:ext cx="4594934" cy="4114799"/>
          </a:xfrm>
        </p:spPr>
        <p:txBody>
          <a:bodyP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762001" y="457200"/>
            <a:ext cx="2673657" cy="4114800"/>
          </a:xfrm>
        </p:spPr>
        <p:txBody>
          <a:bodyPr>
            <a:normAutofit/>
          </a:bodyPr>
          <a:lstStyle>
            <a:lvl1pPr marL="0" indent="0">
              <a:buNone/>
              <a:defRPr sz="21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6A3731C5-7115-40F6-8F6C-8D611B961DE9}" type="datetimeFigureOut">
              <a:rPr lang="fr-FR" smtClean="0"/>
              <a:t>22/11/2014</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9F70AF05-3C56-47B2-BAEF-27E564DD4F60}" type="slidenum">
              <a:rPr lang="fr-FR" smtClean="0"/>
              <a:t>‹N°›</a:t>
            </a:fld>
            <a:endParaRPr lang="fr-FR"/>
          </a:p>
        </p:txBody>
      </p:sp>
      <p:cxnSp>
        <p:nvCxnSpPr>
          <p:cNvPr id="10" name="Straight Connector 9"/>
          <p:cNvCxnSpPr/>
          <p:nvPr/>
        </p:nvCxnSpPr>
        <p:spPr>
          <a:xfrm rot="5400000">
            <a:off x="1677194" y="2514600"/>
            <a:ext cx="3810000" cy="1588"/>
          </a:xfrm>
          <a:prstGeom prst="line">
            <a:avLst/>
          </a:prstGeom>
          <a:ln>
            <a:solidFill>
              <a:schemeClr val="tx2">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758952" y="4572000"/>
            <a:ext cx="6784848" cy="1600200"/>
          </a:xfrm>
        </p:spPr>
        <p:txBody>
          <a:bodyPr anchor="b">
            <a:normAutofit/>
          </a:bodyPr>
          <a:lstStyle>
            <a:lvl1pPr algn="l">
              <a:defRPr sz="5400" b="0"/>
            </a:lvl1pPr>
          </a:lstStyle>
          <a:p>
            <a:r>
              <a:rPr lang="fr-FR" smtClean="0"/>
              <a:t>Modifiez le style du titre</a:t>
            </a:r>
            <a:endParaRPr lang="en-US" dirty="0"/>
          </a:p>
        </p:txBody>
      </p:sp>
      <p:sp>
        <p:nvSpPr>
          <p:cNvPr id="3" name="Picture Placeholder 2"/>
          <p:cNvSpPr>
            <a:spLocks noGrp="1"/>
          </p:cNvSpPr>
          <p:nvPr>
            <p:ph type="pic" idx="1"/>
          </p:nvPr>
        </p:nvSpPr>
        <p:spPr>
          <a:xfrm>
            <a:off x="777240" y="457200"/>
            <a:ext cx="7543800" cy="2895600"/>
          </a:xfrm>
          <a:ln w="6350">
            <a:solidFill>
              <a:schemeClr val="tx2"/>
            </a:solid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a:p>
        </p:txBody>
      </p:sp>
      <p:sp>
        <p:nvSpPr>
          <p:cNvPr id="4" name="Text Placeholder 3"/>
          <p:cNvSpPr>
            <a:spLocks noGrp="1"/>
          </p:cNvSpPr>
          <p:nvPr>
            <p:ph type="body" sz="half" idx="2"/>
          </p:nvPr>
        </p:nvSpPr>
        <p:spPr>
          <a:xfrm>
            <a:off x="850392" y="3505200"/>
            <a:ext cx="7391400" cy="804862"/>
          </a:xfrm>
        </p:spPr>
        <p:txBody>
          <a:bodyPr anchor="t" anchorCtr="0">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6A3731C5-7115-40F6-8F6C-8D611B961DE9}" type="datetimeFigureOut">
              <a:rPr lang="fr-FR" smtClean="0"/>
              <a:t>22/11/2014</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9F70AF05-3C56-47B2-BAEF-27E564DD4F60}" type="slidenum">
              <a:rPr lang="fr-FR" smtClean="0"/>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a:xfrm>
            <a:off x="914400" y="685800"/>
            <a:ext cx="7239000" cy="3886200"/>
          </a:xfrm>
        </p:spPr>
        <p:txBody>
          <a:bodyPr vert="eaVert" anchor="t" anchorCtr="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Date Placeholder 3"/>
          <p:cNvSpPr>
            <a:spLocks noGrp="1"/>
          </p:cNvSpPr>
          <p:nvPr>
            <p:ph type="dt" sz="half" idx="10"/>
          </p:nvPr>
        </p:nvSpPr>
        <p:spPr/>
        <p:txBody>
          <a:bodyPr/>
          <a:lstStyle/>
          <a:p>
            <a:fld id="{6A3731C5-7115-40F6-8F6C-8D611B961DE9}" type="datetimeFigureOut">
              <a:rPr lang="fr-FR" smtClean="0"/>
              <a:t>22/11/2014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F70AF05-3C56-47B2-BAEF-27E564DD4F60}" type="slidenum">
              <a:rPr lang="fr-FR" smtClean="0"/>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2000" y="685801"/>
            <a:ext cx="1828800" cy="5410199"/>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2590800" y="685801"/>
            <a:ext cx="5715000" cy="4876800"/>
          </a:xfrm>
        </p:spPr>
        <p:txBody>
          <a:bodyPr vert="eaVert" anchor="t" anchorCtr="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Date Placeholder 3"/>
          <p:cNvSpPr>
            <a:spLocks noGrp="1"/>
          </p:cNvSpPr>
          <p:nvPr>
            <p:ph type="dt" sz="half" idx="10"/>
          </p:nvPr>
        </p:nvSpPr>
        <p:spPr/>
        <p:txBody>
          <a:bodyPr/>
          <a:lstStyle/>
          <a:p>
            <a:fld id="{6A3731C5-7115-40F6-8F6C-8D611B961DE9}" type="datetimeFigureOut">
              <a:rPr lang="fr-FR" smtClean="0"/>
              <a:t>22/11/2014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F70AF05-3C56-47B2-BAEF-27E564DD4F60}" type="slidenum">
              <a:rPr lang="fr-FR" smtClean="0"/>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2000" y="4572000"/>
            <a:ext cx="6781800" cy="1600200"/>
          </a:xfrm>
          <a:prstGeom prst="rect">
            <a:avLst/>
          </a:prstGeom>
        </p:spPr>
        <p:txBody>
          <a:bodyPr vert="horz" lIns="91440" tIns="45720" rIns="91440" bIns="45720" rtlCol="0" anchor="b" anchorCtr="0">
            <a:normAutofit/>
          </a:bodyPr>
          <a:lstStyle/>
          <a:p>
            <a:r>
              <a:rPr lang="fr-FR" smtClean="0"/>
              <a:t>Modifiez le style du titre</a:t>
            </a:r>
            <a:endParaRPr lang="en-US" dirty="0"/>
          </a:p>
        </p:txBody>
      </p:sp>
      <p:sp>
        <p:nvSpPr>
          <p:cNvPr id="3" name="Text Placeholder 2"/>
          <p:cNvSpPr>
            <a:spLocks noGrp="1"/>
          </p:cNvSpPr>
          <p:nvPr>
            <p:ph type="body" idx="1"/>
          </p:nvPr>
        </p:nvSpPr>
        <p:spPr>
          <a:xfrm>
            <a:off x="762000" y="685800"/>
            <a:ext cx="7543800" cy="3886200"/>
          </a:xfrm>
          <a:prstGeom prst="rect">
            <a:avLst/>
          </a:prstGeom>
        </p:spPr>
        <p:txBody>
          <a:bodyPr vert="horz" lIns="91440" tIns="45720" rIns="91440" bIns="45720" rtlCol="0" anchor="ctr" anchorCtr="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6248400" y="6208776"/>
            <a:ext cx="2133600" cy="365125"/>
          </a:xfrm>
          <a:prstGeom prst="rect">
            <a:avLst/>
          </a:prstGeom>
        </p:spPr>
        <p:txBody>
          <a:bodyPr vert="horz" lIns="91440" tIns="45720" rIns="91440" bIns="45720" rtlCol="0" anchor="ctr"/>
          <a:lstStyle>
            <a:lvl1pPr algn="r">
              <a:defRPr sz="1200" b="1">
                <a:solidFill>
                  <a:schemeClr val="tx2">
                    <a:lumMod val="90000"/>
                    <a:lumOff val="10000"/>
                  </a:schemeClr>
                </a:solidFill>
                <a:latin typeface="+mn-lt"/>
              </a:defRPr>
            </a:lvl1pPr>
          </a:lstStyle>
          <a:p>
            <a:fld id="{6A3731C5-7115-40F6-8F6C-8D611B961DE9}" type="datetimeFigureOut">
              <a:rPr lang="fr-FR" smtClean="0"/>
              <a:t>22/11/2014</a:t>
            </a:fld>
            <a:endParaRPr lang="fr-FR"/>
          </a:p>
        </p:txBody>
      </p:sp>
      <p:sp>
        <p:nvSpPr>
          <p:cNvPr id="5" name="Footer Placeholder 4"/>
          <p:cNvSpPr>
            <a:spLocks noGrp="1"/>
          </p:cNvSpPr>
          <p:nvPr>
            <p:ph type="ftr" sz="quarter" idx="3"/>
          </p:nvPr>
        </p:nvSpPr>
        <p:spPr>
          <a:xfrm>
            <a:off x="761999" y="6208776"/>
            <a:ext cx="4873869" cy="365125"/>
          </a:xfrm>
          <a:prstGeom prst="rect">
            <a:avLst/>
          </a:prstGeom>
        </p:spPr>
        <p:txBody>
          <a:bodyPr vert="horz" lIns="91440" tIns="45720" rIns="91440" bIns="45720" rtlCol="0" anchor="ctr"/>
          <a:lstStyle>
            <a:lvl1pPr algn="l">
              <a:defRPr sz="1200" b="1">
                <a:solidFill>
                  <a:schemeClr val="tx2">
                    <a:lumMod val="90000"/>
                    <a:lumOff val="10000"/>
                  </a:schemeClr>
                </a:solidFill>
              </a:defRPr>
            </a:lvl1pPr>
          </a:lstStyle>
          <a:p>
            <a:endParaRPr lang="fr-FR"/>
          </a:p>
        </p:txBody>
      </p:sp>
      <p:sp>
        <p:nvSpPr>
          <p:cNvPr id="6" name="Slide Number Placeholder 5"/>
          <p:cNvSpPr>
            <a:spLocks noGrp="1"/>
          </p:cNvSpPr>
          <p:nvPr>
            <p:ph type="sldNum" sz="quarter" idx="4"/>
          </p:nvPr>
        </p:nvSpPr>
        <p:spPr>
          <a:xfrm>
            <a:off x="7620000" y="5687568"/>
            <a:ext cx="762000" cy="365125"/>
          </a:xfrm>
          <a:prstGeom prst="rect">
            <a:avLst/>
          </a:prstGeom>
        </p:spPr>
        <p:txBody>
          <a:bodyPr vert="horz" lIns="91440" tIns="45720" rIns="91440" bIns="45720" rtlCol="0" anchor="ctr"/>
          <a:lstStyle>
            <a:lvl1pPr algn="r">
              <a:defRPr sz="2400">
                <a:solidFill>
                  <a:schemeClr val="tx1">
                    <a:lumMod val="85000"/>
                    <a:lumOff val="15000"/>
                  </a:schemeClr>
                </a:solidFill>
                <a:latin typeface="+mj-lt"/>
              </a:defRPr>
            </a:lvl1pPr>
          </a:lstStyle>
          <a:p>
            <a:fld id="{9F70AF05-3C56-47B2-BAEF-27E564DD4F60}" type="slidenum">
              <a:rPr lang="fr-FR" smtClean="0"/>
              <a:t>‹N°›</a:t>
            </a:fld>
            <a:endParaRPr lang="fr-FR"/>
          </a:p>
        </p:txBody>
      </p:sp>
      <p:sp>
        <p:nvSpPr>
          <p:cNvPr id="8" name="Rectangle 7"/>
          <p:cNvSpPr/>
          <p:nvPr/>
        </p:nvSpPr>
        <p:spPr>
          <a:xfrm>
            <a:off x="777240" y="0"/>
            <a:ext cx="7543800" cy="381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54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594360" indent="-274320" algn="l" defTabSz="914400" rtl="0" eaLnBrk="1" latinLnBrk="0" hangingPunct="1">
        <a:spcBef>
          <a:spcPct val="20000"/>
        </a:spcBef>
        <a:buClr>
          <a:schemeClr val="accent1"/>
        </a:buClr>
        <a:buFont typeface="Arial" pitchFamily="34" charset="0"/>
        <a:buChar char="•"/>
        <a:defRPr sz="2200" kern="1200">
          <a:solidFill>
            <a:schemeClr val="tx2"/>
          </a:solidFill>
          <a:latin typeface="+mn-lt"/>
          <a:ea typeface="+mn-ea"/>
          <a:cs typeface="+mn-cs"/>
        </a:defRPr>
      </a:lvl2pPr>
      <a:lvl3pPr marL="868680" indent="-228600" algn="l" defTabSz="914400" rtl="0" eaLnBrk="1" latinLnBrk="0" hangingPunct="1">
        <a:spcBef>
          <a:spcPct val="20000"/>
        </a:spcBef>
        <a:buClr>
          <a:schemeClr val="accent1"/>
        </a:buClr>
        <a:buFont typeface="Arial" pitchFamily="34" charset="0"/>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Font typeface="Arial" pitchFamily="34" charset="0"/>
        <a:buChar char="•"/>
        <a:defRPr sz="1800" kern="1200">
          <a:solidFill>
            <a:schemeClr val="tx2"/>
          </a:solidFill>
          <a:latin typeface="+mn-lt"/>
          <a:ea typeface="+mn-ea"/>
          <a:cs typeface="+mn-cs"/>
        </a:defRPr>
      </a:lvl4pPr>
      <a:lvl5pPr marL="1371600" indent="-228600" algn="l" defTabSz="914400" rtl="0" eaLnBrk="1" latinLnBrk="0" hangingPunct="1">
        <a:spcBef>
          <a:spcPct val="20000"/>
        </a:spcBef>
        <a:buClr>
          <a:schemeClr val="accent1"/>
        </a:buClr>
        <a:buFont typeface="Arial" pitchFamily="34" charset="0"/>
        <a:buChar char="•"/>
        <a:defRPr sz="1800" kern="1200" baseline="0">
          <a:solidFill>
            <a:schemeClr val="tx2"/>
          </a:solidFill>
          <a:latin typeface="+mn-lt"/>
          <a:ea typeface="+mn-ea"/>
          <a:cs typeface="+mn-cs"/>
        </a:defRPr>
      </a:lvl5pPr>
      <a:lvl6pPr marL="164592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6pPr>
      <a:lvl7pPr marL="1901952"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7pPr>
      <a:lvl8pPr marL="219456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8pPr>
      <a:lvl9pPr marL="246888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827584" y="908720"/>
            <a:ext cx="7543800" cy="1524000"/>
          </a:xfrm>
        </p:spPr>
        <p:txBody>
          <a:bodyPr/>
          <a:lstStyle/>
          <a:p>
            <a:r>
              <a:rPr lang="fr-FR" dirty="0" smtClean="0"/>
              <a:t>Corrigé examen </a:t>
            </a:r>
            <a:r>
              <a:rPr lang="fr-FR" dirty="0" smtClean="0"/>
              <a:t>2</a:t>
            </a:r>
            <a:endParaRPr lang="fr-FR" dirty="0"/>
          </a:p>
        </p:txBody>
      </p:sp>
      <p:sp>
        <p:nvSpPr>
          <p:cNvPr id="3" name="Sous-titre 2"/>
          <p:cNvSpPr>
            <a:spLocks noGrp="1"/>
          </p:cNvSpPr>
          <p:nvPr>
            <p:ph type="subTitle" idx="1"/>
          </p:nvPr>
        </p:nvSpPr>
        <p:spPr>
          <a:xfrm>
            <a:off x="762000" y="4221088"/>
            <a:ext cx="6858000" cy="1493912"/>
          </a:xfrm>
        </p:spPr>
        <p:txBody>
          <a:bodyPr>
            <a:normAutofit lnSpcReduction="10000"/>
          </a:bodyPr>
          <a:lstStyle/>
          <a:p>
            <a:r>
              <a:rPr lang="fr-FR" dirty="0" smtClean="0"/>
              <a:t>ECO 2513B</a:t>
            </a:r>
          </a:p>
          <a:p>
            <a:r>
              <a:rPr lang="fr-FR" dirty="0" smtClean="0"/>
              <a:t>Automne 2014</a:t>
            </a:r>
          </a:p>
          <a:p>
            <a:r>
              <a:rPr lang="fr-FR" dirty="0" smtClean="0"/>
              <a:t>Université d’Ottawa</a:t>
            </a:r>
            <a:endParaRPr lang="fr-FR" dirty="0"/>
          </a:p>
        </p:txBody>
      </p:sp>
    </p:spTree>
    <p:extLst>
      <p:ext uri="{BB962C8B-B14F-4D97-AF65-F5344CB8AC3E}">
        <p14:creationId xmlns:p14="http://schemas.microsoft.com/office/powerpoint/2010/main" val="9606935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 </a:t>
            </a:r>
            <a:endParaRPr lang="fr-FR" dirty="0"/>
          </a:p>
        </p:txBody>
      </p:sp>
      <p:sp>
        <p:nvSpPr>
          <p:cNvPr id="3" name="Rectangle 2"/>
          <p:cNvSpPr/>
          <p:nvPr/>
        </p:nvSpPr>
        <p:spPr>
          <a:xfrm>
            <a:off x="219136" y="3789040"/>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388910" y="836712"/>
            <a:ext cx="8208912" cy="4524315"/>
          </a:xfrm>
          <a:prstGeom prst="rect">
            <a:avLst/>
          </a:prstGeom>
        </p:spPr>
        <p:txBody>
          <a:bodyPr wrap="square">
            <a:spAutoFit/>
          </a:bodyPr>
          <a:lstStyle/>
          <a:p>
            <a:r>
              <a:rPr lang="fr-FR" sz="2400" dirty="0"/>
              <a:t>1) Selon les théories du libre-échange, parmi les éléments suivants, lequel peut remettre en cause l’efficacité économique des échanges internationaux ?</a:t>
            </a:r>
          </a:p>
          <a:p>
            <a:r>
              <a:rPr lang="fr-FR" sz="2400" dirty="0"/>
              <a:t>A. La présence d’oligopoles disposant de pouvoir de marché.</a:t>
            </a:r>
          </a:p>
          <a:p>
            <a:r>
              <a:rPr lang="fr-FR" sz="2400" dirty="0"/>
              <a:t>B. L’existence de quotas d’importations pour un bien.</a:t>
            </a:r>
          </a:p>
          <a:p>
            <a:r>
              <a:rPr lang="fr-FR" sz="2400" dirty="0"/>
              <a:t>C. Une intervention des autorités monétaires ou politiques pour faire baisser la valeur de la monnaie nationale de façon à favoriser les exportations.</a:t>
            </a:r>
          </a:p>
          <a:p>
            <a:r>
              <a:rPr lang="fr-FR" sz="2400" dirty="0"/>
              <a:t>D. A, B et C peuvent remettre en cause l’efficacité économique des échanges internationaux.</a:t>
            </a:r>
          </a:p>
          <a:p>
            <a:r>
              <a:rPr lang="fr-FR" sz="2400" dirty="0"/>
              <a:t>E. B et C peuvent remettre en cause l’efficacité économique des échanges internationaux.</a:t>
            </a:r>
          </a:p>
        </p:txBody>
      </p:sp>
    </p:spTree>
    <p:extLst>
      <p:ext uri="{BB962C8B-B14F-4D97-AF65-F5344CB8AC3E}">
        <p14:creationId xmlns:p14="http://schemas.microsoft.com/office/powerpoint/2010/main" val="3707697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 </a:t>
            </a:r>
            <a:endParaRPr lang="fr-FR" dirty="0"/>
          </a:p>
        </p:txBody>
      </p:sp>
      <p:sp>
        <p:nvSpPr>
          <p:cNvPr id="3" name="Rectangle 2"/>
          <p:cNvSpPr/>
          <p:nvPr/>
        </p:nvSpPr>
        <p:spPr>
          <a:xfrm>
            <a:off x="281182" y="4581128"/>
            <a:ext cx="8496944" cy="51509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725839" y="1556792"/>
            <a:ext cx="7560840" cy="3539430"/>
          </a:xfrm>
          <a:prstGeom prst="rect">
            <a:avLst/>
          </a:prstGeom>
        </p:spPr>
        <p:txBody>
          <a:bodyPr wrap="square">
            <a:spAutoFit/>
          </a:bodyPr>
          <a:lstStyle/>
          <a:p>
            <a:r>
              <a:rPr lang="fr-FR" sz="2800" dirty="0"/>
              <a:t>2) La compétitivité à l’international des entreprises d’un pays peut dépendre :</a:t>
            </a:r>
          </a:p>
          <a:p>
            <a:r>
              <a:rPr lang="fr-FR" sz="2800" dirty="0"/>
              <a:t>A. de la productivité du travail et du capital.</a:t>
            </a:r>
          </a:p>
          <a:p>
            <a:r>
              <a:rPr lang="fr-FR" sz="2800" dirty="0"/>
              <a:t>B. du taux de change de la monnaie nationale.</a:t>
            </a:r>
          </a:p>
          <a:p>
            <a:r>
              <a:rPr lang="fr-FR" sz="2800" dirty="0"/>
              <a:t>C. de l’image de marque des produits fabriqués par les entreprises nationales.</a:t>
            </a:r>
          </a:p>
          <a:p>
            <a:r>
              <a:rPr lang="fr-FR" sz="2800" dirty="0"/>
              <a:t>D. Les réponses A et B sont vraies.</a:t>
            </a:r>
          </a:p>
          <a:p>
            <a:r>
              <a:rPr lang="fr-FR" sz="2800" dirty="0"/>
              <a:t>E. les réponses A, B et C sont vraies.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3 </a:t>
            </a:r>
            <a:endParaRPr lang="fr-FR" dirty="0"/>
          </a:p>
        </p:txBody>
      </p:sp>
      <p:sp>
        <p:nvSpPr>
          <p:cNvPr id="3" name="Rectangle 2"/>
          <p:cNvSpPr/>
          <p:nvPr/>
        </p:nvSpPr>
        <p:spPr>
          <a:xfrm>
            <a:off x="467544" y="4941168"/>
            <a:ext cx="8496944" cy="491867"/>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75556" y="908720"/>
            <a:ext cx="7848872" cy="4524315"/>
          </a:xfrm>
          <a:prstGeom prst="rect">
            <a:avLst/>
          </a:prstGeom>
        </p:spPr>
        <p:txBody>
          <a:bodyPr wrap="square">
            <a:spAutoFit/>
          </a:bodyPr>
          <a:lstStyle/>
          <a:p>
            <a:r>
              <a:rPr lang="fr-FR" sz="2400" dirty="0"/>
              <a:t>3) Selon la théorie </a:t>
            </a:r>
            <a:r>
              <a:rPr lang="fr-FR" sz="2400" dirty="0" err="1"/>
              <a:t>ricardienne</a:t>
            </a:r>
            <a:r>
              <a:rPr lang="fr-FR" sz="2400" dirty="0"/>
              <a:t> des échanges, le Canada devrait :</a:t>
            </a:r>
          </a:p>
          <a:p>
            <a:r>
              <a:rPr lang="fr-FR" sz="2400" dirty="0"/>
              <a:t>A. protéger les activités de production qui sont mises en concurrence par les pays à bas coûts de main d’œuvre.</a:t>
            </a:r>
          </a:p>
          <a:p>
            <a:r>
              <a:rPr lang="fr-FR" sz="2400" dirty="0"/>
              <a:t>B. développer les subventions à l’exportation pour les entreprises des secteurs ne disposant pas d’un avantage comparatif.</a:t>
            </a:r>
          </a:p>
          <a:p>
            <a:r>
              <a:rPr lang="fr-FR" sz="2400" dirty="0"/>
              <a:t>C. mettre en place une politique encourageant les ménages canadiens à « acheter canadien ».</a:t>
            </a:r>
          </a:p>
          <a:p>
            <a:r>
              <a:rPr lang="fr-FR" sz="2400" dirty="0"/>
              <a:t>D. développer ses exportations de pétrole et limiter les importations de produits industriels.</a:t>
            </a:r>
          </a:p>
          <a:p>
            <a:r>
              <a:rPr lang="fr-FR" sz="2400" dirty="0"/>
              <a:t>E. Aucune de ces réponses.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4 </a:t>
            </a:r>
            <a:endParaRPr lang="fr-FR" dirty="0"/>
          </a:p>
        </p:txBody>
      </p:sp>
      <p:sp>
        <p:nvSpPr>
          <p:cNvPr id="3" name="Rectangle 2"/>
          <p:cNvSpPr/>
          <p:nvPr/>
        </p:nvSpPr>
        <p:spPr>
          <a:xfrm>
            <a:off x="323528" y="4365103"/>
            <a:ext cx="8496944" cy="944821"/>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611560" y="908720"/>
            <a:ext cx="7920880" cy="4401205"/>
          </a:xfrm>
          <a:prstGeom prst="rect">
            <a:avLst/>
          </a:prstGeom>
        </p:spPr>
        <p:txBody>
          <a:bodyPr wrap="square">
            <a:spAutoFit/>
          </a:bodyPr>
          <a:lstStyle/>
          <a:p>
            <a:r>
              <a:rPr lang="fr-FR" sz="2800" dirty="0"/>
              <a:t>4) Parmi les mesures suivantes, laquelle peut être considérée comme une barrière non tarifaire ?</a:t>
            </a:r>
          </a:p>
          <a:p>
            <a:r>
              <a:rPr lang="fr-FR" sz="2800" dirty="0"/>
              <a:t>A. Des contingentements.</a:t>
            </a:r>
          </a:p>
          <a:p>
            <a:r>
              <a:rPr lang="fr-FR" sz="2800" dirty="0"/>
              <a:t>B. Des mesures réservant les marchés publics aux entreprises nationales.</a:t>
            </a:r>
          </a:p>
          <a:p>
            <a:r>
              <a:rPr lang="fr-FR" sz="2800" dirty="0"/>
              <a:t>C. Des normes de qualité des produits.</a:t>
            </a:r>
          </a:p>
          <a:p>
            <a:r>
              <a:rPr lang="fr-FR" sz="2800" dirty="0"/>
              <a:t>D. Les réponses A et B peuvent être considérées comme des barrières non tarifaires.</a:t>
            </a:r>
          </a:p>
          <a:p>
            <a:r>
              <a:rPr lang="fr-FR" sz="2800" dirty="0"/>
              <a:t>E. Les réponses A et B et C peuvent être considérées comme des barrières non tarifaires.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5 </a:t>
            </a:r>
            <a:endParaRPr lang="fr-FR" dirty="0"/>
          </a:p>
        </p:txBody>
      </p:sp>
      <p:sp>
        <p:nvSpPr>
          <p:cNvPr id="3" name="Rectangle 2"/>
          <p:cNvSpPr/>
          <p:nvPr/>
        </p:nvSpPr>
        <p:spPr>
          <a:xfrm>
            <a:off x="287285" y="2780928"/>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630123" y="1436980"/>
            <a:ext cx="8064896" cy="3970318"/>
          </a:xfrm>
          <a:prstGeom prst="rect">
            <a:avLst/>
          </a:prstGeom>
        </p:spPr>
        <p:txBody>
          <a:bodyPr wrap="square">
            <a:spAutoFit/>
          </a:bodyPr>
          <a:lstStyle/>
          <a:p>
            <a:r>
              <a:rPr lang="fr-FR" sz="2800" dirty="0"/>
              <a:t>5) Au Canada, entre 1986 et 2006 :</a:t>
            </a:r>
          </a:p>
          <a:p>
            <a:r>
              <a:rPr lang="fr-FR" sz="2800" dirty="0"/>
              <a:t>A. Les balances des biens et des services sont excédentaires.</a:t>
            </a:r>
          </a:p>
          <a:p>
            <a:r>
              <a:rPr lang="fr-FR" sz="2800" dirty="0"/>
              <a:t>B. La balance des biens est excédentaire et la balance des services déficitaire.</a:t>
            </a:r>
          </a:p>
          <a:p>
            <a:r>
              <a:rPr lang="fr-FR" sz="2800" dirty="0"/>
              <a:t>C. La balance des biens est déficitaire et la balance des services excédentaire.</a:t>
            </a:r>
          </a:p>
          <a:p>
            <a:r>
              <a:rPr lang="fr-FR" sz="2800" dirty="0"/>
              <a:t>D. Les balances des biens et des services sont déficitaires.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6 </a:t>
            </a:r>
            <a:endParaRPr lang="fr-FR" dirty="0"/>
          </a:p>
        </p:txBody>
      </p:sp>
      <p:sp>
        <p:nvSpPr>
          <p:cNvPr id="3" name="Rectangle 2"/>
          <p:cNvSpPr/>
          <p:nvPr/>
        </p:nvSpPr>
        <p:spPr>
          <a:xfrm>
            <a:off x="251520" y="1556792"/>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39552" y="764704"/>
            <a:ext cx="7776864" cy="4524315"/>
          </a:xfrm>
          <a:prstGeom prst="rect">
            <a:avLst/>
          </a:prstGeom>
        </p:spPr>
        <p:txBody>
          <a:bodyPr wrap="square">
            <a:spAutoFit/>
          </a:bodyPr>
          <a:lstStyle/>
          <a:p>
            <a:r>
              <a:rPr lang="fr-FR" sz="2400" dirty="0"/>
              <a:t>6) Parmi les actions suivantes laquelle n’est pas enregistrée dans la balance des transactions courantes ?</a:t>
            </a:r>
          </a:p>
          <a:p>
            <a:r>
              <a:rPr lang="fr-FR" sz="2400" dirty="0"/>
              <a:t>A. L’achat, par un résident canadien, d’obligations à la Bourse de New York.</a:t>
            </a:r>
          </a:p>
          <a:p>
            <a:r>
              <a:rPr lang="fr-FR" sz="2400" dirty="0"/>
              <a:t>B. L’achat, par un résident canadien, d’une voiture allemande fabriquée en Europe.</a:t>
            </a:r>
          </a:p>
          <a:p>
            <a:r>
              <a:rPr lang="fr-FR" sz="2400" dirty="0"/>
              <a:t>C. L’achat, par un résident canadien, d’un billet d’avion à une compagnie de transport aérien installée aux Etats-Unis.</a:t>
            </a:r>
          </a:p>
          <a:p>
            <a:r>
              <a:rPr lang="fr-FR" sz="2400" dirty="0"/>
              <a:t>D. A et C ne sont pas enregistrés dans la balance des transactions courantes.</a:t>
            </a:r>
          </a:p>
          <a:p>
            <a:r>
              <a:rPr lang="fr-FR" sz="2400" dirty="0"/>
              <a:t>E. Aucune de ces actions n’est enregistrée dans la balance des transactions courantes.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7 </a:t>
            </a:r>
            <a:endParaRPr lang="fr-FR" dirty="0"/>
          </a:p>
        </p:txBody>
      </p:sp>
      <p:sp>
        <p:nvSpPr>
          <p:cNvPr id="3" name="Rectangle 2"/>
          <p:cNvSpPr/>
          <p:nvPr/>
        </p:nvSpPr>
        <p:spPr>
          <a:xfrm>
            <a:off x="146066" y="3143002"/>
            <a:ext cx="8496944" cy="39604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179512" y="1988840"/>
            <a:ext cx="8640960" cy="2308324"/>
          </a:xfrm>
          <a:prstGeom prst="rect">
            <a:avLst/>
          </a:prstGeom>
        </p:spPr>
        <p:txBody>
          <a:bodyPr wrap="square">
            <a:spAutoFit/>
          </a:bodyPr>
          <a:lstStyle/>
          <a:p>
            <a:r>
              <a:rPr lang="fr-FR" sz="2400" dirty="0"/>
              <a:t>7) Le solde des revenus primaires est au Canada de </a:t>
            </a:r>
            <a:r>
              <a:rPr lang="fr-FR" sz="2400" dirty="0" smtClean="0"/>
              <a:t>-25</a:t>
            </a:r>
            <a:r>
              <a:rPr lang="fr-FR" sz="2400" dirty="0"/>
              <a:t> 930 millions de </a:t>
            </a:r>
            <a:r>
              <a:rPr lang="fr-FR" sz="2400" dirty="0" smtClean="0"/>
              <a:t>dollars </a:t>
            </a:r>
            <a:r>
              <a:rPr lang="fr-FR" sz="2400" dirty="0"/>
              <a:t>en 2013. Cela signifie :</a:t>
            </a:r>
          </a:p>
          <a:p>
            <a:r>
              <a:rPr lang="fr-FR" sz="2400" dirty="0"/>
              <a:t>A. que le PIB est égal au RNB.</a:t>
            </a:r>
          </a:p>
          <a:p>
            <a:r>
              <a:rPr lang="fr-FR" sz="2400" dirty="0"/>
              <a:t>B. que le PIB est supérieur au RNB.</a:t>
            </a:r>
          </a:p>
          <a:p>
            <a:r>
              <a:rPr lang="fr-FR" sz="2400" dirty="0"/>
              <a:t>C. que le PIB est inférieur au RNB.</a:t>
            </a:r>
          </a:p>
          <a:p>
            <a:r>
              <a:rPr lang="fr-FR" sz="2400" dirty="0"/>
              <a:t>D. Aucune de ces réponses.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8 </a:t>
            </a:r>
            <a:endParaRPr lang="fr-FR" dirty="0"/>
          </a:p>
        </p:txBody>
      </p:sp>
      <p:sp>
        <p:nvSpPr>
          <p:cNvPr id="3" name="Rectangle 2"/>
          <p:cNvSpPr/>
          <p:nvPr/>
        </p:nvSpPr>
        <p:spPr>
          <a:xfrm>
            <a:off x="323528" y="3861048"/>
            <a:ext cx="8496944" cy="504056"/>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75556" y="1700808"/>
            <a:ext cx="7848872" cy="3539430"/>
          </a:xfrm>
          <a:prstGeom prst="rect">
            <a:avLst/>
          </a:prstGeom>
        </p:spPr>
        <p:txBody>
          <a:bodyPr wrap="square">
            <a:spAutoFit/>
          </a:bodyPr>
          <a:lstStyle/>
          <a:p>
            <a:r>
              <a:rPr lang="fr-FR" sz="2800" dirty="0"/>
              <a:t>8) Un travailleur, installé au Canada, envoie régulièrement une partie de ses revenus à ses parents restés dans son pays d’origine. Ce flux sera enregistré dans :</a:t>
            </a:r>
          </a:p>
          <a:p>
            <a:r>
              <a:rPr lang="fr-FR" sz="2800" dirty="0"/>
              <a:t>A. le flux des revenus primaires.</a:t>
            </a:r>
          </a:p>
          <a:p>
            <a:r>
              <a:rPr lang="fr-FR" sz="2800" dirty="0"/>
              <a:t>B. le flux des revenus secondaires.</a:t>
            </a:r>
          </a:p>
          <a:p>
            <a:r>
              <a:rPr lang="fr-FR" sz="2800" dirty="0"/>
              <a:t>C. le flux des investissements de portefeuille.</a:t>
            </a:r>
          </a:p>
          <a:p>
            <a:r>
              <a:rPr lang="fr-FR" sz="2800" dirty="0"/>
              <a:t>D. le flux des autres investissements.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9 </a:t>
            </a:r>
            <a:endParaRPr lang="fr-FR" dirty="0"/>
          </a:p>
        </p:txBody>
      </p:sp>
      <p:sp>
        <p:nvSpPr>
          <p:cNvPr id="3" name="Rectangle 2"/>
          <p:cNvSpPr/>
          <p:nvPr/>
        </p:nvSpPr>
        <p:spPr>
          <a:xfrm>
            <a:off x="395536" y="3789039"/>
            <a:ext cx="8496944" cy="1024955"/>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39552" y="1028343"/>
            <a:ext cx="7992888" cy="3785652"/>
          </a:xfrm>
          <a:prstGeom prst="rect">
            <a:avLst/>
          </a:prstGeom>
        </p:spPr>
        <p:txBody>
          <a:bodyPr wrap="square">
            <a:spAutoFit/>
          </a:bodyPr>
          <a:lstStyle/>
          <a:p>
            <a:r>
              <a:rPr lang="fr-FR" sz="2000" dirty="0"/>
              <a:t>9) En ce qui concerne la balance des transactions courantes du Canada, parmi les affirmations suivantes laquelle est vraie ?</a:t>
            </a:r>
          </a:p>
          <a:p>
            <a:r>
              <a:rPr lang="fr-FR" sz="2000" dirty="0"/>
              <a:t>A. La balance des transactions courantes est la somme de la balance des biens et de la balance des services, elle est excédentaire en 2013.</a:t>
            </a:r>
          </a:p>
          <a:p>
            <a:r>
              <a:rPr lang="fr-FR" sz="2000" dirty="0"/>
              <a:t>B. La balance des transactions courantes est la somme de la balance des biens et de la balance des services, elle est déficitaire en 2013.</a:t>
            </a:r>
          </a:p>
          <a:p>
            <a:r>
              <a:rPr lang="fr-FR" sz="2000" dirty="0"/>
              <a:t>C. La balance des transactions courantes est la somme de la balance des biens, de la balance des services et de la balance des revenus, elle est excédentaire en 2013.</a:t>
            </a:r>
          </a:p>
          <a:p>
            <a:r>
              <a:rPr lang="fr-FR" sz="2000" dirty="0"/>
              <a:t>D. La balance des transactions courantes est la somme de la balance des biens, de la balance des services et de la balance des revenus, elle est déficitaire en 2013.</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10 </a:t>
            </a:r>
            <a:endParaRPr lang="fr-FR" dirty="0"/>
          </a:p>
        </p:txBody>
      </p:sp>
      <p:sp>
        <p:nvSpPr>
          <p:cNvPr id="3" name="Rectangle 2"/>
          <p:cNvSpPr/>
          <p:nvPr/>
        </p:nvSpPr>
        <p:spPr>
          <a:xfrm>
            <a:off x="395536" y="2492895"/>
            <a:ext cx="8496944" cy="905619"/>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611560" y="1628800"/>
            <a:ext cx="7848872" cy="3539430"/>
          </a:xfrm>
          <a:prstGeom prst="rect">
            <a:avLst/>
          </a:prstGeom>
        </p:spPr>
        <p:txBody>
          <a:bodyPr wrap="square">
            <a:spAutoFit/>
          </a:bodyPr>
          <a:lstStyle/>
          <a:p>
            <a:r>
              <a:rPr lang="fr-FR" sz="2800" dirty="0"/>
              <a:t>10) Au Canada, si le solde des revenus primaires est déficitaire, cela implique :</a:t>
            </a:r>
          </a:p>
          <a:p>
            <a:r>
              <a:rPr lang="fr-FR" sz="2800" dirty="0"/>
              <a:t>A. que les flux de revenus de placements sont négatifs.</a:t>
            </a:r>
          </a:p>
          <a:p>
            <a:r>
              <a:rPr lang="fr-FR" sz="2800" dirty="0"/>
              <a:t>B. que les flux de capitaux sont négatifs.</a:t>
            </a:r>
          </a:p>
          <a:p>
            <a:r>
              <a:rPr lang="fr-FR" sz="2800" dirty="0"/>
              <a:t>C. que les flux de revenus de placements sont positifs.</a:t>
            </a:r>
          </a:p>
          <a:p>
            <a:r>
              <a:rPr lang="fr-FR" sz="2800" dirty="0"/>
              <a:t>D. que les flux de capitaux sont positifs.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11 </a:t>
            </a:r>
            <a:endParaRPr lang="fr-FR" dirty="0"/>
          </a:p>
        </p:txBody>
      </p:sp>
      <p:sp>
        <p:nvSpPr>
          <p:cNvPr id="3" name="Rectangle 2"/>
          <p:cNvSpPr/>
          <p:nvPr/>
        </p:nvSpPr>
        <p:spPr>
          <a:xfrm>
            <a:off x="251520" y="1579912"/>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39552" y="476672"/>
            <a:ext cx="7920880" cy="3416320"/>
          </a:xfrm>
          <a:prstGeom prst="rect">
            <a:avLst/>
          </a:prstGeom>
        </p:spPr>
        <p:txBody>
          <a:bodyPr wrap="square">
            <a:spAutoFit/>
          </a:bodyPr>
          <a:lstStyle/>
          <a:p>
            <a:r>
              <a:rPr lang="fr-FR" sz="2400" dirty="0"/>
              <a:t>11) On appelle investissement direct à l’étranger :</a:t>
            </a:r>
          </a:p>
          <a:p>
            <a:r>
              <a:rPr lang="fr-FR" sz="2400" dirty="0"/>
              <a:t>A. Tout investissement conduisant à détenir plus de 5% du capital d’une entreprise installée hors du territoire national.</a:t>
            </a:r>
          </a:p>
          <a:p>
            <a:r>
              <a:rPr lang="fr-FR" sz="2400" dirty="0"/>
              <a:t>B. Tout investissement conduisant à détenir plus de 10% du capital d’une entreprise installée hors du territoire national.</a:t>
            </a:r>
          </a:p>
          <a:p>
            <a:r>
              <a:rPr lang="fr-FR" sz="2400" dirty="0"/>
              <a:t>C. Tout investissement conduisant à détenir plus de 50% du capital d’une entreprise installée hors du territoire national.</a:t>
            </a:r>
          </a:p>
          <a:p>
            <a:r>
              <a:rPr lang="fr-FR" sz="2400" dirty="0"/>
              <a:t>D. Tout investissement conduisant à créer des filiales contrôlées à 100% hors du territoire national.</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12 </a:t>
            </a:r>
            <a:endParaRPr lang="fr-FR" dirty="0"/>
          </a:p>
        </p:txBody>
      </p:sp>
      <p:sp>
        <p:nvSpPr>
          <p:cNvPr id="3" name="Rectangle 2"/>
          <p:cNvSpPr/>
          <p:nvPr/>
        </p:nvSpPr>
        <p:spPr>
          <a:xfrm>
            <a:off x="287524" y="2996952"/>
            <a:ext cx="8496944" cy="1080120"/>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611560" y="1124744"/>
            <a:ext cx="7848872" cy="4154984"/>
          </a:xfrm>
          <a:prstGeom prst="rect">
            <a:avLst/>
          </a:prstGeom>
        </p:spPr>
        <p:txBody>
          <a:bodyPr wrap="square">
            <a:spAutoFit/>
          </a:bodyPr>
          <a:lstStyle/>
          <a:p>
            <a:r>
              <a:rPr lang="fr-FR" sz="2400" dirty="0"/>
              <a:t>12) Si la balance des transactions courantes est négative, alors :</a:t>
            </a:r>
          </a:p>
          <a:p>
            <a:r>
              <a:rPr lang="fr-FR" sz="2400" dirty="0"/>
              <a:t>A. les flux d’épargne des résidents canadiens vers le reste du monde sont supérieurs au flux d’épargne des non-résidents vers le Canada.</a:t>
            </a:r>
          </a:p>
          <a:p>
            <a:r>
              <a:rPr lang="fr-FR" sz="2400" dirty="0"/>
              <a:t>B. les flux d’épargne des résidents canadiens vers le reste du monde sont inférieurs au flux d’épargne des non-résidents vers le Canada.</a:t>
            </a:r>
          </a:p>
          <a:p>
            <a:r>
              <a:rPr lang="fr-FR" sz="2400" dirty="0"/>
              <a:t>C. Il n’y a pas de liens entre les flux de la balance des transactions courantes et les flux de capitaux.</a:t>
            </a:r>
          </a:p>
          <a:p>
            <a:r>
              <a:rPr lang="fr-FR" sz="2400" dirty="0"/>
              <a:t>D. Aucune de ses réponses.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13 </a:t>
            </a:r>
            <a:endParaRPr lang="fr-FR" dirty="0"/>
          </a:p>
        </p:txBody>
      </p:sp>
      <p:sp>
        <p:nvSpPr>
          <p:cNvPr id="3" name="Rectangle 2"/>
          <p:cNvSpPr/>
          <p:nvPr/>
        </p:nvSpPr>
        <p:spPr>
          <a:xfrm>
            <a:off x="215516" y="3068960"/>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395536" y="1166843"/>
            <a:ext cx="8136904" cy="4154984"/>
          </a:xfrm>
          <a:prstGeom prst="rect">
            <a:avLst/>
          </a:prstGeom>
        </p:spPr>
        <p:txBody>
          <a:bodyPr wrap="square">
            <a:spAutoFit/>
          </a:bodyPr>
          <a:lstStyle/>
          <a:p>
            <a:r>
              <a:rPr lang="fr-FR" sz="2400" dirty="0"/>
              <a:t>13) Lorsque l’on observe la situation des échanges entre le Canada et les Etats-Unis en 2013, parmi les affirmations suivantes laquelle est vraie ?</a:t>
            </a:r>
          </a:p>
          <a:p>
            <a:r>
              <a:rPr lang="fr-FR" sz="2400" dirty="0"/>
              <a:t>A. Le Canada a un excédent des échanges de marchandises et de services avec les Etats-Unis.</a:t>
            </a:r>
          </a:p>
          <a:p>
            <a:r>
              <a:rPr lang="fr-FR" sz="2400" dirty="0"/>
              <a:t>B. Le Canada a un excédent des échanges de marchandises et un déficit des échanges de service avec les Etats-Unis.</a:t>
            </a:r>
          </a:p>
          <a:p>
            <a:r>
              <a:rPr lang="fr-FR" sz="2400" dirty="0"/>
              <a:t>C. Le Canada a un déficit des échanges de marchandises et un excédent des échanges de service avec les Etats-Unis.</a:t>
            </a:r>
          </a:p>
          <a:p>
            <a:r>
              <a:rPr lang="fr-FR" sz="2400" dirty="0"/>
              <a:t>D. Le Canada a un déficit des échanges de marchandises et de services avec les Etats-Unis.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14 </a:t>
            </a:r>
            <a:endParaRPr lang="fr-FR" dirty="0"/>
          </a:p>
        </p:txBody>
      </p:sp>
      <p:sp>
        <p:nvSpPr>
          <p:cNvPr id="3" name="Rectangle 2"/>
          <p:cNvSpPr/>
          <p:nvPr/>
        </p:nvSpPr>
        <p:spPr>
          <a:xfrm>
            <a:off x="251520" y="2924944"/>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39552" y="1027850"/>
            <a:ext cx="7992888" cy="4154984"/>
          </a:xfrm>
          <a:prstGeom prst="rect">
            <a:avLst/>
          </a:prstGeom>
        </p:spPr>
        <p:txBody>
          <a:bodyPr wrap="square">
            <a:spAutoFit/>
          </a:bodyPr>
          <a:lstStyle/>
          <a:p>
            <a:r>
              <a:rPr lang="fr-FR" sz="2400" dirty="0"/>
              <a:t>14) Parmi les éléments suivants, lequel peut être un avantage conjoncturel pour la situation du commerce extérieur du Canada ?</a:t>
            </a:r>
          </a:p>
          <a:p>
            <a:r>
              <a:rPr lang="fr-FR" sz="2400" dirty="0"/>
              <a:t>A. Une politique budgétaire visant à réduire le déficit américain.</a:t>
            </a:r>
          </a:p>
          <a:p>
            <a:r>
              <a:rPr lang="fr-FR" sz="2400" dirty="0"/>
              <a:t>B. Une politique monétaire facilitant l’accès à la monnaie pour les agents économiques aux Etats-Unis.</a:t>
            </a:r>
          </a:p>
          <a:p>
            <a:r>
              <a:rPr lang="fr-FR" sz="2400" dirty="0"/>
              <a:t>C. Une politique monétaire rendant plus difficile l’accès à la monnaie pour les agents économiques aux Etats-Unis.</a:t>
            </a:r>
          </a:p>
          <a:p>
            <a:r>
              <a:rPr lang="fr-FR" sz="2400" dirty="0"/>
              <a:t>D. A et C.</a:t>
            </a:r>
          </a:p>
          <a:p>
            <a:r>
              <a:rPr lang="fr-FR" sz="2400" dirty="0"/>
              <a:t>E. A et B.</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15 </a:t>
            </a:r>
            <a:endParaRPr lang="fr-FR" dirty="0"/>
          </a:p>
        </p:txBody>
      </p:sp>
      <p:sp>
        <p:nvSpPr>
          <p:cNvPr id="3" name="Rectangle 2"/>
          <p:cNvSpPr/>
          <p:nvPr/>
        </p:nvSpPr>
        <p:spPr>
          <a:xfrm>
            <a:off x="467544" y="3933056"/>
            <a:ext cx="8496944" cy="517416"/>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683568" y="1772816"/>
            <a:ext cx="7776864" cy="2677656"/>
          </a:xfrm>
          <a:prstGeom prst="rect">
            <a:avLst/>
          </a:prstGeom>
        </p:spPr>
        <p:txBody>
          <a:bodyPr wrap="square">
            <a:spAutoFit/>
          </a:bodyPr>
          <a:lstStyle/>
          <a:p>
            <a:r>
              <a:rPr lang="fr-FR" sz="2800" dirty="0"/>
              <a:t>15) Parmi les produits suivants lequel est le moins susceptible de connaître une forte variation de prix ?</a:t>
            </a:r>
          </a:p>
          <a:p>
            <a:r>
              <a:rPr lang="fr-FR" sz="2800" dirty="0"/>
              <a:t>A. du pétrole.</a:t>
            </a:r>
          </a:p>
          <a:p>
            <a:r>
              <a:rPr lang="fr-FR" sz="2800" dirty="0"/>
              <a:t>B. du blé.</a:t>
            </a:r>
          </a:p>
          <a:p>
            <a:r>
              <a:rPr lang="fr-FR" sz="2800" dirty="0"/>
              <a:t>C. du nickel.</a:t>
            </a:r>
          </a:p>
          <a:p>
            <a:r>
              <a:rPr lang="fr-FR" sz="2800" dirty="0"/>
              <a:t>D. des avions.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16 </a:t>
            </a:r>
            <a:endParaRPr lang="fr-FR" dirty="0"/>
          </a:p>
        </p:txBody>
      </p:sp>
      <p:sp>
        <p:nvSpPr>
          <p:cNvPr id="3" name="Rectangle 2"/>
          <p:cNvSpPr/>
          <p:nvPr/>
        </p:nvSpPr>
        <p:spPr>
          <a:xfrm>
            <a:off x="287524" y="3573016"/>
            <a:ext cx="8496944" cy="39604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611560" y="1412776"/>
            <a:ext cx="7848872" cy="3108543"/>
          </a:xfrm>
          <a:prstGeom prst="rect">
            <a:avLst/>
          </a:prstGeom>
        </p:spPr>
        <p:txBody>
          <a:bodyPr wrap="square">
            <a:spAutoFit/>
          </a:bodyPr>
          <a:lstStyle/>
          <a:p>
            <a:r>
              <a:rPr lang="fr-FR" sz="2800" dirty="0"/>
              <a:t>16) Parmi les pays et la zone suivants, quel pays ou quelle zone a un excédent commercial en 2012 ?</a:t>
            </a:r>
          </a:p>
          <a:p>
            <a:r>
              <a:rPr lang="fr-FR" sz="2800" dirty="0"/>
              <a:t>A. L’ALENA.</a:t>
            </a:r>
          </a:p>
          <a:p>
            <a:r>
              <a:rPr lang="fr-FR" sz="2800" dirty="0"/>
              <a:t>B. L’Union européenne.</a:t>
            </a:r>
          </a:p>
          <a:p>
            <a:r>
              <a:rPr lang="fr-FR" sz="2800" dirty="0"/>
              <a:t>C. Le Japon.</a:t>
            </a:r>
          </a:p>
          <a:p>
            <a:r>
              <a:rPr lang="fr-FR" sz="2800" dirty="0"/>
              <a:t>D. La Chine.</a:t>
            </a:r>
          </a:p>
          <a:p>
            <a:r>
              <a:rPr lang="fr-FR" sz="2800" dirty="0"/>
              <a:t>E. Le Japon et la Chine.</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17 </a:t>
            </a:r>
            <a:endParaRPr lang="fr-FR" dirty="0"/>
          </a:p>
        </p:txBody>
      </p:sp>
      <p:sp>
        <p:nvSpPr>
          <p:cNvPr id="3" name="Rectangle 2"/>
          <p:cNvSpPr/>
          <p:nvPr/>
        </p:nvSpPr>
        <p:spPr>
          <a:xfrm>
            <a:off x="467544" y="3861048"/>
            <a:ext cx="8496944" cy="39604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683568" y="2136339"/>
            <a:ext cx="7632848" cy="2677656"/>
          </a:xfrm>
          <a:prstGeom prst="rect">
            <a:avLst/>
          </a:prstGeom>
        </p:spPr>
        <p:txBody>
          <a:bodyPr wrap="square">
            <a:spAutoFit/>
          </a:bodyPr>
          <a:lstStyle/>
          <a:p>
            <a:r>
              <a:rPr lang="fr-FR" sz="2800" dirty="0"/>
              <a:t>17) En 2013, les trois premiers pays exportateurs de biens au monde sont,</a:t>
            </a:r>
          </a:p>
          <a:p>
            <a:r>
              <a:rPr lang="fr-FR" sz="2800" dirty="0"/>
              <a:t>A. 1</a:t>
            </a:r>
            <a:r>
              <a:rPr lang="fr-FR" sz="2800" baseline="30000" dirty="0"/>
              <a:t>er </a:t>
            </a:r>
            <a:r>
              <a:rPr lang="fr-FR" sz="2800" dirty="0"/>
              <a:t>: Etats-Unis, 2</a:t>
            </a:r>
            <a:r>
              <a:rPr lang="fr-FR" sz="2800" baseline="30000" dirty="0"/>
              <a:t>ième </a:t>
            </a:r>
            <a:r>
              <a:rPr lang="fr-FR" sz="2800" dirty="0"/>
              <a:t>: Allemagne, 3</a:t>
            </a:r>
            <a:r>
              <a:rPr lang="fr-FR" sz="2800" baseline="30000" dirty="0"/>
              <a:t>ième </a:t>
            </a:r>
            <a:r>
              <a:rPr lang="fr-FR" sz="2800" dirty="0"/>
              <a:t>: Chine.</a:t>
            </a:r>
          </a:p>
          <a:p>
            <a:r>
              <a:rPr lang="fr-FR" sz="2800" dirty="0"/>
              <a:t>B. 1</a:t>
            </a:r>
            <a:r>
              <a:rPr lang="fr-FR" sz="2800" baseline="30000" dirty="0"/>
              <a:t>er </a:t>
            </a:r>
            <a:r>
              <a:rPr lang="fr-FR" sz="2800" dirty="0"/>
              <a:t>: Allemagne, 2</a:t>
            </a:r>
            <a:r>
              <a:rPr lang="fr-FR" sz="2800" baseline="30000" dirty="0"/>
              <a:t>ième </a:t>
            </a:r>
            <a:r>
              <a:rPr lang="fr-FR" sz="2800" dirty="0"/>
              <a:t>: Etats-Unis, 3</a:t>
            </a:r>
            <a:r>
              <a:rPr lang="fr-FR" sz="2800" baseline="30000" dirty="0"/>
              <a:t>ième </a:t>
            </a:r>
            <a:r>
              <a:rPr lang="fr-FR" sz="2800" dirty="0"/>
              <a:t>: Chine.</a:t>
            </a:r>
          </a:p>
          <a:p>
            <a:r>
              <a:rPr lang="fr-FR" sz="2800" dirty="0"/>
              <a:t>C. 1</a:t>
            </a:r>
            <a:r>
              <a:rPr lang="fr-FR" sz="2800" baseline="30000" dirty="0"/>
              <a:t>er</a:t>
            </a:r>
            <a:r>
              <a:rPr lang="fr-FR" sz="2800" dirty="0"/>
              <a:t> : Chine, 2</a:t>
            </a:r>
            <a:r>
              <a:rPr lang="fr-FR" sz="2800" baseline="30000" dirty="0"/>
              <a:t>ième</a:t>
            </a:r>
            <a:r>
              <a:rPr lang="fr-FR" sz="2800" dirty="0"/>
              <a:t> : Etats-Unis, 3</a:t>
            </a:r>
            <a:r>
              <a:rPr lang="fr-FR" sz="2800" baseline="30000" dirty="0"/>
              <a:t>ième </a:t>
            </a:r>
            <a:r>
              <a:rPr lang="fr-FR" sz="2800" dirty="0"/>
              <a:t>: Allemagne.</a:t>
            </a:r>
          </a:p>
          <a:p>
            <a:r>
              <a:rPr lang="fr-FR" sz="2800" dirty="0"/>
              <a:t>D. 1</a:t>
            </a:r>
            <a:r>
              <a:rPr lang="fr-FR" sz="2800" baseline="30000" dirty="0"/>
              <a:t>er</a:t>
            </a:r>
            <a:r>
              <a:rPr lang="fr-FR" sz="2800" dirty="0"/>
              <a:t> : Etats-Unis, 2</a:t>
            </a:r>
            <a:r>
              <a:rPr lang="fr-FR" sz="2800" baseline="30000" dirty="0"/>
              <a:t>ième </a:t>
            </a:r>
            <a:r>
              <a:rPr lang="fr-FR" sz="2800" dirty="0"/>
              <a:t>: Japon, 3</a:t>
            </a:r>
            <a:r>
              <a:rPr lang="fr-FR" sz="2800" baseline="30000" dirty="0"/>
              <a:t>ième</a:t>
            </a:r>
            <a:r>
              <a:rPr lang="fr-FR" sz="2800" dirty="0"/>
              <a:t> : Chine.</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18 </a:t>
            </a:r>
            <a:endParaRPr lang="fr-FR" dirty="0"/>
          </a:p>
        </p:txBody>
      </p:sp>
      <p:sp>
        <p:nvSpPr>
          <p:cNvPr id="3" name="Rectangle 2"/>
          <p:cNvSpPr/>
          <p:nvPr/>
        </p:nvSpPr>
        <p:spPr>
          <a:xfrm>
            <a:off x="273075" y="4365104"/>
            <a:ext cx="8496944" cy="516255"/>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67544" y="1772816"/>
            <a:ext cx="7992888" cy="3108543"/>
          </a:xfrm>
          <a:prstGeom prst="rect">
            <a:avLst/>
          </a:prstGeom>
        </p:spPr>
        <p:txBody>
          <a:bodyPr wrap="square">
            <a:spAutoFit/>
          </a:bodyPr>
          <a:lstStyle/>
          <a:p>
            <a:r>
              <a:rPr lang="fr-FR" sz="2800" dirty="0"/>
              <a:t>18) Parmi les pays suivants, lequel n’est pas membre de l’OMC ?</a:t>
            </a:r>
          </a:p>
          <a:p>
            <a:r>
              <a:rPr lang="fr-FR" sz="2800" dirty="0"/>
              <a:t>A. La Chine.</a:t>
            </a:r>
          </a:p>
          <a:p>
            <a:r>
              <a:rPr lang="fr-FR" sz="2800" dirty="0"/>
              <a:t>B. La Russie.</a:t>
            </a:r>
          </a:p>
          <a:p>
            <a:r>
              <a:rPr lang="fr-FR" sz="2800" dirty="0"/>
              <a:t>C. Les Etats-Unis.</a:t>
            </a:r>
          </a:p>
          <a:p>
            <a:r>
              <a:rPr lang="fr-FR" sz="2800" dirty="0"/>
              <a:t>D. L’Inde.</a:t>
            </a:r>
          </a:p>
          <a:p>
            <a:r>
              <a:rPr lang="fr-FR" sz="2800" dirty="0"/>
              <a:t>E. Tous ces pays sont membres de l’OMC.</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19 </a:t>
            </a:r>
            <a:endParaRPr lang="fr-FR" dirty="0"/>
          </a:p>
        </p:txBody>
      </p:sp>
      <p:sp>
        <p:nvSpPr>
          <p:cNvPr id="3" name="Rectangle 2"/>
          <p:cNvSpPr/>
          <p:nvPr/>
        </p:nvSpPr>
        <p:spPr>
          <a:xfrm>
            <a:off x="251520" y="3933056"/>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67544" y="620688"/>
            <a:ext cx="8064896" cy="4893647"/>
          </a:xfrm>
          <a:prstGeom prst="rect">
            <a:avLst/>
          </a:prstGeom>
        </p:spPr>
        <p:txBody>
          <a:bodyPr wrap="square">
            <a:spAutoFit/>
          </a:bodyPr>
          <a:lstStyle/>
          <a:p>
            <a:r>
              <a:rPr lang="fr-FR" sz="2400" dirty="0"/>
              <a:t>19) Parmi les activités suivantes, laquelle est de la compétence de l’OMC ?</a:t>
            </a:r>
          </a:p>
          <a:p>
            <a:r>
              <a:rPr lang="fr-FR" sz="2400" dirty="0"/>
              <a:t>A. Régler les conflits liés aux mesures prises par les gouvernements pour contrôler la circulation des marchandises aux frontières.</a:t>
            </a:r>
          </a:p>
          <a:p>
            <a:r>
              <a:rPr lang="fr-FR" sz="2400" dirty="0"/>
              <a:t>B. Régler les conflits entre les firmes multinationales et les gouvernements des pays.</a:t>
            </a:r>
          </a:p>
          <a:p>
            <a:r>
              <a:rPr lang="fr-FR" sz="2400" dirty="0"/>
              <a:t>C. Encourager la négociation entre les gouvernements pour faire baisser les barrières non tarifaires.</a:t>
            </a:r>
          </a:p>
          <a:p>
            <a:r>
              <a:rPr lang="fr-FR" sz="2400" dirty="0"/>
              <a:t>D. A et C sont des activités qui relèvent de la compétence de l’OMC.</a:t>
            </a:r>
          </a:p>
          <a:p>
            <a:r>
              <a:rPr lang="fr-FR" sz="2400" dirty="0"/>
              <a:t>E. A, B et C sont des activités qui relèvent de la compétence de l’OMC.</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20 </a:t>
            </a:r>
            <a:endParaRPr lang="fr-FR" dirty="0"/>
          </a:p>
        </p:txBody>
      </p:sp>
      <p:sp>
        <p:nvSpPr>
          <p:cNvPr id="3" name="Rectangle 2"/>
          <p:cNvSpPr/>
          <p:nvPr/>
        </p:nvSpPr>
        <p:spPr>
          <a:xfrm>
            <a:off x="251520" y="3789040"/>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611560" y="1196752"/>
            <a:ext cx="7920880" cy="3785652"/>
          </a:xfrm>
          <a:prstGeom prst="rect">
            <a:avLst/>
          </a:prstGeom>
        </p:spPr>
        <p:txBody>
          <a:bodyPr wrap="square">
            <a:spAutoFit/>
          </a:bodyPr>
          <a:lstStyle/>
          <a:p>
            <a:r>
              <a:rPr lang="fr-FR" sz="2400" dirty="0"/>
              <a:t>20) Dans le cadre du conflit opposant le Canada au Japon et à l’Union européenne, au sujet du « programme de rachat garantie » de l’Ontario, l’origine du conflit est :</a:t>
            </a:r>
          </a:p>
          <a:p>
            <a:r>
              <a:rPr lang="fr-FR" sz="2400" dirty="0"/>
              <a:t>A. un droit de douane imposé par l’Ontario sur les éoliennes en provenance des pays étrangers.</a:t>
            </a:r>
          </a:p>
          <a:p>
            <a:r>
              <a:rPr lang="fr-FR" sz="2400" dirty="0"/>
              <a:t>B. un contingentement de quantités d’éoliennes importées en provenance des pays étrangers.</a:t>
            </a:r>
          </a:p>
          <a:p>
            <a:r>
              <a:rPr lang="fr-FR" sz="2400" dirty="0"/>
              <a:t>C. une mesure non tarifaire conduisant à pénaliser les importateurs d’éoliennes.</a:t>
            </a:r>
          </a:p>
          <a:p>
            <a:r>
              <a:rPr lang="fr-FR" sz="2400" dirty="0"/>
              <a:t>D. Aucune de ces réponses.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229200"/>
            <a:ext cx="7914456" cy="943000"/>
          </a:xfrm>
        </p:spPr>
        <p:txBody>
          <a:bodyPr>
            <a:normAutofit/>
          </a:bodyPr>
          <a:lstStyle/>
          <a:p>
            <a:r>
              <a:rPr lang="fr-FR" dirty="0" smtClean="0"/>
              <a:t>Pour les petites questions</a:t>
            </a:r>
            <a:endParaRPr lang="fr-FR" dirty="0"/>
          </a:p>
        </p:txBody>
      </p:sp>
      <p:sp>
        <p:nvSpPr>
          <p:cNvPr id="3" name="ZoneTexte 2"/>
          <p:cNvSpPr txBox="1"/>
          <p:nvPr/>
        </p:nvSpPr>
        <p:spPr>
          <a:xfrm>
            <a:off x="467544" y="908720"/>
            <a:ext cx="8280920" cy="3539430"/>
          </a:xfrm>
          <a:prstGeom prst="rect">
            <a:avLst/>
          </a:prstGeom>
          <a:noFill/>
        </p:spPr>
        <p:txBody>
          <a:bodyPr wrap="square" rtlCol="0">
            <a:spAutoFit/>
          </a:bodyPr>
          <a:lstStyle/>
          <a:p>
            <a:pPr marL="457200" indent="-457200">
              <a:buFont typeface="Wingdings" panose="05000000000000000000" pitchFamily="2" charset="2"/>
              <a:buChar char="ü"/>
            </a:pPr>
            <a:r>
              <a:rPr lang="fr-FR" sz="3200" dirty="0" smtClean="0"/>
              <a:t>Le corrigé qui suit n’est pas un corrigé détaillé.</a:t>
            </a:r>
          </a:p>
          <a:p>
            <a:pPr marL="457200" indent="-457200">
              <a:buFont typeface="Wingdings" panose="05000000000000000000" pitchFamily="2" charset="2"/>
              <a:buChar char="ü"/>
            </a:pPr>
            <a:endParaRPr lang="fr-FR" sz="3200" dirty="0" smtClean="0"/>
          </a:p>
          <a:p>
            <a:pPr marL="457200" indent="-457200">
              <a:buFont typeface="Wingdings" panose="05000000000000000000" pitchFamily="2" charset="2"/>
              <a:buChar char="ü"/>
            </a:pPr>
            <a:r>
              <a:rPr lang="fr-FR" sz="3200" dirty="0" smtClean="0"/>
              <a:t>Le corrigé donne les grandes idées qui pouvaient être développées.</a:t>
            </a:r>
          </a:p>
          <a:p>
            <a:pPr marL="457200" indent="-457200">
              <a:buFont typeface="Wingdings" panose="05000000000000000000" pitchFamily="2" charset="2"/>
              <a:buChar char="ü"/>
            </a:pPr>
            <a:endParaRPr lang="fr-FR" sz="3200" dirty="0" smtClean="0"/>
          </a:p>
          <a:p>
            <a:pPr marL="457200" indent="-457200">
              <a:buFont typeface="Wingdings" panose="05000000000000000000" pitchFamily="2" charset="2"/>
              <a:buChar char="ü"/>
            </a:pPr>
            <a:r>
              <a:rPr lang="fr-FR" sz="3200" dirty="0" smtClean="0"/>
              <a:t>Les points par petite question sont indicatifs. </a:t>
            </a:r>
            <a:endParaRPr lang="fr-FR" sz="3200" dirty="0"/>
          </a:p>
        </p:txBody>
      </p:sp>
    </p:spTree>
    <p:extLst>
      <p:ext uri="{BB962C8B-B14F-4D97-AF65-F5344CB8AC3E}">
        <p14:creationId xmlns:p14="http://schemas.microsoft.com/office/powerpoint/2010/main" val="253034383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4797152"/>
            <a:ext cx="7914456" cy="1375048"/>
          </a:xfrm>
        </p:spPr>
        <p:txBody>
          <a:bodyPr>
            <a:normAutofit fontScale="90000"/>
          </a:bodyPr>
          <a:lstStyle/>
          <a:p>
            <a:r>
              <a:rPr lang="fr-FR" sz="4400" b="1" dirty="0"/>
              <a:t>Le « syndrome hollandais » ou « syndrome néerlandais ».</a:t>
            </a:r>
            <a:endParaRPr lang="fr-FR" sz="4400" dirty="0"/>
          </a:p>
        </p:txBody>
      </p:sp>
      <p:sp>
        <p:nvSpPr>
          <p:cNvPr id="3" name="Rectangle 2"/>
          <p:cNvSpPr/>
          <p:nvPr/>
        </p:nvSpPr>
        <p:spPr>
          <a:xfrm>
            <a:off x="555693" y="836712"/>
            <a:ext cx="8064896" cy="4093428"/>
          </a:xfrm>
          <a:prstGeom prst="rect">
            <a:avLst/>
          </a:prstGeom>
        </p:spPr>
        <p:txBody>
          <a:bodyPr wrap="square">
            <a:spAutoFit/>
          </a:bodyPr>
          <a:lstStyle/>
          <a:p>
            <a:r>
              <a:rPr lang="fr-FR" sz="1600" dirty="0"/>
              <a:t>Définition :</a:t>
            </a:r>
            <a:r>
              <a:rPr lang="fr-FR" sz="1600" i="1" dirty="0"/>
              <a:t> (6 points)</a:t>
            </a:r>
            <a:endParaRPr lang="fr-FR" sz="1600" dirty="0"/>
          </a:p>
          <a:p>
            <a:r>
              <a:rPr lang="fr-FR" sz="1600" dirty="0"/>
              <a:t> </a:t>
            </a:r>
          </a:p>
          <a:p>
            <a:r>
              <a:rPr lang="fr-FR" sz="1600" dirty="0"/>
              <a:t>Un pays qui dispose de ressources énergétiques exporte ses ressources =&gt; hausse du taux de change parce que la monnaie du pays est demandée sur le marché des changes =&gt; les exportations des autres biens (dont les biens manufacturés) sont plus difficiles =&gt; ralentissement des investissements dans ces acticités qui deviennent moins compétitives =&gt; lorsque les ressources naturelles sont épuisées, l’économie n’a plus de ressources d’exportation parce que son industrie (ses autres activités) sont devenues moins compétitives par insuffisance d’investissements.</a:t>
            </a:r>
          </a:p>
          <a:p>
            <a:r>
              <a:rPr lang="fr-FR" sz="1600" dirty="0"/>
              <a:t> </a:t>
            </a:r>
          </a:p>
          <a:p>
            <a:r>
              <a:rPr lang="fr-FR" sz="1600" dirty="0"/>
              <a:t>Réallocation des ressources vers le secteur des ressources naturelles. Tension sur le prix des facteurs s’ils se raréfient.</a:t>
            </a:r>
          </a:p>
          <a:p>
            <a:r>
              <a:rPr lang="fr-FR" sz="1600" dirty="0"/>
              <a:t>Ressources naturelles =&gt; augmentation de la valeur de la monnaie nationale sur le marché des changes =&gt; les X des autres secteurs plus difficiles, les importations facilitées.</a:t>
            </a:r>
          </a:p>
          <a:p>
            <a:r>
              <a:rPr lang="fr-FR" sz="1600" dirty="0"/>
              <a:t>Externalités positives (innovation, diffusion de la technologie) sont moins importantes dans le secteur des ressources naturelles que dans le secteur industriel</a:t>
            </a:r>
          </a:p>
        </p:txBody>
      </p:sp>
    </p:spTree>
    <p:extLst>
      <p:ext uri="{BB962C8B-B14F-4D97-AF65-F5344CB8AC3E}">
        <p14:creationId xmlns:p14="http://schemas.microsoft.com/office/powerpoint/2010/main" val="221682673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4797152"/>
            <a:ext cx="7914456" cy="1375048"/>
          </a:xfrm>
        </p:spPr>
        <p:txBody>
          <a:bodyPr>
            <a:normAutofit fontScale="90000"/>
          </a:bodyPr>
          <a:lstStyle/>
          <a:p>
            <a:r>
              <a:rPr lang="fr-FR" sz="4400" b="1" dirty="0"/>
              <a:t>Le « syndrome hollandais » ou « syndrome néerlandais ».</a:t>
            </a:r>
            <a:endParaRPr lang="fr-FR" sz="4400" dirty="0"/>
          </a:p>
        </p:txBody>
      </p:sp>
      <p:sp>
        <p:nvSpPr>
          <p:cNvPr id="3" name="Rectangle 2"/>
          <p:cNvSpPr/>
          <p:nvPr/>
        </p:nvSpPr>
        <p:spPr>
          <a:xfrm>
            <a:off x="395536" y="474345"/>
            <a:ext cx="8208912" cy="3693319"/>
          </a:xfrm>
          <a:prstGeom prst="rect">
            <a:avLst/>
          </a:prstGeom>
        </p:spPr>
        <p:txBody>
          <a:bodyPr wrap="square">
            <a:spAutoFit/>
          </a:bodyPr>
          <a:lstStyle/>
          <a:p>
            <a:r>
              <a:rPr lang="fr-FR" dirty="0"/>
              <a:t>Quels sont les arguments que l’on peut utiliser pour justifier l’existence d’un syndrome hollandais au Canada ?</a:t>
            </a:r>
            <a:r>
              <a:rPr lang="fr-FR" i="1" dirty="0"/>
              <a:t> (4 points)</a:t>
            </a:r>
            <a:endParaRPr lang="fr-FR" dirty="0"/>
          </a:p>
          <a:p>
            <a:r>
              <a:rPr lang="fr-FR" dirty="0"/>
              <a:t> </a:t>
            </a:r>
          </a:p>
          <a:p>
            <a:r>
              <a:rPr lang="fr-FR" dirty="0"/>
              <a:t> </a:t>
            </a:r>
          </a:p>
          <a:p>
            <a:r>
              <a:rPr lang="fr-FR" dirty="0"/>
              <a:t>Le Canada est un pays exportateur de pétrole ce qui entraîne une hausse de la valeur du dollar canadien =&gt; les exportations des biens industriels (Plus de la moitié des exportations de marchandises au Canada) sont plus difficiles. </a:t>
            </a:r>
          </a:p>
          <a:p>
            <a:r>
              <a:rPr lang="fr-FR" dirty="0"/>
              <a:t>On peut craindre lorsque les réserves pétrolières auront disparues ou que la demande mondiale diminue en raison du coût élevé d’extraction et des contraintes environnementales que le reste de l’économie canadienne soit moins productives.</a:t>
            </a:r>
          </a:p>
          <a:p>
            <a:r>
              <a:rPr lang="fr-FR" dirty="0"/>
              <a:t> </a:t>
            </a:r>
          </a:p>
          <a:p>
            <a:r>
              <a:rPr lang="fr-FR" dirty="0"/>
              <a:t>Tension sur le marché du travail en Alberta avec une augmentation des prix plus rapide des prix dans cette province.</a:t>
            </a:r>
          </a:p>
        </p:txBody>
      </p:sp>
    </p:spTree>
    <p:extLst>
      <p:ext uri="{BB962C8B-B14F-4D97-AF65-F5344CB8AC3E}">
        <p14:creationId xmlns:p14="http://schemas.microsoft.com/office/powerpoint/2010/main" val="168265782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4797152"/>
            <a:ext cx="7914456" cy="1375048"/>
          </a:xfrm>
        </p:spPr>
        <p:txBody>
          <a:bodyPr>
            <a:normAutofit fontScale="90000"/>
          </a:bodyPr>
          <a:lstStyle/>
          <a:p>
            <a:r>
              <a:rPr lang="fr-FR" sz="4400" b="1" dirty="0"/>
              <a:t>Le « syndrome hollandais » ou « syndrome néerlandais ».</a:t>
            </a:r>
            <a:endParaRPr lang="fr-FR" sz="4400" dirty="0"/>
          </a:p>
        </p:txBody>
      </p:sp>
      <p:sp>
        <p:nvSpPr>
          <p:cNvPr id="3" name="Rectangle 2"/>
          <p:cNvSpPr/>
          <p:nvPr/>
        </p:nvSpPr>
        <p:spPr>
          <a:xfrm>
            <a:off x="539552" y="1305342"/>
            <a:ext cx="8136904" cy="3139321"/>
          </a:xfrm>
          <a:prstGeom prst="rect">
            <a:avLst/>
          </a:prstGeom>
        </p:spPr>
        <p:txBody>
          <a:bodyPr wrap="square">
            <a:spAutoFit/>
          </a:bodyPr>
          <a:lstStyle/>
          <a:p>
            <a:r>
              <a:rPr lang="fr-FR" dirty="0"/>
              <a:t>Quels sont les arguments que l’on peut utiliser pour nier l’existence d’un syndrome hollandais au Canada ? </a:t>
            </a:r>
            <a:r>
              <a:rPr lang="fr-FR" i="1" dirty="0"/>
              <a:t>(4 points)</a:t>
            </a:r>
            <a:endParaRPr lang="fr-FR" dirty="0"/>
          </a:p>
          <a:p>
            <a:r>
              <a:rPr lang="fr-FR" dirty="0"/>
              <a:t> </a:t>
            </a:r>
          </a:p>
          <a:p>
            <a:r>
              <a:rPr lang="fr-FR" dirty="0"/>
              <a:t>Pas de « syndrome hollandais » parce que le prix des biens exportés augmentant plus vite  que le prix des biens importés =&gt; améliorations des termes de l’échange =&gt; amélioration du pouvoir d’achat.</a:t>
            </a:r>
          </a:p>
          <a:p>
            <a:r>
              <a:rPr lang="fr-FR" dirty="0"/>
              <a:t> </a:t>
            </a:r>
          </a:p>
          <a:p>
            <a:r>
              <a:rPr lang="fr-FR" dirty="0"/>
              <a:t> </a:t>
            </a:r>
          </a:p>
          <a:p>
            <a:r>
              <a:rPr lang="fr-FR" dirty="0"/>
              <a:t>Les pertes d’emplois dans le secteur industriel sont plus dues à la concurrence des pays en voie de développement qu’à l’augmentation du taux de change du dollar canadien.</a:t>
            </a:r>
          </a:p>
        </p:txBody>
      </p:sp>
    </p:spTree>
    <p:extLst>
      <p:ext uri="{BB962C8B-B14F-4D97-AF65-F5344CB8AC3E}">
        <p14:creationId xmlns:p14="http://schemas.microsoft.com/office/powerpoint/2010/main" val="331032939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23528" y="5164748"/>
            <a:ext cx="8568952" cy="1007452"/>
          </a:xfrm>
        </p:spPr>
        <p:txBody>
          <a:bodyPr>
            <a:normAutofit fontScale="90000"/>
          </a:bodyPr>
          <a:lstStyle/>
          <a:p>
            <a:r>
              <a:rPr lang="fr-FR" sz="3200" b="1" dirty="0"/>
              <a:t>Le « syndrome hollandais » ou « syndrome néerlandais ».</a:t>
            </a:r>
            <a:endParaRPr lang="fr-FR" sz="3200" dirty="0"/>
          </a:p>
        </p:txBody>
      </p:sp>
      <p:sp>
        <p:nvSpPr>
          <p:cNvPr id="3" name="Rectangle 2"/>
          <p:cNvSpPr/>
          <p:nvPr/>
        </p:nvSpPr>
        <p:spPr>
          <a:xfrm>
            <a:off x="323528" y="332656"/>
            <a:ext cx="8424936" cy="4832092"/>
          </a:xfrm>
          <a:prstGeom prst="rect">
            <a:avLst/>
          </a:prstGeom>
        </p:spPr>
        <p:txBody>
          <a:bodyPr wrap="square">
            <a:spAutoFit/>
          </a:bodyPr>
          <a:lstStyle/>
          <a:p>
            <a:r>
              <a:rPr lang="fr-FR" sz="1200" dirty="0"/>
              <a:t>Quelles</a:t>
            </a:r>
            <a:r>
              <a:rPr lang="fr-FR" sz="1400" dirty="0"/>
              <a:t> propositions peut-on faire pour limiter les risques d’un syndrome hollandais ? </a:t>
            </a:r>
          </a:p>
          <a:p>
            <a:r>
              <a:rPr lang="fr-FR" sz="1400" dirty="0"/>
              <a:t>(</a:t>
            </a:r>
            <a:r>
              <a:rPr lang="fr-FR" sz="1400" i="1" dirty="0"/>
              <a:t>6 points)</a:t>
            </a:r>
            <a:endParaRPr lang="fr-FR" sz="1400" dirty="0"/>
          </a:p>
          <a:p>
            <a:r>
              <a:rPr lang="fr-FR" sz="1400" dirty="0" smtClean="0"/>
              <a:t>Le </a:t>
            </a:r>
            <a:r>
              <a:rPr lang="fr-FR" sz="1400" dirty="0"/>
              <a:t>modèle norvégien :</a:t>
            </a:r>
          </a:p>
          <a:p>
            <a:r>
              <a:rPr lang="fr-FR" sz="1400" dirty="0"/>
              <a:t>	Au milieu des années 70 le PIB de la Norvège était de 90% de la moyenne OCDE, au milieu des années 2000 le PIB de la Norvège est à 150% de la moyenne OCDE.</a:t>
            </a:r>
          </a:p>
          <a:p>
            <a:r>
              <a:rPr lang="fr-FR" sz="1400" dirty="0"/>
              <a:t>Une politique d’intervention des gouvernements dans la gestion des ressources énergétiques </a:t>
            </a:r>
          </a:p>
          <a:p>
            <a:r>
              <a:rPr lang="fr-FR" sz="1400" dirty="0"/>
              <a:t>Licences d’exploitation sous conditions : siège social en Norvège, emploi de personnel local, accords de transfert de technologie. Politique prudente de distribution  entre 1969 et 1978 avec en // développement du secteur hydro-électrique et subventions à l’agriculture et à l’industrie. </a:t>
            </a:r>
          </a:p>
          <a:p>
            <a:r>
              <a:rPr lang="fr-FR" sz="1400" dirty="0"/>
              <a:t>Création d’une compagnie publique en 1972 </a:t>
            </a:r>
            <a:r>
              <a:rPr lang="fr-FR" sz="1400" dirty="0" err="1"/>
              <a:t>Statoil</a:t>
            </a:r>
            <a:r>
              <a:rPr lang="fr-FR" sz="1400" dirty="0"/>
              <a:t>. </a:t>
            </a:r>
            <a:r>
              <a:rPr lang="fr-FR" sz="1400" dirty="0" err="1"/>
              <a:t>Statoil</a:t>
            </a:r>
            <a:r>
              <a:rPr lang="fr-FR" sz="1400" dirty="0"/>
              <a:t> (détenu aujourd’hui à plus de 60% par l’Etat) réalise 70% de toutes les activités sur le Plateau continental norvégien. Impôt sur les bénéfices des compagnies pétrolières 50% (contre 28% pour les autres entreprises). </a:t>
            </a:r>
          </a:p>
          <a:p>
            <a:r>
              <a:rPr lang="fr-FR" sz="1400" dirty="0"/>
              <a:t>Mise en place d’un fonds de pension liés aux recette pétrolières avec gestion tripartite du fonds (Parlement, gouvernement, Banque centrale) </a:t>
            </a:r>
          </a:p>
          <a:p>
            <a:r>
              <a:rPr lang="fr-FR" sz="1400" dirty="0"/>
              <a:t>=&gt; Modération salariale</a:t>
            </a:r>
          </a:p>
          <a:p>
            <a:r>
              <a:rPr lang="fr-FR" sz="1400" dirty="0"/>
              <a:t>Discipline budgétaire. L’utilisation du fonds pour financer le budget de l’Etat limitée à 4% du fonds. </a:t>
            </a:r>
          </a:p>
          <a:p>
            <a:r>
              <a:rPr lang="fr-FR" sz="1400" dirty="0"/>
              <a:t> </a:t>
            </a:r>
            <a:endParaRPr lang="fr-FR" sz="1400" dirty="0" smtClean="0"/>
          </a:p>
          <a:p>
            <a:r>
              <a:rPr lang="fr-FR" sz="1400" dirty="0" smtClean="0"/>
              <a:t>Constat</a:t>
            </a:r>
            <a:r>
              <a:rPr lang="fr-FR" sz="1400" dirty="0"/>
              <a:t> :</a:t>
            </a:r>
          </a:p>
          <a:p>
            <a:r>
              <a:rPr lang="fr-FR" sz="1400" dirty="0"/>
              <a:t>Au Canada pas de politique de gestion des ressources énergétiques</a:t>
            </a:r>
            <a:r>
              <a:rPr lang="fr-FR" sz="1400" dirty="0" smtClean="0"/>
              <a:t>….</a:t>
            </a:r>
          </a:p>
          <a:p>
            <a:endParaRPr lang="fr-FR" sz="1400" dirty="0"/>
          </a:p>
          <a:p>
            <a:r>
              <a:rPr lang="fr-FR" sz="1400" i="1" dirty="0" smtClean="0"/>
              <a:t>Au-delà de l’exemple de la Norvège, les </a:t>
            </a:r>
            <a:r>
              <a:rPr lang="fr-FR" sz="1400" i="1" dirty="0" smtClean="0"/>
              <a:t>copies qui défendaient avec argumentation les politiques de laisser-faire et des exemples pris dans l’actualité ont été valorisées.</a:t>
            </a:r>
            <a:endParaRPr lang="fr-FR" sz="1400" i="1" dirty="0"/>
          </a:p>
        </p:txBody>
      </p:sp>
    </p:spTree>
    <p:extLst>
      <p:ext uri="{BB962C8B-B14F-4D97-AF65-F5344CB8AC3E}">
        <p14:creationId xmlns:p14="http://schemas.microsoft.com/office/powerpoint/2010/main" val="142770307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445224"/>
            <a:ext cx="6781800" cy="726976"/>
          </a:xfrm>
        </p:spPr>
        <p:txBody>
          <a:bodyPr>
            <a:normAutofit fontScale="90000"/>
          </a:bodyPr>
          <a:lstStyle/>
          <a:p>
            <a:r>
              <a:rPr lang="fr-FR" b="1" dirty="0"/>
              <a:t>Le modèle de </a:t>
            </a:r>
            <a:r>
              <a:rPr lang="fr-FR" b="1" dirty="0" smtClean="0"/>
              <a:t>gravité</a:t>
            </a:r>
            <a:endParaRPr lang="fr-FR" dirty="0"/>
          </a:p>
        </p:txBody>
      </p:sp>
      <p:sp>
        <p:nvSpPr>
          <p:cNvPr id="3" name="Rectangle 2"/>
          <p:cNvSpPr/>
          <p:nvPr/>
        </p:nvSpPr>
        <p:spPr>
          <a:xfrm>
            <a:off x="611560" y="612845"/>
            <a:ext cx="7848872" cy="4247317"/>
          </a:xfrm>
          <a:prstGeom prst="rect">
            <a:avLst/>
          </a:prstGeom>
        </p:spPr>
        <p:txBody>
          <a:bodyPr wrap="square">
            <a:spAutoFit/>
          </a:bodyPr>
          <a:lstStyle/>
          <a:p>
            <a:r>
              <a:rPr lang="fr-FR" dirty="0"/>
              <a:t>Dans le modèle de gravité, quels sont les deux critères les plus importants utilisés pour expliquer la structure des échanges entre deux pays ? </a:t>
            </a:r>
            <a:r>
              <a:rPr lang="fr-FR" i="1" dirty="0"/>
              <a:t>(4 points)</a:t>
            </a:r>
            <a:endParaRPr lang="fr-FR" dirty="0"/>
          </a:p>
          <a:p>
            <a:r>
              <a:rPr lang="fr-FR" dirty="0"/>
              <a:t> </a:t>
            </a:r>
          </a:p>
          <a:p>
            <a:r>
              <a:rPr lang="fr-FR" dirty="0"/>
              <a:t>Les échanges commerciaux de biens et services entre deux pays dépendent de leurs poids économiques mesurés à partir du PIB et de la distance géographique qui le sépare.</a:t>
            </a:r>
          </a:p>
          <a:p>
            <a:r>
              <a:rPr lang="fr-FR" dirty="0"/>
              <a:t> </a:t>
            </a:r>
          </a:p>
          <a:p>
            <a:r>
              <a:rPr lang="en-US" i="1" dirty="0" err="1"/>
              <a:t>T</a:t>
            </a:r>
            <a:r>
              <a:rPr lang="en-US" i="1" baseline="-25000" dirty="0" err="1"/>
              <a:t>ij</a:t>
            </a:r>
            <a:r>
              <a:rPr lang="en-US" i="1" baseline="-25000" dirty="0"/>
              <a:t> </a:t>
            </a:r>
            <a:r>
              <a:rPr lang="en-US" i="1" dirty="0"/>
              <a:t>= A </a:t>
            </a:r>
            <a:r>
              <a:rPr lang="en-US" dirty="0"/>
              <a:t>x</a:t>
            </a:r>
            <a:r>
              <a:rPr lang="en-US" i="1" dirty="0"/>
              <a:t> Y</a:t>
            </a:r>
            <a:r>
              <a:rPr lang="en-US" i="1" baseline="-25000" dirty="0"/>
              <a:t>i</a:t>
            </a:r>
            <a:r>
              <a:rPr lang="en-US" i="1" dirty="0"/>
              <a:t> </a:t>
            </a:r>
            <a:r>
              <a:rPr lang="en-US" dirty="0" err="1"/>
              <a:t>x</a:t>
            </a:r>
            <a:r>
              <a:rPr lang="en-US" i="1" dirty="0" err="1"/>
              <a:t>Y</a:t>
            </a:r>
            <a:r>
              <a:rPr lang="en-US" i="1" baseline="-25000" dirty="0" err="1"/>
              <a:t>j</a:t>
            </a:r>
            <a:r>
              <a:rPr lang="en-US" dirty="0"/>
              <a:t>/</a:t>
            </a:r>
            <a:r>
              <a:rPr lang="en-US" i="1" dirty="0"/>
              <a:t> </a:t>
            </a:r>
            <a:r>
              <a:rPr lang="en-US" i="1" dirty="0" err="1"/>
              <a:t>D</a:t>
            </a:r>
            <a:r>
              <a:rPr lang="en-US" i="1" baseline="-25000" dirty="0" err="1"/>
              <a:t>ij</a:t>
            </a:r>
            <a:r>
              <a:rPr lang="en-US" dirty="0"/>
              <a:t> </a:t>
            </a:r>
            <a:endParaRPr lang="fr-FR" dirty="0"/>
          </a:p>
          <a:p>
            <a:r>
              <a:rPr lang="en-US" dirty="0"/>
              <a:t> </a:t>
            </a:r>
            <a:endParaRPr lang="fr-FR" dirty="0"/>
          </a:p>
          <a:p>
            <a:r>
              <a:rPr lang="fr-FR" dirty="0"/>
              <a:t>Les flux commerciaux : </a:t>
            </a:r>
            <a:r>
              <a:rPr lang="fr-FR" i="1" dirty="0" err="1"/>
              <a:t>T</a:t>
            </a:r>
            <a:r>
              <a:rPr lang="fr-FR" i="1" baseline="-25000" dirty="0" err="1"/>
              <a:t>ij</a:t>
            </a:r>
            <a:r>
              <a:rPr lang="fr-FR" dirty="0"/>
              <a:t> le commerce entre le pays </a:t>
            </a:r>
            <a:r>
              <a:rPr lang="fr-FR" i="1" dirty="0"/>
              <a:t>i</a:t>
            </a:r>
            <a:r>
              <a:rPr lang="fr-FR" dirty="0"/>
              <a:t> et le pays </a:t>
            </a:r>
            <a:r>
              <a:rPr lang="fr-FR" i="1" dirty="0"/>
              <a:t>j</a:t>
            </a:r>
            <a:r>
              <a:rPr lang="fr-FR" dirty="0"/>
              <a:t> </a:t>
            </a:r>
          </a:p>
          <a:p>
            <a:r>
              <a:rPr lang="fr-FR" dirty="0"/>
              <a:t>Le PIB du pays </a:t>
            </a:r>
            <a:r>
              <a:rPr lang="fr-FR" i="1" dirty="0"/>
              <a:t>i</a:t>
            </a:r>
            <a:r>
              <a:rPr lang="fr-FR" dirty="0"/>
              <a:t> est </a:t>
            </a:r>
            <a:r>
              <a:rPr lang="fr-FR" i="1" dirty="0"/>
              <a:t>Y</a:t>
            </a:r>
            <a:r>
              <a:rPr lang="fr-FR" i="1" baseline="-25000" dirty="0"/>
              <a:t>i</a:t>
            </a:r>
            <a:r>
              <a:rPr lang="fr-FR" i="1" dirty="0"/>
              <a:t> </a:t>
            </a:r>
            <a:r>
              <a:rPr lang="fr-FR" dirty="0"/>
              <a:t>le PIB du pays </a:t>
            </a:r>
            <a:r>
              <a:rPr lang="fr-FR" i="1" dirty="0"/>
              <a:t>j</a:t>
            </a:r>
            <a:r>
              <a:rPr lang="fr-FR" dirty="0"/>
              <a:t> est </a:t>
            </a:r>
            <a:r>
              <a:rPr lang="fr-FR" i="1" dirty="0" err="1"/>
              <a:t>Y</a:t>
            </a:r>
            <a:r>
              <a:rPr lang="fr-FR" i="1" baseline="-25000" dirty="0" err="1"/>
              <a:t>j</a:t>
            </a:r>
            <a:r>
              <a:rPr lang="fr-FR" i="1" dirty="0"/>
              <a:t> </a:t>
            </a:r>
            <a:endParaRPr lang="fr-FR" dirty="0"/>
          </a:p>
          <a:p>
            <a:r>
              <a:rPr lang="fr-FR" dirty="0"/>
              <a:t>La distance qui sépare les deux pays est </a:t>
            </a:r>
            <a:r>
              <a:rPr lang="fr-FR" i="1" dirty="0" err="1"/>
              <a:t>D</a:t>
            </a:r>
            <a:r>
              <a:rPr lang="fr-FR" i="1" baseline="-25000" dirty="0" err="1"/>
              <a:t>ij</a:t>
            </a:r>
            <a:r>
              <a:rPr lang="fr-FR" i="1" dirty="0"/>
              <a:t> </a:t>
            </a:r>
            <a:endParaRPr lang="fr-FR" dirty="0"/>
          </a:p>
          <a:p>
            <a:r>
              <a:rPr lang="fr-FR" dirty="0"/>
              <a:t>Pour prendre en compte les éléments qui ne sont pas inclus dans l’équation on ajoute une constante qui relativise l’effet PIB et l’effet distance. Cette constante s’appelle </a:t>
            </a:r>
            <a:r>
              <a:rPr lang="fr-FR" i="1" dirty="0"/>
              <a:t>A.</a:t>
            </a:r>
            <a:endParaRPr lang="fr-FR" dirty="0"/>
          </a:p>
        </p:txBody>
      </p:sp>
    </p:spTree>
    <p:extLst>
      <p:ext uri="{BB962C8B-B14F-4D97-AF65-F5344CB8AC3E}">
        <p14:creationId xmlns:p14="http://schemas.microsoft.com/office/powerpoint/2010/main" val="139768486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445224"/>
            <a:ext cx="6781800" cy="726976"/>
          </a:xfrm>
        </p:spPr>
        <p:txBody>
          <a:bodyPr>
            <a:normAutofit fontScale="90000"/>
          </a:bodyPr>
          <a:lstStyle/>
          <a:p>
            <a:r>
              <a:rPr lang="fr-FR" b="1" dirty="0"/>
              <a:t>Le modèle de </a:t>
            </a:r>
            <a:r>
              <a:rPr lang="fr-FR" b="1" dirty="0" smtClean="0"/>
              <a:t>gravité</a:t>
            </a:r>
            <a:endParaRPr lang="fr-FR" dirty="0"/>
          </a:p>
        </p:txBody>
      </p:sp>
      <p:sp>
        <p:nvSpPr>
          <p:cNvPr id="3" name="Rectangle 2"/>
          <p:cNvSpPr/>
          <p:nvPr/>
        </p:nvSpPr>
        <p:spPr>
          <a:xfrm>
            <a:off x="827584" y="2136339"/>
            <a:ext cx="7488832" cy="2031325"/>
          </a:xfrm>
          <a:prstGeom prst="rect">
            <a:avLst/>
          </a:prstGeom>
        </p:spPr>
        <p:txBody>
          <a:bodyPr wrap="square">
            <a:spAutoFit/>
          </a:bodyPr>
          <a:lstStyle/>
          <a:p>
            <a:r>
              <a:rPr lang="fr-FR" dirty="0"/>
              <a:t>Comment s’appliquent ces deux critères ? </a:t>
            </a:r>
            <a:r>
              <a:rPr lang="fr-FR" i="1" dirty="0"/>
              <a:t>(4 points)</a:t>
            </a:r>
            <a:endParaRPr lang="fr-FR" dirty="0"/>
          </a:p>
          <a:p>
            <a:r>
              <a:rPr lang="fr-FR" dirty="0"/>
              <a:t> </a:t>
            </a:r>
          </a:p>
          <a:p>
            <a:r>
              <a:rPr lang="fr-FR" dirty="0"/>
              <a:t> </a:t>
            </a:r>
          </a:p>
          <a:p>
            <a:r>
              <a:rPr lang="fr-FR" dirty="0"/>
              <a:t> </a:t>
            </a:r>
          </a:p>
          <a:p>
            <a:r>
              <a:rPr lang="fr-FR" dirty="0"/>
              <a:t>Plus les PIB sont importants, plus le commerce est important.</a:t>
            </a:r>
          </a:p>
          <a:p>
            <a:r>
              <a:rPr lang="fr-FR" dirty="0"/>
              <a:t>Plus la distance est grande entre deux pays, moins les pays commercent entre eux.</a:t>
            </a:r>
          </a:p>
        </p:txBody>
      </p:sp>
    </p:spTree>
    <p:extLst>
      <p:ext uri="{BB962C8B-B14F-4D97-AF65-F5344CB8AC3E}">
        <p14:creationId xmlns:p14="http://schemas.microsoft.com/office/powerpoint/2010/main" val="254647970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445224"/>
            <a:ext cx="6781800" cy="726976"/>
          </a:xfrm>
        </p:spPr>
        <p:txBody>
          <a:bodyPr>
            <a:normAutofit fontScale="90000"/>
          </a:bodyPr>
          <a:lstStyle/>
          <a:p>
            <a:r>
              <a:rPr lang="fr-FR" b="1" dirty="0"/>
              <a:t>Le modèle de </a:t>
            </a:r>
            <a:r>
              <a:rPr lang="fr-FR" b="1" dirty="0" smtClean="0"/>
              <a:t>gravité</a:t>
            </a:r>
            <a:endParaRPr lang="fr-FR" dirty="0"/>
          </a:p>
        </p:txBody>
      </p:sp>
      <p:sp>
        <p:nvSpPr>
          <p:cNvPr id="3" name="Rectangle 2"/>
          <p:cNvSpPr/>
          <p:nvPr/>
        </p:nvSpPr>
        <p:spPr>
          <a:xfrm>
            <a:off x="650765" y="476672"/>
            <a:ext cx="7992888" cy="5078313"/>
          </a:xfrm>
          <a:prstGeom prst="rect">
            <a:avLst/>
          </a:prstGeom>
        </p:spPr>
        <p:txBody>
          <a:bodyPr wrap="square">
            <a:spAutoFit/>
          </a:bodyPr>
          <a:lstStyle/>
          <a:p>
            <a:r>
              <a:rPr lang="fr-FR" dirty="0"/>
              <a:t>Quels sont les autres critères qui sont pris en compte dans le modèle de gravité ? </a:t>
            </a:r>
            <a:r>
              <a:rPr lang="fr-FR" i="1" dirty="0"/>
              <a:t>(6 points)</a:t>
            </a:r>
            <a:endParaRPr lang="fr-FR" dirty="0"/>
          </a:p>
          <a:p>
            <a:r>
              <a:rPr lang="fr-FR" dirty="0"/>
              <a:t> </a:t>
            </a:r>
          </a:p>
          <a:p>
            <a:r>
              <a:rPr lang="fr-FR" dirty="0"/>
              <a:t> </a:t>
            </a:r>
          </a:p>
          <a:p>
            <a:r>
              <a:rPr lang="fr-FR" dirty="0"/>
              <a:t>- Indice relatif des prix à la production</a:t>
            </a:r>
          </a:p>
          <a:p>
            <a:r>
              <a:rPr lang="fr-FR" dirty="0"/>
              <a:t> </a:t>
            </a:r>
          </a:p>
          <a:p>
            <a:r>
              <a:rPr lang="fr-FR" dirty="0"/>
              <a:t>- Adhésion à des organismes internationaux (OMC, accords régionaux, accords bilatéraux)</a:t>
            </a:r>
          </a:p>
          <a:p>
            <a:r>
              <a:rPr lang="fr-FR" dirty="0"/>
              <a:t> </a:t>
            </a:r>
          </a:p>
          <a:p>
            <a:r>
              <a:rPr lang="fr-FR" dirty="0"/>
              <a:t>- Le caractère enclavé ou non de pays</a:t>
            </a:r>
          </a:p>
          <a:p>
            <a:r>
              <a:rPr lang="fr-FR" dirty="0"/>
              <a:t> </a:t>
            </a:r>
          </a:p>
          <a:p>
            <a:r>
              <a:rPr lang="fr-FR" dirty="0"/>
              <a:t>- L’utilisation d’une langue commune</a:t>
            </a:r>
          </a:p>
          <a:p>
            <a:r>
              <a:rPr lang="fr-FR" dirty="0"/>
              <a:t> </a:t>
            </a:r>
          </a:p>
          <a:p>
            <a:r>
              <a:rPr lang="fr-FR" dirty="0"/>
              <a:t>- Le degré de développement du pays</a:t>
            </a:r>
          </a:p>
          <a:p>
            <a:r>
              <a:rPr lang="fr-FR" dirty="0"/>
              <a:t> </a:t>
            </a:r>
          </a:p>
          <a:p>
            <a:r>
              <a:rPr lang="fr-FR" dirty="0"/>
              <a:t>- L’effet frontière. Le commerce est toujours plus développé à l’intérieur d’un pays même si les distances y sont plus grandes que le commerce avec un pays voisin plus proche.</a:t>
            </a:r>
          </a:p>
        </p:txBody>
      </p:sp>
    </p:spTree>
    <p:extLst>
      <p:ext uri="{BB962C8B-B14F-4D97-AF65-F5344CB8AC3E}">
        <p14:creationId xmlns:p14="http://schemas.microsoft.com/office/powerpoint/2010/main" val="326585384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445224"/>
            <a:ext cx="6781800" cy="726976"/>
          </a:xfrm>
        </p:spPr>
        <p:txBody>
          <a:bodyPr>
            <a:normAutofit fontScale="90000"/>
          </a:bodyPr>
          <a:lstStyle/>
          <a:p>
            <a:r>
              <a:rPr lang="fr-FR" b="1" dirty="0"/>
              <a:t>Le modèle de </a:t>
            </a:r>
            <a:r>
              <a:rPr lang="fr-FR" b="1" dirty="0" smtClean="0"/>
              <a:t>gravité</a:t>
            </a:r>
            <a:endParaRPr lang="fr-FR" dirty="0"/>
          </a:p>
        </p:txBody>
      </p:sp>
      <p:sp>
        <p:nvSpPr>
          <p:cNvPr id="3" name="Rectangle 2"/>
          <p:cNvSpPr/>
          <p:nvPr/>
        </p:nvSpPr>
        <p:spPr>
          <a:xfrm>
            <a:off x="251520" y="1443841"/>
            <a:ext cx="8424936" cy="2585323"/>
          </a:xfrm>
          <a:prstGeom prst="rect">
            <a:avLst/>
          </a:prstGeom>
        </p:spPr>
        <p:txBody>
          <a:bodyPr wrap="square">
            <a:spAutoFit/>
          </a:bodyPr>
          <a:lstStyle/>
          <a:p>
            <a:r>
              <a:rPr lang="fr-FR" dirty="0"/>
              <a:t>Quelle analyse peut-on faire des échanges internationaux du Canada à l’aide du modèle de gravité ? (</a:t>
            </a:r>
            <a:r>
              <a:rPr lang="fr-FR" i="1" dirty="0"/>
              <a:t>6 points</a:t>
            </a:r>
            <a:r>
              <a:rPr lang="fr-FR" dirty="0"/>
              <a:t>)</a:t>
            </a:r>
          </a:p>
          <a:p>
            <a:r>
              <a:rPr lang="fr-FR" dirty="0"/>
              <a:t> </a:t>
            </a:r>
          </a:p>
          <a:p>
            <a:r>
              <a:rPr lang="fr-FR" dirty="0"/>
              <a:t>Si on applique le modèle au Canada, il apparaît que le Canada a un niveau de commerce avec les Etats-Unis conforme au modèle.</a:t>
            </a:r>
          </a:p>
          <a:p>
            <a:r>
              <a:rPr lang="fr-FR" dirty="0"/>
              <a:t>Par contre le Canada a des écarts entre son commerce réel et ce qu’indique le modèle de gravité vis-à-vis de l’Union européenne (et particulièrement la France et l’Allemagne) ainsi que du Mexique et plus largement vis-à-vis de l’Amérique latine. Le Canada n’exporte pas assez vers ces zones.</a:t>
            </a:r>
          </a:p>
        </p:txBody>
      </p:sp>
    </p:spTree>
    <p:extLst>
      <p:ext uri="{BB962C8B-B14F-4D97-AF65-F5344CB8AC3E}">
        <p14:creationId xmlns:p14="http://schemas.microsoft.com/office/powerpoint/2010/main" val="3402721322"/>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NewsPrint">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NewsPrint">
      <a:majorFont>
        <a:latin typeface="Impact"/>
        <a:ea typeface=""/>
        <a:cs typeface=""/>
        <a:font script="Jpan" typeface="HGP創英角ｺﾞｼｯｸUB"/>
        <a:font script="Hang" typeface="HY견고딕"/>
        <a:font script="Hans" typeface="微软雅黑"/>
        <a:font script="Hant" typeface="微軟正黑體"/>
        <a:font script="Arab" typeface="Tahoma"/>
        <a:font script="Hebr" typeface="To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NewsPrint">
      <a:fillStyleLst>
        <a:solidFill>
          <a:schemeClr val="phClr"/>
        </a:solidFill>
        <a:gradFill rotWithShape="1">
          <a:gsLst>
            <a:gs pos="0">
              <a:schemeClr val="phClr">
                <a:tint val="37000"/>
                <a:hueMod val="100000"/>
                <a:satMod val="200000"/>
                <a:lumMod val="88000"/>
              </a:schemeClr>
            </a:gs>
            <a:gs pos="100000">
              <a:schemeClr val="phClr">
                <a:tint val="53000"/>
                <a:shade val="100000"/>
                <a:hueMod val="100000"/>
                <a:satMod val="350000"/>
                <a:lumMod val="79000"/>
              </a:schemeClr>
            </a:gs>
          </a:gsLst>
          <a:lin ang="5400000" scaled="1"/>
        </a:gradFill>
        <a:gradFill rotWithShape="1">
          <a:gsLst>
            <a:gs pos="0">
              <a:schemeClr val="phClr">
                <a:tint val="83000"/>
                <a:shade val="100000"/>
                <a:alpha val="100000"/>
                <a:hueMod val="100000"/>
                <a:satMod val="220000"/>
                <a:lumMod val="90000"/>
              </a:schemeClr>
            </a:gs>
            <a:gs pos="76000">
              <a:schemeClr val="phClr">
                <a:shade val="100000"/>
              </a:schemeClr>
            </a:gs>
            <a:gs pos="100000">
              <a:schemeClr val="phClr">
                <a:shade val="93000"/>
                <a:alpha val="100000"/>
                <a:satMod val="100000"/>
                <a:lumMod val="93000"/>
              </a:schemeClr>
            </a:gs>
          </a:gsLst>
          <a:path path="circle">
            <a:fillToRect l="15000" t="15000" r="100000" b="100000"/>
          </a:path>
        </a:gradFill>
      </a:fillStyleLst>
      <a:lnStyleLst>
        <a:ln w="15875" cap="flat" cmpd="sng" algn="ctr">
          <a:solidFill>
            <a:schemeClr val="phClr"/>
          </a:solidFill>
          <a:prstDash val="solid"/>
        </a:ln>
        <a:ln w="22225" cap="flat" cmpd="sng" algn="ctr">
          <a:solidFill>
            <a:schemeClr val="phClr"/>
          </a:solidFill>
          <a:prstDash val="solid"/>
        </a:ln>
        <a:ln w="34925" cap="flat" cmpd="sng" algn="ctr">
          <a:solidFill>
            <a:schemeClr val="phClr"/>
          </a:solidFill>
          <a:prstDash val="solid"/>
        </a:ln>
      </a:lnStyleLst>
      <a:effectStyleLst>
        <a:effectStyle>
          <a:effectLst>
            <a:outerShdw blurRad="50800" dist="12700" dir="5280000" rotWithShape="0">
              <a:srgbClr val="000000">
                <a:alpha val="40000"/>
              </a:srgbClr>
            </a:outerShdw>
          </a:effectLst>
        </a:effectStyle>
        <a:effectStyle>
          <a:effectLst>
            <a:outerShdw blurRad="38100" dist="38100" dir="5400000" rotWithShape="0">
              <a:srgbClr val="000000">
                <a:alpha val="35000"/>
              </a:srgbClr>
            </a:outerShdw>
          </a:effectLst>
        </a:effectStyle>
        <a:effectStyle>
          <a:effectLst>
            <a:outerShdw blurRad="38100" dist="38100" dir="5400000" rotWithShape="0">
              <a:srgbClr val="000000">
                <a:alpha val="35000"/>
              </a:srgbClr>
            </a:outerShdw>
          </a:effectLst>
          <a:scene3d>
            <a:camera prst="orthographicFront">
              <a:rot lat="0" lon="0" rev="0"/>
            </a:camera>
            <a:lightRig rig="brightRoom" dir="tl"/>
          </a:scene3d>
          <a:sp3d contourW="12700">
            <a:bevelT w="31750" h="12700"/>
            <a:contourClr>
              <a:schemeClr val="phClr"/>
            </a:contourClr>
          </a:sp3d>
        </a:effectStyle>
      </a:effectStyleLst>
      <a:bgFillStyleLst>
        <a:solidFill>
          <a:schemeClr val="phClr"/>
        </a:solidFill>
        <a:gradFill rotWithShape="1">
          <a:gsLst>
            <a:gs pos="0">
              <a:schemeClr val="phClr">
                <a:tint val="93000"/>
              </a:schemeClr>
            </a:gs>
            <a:gs pos="100000">
              <a:schemeClr val="phClr">
                <a:shade val="55000"/>
              </a:schemeClr>
            </a:gs>
          </a:gsLst>
          <a:lin ang="5400000" scaled="1"/>
        </a:gradFill>
        <a:blipFill rotWithShape="1">
          <a:blip xmlns:r="http://schemas.openxmlformats.org/officeDocument/2006/relationships" r:embed="rId1">
            <a:duotone>
              <a:schemeClr val="phClr">
                <a:shade val="20000"/>
                <a:satMod val="350000"/>
                <a:lumMod val="125000"/>
              </a:schemeClr>
              <a:schemeClr val="phClr">
                <a:tint val="90000"/>
                <a:satMod val="25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Newsprint</Template>
  <TotalTime>40</TotalTime>
  <Words>249</Words>
  <Application>Microsoft Office PowerPoint</Application>
  <PresentationFormat>Affichage à l'écran (4:3)</PresentationFormat>
  <Paragraphs>216</Paragraphs>
  <Slides>30</Slides>
  <Notes>0</Notes>
  <HiddenSlides>0</HiddenSlides>
  <MMClips>0</MMClips>
  <ScaleCrop>false</ScaleCrop>
  <HeadingPairs>
    <vt:vector size="4" baseType="variant">
      <vt:variant>
        <vt:lpstr>Thème</vt:lpstr>
      </vt:variant>
      <vt:variant>
        <vt:i4>1</vt:i4>
      </vt:variant>
      <vt:variant>
        <vt:lpstr>Titres des diapositives</vt:lpstr>
      </vt:variant>
      <vt:variant>
        <vt:i4>30</vt:i4>
      </vt:variant>
    </vt:vector>
  </HeadingPairs>
  <TitlesOfParts>
    <vt:vector size="31" baseType="lpstr">
      <vt:lpstr>NewsPrint</vt:lpstr>
      <vt:lpstr>Corrigé examen 2</vt:lpstr>
      <vt:lpstr>Question 1 </vt:lpstr>
      <vt:lpstr>Question 2 </vt:lpstr>
      <vt:lpstr>Question 3 </vt:lpstr>
      <vt:lpstr>Question 4 </vt:lpstr>
      <vt:lpstr>Question 5 </vt:lpstr>
      <vt:lpstr>Question 6 </vt:lpstr>
      <vt:lpstr>Question 7 </vt:lpstr>
      <vt:lpstr>Question 8 </vt:lpstr>
      <vt:lpstr>Question 9 </vt:lpstr>
      <vt:lpstr>Question 10 </vt:lpstr>
      <vt:lpstr>Question 11 </vt:lpstr>
      <vt:lpstr>Question 12 </vt:lpstr>
      <vt:lpstr>Question 13 </vt:lpstr>
      <vt:lpstr>Question 14 </vt:lpstr>
      <vt:lpstr>Question 15 </vt:lpstr>
      <vt:lpstr>Question 16 </vt:lpstr>
      <vt:lpstr>Question 17 </vt:lpstr>
      <vt:lpstr>Question 18 </vt:lpstr>
      <vt:lpstr>Question 19 </vt:lpstr>
      <vt:lpstr>Question 20 </vt:lpstr>
      <vt:lpstr>Pour les petites questions</vt:lpstr>
      <vt:lpstr>Le « syndrome hollandais » ou « syndrome néerlandais ».</vt:lpstr>
      <vt:lpstr>Le « syndrome hollandais » ou « syndrome néerlandais ».</vt:lpstr>
      <vt:lpstr>Le « syndrome hollandais » ou « syndrome néerlandais ».</vt:lpstr>
      <vt:lpstr>Le « syndrome hollandais » ou « syndrome néerlandais ».</vt:lpstr>
      <vt:lpstr>Le modèle de gravité</vt:lpstr>
      <vt:lpstr>Le modèle de gravité</vt:lpstr>
      <vt:lpstr>Le modèle de gravité</vt:lpstr>
      <vt:lpstr>Le modèle de gravité</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Corrigé examen 1</dc:title>
  <dc:creator>EMIN</dc:creator>
  <cp:lastModifiedBy>EMIN</cp:lastModifiedBy>
  <cp:revision>8</cp:revision>
  <dcterms:created xsi:type="dcterms:W3CDTF">2014-10-20T14:36:28Z</dcterms:created>
  <dcterms:modified xsi:type="dcterms:W3CDTF">2014-11-22T14:17:54Z</dcterms:modified>
</cp:coreProperties>
</file>