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4" r:id="rId3"/>
    <p:sldId id="275" r:id="rId4"/>
    <p:sldId id="258" r:id="rId5"/>
    <p:sldId id="259" r:id="rId6"/>
    <p:sldId id="260" r:id="rId7"/>
    <p:sldId id="261" r:id="rId8"/>
    <p:sldId id="262" r:id="rId9"/>
    <p:sldId id="266" r:id="rId10"/>
    <p:sldId id="267" r:id="rId11"/>
    <p:sldId id="268" r:id="rId12"/>
    <p:sldId id="263" r:id="rId13"/>
    <p:sldId id="264"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9" autoAdjust="0"/>
    <p:restoredTop sz="94609" autoAdjust="0"/>
  </p:normalViewPr>
  <p:slideViewPr>
    <p:cSldViewPr>
      <p:cViewPr>
        <p:scale>
          <a:sx n="77" d="100"/>
          <a:sy n="77" d="100"/>
        </p:scale>
        <p:origin x="-1176" y="-4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CD1782D-2EE3-4EB1-B032-22F69FBCD0D1}" type="datetimeFigureOut">
              <a:rPr lang="en-US" smtClean="0"/>
              <a:pPr/>
              <a:t>9/27/2012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BEC527-951B-435E-A1AF-D17A65C9E288}"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D1782D-2EE3-4EB1-B032-22F69FBCD0D1}" type="datetimeFigureOut">
              <a:rPr lang="en-US" smtClean="0"/>
              <a:pPr/>
              <a:t>9/27/2012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BEC527-951B-435E-A1AF-D17A65C9E288}"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CD1782D-2EE3-4EB1-B032-22F69FBCD0D1}" type="datetimeFigureOut">
              <a:rPr lang="en-US" smtClean="0"/>
              <a:pPr/>
              <a:t>9/27/2012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BEC527-951B-435E-A1AF-D17A65C9E288}"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CD1782D-2EE3-4EB1-B032-22F69FBCD0D1}" type="datetimeFigureOut">
              <a:rPr lang="en-US" smtClean="0"/>
              <a:pPr/>
              <a:t>9/27/2012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7BEC527-951B-435E-A1AF-D17A65C9E288}"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CD1782D-2EE3-4EB1-B032-22F69FBCD0D1}" type="datetimeFigureOut">
              <a:rPr lang="en-US" smtClean="0"/>
              <a:pPr/>
              <a:t>9/27/2012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7BEC527-951B-435E-A1AF-D17A65C9E288}"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CD1782D-2EE3-4EB1-B032-22F69FBCD0D1}" type="datetimeFigureOut">
              <a:rPr lang="en-US" smtClean="0"/>
              <a:pPr/>
              <a:t>9/27/2012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7BEC527-951B-435E-A1AF-D17A65C9E28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D1782D-2EE3-4EB1-B032-22F69FBCD0D1}" type="datetimeFigureOut">
              <a:rPr lang="en-US" smtClean="0"/>
              <a:pPr/>
              <a:t>9/27/2012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7BEC527-951B-435E-A1AF-D17A65C9E28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CD1782D-2EE3-4EB1-B032-22F69FBCD0D1}" type="datetimeFigureOut">
              <a:rPr lang="en-US" smtClean="0"/>
              <a:pPr/>
              <a:t>9/27/2012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7BEC527-951B-435E-A1AF-D17A65C9E288}"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CD1782D-2EE3-4EB1-B032-22F69FBCD0D1}" type="datetimeFigureOut">
              <a:rPr lang="en-US" smtClean="0"/>
              <a:pPr/>
              <a:t>9/27/2012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7BEC527-951B-435E-A1AF-D17A65C9E288}"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D1782D-2EE3-4EB1-B032-22F69FBCD0D1}" type="datetimeFigureOut">
              <a:rPr lang="en-US" smtClean="0"/>
              <a:pPr/>
              <a:t>9/27/2012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BEC527-951B-435E-A1AF-D17A65C9E28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D1782D-2EE3-4EB1-B032-22F69FBCD0D1}" type="datetimeFigureOut">
              <a:rPr lang="en-US" smtClean="0"/>
              <a:pPr/>
              <a:t>9/27/2012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BEC527-951B-435E-A1AF-D17A65C9E28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D1782D-2EE3-4EB1-B032-22F69FBCD0D1}" type="datetimeFigureOut">
              <a:rPr lang="en-US" smtClean="0"/>
              <a:pPr/>
              <a:t>9/27/2012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BEC527-951B-435E-A1AF-D17A65C9E28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o-FO" dirty="0" smtClean="0"/>
              <a:t>Chapter 1</a:t>
            </a:r>
            <a:endParaRPr lang="en-US" dirty="0"/>
          </a:p>
        </p:txBody>
      </p:sp>
      <p:sp>
        <p:nvSpPr>
          <p:cNvPr id="3" name="Subtitle 2"/>
          <p:cNvSpPr>
            <a:spLocks noGrp="1"/>
          </p:cNvSpPr>
          <p:nvPr>
            <p:ph type="subTitle" idx="1"/>
          </p:nvPr>
        </p:nvSpPr>
        <p:spPr/>
        <p:txBody>
          <a:bodyPr/>
          <a:lstStyle/>
          <a:p>
            <a:r>
              <a:rPr lang="fo-FO" dirty="0" smtClean="0"/>
              <a:t>Recognizing Arguments</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o-FO" dirty="0" smtClean="0"/>
              <a:t>“The Rational Animal”</a:t>
            </a:r>
            <a:endParaRPr lang="en-US" dirty="0"/>
          </a:p>
        </p:txBody>
      </p:sp>
      <p:sp>
        <p:nvSpPr>
          <p:cNvPr id="3" name="Content Placeholder 2"/>
          <p:cNvSpPr>
            <a:spLocks noGrp="1"/>
          </p:cNvSpPr>
          <p:nvPr>
            <p:ph idx="1"/>
          </p:nvPr>
        </p:nvSpPr>
        <p:spPr/>
        <p:txBody>
          <a:bodyPr/>
          <a:lstStyle/>
          <a:p>
            <a:r>
              <a:rPr lang="fo-FO" dirty="0" smtClean="0"/>
              <a:t>Aristotle</a:t>
            </a:r>
          </a:p>
          <a:p>
            <a:pPr lvl="1"/>
            <a:r>
              <a:rPr lang="fo-FO" dirty="0" smtClean="0"/>
              <a:t>Trust in the possibility that agreement, mutual understanding can be acheived.</a:t>
            </a:r>
          </a:p>
          <a:p>
            <a:pPr lvl="1"/>
            <a:r>
              <a:rPr lang="fo-FO" dirty="0" smtClean="0"/>
              <a:t>Reason (</a:t>
            </a:r>
            <a:r>
              <a:rPr lang="fo-FO" i="1" dirty="0" smtClean="0"/>
              <a:t>logos</a:t>
            </a:r>
            <a:r>
              <a:rPr lang="fo-FO" dirty="0" smtClean="0"/>
              <a:t>) is the feature that sets humans apart from other animals.</a:t>
            </a:r>
          </a:p>
          <a:p>
            <a:pPr lvl="2"/>
            <a:r>
              <a:rPr lang="fo-FO" dirty="0" smtClean="0"/>
              <a:t>Being rational, thus, accomplishes our humanity.</a:t>
            </a:r>
          </a:p>
          <a:p>
            <a:pPr lvl="2"/>
            <a:r>
              <a:rPr lang="fo-FO" dirty="0" smtClean="0"/>
              <a:t>True knowledge can only be ajudicated through reason.</a:t>
            </a:r>
          </a:p>
          <a:p>
            <a:pPr lvl="3"/>
            <a:r>
              <a:rPr lang="fo-FO" dirty="0" smtClean="0"/>
              <a:t>Vs. Emotion, passion, inspiration of poetry (Homer).</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Basic Assumptions (pp. vii-viii)</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1. “Everyone is already skilled to a degree in the rational process of analyzing, defending, and evaluating claims.</a:t>
            </a:r>
          </a:p>
          <a:p>
            <a:r>
              <a:rPr lang="en-US" dirty="0" smtClean="0"/>
              <a:t>2. Everyone can improve such skills by becoming aware of the principles behind them and by doing deliberately what is usually done unreflectively.</a:t>
            </a:r>
          </a:p>
          <a:p>
            <a:r>
              <a:rPr lang="en-US" dirty="0" smtClean="0"/>
              <a:t>3. The principles are not imposed from the outside but are implicit in the ordinary practices of defending and evaluating claims.  We are rational creatures, even though we do not always act rationally.”</a:t>
            </a:r>
          </a:p>
        </p:txBody>
      </p:sp>
    </p:spTree>
    <p:extLst>
      <p:ext uri="{BB962C8B-B14F-4D97-AF65-F5344CB8AC3E}">
        <p14:creationId xmlns:p14="http://schemas.microsoft.com/office/powerpoint/2010/main" val="1749784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fo-FO" dirty="0" smtClean="0"/>
              <a:t>Knowledge demands truth.</a:t>
            </a:r>
          </a:p>
          <a:p>
            <a:r>
              <a:rPr lang="fo-FO" dirty="0" smtClean="0"/>
              <a:t>Truth becomes central to the claim of knowledge.</a:t>
            </a:r>
          </a:p>
          <a:p>
            <a:pPr lvl="1"/>
            <a:r>
              <a:rPr lang="fo-FO" dirty="0" smtClean="0"/>
              <a:t>Philosophy</a:t>
            </a:r>
          </a:p>
          <a:p>
            <a:pPr lvl="2"/>
            <a:r>
              <a:rPr lang="en-US" dirty="0" smtClean="0"/>
              <a:t>Gk. </a:t>
            </a:r>
            <a:r>
              <a:rPr lang="en-US" dirty="0" err="1" smtClean="0"/>
              <a:t>philosophia</a:t>
            </a:r>
            <a:r>
              <a:rPr lang="en-US" dirty="0" smtClean="0"/>
              <a:t> "love of knowledge, wisdom," from </a:t>
            </a:r>
            <a:r>
              <a:rPr lang="en-US" dirty="0" err="1" smtClean="0"/>
              <a:t>philo</a:t>
            </a:r>
            <a:r>
              <a:rPr lang="en-US" dirty="0" smtClean="0"/>
              <a:t>- "loving" + </a:t>
            </a:r>
            <a:r>
              <a:rPr lang="en-US" dirty="0" err="1" smtClean="0"/>
              <a:t>sophia</a:t>
            </a:r>
            <a:r>
              <a:rPr lang="en-US" dirty="0" smtClean="0"/>
              <a:t> "knowledge, wisdom," from </a:t>
            </a:r>
            <a:r>
              <a:rPr lang="en-US" dirty="0" err="1" smtClean="0"/>
              <a:t>sophis</a:t>
            </a:r>
            <a:r>
              <a:rPr lang="en-US" dirty="0" smtClean="0"/>
              <a:t> "wise, learned.“</a:t>
            </a:r>
          </a:p>
          <a:p>
            <a:pPr lvl="2"/>
            <a:r>
              <a:rPr lang="en-US" dirty="0" smtClean="0"/>
              <a:t>Must have a method of evaluating what is wise (true). </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o-FO" dirty="0" smtClean="0"/>
              <a:t>Method = Argument</a:t>
            </a:r>
            <a:endParaRPr lang="en-US" dirty="0"/>
          </a:p>
        </p:txBody>
      </p:sp>
      <p:sp>
        <p:nvSpPr>
          <p:cNvPr id="3" name="Content Placeholder 2"/>
          <p:cNvSpPr>
            <a:spLocks noGrp="1"/>
          </p:cNvSpPr>
          <p:nvPr>
            <p:ph idx="1"/>
          </p:nvPr>
        </p:nvSpPr>
        <p:spPr/>
        <p:txBody>
          <a:bodyPr/>
          <a:lstStyle/>
          <a:p>
            <a:r>
              <a:rPr lang="fo-FO" dirty="0" smtClean="0"/>
              <a:t>Premiss – Acceptable, given claim</a:t>
            </a:r>
          </a:p>
          <a:p>
            <a:r>
              <a:rPr lang="fo-FO" u="sng" dirty="0" smtClean="0"/>
              <a:t>Premiss – Reasonable, undisputed point</a:t>
            </a:r>
          </a:p>
          <a:p>
            <a:r>
              <a:rPr lang="fo-FO" dirty="0" smtClean="0"/>
              <a:t>Conclusion – Thesis, contentious claim</a:t>
            </a:r>
          </a:p>
          <a:p>
            <a:endParaRPr lang="fo-FO" dirty="0"/>
          </a:p>
          <a:p>
            <a:r>
              <a:rPr lang="fo-FO" dirty="0" smtClean="0"/>
              <a:t>Premiss – Evidence, data, observation</a:t>
            </a:r>
          </a:p>
          <a:p>
            <a:r>
              <a:rPr lang="fo-FO" u="sng" dirty="0" smtClean="0"/>
              <a:t>Premiss – Logical necessity, reason</a:t>
            </a:r>
          </a:p>
          <a:p>
            <a:r>
              <a:rPr lang="fo-FO" dirty="0" smtClean="0"/>
              <a:t>Conclusion – Controversial assertion </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o-FO" dirty="0" smtClean="0"/>
              <a:t>Inference</a:t>
            </a:r>
            <a:endParaRPr lang="en-US" dirty="0"/>
          </a:p>
        </p:txBody>
      </p:sp>
      <p:sp>
        <p:nvSpPr>
          <p:cNvPr id="3" name="Content Placeholder 2"/>
          <p:cNvSpPr>
            <a:spLocks noGrp="1"/>
          </p:cNvSpPr>
          <p:nvPr>
            <p:ph idx="1"/>
          </p:nvPr>
        </p:nvSpPr>
        <p:spPr/>
        <p:txBody>
          <a:bodyPr>
            <a:normAutofit lnSpcReduction="10000"/>
          </a:bodyPr>
          <a:lstStyle/>
          <a:p>
            <a:r>
              <a:rPr lang="en-US" dirty="0" smtClean="0"/>
              <a:t>1520s, from L. </a:t>
            </a:r>
            <a:r>
              <a:rPr lang="en-US" i="1" dirty="0" err="1" smtClean="0"/>
              <a:t>inferre</a:t>
            </a:r>
            <a:r>
              <a:rPr lang="en-US" dirty="0" smtClean="0"/>
              <a:t> "bring into, cause.“</a:t>
            </a:r>
          </a:p>
          <a:p>
            <a:r>
              <a:rPr lang="fo-FO" dirty="0" smtClean="0"/>
              <a:t>Causation as the basis of science.</a:t>
            </a:r>
          </a:p>
          <a:p>
            <a:pPr lvl="1"/>
            <a:r>
              <a:rPr lang="fo-FO" dirty="0" smtClean="0"/>
              <a:t>Cause is determined through trial and error, testing (“proving”) and/or through reasonable logical connexions.</a:t>
            </a:r>
          </a:p>
          <a:p>
            <a:pPr lvl="1"/>
            <a:r>
              <a:rPr lang="fo-FO" dirty="0" smtClean="0"/>
              <a:t>To infer is cause</a:t>
            </a:r>
          </a:p>
          <a:p>
            <a:pPr lvl="2"/>
            <a:r>
              <a:rPr lang="fo-FO" dirty="0" smtClean="0"/>
              <a:t>Thus a conclusion is infered (theoretically caused) by the SUPPORT leading to the claim</a:t>
            </a:r>
          </a:p>
          <a:p>
            <a:pPr lvl="2"/>
            <a:r>
              <a:rPr lang="fo-FO" dirty="0" smtClean="0"/>
              <a:t>An inference is the verb of the argument.</a:t>
            </a:r>
          </a:p>
          <a:p>
            <a:pPr lvl="3"/>
            <a:r>
              <a:rPr lang="fo-FO" dirty="0" smtClean="0"/>
              <a:t>The move from premise(s) to conclusion.</a:t>
            </a:r>
          </a:p>
          <a:p>
            <a:pPr lvl="3">
              <a:buNone/>
            </a:pP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o-FO" dirty="0" smtClean="0"/>
              <a:t>Recognizing Arguments</a:t>
            </a:r>
            <a:endParaRPr lang="en-US" dirty="0"/>
          </a:p>
        </p:txBody>
      </p:sp>
      <p:sp>
        <p:nvSpPr>
          <p:cNvPr id="3" name="Content Placeholder 2"/>
          <p:cNvSpPr>
            <a:spLocks noGrp="1"/>
          </p:cNvSpPr>
          <p:nvPr>
            <p:ph idx="1"/>
          </p:nvPr>
        </p:nvSpPr>
        <p:spPr/>
        <p:txBody>
          <a:bodyPr>
            <a:normAutofit fontScale="92500"/>
          </a:bodyPr>
          <a:lstStyle/>
          <a:p>
            <a:r>
              <a:rPr lang="fo-FO" dirty="0" smtClean="0"/>
              <a:t>“To give an argument is to make a claim and to offer other claims as reasons for its acceptance.  Thus, and </a:t>
            </a:r>
            <a:r>
              <a:rPr lang="fo-FO" b="1" dirty="0" smtClean="0"/>
              <a:t>argument</a:t>
            </a:r>
            <a:r>
              <a:rPr lang="fo-FO" dirty="0" smtClean="0"/>
              <a:t> is a set of claims, one of which is meant to be supported by others” (p.1).</a:t>
            </a:r>
          </a:p>
          <a:p>
            <a:r>
              <a:rPr lang="fo-FO" dirty="0" smtClean="0"/>
              <a:t>“A </a:t>
            </a:r>
            <a:r>
              <a:rPr lang="fo-FO" b="1" dirty="0" smtClean="0"/>
              <a:t>conclusion</a:t>
            </a:r>
            <a:r>
              <a:rPr lang="fo-FO" dirty="0" smtClean="0"/>
              <a:t> is a claim meant to be supported by reasons offered in an argument” (p.2).</a:t>
            </a:r>
          </a:p>
          <a:p>
            <a:r>
              <a:rPr lang="fo-FO" dirty="0" smtClean="0"/>
              <a:t>A </a:t>
            </a:r>
            <a:r>
              <a:rPr lang="fo-FO" b="1" dirty="0" smtClean="0"/>
              <a:t>premise</a:t>
            </a:r>
            <a:r>
              <a:rPr lang="fo-FO" dirty="0" smtClean="0"/>
              <a:t> is a claim put forth as a reason for a conclusion” (p.2)</a:t>
            </a:r>
          </a:p>
          <a:p>
            <a:r>
              <a:rPr lang="fo-FO" dirty="0" smtClean="0"/>
              <a:t> ARGUMENT =  CONCLUSION  + PREMISE(S)</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o-FO" dirty="0" smtClean="0"/>
              <a:t>Recognizing Arguments 1</a:t>
            </a:r>
            <a:br>
              <a:rPr lang="fo-FO" dirty="0" smtClean="0"/>
            </a:br>
            <a:r>
              <a:rPr lang="fo-FO" dirty="0" smtClean="0"/>
              <a:t>Indicator words</a:t>
            </a:r>
            <a:endParaRPr lang="en-US" dirty="0"/>
          </a:p>
        </p:txBody>
      </p:sp>
      <p:sp>
        <p:nvSpPr>
          <p:cNvPr id="3" name="Content Placeholder 2"/>
          <p:cNvSpPr>
            <a:spLocks noGrp="1"/>
          </p:cNvSpPr>
          <p:nvPr>
            <p:ph idx="1"/>
          </p:nvPr>
        </p:nvSpPr>
        <p:spPr/>
        <p:txBody>
          <a:bodyPr/>
          <a:lstStyle/>
          <a:p>
            <a:r>
              <a:rPr lang="fo-FO" dirty="0" smtClean="0"/>
              <a:t>Premiss</a:t>
            </a:r>
          </a:p>
          <a:p>
            <a:endParaRPr lang="fo-FO" dirty="0"/>
          </a:p>
          <a:p>
            <a:endParaRPr lang="fo-FO" dirty="0" smtClean="0"/>
          </a:p>
          <a:p>
            <a:r>
              <a:rPr lang="fo-FO" dirty="0" smtClean="0"/>
              <a:t>Conclusion</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o-FO" dirty="0" smtClean="0"/>
              <a:t>Recognizing Arguments 2</a:t>
            </a:r>
            <a:br>
              <a:rPr lang="fo-FO" dirty="0" smtClean="0"/>
            </a:br>
            <a:r>
              <a:rPr lang="fo-FO" dirty="0" smtClean="0"/>
              <a:t>Context</a:t>
            </a:r>
            <a:endParaRPr lang="en-US" dirty="0"/>
          </a:p>
        </p:txBody>
      </p:sp>
      <p:sp>
        <p:nvSpPr>
          <p:cNvPr id="3" name="Content Placeholder 2"/>
          <p:cNvSpPr>
            <a:spLocks noGrp="1"/>
          </p:cNvSpPr>
          <p:nvPr>
            <p:ph idx="1"/>
          </p:nvPr>
        </p:nvSpPr>
        <p:spPr/>
        <p:txBody>
          <a:bodyPr/>
          <a:lstStyle/>
          <a:p>
            <a:r>
              <a:rPr lang="fo-FO" dirty="0" smtClean="0"/>
              <a:t>Is something being argued?</a:t>
            </a:r>
          </a:p>
          <a:p>
            <a:r>
              <a:rPr lang="fo-FO" dirty="0" smtClean="0"/>
              <a:t>Is something in dispute being supported?</a:t>
            </a:r>
          </a:p>
          <a:p>
            <a:r>
              <a:rPr lang="fo-FO" dirty="0" smtClean="0"/>
              <a:t>Does the audience reasonably consider the message to be contentious?</a:t>
            </a:r>
          </a:p>
          <a:p>
            <a:r>
              <a:rPr lang="fo-FO" dirty="0" smtClean="0"/>
              <a:t>Example –</a:t>
            </a:r>
          </a:p>
          <a:p>
            <a:pPr lvl="1"/>
            <a:r>
              <a:rPr lang="fo-FO" dirty="0" smtClean="0"/>
              <a:t>Supporting protection of seals at a seal advocacy group is </a:t>
            </a:r>
            <a:r>
              <a:rPr lang="fo-FO" i="1" dirty="0" smtClean="0"/>
              <a:t>not</a:t>
            </a:r>
            <a:r>
              <a:rPr lang="fo-FO" dirty="0" smtClean="0"/>
              <a:t> an argument but </a:t>
            </a:r>
            <a:r>
              <a:rPr lang="fo-FO" i="1" dirty="0" smtClean="0"/>
              <a:t>would be </a:t>
            </a:r>
            <a:r>
              <a:rPr lang="fo-FO" dirty="0" smtClean="0"/>
              <a:t>at a meeting of seal hunters. </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o-FO" dirty="0" smtClean="0"/>
              <a:t>Recognizing Arguments 3</a:t>
            </a:r>
            <a:br>
              <a:rPr lang="fo-FO" dirty="0" smtClean="0"/>
            </a:br>
            <a:r>
              <a:rPr lang="fo-FO" dirty="0" smtClean="0"/>
              <a:t>Moral Claims</a:t>
            </a:r>
            <a:endParaRPr lang="en-US" dirty="0"/>
          </a:p>
        </p:txBody>
      </p:sp>
      <p:sp>
        <p:nvSpPr>
          <p:cNvPr id="3" name="Content Placeholder 2"/>
          <p:cNvSpPr>
            <a:spLocks noGrp="1"/>
          </p:cNvSpPr>
          <p:nvPr>
            <p:ph idx="1"/>
          </p:nvPr>
        </p:nvSpPr>
        <p:spPr/>
        <p:txBody>
          <a:bodyPr/>
          <a:lstStyle/>
          <a:p>
            <a:r>
              <a:rPr lang="fo-FO" dirty="0" smtClean="0"/>
              <a:t>Moral claims are judgments and thus do not exist properly speaking.</a:t>
            </a:r>
          </a:p>
          <a:p>
            <a:pPr lvl="1"/>
            <a:r>
              <a:rPr lang="fo-FO" dirty="0" smtClean="0"/>
              <a:t>Cf. David Hume´s Is/Ought distinction</a:t>
            </a:r>
          </a:p>
          <a:p>
            <a:pPr lvl="2"/>
            <a:r>
              <a:rPr lang="fo-FO" dirty="0" smtClean="0"/>
              <a:t>What </a:t>
            </a:r>
            <a:r>
              <a:rPr lang="fo-FO" i="1" dirty="0" smtClean="0"/>
              <a:t>is</a:t>
            </a:r>
            <a:r>
              <a:rPr lang="fo-FO" dirty="0" smtClean="0"/>
              <a:t> can be demonstrated, shown proven.</a:t>
            </a:r>
          </a:p>
          <a:p>
            <a:pPr lvl="2"/>
            <a:r>
              <a:rPr lang="fo-FO" dirty="0" smtClean="0"/>
              <a:t>What </a:t>
            </a:r>
            <a:r>
              <a:rPr lang="fo-FO" i="1" dirty="0" smtClean="0"/>
              <a:t>ought</a:t>
            </a:r>
            <a:r>
              <a:rPr lang="fo-FO" dirty="0" smtClean="0"/>
              <a:t> to be can only convinvingly shown to be so.  But can never necessarliy be shown to be the case.</a:t>
            </a:r>
          </a:p>
          <a:p>
            <a:pPr lvl="2"/>
            <a:r>
              <a:rPr lang="fo-FO" dirty="0" smtClean="0"/>
              <a:t>ALL MORAL/ETHICAL CLAIMS  CAN NEVER BE FACT – MUST BE ARGUED. </a:t>
            </a:r>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o-FO" dirty="0" smtClean="0"/>
              <a:t>Recognizing Arguments 3</a:t>
            </a:r>
            <a:br>
              <a:rPr lang="fo-FO" dirty="0" smtClean="0"/>
            </a:br>
            <a:r>
              <a:rPr lang="fo-FO" dirty="0" smtClean="0"/>
              <a:t>The Future</a:t>
            </a:r>
            <a:endParaRPr lang="en-US" dirty="0"/>
          </a:p>
        </p:txBody>
      </p:sp>
      <p:sp>
        <p:nvSpPr>
          <p:cNvPr id="3" name="Content Placeholder 2"/>
          <p:cNvSpPr>
            <a:spLocks noGrp="1"/>
          </p:cNvSpPr>
          <p:nvPr>
            <p:ph idx="1"/>
          </p:nvPr>
        </p:nvSpPr>
        <p:spPr/>
        <p:txBody>
          <a:bodyPr/>
          <a:lstStyle/>
          <a:p>
            <a:r>
              <a:rPr lang="fo-FO" dirty="0" smtClean="0"/>
              <a:t>The future, by definition, has not yet happened and so can never be proven.</a:t>
            </a:r>
          </a:p>
          <a:p>
            <a:r>
              <a:rPr lang="fo-FO" dirty="0" smtClean="0"/>
              <a:t>All predictions/prognostications must bew aruged to be taken seriously.</a:t>
            </a:r>
          </a:p>
          <a:p>
            <a:r>
              <a:rPr lang="fo-FO" dirty="0" smtClean="0"/>
              <a:t>The future is an argument.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o-FO" dirty="0" smtClean="0"/>
              <a:t>Enthymeme</a:t>
            </a:r>
            <a:endParaRPr lang="en-US" dirty="0"/>
          </a:p>
        </p:txBody>
      </p:sp>
      <p:sp>
        <p:nvSpPr>
          <p:cNvPr id="3" name="Content Placeholder 2"/>
          <p:cNvSpPr>
            <a:spLocks noGrp="1"/>
          </p:cNvSpPr>
          <p:nvPr>
            <p:ph idx="1"/>
          </p:nvPr>
        </p:nvSpPr>
        <p:spPr/>
        <p:txBody>
          <a:bodyPr/>
          <a:lstStyle/>
          <a:p>
            <a:r>
              <a:rPr lang="fo-FO" dirty="0" smtClean="0"/>
              <a:t>Missing claim (premiss or conclusion)</a:t>
            </a:r>
          </a:p>
          <a:p>
            <a:pPr lvl="1"/>
            <a:r>
              <a:rPr lang="fo-FO" dirty="0" smtClean="0"/>
              <a:t>Also called UNSTATED or IMPLICIT claims within an argument</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o-FO" dirty="0" smtClean="0"/>
              <a:t>Complex Arguments</a:t>
            </a:r>
            <a:endParaRPr lang="en-US" dirty="0"/>
          </a:p>
        </p:txBody>
      </p:sp>
      <p:sp>
        <p:nvSpPr>
          <p:cNvPr id="3" name="Content Placeholder 2"/>
          <p:cNvSpPr>
            <a:spLocks noGrp="1"/>
          </p:cNvSpPr>
          <p:nvPr>
            <p:ph idx="1"/>
          </p:nvPr>
        </p:nvSpPr>
        <p:spPr/>
        <p:txBody>
          <a:bodyPr/>
          <a:lstStyle/>
          <a:p>
            <a:r>
              <a:rPr lang="fo-FO" dirty="0" smtClean="0"/>
              <a:t>Make more than one debatable claim (conclusion)</a:t>
            </a:r>
          </a:p>
          <a:p>
            <a:r>
              <a:rPr lang="fo-FO" dirty="0" smtClean="0"/>
              <a:t>Necessarily means more than one inference.</a:t>
            </a:r>
          </a:p>
          <a:p>
            <a:pPr lvl="1"/>
            <a:r>
              <a:rPr lang="fo-FO" dirty="0" smtClean="0"/>
              <a:t>1 inference = 1 conclusion</a:t>
            </a:r>
            <a:endParaRPr lang="en-US" dirty="0"/>
          </a:p>
          <a:p>
            <a:pPr lvl="2"/>
            <a:r>
              <a:rPr lang="fo-FO" dirty="0" smtClean="0"/>
              <a:t>Examples – elaborate theories</a:t>
            </a:r>
          </a:p>
          <a:p>
            <a:pPr lvl="4"/>
            <a:r>
              <a:rPr lang="fo-FO" dirty="0" smtClean="0"/>
              <a:t>Social Darwinism (sociology)</a:t>
            </a:r>
          </a:p>
          <a:p>
            <a:pPr lvl="4"/>
            <a:r>
              <a:rPr lang="fo-FO" dirty="0" smtClean="0"/>
              <a:t>Demographic shifts</a:t>
            </a:r>
          </a:p>
          <a:p>
            <a:pPr lvl="4"/>
            <a:r>
              <a:rPr lang="fo-FO" dirty="0" smtClean="0"/>
              <a:t>Economics</a:t>
            </a:r>
            <a:endParaRPr lang="fo-FO" dirty="0"/>
          </a:p>
          <a:p>
            <a:pPr lvl="1"/>
            <a:endParaRPr lang="fo-FO" dirty="0" smtClean="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203</TotalTime>
  <Words>628</Words>
  <Application>Microsoft Office PowerPoint</Application>
  <PresentationFormat>On-screen Show (4:3)</PresentationFormat>
  <Paragraphs>71</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Chapter 1</vt:lpstr>
      <vt:lpstr>“The Rational Animal”</vt:lpstr>
      <vt:lpstr>Basic Assumptions (pp. vii-viii)</vt:lpstr>
      <vt:lpstr>PowerPoint Presentation</vt:lpstr>
      <vt:lpstr>Method = Argument</vt:lpstr>
      <vt:lpstr>Inference</vt:lpstr>
      <vt:lpstr>Recognizing Arguments</vt:lpstr>
      <vt:lpstr>Recognizing Arguments 1 Indicator words</vt:lpstr>
      <vt:lpstr>Recognizing Arguments 2 Context</vt:lpstr>
      <vt:lpstr>Recognizing Arguments 3 Moral Claims</vt:lpstr>
      <vt:lpstr>Recognizing Arguments 3 The Future</vt:lpstr>
      <vt:lpstr>Enthymeme</vt:lpstr>
      <vt:lpstr>Complex Arguments</vt:lpstr>
    </vt:vector>
  </TitlesOfParts>
  <Company>St. Lawrence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Transition to Reason</dc:title>
  <dc:creator>DWL</dc:creator>
  <cp:lastModifiedBy>cloclo</cp:lastModifiedBy>
  <cp:revision>26</cp:revision>
  <dcterms:created xsi:type="dcterms:W3CDTF">2010-11-25T18:57:18Z</dcterms:created>
  <dcterms:modified xsi:type="dcterms:W3CDTF">2012-09-27T22:01:09Z</dcterms:modified>
</cp:coreProperties>
</file>