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notesMasterIdLst>
    <p:notesMasterId r:id="rId33"/>
  </p:notesMasterIdLst>
  <p:handoutMasterIdLst>
    <p:handoutMasterId r:id="rId34"/>
  </p:handoutMasterIdLst>
  <p:sldIdLst>
    <p:sldId id="264" r:id="rId2"/>
    <p:sldId id="257" r:id="rId3"/>
    <p:sldId id="260" r:id="rId4"/>
    <p:sldId id="258" r:id="rId5"/>
    <p:sldId id="304" r:id="rId6"/>
    <p:sldId id="267" r:id="rId7"/>
    <p:sldId id="297" r:id="rId8"/>
    <p:sldId id="268" r:id="rId9"/>
    <p:sldId id="259" r:id="rId10"/>
    <p:sldId id="261" r:id="rId11"/>
    <p:sldId id="305" r:id="rId12"/>
    <p:sldId id="265" r:id="rId13"/>
    <p:sldId id="262" r:id="rId14"/>
    <p:sldId id="266" r:id="rId15"/>
    <p:sldId id="269" r:id="rId16"/>
    <p:sldId id="270" r:id="rId17"/>
    <p:sldId id="273" r:id="rId18"/>
    <p:sldId id="282" r:id="rId19"/>
    <p:sldId id="283" r:id="rId20"/>
    <p:sldId id="276" r:id="rId21"/>
    <p:sldId id="277" r:id="rId22"/>
    <p:sldId id="278" r:id="rId23"/>
    <p:sldId id="279" r:id="rId24"/>
    <p:sldId id="284" r:id="rId25"/>
    <p:sldId id="285" r:id="rId26"/>
    <p:sldId id="286" r:id="rId27"/>
    <p:sldId id="287" r:id="rId28"/>
    <p:sldId id="299" r:id="rId29"/>
    <p:sldId id="300" r:id="rId30"/>
    <p:sldId id="288" r:id="rId31"/>
    <p:sldId id="301"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AFF"/>
    <a:srgbClr val="E7F3FF"/>
    <a:srgbClr val="F1FBFD"/>
    <a:srgbClr val="F2ECF6"/>
    <a:srgbClr val="FFF6DB"/>
    <a:srgbClr val="F9F9E9"/>
    <a:srgbClr val="FFFFEB"/>
    <a:srgbClr val="FFFF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6273" autoAdjust="0"/>
  </p:normalViewPr>
  <p:slideViewPr>
    <p:cSldViewPr>
      <p:cViewPr varScale="1">
        <p:scale>
          <a:sx n="33" d="100"/>
          <a:sy n="33" d="100"/>
        </p:scale>
        <p:origin x="1026"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AE8CA7F-163E-8E41-8B3F-4ABCBD4E53A2}" type="datetimeFigureOut">
              <a:rPr lang="en-US" smtClean="0"/>
              <a:t>12/21/2016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B6EFABE-249D-AA4C-BDD8-459DBF000E3C}" type="slidenum">
              <a:rPr lang="en-US" smtClean="0"/>
              <a:t>‹#›</a:t>
            </a:fld>
            <a:endParaRPr lang="en-US"/>
          </a:p>
        </p:txBody>
      </p:sp>
    </p:spTree>
    <p:extLst>
      <p:ext uri="{BB962C8B-B14F-4D97-AF65-F5344CB8AC3E}">
        <p14:creationId xmlns:p14="http://schemas.microsoft.com/office/powerpoint/2010/main" val="13404852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85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85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85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85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85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D72B768-4202-4A70-A8A0-0C12A2089364}" type="slidenum">
              <a:rPr lang="en-US"/>
              <a:pPr/>
              <a:t>‹#›</a:t>
            </a:fld>
            <a:endParaRPr lang="en-US"/>
          </a:p>
        </p:txBody>
      </p:sp>
    </p:spTree>
    <p:extLst>
      <p:ext uri="{BB962C8B-B14F-4D97-AF65-F5344CB8AC3E}">
        <p14:creationId xmlns:p14="http://schemas.microsoft.com/office/powerpoint/2010/main" val="346515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3</a:t>
            </a:r>
            <a:r>
              <a:rPr lang="en-CA" baseline="0" dirty="0"/>
              <a:t> types of offences:</a:t>
            </a:r>
          </a:p>
          <a:p>
            <a:pPr marL="228600" indent="-228600">
              <a:buFont typeface="+mj-lt"/>
              <a:buAutoNum type="arabicPeriod"/>
            </a:pPr>
            <a:r>
              <a:rPr lang="en-CA" baseline="0" dirty="0"/>
              <a:t>Summary: sentence less than 6 months prison time and less than 2000 dollars</a:t>
            </a:r>
          </a:p>
          <a:p>
            <a:pPr marL="685800" lvl="1" indent="-228600">
              <a:buFont typeface="+mj-lt"/>
              <a:buAutoNum type="arabicPeriod"/>
            </a:pPr>
            <a:r>
              <a:rPr lang="en-CA" baseline="0" dirty="0"/>
              <a:t>There are some offences that have a maximum sentence of 18 months but are considered summary</a:t>
            </a:r>
          </a:p>
          <a:p>
            <a:pPr marL="685800" lvl="1" indent="-228600">
              <a:buFont typeface="+mj-lt"/>
              <a:buAutoNum type="arabicPeriod"/>
            </a:pPr>
            <a:r>
              <a:rPr lang="en-CA" baseline="0" dirty="0"/>
              <a:t>Some examples: road traffic offenses (breaking traffic laws), minor assault (bar fight), property damage (vandalism)</a:t>
            </a:r>
          </a:p>
          <a:p>
            <a:pPr marL="457200" lvl="1" indent="0">
              <a:buFont typeface="+mj-lt"/>
              <a:buNone/>
            </a:pPr>
            <a:endParaRPr lang="en-CA" baseline="0" dirty="0"/>
          </a:p>
          <a:p>
            <a:pPr marL="228600" indent="-228600">
              <a:buFont typeface="+mj-lt"/>
              <a:buAutoNum type="arabicPeriod"/>
            </a:pPr>
            <a:r>
              <a:rPr lang="en-CA" baseline="0" dirty="0"/>
              <a:t>Indictable:</a:t>
            </a:r>
          </a:p>
          <a:p>
            <a:pPr marL="457200" lvl="1" indent="0">
              <a:buFont typeface="+mj-lt"/>
              <a:buNone/>
            </a:pPr>
            <a:r>
              <a:rPr lang="en-CA" baseline="0" dirty="0"/>
              <a:t>Separated into three categories:</a:t>
            </a:r>
          </a:p>
          <a:p>
            <a:pPr marL="685800" lvl="1" indent="-228600">
              <a:buFont typeface="+mj-lt"/>
              <a:buAutoNum type="arabicPeriod"/>
            </a:pPr>
            <a:r>
              <a:rPr lang="en-CA" baseline="0" dirty="0"/>
              <a:t>Less serious offences: theft, frauds, failure to comply with a probation order </a:t>
            </a:r>
            <a:r>
              <a:rPr lang="en-CA" baseline="0" dirty="0">
                <a:sym typeface="Wingdings" panose="05000000000000000000" pitchFamily="2" charset="2"/>
              </a:rPr>
              <a:t> </a:t>
            </a:r>
            <a:r>
              <a:rPr lang="en-CA" baseline="0" dirty="0"/>
              <a:t>Judge alone, no jury</a:t>
            </a:r>
          </a:p>
          <a:p>
            <a:pPr marL="685800" lvl="1" indent="-228600">
              <a:buFont typeface="+mj-lt"/>
              <a:buAutoNum type="arabicPeriod"/>
            </a:pPr>
            <a:r>
              <a:rPr lang="en-CA" baseline="0" dirty="0"/>
              <a:t>Highly serious: treason, murder, piracy – have to be tried by a judge and a jury, however exception, if attorney and offending come to a mutual understanding that they both want a judge and nothing else </a:t>
            </a:r>
          </a:p>
          <a:p>
            <a:pPr marL="685800" lvl="1" indent="-228600">
              <a:buFont typeface="+mj-lt"/>
              <a:buAutoNum type="arabicPeriod"/>
            </a:pPr>
            <a:r>
              <a:rPr lang="en-CA" baseline="0" dirty="0"/>
              <a:t>Certain offenses - up to the accused, whether just the judge or judge and jury – armed rubbery, sexual assault with a weapon</a:t>
            </a:r>
          </a:p>
          <a:p>
            <a:pPr marL="457200" lvl="1" indent="0">
              <a:buFont typeface="+mj-lt"/>
              <a:buNone/>
            </a:pPr>
            <a:endParaRPr lang="en-CA" baseline="0" dirty="0"/>
          </a:p>
          <a:p>
            <a:pPr marL="228600" indent="-228600">
              <a:buFont typeface="+mj-lt"/>
              <a:buAutoNum type="arabicPeriod"/>
            </a:pPr>
            <a:r>
              <a:rPr lang="en-CA" baseline="0" dirty="0"/>
              <a:t>Hybrid</a:t>
            </a:r>
          </a:p>
          <a:p>
            <a:pPr marL="685800" lvl="1" indent="-228600">
              <a:buFont typeface="+mj-lt"/>
              <a:buAutoNum type="arabicPeriod"/>
            </a:pPr>
            <a:r>
              <a:rPr lang="en-CA" baseline="0" dirty="0"/>
              <a:t>Sexual assault without a weapon or sexual interference, like if someone grabs your ass in the metro</a:t>
            </a:r>
          </a:p>
          <a:p>
            <a:pPr marL="685800" lvl="1" indent="-228600">
              <a:buFont typeface="+mj-lt"/>
              <a:buAutoNum type="arabicPeriod"/>
            </a:pPr>
            <a:r>
              <a:rPr lang="en-CA" baseline="0" dirty="0"/>
              <a:t>If penalty of 18 months or more, judge AND jury but if looking between 6 to 18 months than it can go by judge alone</a:t>
            </a:r>
          </a:p>
          <a:p>
            <a:pPr marL="457200" lvl="1" indent="0">
              <a:buFont typeface="+mj-lt"/>
              <a:buNone/>
            </a:pPr>
            <a:endParaRPr lang="en-CA" baseline="0" dirty="0"/>
          </a:p>
          <a:p>
            <a:pPr marL="457200" lvl="1" indent="0">
              <a:buFont typeface="+mj-lt"/>
              <a:buNone/>
            </a:pPr>
            <a:endParaRPr lang="en-CA" baseline="0" dirty="0"/>
          </a:p>
          <a:p>
            <a:pPr marL="457200" lvl="1" indent="0">
              <a:buFont typeface="+mj-lt"/>
              <a:buNone/>
            </a:pPr>
            <a:r>
              <a:rPr lang="en-CA" baseline="0" dirty="0"/>
              <a:t>The decision of whether or not the case will be tried by jury or judge alone depends on the length of the sentence they are going for</a:t>
            </a:r>
          </a:p>
          <a:p>
            <a:pPr marL="457200" lvl="1" indent="0">
              <a:buFont typeface="+mj-lt"/>
              <a:buNone/>
            </a:pPr>
            <a:endParaRPr lang="en-CA"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3</a:t>
            </a:fld>
            <a:endParaRPr lang="en-US"/>
          </a:p>
        </p:txBody>
      </p:sp>
    </p:spTree>
    <p:extLst>
      <p:ext uri="{BB962C8B-B14F-4D97-AF65-F5344CB8AC3E}">
        <p14:creationId xmlns:p14="http://schemas.microsoft.com/office/powerpoint/2010/main" val="502933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Jury</a:t>
            </a:r>
            <a:r>
              <a:rPr lang="en-CA" baseline="0" dirty="0"/>
              <a:t> Act: piece of legislation that sets out the criteria to be eligible to be a jury</a:t>
            </a:r>
          </a:p>
          <a:p>
            <a:pPr marL="171450" indent="-171450">
              <a:buFont typeface="Arial" charset="0"/>
              <a:buChar char="•"/>
            </a:pPr>
            <a:r>
              <a:rPr lang="en-CA" baseline="0" dirty="0"/>
              <a:t>Minimum age: 18</a:t>
            </a:r>
          </a:p>
          <a:p>
            <a:pPr marL="171450" indent="-171450">
              <a:buFont typeface="Arial" charset="0"/>
              <a:buChar char="•"/>
            </a:pPr>
            <a:r>
              <a:rPr lang="en-CA" baseline="0" dirty="0"/>
              <a:t>Certain professions can exclude you as a jury – like a medical doctor or a veterinarian or an officer of the law</a:t>
            </a:r>
          </a:p>
          <a:p>
            <a:pPr marL="171450" indent="-171450">
              <a:buFont typeface="Arial" charset="0"/>
              <a:buChar char="•"/>
            </a:pPr>
            <a:endParaRPr lang="en-CA" baseline="0" dirty="0"/>
          </a:p>
          <a:p>
            <a:pPr marL="0" indent="0">
              <a:buFont typeface="Arial" charset="0"/>
              <a:buNone/>
            </a:pPr>
            <a:endParaRPr lang="en-CA" baseline="0" dirty="0"/>
          </a:p>
          <a:p>
            <a:pPr marL="0" indent="0">
              <a:buFont typeface="Arial" charset="0"/>
              <a:buNone/>
            </a:pPr>
            <a:r>
              <a:rPr lang="en-CA" baseline="0" dirty="0"/>
              <a:t>In this country the lawyers are restricted to asking about demographic data.  They can’t ask you what your job is &amp; very specific questions</a:t>
            </a:r>
          </a:p>
          <a:p>
            <a:pPr marL="0" indent="0">
              <a:buFont typeface="Arial" charset="0"/>
              <a:buNone/>
            </a:pPr>
            <a:endParaRPr lang="en-CA" baseline="0" dirty="0"/>
          </a:p>
          <a:p>
            <a:pPr marL="0" indent="0">
              <a:buFont typeface="Arial" charset="0"/>
              <a:buNone/>
            </a:pPr>
            <a:r>
              <a:rPr lang="en-CA" baseline="0" dirty="0"/>
              <a:t>Usually get the jury list from the telephone book</a:t>
            </a:r>
          </a:p>
          <a:p>
            <a:pPr marL="0" indent="0">
              <a:buFont typeface="Arial" charset="0"/>
              <a:buNone/>
            </a:pPr>
            <a:endParaRPr lang="en-CA" baseline="0" dirty="0"/>
          </a:p>
          <a:p>
            <a:pPr marL="0" indent="0">
              <a:buFont typeface="Arial" charset="0"/>
              <a:buNone/>
            </a:pPr>
            <a:r>
              <a:rPr lang="en-CA" baseline="0" dirty="0"/>
              <a:t>Then you are selected and get the jury summons and you become part of the jury pool and you show up and waiting hours waiting your turn to be questioned by both sides about being a potential juror</a:t>
            </a:r>
          </a:p>
          <a:p>
            <a:pPr marL="0" indent="0">
              <a:buFont typeface="Arial" charset="0"/>
              <a:buNone/>
            </a:pPr>
            <a:endParaRPr lang="en-CA" baseline="0" dirty="0"/>
          </a:p>
          <a:p>
            <a:pPr marL="0" indent="0">
              <a:buFont typeface="Arial" charset="0"/>
              <a:buNone/>
            </a:pPr>
            <a:r>
              <a:rPr lang="en-CA" baseline="0" dirty="0"/>
              <a:t>The lawyers can challenge the jury selection 2 ways:</a:t>
            </a:r>
          </a:p>
          <a:p>
            <a:pPr marL="0" indent="0">
              <a:buFont typeface="Arial" charset="0"/>
              <a:buNone/>
            </a:pPr>
            <a:endParaRPr lang="en-CA" baseline="0" dirty="0"/>
          </a:p>
          <a:p>
            <a:pPr marL="0" indent="0">
              <a:buFont typeface="Arial" charset="0"/>
              <a:buNone/>
            </a:pPr>
            <a:r>
              <a:rPr lang="en-CA" baseline="0" dirty="0"/>
              <a:t>1. </a:t>
            </a:r>
            <a:r>
              <a:rPr lang="en-CA" baseline="0" dirty="0" err="1"/>
              <a:t>Voir</a:t>
            </a:r>
            <a:r>
              <a:rPr lang="en-CA" baseline="0" dirty="0"/>
              <a:t> dire – you don’t need a reason here for refusing a juror.  It’s your decision.  Each side gets 12, but you get 20 each side for murder cases. </a:t>
            </a:r>
          </a:p>
          <a:p>
            <a:pPr marL="0" indent="0">
              <a:buFont typeface="Arial" charset="0"/>
              <a:buNone/>
            </a:pPr>
            <a:endParaRPr lang="en-CA" baseline="0" dirty="0"/>
          </a:p>
          <a:p>
            <a:pPr marL="0" indent="0">
              <a:buFont typeface="Arial" charset="0"/>
              <a:buNone/>
            </a:pPr>
            <a:r>
              <a:rPr lang="en-CA" baseline="0" dirty="0"/>
              <a:t>2. Challenge for cause – you need to give a specific reason as to why this person should be excluded</a:t>
            </a:r>
          </a:p>
          <a:p>
            <a:pPr marL="0" indent="0">
              <a:buFont typeface="Arial" charset="0"/>
              <a:buNone/>
            </a:pPr>
            <a:endParaRPr lang="en-CA" baseline="0" dirty="0"/>
          </a:p>
          <a:p>
            <a:pPr marL="0" indent="0">
              <a:buFont typeface="Arial" charset="0"/>
              <a:buNone/>
            </a:pPr>
            <a:r>
              <a:rPr lang="en-CA" baseline="0" dirty="0"/>
              <a:t>The only information that you can have in Canadian court is: name, address, occupation, physical.</a:t>
            </a:r>
          </a:p>
          <a:p>
            <a:pPr marL="0" indent="0">
              <a:buFont typeface="Arial" charset="0"/>
              <a:buNone/>
            </a:pPr>
            <a:endParaRPr lang="en-CA" baseline="0" dirty="0"/>
          </a:p>
          <a:p>
            <a:pPr marL="0" indent="0">
              <a:buFont typeface="Arial" charset="0"/>
              <a:buNone/>
            </a:pPr>
            <a:r>
              <a:rPr lang="en-CA" baseline="0" dirty="0"/>
              <a:t>If you are rejected than you go home and can be picked another day for another trial</a:t>
            </a:r>
          </a:p>
          <a:p>
            <a:pPr marL="0" indent="0">
              <a:buFont typeface="Arial" charset="0"/>
              <a:buNone/>
            </a:pPr>
            <a:endParaRPr lang="en-CA" baseline="0" dirty="0"/>
          </a:p>
          <a:p>
            <a:pPr marL="0" indent="0">
              <a:buFont typeface="Arial" charset="0"/>
              <a:buNone/>
            </a:pPr>
            <a:r>
              <a:rPr lang="en-CA" baseline="0" dirty="0"/>
              <a:t>You pick 12 jurors in criminal cases &amp; 6 in civil cases. </a:t>
            </a:r>
          </a:p>
          <a:p>
            <a:pPr marL="0" indent="0">
              <a:buFont typeface="Arial" charset="0"/>
              <a:buNone/>
            </a:pPr>
            <a:endParaRPr lang="en-CA" baseline="0" dirty="0"/>
          </a:p>
          <a:p>
            <a:pPr marL="0" indent="0">
              <a:buFont typeface="Arial" charset="0"/>
              <a:buNone/>
            </a:pPr>
            <a:r>
              <a:rPr lang="en-CA" baseline="0" dirty="0"/>
              <a:t>Juries are payed of a fees schedule, depending on the numbers of day you are serving </a:t>
            </a:r>
          </a:p>
          <a:p>
            <a:pPr marL="0" indent="0">
              <a:buFont typeface="Arial" charset="0"/>
              <a:buNone/>
            </a:pPr>
            <a:r>
              <a:rPr lang="en-CA" baseline="0" dirty="0"/>
              <a:t>- 10 days or less: $20/day</a:t>
            </a:r>
          </a:p>
          <a:p>
            <a:pPr marL="0" indent="0">
              <a:buFont typeface="Arial" charset="0"/>
              <a:buNone/>
            </a:pPr>
            <a:r>
              <a:rPr lang="en-CA" baseline="0" dirty="0"/>
              <a:t>- 11 to 49 days: $40/day</a:t>
            </a:r>
          </a:p>
          <a:p>
            <a:pPr marL="0" indent="0">
              <a:buFont typeface="Arial" charset="0"/>
              <a:buNone/>
            </a:pPr>
            <a:r>
              <a:rPr lang="en-CA" baseline="0" dirty="0"/>
              <a:t>- 50 or more days: $100/day</a:t>
            </a:r>
          </a:p>
          <a:p>
            <a:pPr marL="0" indent="0">
              <a:buFont typeface="Arial" charset="0"/>
              <a:buNone/>
            </a:pPr>
            <a:endParaRPr lang="en-CA"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5</a:t>
            </a:fld>
            <a:endParaRPr lang="en-US"/>
          </a:p>
        </p:txBody>
      </p:sp>
    </p:spTree>
    <p:extLst>
      <p:ext uri="{BB962C8B-B14F-4D97-AF65-F5344CB8AC3E}">
        <p14:creationId xmlns:p14="http://schemas.microsoft.com/office/powerpoint/2010/main" val="1338025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potential</a:t>
            </a:r>
            <a:r>
              <a:rPr lang="en-US" baseline="0" dirty="0"/>
              <a:t> jurors are given questionnaires to help them determine if they want you or not</a:t>
            </a:r>
          </a:p>
          <a:p>
            <a:endParaRPr lang="en-US" dirty="0"/>
          </a:p>
          <a:p>
            <a:endParaRPr lang="en-US" dirty="0"/>
          </a:p>
          <a:p>
            <a:r>
              <a:rPr lang="en-US" dirty="0"/>
              <a:t>SUPPOSED TO BE ON NEXT SLIDE: </a:t>
            </a:r>
          </a:p>
          <a:p>
            <a:r>
              <a:rPr lang="en-US" dirty="0"/>
              <a:t>The two traits</a:t>
            </a:r>
            <a:r>
              <a:rPr lang="en-US" baseline="0" dirty="0"/>
              <a:t> that are most commonly measured by these questionnaires are: </a:t>
            </a:r>
          </a:p>
          <a:p>
            <a:r>
              <a:rPr lang="en-US" baseline="0" dirty="0"/>
              <a:t>	- Dogmatism: means that someone is intolerant/stubborn &amp; when have a trait they stick to it</a:t>
            </a:r>
          </a:p>
          <a:p>
            <a:r>
              <a:rPr lang="en-US" baseline="0" dirty="0"/>
              <a:t>	- Authoritarianism: absolute obedience to authority, need to follow it down to last level</a:t>
            </a:r>
          </a:p>
          <a:p>
            <a:endParaRPr lang="en-US" baseline="0" dirty="0"/>
          </a:p>
          <a:p>
            <a:r>
              <a:rPr lang="en-US" baseline="0" dirty="0"/>
              <a:t>Someone who scores very high on this trait is more likely to be pro-prosecution; more likely to vote guilty</a:t>
            </a:r>
          </a:p>
          <a:p>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6</a:t>
            </a:fld>
            <a:endParaRPr lang="en-US"/>
          </a:p>
        </p:txBody>
      </p:sp>
    </p:spTree>
    <p:extLst>
      <p:ext uri="{BB962C8B-B14F-4D97-AF65-F5344CB8AC3E}">
        <p14:creationId xmlns:p14="http://schemas.microsoft.com/office/powerpoint/2010/main" val="1505253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CA" dirty="0"/>
              <a:t>2 traits that are commonly measured</a:t>
            </a:r>
            <a:r>
              <a:rPr lang="en-CA" baseline="0" dirty="0"/>
              <a:t> by these tests:</a:t>
            </a:r>
          </a:p>
          <a:p>
            <a:pPr marL="228600" indent="-228600">
              <a:buFont typeface="+mj-lt"/>
              <a:buAutoNum type="arabicPeriod"/>
            </a:pPr>
            <a:r>
              <a:rPr lang="en-CA" dirty="0"/>
              <a:t>Dogmatism</a:t>
            </a:r>
            <a:r>
              <a:rPr lang="en-CA" baseline="0" dirty="0"/>
              <a:t>: someone very stubborn, someone who has an opinion or belief and stick to it</a:t>
            </a:r>
          </a:p>
          <a:p>
            <a:pPr marL="228600" indent="-228600">
              <a:buFont typeface="+mj-lt"/>
              <a:buAutoNum type="arabicPeriod"/>
            </a:pPr>
            <a:r>
              <a:rPr lang="en-CA" baseline="0" dirty="0"/>
              <a:t>Authoritarianism: absolute obedience to authority, the law is the law, and shouldn't act against it, need to follow the law to the dot</a:t>
            </a:r>
          </a:p>
          <a:p>
            <a:pPr marL="228600" indent="-228600">
              <a:buFont typeface="+mj-lt"/>
              <a:buAutoNum type="arabicPeriod"/>
            </a:pPr>
            <a:endParaRPr lang="en-CA" baseline="0" dirty="0"/>
          </a:p>
          <a:p>
            <a:pPr marL="0" indent="0">
              <a:buFont typeface="+mj-lt"/>
              <a:buNone/>
            </a:pPr>
            <a:r>
              <a:rPr lang="en-CA" baseline="0" dirty="0"/>
              <a:t>Here's the deal, someone who scores really high on these 2 traits, they are more pro-prosecution, more like to vote guilty. If they score low, they are more likely to vote no guilty, pro defence</a:t>
            </a:r>
          </a:p>
          <a:p>
            <a:pPr marL="0" indent="0">
              <a:buFont typeface="+mj-lt"/>
              <a:buNone/>
            </a:pPr>
            <a:endParaRPr lang="en-CA" baseline="0"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7</a:t>
            </a:fld>
            <a:endParaRPr lang="en-US"/>
          </a:p>
        </p:txBody>
      </p:sp>
    </p:spTree>
    <p:extLst>
      <p:ext uri="{BB962C8B-B14F-4D97-AF65-F5344CB8AC3E}">
        <p14:creationId xmlns:p14="http://schemas.microsoft.com/office/powerpoint/2010/main" val="1846040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In</a:t>
            </a:r>
            <a:r>
              <a:rPr lang="en-CA" baseline="0" dirty="0"/>
              <a:t> this type of approach you form the questionnaires to the case –rather than just general questions. </a:t>
            </a:r>
          </a:p>
          <a:p>
            <a:endParaRPr lang="en-CA" baseline="0" dirty="0"/>
          </a:p>
          <a:p>
            <a:r>
              <a:rPr lang="en-CA" baseline="0" dirty="0"/>
              <a:t>For example: if the case has to do with sexual assault against minors. </a:t>
            </a:r>
          </a:p>
          <a:p>
            <a:r>
              <a:rPr lang="en-CA" baseline="0" dirty="0"/>
              <a:t>One of the first questions you are going to ask is “Do you have children?” </a:t>
            </a:r>
            <a:r>
              <a:rPr lang="en-CA" baseline="0" dirty="0">
                <a:sym typeface="Wingdings" panose="05000000000000000000" pitchFamily="2" charset="2"/>
              </a:rPr>
              <a:t> </a:t>
            </a:r>
            <a:r>
              <a:rPr lang="en-CA" dirty="0"/>
              <a:t>You want parents</a:t>
            </a:r>
            <a:r>
              <a:rPr lang="en-CA" baseline="0" dirty="0"/>
              <a:t> as juror for defence</a:t>
            </a:r>
          </a:p>
          <a:p>
            <a:endParaRPr lang="en-CA" baseline="0" dirty="0"/>
          </a:p>
          <a:p>
            <a:r>
              <a:rPr lang="en-CA" baseline="0" dirty="0"/>
              <a:t>Each side makes their own questionnaires &amp; based on the answer to these questionnaires you will come up with your ideal juror.  </a:t>
            </a:r>
          </a:p>
          <a:p>
            <a:endParaRPr lang="en-CA" baseline="0" dirty="0"/>
          </a:p>
          <a:p>
            <a:endParaRPr lang="en-CA" baseline="0" dirty="0"/>
          </a:p>
          <a:p>
            <a:r>
              <a:rPr lang="en-CA" baseline="0" dirty="0"/>
              <a:t>Watch movie: run away jury</a:t>
            </a:r>
          </a:p>
          <a:p>
            <a:endParaRPr lang="en-CA" baseline="0" dirty="0"/>
          </a:p>
          <a:p>
            <a:endParaRPr lang="en-CA"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8</a:t>
            </a:fld>
            <a:endParaRPr lang="en-US"/>
          </a:p>
        </p:txBody>
      </p:sp>
    </p:spTree>
    <p:extLst>
      <p:ext uri="{BB962C8B-B14F-4D97-AF65-F5344CB8AC3E}">
        <p14:creationId xmlns:p14="http://schemas.microsoft.com/office/powerpoint/2010/main" val="577810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Representativeness – requires</a:t>
            </a:r>
            <a:r>
              <a:rPr lang="en-US" baseline="0" dirty="0"/>
              <a:t> that the make up of the jury is similar to the community in which the crime took place</a:t>
            </a:r>
          </a:p>
          <a:p>
            <a:r>
              <a:rPr lang="en-US" baseline="0" dirty="0"/>
              <a:t>	</a:t>
            </a:r>
            <a:r>
              <a:rPr lang="en-US" baseline="0" dirty="0">
                <a:sym typeface="Wingdings" panose="05000000000000000000" pitchFamily="2" charset="2"/>
              </a:rPr>
              <a:t> can achieve this through simple random selection</a:t>
            </a:r>
          </a:p>
          <a:p>
            <a:endParaRPr lang="en-US" baseline="0" dirty="0">
              <a:sym typeface="Wingdings" panose="05000000000000000000" pitchFamily="2" charset="2"/>
            </a:endParaRPr>
          </a:p>
          <a:p>
            <a:r>
              <a:rPr lang="en-US" baseline="0" dirty="0">
                <a:sym typeface="Wingdings" panose="05000000000000000000" pitchFamily="2" charset="2"/>
              </a:rPr>
              <a:t>Impartiality – this is lack of bias on the part of the jury</a:t>
            </a:r>
          </a:p>
          <a:p>
            <a:r>
              <a:rPr lang="en-US" baseline="0" dirty="0">
                <a:sym typeface="Wingdings" panose="05000000000000000000" pitchFamily="2" charset="2"/>
              </a:rPr>
              <a:t>	need to also make sure that there is no connection between the accused and the jurors</a:t>
            </a:r>
          </a:p>
          <a:p>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9</a:t>
            </a:fld>
            <a:endParaRPr lang="en-US"/>
          </a:p>
        </p:txBody>
      </p:sp>
    </p:spTree>
    <p:extLst>
      <p:ext uri="{BB962C8B-B14F-4D97-AF65-F5344CB8AC3E}">
        <p14:creationId xmlns:p14="http://schemas.microsoft.com/office/powerpoint/2010/main" val="12917927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biggest threat to impartiality is pre-trial</a:t>
            </a:r>
            <a:r>
              <a:rPr lang="en-US" baseline="0" dirty="0"/>
              <a:t> publicity</a:t>
            </a:r>
          </a:p>
          <a:p>
            <a:r>
              <a:rPr lang="en-US" baseline="0" dirty="0"/>
              <a:t>	</a:t>
            </a:r>
            <a:r>
              <a:rPr lang="en-US" baseline="0" dirty="0">
                <a:sym typeface="Wingdings" panose="05000000000000000000" pitchFamily="2" charset="2"/>
              </a:rPr>
              <a:t> research indicates that if you expose jurors to negative pre-trial publicity this will result in a bias against the defendant</a:t>
            </a:r>
          </a:p>
          <a:p>
            <a:r>
              <a:rPr lang="en-US" baseline="0" dirty="0">
                <a:sym typeface="Wingdings" panose="05000000000000000000" pitchFamily="2" charset="2"/>
              </a:rPr>
              <a:t>	 more likely to come back with a guilty verdict, regardless of the evidence that has actually been presented</a:t>
            </a:r>
          </a:p>
          <a:p>
            <a:endParaRPr lang="en-US" baseline="0" dirty="0">
              <a:sym typeface="Wingdings" panose="05000000000000000000" pitchFamily="2" charset="2"/>
            </a:endParaRPr>
          </a:p>
          <a:p>
            <a:endParaRPr lang="en-US" dirty="0"/>
          </a:p>
          <a:p>
            <a:r>
              <a:rPr lang="en-US" dirty="0"/>
              <a:t>-Kramer,</a:t>
            </a:r>
            <a:r>
              <a:rPr lang="en-US" baseline="0" dirty="0"/>
              <a:t> Kerr &amp; Carroll investigated this pre-trial publicity. They had participants sit on a jury but then showed them pre-trial publicity beforehand</a:t>
            </a:r>
          </a:p>
          <a:p>
            <a:r>
              <a:rPr lang="en-US" baseline="0" dirty="0"/>
              <a:t>	Three IDs: </a:t>
            </a:r>
          </a:p>
          <a:p>
            <a:r>
              <a:rPr lang="en-US" baseline="0" dirty="0"/>
              <a:t>	- emotional content: positive vs negative</a:t>
            </a:r>
          </a:p>
          <a:p>
            <a:r>
              <a:rPr lang="en-US" baseline="0" dirty="0"/>
              <a:t>	- factual content: a lot vs little facts</a:t>
            </a:r>
          </a:p>
          <a:p>
            <a:r>
              <a:rPr lang="en-US" baseline="0" dirty="0"/>
              <a:t>	- time between pre-trial publicity &amp; actual trial: short vs long delay</a:t>
            </a:r>
          </a:p>
          <a:p>
            <a:r>
              <a:rPr lang="en-US" baseline="0" dirty="0"/>
              <a:t>The ID that had the greatest impact was the emotional content </a:t>
            </a:r>
          </a:p>
          <a:p>
            <a:endParaRPr lang="en-US" baseline="0" dirty="0"/>
          </a:p>
          <a:p>
            <a:r>
              <a:rPr lang="en-US" baseline="0" dirty="0"/>
              <a:t>Judge will usual issue a publication bias</a:t>
            </a:r>
          </a:p>
          <a:p>
            <a:endParaRPr lang="en-US"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10</a:t>
            </a:fld>
            <a:endParaRPr lang="en-US"/>
          </a:p>
        </p:txBody>
      </p:sp>
    </p:spTree>
    <p:extLst>
      <p:ext uri="{BB962C8B-B14F-4D97-AF65-F5344CB8AC3E}">
        <p14:creationId xmlns:p14="http://schemas.microsoft.com/office/powerpoint/2010/main" val="1485381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baseline="0" dirty="0"/>
              <a:t>In the Guy </a:t>
            </a:r>
            <a:r>
              <a:rPr lang="en-US" baseline="0" dirty="0" err="1"/>
              <a:t>Turcotte</a:t>
            </a:r>
            <a:r>
              <a:rPr lang="en-US" baseline="0" dirty="0"/>
              <a:t> case they kept changing the venue, from Montreal to St-Jerome, </a:t>
            </a:r>
            <a:r>
              <a:rPr lang="en-US" baseline="0" dirty="0" err="1"/>
              <a:t>etc</a:t>
            </a:r>
            <a:r>
              <a:rPr lang="en-US" baseline="0" dirty="0"/>
              <a:t> to change the jury pool</a:t>
            </a:r>
          </a:p>
          <a:p>
            <a:pPr marL="228600" indent="-228600">
              <a:buAutoNum type="arabicPeriod"/>
            </a:pPr>
            <a:endParaRPr lang="en-US" baseline="0" dirty="0"/>
          </a:p>
          <a:p>
            <a:pPr marL="228600" indent="-228600">
              <a:buAutoNum type="arabicPeriod"/>
            </a:pPr>
            <a:r>
              <a:rPr lang="en-US" baseline="0" dirty="0"/>
              <a:t>For adjournment they should let the media frenzy die down first and then proceed with the case (like the crazy media frenzy that surrounded the Amanda Knox case). The problem with this is that witness testimony becomes less credible since so much time has passed</a:t>
            </a:r>
          </a:p>
          <a:p>
            <a:pPr marL="228600" indent="-228600">
              <a:buAutoNum type="arabicPeriod"/>
            </a:pPr>
            <a:endParaRPr lang="en-US" baseline="0" dirty="0"/>
          </a:p>
          <a:p>
            <a:pPr marL="228600" indent="-228600">
              <a:buAutoNum type="arabicPeriod"/>
            </a:pPr>
            <a:r>
              <a:rPr lang="en-US" baseline="0" dirty="0"/>
              <a:t>Challenge for cause is when you think that a juror is biased so you challenge picking of them (?). The point is to reduce the bias and get a more fair juror</a:t>
            </a:r>
          </a:p>
          <a:p>
            <a:pPr marL="0" indent="0">
              <a:buNone/>
            </a:pP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11</a:t>
            </a:fld>
            <a:endParaRPr lang="en-US"/>
          </a:p>
        </p:txBody>
      </p:sp>
    </p:spTree>
    <p:extLst>
      <p:ext uri="{BB962C8B-B14F-4D97-AF65-F5344CB8AC3E}">
        <p14:creationId xmlns:p14="http://schemas.microsoft.com/office/powerpoint/2010/main" val="42612578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 Slide 11</a:t>
            </a:r>
          </a:p>
        </p:txBody>
      </p:sp>
      <p:sp>
        <p:nvSpPr>
          <p:cNvPr id="4" name="Slide Number Placeholder 3"/>
          <p:cNvSpPr>
            <a:spLocks noGrp="1"/>
          </p:cNvSpPr>
          <p:nvPr>
            <p:ph type="sldNum" sz="quarter" idx="10"/>
          </p:nvPr>
        </p:nvSpPr>
        <p:spPr/>
        <p:txBody>
          <a:bodyPr/>
          <a:lstStyle/>
          <a:p>
            <a:fld id="{0D72B768-4202-4A70-A8A0-0C12A2089364}" type="slidenum">
              <a:rPr lang="en-US" smtClean="0"/>
              <a:pPr/>
              <a:t>12</a:t>
            </a:fld>
            <a:endParaRPr lang="en-US"/>
          </a:p>
        </p:txBody>
      </p:sp>
    </p:spTree>
    <p:extLst>
      <p:ext uri="{BB962C8B-B14F-4D97-AF65-F5344CB8AC3E}">
        <p14:creationId xmlns:p14="http://schemas.microsoft.com/office/powerpoint/2010/main" val="2439736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They</a:t>
            </a:r>
            <a:r>
              <a:rPr lang="en-CA" baseline="0" dirty="0"/>
              <a:t> do that to let things cool down and diminish the bias </a:t>
            </a:r>
          </a:p>
          <a:p>
            <a:endParaRPr lang="en-CA" baseline="0" dirty="0"/>
          </a:p>
          <a:p>
            <a:r>
              <a:rPr lang="en-CA" baseline="0" dirty="0"/>
              <a:t>See Slide 11</a:t>
            </a:r>
          </a:p>
          <a:p>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13</a:t>
            </a:fld>
            <a:endParaRPr lang="en-US"/>
          </a:p>
        </p:txBody>
      </p:sp>
    </p:spTree>
    <p:extLst>
      <p:ext uri="{BB962C8B-B14F-4D97-AF65-F5344CB8AC3E}">
        <p14:creationId xmlns:p14="http://schemas.microsoft.com/office/powerpoint/2010/main" val="1335571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In</a:t>
            </a:r>
            <a:r>
              <a:rPr lang="en-CA" baseline="0" dirty="0"/>
              <a:t> challenge for cause in jury selection in Canada – it is the jury that selects the jurors</a:t>
            </a:r>
            <a:endParaRPr lang="en-CA" dirty="0"/>
          </a:p>
          <a:p>
            <a:endParaRPr lang="en-CA" dirty="0"/>
          </a:p>
          <a:p>
            <a:r>
              <a:rPr lang="en-CA" dirty="0"/>
              <a:t>From the jury pool,</a:t>
            </a:r>
            <a:r>
              <a:rPr lang="en-CA" baseline="0" dirty="0"/>
              <a:t> you randomly select individuals A &amp; B, called triers </a:t>
            </a:r>
          </a:p>
          <a:p>
            <a:r>
              <a:rPr lang="en-CA" baseline="0" dirty="0"/>
              <a:t>Then a third random person is picked (C) and then you ask them a bunch of questions</a:t>
            </a:r>
          </a:p>
          <a:p>
            <a:endParaRPr lang="en-CA" baseline="0" dirty="0"/>
          </a:p>
          <a:p>
            <a:r>
              <a:rPr lang="en-CA" baseline="0" dirty="0"/>
              <a:t>Person A + B will listen to the answers of person C, and then they decided whether or not the person responded with bias. </a:t>
            </a:r>
          </a:p>
          <a:p>
            <a:r>
              <a:rPr lang="en-CA" baseline="0" dirty="0"/>
              <a:t>Then both sides’ lawyers agree and keep doing this until get all 12 jurors</a:t>
            </a:r>
          </a:p>
          <a:p>
            <a:endParaRPr lang="en-CA" baseline="0" dirty="0"/>
          </a:p>
          <a:p>
            <a:endParaRPr lang="en-US" dirty="0"/>
          </a:p>
          <a:p>
            <a:r>
              <a:rPr lang="en-US" dirty="0"/>
              <a:t>Four</a:t>
            </a:r>
            <a:r>
              <a:rPr lang="en-US" baseline="0" dirty="0"/>
              <a:t> sources of jury bias: </a:t>
            </a:r>
          </a:p>
          <a:p>
            <a:pPr marL="228600" indent="-228600">
              <a:buAutoNum type="arabicPeriod"/>
            </a:pPr>
            <a:r>
              <a:rPr lang="en-US" dirty="0"/>
              <a:t>Interest prejudice</a:t>
            </a:r>
            <a:r>
              <a:rPr lang="en-US" baseline="0" dirty="0"/>
              <a:t>: you have some direct interest in the case</a:t>
            </a:r>
          </a:p>
          <a:p>
            <a:pPr marL="457200" marR="0" lvl="1" indent="0" algn="l" defTabSz="914400" rtl="0" eaLnBrk="1" fontAlgn="base" latinLnBrk="0" hangingPunct="1">
              <a:lnSpc>
                <a:spcPct val="100000"/>
              </a:lnSpc>
              <a:spcBef>
                <a:spcPct val="30000"/>
              </a:spcBef>
              <a:spcAft>
                <a:spcPct val="0"/>
              </a:spcAft>
              <a:buClrTx/>
              <a:buSzTx/>
              <a:buFontTx/>
              <a:buNone/>
              <a:tabLst/>
              <a:defRPr/>
            </a:pPr>
            <a:r>
              <a:rPr lang="en-US" baseline="0" dirty="0">
                <a:sym typeface="Wingdings" panose="05000000000000000000" pitchFamily="2" charset="2"/>
              </a:rPr>
              <a:t> Related in someway to the defendant, went to school with them, worked with them, </a:t>
            </a:r>
            <a:r>
              <a:rPr lang="en-US" baseline="0" dirty="0" err="1">
                <a:sym typeface="Wingdings" panose="05000000000000000000" pitchFamily="2" charset="2"/>
              </a:rPr>
              <a:t>etc</a:t>
            </a:r>
            <a:endParaRPr lang="en-US" baseline="0" dirty="0"/>
          </a:p>
          <a:p>
            <a:pPr marL="228600" indent="-228600">
              <a:buAutoNum type="arabicPeriod"/>
            </a:pPr>
            <a:r>
              <a:rPr lang="en-US" baseline="0" dirty="0"/>
              <a:t>Specific prejudice: have specific attitude about specific cases</a:t>
            </a:r>
          </a:p>
          <a:p>
            <a:pPr marL="457200" lvl="1" indent="0">
              <a:buNone/>
            </a:pPr>
            <a:r>
              <a:rPr lang="en-US" baseline="0" dirty="0">
                <a:sym typeface="Wingdings" panose="05000000000000000000" pitchFamily="2" charset="2"/>
              </a:rPr>
              <a:t> Read so much on the case nothing they can say can change your mind</a:t>
            </a:r>
            <a:endParaRPr lang="en-US" baseline="0" dirty="0"/>
          </a:p>
          <a:p>
            <a:pPr marL="228600" indent="-228600">
              <a:buAutoNum type="arabicPeriod"/>
            </a:pPr>
            <a:r>
              <a:rPr lang="en-US" baseline="0" dirty="0"/>
              <a:t>Generic prejudice: beliefs about certain people and crime</a:t>
            </a:r>
          </a:p>
          <a:p>
            <a:pPr marL="457200" lvl="1" indent="0">
              <a:buNone/>
            </a:pPr>
            <a:r>
              <a:rPr lang="en-US" baseline="0" dirty="0">
                <a:sym typeface="Wingdings" panose="05000000000000000000" pitchFamily="2" charset="2"/>
              </a:rPr>
              <a:t> If you’re a racist you will have a prejudice towards someone of a specific race</a:t>
            </a:r>
            <a:endParaRPr lang="en-US" baseline="0" dirty="0"/>
          </a:p>
          <a:p>
            <a:pPr marL="228600" indent="-228600">
              <a:buAutoNum type="arabicPeriod"/>
            </a:pPr>
            <a:r>
              <a:rPr lang="en-US" baseline="0" dirty="0"/>
              <a:t>Normative prejudice: how the community feels about certain things</a:t>
            </a:r>
          </a:p>
          <a:p>
            <a:pPr marL="457200" lvl="1" indent="0">
              <a:buNone/>
            </a:pPr>
            <a:r>
              <a:rPr lang="en-US" baseline="0" dirty="0">
                <a:sym typeface="Wingdings" panose="05000000000000000000" pitchFamily="2" charset="2"/>
              </a:rPr>
              <a:t> Abortion views in your community</a:t>
            </a:r>
            <a:endParaRPr lang="en-US"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14</a:t>
            </a:fld>
            <a:endParaRPr lang="en-US"/>
          </a:p>
        </p:txBody>
      </p:sp>
    </p:spTree>
    <p:extLst>
      <p:ext uri="{BB962C8B-B14F-4D97-AF65-F5344CB8AC3E}">
        <p14:creationId xmlns:p14="http://schemas.microsoft.com/office/powerpoint/2010/main" val="469082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They need to insure that the law</a:t>
            </a:r>
            <a:r>
              <a:rPr lang="en-US" baseline="0" dirty="0"/>
              <a:t> is followed </a:t>
            </a:r>
          </a:p>
          <a:p>
            <a:br>
              <a:rPr lang="en-US" baseline="0" dirty="0"/>
            </a:br>
            <a:r>
              <a:rPr lang="en-US" baseline="0" dirty="0"/>
              <a:t>The jury is not involved in sentencing, except in murder cases, where they can put their input in how long they should be kept in prison</a:t>
            </a:r>
          </a:p>
          <a:p>
            <a:r>
              <a:rPr lang="en-US" baseline="0" dirty="0"/>
              <a:t>In the states they can vote on whether or not they get the death penalty</a:t>
            </a:r>
          </a:p>
          <a:p>
            <a:endParaRPr lang="en-US" baseline="0" dirty="0"/>
          </a:p>
          <a:p>
            <a:r>
              <a:rPr lang="en-US" baseline="0" dirty="0"/>
              <a:t>Once both sides have given their closing arguments then the judge explains how the law works and then they get to leave to go discuss</a:t>
            </a: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15</a:t>
            </a:fld>
            <a:endParaRPr lang="en-US"/>
          </a:p>
        </p:txBody>
      </p:sp>
    </p:spTree>
    <p:extLst>
      <p:ext uri="{BB962C8B-B14F-4D97-AF65-F5344CB8AC3E}">
        <p14:creationId xmlns:p14="http://schemas.microsoft.com/office/powerpoint/2010/main" val="11836020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This</a:t>
            </a:r>
            <a:r>
              <a:rPr lang="en-CA" baseline="0" dirty="0"/>
              <a:t> is when they ignore the law completely and come up with a verdict based on other criteria</a:t>
            </a:r>
          </a:p>
          <a:p>
            <a:endParaRPr lang="en-CA" baseline="0" dirty="0"/>
          </a:p>
          <a:p>
            <a:r>
              <a:rPr lang="en-CA" baseline="0" dirty="0"/>
              <a:t>Jury nullification comes up when the jury doesn’t think that the punishment fits the crime. </a:t>
            </a:r>
            <a:endParaRPr lang="en-CA" dirty="0"/>
          </a:p>
          <a:p>
            <a:endParaRPr lang="en-CA" dirty="0"/>
          </a:p>
          <a:p>
            <a:r>
              <a:rPr lang="en-CA" dirty="0"/>
              <a:t>2 famous</a:t>
            </a:r>
            <a:r>
              <a:rPr lang="en-CA" baseline="0" dirty="0"/>
              <a:t> cases in which this happened: </a:t>
            </a:r>
          </a:p>
          <a:p>
            <a:endParaRPr lang="en-CA" baseline="0" dirty="0"/>
          </a:p>
          <a:p>
            <a:endParaRPr lang="en-CA" dirty="0"/>
          </a:p>
          <a:p>
            <a:r>
              <a:rPr lang="en-CA" dirty="0"/>
              <a:t>Dr. Henry</a:t>
            </a:r>
            <a:r>
              <a:rPr lang="en-CA" baseline="0" dirty="0"/>
              <a:t> </a:t>
            </a:r>
            <a:r>
              <a:rPr lang="en-CA" baseline="0" dirty="0" err="1"/>
              <a:t>Margentaler</a:t>
            </a:r>
            <a:r>
              <a:rPr lang="en-CA" baseline="0" dirty="0"/>
              <a:t> – abortion case</a:t>
            </a:r>
          </a:p>
          <a:p>
            <a:r>
              <a:rPr lang="en-CA" baseline="0" dirty="0"/>
              <a:t>	</a:t>
            </a:r>
            <a:r>
              <a:rPr lang="en-CA" baseline="0" dirty="0">
                <a:sym typeface="Wingdings" panose="05000000000000000000" pitchFamily="2" charset="2"/>
              </a:rPr>
              <a:t> the jury found the person not guilty and the judge disregarded their decision and decided he was guilty anyways</a:t>
            </a:r>
          </a:p>
          <a:p>
            <a:r>
              <a:rPr lang="en-CA" baseline="0" dirty="0">
                <a:sym typeface="Wingdings" panose="05000000000000000000" pitchFamily="2" charset="2"/>
              </a:rPr>
              <a:t>	 this is in Canada</a:t>
            </a:r>
          </a:p>
          <a:p>
            <a:r>
              <a:rPr lang="en-CA" baseline="0" dirty="0">
                <a:sym typeface="Wingdings" panose="05000000000000000000" pitchFamily="2" charset="2"/>
              </a:rPr>
              <a:t>	 all the judge can do is tell the person I do not agree you have the right to appeal the case</a:t>
            </a:r>
            <a:endParaRPr lang="en-CA" baseline="0" dirty="0"/>
          </a:p>
          <a:p>
            <a:endParaRPr lang="en-CA" baseline="0" dirty="0"/>
          </a:p>
          <a:p>
            <a:r>
              <a:rPr lang="en-CA" baseline="0" dirty="0"/>
              <a:t>Robert </a:t>
            </a:r>
            <a:r>
              <a:rPr lang="en-CA" baseline="0" dirty="0" err="1"/>
              <a:t>Hatimer</a:t>
            </a:r>
            <a:r>
              <a:rPr lang="en-CA" baseline="0" dirty="0"/>
              <a:t> – he killed his daughter because she had cerebral palsy and he didn’t want to see her suffer</a:t>
            </a:r>
          </a:p>
          <a:p>
            <a:r>
              <a:rPr lang="en-CA" baseline="0" dirty="0"/>
              <a:t>	</a:t>
            </a:r>
            <a:r>
              <a:rPr lang="en-CA" baseline="0" dirty="0">
                <a:sym typeface="Wingdings" panose="05000000000000000000" pitchFamily="2" charset="2"/>
              </a:rPr>
              <a:t> he was found guilty of manslaughter &amp; not first degree murder. The judge freaked and appealed and came back with a harsher sentence</a:t>
            </a:r>
            <a:endParaRPr lang="en-CA" baseline="0" dirty="0"/>
          </a:p>
          <a:p>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16</a:t>
            </a:fld>
            <a:endParaRPr lang="en-US"/>
          </a:p>
        </p:txBody>
      </p:sp>
    </p:spTree>
    <p:extLst>
      <p:ext uri="{BB962C8B-B14F-4D97-AF65-F5344CB8AC3E}">
        <p14:creationId xmlns:p14="http://schemas.microsoft.com/office/powerpoint/2010/main" val="1236366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Recording</a:t>
            </a:r>
            <a:r>
              <a:rPr lang="en-CA" baseline="0" dirty="0"/>
              <a:t> October 28th 2016</a:t>
            </a:r>
            <a:endParaRPr lang="en-CA" dirty="0"/>
          </a:p>
          <a:p>
            <a:endParaRPr lang="en-CA" dirty="0"/>
          </a:p>
          <a:p>
            <a:r>
              <a:rPr lang="en-CA" dirty="0"/>
              <a:t>Jurors have access to</a:t>
            </a:r>
            <a:r>
              <a:rPr lang="en-CA" baseline="0" dirty="0"/>
              <a:t> comprehension aids:</a:t>
            </a:r>
          </a:p>
          <a:p>
            <a:pPr marL="171450" indent="-171450">
              <a:buFont typeface="Arial" charset="0"/>
              <a:buChar char="•"/>
            </a:pPr>
            <a:r>
              <a:rPr lang="en-CA" baseline="0" dirty="0"/>
              <a:t>Note-taking </a:t>
            </a:r>
          </a:p>
          <a:p>
            <a:pPr marL="171450" indent="-171450">
              <a:buFont typeface="Arial" charset="0"/>
              <a:buChar char="•"/>
            </a:pPr>
            <a:r>
              <a:rPr lang="en-CA" baseline="0" dirty="0"/>
              <a:t>Asking questions</a:t>
            </a:r>
          </a:p>
          <a:p>
            <a:pPr marL="171450" indent="-171450">
              <a:buFont typeface="Arial" charset="0"/>
              <a:buChar char="•"/>
            </a:pPr>
            <a:endParaRPr lang="en-CA" baseline="0" dirty="0"/>
          </a:p>
          <a:p>
            <a:pPr marL="171450" indent="-171450">
              <a:buFont typeface="Arial" charset="0"/>
              <a:buChar char="•"/>
            </a:pPr>
            <a:endParaRPr lang="en-CA"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17</a:t>
            </a:fld>
            <a:endParaRPr lang="en-US"/>
          </a:p>
        </p:txBody>
      </p:sp>
    </p:spTree>
    <p:extLst>
      <p:ext uri="{BB962C8B-B14F-4D97-AF65-F5344CB8AC3E}">
        <p14:creationId xmlns:p14="http://schemas.microsoft.com/office/powerpoint/2010/main" val="477241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In</a:t>
            </a:r>
            <a:r>
              <a:rPr lang="en-CA" baseline="0" dirty="0"/>
              <a:t> this country only the judge, the judge only, can decide to allow note-taking or not.</a:t>
            </a:r>
          </a:p>
          <a:p>
            <a:endParaRPr lang="en-CA" baseline="0" dirty="0"/>
          </a:p>
          <a:p>
            <a:r>
              <a:rPr lang="en-CA" baseline="0" dirty="0"/>
              <a:t>Reason why: note taking comes with a lot of problems:</a:t>
            </a:r>
          </a:p>
          <a:p>
            <a:pPr marL="228600" indent="-228600">
              <a:buFont typeface="+mj-lt"/>
              <a:buAutoNum type="arabicPeriod"/>
            </a:pPr>
            <a:endParaRPr lang="en-CA" baseline="0" dirty="0"/>
          </a:p>
          <a:p>
            <a:pPr marL="228600" indent="-228600">
              <a:buFont typeface="+mj-lt"/>
              <a:buAutoNum type="arabicPeriod"/>
            </a:pPr>
            <a:r>
              <a:rPr lang="en-CA" baseline="0" dirty="0"/>
              <a:t>Note takers can influence the decision of the non note takers</a:t>
            </a:r>
          </a:p>
          <a:p>
            <a:pPr marL="457200" lvl="1" indent="0">
              <a:buFont typeface="+mj-lt"/>
              <a:buNone/>
            </a:pPr>
            <a:r>
              <a:rPr lang="en-CA" baseline="0" dirty="0">
                <a:sym typeface="Wingdings" panose="05000000000000000000" pitchFamily="2" charset="2"/>
              </a:rPr>
              <a:t> The ones that took notes can influence the decision of the others</a:t>
            </a:r>
            <a:endParaRPr lang="en-CA" baseline="0" dirty="0"/>
          </a:p>
          <a:p>
            <a:pPr marL="228600" indent="-228600">
              <a:buFont typeface="+mj-lt"/>
              <a:buAutoNum type="arabicPeriod"/>
            </a:pPr>
            <a:r>
              <a:rPr lang="en-CA" baseline="0" dirty="0"/>
              <a:t>The notes are incomplete</a:t>
            </a:r>
          </a:p>
          <a:p>
            <a:pPr marL="457200" lvl="1" indent="0">
              <a:buFont typeface="+mj-lt"/>
              <a:buNone/>
            </a:pPr>
            <a:r>
              <a:rPr lang="en-CA" baseline="0" dirty="0">
                <a:sym typeface="Wingdings" panose="05000000000000000000" pitchFamily="2" charset="2"/>
              </a:rPr>
              <a:t> Might write down something that isn’t true</a:t>
            </a:r>
            <a:endParaRPr lang="en-CA" baseline="0" dirty="0"/>
          </a:p>
          <a:p>
            <a:pPr marL="228600" indent="-228600">
              <a:buFont typeface="+mj-lt"/>
              <a:buAutoNum type="arabicPeriod"/>
            </a:pPr>
            <a:r>
              <a:rPr lang="en-CA" baseline="0" dirty="0"/>
              <a:t>Some notes are actually irrelevant</a:t>
            </a:r>
          </a:p>
          <a:p>
            <a:pPr marL="0" indent="0">
              <a:buFont typeface="+mj-lt"/>
              <a:buNone/>
            </a:pPr>
            <a:r>
              <a:rPr lang="en-CA" baseline="0" dirty="0"/>
              <a:t>	</a:t>
            </a:r>
            <a:r>
              <a:rPr lang="en-CA" baseline="0" dirty="0">
                <a:sym typeface="Wingdings" panose="05000000000000000000" pitchFamily="2" charset="2"/>
              </a:rPr>
              <a:t> sometimes they write down things that aren’t true/irrelevant</a:t>
            </a:r>
            <a:endParaRPr lang="en-CA" baseline="0" dirty="0"/>
          </a:p>
          <a:p>
            <a:pPr marL="228600" indent="-228600">
              <a:buFont typeface="+mj-lt"/>
              <a:buAutoNum type="arabicPeriod" startAt="4"/>
            </a:pPr>
            <a:r>
              <a:rPr lang="en-CA" baseline="0" dirty="0"/>
              <a:t>Disagreement about something between jurors</a:t>
            </a:r>
          </a:p>
          <a:p>
            <a:pPr marL="457200" lvl="1" indent="0">
              <a:buFont typeface="+mj-lt"/>
              <a:buNone/>
            </a:pPr>
            <a:r>
              <a:rPr lang="en-CA" baseline="0" dirty="0">
                <a:sym typeface="Wingdings" panose="05000000000000000000" pitchFamily="2" charset="2"/>
              </a:rPr>
              <a:t> The note takers’ arguments will have more weight</a:t>
            </a:r>
            <a:endParaRPr lang="en-CA" baseline="0" dirty="0"/>
          </a:p>
          <a:p>
            <a:pPr marL="228600" indent="-228600">
              <a:buFont typeface="+mj-lt"/>
              <a:buAutoNum type="arabicPeriod"/>
            </a:pPr>
            <a:endParaRPr lang="en-CA" baseline="0" dirty="0"/>
          </a:p>
          <a:p>
            <a:pPr marL="0" indent="0">
              <a:buFont typeface="+mj-lt"/>
              <a:buNone/>
            </a:pPr>
            <a:r>
              <a:rPr lang="en-CA" baseline="0" dirty="0"/>
              <a:t>The problem with all this, because this can all be avoided. Since they have access to the whole scribe/transcript.</a:t>
            </a:r>
          </a:p>
          <a:p>
            <a:pPr marL="0" indent="0">
              <a:buFont typeface="+mj-lt"/>
              <a:buNone/>
            </a:pPr>
            <a:endParaRPr lang="en-CA" baseline="0" dirty="0"/>
          </a:p>
          <a:p>
            <a:pPr marL="0" indent="0">
              <a:buFont typeface="+mj-lt"/>
              <a:buNone/>
            </a:pPr>
            <a:r>
              <a:rPr lang="en-CA" baseline="0" dirty="0"/>
              <a:t>Research: </a:t>
            </a:r>
          </a:p>
          <a:p>
            <a:pPr marL="171450" indent="-171450">
              <a:buFont typeface="Arial" charset="0"/>
              <a:buChar char="•"/>
            </a:pPr>
            <a:r>
              <a:rPr lang="en-CA" baseline="0" dirty="0"/>
              <a:t>Found: note taker makes mistakes and sometimes they make a lot of mistakes</a:t>
            </a:r>
          </a:p>
        </p:txBody>
      </p:sp>
      <p:sp>
        <p:nvSpPr>
          <p:cNvPr id="4" name="Slide Number Placeholder 3"/>
          <p:cNvSpPr>
            <a:spLocks noGrp="1"/>
          </p:cNvSpPr>
          <p:nvPr>
            <p:ph type="sldNum" sz="quarter" idx="10"/>
          </p:nvPr>
        </p:nvSpPr>
        <p:spPr/>
        <p:txBody>
          <a:bodyPr/>
          <a:lstStyle/>
          <a:p>
            <a:fld id="{0D72B768-4202-4A70-A8A0-0C12A2089364}" type="slidenum">
              <a:rPr lang="en-US" smtClean="0"/>
              <a:pPr/>
              <a:t>18</a:t>
            </a:fld>
            <a:endParaRPr lang="en-US"/>
          </a:p>
        </p:txBody>
      </p:sp>
    </p:spTree>
    <p:extLst>
      <p:ext uri="{BB962C8B-B14F-4D97-AF65-F5344CB8AC3E}">
        <p14:creationId xmlns:p14="http://schemas.microsoft.com/office/powerpoint/2010/main" val="1405024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The</a:t>
            </a:r>
            <a:r>
              <a:rPr lang="en-CA" baseline="0" dirty="0"/>
              <a:t> judge decides if the juries are allowed to ask questions.</a:t>
            </a:r>
          </a:p>
          <a:p>
            <a:endParaRPr lang="en-CA" baseline="0" dirty="0"/>
          </a:p>
          <a:p>
            <a:r>
              <a:rPr lang="en-CA" baseline="0" dirty="0"/>
              <a:t>Once the lawyers have complete asking the witness all the question, the jurors are allowed to submit their questions to the judge and the judge will decide if these questions are allowed.</a:t>
            </a:r>
          </a:p>
          <a:p>
            <a:endParaRPr lang="en-CA" baseline="0" dirty="0"/>
          </a:p>
          <a:p>
            <a:r>
              <a:rPr lang="en-CA" baseline="0" dirty="0"/>
              <a:t>Advantages:</a:t>
            </a:r>
          </a:p>
          <a:p>
            <a:pPr marL="171450" indent="-171450">
              <a:buFont typeface="Arial" charset="0"/>
              <a:buChar char="•"/>
            </a:pPr>
            <a:r>
              <a:rPr lang="en-CA" baseline="0" dirty="0"/>
              <a:t>Promote a better understanding of the evidence for the jurors</a:t>
            </a:r>
          </a:p>
          <a:p>
            <a:pPr marL="171450" indent="-171450">
              <a:buFont typeface="Arial" charset="0"/>
              <a:buChar char="•"/>
            </a:pPr>
            <a:r>
              <a:rPr lang="en-CA" baseline="0" dirty="0"/>
              <a:t>Might help reveal the truth of what being said in the court</a:t>
            </a:r>
          </a:p>
          <a:p>
            <a:pPr marL="171450" indent="-171450">
              <a:buFont typeface="Arial" charset="0"/>
              <a:buChar char="•"/>
            </a:pPr>
            <a:r>
              <a:rPr lang="en-CA" baseline="0" dirty="0"/>
              <a:t>It can actually help the lawyer see what issues weren't adequately explains to the jurors</a:t>
            </a:r>
          </a:p>
          <a:p>
            <a:pPr marL="171450" indent="-171450">
              <a:buFont typeface="Arial" charset="0"/>
              <a:buChar char="•"/>
            </a:pPr>
            <a:r>
              <a:rPr lang="en-CA" baseline="0" dirty="0"/>
              <a:t>Increases juror's satisfaction: makes them involved and part of something</a:t>
            </a:r>
          </a:p>
          <a:p>
            <a:pPr marL="171450" indent="-171450">
              <a:buFont typeface="Arial" charset="0"/>
              <a:buChar char="•"/>
            </a:pPr>
            <a:endParaRPr lang="en-CA" baseline="0" dirty="0"/>
          </a:p>
          <a:p>
            <a:pPr marL="0" indent="0">
              <a:buFont typeface="Arial" charset="0"/>
              <a:buNone/>
            </a:pPr>
            <a:r>
              <a:rPr lang="en-CA" baseline="0" dirty="0"/>
              <a:t>Disadvantages:</a:t>
            </a:r>
          </a:p>
          <a:p>
            <a:pPr marL="171450" indent="-171450">
              <a:buFont typeface="Arial" charset="0"/>
              <a:buChar char="•"/>
            </a:pPr>
            <a:r>
              <a:rPr lang="en-CA" baseline="0" dirty="0"/>
              <a:t>Jurors might ask questions that are legally inappropriate </a:t>
            </a:r>
          </a:p>
          <a:p>
            <a:pPr marL="171450" indent="-171450">
              <a:buFont typeface="Arial" charset="0"/>
              <a:buChar char="•"/>
            </a:pPr>
            <a:r>
              <a:rPr lang="en-CA" baseline="0" dirty="0"/>
              <a:t>Lawyer may become reluctant to answer the juror's question</a:t>
            </a:r>
          </a:p>
          <a:p>
            <a:pPr marL="628650" lvl="1" indent="-171450">
              <a:buFont typeface="Arial" charset="0"/>
              <a:buChar char="•"/>
            </a:pPr>
            <a:r>
              <a:rPr lang="en-CA" baseline="0" dirty="0"/>
              <a:t>If he doesn't want to answer then the juror will start asking what he's hiding</a:t>
            </a:r>
          </a:p>
          <a:p>
            <a:pPr marL="171450" lvl="0" indent="-171450">
              <a:buFont typeface="Arial" charset="0"/>
              <a:buChar char="•"/>
            </a:pPr>
            <a:r>
              <a:rPr lang="en-CA" baseline="0" dirty="0"/>
              <a:t>Sometime they ask a question, but the lawyer might object the question and the juror might not understand why the lawyer objected the question</a:t>
            </a:r>
          </a:p>
          <a:p>
            <a:pPr marL="171450" lvl="0" indent="-171450">
              <a:buFont typeface="Arial" charset="0"/>
              <a:buChar char="•"/>
            </a:pPr>
            <a:r>
              <a:rPr lang="en-CA" baseline="0" dirty="0"/>
              <a:t>The judge may take on an advocate role, and the judge will try to argue in favour of the crown or the suspect </a:t>
            </a:r>
          </a:p>
        </p:txBody>
      </p:sp>
      <p:sp>
        <p:nvSpPr>
          <p:cNvPr id="4" name="Slide Number Placeholder 3"/>
          <p:cNvSpPr>
            <a:spLocks noGrp="1"/>
          </p:cNvSpPr>
          <p:nvPr>
            <p:ph type="sldNum" sz="quarter" idx="10"/>
          </p:nvPr>
        </p:nvSpPr>
        <p:spPr/>
        <p:txBody>
          <a:bodyPr/>
          <a:lstStyle/>
          <a:p>
            <a:fld id="{0D72B768-4202-4A70-A8A0-0C12A2089364}" type="slidenum">
              <a:rPr lang="en-US" smtClean="0"/>
              <a:pPr/>
              <a:t>19</a:t>
            </a:fld>
            <a:endParaRPr lang="en-US"/>
          </a:p>
        </p:txBody>
      </p:sp>
    </p:spTree>
    <p:extLst>
      <p:ext uri="{BB962C8B-B14F-4D97-AF65-F5344CB8AC3E}">
        <p14:creationId xmlns:p14="http://schemas.microsoft.com/office/powerpoint/2010/main" val="2844375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a:p>
            <a:r>
              <a:rPr lang="en-CA" dirty="0"/>
              <a:t>Back fire effect:</a:t>
            </a:r>
            <a:r>
              <a:rPr lang="en-CA" baseline="0" dirty="0"/>
              <a:t> judge tells you to disregard, but when someone asks you to forget, they'll remember even more</a:t>
            </a: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20</a:t>
            </a:fld>
            <a:endParaRPr lang="en-US"/>
          </a:p>
        </p:txBody>
      </p:sp>
    </p:spTree>
    <p:extLst>
      <p:ext uri="{BB962C8B-B14F-4D97-AF65-F5344CB8AC3E}">
        <p14:creationId xmlns:p14="http://schemas.microsoft.com/office/powerpoint/2010/main" val="264773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a:t>
            </a:r>
            <a:r>
              <a:rPr lang="en-US" baseline="0" dirty="0"/>
              <a:t> third reform idea is having the lawyers involved explaining how the law works in that specific case</a:t>
            </a:r>
          </a:p>
          <a:p>
            <a:endParaRPr lang="en-US" baseline="0" dirty="0"/>
          </a:p>
          <a:p>
            <a:r>
              <a:rPr lang="en-US" baseline="0" dirty="0"/>
              <a:t>These reforms help them make a more informed decision</a:t>
            </a:r>
          </a:p>
        </p:txBody>
      </p:sp>
      <p:sp>
        <p:nvSpPr>
          <p:cNvPr id="4" name="Slide Number Placeholder 3"/>
          <p:cNvSpPr>
            <a:spLocks noGrp="1"/>
          </p:cNvSpPr>
          <p:nvPr>
            <p:ph type="sldNum" sz="quarter" idx="10"/>
          </p:nvPr>
        </p:nvSpPr>
        <p:spPr/>
        <p:txBody>
          <a:bodyPr/>
          <a:lstStyle/>
          <a:p>
            <a:fld id="{0D72B768-4202-4A70-A8A0-0C12A2089364}" type="slidenum">
              <a:rPr lang="en-US" smtClean="0"/>
              <a:pPr/>
              <a:t>21</a:t>
            </a:fld>
            <a:endParaRPr lang="en-US"/>
          </a:p>
        </p:txBody>
      </p:sp>
    </p:spTree>
    <p:extLst>
      <p:ext uri="{BB962C8B-B14F-4D97-AF65-F5344CB8AC3E}">
        <p14:creationId xmlns:p14="http://schemas.microsoft.com/office/powerpoint/2010/main" val="2162840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In Canada,</a:t>
            </a:r>
            <a:r>
              <a:rPr lang="en-CA" baseline="0" dirty="0"/>
              <a:t> you need 12 people for a criminal cases in the jury. You have jurors who might drop. You can go down to 10 people, but below 10, it is considered mistrial and it'll stop it.</a:t>
            </a:r>
          </a:p>
          <a:p>
            <a:endParaRPr lang="en-CA" baseline="0" dirty="0"/>
          </a:p>
          <a:p>
            <a:pPr marL="171450" indent="-171450">
              <a:buFont typeface="Arial" charset="0"/>
              <a:buChar char="•"/>
            </a:pPr>
            <a:r>
              <a:rPr lang="en-CA" baseline="0" dirty="0"/>
              <a:t>Polarization: happens after a group discussion – all of a sudden, and individual becomes much more extreme in their position.</a:t>
            </a:r>
          </a:p>
          <a:p>
            <a:pPr marL="628650" lvl="1" indent="-171450">
              <a:buFont typeface="Arial" charset="0"/>
              <a:buChar char="•"/>
            </a:pPr>
            <a:r>
              <a:rPr lang="en-CA" baseline="0" dirty="0"/>
              <a:t>Ex: thinks the person he's not guilty, after a discussion, they feel even more that they are not guilty</a:t>
            </a:r>
          </a:p>
          <a:p>
            <a:pPr marL="628650" lvl="1" indent="-171450">
              <a:buFont typeface="Arial" charset="0"/>
              <a:buChar char="•"/>
            </a:pPr>
            <a:r>
              <a:rPr lang="en-CA" baseline="0" dirty="0"/>
              <a:t>When it happens, it become really hard to reconcile the group</a:t>
            </a:r>
          </a:p>
          <a:p>
            <a:pPr marL="171450" indent="-171450">
              <a:buFont typeface="Arial" charset="0"/>
              <a:buChar char="•"/>
            </a:pPr>
            <a:r>
              <a:rPr lang="en-CA" baseline="0" dirty="0"/>
              <a:t>The leniency bias</a:t>
            </a:r>
          </a:p>
          <a:p>
            <a:pPr marL="171450" indent="-171450">
              <a:buFont typeface="Arial" charset="0"/>
              <a:buChar char="•"/>
            </a:pPr>
            <a:endParaRPr lang="en-CA" baseline="0" dirty="0"/>
          </a:p>
          <a:p>
            <a:pPr marL="0" indent="0">
              <a:buFont typeface="Arial" charset="0"/>
              <a:buNone/>
            </a:pPr>
            <a:r>
              <a:rPr lang="en-CA" baseline="0" dirty="0"/>
              <a:t>Jury verdict need all 12 people to vote guilty or non guilty (have to be unanimous). If not unanimous then it is called a hung jury or deadlock. If this not everyone vote either, it is considered a mistrial and it is up to the crown to decide if they want to restart everything.</a:t>
            </a:r>
          </a:p>
          <a:p>
            <a:pPr marL="0" indent="0">
              <a:buFont typeface="Arial" charset="0"/>
              <a:buNone/>
            </a:pPr>
            <a:endParaRPr lang="en-CA" baseline="0" dirty="0"/>
          </a:p>
          <a:p>
            <a:pPr marL="0" indent="0">
              <a:buFont typeface="Arial" charset="0"/>
              <a:buNone/>
            </a:pPr>
            <a:r>
              <a:rPr lang="en-CA" baseline="0" dirty="0"/>
              <a:t>In the US, depends on the jurisdiction, you don’t need unanimous but just a majority of a certain amount of people (example 11/12 or 10/12)</a:t>
            </a:r>
          </a:p>
          <a:p>
            <a:pPr marL="0" indent="0">
              <a:buFont typeface="Arial" charset="0"/>
              <a:buNone/>
            </a:pPr>
            <a:endParaRPr lang="en-CA" baseline="0" dirty="0"/>
          </a:p>
          <a:p>
            <a:pPr marL="0" indent="0">
              <a:buFont typeface="Arial" charset="0"/>
              <a:buNone/>
            </a:pPr>
            <a:r>
              <a:rPr lang="en-CA" baseline="0" dirty="0"/>
              <a:t>For the defence, they only need to convince one person to disagree with the rest, and their job is done. Whereas the prosecution needs to convince them all. </a:t>
            </a:r>
          </a:p>
          <a:p>
            <a:pPr marL="0" indent="0">
              <a:buFont typeface="Arial" charset="0"/>
              <a:buNone/>
            </a:pPr>
            <a:endParaRPr lang="en-CA" baseline="0" dirty="0"/>
          </a:p>
          <a:p>
            <a:pPr marL="0" indent="0">
              <a:buFont typeface="Arial" charset="0"/>
              <a:buNone/>
            </a:pPr>
            <a:r>
              <a:rPr lang="en-CA" baseline="0" dirty="0"/>
              <a:t>The problem with majority only needed is that they reach a decision faster </a:t>
            </a:r>
            <a:r>
              <a:rPr lang="en-CA" baseline="0" dirty="0">
                <a:sym typeface="Wingdings" panose="05000000000000000000" pitchFamily="2" charset="2"/>
              </a:rPr>
              <a:t> if this happens the problem is that they don’t cover the evidence as much</a:t>
            </a:r>
            <a:endParaRPr lang="en-CA" baseline="0" dirty="0"/>
          </a:p>
          <a:p>
            <a:pPr marL="0" indent="0">
              <a:buFont typeface="Arial" charset="0"/>
              <a:buNone/>
            </a:pPr>
            <a:endParaRPr lang="en-CA" baseline="0" dirty="0"/>
          </a:p>
          <a:p>
            <a:pPr marL="0" indent="0">
              <a:buFont typeface="Arial" charset="0"/>
              <a:buNone/>
            </a:pPr>
            <a:r>
              <a:rPr lang="en-CA" baseline="0" dirty="0"/>
              <a:t>If 6 person jury (compared to a 12 person jury):</a:t>
            </a:r>
          </a:p>
          <a:p>
            <a:pPr marL="171450" indent="-171450">
              <a:buFont typeface="Arial" charset="0"/>
              <a:buChar char="•"/>
            </a:pPr>
            <a:r>
              <a:rPr lang="en-CA" baseline="0" dirty="0"/>
              <a:t>Less likely to be representative of the population</a:t>
            </a:r>
          </a:p>
          <a:p>
            <a:pPr marL="171450" indent="-171450">
              <a:buFont typeface="Arial" charset="0"/>
              <a:buChar char="•"/>
            </a:pPr>
            <a:r>
              <a:rPr lang="en-CA" baseline="0" dirty="0"/>
              <a:t>Don</a:t>
            </a:r>
            <a:r>
              <a:rPr lang="uk-UA" baseline="0" dirty="0"/>
              <a:t>’</a:t>
            </a:r>
            <a:r>
              <a:rPr lang="en-CA" baseline="0" dirty="0"/>
              <a:t>t remember as much evidence than the 12 jury</a:t>
            </a:r>
          </a:p>
          <a:p>
            <a:pPr marL="171450" indent="-171450">
              <a:buFont typeface="Arial" charset="0"/>
              <a:buChar char="•"/>
            </a:pPr>
            <a:r>
              <a:rPr lang="en-CA" baseline="0" dirty="0"/>
              <a:t>They spend less time going over it - deliberating</a:t>
            </a:r>
          </a:p>
          <a:p>
            <a:pPr marL="171450" indent="-171450">
              <a:buFont typeface="Arial" charset="0"/>
              <a:buChar char="•"/>
            </a:pPr>
            <a:r>
              <a:rPr lang="en-CA" baseline="0" dirty="0"/>
              <a:t>They reach a verdict faster – they tend to reach a unanimous decision faster (only advantage)</a:t>
            </a:r>
          </a:p>
          <a:p>
            <a:pPr marL="0" indent="0">
              <a:buFont typeface="Arial" charset="0"/>
              <a:buNone/>
            </a:pPr>
            <a:endParaRPr lang="en-CA" baseline="0" dirty="0"/>
          </a:p>
          <a:p>
            <a:r>
              <a:rPr lang="en-US" dirty="0"/>
              <a:t>What drives the deliberations/discussion?</a:t>
            </a:r>
            <a:r>
              <a:rPr lang="en-US" baseline="0" dirty="0"/>
              <a:t> </a:t>
            </a:r>
          </a:p>
          <a:p>
            <a:endParaRPr lang="en-US" baseline="0" dirty="0"/>
          </a:p>
          <a:p>
            <a:pPr marL="171450" indent="-171450">
              <a:buFont typeface="Wingdings" panose="05000000000000000000" pitchFamily="2" charset="2"/>
              <a:buChar char="à"/>
            </a:pPr>
            <a:r>
              <a:rPr lang="en-US" baseline="0" dirty="0">
                <a:sym typeface="Wingdings" panose="05000000000000000000" pitchFamily="2" charset="2"/>
              </a:rPr>
              <a:t>Can be verdict driven – start off by saying who thinks he’s guilty vs who thinks he’s innocent</a:t>
            </a:r>
          </a:p>
          <a:p>
            <a:pPr marL="171450" indent="-171450">
              <a:buFont typeface="Wingdings" panose="05000000000000000000" pitchFamily="2" charset="2"/>
              <a:buChar char="à"/>
            </a:pPr>
            <a:endParaRPr lang="en-US" baseline="0" dirty="0">
              <a:sym typeface="Wingdings" panose="05000000000000000000" pitchFamily="2" charset="2"/>
            </a:endParaRPr>
          </a:p>
          <a:p>
            <a:pPr marL="0" indent="0">
              <a:buFont typeface="Wingdings" panose="05000000000000000000" pitchFamily="2" charset="2"/>
              <a:buNone/>
            </a:pPr>
            <a:r>
              <a:rPr lang="en-US" baseline="0" dirty="0">
                <a:sym typeface="Wingdings" panose="05000000000000000000" pitchFamily="2" charset="2"/>
              </a:rPr>
              <a:t>OR</a:t>
            </a:r>
          </a:p>
          <a:p>
            <a:pPr marL="0" indent="0">
              <a:buFont typeface="Wingdings" panose="05000000000000000000" pitchFamily="2" charset="2"/>
              <a:buNone/>
            </a:pPr>
            <a:endParaRPr lang="en-US" baseline="0" dirty="0">
              <a:sym typeface="Wingdings" panose="05000000000000000000" pitchFamily="2" charset="2"/>
            </a:endParaRPr>
          </a:p>
          <a:p>
            <a:pPr marL="171450" indent="-171450">
              <a:buFont typeface="Wingdings" panose="05000000000000000000" pitchFamily="2" charset="2"/>
              <a:buChar char="à"/>
            </a:pPr>
            <a:r>
              <a:rPr lang="en-US" dirty="0"/>
              <a:t>Can be evidence driven – start off by</a:t>
            </a:r>
            <a:r>
              <a:rPr lang="en-US" baseline="0" dirty="0"/>
              <a:t> going over the evidence</a:t>
            </a: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22</a:t>
            </a:fld>
            <a:endParaRPr lang="en-US"/>
          </a:p>
        </p:txBody>
      </p:sp>
    </p:spTree>
    <p:extLst>
      <p:ext uri="{BB962C8B-B14F-4D97-AF65-F5344CB8AC3E}">
        <p14:creationId xmlns:p14="http://schemas.microsoft.com/office/powerpoint/2010/main" val="4604676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aseline="0" dirty="0"/>
              <a:t>(LOC: Likelihood Of Commission &amp; TRD: Threshold of Reasonable Doubt</a:t>
            </a:r>
          </a:p>
          <a:p>
            <a:endParaRPr lang="en-CA" baseline="0" dirty="0"/>
          </a:p>
          <a:p>
            <a:r>
              <a:rPr lang="en-CA" baseline="0" dirty="0"/>
              <a:t>LOC &gt; TRD --&gt; Guilty</a:t>
            </a:r>
          </a:p>
          <a:p>
            <a:r>
              <a:rPr lang="en-CA" baseline="0" dirty="0"/>
              <a:t>LOC &lt; TRD --&gt; Not Guilty</a:t>
            </a:r>
          </a:p>
          <a:p>
            <a:endParaRPr lang="en-CA" baseline="0" dirty="0"/>
          </a:p>
          <a:p>
            <a:r>
              <a:rPr lang="en-CA" baseline="0" dirty="0"/>
              <a:t>Ex: </a:t>
            </a:r>
          </a:p>
          <a:p>
            <a:r>
              <a:rPr lang="en-CA" u="sng" baseline="0" dirty="0"/>
              <a:t>LOC 		TRD (threshold of reasonable doubt)</a:t>
            </a:r>
          </a:p>
          <a:p>
            <a:endParaRPr lang="en-CA" baseline="0" dirty="0"/>
          </a:p>
          <a:p>
            <a:r>
              <a:rPr lang="en-CA" baseline="0" dirty="0"/>
              <a:t>DNA + no witness	Alibi + no motive </a:t>
            </a:r>
          </a:p>
          <a:p>
            <a:endParaRPr lang="en-CA" baseline="0" dirty="0"/>
          </a:p>
          <a:p>
            <a:pPr marL="171450" indent="-171450">
              <a:buFont typeface="Arial" panose="020B0604020202020204" pitchFamily="34" charset="0"/>
              <a:buChar char="•"/>
            </a:pPr>
            <a:r>
              <a:rPr lang="en-CA" baseline="0" dirty="0"/>
              <a:t>If you believe that DNA carries a lot more weight than the alibi + no motive, then LOC &gt; TRD</a:t>
            </a:r>
          </a:p>
          <a:p>
            <a:pPr marL="171450" indent="-171450">
              <a:buFont typeface="Arial" panose="020B0604020202020204" pitchFamily="34" charset="0"/>
              <a:buChar char="•"/>
            </a:pPr>
            <a:endParaRPr lang="en-CA" baseline="0" dirty="0"/>
          </a:p>
          <a:p>
            <a:pPr marL="0" indent="0">
              <a:buFont typeface="Arial" panose="020B0604020202020204" pitchFamily="34" charset="0"/>
              <a:buNone/>
            </a:pPr>
            <a:endParaRPr lang="en-CA" baseline="0" dirty="0"/>
          </a:p>
          <a:p>
            <a:pPr marL="0" indent="0">
              <a:buFont typeface="Arial" panose="020B0604020202020204" pitchFamily="34" charset="0"/>
              <a:buNone/>
            </a:pPr>
            <a:r>
              <a:rPr lang="en-CA" baseline="0" dirty="0"/>
              <a:t>There’s not </a:t>
            </a:r>
            <a:r>
              <a:rPr lang="en-CA" i="1" u="none" baseline="0" dirty="0"/>
              <a:t>that</a:t>
            </a:r>
            <a:r>
              <a:rPr lang="en-CA" baseline="0" dirty="0"/>
              <a:t> much support for this model</a:t>
            </a:r>
          </a:p>
        </p:txBody>
      </p:sp>
      <p:sp>
        <p:nvSpPr>
          <p:cNvPr id="4" name="Slide Number Placeholder 3"/>
          <p:cNvSpPr>
            <a:spLocks noGrp="1"/>
          </p:cNvSpPr>
          <p:nvPr>
            <p:ph type="sldNum" sz="quarter" idx="10"/>
          </p:nvPr>
        </p:nvSpPr>
        <p:spPr/>
        <p:txBody>
          <a:bodyPr/>
          <a:lstStyle/>
          <a:p>
            <a:fld id="{0D72B768-4202-4A70-A8A0-0C12A2089364}" type="slidenum">
              <a:rPr lang="en-US" smtClean="0"/>
              <a:pPr/>
              <a:t>23</a:t>
            </a:fld>
            <a:endParaRPr lang="en-US"/>
          </a:p>
        </p:txBody>
      </p:sp>
    </p:spTree>
    <p:extLst>
      <p:ext uri="{BB962C8B-B14F-4D97-AF65-F5344CB8AC3E}">
        <p14:creationId xmlns:p14="http://schemas.microsoft.com/office/powerpoint/2010/main" val="16959949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aseline="0" dirty="0"/>
              <a:t>Model with the most evidence to back it up </a:t>
            </a:r>
          </a:p>
          <a:p>
            <a:br>
              <a:rPr lang="en-CA" baseline="0" dirty="0"/>
            </a:br>
            <a:r>
              <a:rPr lang="en-CA" baseline="0" dirty="0"/>
              <a:t>Also known as the story model</a:t>
            </a:r>
          </a:p>
          <a:p>
            <a:endParaRPr lang="en-CA" baseline="0" dirty="0"/>
          </a:p>
          <a:p>
            <a:r>
              <a:rPr lang="en-CA" baseline="0" dirty="0"/>
              <a:t>The juror involves imposing the evidence into a story for all the difference pieces of evidence and the one that makes the most sense is the one on which you base your verdict</a:t>
            </a:r>
          </a:p>
        </p:txBody>
      </p:sp>
      <p:sp>
        <p:nvSpPr>
          <p:cNvPr id="4" name="Slide Number Placeholder 3"/>
          <p:cNvSpPr>
            <a:spLocks noGrp="1"/>
          </p:cNvSpPr>
          <p:nvPr>
            <p:ph type="sldNum" sz="quarter" idx="10"/>
          </p:nvPr>
        </p:nvSpPr>
        <p:spPr/>
        <p:txBody>
          <a:bodyPr/>
          <a:lstStyle/>
          <a:p>
            <a:fld id="{0D72B768-4202-4A70-A8A0-0C12A2089364}" type="slidenum">
              <a:rPr lang="en-US" smtClean="0"/>
              <a:pPr/>
              <a:t>24</a:t>
            </a:fld>
            <a:endParaRPr lang="en-US"/>
          </a:p>
        </p:txBody>
      </p:sp>
    </p:spTree>
    <p:extLst>
      <p:ext uri="{BB962C8B-B14F-4D97-AF65-F5344CB8AC3E}">
        <p14:creationId xmlns:p14="http://schemas.microsoft.com/office/powerpoint/2010/main" val="1036140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The biggest predictor</a:t>
            </a:r>
            <a:r>
              <a:rPr lang="en-CA" baseline="0" dirty="0"/>
              <a:t> is PERSONALITY </a:t>
            </a:r>
          </a:p>
          <a:p>
            <a:endParaRPr lang="en-CA" baseline="0" dirty="0"/>
          </a:p>
          <a:p>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25</a:t>
            </a:fld>
            <a:endParaRPr lang="en-US"/>
          </a:p>
        </p:txBody>
      </p:sp>
    </p:spTree>
    <p:extLst>
      <p:ext uri="{BB962C8B-B14F-4D97-AF65-F5344CB8AC3E}">
        <p14:creationId xmlns:p14="http://schemas.microsoft.com/office/powerpoint/2010/main" val="463363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Ex: some studies have found interaction</a:t>
            </a:r>
            <a:r>
              <a:rPr lang="en-CA" baseline="0" dirty="0"/>
              <a:t> between the race of the jury and the suspect</a:t>
            </a:r>
          </a:p>
          <a:p>
            <a:r>
              <a:rPr lang="en-CA" baseline="0" dirty="0"/>
              <a:t>	</a:t>
            </a:r>
            <a:r>
              <a:rPr lang="en-CA" baseline="0" dirty="0">
                <a:sym typeface="Wingdings" panose="05000000000000000000" pitchFamily="2" charset="2"/>
              </a:rPr>
              <a:t> if the jury is different from the race of the suspect, then they will likely come back with a guilty verdict</a:t>
            </a:r>
            <a:endParaRPr lang="en-CA" baseline="0" dirty="0"/>
          </a:p>
          <a:p>
            <a:endParaRPr lang="en-CA" baseline="0" dirty="0"/>
          </a:p>
          <a:p>
            <a:r>
              <a:rPr lang="en-CA" baseline="0" dirty="0"/>
              <a:t>However the evidence presented is important too. </a:t>
            </a:r>
          </a:p>
          <a:p>
            <a:r>
              <a:rPr lang="en-CA" baseline="0" dirty="0"/>
              <a:t>Studies have showed that if the evidence is really weak and the jury &amp; suspect share the same race than the jury will likely come back with a not guilty verdict</a:t>
            </a:r>
          </a:p>
          <a:p>
            <a:br>
              <a:rPr lang="en-CA" baseline="0" dirty="0"/>
            </a:br>
            <a:r>
              <a:rPr lang="en-CA" baseline="0" dirty="0"/>
              <a:t>However if the evidence is very strong than the jury is likely to give a very strong punishment</a:t>
            </a:r>
          </a:p>
          <a:p>
            <a:r>
              <a:rPr lang="en-CA" baseline="0" dirty="0">
                <a:sym typeface="Wingdings" panose="05000000000000000000" pitchFamily="2" charset="2"/>
              </a:rPr>
              <a:t> </a:t>
            </a:r>
            <a:r>
              <a:rPr lang="en-CA" baseline="0" dirty="0"/>
              <a:t>Black sheep effect: you are one of us, but you did something wrong --&gt; so they come up with strong punishment </a:t>
            </a: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26</a:t>
            </a:fld>
            <a:endParaRPr lang="en-US"/>
          </a:p>
        </p:txBody>
      </p:sp>
    </p:spTree>
    <p:extLst>
      <p:ext uri="{BB962C8B-B14F-4D97-AF65-F5344CB8AC3E}">
        <p14:creationId xmlns:p14="http://schemas.microsoft.com/office/powerpoint/2010/main" val="9803884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Authoritarian </a:t>
            </a:r>
          </a:p>
          <a:p>
            <a:r>
              <a:rPr lang="en-CA" dirty="0"/>
              <a:t>Dogmatic </a:t>
            </a:r>
          </a:p>
          <a:p>
            <a:endParaRPr lang="en-CA" dirty="0"/>
          </a:p>
          <a:p>
            <a:endParaRPr lang="en-CA" dirty="0"/>
          </a:p>
          <a:p>
            <a:r>
              <a:rPr lang="en-CA" dirty="0"/>
              <a:t>Much strong</a:t>
            </a:r>
            <a:r>
              <a:rPr lang="en-CA" baseline="0" dirty="0"/>
              <a:t>er link between the j</a:t>
            </a:r>
            <a:r>
              <a:rPr lang="en-CA" dirty="0"/>
              <a:t>udge's</a:t>
            </a:r>
            <a:r>
              <a:rPr lang="en-CA" baseline="0" dirty="0"/>
              <a:t> personality and predicting a verdict </a:t>
            </a: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27</a:t>
            </a:fld>
            <a:endParaRPr lang="en-US"/>
          </a:p>
        </p:txBody>
      </p:sp>
    </p:spTree>
    <p:extLst>
      <p:ext uri="{BB962C8B-B14F-4D97-AF65-F5344CB8AC3E}">
        <p14:creationId xmlns:p14="http://schemas.microsoft.com/office/powerpoint/2010/main" val="18945091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-Jurors</a:t>
            </a:r>
            <a:r>
              <a:rPr lang="en-US" baseline="0" dirty="0"/>
              <a:t> willing to give the death penalty is something the lawyer’s will take into account. </a:t>
            </a:r>
          </a:p>
          <a:p>
            <a:endParaRPr lang="en-US" baseline="0" dirty="0"/>
          </a:p>
          <a:p>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28</a:t>
            </a:fld>
            <a:endParaRPr lang="en-US"/>
          </a:p>
        </p:txBody>
      </p:sp>
    </p:spTree>
    <p:extLst>
      <p:ext uri="{BB962C8B-B14F-4D97-AF65-F5344CB8AC3E}">
        <p14:creationId xmlns:p14="http://schemas.microsoft.com/office/powerpoint/2010/main" val="2747457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lawyers will dress up the defendant and make</a:t>
            </a:r>
            <a:r>
              <a:rPr lang="en-US" baseline="0" dirty="0"/>
              <a:t> them “look good” </a:t>
            </a:r>
            <a:endParaRPr lang="en-US"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29</a:t>
            </a:fld>
            <a:endParaRPr lang="en-US"/>
          </a:p>
        </p:txBody>
      </p:sp>
    </p:spTree>
    <p:extLst>
      <p:ext uri="{BB962C8B-B14F-4D97-AF65-F5344CB8AC3E}">
        <p14:creationId xmlns:p14="http://schemas.microsoft.com/office/powerpoint/2010/main" val="21712546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In 1985 there was</a:t>
            </a:r>
            <a:r>
              <a:rPr lang="en-CA" baseline="0" dirty="0"/>
              <a:t> the rape shield law which protected victims of sexual assault from being questioned about their sexual history</a:t>
            </a:r>
          </a:p>
          <a:p>
            <a:r>
              <a:rPr lang="en-CA" baseline="0" dirty="0"/>
              <a:t>In 1992 however these laws were tweaked and the judge now has the power to decide whether or not the questions are relevant to the case</a:t>
            </a:r>
          </a:p>
          <a:p>
            <a:endParaRPr lang="en-CA" baseline="0" dirty="0"/>
          </a:p>
          <a:p>
            <a:r>
              <a:rPr lang="en-CA" baseline="0" dirty="0"/>
              <a:t>Study found that when victims and defendants’ sexual history came up and they have had past consenting sexual relationships &amp; then rape happened then the jury was less likely to believe the victim in this case. </a:t>
            </a:r>
            <a:endParaRPr lang="en-CA" dirty="0"/>
          </a:p>
          <a:p>
            <a:endParaRPr lang="en-CA" dirty="0"/>
          </a:p>
          <a:p>
            <a:r>
              <a:rPr lang="en-CA" dirty="0"/>
              <a:t>Andrew </a:t>
            </a:r>
            <a:r>
              <a:rPr lang="en-CA" dirty="0" err="1"/>
              <a:t>Darrach</a:t>
            </a:r>
            <a:r>
              <a:rPr lang="en-CA" dirty="0"/>
              <a:t> </a:t>
            </a:r>
          </a:p>
          <a:p>
            <a:pPr marL="171450" indent="-171450">
              <a:buFont typeface="Arial" charset="0"/>
              <a:buChar char="•"/>
            </a:pPr>
            <a:r>
              <a:rPr lang="en-CA" dirty="0"/>
              <a:t>Was accused of sexual assault by his</a:t>
            </a:r>
            <a:r>
              <a:rPr lang="en-CA" baseline="0" dirty="0"/>
              <a:t> ex-girlfriend and they found him guilty</a:t>
            </a:r>
            <a:endParaRPr lang="en-CA" dirty="0"/>
          </a:p>
          <a:p>
            <a:pPr marL="171450" indent="-171450">
              <a:buFont typeface="Arial" charset="0"/>
              <a:buChar char="•"/>
            </a:pPr>
            <a:r>
              <a:rPr lang="en-CA" baseline="0" dirty="0"/>
              <a:t>He couldn't bring to court the fact they were in a relationship before – he thought there sex was consensual </a:t>
            </a:r>
          </a:p>
          <a:p>
            <a:pPr marL="171450" indent="-171450">
              <a:buFont typeface="Arial" charset="0"/>
              <a:buChar char="•"/>
            </a:pPr>
            <a:r>
              <a:rPr lang="en-CA" baseline="0" dirty="0"/>
              <a:t>The court that it is up to the defendant to decide whether their sexual history was relevant to the case</a:t>
            </a:r>
          </a:p>
          <a:p>
            <a:pPr marL="171450" indent="-171450">
              <a:buFont typeface="Arial" charset="0"/>
              <a:buChar char="•"/>
            </a:pPr>
            <a:r>
              <a:rPr lang="en-CA" dirty="0"/>
              <a:t>Judge said its</a:t>
            </a:r>
            <a:r>
              <a:rPr lang="en-CA" baseline="0" dirty="0"/>
              <a:t> on the defendant to bring up this type of information but he didn’t because he didn’t want to testify</a:t>
            </a:r>
          </a:p>
          <a:p>
            <a:pPr marL="0" indent="0">
              <a:buFont typeface="Arial" charset="0"/>
              <a:buNone/>
            </a:pPr>
            <a:endParaRPr lang="en-CA"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30</a:t>
            </a:fld>
            <a:endParaRPr lang="en-US"/>
          </a:p>
        </p:txBody>
      </p:sp>
    </p:spTree>
    <p:extLst>
      <p:ext uri="{BB962C8B-B14F-4D97-AF65-F5344CB8AC3E}">
        <p14:creationId xmlns:p14="http://schemas.microsoft.com/office/powerpoint/2010/main" val="5623321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-They help the jury understanding </a:t>
            </a:r>
            <a:r>
              <a:rPr lang="en-US" dirty="0" err="1"/>
              <a:t>whats</a:t>
            </a:r>
            <a:r>
              <a:rPr lang="en-US" baseline="0" dirty="0"/>
              <a:t> going on</a:t>
            </a:r>
          </a:p>
          <a:p>
            <a:endParaRPr lang="en-US" baseline="0" dirty="0"/>
          </a:p>
          <a:p>
            <a:r>
              <a:rPr lang="en-US" baseline="0" dirty="0"/>
              <a:t>What kind of impact to they have? </a:t>
            </a:r>
          </a:p>
          <a:p>
            <a:r>
              <a:rPr lang="en-US" baseline="0" dirty="0"/>
              <a:t>	-Depends on the complexity of the testimony</a:t>
            </a:r>
          </a:p>
          <a:p>
            <a:r>
              <a:rPr lang="en-US" baseline="0" dirty="0"/>
              <a:t>	-Credentials of the expert</a:t>
            </a:r>
          </a:p>
          <a:p>
            <a:endParaRPr lang="en-US" baseline="0" dirty="0"/>
          </a:p>
          <a:p>
            <a:r>
              <a:rPr lang="en-US" baseline="0" dirty="0"/>
              <a:t>The jurors are more convinced when it is given by a male, hard to follow/complex &amp; has high credentials</a:t>
            </a:r>
          </a:p>
          <a:p>
            <a:endParaRPr lang="en-US" baseline="0" dirty="0"/>
          </a:p>
          <a:p>
            <a:r>
              <a:rPr lang="en-US" baseline="0" dirty="0"/>
              <a:t>However more likely the testimony is more likely to have a greater impact if the testimony is given by a female, easy to follow &amp; has </a:t>
            </a:r>
            <a:r>
              <a:rPr lang="en-US" baseline="0"/>
              <a:t>high credentials</a:t>
            </a:r>
          </a:p>
          <a:p>
            <a:endParaRPr lang="en-US" baseline="0" dirty="0"/>
          </a:p>
        </p:txBody>
      </p:sp>
      <p:sp>
        <p:nvSpPr>
          <p:cNvPr id="4" name="Slide Number Placeholder 3"/>
          <p:cNvSpPr>
            <a:spLocks noGrp="1"/>
          </p:cNvSpPr>
          <p:nvPr>
            <p:ph type="sldNum" sz="quarter" idx="10"/>
          </p:nvPr>
        </p:nvSpPr>
        <p:spPr/>
        <p:txBody>
          <a:bodyPr/>
          <a:lstStyle/>
          <a:p>
            <a:fld id="{0D72B768-4202-4A70-A8A0-0C12A2089364}" type="slidenum">
              <a:rPr lang="en-US" smtClean="0"/>
              <a:pPr/>
              <a:t>31</a:t>
            </a:fld>
            <a:endParaRPr lang="en-US"/>
          </a:p>
        </p:txBody>
      </p:sp>
    </p:spTree>
    <p:extLst>
      <p:ext uri="{BB962C8B-B14F-4D97-AF65-F5344CB8AC3E}">
        <p14:creationId xmlns:p14="http://schemas.microsoft.com/office/powerpoint/2010/main" val="2625926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1490" name="Group 2"/>
          <p:cNvGrpSpPr>
            <a:grpSpLocks/>
          </p:cNvGrpSpPr>
          <p:nvPr/>
        </p:nvGrpSpPr>
        <p:grpSpPr bwMode="auto">
          <a:xfrm>
            <a:off x="0" y="0"/>
            <a:ext cx="9144000" cy="6858000"/>
            <a:chOff x="0" y="0"/>
            <a:chExt cx="5760" cy="4320"/>
          </a:xfrm>
        </p:grpSpPr>
        <p:sp>
          <p:nvSpPr>
            <p:cNvPr id="191491"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lang="en-CA" sz="2400">
                <a:latin typeface="Times New Roman" pitchFamily="18" charset="0"/>
              </a:endParaRPr>
            </a:p>
          </p:txBody>
        </p:sp>
        <p:sp>
          <p:nvSpPr>
            <p:cNvPr id="191492"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endParaRPr lang="en-CA" sz="2400">
                <a:latin typeface="Times New Roman" pitchFamily="18" charset="0"/>
              </a:endParaRPr>
            </a:p>
          </p:txBody>
        </p:sp>
        <p:grpSp>
          <p:nvGrpSpPr>
            <p:cNvPr id="191493" name="Group 5"/>
            <p:cNvGrpSpPr>
              <a:grpSpLocks/>
            </p:cNvGrpSpPr>
            <p:nvPr/>
          </p:nvGrpSpPr>
          <p:grpSpPr bwMode="auto">
            <a:xfrm>
              <a:off x="0" y="672"/>
              <a:ext cx="1806" cy="1989"/>
              <a:chOff x="0" y="672"/>
              <a:chExt cx="1806" cy="1989"/>
            </a:xfrm>
          </p:grpSpPr>
          <p:sp>
            <p:nvSpPr>
              <p:cNvPr id="191494"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endParaRPr lang="en-CA" sz="2400">
                  <a:latin typeface="Times New Roman" pitchFamily="18" charset="0"/>
                </a:endParaRPr>
              </a:p>
            </p:txBody>
          </p:sp>
          <p:sp>
            <p:nvSpPr>
              <p:cNvPr id="191495"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endParaRPr lang="en-CA" sz="2400">
                  <a:latin typeface="Times New Roman" pitchFamily="18" charset="0"/>
                </a:endParaRPr>
              </a:p>
            </p:txBody>
          </p:sp>
          <p:sp>
            <p:nvSpPr>
              <p:cNvPr id="191496"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endParaRPr lang="en-CA" sz="2400">
                  <a:latin typeface="Times New Roman" pitchFamily="18" charset="0"/>
                </a:endParaRPr>
              </a:p>
            </p:txBody>
          </p:sp>
          <p:sp>
            <p:nvSpPr>
              <p:cNvPr id="191497"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endParaRPr lang="en-CA" sz="2400">
                  <a:latin typeface="Times New Roman" pitchFamily="18" charset="0"/>
                </a:endParaRPr>
              </a:p>
            </p:txBody>
          </p:sp>
          <p:sp>
            <p:nvSpPr>
              <p:cNvPr id="191498"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endParaRPr lang="en-CA" sz="2400">
                  <a:latin typeface="Times New Roman" pitchFamily="18" charset="0"/>
                </a:endParaRPr>
              </a:p>
            </p:txBody>
          </p:sp>
          <p:sp>
            <p:nvSpPr>
              <p:cNvPr id="191499"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endParaRPr lang="en-CA" sz="2400">
                  <a:latin typeface="Times New Roman" pitchFamily="18" charset="0"/>
                </a:endParaRPr>
              </a:p>
            </p:txBody>
          </p:sp>
          <p:sp>
            <p:nvSpPr>
              <p:cNvPr id="191500"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endParaRPr lang="en-CA" sz="2400">
                  <a:latin typeface="Times New Roman" pitchFamily="18" charset="0"/>
                </a:endParaRPr>
              </a:p>
            </p:txBody>
          </p:sp>
          <p:sp>
            <p:nvSpPr>
              <p:cNvPr id="191501"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endParaRPr lang="en-CA" sz="2400">
                  <a:latin typeface="Times New Roman" pitchFamily="18" charset="0"/>
                </a:endParaRPr>
              </a:p>
            </p:txBody>
          </p:sp>
          <p:sp>
            <p:nvSpPr>
              <p:cNvPr id="191502"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endParaRPr lang="en-CA" sz="2400">
                  <a:latin typeface="Times New Roman" pitchFamily="18" charset="0"/>
                </a:endParaRPr>
              </a:p>
            </p:txBody>
          </p:sp>
          <p:sp>
            <p:nvSpPr>
              <p:cNvPr id="191503"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endParaRPr lang="en-CA" sz="2400">
                  <a:latin typeface="Times New Roman" pitchFamily="18" charset="0"/>
                </a:endParaRPr>
              </a:p>
            </p:txBody>
          </p:sp>
        </p:grpSp>
      </p:grpSp>
      <p:sp>
        <p:nvSpPr>
          <p:cNvPr id="191505" name="Rectangle 17"/>
          <p:cNvSpPr>
            <a:spLocks noGrp="1" noChangeArrowheads="1"/>
          </p:cNvSpPr>
          <p:nvPr>
            <p:ph type="ftr" sz="quarter" idx="3"/>
          </p:nvPr>
        </p:nvSpPr>
        <p:spPr>
          <a:xfrm>
            <a:off x="228600" y="6248400"/>
            <a:ext cx="4572000" cy="457200"/>
          </a:xfrm>
        </p:spPr>
        <p:txBody>
          <a:bodyPr/>
          <a:lstStyle>
            <a:lvl1pPr>
              <a:defRPr/>
            </a:lvl1pPr>
          </a:lstStyle>
          <a:p>
            <a:r>
              <a:rPr lang="en-CA"/>
              <a:t>Copyright </a:t>
            </a:r>
            <a:r>
              <a:rPr lang="en-US"/>
              <a:t>© </a:t>
            </a:r>
            <a:r>
              <a:rPr lang="en-CA"/>
              <a:t>2009 Pearson Education Canada</a:t>
            </a:r>
          </a:p>
        </p:txBody>
      </p:sp>
      <p:sp>
        <p:nvSpPr>
          <p:cNvPr id="191506" name="Rectangle 18"/>
          <p:cNvSpPr>
            <a:spLocks noGrp="1" noChangeArrowheads="1"/>
          </p:cNvSpPr>
          <p:nvPr>
            <p:ph type="sldNum" sz="quarter" idx="4"/>
          </p:nvPr>
        </p:nvSpPr>
        <p:spPr>
          <a:xfrm>
            <a:off x="6553200" y="6305550"/>
            <a:ext cx="2133600" cy="457200"/>
          </a:xfrm>
        </p:spPr>
        <p:txBody>
          <a:bodyPr/>
          <a:lstStyle>
            <a:lvl1pPr>
              <a:defRPr/>
            </a:lvl1pPr>
          </a:lstStyle>
          <a:p>
            <a:r>
              <a:rPr lang="en-CA"/>
              <a:t>7 - </a:t>
            </a:r>
            <a:fld id="{07599264-C4E3-4442-BCB3-6132098B22F7}" type="slidenum">
              <a:rPr lang="en-CA"/>
              <a:pPr/>
              <a:t>‹#›</a:t>
            </a:fld>
            <a:endParaRPr lang="en-CA"/>
          </a:p>
        </p:txBody>
      </p:sp>
      <p:sp>
        <p:nvSpPr>
          <p:cNvPr id="191507"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en-CA"/>
              <a:t>Click to edit Master title style</a:t>
            </a:r>
          </a:p>
        </p:txBody>
      </p:sp>
      <p:sp>
        <p:nvSpPr>
          <p:cNvPr id="191508"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en-CA"/>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lvl1pPr>
              <a:defRPr/>
            </a:lvl1pPr>
          </a:lstStyle>
          <a:p>
            <a:r>
              <a:rPr lang="en-CA"/>
              <a:t>7 - </a:t>
            </a:r>
            <a:fld id="{9BB905C3-3DCC-44B0-A104-4F0420D6FBFA}" type="slidenum">
              <a:rPr lang="en-CA"/>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lvl1pPr>
              <a:defRPr/>
            </a:lvl1pPr>
          </a:lstStyle>
          <a:p>
            <a:r>
              <a:rPr lang="en-CA"/>
              <a:t>7 - </a:t>
            </a:r>
            <a:fld id="{7FB5758C-4055-4C78-BD3B-4D98BD84ADAF}" type="slidenum">
              <a:rPr lang="en-CA"/>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6" name="Slide Number Placeholder 5"/>
          <p:cNvSpPr>
            <a:spLocks noGrp="1"/>
          </p:cNvSpPr>
          <p:nvPr>
            <p:ph type="sldNum" sz="quarter" idx="11"/>
          </p:nvPr>
        </p:nvSpPr>
        <p:spPr/>
        <p:txBody>
          <a:bodyPr/>
          <a:lstStyle>
            <a:lvl1pPr>
              <a:defRPr/>
            </a:lvl1pPr>
          </a:lstStyle>
          <a:p>
            <a:r>
              <a:rPr lang="en-CA"/>
              <a:t>7 - </a:t>
            </a:r>
            <a:fld id="{7D8E4976-7829-4005-BE6E-A8F5731133D5}" type="slidenum">
              <a:rPr lang="en-CA"/>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8" name="Slide Number Placeholder 7"/>
          <p:cNvSpPr>
            <a:spLocks noGrp="1"/>
          </p:cNvSpPr>
          <p:nvPr>
            <p:ph type="sldNum" sz="quarter" idx="11"/>
          </p:nvPr>
        </p:nvSpPr>
        <p:spPr/>
        <p:txBody>
          <a:bodyPr/>
          <a:lstStyle>
            <a:lvl1pPr>
              <a:defRPr/>
            </a:lvl1pPr>
          </a:lstStyle>
          <a:p>
            <a:r>
              <a:rPr lang="en-CA"/>
              <a:t>7 - </a:t>
            </a:r>
            <a:fld id="{744D53B6-1D7E-4DFB-933D-AF5457A70893}" type="slidenum">
              <a:rPr lang="en-CA"/>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4" name="Slide Number Placeholder 3"/>
          <p:cNvSpPr>
            <a:spLocks noGrp="1"/>
          </p:cNvSpPr>
          <p:nvPr>
            <p:ph type="sldNum" sz="quarter" idx="11"/>
          </p:nvPr>
        </p:nvSpPr>
        <p:spPr/>
        <p:txBody>
          <a:bodyPr/>
          <a:lstStyle>
            <a:lvl1pPr>
              <a:defRPr/>
            </a:lvl1pPr>
          </a:lstStyle>
          <a:p>
            <a:r>
              <a:rPr lang="en-CA"/>
              <a:t>7 - </a:t>
            </a:r>
            <a:fld id="{E109F434-087F-4A10-A26C-0D5ECF7EC7ED}" type="slidenum">
              <a:rPr lang="en-CA"/>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3" name="Slide Number Placeholder 2"/>
          <p:cNvSpPr>
            <a:spLocks noGrp="1"/>
          </p:cNvSpPr>
          <p:nvPr>
            <p:ph type="sldNum" sz="quarter" idx="11"/>
          </p:nvPr>
        </p:nvSpPr>
        <p:spPr/>
        <p:txBody>
          <a:bodyPr/>
          <a:lstStyle>
            <a:lvl1pPr>
              <a:defRPr/>
            </a:lvl1pPr>
          </a:lstStyle>
          <a:p>
            <a:r>
              <a:rPr lang="en-CA"/>
              <a:t>7 - </a:t>
            </a:r>
            <a:fld id="{E43CB76E-802A-4289-8183-069AE43C00F6}" type="slidenum">
              <a:rPr lang="en-CA"/>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6" name="Slide Number Placeholder 5"/>
          <p:cNvSpPr>
            <a:spLocks noGrp="1"/>
          </p:cNvSpPr>
          <p:nvPr>
            <p:ph type="sldNum" sz="quarter" idx="11"/>
          </p:nvPr>
        </p:nvSpPr>
        <p:spPr/>
        <p:txBody>
          <a:bodyPr/>
          <a:lstStyle>
            <a:lvl1pPr>
              <a:defRPr/>
            </a:lvl1pPr>
          </a:lstStyle>
          <a:p>
            <a:r>
              <a:rPr lang="en-CA"/>
              <a:t>7 - </a:t>
            </a:r>
            <a:fld id="{64C2B58F-9413-47D9-B611-C662E1C398B1}" type="slidenum">
              <a:rPr lang="en-CA"/>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6" name="Slide Number Placeholder 5"/>
          <p:cNvSpPr>
            <a:spLocks noGrp="1"/>
          </p:cNvSpPr>
          <p:nvPr>
            <p:ph type="sldNum" sz="quarter" idx="11"/>
          </p:nvPr>
        </p:nvSpPr>
        <p:spPr/>
        <p:txBody>
          <a:bodyPr/>
          <a:lstStyle>
            <a:lvl1pPr>
              <a:defRPr/>
            </a:lvl1pPr>
          </a:lstStyle>
          <a:p>
            <a:r>
              <a:rPr lang="en-CA"/>
              <a:t>7 - </a:t>
            </a:r>
            <a:fld id="{ACEF8092-F049-4B93-8543-80698689BECA}" type="slidenum">
              <a:rPr lang="en-CA"/>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lvl1pPr>
              <a:defRPr/>
            </a:lvl1pPr>
          </a:lstStyle>
          <a:p>
            <a:r>
              <a:rPr lang="en-CA"/>
              <a:t>7 - </a:t>
            </a:r>
            <a:fld id="{293ACC89-2213-475E-AE27-FFD42E40EAA8}" type="slidenum">
              <a:rPr lang="en-CA"/>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457200"/>
            <a:ext cx="60198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lvl1pPr>
              <a:defRPr/>
            </a:lvl1pPr>
          </a:lstStyle>
          <a:p>
            <a:r>
              <a:rPr lang="en-CA"/>
              <a:t>7 - </a:t>
            </a:r>
            <a:fld id="{F8A7CCDA-AE08-42AF-9326-13B7D3CBCB60}" type="slidenum">
              <a:rPr lang="en-CA"/>
              <a:pPr/>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a:t>Click to edit Master title style</a:t>
            </a:r>
          </a:p>
        </p:txBody>
      </p:sp>
      <p:sp>
        <p:nvSpPr>
          <p:cNvPr id="3" name="Text Placeholder 2"/>
          <p:cNvSpPr>
            <a:spLocks noGrp="1"/>
          </p:cNvSpPr>
          <p:nvPr>
            <p:ph type="body" sz="half" idx="1"/>
          </p:nvPr>
        </p:nvSpPr>
        <p:spPr>
          <a:xfrm>
            <a:off x="457200" y="1981200"/>
            <a:ext cx="40386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40386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a:xfrm>
            <a:off x="228600" y="6248400"/>
            <a:ext cx="4648200" cy="457200"/>
          </a:xfrm>
        </p:spPr>
        <p:txBody>
          <a:bodyPr/>
          <a:lstStyle>
            <a:lvl1pPr>
              <a:defRPr/>
            </a:lvl1pPr>
          </a:lstStyle>
          <a:p>
            <a:r>
              <a:rPr lang="en-CA"/>
              <a:t>Copyright </a:t>
            </a:r>
            <a:r>
              <a:rPr lang="en-US"/>
              <a:t>© </a:t>
            </a:r>
            <a:r>
              <a:rPr lang="en-CA"/>
              <a:t>2009 Pearson Education Canada</a:t>
            </a:r>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r>
              <a:rPr lang="en-CA"/>
              <a:t>7 - </a:t>
            </a:r>
            <a:fld id="{E4B43901-99DE-4458-9CF8-E028140A40A6}" type="slidenum">
              <a:rPr lang="en-CA"/>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190466" name="Rectangle 2"/>
          <p:cNvSpPr>
            <a:spLocks noGrp="1" noChangeArrowheads="1"/>
          </p:cNvSpPr>
          <p:nvPr>
            <p:ph type="ftr" sz="quarter" idx="3"/>
          </p:nvPr>
        </p:nvSpPr>
        <p:spPr bwMode="auto">
          <a:xfrm>
            <a:off x="228600" y="6248400"/>
            <a:ext cx="4648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r>
              <a:rPr lang="en-CA"/>
              <a:t>Copyright </a:t>
            </a:r>
            <a:r>
              <a:rPr lang="en-US"/>
              <a:t>© </a:t>
            </a:r>
            <a:r>
              <a:rPr lang="en-CA"/>
              <a:t>2009 Pearson Education Canada</a:t>
            </a:r>
          </a:p>
        </p:txBody>
      </p:sp>
      <p:sp>
        <p:nvSpPr>
          <p:cNvPr id="190467"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r>
              <a:rPr lang="en-CA"/>
              <a:t>7 - </a:t>
            </a:r>
            <a:fld id="{B3F95BB1-405C-4754-B697-90A89DEA3D9F}" type="slidenum">
              <a:rPr lang="en-CA"/>
              <a:pPr/>
              <a:t>‹#›</a:t>
            </a:fld>
            <a:endParaRPr lang="en-CA"/>
          </a:p>
        </p:txBody>
      </p:sp>
      <p:grpSp>
        <p:nvGrpSpPr>
          <p:cNvPr id="190468" name="Group 4"/>
          <p:cNvGrpSpPr>
            <a:grpSpLocks/>
          </p:cNvGrpSpPr>
          <p:nvPr/>
        </p:nvGrpSpPr>
        <p:grpSpPr bwMode="auto">
          <a:xfrm>
            <a:off x="0" y="0"/>
            <a:ext cx="9144000" cy="546100"/>
            <a:chOff x="0" y="0"/>
            <a:chExt cx="5760" cy="344"/>
          </a:xfrm>
        </p:grpSpPr>
        <p:sp>
          <p:nvSpPr>
            <p:cNvPr id="190469"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lang="en-CA" sz="2400">
                <a:latin typeface="Times New Roman" pitchFamily="18" charset="0"/>
              </a:endParaRPr>
            </a:p>
          </p:txBody>
        </p:sp>
        <p:sp>
          <p:nvSpPr>
            <p:cNvPr id="190470"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endParaRPr lang="en-CA" sz="2400">
                <a:latin typeface="Times New Roman" pitchFamily="18" charset="0"/>
              </a:endParaRPr>
            </a:p>
          </p:txBody>
        </p:sp>
        <p:sp>
          <p:nvSpPr>
            <p:cNvPr id="190471"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endParaRPr lang="en-CA">
                <a:solidFill>
                  <a:schemeClr val="hlink"/>
                </a:solidFill>
              </a:endParaRPr>
            </a:p>
          </p:txBody>
        </p:sp>
        <p:sp>
          <p:nvSpPr>
            <p:cNvPr id="190472"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endParaRPr lang="en-CA">
                <a:solidFill>
                  <a:schemeClr val="hlink"/>
                </a:solidFill>
              </a:endParaRPr>
            </a:p>
          </p:txBody>
        </p:sp>
        <p:sp>
          <p:nvSpPr>
            <p:cNvPr id="190473"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endParaRPr lang="en-CA">
                <a:solidFill>
                  <a:schemeClr val="accent2"/>
                </a:solidFill>
              </a:endParaRPr>
            </a:p>
          </p:txBody>
        </p:sp>
        <p:sp>
          <p:nvSpPr>
            <p:cNvPr id="190474"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endParaRPr lang="en-CA">
                <a:solidFill>
                  <a:schemeClr val="hlink"/>
                </a:solidFill>
              </a:endParaRPr>
            </a:p>
          </p:txBody>
        </p:sp>
        <p:sp>
          <p:nvSpPr>
            <p:cNvPr id="190475"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endParaRPr lang="en-CA" sz="2400">
                <a:latin typeface="Times New Roman" pitchFamily="18" charset="0"/>
              </a:endParaRPr>
            </a:p>
          </p:txBody>
        </p:sp>
        <p:sp>
          <p:nvSpPr>
            <p:cNvPr id="190476"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endParaRPr lang="en-CA">
                <a:solidFill>
                  <a:schemeClr val="accent2"/>
                </a:solidFill>
              </a:endParaRPr>
            </a:p>
          </p:txBody>
        </p:sp>
        <p:sp>
          <p:nvSpPr>
            <p:cNvPr id="190477"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endParaRPr lang="en-CA">
                <a:solidFill>
                  <a:schemeClr val="accent2"/>
                </a:solidFill>
              </a:endParaRPr>
            </a:p>
          </p:txBody>
        </p:sp>
      </p:grpSp>
      <p:sp>
        <p:nvSpPr>
          <p:cNvPr id="190478"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90479"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dt="0"/>
  <p:txStyles>
    <p:titleStyle>
      <a:lvl1pPr algn="l" rtl="0" fontAlgn="base">
        <a:spcBef>
          <a:spcPct val="0"/>
        </a:spcBef>
        <a:spcAft>
          <a:spcPct val="0"/>
        </a:spcAft>
        <a:defRPr sz="4400">
          <a:solidFill>
            <a:schemeClr val="tx1"/>
          </a:solidFill>
          <a:latin typeface="+mj-lt"/>
          <a:ea typeface="+mj-ea"/>
          <a:cs typeface="+mj-cs"/>
        </a:defRPr>
      </a:lvl1pPr>
      <a:lvl2pPr algn="l" rtl="0" fontAlgn="base">
        <a:spcBef>
          <a:spcPct val="0"/>
        </a:spcBef>
        <a:spcAft>
          <a:spcPct val="0"/>
        </a:spcAft>
        <a:defRPr sz="4400">
          <a:solidFill>
            <a:schemeClr val="tx1"/>
          </a:solidFill>
          <a:latin typeface="Arial" charset="0"/>
          <a:cs typeface="Arial" charset="0"/>
        </a:defRPr>
      </a:lvl2pPr>
      <a:lvl3pPr algn="l" rtl="0" fontAlgn="base">
        <a:spcBef>
          <a:spcPct val="0"/>
        </a:spcBef>
        <a:spcAft>
          <a:spcPct val="0"/>
        </a:spcAft>
        <a:defRPr sz="4400">
          <a:solidFill>
            <a:schemeClr val="tx1"/>
          </a:solidFill>
          <a:latin typeface="Arial" charset="0"/>
          <a:cs typeface="Arial" charset="0"/>
        </a:defRPr>
      </a:lvl3pPr>
      <a:lvl4pPr algn="l" rtl="0" fontAlgn="base">
        <a:spcBef>
          <a:spcPct val="0"/>
        </a:spcBef>
        <a:spcAft>
          <a:spcPct val="0"/>
        </a:spcAft>
        <a:defRPr sz="4400">
          <a:solidFill>
            <a:schemeClr val="tx1"/>
          </a:solidFill>
          <a:latin typeface="Arial" charset="0"/>
          <a:cs typeface="Arial" charset="0"/>
        </a:defRPr>
      </a:lvl4pPr>
      <a:lvl5pPr algn="l" rtl="0" fontAlgn="base">
        <a:spcBef>
          <a:spcPct val="0"/>
        </a:spcBef>
        <a:spcAft>
          <a:spcPct val="0"/>
        </a:spcAft>
        <a:defRPr sz="4400">
          <a:solidFill>
            <a:schemeClr val="tx1"/>
          </a:solidFill>
          <a:latin typeface="Arial" charset="0"/>
          <a:cs typeface="Arial" charset="0"/>
        </a:defRPr>
      </a:lvl5pPr>
      <a:lvl6pPr marL="457200" algn="l" rtl="0" fontAlgn="base">
        <a:spcBef>
          <a:spcPct val="0"/>
        </a:spcBef>
        <a:spcAft>
          <a:spcPct val="0"/>
        </a:spcAft>
        <a:defRPr sz="4400">
          <a:solidFill>
            <a:schemeClr val="tx1"/>
          </a:solidFill>
          <a:latin typeface="Arial" charset="0"/>
          <a:cs typeface="Arial" charset="0"/>
        </a:defRPr>
      </a:lvl6pPr>
      <a:lvl7pPr marL="914400" algn="l" rtl="0" fontAlgn="base">
        <a:spcBef>
          <a:spcPct val="0"/>
        </a:spcBef>
        <a:spcAft>
          <a:spcPct val="0"/>
        </a:spcAft>
        <a:defRPr sz="4400">
          <a:solidFill>
            <a:schemeClr val="tx1"/>
          </a:solidFill>
          <a:latin typeface="Arial" charset="0"/>
          <a:cs typeface="Arial" charset="0"/>
        </a:defRPr>
      </a:lvl7pPr>
      <a:lvl8pPr marL="1371600" algn="l" rtl="0" fontAlgn="base">
        <a:spcBef>
          <a:spcPct val="0"/>
        </a:spcBef>
        <a:spcAft>
          <a:spcPct val="0"/>
        </a:spcAft>
        <a:defRPr sz="4400">
          <a:solidFill>
            <a:schemeClr val="tx1"/>
          </a:solidFill>
          <a:latin typeface="Arial" charset="0"/>
          <a:cs typeface="Arial" charset="0"/>
        </a:defRPr>
      </a:lvl8pPr>
      <a:lvl9pPr marL="1828800" algn="l" rtl="0" fontAlgn="base">
        <a:spcBef>
          <a:spcPct val="0"/>
        </a:spcBef>
        <a:spcAft>
          <a:spcPct val="0"/>
        </a:spcAft>
        <a:defRPr sz="4400">
          <a:solidFill>
            <a:schemeClr val="tx1"/>
          </a:solidFill>
          <a:latin typeface="Arial" charset="0"/>
          <a:cs typeface="Arial" charset="0"/>
        </a:defRPr>
      </a:lvl9pPr>
    </p:titleStyle>
    <p:bodyStyle>
      <a:lvl1pPr marL="342900" indent="-342900" algn="l" rtl="0" fontAlgn="base">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0000"/>
        <a:buFont typeface="Wingdings" pitchFamily="2" charset="2"/>
        <a:buChar char="¨"/>
        <a:defRPr sz="2800">
          <a:solidFill>
            <a:schemeClr val="tx1"/>
          </a:solidFill>
          <a:latin typeface="+mn-lt"/>
          <a:cs typeface="+mn-cs"/>
        </a:defRPr>
      </a:lvl2pPr>
      <a:lvl3pPr marL="1143000" indent="-228600" algn="l" rtl="0" fontAlgn="base">
        <a:spcBef>
          <a:spcPct val="20000"/>
        </a:spcBef>
        <a:spcAft>
          <a:spcPct val="0"/>
        </a:spcAft>
        <a:buClr>
          <a:schemeClr val="bg2"/>
        </a:buClr>
        <a:buSzPct val="65000"/>
        <a:buFont typeface="Wingdings" pitchFamily="2" charset="2"/>
        <a:buChar char="n"/>
        <a:defRPr sz="2400">
          <a:solidFill>
            <a:schemeClr val="tx1"/>
          </a:solidFill>
          <a:latin typeface="+mn-lt"/>
          <a:cs typeface="+mn-cs"/>
        </a:defRPr>
      </a:lvl3pPr>
      <a:lvl4pPr marL="1600200" indent="-228600" algn="l" rtl="0" fontAlgn="base">
        <a:spcBef>
          <a:spcPct val="20000"/>
        </a:spcBef>
        <a:spcAft>
          <a:spcPct val="0"/>
        </a:spcAft>
        <a:buClr>
          <a:schemeClr val="accent2"/>
        </a:buClr>
        <a:buSzPct val="70000"/>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7"/>
          <p:cNvSpPr>
            <a:spLocks noGrp="1" noChangeArrowheads="1"/>
          </p:cNvSpPr>
          <p:nvPr>
            <p:ph type="ftr" sz="quarter" idx="3"/>
          </p:nvPr>
        </p:nvSpPr>
        <p:spPr/>
        <p:txBody>
          <a:bodyPr/>
          <a:lstStyle/>
          <a:p>
            <a:r>
              <a:rPr lang="en-CA"/>
              <a:t>Copyright </a:t>
            </a:r>
            <a:r>
              <a:rPr lang="en-US"/>
              <a:t>© </a:t>
            </a:r>
            <a:r>
              <a:rPr lang="en-CA"/>
              <a:t>2009 Pearson Education Canada</a:t>
            </a:r>
          </a:p>
        </p:txBody>
      </p:sp>
      <p:sp>
        <p:nvSpPr>
          <p:cNvPr id="5" name="Rectangle 18"/>
          <p:cNvSpPr>
            <a:spLocks noGrp="1" noChangeArrowheads="1"/>
          </p:cNvSpPr>
          <p:nvPr>
            <p:ph type="sldNum" sz="quarter" idx="4"/>
          </p:nvPr>
        </p:nvSpPr>
        <p:spPr/>
        <p:txBody>
          <a:bodyPr/>
          <a:lstStyle/>
          <a:p>
            <a:r>
              <a:rPr lang="en-CA"/>
              <a:t>7 - </a:t>
            </a:r>
            <a:fld id="{A7B607EE-8843-4948-B78E-0AD1522B2E7D}" type="slidenum">
              <a:rPr lang="en-CA"/>
              <a:pPr/>
              <a:t>1</a:t>
            </a:fld>
            <a:endParaRPr lang="en-CA"/>
          </a:p>
        </p:txBody>
      </p:sp>
      <p:sp>
        <p:nvSpPr>
          <p:cNvPr id="141317" name="Rectangle 5"/>
          <p:cNvSpPr>
            <a:spLocks noGrp="1" noChangeArrowheads="1"/>
          </p:cNvSpPr>
          <p:nvPr>
            <p:ph type="subTitle" idx="1"/>
          </p:nvPr>
        </p:nvSpPr>
        <p:spPr/>
        <p:txBody>
          <a:bodyPr/>
          <a:lstStyle/>
          <a:p>
            <a:pPr algn="ctr"/>
            <a:r>
              <a:rPr lang="en-CA" sz="4800"/>
              <a:t>Juries: Fact Finders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CB00F0C3-9268-4061-81C4-BDFCF397D789}" type="slidenum">
              <a:rPr lang="en-CA"/>
              <a:pPr/>
              <a:t>2</a:t>
            </a:fld>
            <a:endParaRPr lang="en-CA"/>
          </a:p>
        </p:txBody>
      </p:sp>
      <p:sp>
        <p:nvSpPr>
          <p:cNvPr id="104450" name="Rectangle 2"/>
          <p:cNvSpPr>
            <a:spLocks noGrp="1" noChangeArrowheads="1"/>
          </p:cNvSpPr>
          <p:nvPr>
            <p:ph type="title"/>
          </p:nvPr>
        </p:nvSpPr>
        <p:spPr>
          <a:xfrm>
            <a:off x="457200" y="381000"/>
            <a:ext cx="8229600" cy="1371600"/>
          </a:xfrm>
        </p:spPr>
        <p:txBody>
          <a:bodyPr/>
          <a:lstStyle/>
          <a:p>
            <a:r>
              <a:rPr lang="en-US" sz="4000"/>
              <a:t>Outline</a:t>
            </a:r>
          </a:p>
        </p:txBody>
      </p:sp>
      <p:sp>
        <p:nvSpPr>
          <p:cNvPr id="104451" name="Rectangle 3"/>
          <p:cNvSpPr>
            <a:spLocks noGrp="1" noChangeArrowheads="1"/>
          </p:cNvSpPr>
          <p:nvPr>
            <p:ph type="body" idx="1"/>
          </p:nvPr>
        </p:nvSpPr>
        <p:spPr>
          <a:xfrm>
            <a:off x="457200" y="1600200"/>
            <a:ext cx="7239000" cy="4876800"/>
          </a:xfrm>
        </p:spPr>
        <p:txBody>
          <a:bodyPr/>
          <a:lstStyle/>
          <a:p>
            <a:r>
              <a:rPr lang="en-CA">
                <a:latin typeface="Times New Roman" pitchFamily="18" charset="0"/>
              </a:rPr>
              <a:t>Juror selection</a:t>
            </a:r>
          </a:p>
          <a:p>
            <a:r>
              <a:rPr lang="en-CA">
                <a:latin typeface="Times New Roman" pitchFamily="18" charset="0"/>
              </a:rPr>
              <a:t>Representativeness and impartiality</a:t>
            </a:r>
          </a:p>
          <a:p>
            <a:r>
              <a:rPr lang="en-CA">
                <a:latin typeface="Times New Roman" pitchFamily="18" charset="0"/>
              </a:rPr>
              <a:t>Studying juror and jury behaviour</a:t>
            </a:r>
          </a:p>
          <a:p>
            <a:r>
              <a:rPr lang="en-CA">
                <a:latin typeface="Times New Roman" pitchFamily="18" charset="0"/>
              </a:rPr>
              <a:t>Stages of reaching a jury verdict</a:t>
            </a:r>
          </a:p>
          <a:p>
            <a:r>
              <a:rPr lang="en-CA">
                <a:latin typeface="Times New Roman" pitchFamily="18" charset="0"/>
              </a:rPr>
              <a:t>Variables that may predict verdicts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Footer Placeholder 4"/>
          <p:cNvSpPr>
            <a:spLocks noGrp="1"/>
          </p:cNvSpPr>
          <p:nvPr>
            <p:ph type="ftr" sz="quarter" idx="10"/>
          </p:nvPr>
        </p:nvSpPr>
        <p:spPr/>
        <p:txBody>
          <a:bodyPr/>
          <a:lstStyle/>
          <a:p>
            <a:r>
              <a:rPr lang="en-CA"/>
              <a:t>Copyright </a:t>
            </a:r>
            <a:r>
              <a:rPr lang="en-US"/>
              <a:t>© </a:t>
            </a:r>
            <a:r>
              <a:rPr lang="en-CA"/>
              <a:t>2009 Pearson Education Canada</a:t>
            </a:r>
          </a:p>
        </p:txBody>
      </p:sp>
      <p:sp>
        <p:nvSpPr>
          <p:cNvPr id="22" name="Slide Number Placeholder 5"/>
          <p:cNvSpPr>
            <a:spLocks noGrp="1"/>
          </p:cNvSpPr>
          <p:nvPr>
            <p:ph type="sldNum" sz="quarter" idx="11"/>
          </p:nvPr>
        </p:nvSpPr>
        <p:spPr/>
        <p:txBody>
          <a:bodyPr/>
          <a:lstStyle/>
          <a:p>
            <a:r>
              <a:rPr lang="en-CA"/>
              <a:t>7 - </a:t>
            </a:r>
            <a:fld id="{84AFA2D3-0D4B-491D-AD41-884B556802A0}" type="slidenum">
              <a:rPr lang="en-CA"/>
              <a:pPr/>
              <a:t>3</a:t>
            </a:fld>
            <a:endParaRPr lang="en-CA"/>
          </a:p>
        </p:txBody>
      </p:sp>
      <p:sp>
        <p:nvSpPr>
          <p:cNvPr id="137218" name="Rectangle 1026"/>
          <p:cNvSpPr>
            <a:spLocks noGrp="1" noChangeArrowheads="1"/>
          </p:cNvSpPr>
          <p:nvPr>
            <p:ph type="title"/>
          </p:nvPr>
        </p:nvSpPr>
        <p:spPr>
          <a:xfrm>
            <a:off x="685800" y="381000"/>
            <a:ext cx="7997825" cy="1143000"/>
          </a:xfrm>
        </p:spPr>
        <p:txBody>
          <a:bodyPr/>
          <a:lstStyle/>
          <a:p>
            <a:r>
              <a:rPr lang="en-US" sz="4000"/>
              <a:t>The Right to a Jury Trial</a:t>
            </a:r>
          </a:p>
        </p:txBody>
      </p:sp>
      <p:graphicFrame>
        <p:nvGraphicFramePr>
          <p:cNvPr id="137255" name="Group 1063"/>
          <p:cNvGraphicFramePr>
            <a:graphicFrameLocks noGrp="1"/>
          </p:cNvGraphicFramePr>
          <p:nvPr>
            <p:ph sz="half" idx="2"/>
          </p:nvPr>
        </p:nvGraphicFramePr>
        <p:xfrm>
          <a:off x="762000" y="1752600"/>
          <a:ext cx="7162800" cy="3688080"/>
        </p:xfrm>
        <a:graphic>
          <a:graphicData uri="http://schemas.openxmlformats.org/drawingml/2006/table">
            <a:tbl>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514600">
                  <a:extLst>
                    <a:ext uri="{9D8B030D-6E8A-4147-A177-3AD203B41FA5}">
                      <a16:colId xmlns:a16="http://schemas.microsoft.com/office/drawing/2014/main" val="20002"/>
                    </a:ext>
                  </a:extLst>
                </a:gridCol>
              </a:tblGrid>
              <a:tr h="133826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1" i="0" u="none" strike="noStrike" cap="none" normalizeH="0" baseline="0">
                          <a:ln>
                            <a:noFill/>
                          </a:ln>
                          <a:solidFill>
                            <a:schemeClr val="tx1"/>
                          </a:solidFill>
                          <a:effectLst/>
                          <a:latin typeface="Times New Roman" pitchFamily="18" charset="0"/>
                          <a:cs typeface="Arial" charset="0"/>
                        </a:rPr>
                        <a:t>Type of Offence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1" i="0" u="none" strike="noStrike" cap="none" normalizeH="0" baseline="0">
                          <a:ln>
                            <a:noFill/>
                          </a:ln>
                          <a:solidFill>
                            <a:schemeClr val="tx1"/>
                          </a:solidFill>
                          <a:effectLst/>
                          <a:latin typeface="Times New Roman" pitchFamily="18" charset="0"/>
                          <a:cs typeface="Arial" charset="0"/>
                        </a:rPr>
                        <a:t>Right to Judge Alone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1" i="0" u="none" strike="noStrike" cap="none" normalizeH="0" baseline="0">
                          <a:ln>
                            <a:noFill/>
                          </a:ln>
                          <a:solidFill>
                            <a:schemeClr val="tx1"/>
                          </a:solidFill>
                          <a:effectLst/>
                          <a:latin typeface="Times New Roman" pitchFamily="18" charset="0"/>
                          <a:cs typeface="Arial" charset="0"/>
                        </a:rPr>
                        <a:t>Right to Judge and Jury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39775">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0" i="0" u="none" strike="noStrike" cap="none" normalizeH="0" baseline="0">
                          <a:ln>
                            <a:noFill/>
                          </a:ln>
                          <a:solidFill>
                            <a:schemeClr val="tx1"/>
                          </a:solidFill>
                          <a:effectLst/>
                          <a:latin typeface="Times New Roman" pitchFamily="18" charset="0"/>
                          <a:cs typeface="Arial" charset="0"/>
                        </a:rPr>
                        <a:t>Summary Offences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0" i="0" u="none" strike="noStrike" cap="none" normalizeH="0" baseline="0">
                          <a:ln>
                            <a:noFill/>
                          </a:ln>
                          <a:solidFill>
                            <a:schemeClr val="tx1"/>
                          </a:solidFill>
                          <a:effectLst/>
                          <a:latin typeface="Times New Roman" pitchFamily="18" charset="0"/>
                          <a:cs typeface="Arial" charset="0"/>
                        </a:rPr>
                        <a:t>Yes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0" i="0" u="none" strike="noStrike" cap="none" normalizeH="0" baseline="0">
                          <a:ln>
                            <a:noFill/>
                          </a:ln>
                          <a:solidFill>
                            <a:schemeClr val="tx1"/>
                          </a:solidFill>
                          <a:effectLst/>
                          <a:latin typeface="Times New Roman" pitchFamily="18" charset="0"/>
                          <a:cs typeface="Arial" charset="0"/>
                        </a:rPr>
                        <a:t>No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4136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0" i="0" u="none" strike="noStrike" cap="none" normalizeH="0" baseline="0">
                          <a:ln>
                            <a:noFill/>
                          </a:ln>
                          <a:solidFill>
                            <a:schemeClr val="tx1"/>
                          </a:solidFill>
                          <a:effectLst/>
                          <a:latin typeface="Times New Roman" pitchFamily="18" charset="0"/>
                          <a:cs typeface="Arial" charset="0"/>
                        </a:rPr>
                        <a:t>Indictable Offences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0" i="0" u="none" strike="noStrike" cap="none" normalizeH="0" baseline="0">
                          <a:ln>
                            <a:noFill/>
                          </a:ln>
                          <a:solidFill>
                            <a:schemeClr val="tx1"/>
                          </a:solidFill>
                          <a:effectLst/>
                          <a:latin typeface="Times New Roman" pitchFamily="18" charset="0"/>
                          <a:cs typeface="Arial" charset="0"/>
                        </a:rPr>
                        <a:t>Yes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CA" sz="3200" b="0" i="0" u="none" strike="noStrike" cap="none" normalizeH="0" baseline="0">
                          <a:ln>
                            <a:noFill/>
                          </a:ln>
                          <a:solidFill>
                            <a:schemeClr val="tx1"/>
                          </a:solidFill>
                          <a:effectLst/>
                          <a:latin typeface="Times New Roman" pitchFamily="18" charset="0"/>
                          <a:cs typeface="Arial" charset="0"/>
                        </a:rPr>
                        <a:t>Yes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C0120C04-2A41-45AF-818A-3817DFFDDE97}" type="slidenum">
              <a:rPr lang="en-CA"/>
              <a:pPr/>
              <a:t>4</a:t>
            </a:fld>
            <a:endParaRPr lang="en-CA"/>
          </a:p>
        </p:txBody>
      </p:sp>
      <p:sp>
        <p:nvSpPr>
          <p:cNvPr id="135170" name="Rectangle 2"/>
          <p:cNvSpPr>
            <a:spLocks noGrp="1" noChangeArrowheads="1"/>
          </p:cNvSpPr>
          <p:nvPr>
            <p:ph type="title"/>
          </p:nvPr>
        </p:nvSpPr>
        <p:spPr>
          <a:xfrm>
            <a:off x="457200" y="304800"/>
            <a:ext cx="8229600" cy="1371600"/>
          </a:xfrm>
        </p:spPr>
        <p:txBody>
          <a:bodyPr/>
          <a:lstStyle/>
          <a:p>
            <a:r>
              <a:rPr lang="en-US" sz="4000"/>
              <a:t>Trial by Jury or Judge Alone</a:t>
            </a:r>
          </a:p>
        </p:txBody>
      </p:sp>
      <p:sp>
        <p:nvSpPr>
          <p:cNvPr id="135171" name="Rectangle 3"/>
          <p:cNvSpPr>
            <a:spLocks noGrp="1" noChangeArrowheads="1"/>
          </p:cNvSpPr>
          <p:nvPr>
            <p:ph type="body" idx="1"/>
          </p:nvPr>
        </p:nvSpPr>
        <p:spPr>
          <a:xfrm>
            <a:off x="457200" y="1828800"/>
            <a:ext cx="7313613" cy="4114800"/>
          </a:xfrm>
        </p:spPr>
        <p:txBody>
          <a:bodyPr/>
          <a:lstStyle/>
          <a:p>
            <a:r>
              <a:rPr lang="en-CA">
                <a:latin typeface="Times New Roman" pitchFamily="18" charset="0"/>
              </a:rPr>
              <a:t>In </a:t>
            </a:r>
            <a:r>
              <a:rPr lang="en-CA" b="1">
                <a:solidFill>
                  <a:schemeClr val="tx2"/>
                </a:solidFill>
                <a:latin typeface="Times New Roman" pitchFamily="18" charset="0"/>
              </a:rPr>
              <a:t>hybrid offences</a:t>
            </a:r>
            <a:r>
              <a:rPr lang="en-CA">
                <a:latin typeface="Times New Roman" pitchFamily="18" charset="0"/>
              </a:rPr>
              <a:t> the crown decides to pursue the case as a summary or indictable offence</a:t>
            </a:r>
            <a:r>
              <a:rPr lang="en-CA"/>
              <a:t> </a:t>
            </a:r>
            <a:br>
              <a:rPr lang="en-CA"/>
            </a:br>
            <a:endParaRPr lang="en-US">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11" name="Slide Number Placeholder 4"/>
          <p:cNvSpPr>
            <a:spLocks noGrp="1"/>
          </p:cNvSpPr>
          <p:nvPr>
            <p:ph type="sldNum" sz="quarter" idx="11"/>
          </p:nvPr>
        </p:nvSpPr>
        <p:spPr/>
        <p:txBody>
          <a:bodyPr/>
          <a:lstStyle/>
          <a:p>
            <a:r>
              <a:rPr lang="en-CA"/>
              <a:t>7 - </a:t>
            </a:r>
            <a:fld id="{43832FF5-CDED-465C-95D0-DD1F1CAC9FBC}" type="slidenum">
              <a:rPr lang="en-CA"/>
              <a:pPr/>
              <a:t>5</a:t>
            </a:fld>
            <a:endParaRPr lang="en-CA"/>
          </a:p>
        </p:txBody>
      </p:sp>
      <p:sp>
        <p:nvSpPr>
          <p:cNvPr id="188418" name="Rectangle 1026"/>
          <p:cNvSpPr>
            <a:spLocks noGrp="1" noChangeArrowheads="1"/>
          </p:cNvSpPr>
          <p:nvPr>
            <p:ph type="title"/>
          </p:nvPr>
        </p:nvSpPr>
        <p:spPr>
          <a:xfrm>
            <a:off x="457200" y="381000"/>
            <a:ext cx="7197725" cy="863600"/>
          </a:xfrm>
        </p:spPr>
        <p:txBody>
          <a:bodyPr/>
          <a:lstStyle/>
          <a:p>
            <a:r>
              <a:rPr lang="en-US" sz="4000"/>
              <a:t>Selecting a Jury</a:t>
            </a:r>
          </a:p>
        </p:txBody>
      </p:sp>
      <p:sp>
        <p:nvSpPr>
          <p:cNvPr id="188420" name="Rectangle 1028"/>
          <p:cNvSpPr>
            <a:spLocks noChangeArrowheads="1"/>
          </p:cNvSpPr>
          <p:nvPr/>
        </p:nvSpPr>
        <p:spPr bwMode="auto">
          <a:xfrm>
            <a:off x="914400" y="277813"/>
            <a:ext cx="7648575" cy="863600"/>
          </a:xfrm>
          <a:prstGeom prst="rect">
            <a:avLst/>
          </a:prstGeom>
          <a:noFill/>
          <a:ln w="9525">
            <a:noFill/>
            <a:miter lim="800000"/>
            <a:headEnd/>
            <a:tailEnd/>
          </a:ln>
          <a:effectLst/>
        </p:spPr>
        <p:txBody>
          <a:bodyPr anchor="ctr"/>
          <a:lstStyle/>
          <a:p>
            <a:endParaRPr lang="en-CA" sz="4400"/>
          </a:p>
        </p:txBody>
      </p:sp>
      <p:sp>
        <p:nvSpPr>
          <p:cNvPr id="188421" name="Oval 1029"/>
          <p:cNvSpPr>
            <a:spLocks noChangeArrowheads="1"/>
          </p:cNvSpPr>
          <p:nvPr/>
        </p:nvSpPr>
        <p:spPr bwMode="auto">
          <a:xfrm>
            <a:off x="2268538" y="1720850"/>
            <a:ext cx="3825875" cy="869950"/>
          </a:xfrm>
          <a:prstGeom prst="ellipse">
            <a:avLst/>
          </a:prstGeom>
          <a:solidFill>
            <a:schemeClr val="accent2"/>
          </a:solidFill>
          <a:ln w="9525">
            <a:solidFill>
              <a:schemeClr val="tx1"/>
            </a:solidFill>
            <a:round/>
            <a:headEnd/>
            <a:tailEnd/>
          </a:ln>
          <a:effectLst/>
        </p:spPr>
        <p:txBody>
          <a:bodyPr wrap="none" anchor="ctr"/>
          <a:lstStyle/>
          <a:p>
            <a:pPr algn="ctr"/>
            <a:r>
              <a:rPr lang="en-CA" sz="2800">
                <a:latin typeface="Times New Roman" pitchFamily="18" charset="0"/>
              </a:rPr>
              <a:t>Selected from list</a:t>
            </a:r>
          </a:p>
        </p:txBody>
      </p:sp>
      <p:sp>
        <p:nvSpPr>
          <p:cNvPr id="188422" name="Oval 1030"/>
          <p:cNvSpPr>
            <a:spLocks noChangeArrowheads="1"/>
          </p:cNvSpPr>
          <p:nvPr/>
        </p:nvSpPr>
        <p:spPr bwMode="auto">
          <a:xfrm>
            <a:off x="2268538" y="3429000"/>
            <a:ext cx="3825875" cy="815975"/>
          </a:xfrm>
          <a:prstGeom prst="ellipse">
            <a:avLst/>
          </a:prstGeom>
          <a:solidFill>
            <a:schemeClr val="accent2"/>
          </a:solidFill>
          <a:ln w="9525">
            <a:solidFill>
              <a:schemeClr val="tx1"/>
            </a:solidFill>
            <a:round/>
            <a:headEnd/>
            <a:tailEnd/>
          </a:ln>
          <a:effectLst/>
        </p:spPr>
        <p:txBody>
          <a:bodyPr wrap="none" anchor="ctr"/>
          <a:lstStyle/>
          <a:p>
            <a:pPr algn="ctr"/>
            <a:r>
              <a:rPr lang="en-CA" sz="2800">
                <a:latin typeface="Times New Roman" pitchFamily="18" charset="0"/>
              </a:rPr>
              <a:t>Part of jury pool</a:t>
            </a:r>
          </a:p>
        </p:txBody>
      </p:sp>
      <p:sp>
        <p:nvSpPr>
          <p:cNvPr id="188423" name="Oval 1031"/>
          <p:cNvSpPr>
            <a:spLocks noChangeArrowheads="1"/>
          </p:cNvSpPr>
          <p:nvPr/>
        </p:nvSpPr>
        <p:spPr bwMode="auto">
          <a:xfrm>
            <a:off x="2268538" y="5300663"/>
            <a:ext cx="3827462" cy="871537"/>
          </a:xfrm>
          <a:prstGeom prst="ellipse">
            <a:avLst/>
          </a:prstGeom>
          <a:solidFill>
            <a:schemeClr val="accent2"/>
          </a:solidFill>
          <a:ln w="9525">
            <a:solidFill>
              <a:schemeClr val="tx1"/>
            </a:solidFill>
            <a:round/>
            <a:headEnd/>
            <a:tailEnd/>
          </a:ln>
          <a:effectLst/>
        </p:spPr>
        <p:txBody>
          <a:bodyPr wrap="none" anchor="ctr"/>
          <a:lstStyle/>
          <a:p>
            <a:pPr algn="ctr"/>
            <a:r>
              <a:rPr lang="en-CA" sz="2800">
                <a:latin typeface="Times New Roman" pitchFamily="18" charset="0"/>
              </a:rPr>
              <a:t>Selected as juror?</a:t>
            </a:r>
          </a:p>
        </p:txBody>
      </p:sp>
      <p:sp>
        <p:nvSpPr>
          <p:cNvPr id="188424" name="AutoShape 1032"/>
          <p:cNvSpPr>
            <a:spLocks noChangeArrowheads="1"/>
          </p:cNvSpPr>
          <p:nvPr/>
        </p:nvSpPr>
        <p:spPr bwMode="auto">
          <a:xfrm>
            <a:off x="3851275" y="2852738"/>
            <a:ext cx="709613" cy="327025"/>
          </a:xfrm>
          <a:prstGeom prst="downArrow">
            <a:avLst>
              <a:gd name="adj1" fmla="val 50000"/>
              <a:gd name="adj2" fmla="val 25000"/>
            </a:avLst>
          </a:prstGeom>
          <a:solidFill>
            <a:srgbClr val="00FF00"/>
          </a:solidFill>
          <a:ln w="9525">
            <a:solidFill>
              <a:schemeClr val="tx1"/>
            </a:solidFill>
            <a:miter lim="800000"/>
            <a:headEnd/>
            <a:tailEnd/>
          </a:ln>
          <a:effectLst/>
        </p:spPr>
        <p:txBody>
          <a:bodyPr vert="eaVert" wrap="none" anchor="ctr"/>
          <a:lstStyle/>
          <a:p>
            <a:endParaRPr lang="en-US"/>
          </a:p>
        </p:txBody>
      </p:sp>
      <p:sp>
        <p:nvSpPr>
          <p:cNvPr id="188425" name="AutoShape 1033"/>
          <p:cNvSpPr>
            <a:spLocks noChangeArrowheads="1"/>
          </p:cNvSpPr>
          <p:nvPr/>
        </p:nvSpPr>
        <p:spPr bwMode="auto">
          <a:xfrm>
            <a:off x="3851275" y="4652963"/>
            <a:ext cx="709613" cy="381000"/>
          </a:xfrm>
          <a:prstGeom prst="downArrow">
            <a:avLst>
              <a:gd name="adj1" fmla="val 50000"/>
              <a:gd name="adj2" fmla="val 25000"/>
            </a:avLst>
          </a:prstGeom>
          <a:solidFill>
            <a:srgbClr val="00FF00"/>
          </a:solidFill>
          <a:ln w="9525">
            <a:solidFill>
              <a:schemeClr val="tx1"/>
            </a:solidFill>
            <a:miter lim="800000"/>
            <a:headEnd/>
            <a:tailEnd/>
          </a:ln>
          <a:effectLst/>
        </p:spPr>
        <p:txBody>
          <a:bodyPr vert="eaVert" wrap="none" anchor="ctr"/>
          <a:lstStyle/>
          <a:p>
            <a:endParaRPr lang="en-US"/>
          </a:p>
        </p:txBody>
      </p:sp>
      <p:sp>
        <p:nvSpPr>
          <p:cNvPr id="188426" name="AutoShape 1034"/>
          <p:cNvSpPr>
            <a:spLocks noChangeArrowheads="1"/>
          </p:cNvSpPr>
          <p:nvPr/>
        </p:nvSpPr>
        <p:spPr bwMode="auto">
          <a:xfrm>
            <a:off x="5435600" y="3933825"/>
            <a:ext cx="3294063" cy="1577975"/>
          </a:xfrm>
          <a:prstGeom prst="leftArrowCallout">
            <a:avLst>
              <a:gd name="adj1" fmla="val 25000"/>
              <a:gd name="adj2" fmla="val 25000"/>
              <a:gd name="adj3" fmla="val 34792"/>
              <a:gd name="adj4" fmla="val 66667"/>
            </a:avLst>
          </a:prstGeom>
          <a:solidFill>
            <a:srgbClr val="00CCFF"/>
          </a:solidFill>
          <a:ln w="9525">
            <a:solidFill>
              <a:schemeClr val="tx1"/>
            </a:solidFill>
            <a:miter lim="800000"/>
            <a:headEnd/>
            <a:tailEnd/>
          </a:ln>
          <a:effectLst/>
        </p:spPr>
        <p:txBody>
          <a:bodyPr wrap="none" anchor="ctr"/>
          <a:lstStyle/>
          <a:p>
            <a:pPr algn="ctr"/>
            <a:r>
              <a:rPr lang="en-CA" sz="2800">
                <a:latin typeface="Times New Roman" pitchFamily="18" charset="0"/>
              </a:rPr>
              <a:t>Peremptory </a:t>
            </a:r>
          </a:p>
          <a:p>
            <a:pPr algn="ctr"/>
            <a:r>
              <a:rPr lang="en-CA" sz="2800">
                <a:latin typeface="Times New Roman" pitchFamily="18" charset="0"/>
              </a:rPr>
              <a:t>Challenges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37208AB4-97EA-4B86-B2E9-27E9A41DECA0}" type="slidenum">
              <a:rPr lang="en-CA"/>
              <a:pPr/>
              <a:t>6</a:t>
            </a:fld>
            <a:endParaRPr lang="en-CA"/>
          </a:p>
        </p:txBody>
      </p:sp>
      <p:sp>
        <p:nvSpPr>
          <p:cNvPr id="145410" name="Rectangle 2"/>
          <p:cNvSpPr>
            <a:spLocks noGrp="1" noChangeArrowheads="1"/>
          </p:cNvSpPr>
          <p:nvPr>
            <p:ph type="title"/>
          </p:nvPr>
        </p:nvSpPr>
        <p:spPr>
          <a:xfrm>
            <a:off x="457200" y="381000"/>
            <a:ext cx="8002588" cy="1143000"/>
          </a:xfrm>
        </p:spPr>
        <p:txBody>
          <a:bodyPr/>
          <a:lstStyle/>
          <a:p>
            <a:r>
              <a:rPr lang="en-CA" sz="4000"/>
              <a:t>Scientific Jury Selection: U.S.</a:t>
            </a:r>
          </a:p>
        </p:txBody>
      </p:sp>
      <p:sp>
        <p:nvSpPr>
          <p:cNvPr id="145411" name="Rectangle 3"/>
          <p:cNvSpPr>
            <a:spLocks noGrp="1" noChangeArrowheads="1"/>
          </p:cNvSpPr>
          <p:nvPr>
            <p:ph type="body" idx="1"/>
          </p:nvPr>
        </p:nvSpPr>
        <p:spPr>
          <a:xfrm>
            <a:off x="457200" y="1524000"/>
            <a:ext cx="7543800" cy="4114800"/>
          </a:xfrm>
        </p:spPr>
        <p:txBody>
          <a:bodyPr/>
          <a:lstStyle/>
          <a:p>
            <a:pPr marL="609600" indent="-609600"/>
            <a:r>
              <a:rPr lang="en-US">
                <a:latin typeface="Times New Roman" pitchFamily="18" charset="0"/>
              </a:rPr>
              <a:t>Uses predetermined characteristics to identify jurors who would be sympathetic or unsympathetic to the case </a:t>
            </a:r>
          </a:p>
          <a:p>
            <a:pPr marL="609600" indent="-609600"/>
            <a:r>
              <a:rPr lang="en-US">
                <a:latin typeface="Times New Roman" pitchFamily="18" charset="0"/>
              </a:rPr>
              <a:t>Two approaches:</a:t>
            </a:r>
          </a:p>
          <a:p>
            <a:pPr marL="990600" lvl="1" indent="-533400">
              <a:buSzPct val="65000"/>
              <a:buFont typeface="Wingdings" pitchFamily="2" charset="2"/>
              <a:buAutoNum type="arabicPeriod"/>
            </a:pPr>
            <a:r>
              <a:rPr lang="en-US" sz="3200">
                <a:latin typeface="Times New Roman" pitchFamily="18" charset="0"/>
              </a:rPr>
              <a:t>Broad-based approach</a:t>
            </a:r>
          </a:p>
          <a:p>
            <a:pPr marL="990600" lvl="1" indent="-533400">
              <a:buSzPct val="65000"/>
              <a:buFont typeface="Wingdings" pitchFamily="2" charset="2"/>
              <a:buAutoNum type="arabicPeriod"/>
            </a:pPr>
            <a:r>
              <a:rPr lang="en-US" sz="3200">
                <a:latin typeface="Times New Roman" pitchFamily="18" charset="0"/>
              </a:rPr>
              <a:t>Case-specific approach</a:t>
            </a:r>
          </a:p>
          <a:p>
            <a:pPr marL="609600" indent="-609600"/>
            <a:endParaRPr lang="en-CA">
              <a:latin typeface="Times New Roman" pitchFamily="18" charset="0"/>
            </a:endParaRPr>
          </a:p>
          <a:p>
            <a:pPr marL="609600" indent="-609600"/>
            <a:endParaRPr lang="en-CA" sz="3500">
              <a:latin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84F3E46D-AB70-435A-B51C-F5D2418F6936}" type="slidenum">
              <a:rPr lang="en-CA"/>
              <a:pPr/>
              <a:t>7</a:t>
            </a:fld>
            <a:endParaRPr lang="en-CA"/>
          </a:p>
        </p:txBody>
      </p:sp>
      <p:sp>
        <p:nvSpPr>
          <p:cNvPr id="180226" name="Rectangle 1026"/>
          <p:cNvSpPr>
            <a:spLocks noGrp="1" noChangeArrowheads="1"/>
          </p:cNvSpPr>
          <p:nvPr>
            <p:ph type="title"/>
          </p:nvPr>
        </p:nvSpPr>
        <p:spPr>
          <a:xfrm>
            <a:off x="457200" y="457200"/>
            <a:ext cx="7313613" cy="1143000"/>
          </a:xfrm>
        </p:spPr>
        <p:txBody>
          <a:bodyPr/>
          <a:lstStyle/>
          <a:p>
            <a:r>
              <a:rPr lang="en-CA" sz="4000"/>
              <a:t>Broad-Based Approach</a:t>
            </a:r>
            <a:endParaRPr lang="en-US" sz="4000"/>
          </a:p>
        </p:txBody>
      </p:sp>
      <p:sp>
        <p:nvSpPr>
          <p:cNvPr id="180227" name="Rectangle 1027"/>
          <p:cNvSpPr>
            <a:spLocks noGrp="1" noChangeArrowheads="1"/>
          </p:cNvSpPr>
          <p:nvPr>
            <p:ph type="body" idx="1"/>
          </p:nvPr>
        </p:nvSpPr>
        <p:spPr>
          <a:xfrm>
            <a:off x="457200" y="1676400"/>
            <a:ext cx="8229600" cy="3886200"/>
          </a:xfrm>
        </p:spPr>
        <p:txBody>
          <a:bodyPr/>
          <a:lstStyle/>
          <a:p>
            <a:r>
              <a:rPr lang="en-US">
                <a:latin typeface="Times New Roman" pitchFamily="18" charset="0"/>
              </a:rPr>
              <a:t>Traits/attitudes that are believed to impact the verdict are assessed in potential jurors</a:t>
            </a:r>
          </a:p>
          <a:p>
            <a:r>
              <a:rPr lang="en-US">
                <a:latin typeface="Times New Roman" pitchFamily="18" charset="0"/>
              </a:rPr>
              <a:t>Provides lawyers with knowledge about the type of person to try to screen out</a:t>
            </a:r>
          </a:p>
          <a:p>
            <a:r>
              <a:rPr lang="en-US">
                <a:latin typeface="Times New Roman" pitchFamily="18" charset="0"/>
              </a:rPr>
              <a:t>Assessed through questionnaires given to jurors, or during the voir dire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B8504FC8-3C76-4ABA-9BF1-9D1535591834}" type="slidenum">
              <a:rPr lang="en-CA"/>
              <a:pPr/>
              <a:t>8</a:t>
            </a:fld>
            <a:endParaRPr lang="en-CA"/>
          </a:p>
        </p:txBody>
      </p:sp>
      <p:sp>
        <p:nvSpPr>
          <p:cNvPr id="146434" name="Rectangle 2"/>
          <p:cNvSpPr>
            <a:spLocks noGrp="1" noChangeArrowheads="1"/>
          </p:cNvSpPr>
          <p:nvPr>
            <p:ph type="title"/>
          </p:nvPr>
        </p:nvSpPr>
        <p:spPr>
          <a:xfrm>
            <a:off x="381000" y="304800"/>
            <a:ext cx="8229600" cy="1371600"/>
          </a:xfrm>
        </p:spPr>
        <p:txBody>
          <a:bodyPr/>
          <a:lstStyle/>
          <a:p>
            <a:r>
              <a:rPr lang="en-CA" sz="4000"/>
              <a:t>Case-Specific Approach</a:t>
            </a:r>
          </a:p>
        </p:txBody>
      </p:sp>
      <p:sp>
        <p:nvSpPr>
          <p:cNvPr id="146435" name="Rectangle 3"/>
          <p:cNvSpPr>
            <a:spLocks noGrp="1" noChangeArrowheads="1"/>
          </p:cNvSpPr>
          <p:nvPr>
            <p:ph type="body" idx="1"/>
          </p:nvPr>
        </p:nvSpPr>
        <p:spPr>
          <a:xfrm>
            <a:off x="457200" y="1524000"/>
            <a:ext cx="7772400" cy="4341813"/>
          </a:xfrm>
        </p:spPr>
        <p:txBody>
          <a:bodyPr/>
          <a:lstStyle/>
          <a:p>
            <a:r>
              <a:rPr lang="en-US">
                <a:latin typeface="Times New Roman" pitchFamily="18" charset="0"/>
              </a:rPr>
              <a:t>Develop a specific questionnaire regarding the issues and facts of the case </a:t>
            </a:r>
          </a:p>
          <a:p>
            <a:r>
              <a:rPr lang="en-US">
                <a:latin typeface="Times New Roman" pitchFamily="18" charset="0"/>
              </a:rPr>
              <a:t>Questionnaires are administered to jury pool in the community</a:t>
            </a:r>
          </a:p>
          <a:p>
            <a:r>
              <a:rPr lang="en-US">
                <a:latin typeface="Times New Roman" pitchFamily="18" charset="0"/>
              </a:rPr>
              <a:t>Responses are used to develop a profile of the ideal juror </a:t>
            </a:r>
          </a:p>
          <a:p>
            <a:r>
              <a:rPr lang="en-US">
                <a:latin typeface="Times New Roman" pitchFamily="18" charset="0"/>
              </a:rPr>
              <a:t>Lawyers then ask prospective jurors questions to assess if they fit the profile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5E8D65C1-CD6B-474E-9B82-2E59BF73C473}" type="slidenum">
              <a:rPr lang="en-CA"/>
              <a:pPr/>
              <a:t>9</a:t>
            </a:fld>
            <a:endParaRPr lang="en-CA"/>
          </a:p>
        </p:txBody>
      </p:sp>
      <p:sp>
        <p:nvSpPr>
          <p:cNvPr id="136194" name="Rectangle 2"/>
          <p:cNvSpPr>
            <a:spLocks noGrp="1" noChangeArrowheads="1"/>
          </p:cNvSpPr>
          <p:nvPr>
            <p:ph type="title"/>
          </p:nvPr>
        </p:nvSpPr>
        <p:spPr>
          <a:xfrm>
            <a:off x="457200" y="304800"/>
            <a:ext cx="8229600" cy="1371600"/>
          </a:xfrm>
        </p:spPr>
        <p:txBody>
          <a:bodyPr/>
          <a:lstStyle/>
          <a:p>
            <a:r>
              <a:rPr lang="en-US" sz="4000"/>
              <a:t>Characteristics of a Jury</a:t>
            </a:r>
          </a:p>
        </p:txBody>
      </p:sp>
      <p:sp>
        <p:nvSpPr>
          <p:cNvPr id="136197" name="Rectangle 5"/>
          <p:cNvSpPr>
            <a:spLocks noGrp="1" noChangeArrowheads="1"/>
          </p:cNvSpPr>
          <p:nvPr>
            <p:ph type="body" idx="1"/>
          </p:nvPr>
        </p:nvSpPr>
        <p:spPr>
          <a:xfrm>
            <a:off x="457200" y="1676400"/>
            <a:ext cx="8229600" cy="3886200"/>
          </a:xfrm>
        </p:spPr>
        <p:txBody>
          <a:bodyPr/>
          <a:lstStyle/>
          <a:p>
            <a:r>
              <a:rPr lang="en-US" b="1">
                <a:latin typeface="Times New Roman" pitchFamily="18" charset="0"/>
              </a:rPr>
              <a:t>Representativeness:</a:t>
            </a:r>
          </a:p>
          <a:p>
            <a:pPr lvl="1">
              <a:buSzPct val="65000"/>
            </a:pPr>
            <a:r>
              <a:rPr lang="en-US" sz="3200">
                <a:latin typeface="Times New Roman" pitchFamily="18" charset="0"/>
              </a:rPr>
              <a:t>  Representative of community ensured 	through random selection from the  	community</a:t>
            </a:r>
          </a:p>
          <a:p>
            <a:r>
              <a:rPr lang="en-US" b="1">
                <a:latin typeface="Times New Roman" pitchFamily="18" charset="0"/>
              </a:rPr>
              <a:t>Impartiality:</a:t>
            </a:r>
          </a:p>
          <a:p>
            <a:pPr lvl="1">
              <a:buSzPct val="65000"/>
            </a:pPr>
            <a:r>
              <a:rPr lang="en-US" sz="3200">
                <a:latin typeface="Times New Roman" pitchFamily="18" charset="0"/>
              </a:rPr>
              <a:t>  Lack of bias on the part of jurors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dirty="0"/>
              <a:t>7 - </a:t>
            </a:r>
            <a:fld id="{E1B71372-1D7A-4D53-8713-0B91CB99B4FD}" type="slidenum">
              <a:rPr lang="en-CA"/>
              <a:pPr/>
              <a:t>10</a:t>
            </a:fld>
            <a:endParaRPr lang="en-CA" dirty="0"/>
          </a:p>
        </p:txBody>
      </p:sp>
      <p:sp>
        <p:nvSpPr>
          <p:cNvPr id="138242" name="Rectangle 2"/>
          <p:cNvSpPr>
            <a:spLocks noGrp="1" noChangeArrowheads="1"/>
          </p:cNvSpPr>
          <p:nvPr>
            <p:ph type="title"/>
          </p:nvPr>
        </p:nvSpPr>
        <p:spPr>
          <a:xfrm>
            <a:off x="457200" y="304800"/>
            <a:ext cx="8229600" cy="1371600"/>
          </a:xfrm>
        </p:spPr>
        <p:txBody>
          <a:bodyPr/>
          <a:lstStyle/>
          <a:p>
            <a:r>
              <a:rPr lang="en-US" sz="4000"/>
              <a:t>Threats to Impartiality</a:t>
            </a:r>
          </a:p>
        </p:txBody>
      </p:sp>
      <p:sp>
        <p:nvSpPr>
          <p:cNvPr id="138243" name="Rectangle 3"/>
          <p:cNvSpPr>
            <a:spLocks noGrp="1" noChangeArrowheads="1"/>
          </p:cNvSpPr>
          <p:nvPr>
            <p:ph type="body" idx="1"/>
          </p:nvPr>
        </p:nvSpPr>
        <p:spPr>
          <a:xfrm>
            <a:off x="0" y="1524000"/>
            <a:ext cx="9144000" cy="4383088"/>
          </a:xfrm>
        </p:spPr>
        <p:txBody>
          <a:bodyPr/>
          <a:lstStyle/>
          <a:p>
            <a:r>
              <a:rPr lang="en-CA" dirty="0">
                <a:latin typeface="Times New Roman" pitchFamily="18" charset="0"/>
              </a:rPr>
              <a:t>Negative </a:t>
            </a:r>
            <a:r>
              <a:rPr lang="en-CA" dirty="0" err="1">
                <a:latin typeface="Times New Roman" pitchFamily="18" charset="0"/>
              </a:rPr>
              <a:t>pretrial</a:t>
            </a:r>
            <a:r>
              <a:rPr lang="en-CA" dirty="0">
                <a:latin typeface="Times New Roman" pitchFamily="18" charset="0"/>
              </a:rPr>
              <a:t> publicity related to an increased number of guilty verdicts </a:t>
            </a:r>
            <a:r>
              <a:rPr lang="en-CA" i="1" dirty="0">
                <a:latin typeface="Times New Roman" pitchFamily="18" charset="0"/>
              </a:rPr>
              <a:t>(</a:t>
            </a:r>
            <a:r>
              <a:rPr lang="en-CA" i="1" dirty="0" err="1">
                <a:latin typeface="Times New Roman" pitchFamily="18" charset="0"/>
              </a:rPr>
              <a:t>Steblay</a:t>
            </a:r>
            <a:r>
              <a:rPr lang="en-CA" i="1" dirty="0">
                <a:latin typeface="Times New Roman" pitchFamily="18" charset="0"/>
              </a:rPr>
              <a:t> et al., 1999)</a:t>
            </a:r>
          </a:p>
          <a:p>
            <a:endParaRPr lang="en-CA" dirty="0">
              <a:latin typeface="Times New Roman"/>
              <a:cs typeface="Times New Roman"/>
            </a:endParaRPr>
          </a:p>
          <a:p>
            <a:r>
              <a:rPr lang="en-CA" dirty="0">
                <a:latin typeface="Times New Roman" pitchFamily="18" charset="0"/>
              </a:rPr>
              <a:t>Emotions that </a:t>
            </a:r>
            <a:r>
              <a:rPr lang="en-CA" dirty="0" err="1">
                <a:latin typeface="Times New Roman" pitchFamily="18" charset="0"/>
              </a:rPr>
              <a:t>pretrial</a:t>
            </a:r>
            <a:r>
              <a:rPr lang="en-CA" dirty="0">
                <a:latin typeface="Times New Roman" pitchFamily="18" charset="0"/>
              </a:rPr>
              <a:t> publicity raises are remembered, while factual information tends to be forgotten (</a:t>
            </a:r>
            <a:r>
              <a:rPr lang="en-US" dirty="0">
                <a:latin typeface="Times New Roman"/>
                <a:cs typeface="Times New Roman"/>
              </a:rPr>
              <a:t>Kramer, Kerr, and Carroll, 1990)</a:t>
            </a:r>
            <a:endParaRPr lang="en-CA" dirty="0">
              <a:latin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9E243B32-D144-4094-AF0E-82CB5B934F33}" type="slidenum">
              <a:rPr lang="en-CA"/>
              <a:pPr/>
              <a:t>11</a:t>
            </a:fld>
            <a:endParaRPr lang="en-CA"/>
          </a:p>
        </p:txBody>
      </p:sp>
      <p:sp>
        <p:nvSpPr>
          <p:cNvPr id="193538" name="Rectangle 2"/>
          <p:cNvSpPr>
            <a:spLocks noGrp="1" noChangeArrowheads="1"/>
          </p:cNvSpPr>
          <p:nvPr>
            <p:ph type="title"/>
          </p:nvPr>
        </p:nvSpPr>
        <p:spPr>
          <a:xfrm>
            <a:off x="381000" y="457200"/>
            <a:ext cx="8229600" cy="1371600"/>
          </a:xfrm>
        </p:spPr>
        <p:txBody>
          <a:bodyPr/>
          <a:lstStyle/>
          <a:p>
            <a:r>
              <a:rPr lang="en-US" sz="4000"/>
              <a:t>Increasing Impartiality</a:t>
            </a:r>
          </a:p>
        </p:txBody>
      </p:sp>
      <p:sp>
        <p:nvSpPr>
          <p:cNvPr id="193539" name="Rectangle 3"/>
          <p:cNvSpPr>
            <a:spLocks noGrp="1" noChangeArrowheads="1"/>
          </p:cNvSpPr>
          <p:nvPr>
            <p:ph type="body" idx="1"/>
          </p:nvPr>
        </p:nvSpPr>
        <p:spPr>
          <a:xfrm>
            <a:off x="381000" y="1828800"/>
            <a:ext cx="7239000" cy="4383088"/>
          </a:xfrm>
        </p:spPr>
        <p:txBody>
          <a:bodyPr/>
          <a:lstStyle/>
          <a:p>
            <a:r>
              <a:rPr lang="en-CA">
                <a:solidFill>
                  <a:schemeClr val="tx2"/>
                </a:solidFill>
                <a:latin typeface="Times New Roman" pitchFamily="18" charset="0"/>
              </a:rPr>
              <a:t>Three</a:t>
            </a:r>
            <a:r>
              <a:rPr lang="en-CA">
                <a:latin typeface="Times New Roman" pitchFamily="18" charset="0"/>
              </a:rPr>
              <a:t> methods for increasing the likelihood of an impartial jury:</a:t>
            </a:r>
          </a:p>
          <a:p>
            <a:pPr lvl="1">
              <a:buFont typeface="Wingdings" pitchFamily="2" charset="2"/>
              <a:buAutoNum type="arabicPeriod"/>
            </a:pPr>
            <a:r>
              <a:rPr lang="en-CA" sz="3200">
                <a:latin typeface="Times New Roman" pitchFamily="18" charset="0"/>
              </a:rPr>
              <a:t> Change of venue  </a:t>
            </a:r>
          </a:p>
          <a:p>
            <a:pPr lvl="1">
              <a:buFont typeface="Wingdings" pitchFamily="2" charset="2"/>
              <a:buAutoNum type="arabicPeriod"/>
            </a:pPr>
            <a:r>
              <a:rPr lang="en-CA" sz="3200">
                <a:latin typeface="Times New Roman" pitchFamily="18" charset="0"/>
              </a:rPr>
              <a:t> Adjournment </a:t>
            </a:r>
          </a:p>
          <a:p>
            <a:pPr lvl="1">
              <a:buFont typeface="Wingdings" pitchFamily="2" charset="2"/>
              <a:buAutoNum type="arabicPeriod"/>
            </a:pPr>
            <a:r>
              <a:rPr lang="en-CA" sz="3200">
                <a:latin typeface="Times New Roman" pitchFamily="18" charset="0"/>
              </a:rPr>
              <a:t> Challenge for cause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7AA1C7E5-032E-401A-9402-DB4D4366261C}" type="slidenum">
              <a:rPr lang="en-CA"/>
              <a:pPr/>
              <a:t>12</a:t>
            </a:fld>
            <a:endParaRPr lang="en-CA"/>
          </a:p>
        </p:txBody>
      </p:sp>
      <p:sp>
        <p:nvSpPr>
          <p:cNvPr id="143362" name="Rectangle 2"/>
          <p:cNvSpPr>
            <a:spLocks noGrp="1" noChangeArrowheads="1"/>
          </p:cNvSpPr>
          <p:nvPr>
            <p:ph type="title"/>
          </p:nvPr>
        </p:nvSpPr>
        <p:spPr>
          <a:xfrm>
            <a:off x="457200" y="381000"/>
            <a:ext cx="8229600" cy="1371600"/>
          </a:xfrm>
        </p:spPr>
        <p:txBody>
          <a:bodyPr/>
          <a:lstStyle/>
          <a:p>
            <a:r>
              <a:rPr lang="en-US" sz="4000"/>
              <a:t>Change of Venue</a:t>
            </a:r>
            <a:endParaRPr lang="en-CA" sz="4000"/>
          </a:p>
        </p:txBody>
      </p:sp>
      <p:sp>
        <p:nvSpPr>
          <p:cNvPr id="143363" name="Rectangle 3"/>
          <p:cNvSpPr>
            <a:spLocks noGrp="1" noChangeArrowheads="1"/>
          </p:cNvSpPr>
          <p:nvPr>
            <p:ph type="body" idx="1"/>
          </p:nvPr>
        </p:nvSpPr>
        <p:spPr>
          <a:xfrm>
            <a:off x="457200" y="1676400"/>
            <a:ext cx="7921625" cy="4114800"/>
          </a:xfrm>
        </p:spPr>
        <p:txBody>
          <a:bodyPr/>
          <a:lstStyle/>
          <a:p>
            <a:r>
              <a:rPr lang="en-US">
                <a:latin typeface="Times New Roman" pitchFamily="18" charset="0"/>
              </a:rPr>
              <a:t>Moving the trial to another community</a:t>
            </a:r>
          </a:p>
          <a:p>
            <a:pPr lvl="1">
              <a:buSzPct val="65000"/>
            </a:pPr>
            <a:r>
              <a:rPr lang="en-US" sz="3200">
                <a:latin typeface="Times New Roman" pitchFamily="18" charset="0"/>
              </a:rPr>
              <a:t>  The case typically stays within the 		 province or territory </a:t>
            </a:r>
          </a:p>
          <a:p>
            <a:r>
              <a:rPr lang="en-US">
                <a:latin typeface="Times New Roman" pitchFamily="18" charset="0"/>
              </a:rPr>
              <a:t>The party requesting the issue must demonstrate a reasonable likelihood that the community is biased or prejudiced against the defendant</a:t>
            </a:r>
          </a:p>
          <a:p>
            <a:endParaRPr lang="en-CA">
              <a:latin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9EDC1CE4-A858-4592-A54B-568195B54C25}" type="slidenum">
              <a:rPr lang="en-CA"/>
              <a:pPr/>
              <a:t>13</a:t>
            </a:fld>
            <a:endParaRPr lang="en-CA"/>
          </a:p>
        </p:txBody>
      </p:sp>
      <p:sp>
        <p:nvSpPr>
          <p:cNvPr id="139266" name="Rectangle 2"/>
          <p:cNvSpPr>
            <a:spLocks noGrp="1" noChangeArrowheads="1"/>
          </p:cNvSpPr>
          <p:nvPr>
            <p:ph type="title"/>
          </p:nvPr>
        </p:nvSpPr>
        <p:spPr>
          <a:xfrm>
            <a:off x="457200" y="381000"/>
            <a:ext cx="8229600" cy="1371600"/>
          </a:xfrm>
        </p:spPr>
        <p:txBody>
          <a:bodyPr/>
          <a:lstStyle/>
          <a:p>
            <a:r>
              <a:rPr lang="en-US" sz="4000"/>
              <a:t>Adjournment</a:t>
            </a:r>
          </a:p>
        </p:txBody>
      </p:sp>
      <p:sp>
        <p:nvSpPr>
          <p:cNvPr id="139267" name="Rectangle 3"/>
          <p:cNvSpPr>
            <a:spLocks noGrp="1" noChangeArrowheads="1"/>
          </p:cNvSpPr>
          <p:nvPr>
            <p:ph type="body" idx="1"/>
          </p:nvPr>
        </p:nvSpPr>
        <p:spPr>
          <a:xfrm>
            <a:off x="457200" y="1752600"/>
            <a:ext cx="8077200" cy="5105400"/>
          </a:xfrm>
        </p:spPr>
        <p:txBody>
          <a:bodyPr/>
          <a:lstStyle/>
          <a:p>
            <a:pPr marL="457200" indent="-457200"/>
            <a:r>
              <a:rPr lang="en-US">
                <a:latin typeface="Times New Roman" pitchFamily="18" charset="0"/>
              </a:rPr>
              <a:t>Trial is delayed so any biasing effects of publicity dissipate </a:t>
            </a:r>
          </a:p>
          <a:p>
            <a:pPr marL="457200" indent="-457200"/>
            <a:r>
              <a:rPr lang="en-US">
                <a:latin typeface="Times New Roman" pitchFamily="18" charset="0"/>
              </a:rPr>
              <a:t>Infrequently granted</a:t>
            </a:r>
          </a:p>
          <a:p>
            <a:pPr marL="457200" indent="-457200"/>
            <a:r>
              <a:rPr lang="en-US">
                <a:solidFill>
                  <a:schemeClr val="tx2"/>
                </a:solidFill>
                <a:latin typeface="Times New Roman" pitchFamily="18" charset="0"/>
              </a:rPr>
              <a:t>Limitations include:</a:t>
            </a:r>
          </a:p>
          <a:p>
            <a:pPr marL="838200" lvl="1" indent="-381000">
              <a:buSzPct val="65000"/>
            </a:pPr>
            <a:r>
              <a:rPr lang="en-US" sz="3200">
                <a:latin typeface="Times New Roman" pitchFamily="18" charset="0"/>
              </a:rPr>
              <a:t>Potential loss of evidence </a:t>
            </a:r>
          </a:p>
          <a:p>
            <a:pPr marL="1257300" lvl="2" indent="-342900">
              <a:buSzPct val="50000"/>
            </a:pPr>
            <a:r>
              <a:rPr lang="en-US" sz="3200">
                <a:latin typeface="Times New Roman" pitchFamily="18" charset="0"/>
              </a:rPr>
              <a:t>e.g., witness may forget critical details, witnesses may move or die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4852878C-0303-494F-A7E2-CF6B15E34A36}" type="slidenum">
              <a:rPr lang="en-CA"/>
              <a:pPr/>
              <a:t>14</a:t>
            </a:fld>
            <a:endParaRPr lang="en-CA"/>
          </a:p>
        </p:txBody>
      </p:sp>
      <p:sp>
        <p:nvSpPr>
          <p:cNvPr id="144386" name="Rectangle 2"/>
          <p:cNvSpPr>
            <a:spLocks noGrp="1" noChangeArrowheads="1"/>
          </p:cNvSpPr>
          <p:nvPr>
            <p:ph type="title"/>
          </p:nvPr>
        </p:nvSpPr>
        <p:spPr>
          <a:xfrm>
            <a:off x="381000" y="228600"/>
            <a:ext cx="8229600" cy="1462088"/>
          </a:xfrm>
        </p:spPr>
        <p:txBody>
          <a:bodyPr/>
          <a:lstStyle/>
          <a:p>
            <a:r>
              <a:rPr lang="en-CA" sz="4000"/>
              <a:t>Challenge for Cause</a:t>
            </a:r>
          </a:p>
        </p:txBody>
      </p:sp>
      <p:sp>
        <p:nvSpPr>
          <p:cNvPr id="144387" name="Rectangle 3"/>
          <p:cNvSpPr>
            <a:spLocks noGrp="1" noChangeArrowheads="1"/>
          </p:cNvSpPr>
          <p:nvPr>
            <p:ph type="body" idx="1"/>
          </p:nvPr>
        </p:nvSpPr>
        <p:spPr>
          <a:xfrm>
            <a:off x="457200" y="1371600"/>
            <a:ext cx="7773988" cy="4114800"/>
          </a:xfrm>
        </p:spPr>
        <p:txBody>
          <a:bodyPr/>
          <a:lstStyle/>
          <a:p>
            <a:r>
              <a:rPr lang="en-US">
                <a:latin typeface="Times New Roman" pitchFamily="18" charset="0"/>
              </a:rPr>
              <a:t>Prospective jurors are questioned prior to being accepted to identify and reject partial jurors</a:t>
            </a:r>
          </a:p>
          <a:p>
            <a:r>
              <a:rPr lang="en-US">
                <a:latin typeface="Times New Roman" pitchFamily="18" charset="0"/>
              </a:rPr>
              <a:t>More commonly used </a:t>
            </a:r>
          </a:p>
          <a:p>
            <a:r>
              <a:rPr lang="en-US">
                <a:solidFill>
                  <a:schemeClr val="tx2"/>
                </a:solidFill>
                <a:latin typeface="Times New Roman" pitchFamily="18" charset="0"/>
              </a:rPr>
              <a:t>Limitations include: </a:t>
            </a:r>
          </a:p>
          <a:p>
            <a:pPr lvl="1">
              <a:buSzPct val="65000"/>
            </a:pPr>
            <a:r>
              <a:rPr lang="en-CA" sz="3200">
                <a:latin typeface="Times New Roman" pitchFamily="18" charset="0"/>
              </a:rPr>
              <a:t>  Potential jurors may provide dishonest 	answers, either intentionally or 	unintentionally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1D3745B9-E416-46A0-A1C2-3925F9F4CD9B}" type="slidenum">
              <a:rPr lang="en-CA"/>
              <a:pPr/>
              <a:t>15</a:t>
            </a:fld>
            <a:endParaRPr lang="en-CA"/>
          </a:p>
        </p:txBody>
      </p:sp>
      <p:sp>
        <p:nvSpPr>
          <p:cNvPr id="147458" name="Rectangle 2"/>
          <p:cNvSpPr>
            <a:spLocks noGrp="1" noChangeArrowheads="1"/>
          </p:cNvSpPr>
          <p:nvPr>
            <p:ph type="title"/>
          </p:nvPr>
        </p:nvSpPr>
        <p:spPr>
          <a:xfrm>
            <a:off x="457200" y="228600"/>
            <a:ext cx="8229600" cy="1371600"/>
          </a:xfrm>
        </p:spPr>
        <p:txBody>
          <a:bodyPr/>
          <a:lstStyle/>
          <a:p>
            <a:r>
              <a:rPr lang="en-CA" sz="4000"/>
              <a:t>Jury Functions</a:t>
            </a:r>
          </a:p>
        </p:txBody>
      </p:sp>
      <p:sp>
        <p:nvSpPr>
          <p:cNvPr id="147459" name="Rectangle 3"/>
          <p:cNvSpPr>
            <a:spLocks noGrp="1" noChangeArrowheads="1"/>
          </p:cNvSpPr>
          <p:nvPr>
            <p:ph type="body" idx="1"/>
          </p:nvPr>
        </p:nvSpPr>
        <p:spPr>
          <a:xfrm>
            <a:off x="0" y="1447800"/>
            <a:ext cx="9144000" cy="4572000"/>
          </a:xfrm>
        </p:spPr>
        <p:txBody>
          <a:bodyPr/>
          <a:lstStyle/>
          <a:p>
            <a:r>
              <a:rPr lang="en-CA" dirty="0">
                <a:latin typeface="Times New Roman"/>
                <a:cs typeface="Times New Roman"/>
              </a:rPr>
              <a:t>Main function: </a:t>
            </a:r>
            <a:r>
              <a:rPr lang="en-US" dirty="0">
                <a:latin typeface="Times New Roman"/>
                <a:cs typeface="Times New Roman"/>
              </a:rPr>
              <a:t>Apply the law to the evidence in a case and make a decision as to the guilt or innocence of the defendant. </a:t>
            </a:r>
          </a:p>
          <a:p>
            <a:r>
              <a:rPr lang="en-US" dirty="0">
                <a:latin typeface="Times New Roman"/>
                <a:cs typeface="Times New Roman"/>
              </a:rPr>
              <a:t>Apply the wisdom of twelve </a:t>
            </a:r>
          </a:p>
          <a:p>
            <a:r>
              <a:rPr lang="en-US" dirty="0">
                <a:latin typeface="Times New Roman"/>
                <a:cs typeface="Times New Roman"/>
              </a:rPr>
              <a:t>Act as the conscience of the community</a:t>
            </a:r>
          </a:p>
          <a:p>
            <a:r>
              <a:rPr lang="en-CA" dirty="0">
                <a:latin typeface="Times New Roman" pitchFamily="18" charset="0"/>
              </a:rPr>
              <a:t>Protect against out-of-date laws</a:t>
            </a:r>
          </a:p>
          <a:p>
            <a:r>
              <a:rPr lang="en-CA" dirty="0">
                <a:latin typeface="Times New Roman" pitchFamily="18" charset="0"/>
              </a:rPr>
              <a:t>Increase knowledge about justice system</a:t>
            </a:r>
          </a:p>
          <a:p>
            <a:endParaRPr lang="en-CA" sz="3500" dirty="0">
              <a:latin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0869BD1C-423D-4A21-BF67-A0954E2B1AEA}" type="slidenum">
              <a:rPr lang="en-CA"/>
              <a:pPr/>
              <a:t>16</a:t>
            </a:fld>
            <a:endParaRPr lang="en-CA"/>
          </a:p>
        </p:txBody>
      </p:sp>
      <p:sp>
        <p:nvSpPr>
          <p:cNvPr id="148482" name="Rectangle 1026"/>
          <p:cNvSpPr>
            <a:spLocks noGrp="1" noChangeArrowheads="1"/>
          </p:cNvSpPr>
          <p:nvPr>
            <p:ph type="title"/>
          </p:nvPr>
        </p:nvSpPr>
        <p:spPr/>
        <p:txBody>
          <a:bodyPr/>
          <a:lstStyle/>
          <a:p>
            <a:r>
              <a:rPr lang="en-CA" sz="4000"/>
              <a:t>Jury Nullification</a:t>
            </a:r>
          </a:p>
        </p:txBody>
      </p:sp>
      <p:sp>
        <p:nvSpPr>
          <p:cNvPr id="148483" name="Rectangle 1027"/>
          <p:cNvSpPr>
            <a:spLocks noGrp="1" noChangeArrowheads="1"/>
          </p:cNvSpPr>
          <p:nvPr>
            <p:ph type="body" idx="1"/>
          </p:nvPr>
        </p:nvSpPr>
        <p:spPr>
          <a:xfrm>
            <a:off x="457200" y="1752600"/>
            <a:ext cx="8153400" cy="4114800"/>
          </a:xfrm>
        </p:spPr>
        <p:txBody>
          <a:bodyPr/>
          <a:lstStyle/>
          <a:p>
            <a:r>
              <a:rPr lang="en-CA">
                <a:latin typeface="Times New Roman" pitchFamily="18" charset="0"/>
              </a:rPr>
              <a:t>Juries may ignore the law and render a verdict based on other criteria</a:t>
            </a:r>
          </a:p>
          <a:p>
            <a:r>
              <a:rPr lang="en-CA">
                <a:latin typeface="Times New Roman" pitchFamily="18" charset="0"/>
              </a:rPr>
              <a:t>May happen in cases where juries believe the law is unfair </a:t>
            </a:r>
          </a:p>
          <a:p>
            <a:pPr lvl="1">
              <a:buSzPct val="65000"/>
            </a:pPr>
            <a:r>
              <a:rPr lang="en-CA" sz="3200">
                <a:latin typeface="Times New Roman" pitchFamily="18" charset="0"/>
              </a:rPr>
              <a:t>  Research indicates when judges give 	juries nullification instructions, they are 	more likely to render verdicts of not 	guilty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4AE793A0-902D-4B4F-8CBF-A1EA185ABCC5}" type="slidenum">
              <a:rPr lang="en-CA"/>
              <a:pPr/>
              <a:t>17</a:t>
            </a:fld>
            <a:endParaRPr lang="en-CA"/>
          </a:p>
        </p:txBody>
      </p:sp>
      <p:sp>
        <p:nvSpPr>
          <p:cNvPr id="151554" name="Rectangle 2"/>
          <p:cNvSpPr>
            <a:spLocks noGrp="1" noChangeArrowheads="1"/>
          </p:cNvSpPr>
          <p:nvPr>
            <p:ph type="title"/>
          </p:nvPr>
        </p:nvSpPr>
        <p:spPr>
          <a:xfrm>
            <a:off x="457200" y="533400"/>
            <a:ext cx="7313613" cy="1143000"/>
          </a:xfrm>
        </p:spPr>
        <p:txBody>
          <a:bodyPr/>
          <a:lstStyle/>
          <a:p>
            <a:r>
              <a:rPr lang="en-CA" sz="4000"/>
              <a:t>Juror Comprehension Aids</a:t>
            </a:r>
          </a:p>
        </p:txBody>
      </p:sp>
      <p:sp>
        <p:nvSpPr>
          <p:cNvPr id="151555" name="Rectangle 3"/>
          <p:cNvSpPr>
            <a:spLocks noGrp="1" noChangeArrowheads="1"/>
          </p:cNvSpPr>
          <p:nvPr>
            <p:ph type="body" idx="1"/>
          </p:nvPr>
        </p:nvSpPr>
        <p:spPr>
          <a:xfrm>
            <a:off x="533400" y="1676400"/>
            <a:ext cx="7924800" cy="3886200"/>
          </a:xfrm>
        </p:spPr>
        <p:txBody>
          <a:bodyPr/>
          <a:lstStyle/>
          <a:p>
            <a:r>
              <a:rPr lang="en-CA">
                <a:latin typeface="Times New Roman" pitchFamily="18" charset="0"/>
              </a:rPr>
              <a:t>Note-taking</a:t>
            </a:r>
          </a:p>
          <a:p>
            <a:r>
              <a:rPr lang="en-CA">
                <a:latin typeface="Times New Roman" pitchFamily="18" charset="0"/>
              </a:rPr>
              <a:t>Asking questions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3AA2CF93-8657-4DE8-9BCD-6910C5FB6C32}" type="slidenum">
              <a:rPr lang="en-CA"/>
              <a:pPr/>
              <a:t>18</a:t>
            </a:fld>
            <a:endParaRPr lang="en-CA"/>
          </a:p>
        </p:txBody>
      </p:sp>
      <p:sp>
        <p:nvSpPr>
          <p:cNvPr id="160770" name="Rectangle 2"/>
          <p:cNvSpPr>
            <a:spLocks noGrp="1" noChangeArrowheads="1"/>
          </p:cNvSpPr>
          <p:nvPr>
            <p:ph type="title"/>
          </p:nvPr>
        </p:nvSpPr>
        <p:spPr>
          <a:xfrm>
            <a:off x="457200" y="381000"/>
            <a:ext cx="8229600" cy="1371600"/>
          </a:xfrm>
        </p:spPr>
        <p:txBody>
          <a:bodyPr/>
          <a:lstStyle/>
          <a:p>
            <a:r>
              <a:rPr lang="en-CA" sz="4000"/>
              <a:t>Note-taking</a:t>
            </a:r>
          </a:p>
        </p:txBody>
      </p:sp>
      <p:sp>
        <p:nvSpPr>
          <p:cNvPr id="160771" name="Rectangle 3"/>
          <p:cNvSpPr>
            <a:spLocks noGrp="1" noChangeArrowheads="1"/>
          </p:cNvSpPr>
          <p:nvPr>
            <p:ph type="body" idx="1"/>
          </p:nvPr>
        </p:nvSpPr>
        <p:spPr>
          <a:xfrm>
            <a:off x="457200" y="1524000"/>
            <a:ext cx="8305800" cy="4800600"/>
          </a:xfrm>
        </p:spPr>
        <p:txBody>
          <a:bodyPr/>
          <a:lstStyle/>
          <a:p>
            <a:r>
              <a:rPr lang="en-CA">
                <a:latin typeface="Times New Roman" pitchFamily="18" charset="0"/>
              </a:rPr>
              <a:t>Some Judges may allow jurors to take notes while listening to the evidence</a:t>
            </a:r>
          </a:p>
          <a:p>
            <a:pPr lvl="1">
              <a:buSzPct val="65000"/>
            </a:pPr>
            <a:r>
              <a:rPr lang="en-CA" sz="3200">
                <a:latin typeface="Times New Roman" pitchFamily="18" charset="0"/>
              </a:rPr>
              <a:t>  May help jurors by increasing memory and 	understanding of the evidence, and 	increasing attention</a:t>
            </a:r>
          </a:p>
          <a:p>
            <a:pPr lvl="1">
              <a:buSzPct val="65000"/>
            </a:pPr>
            <a:r>
              <a:rPr lang="en-CA" sz="3200">
                <a:latin typeface="Times New Roman" pitchFamily="18" charset="0"/>
              </a:rPr>
              <a:t>  Research indicates note taking is generally 	a helpful aid for jurors (</a:t>
            </a:r>
            <a:r>
              <a:rPr lang="en-CA" sz="3200" i="1">
                <a:latin typeface="Times New Roman" pitchFamily="18" charset="0"/>
              </a:rPr>
              <a:t>Horowitz &amp; 	ForsterLee, 2001</a:t>
            </a:r>
            <a:r>
              <a:rPr lang="en-CA" sz="3200">
                <a:latin typeface="Times New Roman" pitchFamily="18" charset="0"/>
              </a:rPr>
              <a:t>)</a:t>
            </a:r>
          </a:p>
          <a:p>
            <a:endParaRPr lang="en-CA">
              <a:latin typeface="Times New Roman" pitchFamily="18" charset="0"/>
            </a:endParaRPr>
          </a:p>
          <a:p>
            <a:endParaRPr lang="en-CA" sz="3500">
              <a:latin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75C92309-3444-4312-9F52-B7C7A0C578F2}" type="slidenum">
              <a:rPr lang="en-CA"/>
              <a:pPr/>
              <a:t>19</a:t>
            </a:fld>
            <a:endParaRPr lang="en-CA"/>
          </a:p>
        </p:txBody>
      </p:sp>
      <p:sp>
        <p:nvSpPr>
          <p:cNvPr id="161794" name="Rectangle 2"/>
          <p:cNvSpPr>
            <a:spLocks noGrp="1" noChangeArrowheads="1"/>
          </p:cNvSpPr>
          <p:nvPr>
            <p:ph type="title"/>
          </p:nvPr>
        </p:nvSpPr>
        <p:spPr>
          <a:xfrm>
            <a:off x="381000" y="0"/>
            <a:ext cx="7924800" cy="1462088"/>
          </a:xfrm>
        </p:spPr>
        <p:txBody>
          <a:bodyPr/>
          <a:lstStyle/>
          <a:p>
            <a:br>
              <a:rPr lang="en-CA"/>
            </a:br>
            <a:r>
              <a:rPr lang="en-CA"/>
              <a:t> </a:t>
            </a:r>
            <a:r>
              <a:rPr lang="en-CA" sz="4000"/>
              <a:t>Asking Questions</a:t>
            </a:r>
          </a:p>
        </p:txBody>
      </p:sp>
      <p:sp>
        <p:nvSpPr>
          <p:cNvPr id="161795" name="Rectangle 3"/>
          <p:cNvSpPr>
            <a:spLocks noGrp="1" noChangeArrowheads="1"/>
          </p:cNvSpPr>
          <p:nvPr>
            <p:ph type="body" idx="1"/>
          </p:nvPr>
        </p:nvSpPr>
        <p:spPr>
          <a:xfrm>
            <a:off x="0" y="1828800"/>
            <a:ext cx="9144000" cy="4114800"/>
          </a:xfrm>
        </p:spPr>
        <p:txBody>
          <a:bodyPr/>
          <a:lstStyle/>
          <a:p>
            <a:r>
              <a:rPr lang="en-CA" dirty="0">
                <a:latin typeface="Times New Roman" pitchFamily="18" charset="0"/>
              </a:rPr>
              <a:t>Jurors may be allowed to ask witnesses questions via the Judge</a:t>
            </a:r>
          </a:p>
          <a:p>
            <a:pPr lvl="0"/>
            <a:r>
              <a:rPr lang="en-CA" sz="3200" dirty="0">
                <a:latin typeface="Times New Roman" pitchFamily="18" charset="0"/>
              </a:rPr>
              <a:t> </a:t>
            </a:r>
            <a:r>
              <a:rPr lang="en-CA" dirty="0">
                <a:latin typeface="Times New Roman"/>
                <a:cs typeface="Times New Roman"/>
              </a:rPr>
              <a:t> </a:t>
            </a:r>
            <a:r>
              <a:rPr lang="en-US" dirty="0">
                <a:latin typeface="Times New Roman"/>
                <a:cs typeface="Times New Roman"/>
              </a:rPr>
              <a:t>According to a review of research examining juror questions, </a:t>
            </a:r>
            <a:r>
              <a:rPr lang="en-US" dirty="0" err="1">
                <a:latin typeface="Times New Roman"/>
                <a:cs typeface="Times New Roman"/>
              </a:rPr>
              <a:t>Penrod</a:t>
            </a:r>
            <a:r>
              <a:rPr lang="en-US" dirty="0">
                <a:latin typeface="Times New Roman"/>
                <a:cs typeface="Times New Roman"/>
              </a:rPr>
              <a:t> and </a:t>
            </a:r>
            <a:r>
              <a:rPr lang="en-US" dirty="0" err="1">
                <a:latin typeface="Times New Roman"/>
                <a:cs typeface="Times New Roman"/>
              </a:rPr>
              <a:t>Heuer</a:t>
            </a:r>
            <a:r>
              <a:rPr lang="en-US" dirty="0">
                <a:latin typeface="Times New Roman"/>
                <a:cs typeface="Times New Roman"/>
              </a:rPr>
              <a:t> (1997) concluded that jury questioning increases a juror’s understanding of the case facts </a:t>
            </a:r>
            <a:r>
              <a:rPr lang="en-CA" dirty="0">
                <a:latin typeface="Times New Roman"/>
                <a:cs typeface="Times New Roman"/>
              </a:rPr>
              <a:t>, they do not help get to the truth</a:t>
            </a:r>
          </a:p>
          <a:p>
            <a:pPr>
              <a:buFont typeface="Wingdings" pitchFamily="2" charset="2"/>
              <a:buNone/>
            </a:pPr>
            <a:endParaRPr lang="en-CA" dirty="0">
              <a:latin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AE5B7CD8-00A4-4AA0-B191-270B8F697C22}" type="slidenum">
              <a:rPr lang="en-CA"/>
              <a:pPr/>
              <a:t>20</a:t>
            </a:fld>
            <a:endParaRPr lang="en-CA"/>
          </a:p>
        </p:txBody>
      </p:sp>
      <p:sp>
        <p:nvSpPr>
          <p:cNvPr id="154626" name="Rectangle 2"/>
          <p:cNvSpPr>
            <a:spLocks noGrp="1" noChangeArrowheads="1"/>
          </p:cNvSpPr>
          <p:nvPr>
            <p:ph type="title"/>
          </p:nvPr>
        </p:nvSpPr>
        <p:spPr>
          <a:xfrm>
            <a:off x="381000" y="381000"/>
            <a:ext cx="8305800" cy="1462088"/>
          </a:xfrm>
        </p:spPr>
        <p:txBody>
          <a:bodyPr/>
          <a:lstStyle/>
          <a:p>
            <a:r>
              <a:rPr lang="en-CA" sz="4000"/>
              <a:t>Disregarding Inadmissible Evidence</a:t>
            </a:r>
          </a:p>
        </p:txBody>
      </p:sp>
      <p:sp>
        <p:nvSpPr>
          <p:cNvPr id="154627" name="Rectangle 3"/>
          <p:cNvSpPr>
            <a:spLocks noGrp="1" noChangeArrowheads="1"/>
          </p:cNvSpPr>
          <p:nvPr>
            <p:ph type="body" idx="1"/>
          </p:nvPr>
        </p:nvSpPr>
        <p:spPr>
          <a:xfrm>
            <a:off x="0" y="1752600"/>
            <a:ext cx="9144000" cy="4114800"/>
          </a:xfrm>
        </p:spPr>
        <p:txBody>
          <a:bodyPr/>
          <a:lstStyle/>
          <a:p>
            <a:pPr lvl="0"/>
            <a:r>
              <a:rPr lang="en-US" dirty="0">
                <a:latin typeface="Times New Roman"/>
                <a:cs typeface="Times New Roman"/>
              </a:rPr>
              <a:t>During trials, lawyers or witnesses may make inadmissible statements that juries will be instructed to disregard. </a:t>
            </a:r>
          </a:p>
          <a:p>
            <a:pPr marL="0" indent="0">
              <a:buNone/>
            </a:pPr>
            <a:endParaRPr lang="en-US" dirty="0">
              <a:latin typeface="Times New Roman"/>
              <a:cs typeface="Times New Roman"/>
            </a:endParaRPr>
          </a:p>
          <a:p>
            <a:pPr lvl="0"/>
            <a:r>
              <a:rPr lang="en-US" dirty="0">
                <a:latin typeface="Times New Roman"/>
                <a:cs typeface="Times New Roman"/>
              </a:rPr>
              <a:t>Research suggests that jurors may not ignore evidence although they have been instructed to disregard it (Hans &amp; </a:t>
            </a:r>
            <a:r>
              <a:rPr lang="en-US" dirty="0" err="1">
                <a:latin typeface="Times New Roman"/>
                <a:cs typeface="Times New Roman"/>
              </a:rPr>
              <a:t>Doob</a:t>
            </a:r>
            <a:r>
              <a:rPr lang="en-US" dirty="0">
                <a:latin typeface="Times New Roman"/>
                <a:cs typeface="Times New Roman"/>
              </a:rPr>
              <a:t>, 1976). </a:t>
            </a:r>
            <a:r>
              <a:rPr lang="en-US" dirty="0"/>
              <a:t> </a:t>
            </a:r>
          </a:p>
          <a:p>
            <a:pPr>
              <a:buFont typeface="Wingdings" pitchFamily="2" charset="2"/>
              <a:buNone/>
            </a:pPr>
            <a:r>
              <a:rPr lang="en-CA" sz="3500" dirty="0">
                <a:latin typeface="Times New Roman" pitchFamily="18" charset="0"/>
              </a:rPr>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A53CF2D8-CCD4-4333-B3C5-4A25D23E5C77}" type="slidenum">
              <a:rPr lang="en-CA"/>
              <a:pPr/>
              <a:t>21</a:t>
            </a:fld>
            <a:endParaRPr lang="en-CA"/>
          </a:p>
        </p:txBody>
      </p:sp>
      <p:sp>
        <p:nvSpPr>
          <p:cNvPr id="155650" name="Rectangle 2"/>
          <p:cNvSpPr>
            <a:spLocks noGrp="1" noChangeArrowheads="1"/>
          </p:cNvSpPr>
          <p:nvPr>
            <p:ph type="title"/>
          </p:nvPr>
        </p:nvSpPr>
        <p:spPr>
          <a:xfrm>
            <a:off x="381000" y="457200"/>
            <a:ext cx="7924800" cy="1462088"/>
          </a:xfrm>
        </p:spPr>
        <p:txBody>
          <a:bodyPr/>
          <a:lstStyle/>
          <a:p>
            <a:r>
              <a:rPr lang="en-CA" sz="4000"/>
              <a:t>Judge’s Instructions</a:t>
            </a:r>
          </a:p>
        </p:txBody>
      </p:sp>
      <p:sp>
        <p:nvSpPr>
          <p:cNvPr id="155651" name="Rectangle 3"/>
          <p:cNvSpPr>
            <a:spLocks noGrp="1" noChangeArrowheads="1"/>
          </p:cNvSpPr>
          <p:nvPr>
            <p:ph type="body" idx="1"/>
          </p:nvPr>
        </p:nvSpPr>
        <p:spPr>
          <a:xfrm>
            <a:off x="381000" y="1905000"/>
            <a:ext cx="8229600" cy="4343400"/>
          </a:xfrm>
        </p:spPr>
        <p:txBody>
          <a:bodyPr/>
          <a:lstStyle/>
          <a:p>
            <a:r>
              <a:rPr lang="en-CA" dirty="0">
                <a:latin typeface="Times New Roman" pitchFamily="18" charset="0"/>
              </a:rPr>
              <a:t>Studies suggest that jurors do not remember, understand, or accurately apply judicial instructions (</a:t>
            </a:r>
            <a:r>
              <a:rPr lang="en-CA" i="1" dirty="0">
                <a:latin typeface="Times New Roman" pitchFamily="18" charset="0"/>
              </a:rPr>
              <a:t>Lieberman &amp; Sales, 1997</a:t>
            </a:r>
            <a:r>
              <a:rPr lang="en-CA" dirty="0">
                <a:latin typeface="Times New Roman" pitchFamily="18" charset="0"/>
              </a:rPr>
              <a:t>)</a:t>
            </a:r>
          </a:p>
          <a:p>
            <a:r>
              <a:rPr lang="en-CA" dirty="0">
                <a:latin typeface="Times New Roman" pitchFamily="18" charset="0"/>
              </a:rPr>
              <a:t>Reforms for judges’ instructions have been proposed (e.g., rewriting instructions, providing a written copy to jurors)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211F34B4-FE37-43A2-83A7-29F6B065CB33}" type="slidenum">
              <a:rPr lang="en-CA"/>
              <a:pPr/>
              <a:t>22</a:t>
            </a:fld>
            <a:endParaRPr lang="en-CA"/>
          </a:p>
        </p:txBody>
      </p:sp>
      <p:sp>
        <p:nvSpPr>
          <p:cNvPr id="156674" name="Rectangle 2"/>
          <p:cNvSpPr>
            <a:spLocks noGrp="1" noChangeArrowheads="1"/>
          </p:cNvSpPr>
          <p:nvPr>
            <p:ph type="title"/>
          </p:nvPr>
        </p:nvSpPr>
        <p:spPr>
          <a:xfrm>
            <a:off x="457200" y="381000"/>
            <a:ext cx="8229600" cy="1371600"/>
          </a:xfrm>
        </p:spPr>
        <p:txBody>
          <a:bodyPr/>
          <a:lstStyle/>
          <a:p>
            <a:r>
              <a:rPr lang="en-CA" sz="4000" dirty="0"/>
              <a:t>Deliberations</a:t>
            </a:r>
          </a:p>
        </p:txBody>
      </p:sp>
      <p:sp>
        <p:nvSpPr>
          <p:cNvPr id="156675" name="Rectangle 3"/>
          <p:cNvSpPr>
            <a:spLocks noGrp="1" noChangeArrowheads="1"/>
          </p:cNvSpPr>
          <p:nvPr>
            <p:ph type="body" idx="1"/>
          </p:nvPr>
        </p:nvSpPr>
        <p:spPr>
          <a:xfrm>
            <a:off x="457200" y="1752600"/>
            <a:ext cx="7848600" cy="3886200"/>
          </a:xfrm>
        </p:spPr>
        <p:txBody>
          <a:bodyPr/>
          <a:lstStyle/>
          <a:p>
            <a:r>
              <a:rPr lang="en-CA" dirty="0">
                <a:latin typeface="Times New Roman" pitchFamily="18" charset="0"/>
              </a:rPr>
              <a:t>Two factors can influence a juror’s position on the case</a:t>
            </a:r>
          </a:p>
          <a:p>
            <a:pPr lvl="1"/>
            <a:r>
              <a:rPr lang="en-CA" dirty="0">
                <a:latin typeface="Times New Roman" pitchFamily="18" charset="0"/>
              </a:rPr>
              <a:t>Polarization</a:t>
            </a:r>
          </a:p>
          <a:p>
            <a:pPr lvl="1"/>
            <a:r>
              <a:rPr lang="en-CA" dirty="0">
                <a:latin typeface="Times New Roman" pitchFamily="18" charset="0"/>
              </a:rPr>
              <a:t>The leniency bias</a:t>
            </a:r>
          </a:p>
          <a:p>
            <a:r>
              <a:rPr lang="en-CA" dirty="0">
                <a:latin typeface="Times New Roman" pitchFamily="18" charset="0"/>
              </a:rPr>
              <a:t>Jury verdicts in Canada</a:t>
            </a:r>
          </a:p>
          <a:p>
            <a:r>
              <a:rPr lang="en-CA" dirty="0">
                <a:latin typeface="Times New Roman" pitchFamily="18" charset="0"/>
              </a:rPr>
              <a:t>Jury size</a:t>
            </a:r>
          </a:p>
          <a:p>
            <a:r>
              <a:rPr lang="en-CA" dirty="0">
                <a:latin typeface="Times New Roman" pitchFamily="18" charset="0"/>
              </a:rPr>
              <a:t>Deliberations</a:t>
            </a:r>
          </a:p>
          <a:p>
            <a:pPr lvl="1"/>
            <a:r>
              <a:rPr lang="en-CA" dirty="0">
                <a:latin typeface="Times New Roman" pitchFamily="18" charset="0"/>
              </a:rPr>
              <a:t>Verdict vs. Evidence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B86EE859-28EA-4134-BC66-802384C44A7A}" type="slidenum">
              <a:rPr lang="en-CA"/>
              <a:pPr/>
              <a:t>23</a:t>
            </a:fld>
            <a:endParaRPr lang="en-CA"/>
          </a:p>
        </p:txBody>
      </p:sp>
      <p:sp>
        <p:nvSpPr>
          <p:cNvPr id="157698" name="Rectangle 2"/>
          <p:cNvSpPr>
            <a:spLocks noGrp="1" noChangeArrowheads="1"/>
          </p:cNvSpPr>
          <p:nvPr>
            <p:ph type="title"/>
          </p:nvPr>
        </p:nvSpPr>
        <p:spPr/>
        <p:txBody>
          <a:bodyPr/>
          <a:lstStyle/>
          <a:p>
            <a:r>
              <a:rPr lang="en-CA" sz="4000"/>
              <a:t>Mathematical Models</a:t>
            </a:r>
          </a:p>
        </p:txBody>
      </p:sp>
      <p:sp>
        <p:nvSpPr>
          <p:cNvPr id="157699" name="Rectangle 3"/>
          <p:cNvSpPr>
            <a:spLocks noGrp="1" noChangeArrowheads="1"/>
          </p:cNvSpPr>
          <p:nvPr>
            <p:ph type="body" idx="1"/>
          </p:nvPr>
        </p:nvSpPr>
        <p:spPr>
          <a:xfrm>
            <a:off x="457200" y="1752600"/>
            <a:ext cx="7924800" cy="3886200"/>
          </a:xfrm>
        </p:spPr>
        <p:txBody>
          <a:bodyPr/>
          <a:lstStyle/>
          <a:p>
            <a:r>
              <a:rPr lang="en-CA">
                <a:latin typeface="Times New Roman" pitchFamily="18" charset="0"/>
              </a:rPr>
              <a:t>Views jury decision making as a set of mental calculations</a:t>
            </a:r>
          </a:p>
          <a:p>
            <a:pPr lvl="1">
              <a:buSzPct val="65000"/>
            </a:pPr>
            <a:r>
              <a:rPr lang="en-CA" sz="3200">
                <a:latin typeface="Times New Roman" pitchFamily="18" charset="0"/>
              </a:rPr>
              <a:t>  A mathematical weight is assigned to 	each piece of evidence (</a:t>
            </a:r>
            <a:r>
              <a:rPr lang="en-CA" sz="3200" i="1">
                <a:latin typeface="Times New Roman" pitchFamily="18" charset="0"/>
              </a:rPr>
              <a:t>Hastie, 1993</a:t>
            </a:r>
            <a:r>
              <a:rPr lang="en-CA" sz="3200">
                <a:latin typeface="Times New Roman" pitchFamily="18" charset="0"/>
              </a:rPr>
              <a:t>)</a:t>
            </a:r>
          </a:p>
          <a:p>
            <a:pPr lvl="1">
              <a:buSzPct val="65000"/>
            </a:pPr>
            <a:r>
              <a:rPr lang="en-CA" sz="3200">
                <a:latin typeface="Times New Roman" pitchFamily="18" charset="0"/>
              </a:rPr>
              <a:t>  Research indicates jurors do not put a 	value to each piece of evidence 	(</a:t>
            </a:r>
            <a:r>
              <a:rPr lang="en-CA" sz="3200" i="1">
                <a:latin typeface="Times New Roman" pitchFamily="18" charset="0"/>
              </a:rPr>
              <a:t>Ellsworth &amp; Mauro, 1998</a:t>
            </a:r>
            <a:r>
              <a:rPr lang="en-CA" sz="3200">
                <a:latin typeface="Times New Roman" pitchFamily="18" charset="0"/>
              </a:rPr>
              <a:t>) </a:t>
            </a:r>
          </a:p>
          <a:p>
            <a:pPr lvl="1">
              <a:buFont typeface="Wingdings" pitchFamily="2" charset="2"/>
              <a:buNone/>
            </a:pPr>
            <a:endParaRPr lang="en-CA" sz="3200">
              <a:latin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8F47D44A-010D-46EE-8617-444BFF4673CE}" type="slidenum">
              <a:rPr lang="en-CA"/>
              <a:pPr/>
              <a:t>24</a:t>
            </a:fld>
            <a:endParaRPr lang="en-CA"/>
          </a:p>
        </p:txBody>
      </p:sp>
      <p:sp>
        <p:nvSpPr>
          <p:cNvPr id="162818" name="Rectangle 2"/>
          <p:cNvSpPr>
            <a:spLocks noGrp="1" noChangeArrowheads="1"/>
          </p:cNvSpPr>
          <p:nvPr>
            <p:ph type="title"/>
          </p:nvPr>
        </p:nvSpPr>
        <p:spPr>
          <a:xfrm>
            <a:off x="381000" y="381000"/>
            <a:ext cx="8229600" cy="1371600"/>
          </a:xfrm>
        </p:spPr>
        <p:txBody>
          <a:bodyPr/>
          <a:lstStyle/>
          <a:p>
            <a:r>
              <a:rPr lang="en-CA" sz="4000"/>
              <a:t>Explanation Models</a:t>
            </a:r>
          </a:p>
        </p:txBody>
      </p:sp>
      <p:sp>
        <p:nvSpPr>
          <p:cNvPr id="162819" name="Rectangle 3"/>
          <p:cNvSpPr>
            <a:spLocks noGrp="1" noChangeArrowheads="1"/>
          </p:cNvSpPr>
          <p:nvPr>
            <p:ph type="body" idx="1"/>
          </p:nvPr>
        </p:nvSpPr>
        <p:spPr>
          <a:xfrm>
            <a:off x="381000" y="1752600"/>
            <a:ext cx="8075613" cy="4114800"/>
          </a:xfrm>
        </p:spPr>
        <p:txBody>
          <a:bodyPr/>
          <a:lstStyle/>
          <a:p>
            <a:r>
              <a:rPr lang="en-CA" dirty="0">
                <a:latin typeface="Times New Roman" pitchFamily="18" charset="0"/>
              </a:rPr>
              <a:t>Suggests evidence is organized into a coherent whole </a:t>
            </a:r>
          </a:p>
          <a:p>
            <a:pPr lvl="1">
              <a:buSzPct val="65000"/>
            </a:pPr>
            <a:r>
              <a:rPr lang="en-CA" sz="3200" dirty="0">
                <a:latin typeface="Times New Roman" pitchFamily="18" charset="0"/>
              </a:rPr>
              <a:t>  E.g., </a:t>
            </a:r>
            <a:r>
              <a:rPr lang="en-CA" sz="3200" b="1" dirty="0">
                <a:solidFill>
                  <a:schemeClr val="tx2"/>
                </a:solidFill>
                <a:latin typeface="Times New Roman" pitchFamily="18" charset="0"/>
              </a:rPr>
              <a:t>Story model</a:t>
            </a:r>
            <a:r>
              <a:rPr lang="en-CA" sz="3200" dirty="0">
                <a:latin typeface="Times New Roman" pitchFamily="18" charset="0"/>
              </a:rPr>
              <a:t>: Involves imposing a 	story structure to the evidence for each 	verdict option</a:t>
            </a:r>
          </a:p>
          <a:p>
            <a:r>
              <a:rPr lang="en-CA" dirty="0">
                <a:latin typeface="Times New Roman" pitchFamily="18" charset="0"/>
              </a:rPr>
              <a:t>Research indicates this is more consistent with how jurors make their decisions (</a:t>
            </a:r>
            <a:r>
              <a:rPr lang="en-CA" i="1" dirty="0">
                <a:latin typeface="Times New Roman" pitchFamily="18" charset="0"/>
              </a:rPr>
              <a:t>Pennington &amp; Hastie, 1988</a:t>
            </a:r>
            <a:r>
              <a:rPr lang="en-CA" dirty="0">
                <a:latin typeface="Times New Roman" pitchFamily="18" charset="0"/>
              </a:rPr>
              <a:t>)</a:t>
            </a:r>
          </a:p>
          <a:p>
            <a:pPr lvl="1">
              <a:buFont typeface="Wingdings" pitchFamily="2" charset="2"/>
              <a:buNone/>
            </a:pPr>
            <a:endParaRPr lang="en-CA" sz="3200" dirty="0">
              <a:latin typeface="Times New Roman" pitchFamily="18" charset="0"/>
            </a:endParaRPr>
          </a:p>
          <a:p>
            <a:endParaRPr lang="en-CA" sz="3500" dirty="0">
              <a:latin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678DC14B-703F-4DA3-9030-E6A17DE37B3A}" type="slidenum">
              <a:rPr lang="en-CA"/>
              <a:pPr/>
              <a:t>25</a:t>
            </a:fld>
            <a:endParaRPr lang="en-CA"/>
          </a:p>
        </p:txBody>
      </p:sp>
      <p:sp>
        <p:nvSpPr>
          <p:cNvPr id="163842" name="Rectangle 2"/>
          <p:cNvSpPr>
            <a:spLocks noGrp="1" noChangeArrowheads="1"/>
          </p:cNvSpPr>
          <p:nvPr>
            <p:ph type="title"/>
          </p:nvPr>
        </p:nvSpPr>
        <p:spPr>
          <a:xfrm>
            <a:off x="457200" y="381000"/>
            <a:ext cx="8229600" cy="1371600"/>
          </a:xfrm>
        </p:spPr>
        <p:txBody>
          <a:bodyPr/>
          <a:lstStyle/>
          <a:p>
            <a:r>
              <a:rPr lang="en-CA" sz="4000"/>
              <a:t>Predicting Verdicts</a:t>
            </a:r>
          </a:p>
        </p:txBody>
      </p:sp>
      <p:sp>
        <p:nvSpPr>
          <p:cNvPr id="163843" name="Rectangle 3"/>
          <p:cNvSpPr>
            <a:spLocks noGrp="1" noChangeArrowheads="1"/>
          </p:cNvSpPr>
          <p:nvPr>
            <p:ph type="body" idx="1"/>
          </p:nvPr>
        </p:nvSpPr>
        <p:spPr>
          <a:xfrm>
            <a:off x="457200" y="1524000"/>
            <a:ext cx="7923213" cy="4114800"/>
          </a:xfrm>
        </p:spPr>
        <p:txBody>
          <a:bodyPr/>
          <a:lstStyle/>
          <a:p>
            <a:r>
              <a:rPr lang="en-CA">
                <a:latin typeface="Times New Roman" pitchFamily="18" charset="0"/>
              </a:rPr>
              <a:t>Research has been conducted assessing if certain variables can predict verdict</a:t>
            </a:r>
          </a:p>
          <a:p>
            <a:r>
              <a:rPr lang="en-CA">
                <a:latin typeface="Times New Roman" pitchFamily="18" charset="0"/>
              </a:rPr>
              <a:t>Common variables assessed:</a:t>
            </a:r>
          </a:p>
          <a:p>
            <a:pPr lvl="1">
              <a:buSzPct val="65000"/>
            </a:pPr>
            <a:r>
              <a:rPr lang="en-CA">
                <a:latin typeface="Times New Roman" pitchFamily="18" charset="0"/>
              </a:rPr>
              <a:t> Demographic</a:t>
            </a:r>
          </a:p>
          <a:p>
            <a:pPr lvl="1">
              <a:buSzPct val="65000"/>
            </a:pPr>
            <a:r>
              <a:rPr lang="en-CA">
                <a:latin typeface="Times New Roman" pitchFamily="18" charset="0"/>
              </a:rPr>
              <a:t> Personality</a:t>
            </a:r>
          </a:p>
          <a:p>
            <a:pPr lvl="1">
              <a:buSzPct val="65000"/>
            </a:pPr>
            <a:r>
              <a:rPr lang="en-CA">
                <a:latin typeface="Times New Roman" pitchFamily="18" charset="0"/>
              </a:rPr>
              <a:t> Attitudes</a:t>
            </a:r>
          </a:p>
          <a:p>
            <a:pPr lvl="1">
              <a:buSzPct val="65000"/>
            </a:pPr>
            <a:r>
              <a:rPr lang="en-CA">
                <a:latin typeface="Times New Roman" pitchFamily="18" charset="0"/>
              </a:rPr>
              <a:t> Defendant characteristics</a:t>
            </a:r>
          </a:p>
          <a:p>
            <a:pPr lvl="1">
              <a:buSzPct val="65000"/>
            </a:pPr>
            <a:r>
              <a:rPr lang="en-CA">
                <a:latin typeface="Times New Roman" pitchFamily="18" charset="0"/>
              </a:rPr>
              <a:t> Victim characteristics</a:t>
            </a:r>
          </a:p>
          <a:p>
            <a:pPr lvl="1">
              <a:buSzPct val="65000"/>
            </a:pPr>
            <a:r>
              <a:rPr lang="en-CA">
                <a:latin typeface="Times New Roman" pitchFamily="18" charset="0"/>
              </a:rPr>
              <a:t> Expert testimony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6D37B7D3-FA55-46B4-BE4B-DC6DFBD0C2AE}" type="slidenum">
              <a:rPr lang="en-CA"/>
              <a:pPr/>
              <a:t>26</a:t>
            </a:fld>
            <a:endParaRPr lang="en-CA"/>
          </a:p>
        </p:txBody>
      </p:sp>
      <p:sp>
        <p:nvSpPr>
          <p:cNvPr id="164866" name="Rectangle 2"/>
          <p:cNvSpPr>
            <a:spLocks noGrp="1" noChangeArrowheads="1"/>
          </p:cNvSpPr>
          <p:nvPr>
            <p:ph type="title"/>
          </p:nvPr>
        </p:nvSpPr>
        <p:spPr>
          <a:xfrm>
            <a:off x="457200" y="304800"/>
            <a:ext cx="8229600" cy="1371600"/>
          </a:xfrm>
        </p:spPr>
        <p:txBody>
          <a:bodyPr/>
          <a:lstStyle/>
          <a:p>
            <a:r>
              <a:rPr lang="en-CA" sz="4000"/>
              <a:t>Demographics</a:t>
            </a:r>
          </a:p>
        </p:txBody>
      </p:sp>
      <p:sp>
        <p:nvSpPr>
          <p:cNvPr id="164867" name="Rectangle 3"/>
          <p:cNvSpPr>
            <a:spLocks noGrp="1" noChangeArrowheads="1"/>
          </p:cNvSpPr>
          <p:nvPr>
            <p:ph type="body" idx="1"/>
          </p:nvPr>
        </p:nvSpPr>
        <p:spPr>
          <a:xfrm>
            <a:off x="0" y="1676400"/>
            <a:ext cx="9144000" cy="3886200"/>
          </a:xfrm>
        </p:spPr>
        <p:txBody>
          <a:bodyPr/>
          <a:lstStyle/>
          <a:p>
            <a:r>
              <a:rPr lang="en-CA" dirty="0">
                <a:latin typeface="Times New Roman" pitchFamily="18" charset="0"/>
              </a:rPr>
              <a:t>The relation between juror demographic characteristics to verdicts is small and inconsistent (</a:t>
            </a:r>
            <a:r>
              <a:rPr lang="en-CA" i="1" dirty="0" err="1">
                <a:latin typeface="Times New Roman" pitchFamily="18" charset="0"/>
              </a:rPr>
              <a:t>Bonazzoli</a:t>
            </a:r>
            <a:r>
              <a:rPr lang="en-CA" i="1" dirty="0">
                <a:latin typeface="Times New Roman" pitchFamily="18" charset="0"/>
              </a:rPr>
              <a:t>, 1998</a:t>
            </a:r>
            <a:r>
              <a:rPr lang="en-CA" dirty="0">
                <a:latin typeface="Times New Roman" pitchFamily="18" charset="0"/>
              </a:rPr>
              <a:t>) </a:t>
            </a:r>
          </a:p>
          <a:p>
            <a:r>
              <a:rPr lang="en-CA" dirty="0">
                <a:latin typeface="Times New Roman" pitchFamily="18" charset="0"/>
              </a:rPr>
              <a:t>It appears there may be an interaction between the demographics of the jury and demographics of defendant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4976E6A8-10C6-4C1F-9033-2BDF0E177F0E}" type="slidenum">
              <a:rPr lang="en-CA"/>
              <a:pPr/>
              <a:t>27</a:t>
            </a:fld>
            <a:endParaRPr lang="en-CA"/>
          </a:p>
        </p:txBody>
      </p:sp>
      <p:sp>
        <p:nvSpPr>
          <p:cNvPr id="165890" name="Rectangle 2"/>
          <p:cNvSpPr>
            <a:spLocks noGrp="1" noChangeArrowheads="1"/>
          </p:cNvSpPr>
          <p:nvPr>
            <p:ph type="title"/>
          </p:nvPr>
        </p:nvSpPr>
        <p:spPr>
          <a:xfrm>
            <a:off x="457200" y="381000"/>
            <a:ext cx="8229600" cy="1371600"/>
          </a:xfrm>
        </p:spPr>
        <p:txBody>
          <a:bodyPr/>
          <a:lstStyle/>
          <a:p>
            <a:r>
              <a:rPr lang="en-CA" sz="4000"/>
              <a:t>Personality</a:t>
            </a:r>
          </a:p>
        </p:txBody>
      </p:sp>
      <p:sp>
        <p:nvSpPr>
          <p:cNvPr id="165891" name="Rectangle 3"/>
          <p:cNvSpPr>
            <a:spLocks noGrp="1" noChangeArrowheads="1"/>
          </p:cNvSpPr>
          <p:nvPr>
            <p:ph type="body" idx="1"/>
          </p:nvPr>
        </p:nvSpPr>
        <p:spPr>
          <a:xfrm>
            <a:off x="457200" y="1676400"/>
            <a:ext cx="7924800" cy="4953000"/>
          </a:xfrm>
        </p:spPr>
        <p:txBody>
          <a:bodyPr/>
          <a:lstStyle/>
          <a:p>
            <a:r>
              <a:rPr lang="en-CA" dirty="0">
                <a:latin typeface="Times New Roman" pitchFamily="18" charset="0"/>
              </a:rPr>
              <a:t>Moderate link between an authoritarian personality and rendering a guilty verdict: </a:t>
            </a:r>
          </a:p>
          <a:p>
            <a:pPr lvl="1">
              <a:buSzPct val="65000"/>
            </a:pPr>
            <a:r>
              <a:rPr lang="en-CA" sz="3200" dirty="0">
                <a:latin typeface="Times New Roman" pitchFamily="18" charset="0"/>
              </a:rPr>
              <a:t>  People who score high on 	authoritarianism tend to be conservative, 	rigid thinkers who comply with authority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2BD7809C-7C22-4409-A0F8-BE43E7179DF5}" type="slidenum">
              <a:rPr lang="en-CA"/>
              <a:pPr/>
              <a:t>28</a:t>
            </a:fld>
            <a:endParaRPr lang="en-CA"/>
          </a:p>
        </p:txBody>
      </p:sp>
      <p:sp>
        <p:nvSpPr>
          <p:cNvPr id="182274" name="Rectangle 2"/>
          <p:cNvSpPr>
            <a:spLocks noGrp="1" noChangeArrowheads="1"/>
          </p:cNvSpPr>
          <p:nvPr>
            <p:ph type="title"/>
          </p:nvPr>
        </p:nvSpPr>
        <p:spPr>
          <a:xfrm>
            <a:off x="457200" y="381000"/>
            <a:ext cx="8229600" cy="1371600"/>
          </a:xfrm>
        </p:spPr>
        <p:txBody>
          <a:bodyPr/>
          <a:lstStyle/>
          <a:p>
            <a:r>
              <a:rPr lang="en-US" sz="4000"/>
              <a:t>Attitudes</a:t>
            </a:r>
          </a:p>
        </p:txBody>
      </p:sp>
      <p:sp>
        <p:nvSpPr>
          <p:cNvPr id="182275" name="Rectangle 3"/>
          <p:cNvSpPr>
            <a:spLocks noGrp="1" noChangeArrowheads="1"/>
          </p:cNvSpPr>
          <p:nvPr>
            <p:ph type="body" idx="1"/>
          </p:nvPr>
        </p:nvSpPr>
        <p:spPr>
          <a:xfrm>
            <a:off x="457200" y="1676400"/>
            <a:ext cx="7848600" cy="4114800"/>
          </a:xfrm>
        </p:spPr>
        <p:txBody>
          <a:bodyPr/>
          <a:lstStyle/>
          <a:p>
            <a:r>
              <a:rPr lang="en-CA">
                <a:latin typeface="Times New Roman" pitchFamily="18" charset="0"/>
              </a:rPr>
              <a:t>Jurors willing to give the death penalty are more likely to render a guilty verdict than those opposed to the death penalty </a:t>
            </a:r>
            <a:r>
              <a:rPr lang="en-CA" i="1">
                <a:latin typeface="Times New Roman" pitchFamily="18" charset="0"/>
              </a:rPr>
              <a:t>(Horowitz &amp; Seguin, 1986) </a:t>
            </a:r>
          </a:p>
          <a:p>
            <a:r>
              <a:rPr lang="en-CA">
                <a:latin typeface="Times New Roman" pitchFamily="18" charset="0"/>
              </a:rPr>
              <a:t>Research on other attitudes or values is insufficient to reach definitive conclusions 	</a:t>
            </a:r>
            <a:r>
              <a:rPr lang="en-CA" sz="3900">
                <a:latin typeface="Times New Roman" pitchFamily="18" charset="0"/>
              </a:rP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614E0B55-15BE-4DA6-A26A-501393316CB4}" type="slidenum">
              <a:rPr lang="en-CA"/>
              <a:pPr/>
              <a:t>29</a:t>
            </a:fld>
            <a:endParaRPr lang="en-CA"/>
          </a:p>
        </p:txBody>
      </p:sp>
      <p:sp>
        <p:nvSpPr>
          <p:cNvPr id="183298" name="Rectangle 2"/>
          <p:cNvSpPr>
            <a:spLocks noGrp="1" noChangeArrowheads="1"/>
          </p:cNvSpPr>
          <p:nvPr>
            <p:ph type="title"/>
          </p:nvPr>
        </p:nvSpPr>
        <p:spPr/>
        <p:txBody>
          <a:bodyPr/>
          <a:lstStyle/>
          <a:p>
            <a:r>
              <a:rPr lang="en-US" sz="4000"/>
              <a:t>Defendant Characteristics</a:t>
            </a:r>
          </a:p>
        </p:txBody>
      </p:sp>
      <p:sp>
        <p:nvSpPr>
          <p:cNvPr id="183299" name="Rectangle 3"/>
          <p:cNvSpPr>
            <a:spLocks noGrp="1" noChangeArrowheads="1"/>
          </p:cNvSpPr>
          <p:nvPr>
            <p:ph type="body" idx="1"/>
          </p:nvPr>
        </p:nvSpPr>
        <p:spPr>
          <a:xfrm>
            <a:off x="533400" y="1752600"/>
            <a:ext cx="7315200" cy="4114800"/>
          </a:xfrm>
        </p:spPr>
        <p:txBody>
          <a:bodyPr/>
          <a:lstStyle/>
          <a:p>
            <a:r>
              <a:rPr lang="en-CA">
                <a:latin typeface="Times New Roman" pitchFamily="18" charset="0"/>
              </a:rPr>
              <a:t>Criminal history has been found to impact verdicts (</a:t>
            </a:r>
            <a:r>
              <a:rPr lang="en-CA" i="1">
                <a:latin typeface="Times New Roman" pitchFamily="18" charset="0"/>
              </a:rPr>
              <a:t>Hans &amp; Doob, 1976)</a:t>
            </a:r>
          </a:p>
          <a:p>
            <a:r>
              <a:rPr lang="en-CA">
                <a:latin typeface="Times New Roman" pitchFamily="18" charset="0"/>
              </a:rPr>
              <a:t>Small relationship between attractiveness of the defendant and verdict </a:t>
            </a:r>
            <a:r>
              <a:rPr lang="en-CA" i="1">
                <a:latin typeface="Times New Roman" pitchFamily="18" charset="0"/>
              </a:rPr>
              <a:t>(Izzett &amp; Leginski, 1974</a:t>
            </a:r>
            <a:r>
              <a:rPr lang="en-CA">
                <a:latin typeface="Times New Roman" pitchFamily="18" charset="0"/>
              </a:rPr>
              <a:t>)</a:t>
            </a:r>
          </a:p>
          <a:p>
            <a:endParaRPr lang="en-US">
              <a:latin typeface="Times New Roman" pitchFamily="18" charset="0"/>
            </a:endParaRPr>
          </a:p>
          <a:p>
            <a:endParaRPr lang="en-US" sz="3500">
              <a:latin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5C4F4B61-F78A-4BDE-8318-F0E0C0B0070A}" type="slidenum">
              <a:rPr lang="en-CA"/>
              <a:pPr/>
              <a:t>30</a:t>
            </a:fld>
            <a:endParaRPr lang="en-CA"/>
          </a:p>
        </p:txBody>
      </p:sp>
      <p:sp>
        <p:nvSpPr>
          <p:cNvPr id="166914" name="Rectangle 2"/>
          <p:cNvSpPr>
            <a:spLocks noGrp="1" noChangeArrowheads="1"/>
          </p:cNvSpPr>
          <p:nvPr>
            <p:ph type="title"/>
          </p:nvPr>
        </p:nvSpPr>
        <p:spPr>
          <a:xfrm>
            <a:off x="533400" y="457200"/>
            <a:ext cx="7313613" cy="1143000"/>
          </a:xfrm>
        </p:spPr>
        <p:txBody>
          <a:bodyPr/>
          <a:lstStyle/>
          <a:p>
            <a:r>
              <a:rPr lang="en-CA" sz="4000"/>
              <a:t>Victim Characteristics</a:t>
            </a:r>
          </a:p>
        </p:txBody>
      </p:sp>
      <p:sp>
        <p:nvSpPr>
          <p:cNvPr id="166915" name="Rectangle 3"/>
          <p:cNvSpPr>
            <a:spLocks noGrp="1" noChangeArrowheads="1"/>
          </p:cNvSpPr>
          <p:nvPr>
            <p:ph type="body" idx="1"/>
          </p:nvPr>
        </p:nvSpPr>
        <p:spPr>
          <a:xfrm>
            <a:off x="533400" y="1447800"/>
            <a:ext cx="8077200" cy="4800600"/>
          </a:xfrm>
        </p:spPr>
        <p:txBody>
          <a:bodyPr/>
          <a:lstStyle/>
          <a:p>
            <a:r>
              <a:rPr lang="en-CA">
                <a:latin typeface="Times New Roman" pitchFamily="18" charset="0"/>
              </a:rPr>
              <a:t>A central victim characteristic that has been examined concerns a female’s sexual history in sexual assault cases</a:t>
            </a:r>
          </a:p>
          <a:p>
            <a:pPr lvl="1">
              <a:buSzPct val="65000"/>
            </a:pPr>
            <a:r>
              <a:rPr lang="en-CA" sz="3200">
                <a:latin typeface="Times New Roman" pitchFamily="18" charset="0"/>
              </a:rPr>
              <a:t>  A victim’s sexual history has been found 	to have a significant impact on jurors’ 	decision making</a:t>
            </a:r>
          </a:p>
          <a:p>
            <a:pPr lvl="1">
              <a:buSzPct val="65000"/>
            </a:pPr>
            <a:r>
              <a:rPr lang="en-CA" sz="3200">
                <a:latin typeface="Times New Roman" pitchFamily="18" charset="0"/>
              </a:rPr>
              <a:t>  In Canada, victim’s sexual history can 	only be admitted if the trial judge believes 	it is relevant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CA"/>
              <a:t>Copyright </a:t>
            </a:r>
            <a:r>
              <a:rPr lang="en-US"/>
              <a:t>© </a:t>
            </a:r>
            <a:r>
              <a:rPr lang="en-CA"/>
              <a:t>2009 Pearson Education Canada</a:t>
            </a:r>
          </a:p>
        </p:txBody>
      </p:sp>
      <p:sp>
        <p:nvSpPr>
          <p:cNvPr id="5" name="Slide Number Placeholder 4"/>
          <p:cNvSpPr>
            <a:spLocks noGrp="1"/>
          </p:cNvSpPr>
          <p:nvPr>
            <p:ph type="sldNum" sz="quarter" idx="11"/>
          </p:nvPr>
        </p:nvSpPr>
        <p:spPr/>
        <p:txBody>
          <a:bodyPr/>
          <a:lstStyle/>
          <a:p>
            <a:r>
              <a:rPr lang="en-CA"/>
              <a:t>7 - </a:t>
            </a:r>
            <a:fld id="{381CD235-288C-4966-8A1B-53E00C075CE2}" type="slidenum">
              <a:rPr lang="en-CA"/>
              <a:pPr/>
              <a:t>31</a:t>
            </a:fld>
            <a:endParaRPr lang="en-CA"/>
          </a:p>
        </p:txBody>
      </p:sp>
      <p:sp>
        <p:nvSpPr>
          <p:cNvPr id="184322" name="Rectangle 2"/>
          <p:cNvSpPr>
            <a:spLocks noGrp="1" noChangeArrowheads="1"/>
          </p:cNvSpPr>
          <p:nvPr>
            <p:ph type="title"/>
          </p:nvPr>
        </p:nvSpPr>
        <p:spPr>
          <a:xfrm>
            <a:off x="457200" y="381000"/>
            <a:ext cx="8229600" cy="1371600"/>
          </a:xfrm>
        </p:spPr>
        <p:txBody>
          <a:bodyPr/>
          <a:lstStyle/>
          <a:p>
            <a:r>
              <a:rPr lang="en-US" sz="4000"/>
              <a:t>Expert Testimony</a:t>
            </a:r>
          </a:p>
        </p:txBody>
      </p:sp>
      <p:sp>
        <p:nvSpPr>
          <p:cNvPr id="184323" name="Rectangle 3"/>
          <p:cNvSpPr>
            <a:spLocks noGrp="1" noChangeArrowheads="1"/>
          </p:cNvSpPr>
          <p:nvPr>
            <p:ph type="body" idx="1"/>
          </p:nvPr>
        </p:nvSpPr>
        <p:spPr>
          <a:xfrm>
            <a:off x="457200" y="1676400"/>
            <a:ext cx="7924800" cy="4114800"/>
          </a:xfrm>
        </p:spPr>
        <p:txBody>
          <a:bodyPr/>
          <a:lstStyle/>
          <a:p>
            <a:r>
              <a:rPr lang="en-CA">
                <a:latin typeface="Times New Roman" pitchFamily="18" charset="0"/>
              </a:rPr>
              <a:t>Expert witnesses may be called to explain evidence to jurors</a:t>
            </a:r>
          </a:p>
          <a:p>
            <a:r>
              <a:rPr lang="en-CA">
                <a:latin typeface="Times New Roman" pitchFamily="18" charset="0"/>
              </a:rPr>
              <a:t>Influence of expert testimony can vary depending on:</a:t>
            </a:r>
          </a:p>
          <a:p>
            <a:pPr lvl="1">
              <a:buSzPct val="65000"/>
            </a:pPr>
            <a:r>
              <a:rPr lang="en-CA" sz="3200">
                <a:latin typeface="Times New Roman" pitchFamily="18" charset="0"/>
              </a:rPr>
              <a:t> Race and gender of the expert</a:t>
            </a:r>
          </a:p>
          <a:p>
            <a:pPr lvl="1">
              <a:buSzPct val="65000"/>
            </a:pPr>
            <a:r>
              <a:rPr lang="en-CA" sz="3200">
                <a:latin typeface="Times New Roman" pitchFamily="18" charset="0"/>
              </a:rPr>
              <a:t> Complexity of the testimony </a:t>
            </a:r>
          </a:p>
          <a:p>
            <a:pPr lvl="1">
              <a:buSzPct val="65000"/>
            </a:pPr>
            <a:r>
              <a:rPr lang="en-CA" sz="3200">
                <a:latin typeface="Times New Roman" pitchFamily="18" charset="0"/>
              </a:rPr>
              <a:t> Credentials of the expert</a:t>
            </a:r>
          </a:p>
        </p:txBody>
      </p:sp>
    </p:spTree>
  </p:cSld>
  <p:clrMapOvr>
    <a:masterClrMapping/>
  </p:clrMapOvr>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Pixel</Template>
  <TotalTime>2233</TotalTime>
  <Words>3263</Words>
  <Application>Microsoft Office PowerPoint</Application>
  <PresentationFormat>On-screen Show (4:3)</PresentationFormat>
  <Paragraphs>487</Paragraphs>
  <Slides>31</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Arial Black</vt:lpstr>
      <vt:lpstr>Times New Roman</vt:lpstr>
      <vt:lpstr>Wingdings</vt:lpstr>
      <vt:lpstr>Pixel</vt:lpstr>
      <vt:lpstr>PowerPoint Presentation</vt:lpstr>
      <vt:lpstr>Outline</vt:lpstr>
      <vt:lpstr>The Right to a Jury Trial</vt:lpstr>
      <vt:lpstr>Trial by Jury or Judge Alone</vt:lpstr>
      <vt:lpstr>Selecting a Jury</vt:lpstr>
      <vt:lpstr>Scientific Jury Selection: U.S.</vt:lpstr>
      <vt:lpstr>Broad-Based Approach</vt:lpstr>
      <vt:lpstr>Case-Specific Approach</vt:lpstr>
      <vt:lpstr>Characteristics of a Jury</vt:lpstr>
      <vt:lpstr>Threats to Impartiality</vt:lpstr>
      <vt:lpstr>Increasing Impartiality</vt:lpstr>
      <vt:lpstr>Change of Venue</vt:lpstr>
      <vt:lpstr>Adjournment</vt:lpstr>
      <vt:lpstr>Challenge for Cause</vt:lpstr>
      <vt:lpstr>Jury Functions</vt:lpstr>
      <vt:lpstr>Jury Nullification</vt:lpstr>
      <vt:lpstr>Juror Comprehension Aids</vt:lpstr>
      <vt:lpstr>Note-taking</vt:lpstr>
      <vt:lpstr>  Asking Questions</vt:lpstr>
      <vt:lpstr>Disregarding Inadmissible Evidence</vt:lpstr>
      <vt:lpstr>Judge’s Instructions</vt:lpstr>
      <vt:lpstr>Deliberations</vt:lpstr>
      <vt:lpstr>Mathematical Models</vt:lpstr>
      <vt:lpstr>Explanation Models</vt:lpstr>
      <vt:lpstr>Predicting Verdicts</vt:lpstr>
      <vt:lpstr>Demographics</vt:lpstr>
      <vt:lpstr>Personality</vt:lpstr>
      <vt:lpstr>Attitudes</vt:lpstr>
      <vt:lpstr>Defendant Characteristics</vt:lpstr>
      <vt:lpstr>Victim Characteristics</vt:lpstr>
      <vt:lpstr>Expert Testimony</vt:lpstr>
    </vt:vector>
  </TitlesOfParts>
  <Company>Carleton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Krista Richard</dc:creator>
  <cp:lastModifiedBy>Christine</cp:lastModifiedBy>
  <cp:revision>313</cp:revision>
  <cp:lastPrinted>1601-01-01T00:00:00Z</cp:lastPrinted>
  <dcterms:created xsi:type="dcterms:W3CDTF">2004-11-08T17:17:12Z</dcterms:created>
  <dcterms:modified xsi:type="dcterms:W3CDTF">2016-12-21T20:31:20Z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5</vt:i4>
  </property>
</Properties>
</file>