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4"/>
  </p:notesMasterIdLst>
  <p:sldIdLst>
    <p:sldId id="256" r:id="rId2"/>
    <p:sldId id="257" r:id="rId3"/>
    <p:sldId id="258" r:id="rId4"/>
    <p:sldId id="259" r:id="rId5"/>
    <p:sldId id="260" r:id="rId6"/>
    <p:sldId id="267" r:id="rId7"/>
    <p:sldId id="261" r:id="rId8"/>
    <p:sldId id="262" r:id="rId9"/>
    <p:sldId id="263" r:id="rId10"/>
    <p:sldId id="264" r:id="rId11"/>
    <p:sldId id="265"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ADDFCC-4B08-4648-B46A-D99237E1BFA1}" type="datetimeFigureOut">
              <a:rPr lang="en-US" smtClean="0"/>
              <a:t>12/7/2011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F288A7-CF51-4043-9F16-D69D442A320A}"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F288A7-CF51-4043-9F16-D69D442A320A}" type="slidenum">
              <a:rPr lang="en-US" smtClean="0"/>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F53299DE-BB86-4DD2-A0D5-874AAF8AA758}" type="datetimeFigureOut">
              <a:rPr lang="en-US" smtClean="0"/>
              <a:t>12/7/2011</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3DEA07C7-6525-460C-850D-383777168C04}"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F53299DE-BB86-4DD2-A0D5-874AAF8AA758}" type="datetimeFigureOut">
              <a:rPr lang="en-US" smtClean="0"/>
              <a:t>12/7/2011</a:t>
            </a:fld>
            <a:endParaRPr lang="en-US"/>
          </a:p>
        </p:txBody>
      </p:sp>
      <p:sp>
        <p:nvSpPr>
          <p:cNvPr id="9" name="Slide Number Placeholder 8"/>
          <p:cNvSpPr>
            <a:spLocks noGrp="1"/>
          </p:cNvSpPr>
          <p:nvPr>
            <p:ph type="sldNum" sz="quarter" idx="15"/>
          </p:nvPr>
        </p:nvSpPr>
        <p:spPr/>
        <p:txBody>
          <a:bodyPr rtlCol="0"/>
          <a:lstStyle/>
          <a:p>
            <a:fld id="{3DEA07C7-6525-460C-850D-383777168C04}"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F53299DE-BB86-4DD2-A0D5-874AAF8AA758}" type="datetimeFigureOut">
              <a:rPr lang="en-US" smtClean="0"/>
              <a:t>12/7/2011</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3DEA07C7-6525-460C-850D-383777168C04}"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53299DE-BB86-4DD2-A0D5-874AAF8AA758}" type="datetimeFigureOut">
              <a:rPr lang="en-US" smtClean="0"/>
              <a:t>12/7/2011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EA07C7-6525-460C-850D-383777168C04}"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53299DE-BB86-4DD2-A0D5-874AAF8AA758}" type="datetimeFigureOut">
              <a:rPr lang="en-US" smtClean="0"/>
              <a:t>12/7/2011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EA07C7-6525-460C-850D-383777168C04}"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F53299DE-BB86-4DD2-A0D5-874AAF8AA758}" type="datetimeFigureOut">
              <a:rPr lang="en-US" smtClean="0"/>
              <a:t>12/7/2011</a:t>
            </a:fld>
            <a:endParaRPr lang="en-US"/>
          </a:p>
        </p:txBody>
      </p:sp>
      <p:sp>
        <p:nvSpPr>
          <p:cNvPr id="7" name="Slide Number Placeholder 6"/>
          <p:cNvSpPr>
            <a:spLocks noGrp="1"/>
          </p:cNvSpPr>
          <p:nvPr>
            <p:ph type="sldNum" sz="quarter" idx="11"/>
          </p:nvPr>
        </p:nvSpPr>
        <p:spPr/>
        <p:txBody>
          <a:bodyPr rtlCol="0"/>
          <a:lstStyle/>
          <a:p>
            <a:fld id="{3DEA07C7-6525-460C-850D-383777168C04}"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3299DE-BB86-4DD2-A0D5-874AAF8AA758}" type="datetimeFigureOut">
              <a:rPr lang="en-US" smtClean="0"/>
              <a:t>12/7/2011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EA07C7-6525-460C-850D-383777168C0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F53299DE-BB86-4DD2-A0D5-874AAF8AA758}" type="datetimeFigureOut">
              <a:rPr lang="en-US" smtClean="0"/>
              <a:t>12/7/2011</a:t>
            </a:fld>
            <a:endParaRPr lang="en-US"/>
          </a:p>
        </p:txBody>
      </p:sp>
      <p:sp>
        <p:nvSpPr>
          <p:cNvPr id="22" name="Slide Number Placeholder 21"/>
          <p:cNvSpPr>
            <a:spLocks noGrp="1"/>
          </p:cNvSpPr>
          <p:nvPr>
            <p:ph type="sldNum" sz="quarter" idx="15"/>
          </p:nvPr>
        </p:nvSpPr>
        <p:spPr/>
        <p:txBody>
          <a:bodyPr rtlCol="0"/>
          <a:lstStyle/>
          <a:p>
            <a:fld id="{3DEA07C7-6525-460C-850D-383777168C04}"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F53299DE-BB86-4DD2-A0D5-874AAF8AA758}" type="datetimeFigureOut">
              <a:rPr lang="en-US" smtClean="0"/>
              <a:t>12/7/2011</a:t>
            </a:fld>
            <a:endParaRPr lang="en-US"/>
          </a:p>
        </p:txBody>
      </p:sp>
      <p:sp>
        <p:nvSpPr>
          <p:cNvPr id="18" name="Slide Number Placeholder 17"/>
          <p:cNvSpPr>
            <a:spLocks noGrp="1"/>
          </p:cNvSpPr>
          <p:nvPr>
            <p:ph type="sldNum" sz="quarter" idx="11"/>
          </p:nvPr>
        </p:nvSpPr>
        <p:spPr/>
        <p:txBody>
          <a:bodyPr rtlCol="0"/>
          <a:lstStyle/>
          <a:p>
            <a:fld id="{3DEA07C7-6525-460C-850D-383777168C04}"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3299DE-BB86-4DD2-A0D5-874AAF8AA758}" type="datetimeFigureOut">
              <a:rPr lang="en-US" smtClean="0"/>
              <a:t>12/7/2011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EA07C7-6525-460C-850D-383777168C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3299DE-BB86-4DD2-A0D5-874AAF8AA758}" type="datetimeFigureOut">
              <a:rPr lang="en-US" smtClean="0"/>
              <a:t>12/7/2011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EA07C7-6525-460C-850D-383777168C0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F53299DE-BB86-4DD2-A0D5-874AAF8AA758}" type="datetimeFigureOut">
              <a:rPr lang="en-US" smtClean="0"/>
              <a:t>12/7/2011</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DEA07C7-6525-460C-850D-383777168C0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UTOPIAN FICTION</a:t>
            </a:r>
            <a:endParaRPr lang="en-US" dirty="0"/>
          </a:p>
        </p:txBody>
      </p:sp>
      <p:sp>
        <p:nvSpPr>
          <p:cNvPr id="3" name="Subtitle 2"/>
          <p:cNvSpPr>
            <a:spLocks noGrp="1"/>
          </p:cNvSpPr>
          <p:nvPr>
            <p:ph type="subTitle" idx="1"/>
          </p:nvPr>
        </p:nvSpPr>
        <p:spPr/>
        <p:txBody>
          <a:bodyPr/>
          <a:lstStyle/>
          <a:p>
            <a:r>
              <a:rPr lang="en-US" dirty="0" smtClean="0"/>
              <a:t>EXAM REVIEW</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Identification of Terms</a:t>
            </a:r>
            <a:endParaRPr lang="en-US" dirty="0"/>
          </a:p>
        </p:txBody>
      </p:sp>
      <p:sp>
        <p:nvSpPr>
          <p:cNvPr id="3" name="Content Placeholder 2"/>
          <p:cNvSpPr>
            <a:spLocks noGrp="1"/>
          </p:cNvSpPr>
          <p:nvPr>
            <p:ph sz="quarter" idx="1"/>
          </p:nvPr>
        </p:nvSpPr>
        <p:spPr/>
        <p:txBody>
          <a:bodyPr>
            <a:normAutofit lnSpcReduction="10000"/>
          </a:bodyPr>
          <a:lstStyle/>
          <a:p>
            <a:r>
              <a:rPr lang="en-CA" b="1" dirty="0" smtClean="0"/>
              <a:t>For the following terms, identify </a:t>
            </a:r>
            <a:r>
              <a:rPr lang="en-CA" b="1" dirty="0" smtClean="0"/>
              <a:t>the book and author with which they are associated, and, briefly, explain their significance to the work. Each answer is worth 2 marks</a:t>
            </a:r>
            <a:r>
              <a:rPr lang="en-CA" b="1" dirty="0" smtClean="0"/>
              <a:t>.</a:t>
            </a:r>
          </a:p>
          <a:p>
            <a:endParaRPr lang="en-CA" b="1" dirty="0" smtClean="0"/>
          </a:p>
          <a:p>
            <a:r>
              <a:rPr lang="en-CA" b="1" dirty="0" smtClean="0"/>
              <a:t>1. Two Minutes Hate</a:t>
            </a:r>
          </a:p>
          <a:p>
            <a:r>
              <a:rPr lang="en-CA" dirty="0" smtClean="0"/>
              <a:t>In George Orwell’s </a:t>
            </a:r>
            <a:r>
              <a:rPr lang="en-CA" u="sng" dirty="0" smtClean="0"/>
              <a:t>Nineteen Eighty-Four</a:t>
            </a:r>
            <a:r>
              <a:rPr lang="en-CA" dirty="0" smtClean="0"/>
              <a:t>, the Two Minutes Hate is a daily ritual in which pictures of Oceania’s enemies are shown to citizens in order provoke feelings of rage and hate.  The Two Minutes Hate illustrates how sexual energy is redirected towards love for the state.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Identification of Terms</a:t>
            </a:r>
            <a:endParaRPr lang="en-US" dirty="0"/>
          </a:p>
        </p:txBody>
      </p:sp>
      <p:sp>
        <p:nvSpPr>
          <p:cNvPr id="3" name="Content Placeholder 2"/>
          <p:cNvSpPr>
            <a:spLocks noGrp="1"/>
          </p:cNvSpPr>
          <p:nvPr>
            <p:ph sz="quarter" idx="1"/>
          </p:nvPr>
        </p:nvSpPr>
        <p:spPr/>
        <p:txBody>
          <a:bodyPr>
            <a:normAutofit/>
          </a:bodyPr>
          <a:lstStyle/>
          <a:p>
            <a:r>
              <a:rPr lang="en-CA" b="1" dirty="0" smtClean="0"/>
              <a:t>For the following terms, identify </a:t>
            </a:r>
            <a:r>
              <a:rPr lang="en-CA" b="1" dirty="0" smtClean="0"/>
              <a:t>the book and author with which they are associated, and, briefly, explain their significance to the work. Each answer is worth 2 marks</a:t>
            </a:r>
            <a:r>
              <a:rPr lang="en-CA" b="1" dirty="0" smtClean="0"/>
              <a:t>.</a:t>
            </a:r>
          </a:p>
          <a:p>
            <a:endParaRPr lang="en-CA" b="1" dirty="0" smtClean="0"/>
          </a:p>
          <a:p>
            <a:r>
              <a:rPr lang="en-CA" b="1" dirty="0" smtClean="0"/>
              <a:t>2. </a:t>
            </a:r>
            <a:r>
              <a:rPr lang="en-CA" b="1" dirty="0" err="1" smtClean="0"/>
              <a:t>Malpais</a:t>
            </a:r>
            <a:endParaRPr lang="en-US" u="sng" dirty="0" smtClean="0"/>
          </a:p>
          <a:p>
            <a:r>
              <a:rPr lang="en-US" dirty="0" smtClean="0"/>
              <a:t>In </a:t>
            </a:r>
            <a:r>
              <a:rPr lang="en-US" dirty="0" err="1" smtClean="0"/>
              <a:t>Aldous</a:t>
            </a:r>
            <a:r>
              <a:rPr lang="en-US" dirty="0" smtClean="0"/>
              <a:t> Huxley’s </a:t>
            </a:r>
            <a:r>
              <a:rPr lang="en-US" u="sng" dirty="0" smtClean="0"/>
              <a:t>Brave New World</a:t>
            </a:r>
            <a:r>
              <a:rPr lang="en-US" dirty="0" smtClean="0"/>
              <a:t>, </a:t>
            </a:r>
            <a:r>
              <a:rPr lang="en-US" dirty="0" err="1" smtClean="0"/>
              <a:t>Malpais</a:t>
            </a:r>
            <a:r>
              <a:rPr lang="en-US" dirty="0" smtClean="0"/>
              <a:t> is the location of the Savage Reservation.  As a traditional society where deep feeling is still possible, </a:t>
            </a:r>
            <a:r>
              <a:rPr lang="en-US" dirty="0" err="1" smtClean="0"/>
              <a:t>Malpais</a:t>
            </a:r>
            <a:r>
              <a:rPr lang="en-US" dirty="0" smtClean="0"/>
              <a:t> is a foil to the </a:t>
            </a:r>
            <a:r>
              <a:rPr lang="en-US" dirty="0" err="1" smtClean="0"/>
              <a:t>technologized</a:t>
            </a:r>
            <a:r>
              <a:rPr lang="en-US" dirty="0" smtClean="0"/>
              <a:t> society of the World State.</a:t>
            </a:r>
            <a:endParaRPr lang="en-CA"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Passages</a:t>
            </a:r>
            <a:endParaRPr lang="en-US" dirty="0"/>
          </a:p>
        </p:txBody>
      </p:sp>
      <p:sp>
        <p:nvSpPr>
          <p:cNvPr id="3" name="Content Placeholder 2"/>
          <p:cNvSpPr>
            <a:spLocks noGrp="1"/>
          </p:cNvSpPr>
          <p:nvPr>
            <p:ph sz="quarter" idx="1"/>
          </p:nvPr>
        </p:nvSpPr>
        <p:spPr/>
        <p:txBody>
          <a:bodyPr/>
          <a:lstStyle/>
          <a:p>
            <a:r>
              <a:rPr lang="en-CA" b="1" dirty="0" smtClean="0"/>
              <a:t>For each passage, identify what </a:t>
            </a:r>
            <a:r>
              <a:rPr lang="en-CA" b="1" dirty="0" smtClean="0"/>
              <a:t>book by which author do they come from (1 mark</a:t>
            </a:r>
            <a:r>
              <a:rPr lang="en-CA" b="1" dirty="0" smtClean="0"/>
              <a:t>).  </a:t>
            </a:r>
            <a:r>
              <a:rPr lang="en-CA" b="1" dirty="0" smtClean="0"/>
              <a:t>What is the context of the passage and, if applicable, who is the speaker (1 mark)?  Discuss the importance of the passage to the text in question (3 marks).  Each answer has a total of 5 marks.</a:t>
            </a:r>
            <a:endParaRPr lang="en-US" dirty="0" smtClean="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lstStyle/>
          <a:p>
            <a:r>
              <a:rPr lang="en-US" dirty="0" smtClean="0"/>
              <a:t>Passages</a:t>
            </a:r>
            <a:endParaRPr lang="en-US" dirty="0"/>
          </a:p>
        </p:txBody>
      </p:sp>
      <p:sp>
        <p:nvSpPr>
          <p:cNvPr id="3" name="Content Placeholder 2"/>
          <p:cNvSpPr>
            <a:spLocks noGrp="1"/>
          </p:cNvSpPr>
          <p:nvPr>
            <p:ph sz="quarter" idx="1"/>
          </p:nvPr>
        </p:nvSpPr>
        <p:spPr>
          <a:xfrm>
            <a:off x="0" y="838200"/>
            <a:ext cx="8382000" cy="5562600"/>
          </a:xfrm>
        </p:spPr>
        <p:txBody>
          <a:bodyPr>
            <a:noAutofit/>
          </a:bodyPr>
          <a:lstStyle/>
          <a:p>
            <a:pPr indent="274320">
              <a:buNone/>
            </a:pPr>
            <a:r>
              <a:rPr lang="en-US" sz="1900" dirty="0" smtClean="0"/>
              <a:t>Paul narrowed his eyes, excluding everything from his field of vision but the colonial tableau, and imagined that he and Anita had pushed this far into the upstate wilderness, and the nearest neighbor twenty-eight miles away.  She was making soap, candles, and thick wool clothes for a hard winter ahead, and he, if they weren’t to starve, had to mold bullets and go shoot a bear.  Concentrating hard on the illusion, Paul was able to muster a feeling of positive gratitude for Anita’s presence, to thank God for a woman at his side to help with the petrifying amount of work involved in merely surviving.  As, in his imagination, he brought home a bear to Anita, and she cleaned it and salted it away, he felt a tremendous lift – the two of them winning by sinew and guts a mountain of strong, red meat from an inhospitable world.  And he would mold more bullets, and she would make more candles and soap from the bear fat, until late at night, when Paul and Anita would tumble down together on a bundle of straw in the corner, dog-tired and sweaty, make love, and sleep hard until the brittle-cold dawn. …</a:t>
            </a:r>
          </a:p>
          <a:p>
            <a:pPr indent="274320">
              <a:buNone/>
            </a:pPr>
            <a:r>
              <a:rPr lang="en-US" sz="1900" dirty="0" smtClean="0"/>
              <a:t>“</a:t>
            </a:r>
            <a:r>
              <a:rPr lang="en-US" sz="1900" i="1" dirty="0" err="1" smtClean="0"/>
              <a:t>Urdle-urdle-urdle</a:t>
            </a:r>
            <a:r>
              <a:rPr lang="en-US" sz="1900" dirty="0" smtClean="0"/>
              <a:t>,” went the automatic washing machine.  “</a:t>
            </a:r>
            <a:r>
              <a:rPr lang="en-US" sz="1900" i="1" dirty="0" err="1" smtClean="0"/>
              <a:t>Urdle-urdle-ur</a:t>
            </a:r>
            <a:r>
              <a:rPr lang="en-US" sz="1900" i="1" dirty="0" smtClean="0"/>
              <a:t> dull!</a:t>
            </a:r>
            <a:r>
              <a:rPr lang="en-US" sz="1900" dirty="0" smtClean="0"/>
              <a:t>”</a:t>
            </a:r>
            <a:endParaRPr lang="en-US" sz="19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Passages</a:t>
            </a:r>
            <a:endParaRPr lang="en-US" dirty="0"/>
          </a:p>
        </p:txBody>
      </p:sp>
      <p:sp>
        <p:nvSpPr>
          <p:cNvPr id="3" name="Content Placeholder 2"/>
          <p:cNvSpPr>
            <a:spLocks noGrp="1"/>
          </p:cNvSpPr>
          <p:nvPr>
            <p:ph sz="quarter" idx="1"/>
          </p:nvPr>
        </p:nvSpPr>
        <p:spPr/>
        <p:txBody>
          <a:bodyPr>
            <a:normAutofit fontScale="92500" lnSpcReduction="20000"/>
          </a:bodyPr>
          <a:lstStyle/>
          <a:p>
            <a:r>
              <a:rPr lang="en-US" dirty="0" smtClean="0"/>
              <a:t>This passage is from Kurt Vonnegut’s </a:t>
            </a:r>
            <a:r>
              <a:rPr lang="en-US" u="sng" dirty="0" smtClean="0"/>
              <a:t>Player Piano,</a:t>
            </a:r>
            <a:r>
              <a:rPr lang="en-US" dirty="0" smtClean="0"/>
              <a:t> and it describes Paul’s daydreaming when he looks at the fake colonial tableau Anita had set up in their kitchen.</a:t>
            </a:r>
          </a:p>
          <a:p>
            <a:r>
              <a:rPr lang="en-US" dirty="0" smtClean="0"/>
              <a:t>The passage illustrates Paul’s dissatisfaction with life in Ilium even though he is a high-ranking, comfortable engineer.  Influenced by the “bare-chested” novels he likes to read, Paul dreams of living a rugged, frontier life in which the necessities for living are made by his and Anita’s own hands relying on human </a:t>
            </a:r>
            <a:r>
              <a:rPr lang="en-US" dirty="0" err="1" smtClean="0"/>
              <a:t>labour</a:t>
            </a:r>
            <a:r>
              <a:rPr lang="en-US" dirty="0" smtClean="0"/>
              <a:t> rather than machines.  Although Paul tries to make this dream a reality when he buys the </a:t>
            </a:r>
            <a:r>
              <a:rPr lang="en-US" dirty="0" err="1" smtClean="0"/>
              <a:t>Gottwald</a:t>
            </a:r>
            <a:r>
              <a:rPr lang="en-US" dirty="0" smtClean="0"/>
              <a:t> Estate, the interruption of the automatic washing machine emphasizes that this is just an impractical dream.</a:t>
            </a:r>
            <a:br>
              <a:rPr lang="en-US" dirty="0" smtClean="0"/>
            </a:b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Essay</a:t>
            </a:r>
            <a:endParaRPr lang="en-US" dirty="0"/>
          </a:p>
        </p:txBody>
      </p:sp>
      <p:sp>
        <p:nvSpPr>
          <p:cNvPr id="3" name="Content Placeholder 2"/>
          <p:cNvSpPr>
            <a:spLocks noGrp="1"/>
          </p:cNvSpPr>
          <p:nvPr>
            <p:ph sz="quarter" idx="1"/>
          </p:nvPr>
        </p:nvSpPr>
        <p:spPr/>
        <p:txBody>
          <a:bodyPr/>
          <a:lstStyle/>
          <a:p>
            <a:r>
              <a:rPr lang="en-US" b="1" dirty="0" smtClean="0"/>
              <a:t>What role does writing play in the development of the protagonist’s discontent with or resistance to the dystopian society?</a:t>
            </a:r>
          </a:p>
          <a:p>
            <a:endParaRPr lang="en-US" dirty="0" smtClean="0"/>
          </a:p>
          <a:p>
            <a:r>
              <a:rPr lang="en-US" dirty="0" smtClean="0"/>
              <a:t>Republic – poetry censored</a:t>
            </a:r>
          </a:p>
          <a:p>
            <a:r>
              <a:rPr lang="en-US" dirty="0" smtClean="0"/>
              <a:t>Nowhere – no literature</a:t>
            </a:r>
          </a:p>
          <a:p>
            <a:r>
              <a:rPr lang="en-US" dirty="0" smtClean="0"/>
              <a:t>1984 – Winston’s diary = rebellion</a:t>
            </a:r>
          </a:p>
          <a:p>
            <a:r>
              <a:rPr lang="en-US" dirty="0" smtClean="0"/>
              <a:t>BNW – Helmholtz’s poem</a:t>
            </a:r>
          </a:p>
          <a:p>
            <a:r>
              <a:rPr lang="en-US" dirty="0" smtClean="0"/>
              <a:t>451ºF – no reading; oral tradition</a:t>
            </a:r>
          </a:p>
          <a:p>
            <a:r>
              <a:rPr lang="en-US" dirty="0" smtClean="0"/>
              <a:t>Piano – Ed the Writer</a:t>
            </a:r>
          </a:p>
          <a:p>
            <a:r>
              <a:rPr lang="en-US" dirty="0" smtClean="0"/>
              <a:t>Handmaid – </a:t>
            </a:r>
            <a:r>
              <a:rPr lang="en-US" dirty="0" err="1" smtClean="0"/>
              <a:t>Offred</a:t>
            </a:r>
            <a:r>
              <a:rPr lang="en-US" dirty="0" smtClean="0"/>
              <a:t> tells her own story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Essay</a:t>
            </a:r>
            <a:endParaRPr lang="en-US" dirty="0"/>
          </a:p>
        </p:txBody>
      </p:sp>
      <p:sp>
        <p:nvSpPr>
          <p:cNvPr id="3" name="Content Placeholder 2"/>
          <p:cNvSpPr>
            <a:spLocks noGrp="1"/>
          </p:cNvSpPr>
          <p:nvPr>
            <p:ph sz="quarter" idx="1"/>
          </p:nvPr>
        </p:nvSpPr>
        <p:spPr/>
        <p:txBody>
          <a:bodyPr/>
          <a:lstStyle/>
          <a:p>
            <a:r>
              <a:rPr lang="en-US" b="1" dirty="0" smtClean="0"/>
              <a:t>What role does writing play in the development of the protagonist’s discontent with or resistance to the dystopian society?</a:t>
            </a:r>
          </a:p>
          <a:p>
            <a:endParaRPr lang="en-US" dirty="0" smtClean="0"/>
          </a:p>
          <a:p>
            <a:r>
              <a:rPr lang="en-US" strike="sngStrike" dirty="0" smtClean="0"/>
              <a:t>Republic – poetry censored</a:t>
            </a:r>
          </a:p>
          <a:p>
            <a:r>
              <a:rPr lang="en-US" strike="sngStrike" dirty="0" smtClean="0"/>
              <a:t>Nowhere – no literature</a:t>
            </a:r>
          </a:p>
          <a:p>
            <a:r>
              <a:rPr lang="en-US" dirty="0" smtClean="0"/>
              <a:t>1984 – Winston’s diary = rebellion</a:t>
            </a:r>
          </a:p>
          <a:p>
            <a:r>
              <a:rPr lang="en-US" dirty="0" smtClean="0"/>
              <a:t>BNW – Helmholtz’s poem</a:t>
            </a:r>
          </a:p>
          <a:p>
            <a:r>
              <a:rPr lang="en-US" strike="sngStrike" dirty="0" smtClean="0"/>
              <a:t>451ºF – no reading; oral tradition</a:t>
            </a:r>
          </a:p>
          <a:p>
            <a:r>
              <a:rPr lang="en-US" dirty="0" smtClean="0"/>
              <a:t>Piano – Ed the Writer</a:t>
            </a:r>
          </a:p>
          <a:p>
            <a:r>
              <a:rPr lang="en-US" dirty="0" smtClean="0"/>
              <a:t>Handmaid – </a:t>
            </a:r>
            <a:r>
              <a:rPr lang="en-US" dirty="0" err="1" smtClean="0"/>
              <a:t>Offred</a:t>
            </a:r>
            <a:r>
              <a:rPr lang="en-US" dirty="0" smtClean="0"/>
              <a:t> tells her own story</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Essay</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Brave New World</a:t>
            </a:r>
          </a:p>
          <a:p>
            <a:pPr lvl="1"/>
            <a:r>
              <a:rPr lang="en-US" dirty="0" smtClean="0"/>
              <a:t>Helmholtz Watson writes a poem to express his feelings of loneliness</a:t>
            </a:r>
          </a:p>
          <a:p>
            <a:pPr lvl="2"/>
            <a:r>
              <a:rPr lang="en-US" dirty="0" smtClean="0"/>
              <a:t>HW feels alienated in the </a:t>
            </a:r>
            <a:r>
              <a:rPr lang="en-US" dirty="0" err="1" smtClean="0"/>
              <a:t>The</a:t>
            </a:r>
            <a:r>
              <a:rPr lang="en-US" dirty="0" smtClean="0"/>
              <a:t> World State (comparison to Bernard Marx)</a:t>
            </a:r>
          </a:p>
          <a:p>
            <a:pPr lvl="1"/>
            <a:r>
              <a:rPr lang="en-US" dirty="0" smtClean="0"/>
              <a:t>Feelings evoked by the poem are banned in The World State</a:t>
            </a:r>
          </a:p>
          <a:p>
            <a:pPr lvl="2"/>
            <a:r>
              <a:rPr lang="en-US" dirty="0" smtClean="0"/>
              <a:t>Negative emotions – particularly those that deal with </a:t>
            </a:r>
            <a:r>
              <a:rPr lang="en-US" dirty="0" err="1" smtClean="0"/>
              <a:t>unsated</a:t>
            </a:r>
            <a:r>
              <a:rPr lang="en-US" dirty="0" smtClean="0"/>
              <a:t> desire – are not allowed: make people unhappy.</a:t>
            </a:r>
          </a:p>
          <a:p>
            <a:pPr lvl="2"/>
            <a:r>
              <a:rPr lang="en-US" dirty="0" smtClean="0"/>
              <a:t>Tragedy leads to instability – example of John The Savage (</a:t>
            </a:r>
            <a:r>
              <a:rPr lang="en-US" dirty="0" err="1" smtClean="0"/>
              <a:t>Malpais</a:t>
            </a:r>
            <a:r>
              <a:rPr lang="en-US" dirty="0" smtClean="0"/>
              <a:t>) – example of </a:t>
            </a:r>
            <a:r>
              <a:rPr lang="en-US" dirty="0" err="1" smtClean="0"/>
              <a:t>Lenina</a:t>
            </a:r>
            <a:r>
              <a:rPr lang="en-US" dirty="0" smtClean="0"/>
              <a:t> (is distracted by her disappointed at John’s rejection of her).</a:t>
            </a:r>
          </a:p>
          <a:p>
            <a:pPr lvl="1"/>
            <a:r>
              <a:rPr lang="en-US" dirty="0" smtClean="0"/>
              <a:t>Possible link to Player Piano – Ed’s anti-machine novel expresses his dissatisfaction with </a:t>
            </a:r>
            <a:r>
              <a:rPr lang="en-US" dirty="0" err="1" smtClean="0"/>
              <a:t>technologized</a:t>
            </a:r>
            <a:r>
              <a:rPr lang="en-US" dirty="0" smtClean="0"/>
              <a:t> society – questions the status quo: ‘Somebody’s just </a:t>
            </a:r>
            <a:r>
              <a:rPr lang="en-US" i="1" dirty="0" smtClean="0"/>
              <a:t>got</a:t>
            </a:r>
            <a:r>
              <a:rPr lang="en-US" dirty="0" smtClean="0"/>
              <a:t> to be maladjusted…”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Essay</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Nineteen Eighty-Four</a:t>
            </a:r>
          </a:p>
          <a:p>
            <a:pPr lvl="1"/>
            <a:r>
              <a:rPr lang="en-US" dirty="0" smtClean="0"/>
              <a:t>Winston writes his diary in order to articulate his dissatisfaction with life in Oceania.</a:t>
            </a:r>
          </a:p>
          <a:p>
            <a:pPr lvl="1"/>
            <a:r>
              <a:rPr lang="en-US" dirty="0" smtClean="0"/>
              <a:t>Writing is dangerous in Oceania because it creates a record.</a:t>
            </a:r>
          </a:p>
          <a:p>
            <a:pPr lvl="2"/>
            <a:r>
              <a:rPr lang="en-US" dirty="0" smtClean="0"/>
              <a:t>Goes against the Party’s attempts to control history – the first thing Winston writes is the date.</a:t>
            </a:r>
          </a:p>
          <a:p>
            <a:pPr lvl="2"/>
            <a:r>
              <a:rPr lang="en-US" dirty="0" smtClean="0"/>
              <a:t>Writing is a way of organizing memory (comparison to Old </a:t>
            </a:r>
            <a:r>
              <a:rPr lang="en-US" dirty="0" err="1" smtClean="0"/>
              <a:t>Prole</a:t>
            </a:r>
            <a:r>
              <a:rPr lang="en-US" dirty="0" smtClean="0"/>
              <a:t> in the pub) – enables individuals to understand how society has changed (knowledge of the past).</a:t>
            </a:r>
          </a:p>
          <a:p>
            <a:pPr lvl="2"/>
            <a:r>
              <a:rPr lang="en-US" dirty="0" smtClean="0"/>
              <a:t>Means for Winston to communicate with the future.</a:t>
            </a:r>
          </a:p>
          <a:p>
            <a:pPr lvl="1"/>
            <a:r>
              <a:rPr lang="en-US" dirty="0" smtClean="0"/>
              <a:t>Writing leads to Winston’s “death” (curing).</a:t>
            </a:r>
          </a:p>
          <a:p>
            <a:pPr lvl="2"/>
            <a:r>
              <a:rPr lang="en-US" dirty="0" smtClean="0"/>
              <a:t>Not just a seditious act that will be punished, but also a way for Winston to externalize his dissent (no longer just </a:t>
            </a:r>
            <a:r>
              <a:rPr lang="en-US" u="sng" dirty="0" err="1" smtClean="0"/>
              <a:t>thought</a:t>
            </a:r>
            <a:r>
              <a:rPr lang="en-US" dirty="0" err="1" smtClean="0"/>
              <a:t>crime</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Essay</a:t>
            </a:r>
            <a:endParaRPr lang="en-US" dirty="0"/>
          </a:p>
        </p:txBody>
      </p:sp>
      <p:sp>
        <p:nvSpPr>
          <p:cNvPr id="3" name="Content Placeholder 2"/>
          <p:cNvSpPr>
            <a:spLocks noGrp="1"/>
          </p:cNvSpPr>
          <p:nvPr>
            <p:ph sz="quarter" idx="1"/>
          </p:nvPr>
        </p:nvSpPr>
        <p:spPr/>
        <p:txBody>
          <a:bodyPr>
            <a:normAutofit fontScale="92500" lnSpcReduction="10000"/>
          </a:bodyPr>
          <a:lstStyle/>
          <a:p>
            <a:r>
              <a:rPr lang="en-US" dirty="0" smtClean="0"/>
              <a:t>The Handmaid’s Tale</a:t>
            </a:r>
          </a:p>
          <a:p>
            <a:pPr lvl="1"/>
            <a:r>
              <a:rPr lang="en-US" dirty="0" smtClean="0"/>
              <a:t>Novel takes the form of </a:t>
            </a:r>
            <a:r>
              <a:rPr lang="en-US" dirty="0" err="1" smtClean="0"/>
              <a:t>Offred’s</a:t>
            </a:r>
            <a:r>
              <a:rPr lang="en-US" dirty="0" smtClean="0"/>
              <a:t> recounting (from the future) of her experiences in Gilead.</a:t>
            </a:r>
          </a:p>
          <a:p>
            <a:pPr lvl="1"/>
            <a:r>
              <a:rPr lang="en-US" dirty="0" smtClean="0"/>
              <a:t>Not literally written, but dictated on to tape.</a:t>
            </a:r>
          </a:p>
          <a:p>
            <a:pPr lvl="2"/>
            <a:r>
              <a:rPr lang="en-US" dirty="0" smtClean="0"/>
              <a:t>Women have no access to written language (as readers and writers) which is seen as a male domain (</a:t>
            </a:r>
            <a:r>
              <a:rPr lang="en-US" dirty="0" err="1" smtClean="0"/>
              <a:t>Phallogocentrism</a:t>
            </a:r>
            <a:r>
              <a:rPr lang="en-US" dirty="0" smtClean="0"/>
              <a:t>; “Pen Is Envy”).</a:t>
            </a:r>
          </a:p>
          <a:p>
            <a:pPr lvl="2"/>
            <a:r>
              <a:rPr lang="en-US" dirty="0" smtClean="0"/>
              <a:t>Therefore have to use oral tradition (tape enables oral to be “written”) – women’s stories passed on by word of mouth – female writing is hidden, marginalized (“</a:t>
            </a:r>
            <a:r>
              <a:rPr lang="en-US" dirty="0" err="1" smtClean="0"/>
              <a:t>Nolite</a:t>
            </a:r>
            <a:r>
              <a:rPr lang="en-US" dirty="0" smtClean="0"/>
              <a:t> </a:t>
            </a:r>
            <a:r>
              <a:rPr lang="en-US" dirty="0" err="1" smtClean="0"/>
              <a:t>te</a:t>
            </a:r>
            <a:r>
              <a:rPr lang="en-US" dirty="0" smtClean="0"/>
              <a:t> </a:t>
            </a:r>
            <a:r>
              <a:rPr lang="en-US" dirty="0" err="1" smtClean="0"/>
              <a:t>bastardes</a:t>
            </a:r>
            <a:r>
              <a:rPr lang="en-US" dirty="0" smtClean="0"/>
              <a:t>…”)</a:t>
            </a:r>
          </a:p>
          <a:p>
            <a:pPr lvl="1"/>
            <a:r>
              <a:rPr lang="en-US" dirty="0" smtClean="0"/>
              <a:t>Reconstructing narrative = reconstruction of self</a:t>
            </a:r>
          </a:p>
          <a:p>
            <a:pPr lvl="2"/>
            <a:r>
              <a:rPr lang="en-US" dirty="0" smtClean="0"/>
              <a:t>Constructing a narrative gives </a:t>
            </a:r>
            <a:r>
              <a:rPr lang="en-US" dirty="0" err="1" smtClean="0"/>
              <a:t>Offred</a:t>
            </a:r>
            <a:r>
              <a:rPr lang="en-US" dirty="0" smtClean="0"/>
              <a:t> control of her own story (</a:t>
            </a:r>
            <a:r>
              <a:rPr lang="en-US" dirty="0" err="1" smtClean="0"/>
              <a:t>metafictional</a:t>
            </a:r>
            <a:r>
              <a:rPr lang="en-US" dirty="0" smtClean="0"/>
              <a:t> aspects)</a:t>
            </a:r>
          </a:p>
          <a:p>
            <a:pPr lvl="1"/>
            <a:r>
              <a:rPr lang="en-US" dirty="0" smtClean="0"/>
              <a:t>Subversive nature of the act of writing parallels </a:t>
            </a:r>
            <a:r>
              <a:rPr lang="en-US" dirty="0" err="1" smtClean="0"/>
              <a:t>Offred’s</a:t>
            </a:r>
            <a:r>
              <a:rPr lang="en-US" dirty="0" smtClean="0"/>
              <a:t> liberation from Gilead (narrative ends when she escapes).</a:t>
            </a:r>
          </a:p>
          <a:p>
            <a:pPr lvl="1"/>
            <a:r>
              <a:rPr lang="en-US" dirty="0" err="1" smtClean="0"/>
              <a:t>Offred’s</a:t>
            </a:r>
            <a:r>
              <a:rPr lang="en-US" dirty="0" smtClean="0"/>
              <a:t> writing is undermined by the fact that the story is reconstructed by (male) scholars in the future.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Essay</a:t>
            </a:r>
            <a:endParaRPr lang="en-US" dirty="0"/>
          </a:p>
        </p:txBody>
      </p:sp>
      <p:sp>
        <p:nvSpPr>
          <p:cNvPr id="3" name="Content Placeholder 2"/>
          <p:cNvSpPr>
            <a:spLocks noGrp="1"/>
          </p:cNvSpPr>
          <p:nvPr>
            <p:ph sz="quarter" idx="1"/>
          </p:nvPr>
        </p:nvSpPr>
        <p:spPr>
          <a:xfrm>
            <a:off x="457200" y="1600200"/>
            <a:ext cx="7620000" cy="5105400"/>
          </a:xfrm>
        </p:spPr>
        <p:txBody>
          <a:bodyPr>
            <a:noAutofit/>
          </a:bodyPr>
          <a:lstStyle/>
          <a:p>
            <a:pPr indent="274320">
              <a:buNone/>
            </a:pPr>
            <a:r>
              <a:rPr lang="en-US" sz="1800" dirty="0" smtClean="0"/>
              <a:t>In many of the dystopian novels studied in this course, writing plays an important role in the protagonists’ attempts to free themselves from the restrictions of their respective societies by articulating their dissatisfaction with the ways things are.  In </a:t>
            </a:r>
            <a:r>
              <a:rPr lang="en-US" sz="1800" u="sng" dirty="0" smtClean="0"/>
              <a:t>Brave New World</a:t>
            </a:r>
            <a:r>
              <a:rPr lang="en-US" sz="1800" dirty="0" smtClean="0"/>
              <a:t>, the poem written by Helmholtz Watson evokes negative feelings which could undermine the stability of the World State and therefore leads to Watson’s exile.  Whereas Watson’s writing is censored because of its content, for both Winston Smith in </a:t>
            </a:r>
            <a:r>
              <a:rPr lang="en-US" sz="1800" u="sng" dirty="0" smtClean="0"/>
              <a:t>Nineteen Eighty-Four</a:t>
            </a:r>
            <a:r>
              <a:rPr lang="en-US" sz="1800" dirty="0" smtClean="0"/>
              <a:t> and </a:t>
            </a:r>
            <a:r>
              <a:rPr lang="en-US" sz="1800" dirty="0" err="1" smtClean="0"/>
              <a:t>Offred</a:t>
            </a:r>
            <a:r>
              <a:rPr lang="en-US" sz="1800" dirty="0" smtClean="0"/>
              <a:t> in </a:t>
            </a:r>
            <a:r>
              <a:rPr lang="en-US" sz="1800" u="sng" dirty="0" smtClean="0"/>
              <a:t>The Handmaid’s Tale</a:t>
            </a:r>
            <a:r>
              <a:rPr lang="en-US" sz="1800" dirty="0" smtClean="0"/>
              <a:t>, the very act of writing itself is illegal.  For Winston, writing is dangerous because it creates a record that undermines the Party’s ability to control the past (and thereby control the present) and ultimately leads to his arrest by the Thought Police.  </a:t>
            </a:r>
            <a:r>
              <a:rPr lang="en-US" sz="1800" dirty="0" err="1" smtClean="0"/>
              <a:t>Offred</a:t>
            </a:r>
            <a:r>
              <a:rPr lang="en-US" sz="1800" dirty="0" smtClean="0"/>
              <a:t>, on the other hand, uses writing to reconstruct the repressed stories of women such as herself.  This subversive act of writing not only enables her to have power over her own narrative, but also parallels her eventual escape from the oppressive system of Gilead.</a:t>
            </a:r>
            <a:endParaRPr lang="en-US" sz="18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181</TotalTime>
  <Words>1320</Words>
  <Application>Microsoft Office PowerPoint</Application>
  <PresentationFormat>On-screen Show (4:3)</PresentationFormat>
  <Paragraphs>81</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Oriel</vt:lpstr>
      <vt:lpstr>UTOPIAN FICTION</vt:lpstr>
      <vt:lpstr>Identification of Terms</vt:lpstr>
      <vt:lpstr>Identification of Terms</vt:lpstr>
      <vt:lpstr>Passages</vt:lpstr>
      <vt:lpstr>Passages</vt:lpstr>
      <vt:lpstr>Passages</vt:lpstr>
      <vt:lpstr>Essay</vt:lpstr>
      <vt:lpstr>Essay</vt:lpstr>
      <vt:lpstr>Essay</vt:lpstr>
      <vt:lpstr>Essay</vt:lpstr>
      <vt:lpstr>Essay</vt:lpstr>
      <vt:lpstr>Essay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UTOPIAN FICTION</dc:title>
  <dc:creator>Michael Phillips</dc:creator>
  <cp:lastModifiedBy>Michael Phillips</cp:lastModifiedBy>
  <cp:revision>22</cp:revision>
  <dcterms:created xsi:type="dcterms:W3CDTF">2011-12-07T14:45:54Z</dcterms:created>
  <dcterms:modified xsi:type="dcterms:W3CDTF">2011-12-07T17:47:48Z</dcterms:modified>
</cp:coreProperties>
</file>