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83" r:id="rId1"/>
  </p:sldMasterIdLst>
  <p:notesMasterIdLst>
    <p:notesMasterId r:id="rId32"/>
  </p:notesMasterIdLst>
  <p:handoutMasterIdLst>
    <p:handoutMasterId r:id="rId33"/>
  </p:handoutMasterIdLst>
  <p:sldIdLst>
    <p:sldId id="375" r:id="rId2"/>
    <p:sldId id="380" r:id="rId3"/>
    <p:sldId id="308" r:id="rId4"/>
    <p:sldId id="376" r:id="rId5"/>
    <p:sldId id="335" r:id="rId6"/>
    <p:sldId id="338" r:id="rId7"/>
    <p:sldId id="377" r:id="rId8"/>
    <p:sldId id="311" r:id="rId9"/>
    <p:sldId id="378" r:id="rId10"/>
    <p:sldId id="339" r:id="rId11"/>
    <p:sldId id="315" r:id="rId12"/>
    <p:sldId id="316" r:id="rId13"/>
    <p:sldId id="343" r:id="rId14"/>
    <p:sldId id="344" r:id="rId15"/>
    <p:sldId id="379" r:id="rId16"/>
    <p:sldId id="346" r:id="rId17"/>
    <p:sldId id="322" r:id="rId18"/>
    <p:sldId id="382" r:id="rId19"/>
    <p:sldId id="347" r:id="rId20"/>
    <p:sldId id="325" r:id="rId21"/>
    <p:sldId id="353" r:id="rId22"/>
    <p:sldId id="355" r:id="rId23"/>
    <p:sldId id="356" r:id="rId24"/>
    <p:sldId id="383" r:id="rId25"/>
    <p:sldId id="359" r:id="rId26"/>
    <p:sldId id="384" r:id="rId27"/>
    <p:sldId id="385" r:id="rId28"/>
    <p:sldId id="386" r:id="rId29"/>
    <p:sldId id="360" r:id="rId30"/>
    <p:sldId id="366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03" autoAdjust="0"/>
    <p:restoredTop sz="72183" autoAdjust="0"/>
  </p:normalViewPr>
  <p:slideViewPr>
    <p:cSldViewPr snapToGrid="0">
      <p:cViewPr>
        <p:scale>
          <a:sx n="90" d="100"/>
          <a:sy n="90" d="100"/>
        </p:scale>
        <p:origin x="1800" y="-7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ea typeface="Arial"/>
              <a:cs typeface="Arial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4E5A9-E74C-2D43-B8E5-1FF82190C7FC}" type="datetimeFigureOut">
              <a:rPr lang="en-US" smtClean="0">
                <a:ea typeface="Arial"/>
                <a:cs typeface="Arial"/>
              </a:rPr>
              <a:pPr/>
              <a:t>3/12/17</a:t>
            </a:fld>
            <a:endParaRPr lang="en-US" dirty="0">
              <a:ea typeface="Arial"/>
              <a:cs typeface="Arial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ea typeface="Arial"/>
              <a:cs typeface="Arial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5D6EAA-AE44-FA40-8641-14618B3B50E5}" type="slidenum">
              <a:rPr lang="en-US" smtClean="0">
                <a:ea typeface="Arial"/>
                <a:cs typeface="Arial"/>
              </a:rPr>
              <a:pPr/>
              <a:t>‹#›</a:t>
            </a:fld>
            <a:endParaRPr lang="en-US" dirty="0">
              <a:ea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75756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Arial"/>
                <a:cs typeface="Arial"/>
              </a:defRPr>
            </a:lvl1pPr>
          </a:lstStyle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1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3694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Corrélation</a:t>
            </a:r>
            <a:r>
              <a:rPr lang="en-US" dirty="0" smtClean="0"/>
              <a:t> </a:t>
            </a:r>
            <a:r>
              <a:rPr lang="en-US" dirty="0" err="1" smtClean="0"/>
              <a:t>linéaire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négative</a:t>
            </a:r>
            <a:endParaRPr lang="en-US" baseline="0" dirty="0" smtClean="0"/>
          </a:p>
          <a:p>
            <a:r>
              <a:rPr lang="en-US" baseline="0" dirty="0" smtClean="0"/>
              <a:t>Plus on travail </a:t>
            </a:r>
            <a:r>
              <a:rPr lang="en-US" baseline="0" dirty="0" err="1" smtClean="0"/>
              <a:t>notre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mémoire</a:t>
            </a:r>
            <a:r>
              <a:rPr lang="en-US" baseline="0" dirty="0" smtClean="0"/>
              <a:t> plus le </a:t>
            </a:r>
            <a:r>
              <a:rPr lang="en-US" baseline="0" dirty="0" err="1" smtClean="0"/>
              <a:t>travaill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etre</a:t>
            </a:r>
            <a:r>
              <a:rPr lang="en-US" baseline="0" dirty="0" smtClean="0"/>
              <a:t> simple la </a:t>
            </a:r>
            <a:r>
              <a:rPr lang="en-US" baseline="0" dirty="0" err="1" smtClean="0"/>
              <a:t>journée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suivante</a:t>
            </a:r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3300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Question sur ce modèle dans</a:t>
            </a:r>
            <a:r>
              <a:rPr lang="fr-FR" baseline="0" dirty="0" smtClean="0"/>
              <a:t> l’examen</a:t>
            </a:r>
          </a:p>
          <a:p>
            <a:r>
              <a:rPr lang="fr-FR" baseline="0" dirty="0" smtClean="0"/>
              <a:t>NUMÉRO: 418 674 0597  </a:t>
            </a:r>
          </a:p>
          <a:p>
            <a:r>
              <a:rPr lang="fr-FR" baseline="0" dirty="0" smtClean="0"/>
              <a:t>Pour mieux apprendre, donné a une qualité a ce que l’on veut apprendre plus le rappel sera facile</a:t>
            </a:r>
          </a:p>
          <a:p>
            <a:endParaRPr lang="fr-FR" baseline="0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6467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 24.4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882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Rétro: information</a:t>
            </a:r>
            <a:r>
              <a:rPr lang="fr-FR" baseline="0" dirty="0" smtClean="0"/>
              <a:t> que nous avons appris</a:t>
            </a:r>
          </a:p>
          <a:p>
            <a:r>
              <a:rPr lang="fr-FR" baseline="0" dirty="0" smtClean="0"/>
              <a:t>Prospective: c’est de se rappeler ce que l’on doit faire dans le futur</a:t>
            </a:r>
          </a:p>
          <a:p>
            <a:r>
              <a:rPr lang="fr-FR" baseline="0" dirty="0" smtClean="0"/>
              <a:t>Mémoire procédurale: mémoire des muscles (mouvements) (exemple: répétition de mouvement) très stable a travers le temps</a:t>
            </a:r>
          </a:p>
          <a:p>
            <a:r>
              <a:rPr lang="fr-FR" baseline="0" dirty="0" smtClean="0"/>
              <a:t>Mémoire déclarative: mémoire très fragile </a:t>
            </a:r>
            <a:r>
              <a:rPr lang="fr-FR" baseline="0" dirty="0" err="1" smtClean="0"/>
              <a:t>pcq</a:t>
            </a:r>
            <a:r>
              <a:rPr lang="fr-FR" baseline="0" dirty="0" smtClean="0"/>
              <a:t> elle est tjrs remplacer par du nouveaux stock</a:t>
            </a:r>
          </a:p>
          <a:p>
            <a:r>
              <a:rPr lang="fr-FR" baseline="0" dirty="0" smtClean="0"/>
              <a:t>Mémoire épisodique</a:t>
            </a:r>
          </a:p>
          <a:p>
            <a:r>
              <a:rPr lang="fr-FR" baseline="0" dirty="0" smtClean="0"/>
              <a:t>Mémoire sémantique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502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Temps</a:t>
            </a:r>
            <a:r>
              <a:rPr lang="fr-FR" baseline="0" dirty="0" smtClean="0"/>
              <a:t> : l’enchaînement des événements de la journée, comme le nombre de fois où l’on rencontre quelqu’un.</a:t>
            </a:r>
          </a:p>
          <a:p>
            <a:r>
              <a:rPr lang="fr-FR" baseline="0" dirty="0" smtClean="0"/>
              <a:t>L’espace: On se souvient de la position des infos sur une diapo.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230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02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La </a:t>
            </a:r>
            <a:r>
              <a:rPr lang="fr-FR" dirty="0" err="1" smtClean="0"/>
              <a:t>facon</a:t>
            </a:r>
            <a:r>
              <a:rPr lang="fr-FR" dirty="0" smtClean="0"/>
              <a:t> dont l’on traite l’information est</a:t>
            </a:r>
            <a:r>
              <a:rPr lang="fr-FR" baseline="0" dirty="0" smtClean="0"/>
              <a:t> la plus importante chose pour le traitement de l’information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3852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Résilience</a:t>
            </a:r>
            <a:r>
              <a:rPr lang="mr-IN" dirty="0" smtClean="0"/>
              <a:t>…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563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1200" dirty="0" smtClean="0"/>
              <a:t>Separate brain regions process explicit and implicit memories</a:t>
            </a:r>
          </a:p>
          <a:p>
            <a:pPr marL="171450" indent="-171450">
              <a:buFont typeface="Arial"/>
              <a:buChar char="•"/>
            </a:pP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During sleep, the hippocampus and brain cortex display rhythmic patterns of activity, as if they were talking to each other (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Ji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&amp; Wilson, 2007;  Mehta, 2007). Researchers suspect that the brain is replaying the day’s experiences as it transfers them to the cortex for long-term storage.</a:t>
            </a:r>
            <a:endParaRPr lang="en-US" sz="1200" dirty="0" smtClean="0"/>
          </a:p>
          <a:p>
            <a:pPr marL="171450" indent="-171450">
              <a:buFont typeface="Arial"/>
              <a:buChar char="•"/>
            </a:pP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Weidenfeld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&amp; Nicolson archives spacing effect, the tendency for distributed study or practice to yield better long-term retention than is achieved through massed study or practice.</a:t>
            </a:r>
          </a:p>
          <a:p>
            <a:pPr marL="171450" indent="-171450">
              <a:buFont typeface="Arial"/>
              <a:buChar char="•"/>
            </a:pP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Testing effect enhanced memory after retrieving, rather than simply rereading, information. Also sometimes referred to as the retrieval practice effect or test-enhanced learning.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1890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8738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592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en-US" dirty="0" smtClean="0"/>
              <a:t>Storage decay</a:t>
            </a:r>
          </a:p>
          <a:p>
            <a:pPr marL="628650" lvl="1" indent="-171450">
              <a:buFont typeface="Arial"/>
              <a:buChar char="•"/>
            </a:pPr>
            <a:r>
              <a:rPr lang="en-US" dirty="0" smtClean="0"/>
              <a:t>Amnesia, literally “without memory”, involves a loss of memory, often due to brain trauma, injury, or disease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AF0C21-8D54-A846-A48B-D02ECD37267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89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102240" y="2386744"/>
            <a:ext cx="693952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500">
                <a:solidFill>
                  <a:srgbClr val="262626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19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3/12/17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106424" y="2386744"/>
            <a:ext cx="6940296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500">
                <a:solidFill>
                  <a:srgbClr val="262626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 marL="45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pPr/>
              <a:t>3/12/17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239" y="2638044"/>
            <a:ext cx="3288023" cy="310198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90516" cy="3101982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2239" y="2313434"/>
            <a:ext cx="3288024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2239" y="3143250"/>
            <a:ext cx="3288024" cy="2596776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290516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9051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703" y="2243829"/>
            <a:ext cx="3290594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40703" y="6236208"/>
            <a:ext cx="3806398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40080" y="2243828"/>
            <a:ext cx="3291840" cy="1143000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anchor="ctr" anchorCtr="1">
            <a:noAutofit/>
          </a:bodyPr>
          <a:lstStyle>
            <a:lvl1pPr>
              <a:defRPr sz="2100">
                <a:solidFill>
                  <a:srgbClr val="262626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-42172"/>
            <a:ext cx="4576573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2965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40080" y="6236208"/>
            <a:ext cx="3803904" cy="320040"/>
          </a:xfrm>
        </p:spPr>
        <p:txBody>
          <a:bodyPr>
            <a:normAutofit/>
          </a:bodyPr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1053966" cy="4983480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6046" y="937260"/>
            <a:ext cx="4716174" cy="498348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3/12/17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90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16400"/>
            <a:ext cx="8229600" cy="19097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3505200"/>
            <a:ext cx="91440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>
              <a:defRPr/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45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06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06045" y="964692"/>
            <a:ext cx="5937755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6045" y="2638045"/>
            <a:ext cx="5937755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78943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pPr/>
              <a:t>3/12/17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2239" y="6236208"/>
            <a:ext cx="4556664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40112" y="6217920"/>
            <a:ext cx="365760" cy="365760"/>
          </a:xfrm>
          <a:prstGeom prst="ellipse">
            <a:avLst/>
          </a:prstGeom>
          <a:solidFill>
            <a:srgbClr val="1D1D1D">
              <a:alpha val="69804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916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4" r:id="rId1"/>
    <p:sldLayoutId id="2147484285" r:id="rId2"/>
    <p:sldLayoutId id="2147484286" r:id="rId3"/>
    <p:sldLayoutId id="2147484287" r:id="rId4"/>
    <p:sldLayoutId id="2147484288" r:id="rId5"/>
    <p:sldLayoutId id="2147484289" r:id="rId6"/>
    <p:sldLayoutId id="2147484290" r:id="rId7"/>
    <p:sldLayoutId id="2147484291" r:id="rId8"/>
    <p:sldLayoutId id="2147484292" r:id="rId9"/>
    <p:sldLayoutId id="2147484293" r:id="rId10"/>
    <p:sldLayoutId id="2147484294" r:id="rId11"/>
    <p:sldLayoutId id="2147484295" r:id="rId12"/>
    <p:sldLayoutId id="2147484296" r:id="rId13"/>
    <p:sldLayoutId id="2147484297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6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44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28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vFYVAntpw0" TargetMode="External"/><Relationship Id="rId4" Type="http://schemas.openxmlformats.org/officeDocument/2006/relationships/hyperlink" Target="https://www.youtube.com/watch?v=VLaScTPAb54" TargetMode="Externa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http://www.topito.com/top-moyens-mnemotechniques-memoire-megacerveau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5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D47">
            <a:tint val="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ous-titr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z="4000" dirty="0" smtClean="0"/>
              <a:t>Mémoire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25"/>
          <a:stretch/>
        </p:blipFill>
        <p:spPr>
          <a:xfrm>
            <a:off x="0" y="0"/>
            <a:ext cx="9144000" cy="609170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91730" y="6329148"/>
            <a:ext cx="3228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3"/>
              </a:rPr>
              <a:t>I Remember You - Skid Row</a:t>
            </a:r>
            <a:endParaRPr lang="fr-F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320331" y="6329148"/>
            <a:ext cx="3429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pc="50" dirty="0" smtClean="0">
                <a:ln w="9525" cmpd="sng">
                  <a:noFill/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hlinkClick r:id="rId4"/>
              </a:rPr>
              <a:t>Memory - Barbara Streisand</a:t>
            </a:r>
            <a:endParaRPr lang="fr-FR" b="1" spc="50" dirty="0">
              <a:ln w="9525" cmpd="sng">
                <a:noFill/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24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7366" y="2504731"/>
            <a:ext cx="5707331" cy="1645920"/>
          </a:xfrm>
        </p:spPr>
        <p:txBody>
          <a:bodyPr/>
          <a:lstStyle/>
          <a:p>
            <a:r>
              <a:rPr lang="fr-FR" dirty="0" smtClean="0"/>
              <a:t>Étude et encodage de la mémoire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062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91730" y="4021626"/>
            <a:ext cx="3908322" cy="31266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altLang="fr-FR" sz="2400" b="1" dirty="0" smtClean="0">
                <a:latin typeface="Palatino" charset="0"/>
                <a:ea typeface="Palatino" charset="0"/>
                <a:cs typeface="Palatino" charset="0"/>
              </a:rPr>
              <a:t>Définition: </a:t>
            </a:r>
            <a:r>
              <a:rPr lang="fr-FR" altLang="fr-FR" sz="2400" dirty="0" smtClean="0">
                <a:latin typeface="Palatino" charset="0"/>
                <a:ea typeface="Palatino" charset="0"/>
                <a:cs typeface="Palatino" charset="0"/>
              </a:rPr>
              <a:t>persistance de l’apprentissage au cours du temps par le biais du stockage et du rappel de l’information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01604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306529" y="3362632"/>
            <a:ext cx="51029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Palatino" charset="0"/>
                <a:ea typeface="Palatino" charset="0"/>
                <a:cs typeface="Palatino" charset="0"/>
              </a:rPr>
              <a:t>Preuves de la mémoire</a:t>
            </a:r>
          </a:p>
          <a:p>
            <a:pPr marL="742950" lvl="1" indent="-285750">
              <a:buFont typeface="Arial" charset="0"/>
              <a:buChar char="•"/>
            </a:pP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Rappel</a:t>
            </a:r>
          </a:p>
          <a:p>
            <a:pPr marL="1200150" lvl="2" indent="-285750">
              <a:buFont typeface="Arial" charset="0"/>
              <a:buChar char="•"/>
            </a:pP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Rappeler à la conscience</a:t>
            </a:r>
            <a:endParaRPr lang="fr-FR" sz="2400" dirty="0">
              <a:latin typeface="Palatino" charset="0"/>
              <a:ea typeface="Palatino" charset="0"/>
              <a:cs typeface="Palatino" charset="0"/>
            </a:endParaRPr>
          </a:p>
          <a:p>
            <a:pPr marL="742950" lvl="1" indent="-285750">
              <a:buFont typeface="Arial" charset="0"/>
              <a:buChar char="•"/>
            </a:pP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Reconnaissance</a:t>
            </a:r>
          </a:p>
          <a:p>
            <a:pPr marL="1200150" lvl="2" indent="-285750">
              <a:buFont typeface="Arial" charset="0"/>
              <a:buChar char="•"/>
            </a:pP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Identifier des infos déjà apprises</a:t>
            </a:r>
            <a:endParaRPr lang="fr-FR" sz="2400" dirty="0">
              <a:latin typeface="Palatino" charset="0"/>
              <a:ea typeface="Palatino" charset="0"/>
              <a:cs typeface="Palatino" charset="0"/>
            </a:endParaRPr>
          </a:p>
          <a:p>
            <a:pPr marL="742950" lvl="1" indent="-285750">
              <a:buFont typeface="Arial" charset="0"/>
              <a:buChar char="•"/>
            </a:pP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Réapprentissage</a:t>
            </a:r>
          </a:p>
          <a:p>
            <a:pPr marL="1200150" lvl="2" indent="-285750">
              <a:buFont typeface="Arial" charset="0"/>
              <a:buChar char="•"/>
            </a:pP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Apprentissage + rapide la 2</a:t>
            </a:r>
            <a:r>
              <a:rPr lang="fr-FR" sz="2400" baseline="30000" dirty="0" smtClean="0">
                <a:latin typeface="Palatino" charset="0"/>
                <a:ea typeface="Palatino" charset="0"/>
                <a:cs typeface="Palatino" charset="0"/>
              </a:rPr>
              <a:t>e</a:t>
            </a: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 fois que la 1</a:t>
            </a:r>
            <a:r>
              <a:rPr lang="fr-FR" sz="2400" baseline="30000" dirty="0" smtClean="0">
                <a:latin typeface="Palatino" charset="0"/>
                <a:ea typeface="Palatino" charset="0"/>
                <a:cs typeface="Palatino" charset="0"/>
              </a:rPr>
              <a:t>er</a:t>
            </a:r>
            <a:r>
              <a:rPr lang="fr-FR" sz="2400" dirty="0">
                <a:latin typeface="Palatino" charset="0"/>
                <a:ea typeface="Palatino" charset="0"/>
                <a:cs typeface="Palatino" charset="0"/>
              </a:rPr>
              <a:t>.</a:t>
            </a:r>
            <a:r>
              <a:rPr lang="fr-FR" sz="2400" dirty="0" smtClean="0">
                <a:latin typeface="Palatino" charset="0"/>
                <a:ea typeface="Palatino" charset="0"/>
                <a:cs typeface="Palatino" charset="0"/>
              </a:rPr>
              <a:t> </a:t>
            </a:r>
            <a:endParaRPr lang="fr-FR" sz="2400" dirty="0">
              <a:latin typeface="Palatino" charset="0"/>
              <a:ea typeface="Palatino" charset="0"/>
              <a:cs typeface="Palatino" charset="0"/>
            </a:endParaRPr>
          </a:p>
          <a:p>
            <a:endParaRPr lang="fr-FR" sz="2400" dirty="0">
              <a:latin typeface="Palatino" charset="0"/>
              <a:ea typeface="Palatino" charset="0"/>
              <a:cs typeface="Palatin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48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3994" y="185088"/>
            <a:ext cx="8014834" cy="1049235"/>
          </a:xfrm>
        </p:spPr>
        <p:txBody>
          <a:bodyPr>
            <a:normAutofit/>
          </a:bodyPr>
          <a:lstStyle/>
          <a:p>
            <a:r>
              <a:rPr lang="en-US" dirty="0" smtClean="0"/>
              <a:t>COURBE DE </a:t>
            </a:r>
            <a:r>
              <a:rPr lang="en-US" smtClean="0"/>
              <a:t>RÉTENTION D’EBBINGHAUS</a:t>
            </a:r>
            <a:endParaRPr lang="en-US" dirty="0"/>
          </a:p>
        </p:txBody>
      </p:sp>
      <p:pic>
        <p:nvPicPr>
          <p:cNvPr id="2" name="Picture 1" descr="The figure is a graph. The vertical axis is labeled time in minutes taken to relearn list on day 2 and ranges from 0 to 20. The horizontal axis is labeled number of repetitions on day 1 and ranges from 8 to 64. The data line starts from the upper left corner and spikes sharply downward to the right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94" y="1412034"/>
            <a:ext cx="8014834" cy="48280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07329" y="6417828"/>
            <a:ext cx="5840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On se souvient davantage que l’on peut se rappeler</a:t>
            </a:r>
            <a:endParaRPr lang="fr-FR" b="1" dirty="0"/>
          </a:p>
        </p:txBody>
      </p:sp>
      <p:sp>
        <p:nvSpPr>
          <p:cNvPr id="5" name="Rectangle 4"/>
          <p:cNvSpPr/>
          <p:nvPr/>
        </p:nvSpPr>
        <p:spPr>
          <a:xfrm>
            <a:off x="533994" y="3697484"/>
            <a:ext cx="25431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Corrélation</a:t>
            </a:r>
            <a:r>
              <a:rPr lang="en-US" dirty="0"/>
              <a:t> </a:t>
            </a:r>
            <a:r>
              <a:rPr lang="en-US" dirty="0" err="1"/>
              <a:t>linéaire</a:t>
            </a:r>
            <a:r>
              <a:rPr lang="en-US" dirty="0"/>
              <a:t> </a:t>
            </a:r>
            <a:r>
              <a:rPr lang="en-US" dirty="0" err="1"/>
              <a:t>négative</a:t>
            </a:r>
            <a:endParaRPr lang="en-US" dirty="0"/>
          </a:p>
          <a:p>
            <a:r>
              <a:rPr lang="en-US" dirty="0"/>
              <a:t>Plus on travail </a:t>
            </a:r>
            <a:r>
              <a:rPr lang="en-US" dirty="0" err="1"/>
              <a:t>notre</a:t>
            </a:r>
            <a:r>
              <a:rPr lang="en-US" dirty="0"/>
              <a:t> </a:t>
            </a:r>
            <a:r>
              <a:rPr lang="en-US" dirty="0" err="1"/>
              <a:t>mémoire</a:t>
            </a:r>
            <a:r>
              <a:rPr lang="en-US" dirty="0"/>
              <a:t> plus le </a:t>
            </a:r>
            <a:r>
              <a:rPr lang="en-US" dirty="0" err="1"/>
              <a:t>travaill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etre</a:t>
            </a:r>
            <a:r>
              <a:rPr lang="en-US" dirty="0"/>
              <a:t> simple la </a:t>
            </a:r>
            <a:r>
              <a:rPr lang="en-US" dirty="0" err="1"/>
              <a:t>journée</a:t>
            </a:r>
            <a:r>
              <a:rPr lang="en-US" dirty="0"/>
              <a:t> </a:t>
            </a:r>
            <a:r>
              <a:rPr lang="en-US" dirty="0" err="1"/>
              <a:t>suivante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90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modèles mnésiques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1"/>
          </p:nvPr>
        </p:nvSpPr>
        <p:spPr>
          <a:xfrm>
            <a:off x="457200" y="1924665"/>
            <a:ext cx="8229600" cy="12167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200" dirty="0" smtClean="0"/>
              <a:t>Atkinson et </a:t>
            </a:r>
            <a:r>
              <a:rPr lang="fr-FR" sz="3200" dirty="0" err="1" smtClean="0"/>
              <a:t>Shiffrin</a:t>
            </a:r>
            <a:endParaRPr lang="fr-FR" sz="3200" dirty="0"/>
          </a:p>
        </p:txBody>
      </p:sp>
      <p:pic>
        <p:nvPicPr>
          <p:cNvPr id="5" name="Picture 2" descr="The figure is a modified flowchart. Atkinson and Shiffrin’s classic three-step model helps us to think about how memories are processed, but today’s researchers recognize other ways long- Term memories form. For example, some information slips into&#10;long-term memory via a “back door,” without our consciously attending to it (automatic processing). And so much active processing occurs in the short-&#10;termmemory stage that many now prefer to call that stage working memory.&#10;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2" y="3141407"/>
            <a:ext cx="9018404" cy="13799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992" y="5190649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Question sur ce modèle dans l’examen</a:t>
            </a:r>
          </a:p>
          <a:p>
            <a:r>
              <a:rPr lang="fr-FR" dirty="0"/>
              <a:t>NUMÉRO: 418 674 0597  </a:t>
            </a:r>
          </a:p>
          <a:p>
            <a:r>
              <a:rPr lang="fr-FR" dirty="0"/>
              <a:t>Pour mieux apprendre, donné a une qualité a ce que l’on veut apprendre plus le rappel sera facile</a:t>
            </a:r>
          </a:p>
        </p:txBody>
      </p:sp>
    </p:spTree>
    <p:extLst>
      <p:ext uri="{BB962C8B-B14F-4D97-AF65-F5344CB8AC3E}">
        <p14:creationId xmlns:p14="http://schemas.microsoft.com/office/powerpoint/2010/main" val="211468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1" y="3893453"/>
            <a:ext cx="9144000" cy="546100"/>
          </a:xfrm>
        </p:spPr>
        <p:txBody>
          <a:bodyPr>
            <a:normAutofit/>
          </a:bodyPr>
          <a:lstStyle/>
          <a:p>
            <a:r>
              <a:rPr lang="en-US" dirty="0" smtClean="0"/>
              <a:t>MÉMOIRE DE TRAVAIL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229528" y="4794493"/>
            <a:ext cx="6684943" cy="507831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CA" dirty="0">
                <a:ea typeface="Arial"/>
                <a:cs typeface="Arial"/>
              </a:rPr>
              <a:t>« </a:t>
            </a:r>
            <a:r>
              <a:rPr lang="en-US" dirty="0" smtClean="0">
                <a:ea typeface="Arial"/>
                <a:cs typeface="Arial"/>
              </a:rPr>
              <a:t>six </a:t>
            </a:r>
            <a:r>
              <a:rPr lang="fr-CA" dirty="0">
                <a:ea typeface="Arial"/>
                <a:cs typeface="Arial"/>
              </a:rPr>
              <a:t>troncs </a:t>
            </a:r>
            <a:r>
              <a:rPr lang="fr-CA" dirty="0" smtClean="0">
                <a:ea typeface="Arial"/>
                <a:cs typeface="Arial"/>
              </a:rPr>
              <a:t>verts » ou </a:t>
            </a:r>
            <a:r>
              <a:rPr lang="fr-CA" dirty="0">
                <a:ea typeface="Arial"/>
                <a:cs typeface="Arial"/>
              </a:rPr>
              <a:t>« citron vert » </a:t>
            </a:r>
            <a:endParaRPr lang="en-US" dirty="0">
              <a:ea typeface="Arial"/>
              <a:cs typeface="Arial"/>
            </a:endParaRPr>
          </a:p>
        </p:txBody>
      </p:sp>
      <p:pic>
        <p:nvPicPr>
          <p:cNvPr id="6" name="Picture 5" descr="The figure is a flow chart showing Alan Baddeley’s (2002) model of working memory. It includes visual and auditory rehearsal of new information. Part of the brain functions like a manager, a central executive focusing attention and pulling information from long-term memory to help make sense of new information.&#10;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564" y="-14751"/>
            <a:ext cx="7184870" cy="3641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2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3" descr="C6.3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414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5325944"/>
            <a:ext cx="797837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/>
              <a:t>Rétro: information que nous avons appris</a:t>
            </a:r>
          </a:p>
          <a:p>
            <a:r>
              <a:rPr lang="fr-FR" sz="1400" dirty="0"/>
              <a:t>Prospective: c’est de se rappeler ce que l’on doit faire dans le futur</a:t>
            </a:r>
          </a:p>
          <a:p>
            <a:r>
              <a:rPr lang="fr-FR" sz="1400" dirty="0"/>
              <a:t>Mémoire procédurale: mémoire des muscles (mouvements) (exemple: répétition de mouvement) très stable a travers le temps</a:t>
            </a:r>
          </a:p>
          <a:p>
            <a:r>
              <a:rPr lang="fr-FR" sz="1400" dirty="0"/>
              <a:t>Mémoire déclarative: mémoire très fragile </a:t>
            </a:r>
            <a:r>
              <a:rPr lang="fr-FR" sz="1400" dirty="0" err="1"/>
              <a:t>pcq</a:t>
            </a:r>
            <a:r>
              <a:rPr lang="fr-FR" sz="1400" dirty="0"/>
              <a:t> elle est tjrs remplacer par du nouveaux stock</a:t>
            </a:r>
          </a:p>
          <a:p>
            <a:r>
              <a:rPr lang="fr-FR" sz="1400" dirty="0"/>
              <a:t>Mémoire épisodique</a:t>
            </a:r>
          </a:p>
          <a:p>
            <a:r>
              <a:rPr lang="fr-FR" sz="1400" dirty="0"/>
              <a:t>Mémoire sémantique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40835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48" y="640228"/>
            <a:ext cx="5937755" cy="1188720"/>
          </a:xfrm>
        </p:spPr>
        <p:txBody>
          <a:bodyPr>
            <a:normAutofit/>
          </a:bodyPr>
          <a:lstStyle/>
          <a:p>
            <a:r>
              <a:rPr lang="fr-FR" dirty="0" smtClean="0"/>
              <a:t>Les deux voies de la mémoire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sz="half" idx="1"/>
          </p:nvPr>
        </p:nvSpPr>
        <p:spPr>
          <a:xfrm>
            <a:off x="1" y="2418735"/>
            <a:ext cx="4390262" cy="2713705"/>
          </a:xfrm>
        </p:spPr>
        <p:txBody>
          <a:bodyPr>
            <a:normAutofit fontScale="92500" lnSpcReduction="20000"/>
          </a:bodyPr>
          <a:lstStyle/>
          <a:p>
            <a:pPr marL="228600" lvl="1" indent="0">
              <a:buNone/>
            </a:pPr>
            <a:r>
              <a:rPr lang="fr-FR" sz="2200" b="1" dirty="0" smtClean="0"/>
              <a:t>Mémoire explicite </a:t>
            </a:r>
            <a:r>
              <a:rPr lang="fr-FR" sz="2200" dirty="0" smtClean="0"/>
              <a:t>(</a:t>
            </a:r>
            <a:r>
              <a:rPr lang="fr-FR" sz="2200" i="1" dirty="0" smtClean="0"/>
              <a:t>déclarative</a:t>
            </a:r>
            <a:r>
              <a:rPr lang="fr-FR" sz="2200" dirty="0" smtClean="0"/>
              <a:t>)</a:t>
            </a:r>
          </a:p>
          <a:p>
            <a:pPr lvl="1"/>
            <a:r>
              <a:rPr lang="fr-FR" sz="2200" dirty="0" smtClean="0"/>
              <a:t>Mémoire des faits et d’expériences que l’on peut décrire consciemment. </a:t>
            </a:r>
            <a:endParaRPr lang="fr-FR" sz="1900" dirty="0" smtClean="0"/>
          </a:p>
          <a:p>
            <a:pPr marL="228600" lvl="1" indent="0">
              <a:buNone/>
            </a:pPr>
            <a:r>
              <a:rPr lang="fr-FR" sz="2200" b="1" dirty="0"/>
              <a:t>		</a:t>
            </a:r>
            <a:r>
              <a:rPr lang="fr-FR" sz="3000" b="1" dirty="0"/>
              <a:t> ↓</a:t>
            </a:r>
            <a:endParaRPr lang="fr-FR" sz="3000" b="1" dirty="0" smtClean="0"/>
          </a:p>
          <a:p>
            <a:pPr marL="228600" lvl="1" indent="0">
              <a:buNone/>
            </a:pPr>
            <a:r>
              <a:rPr lang="fr-FR" sz="2200" b="1" dirty="0" smtClean="0"/>
              <a:t>Traitement avec effort</a:t>
            </a:r>
            <a:endParaRPr lang="fr-FR" sz="2200" dirty="0" smtClean="0"/>
          </a:p>
          <a:p>
            <a:pPr lvl="1"/>
            <a:r>
              <a:rPr lang="fr-FR" sz="1900" dirty="0" smtClean="0"/>
              <a:t>Encodage qui nécessite une attention et un effort de la conscience vigile.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half" idx="2"/>
          </p:nvPr>
        </p:nvSpPr>
        <p:spPr>
          <a:xfrm>
            <a:off x="4709491" y="2418735"/>
            <a:ext cx="4095295" cy="3101982"/>
          </a:xfrm>
        </p:spPr>
        <p:txBody>
          <a:bodyPr>
            <a:normAutofit fontScale="92500" lnSpcReduction="20000"/>
          </a:bodyPr>
          <a:lstStyle/>
          <a:p>
            <a:pPr marL="0" lvl="1" indent="0">
              <a:buNone/>
            </a:pPr>
            <a:r>
              <a:rPr lang="fr-FR" sz="2000" b="1" dirty="0"/>
              <a:t>Mémoire implicite </a:t>
            </a:r>
            <a:r>
              <a:rPr lang="fr-FR" sz="2000" dirty="0"/>
              <a:t>(</a:t>
            </a:r>
            <a:r>
              <a:rPr lang="fr-FR" sz="2000" i="1" dirty="0"/>
              <a:t>non </a:t>
            </a:r>
            <a:r>
              <a:rPr lang="fr-FR" sz="2000" i="1" dirty="0" smtClean="0"/>
              <a:t>déclarative</a:t>
            </a:r>
            <a:r>
              <a:rPr lang="fr-FR" sz="2000" dirty="0" smtClean="0"/>
              <a:t>)</a:t>
            </a:r>
            <a:endParaRPr lang="fr-FR" sz="2000" dirty="0"/>
          </a:p>
          <a:p>
            <a:r>
              <a:rPr lang="fr-FR" sz="1900" dirty="0" smtClean="0"/>
              <a:t>Rétention des compétences acquises ou d’associations conditionnées indépendantes de leur rappel conscient</a:t>
            </a:r>
          </a:p>
          <a:p>
            <a:pPr marL="0" indent="0">
              <a:buNone/>
            </a:pPr>
            <a:r>
              <a:rPr lang="fr-FR" sz="1900" dirty="0"/>
              <a:t>	</a:t>
            </a:r>
            <a:r>
              <a:rPr lang="fr-FR" sz="1900" dirty="0" smtClean="0"/>
              <a:t>         </a:t>
            </a:r>
            <a:r>
              <a:rPr lang="fr-FR" sz="3000" b="1" dirty="0" smtClean="0"/>
              <a:t>↓</a:t>
            </a:r>
            <a:endParaRPr lang="fr-FR" sz="3000" dirty="0" smtClean="0"/>
          </a:p>
          <a:p>
            <a:pPr marL="0" indent="0">
              <a:buNone/>
            </a:pPr>
            <a:r>
              <a:rPr lang="fr-FR" sz="2000" b="1" dirty="0" smtClean="0"/>
              <a:t>Traitement automatique</a:t>
            </a:r>
          </a:p>
          <a:p>
            <a:r>
              <a:rPr lang="fr-FR" sz="2000" dirty="0" smtClean="0"/>
              <a:t>Encodage se faisant de façon non consciente de renseignements accessoires (p. ex.: espace, temps) et de matériel cognitifs bien appris.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36"/>
          <a:stretch/>
        </p:blipFill>
        <p:spPr>
          <a:xfrm>
            <a:off x="4390263" y="5377695"/>
            <a:ext cx="4698031" cy="116512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5006149"/>
            <a:ext cx="41067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Temps : l’enchaînement des événements de la journée, comme le nombre de fois où l’on rencontre quelqu’un.</a:t>
            </a:r>
          </a:p>
          <a:p>
            <a:r>
              <a:rPr lang="fr-FR" dirty="0"/>
              <a:t>L’espace: On se souvient de la position des infos sur une diapo.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639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02240" y="1574292"/>
            <a:ext cx="6939520" cy="1645920"/>
          </a:xfrm>
        </p:spPr>
        <p:txBody>
          <a:bodyPr/>
          <a:lstStyle/>
          <a:p>
            <a:r>
              <a:rPr lang="fr-FR" dirty="0" smtClean="0"/>
              <a:t>Traitement avec effort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3483077"/>
            <a:ext cx="25908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98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69942" y="399846"/>
            <a:ext cx="4749762" cy="1188720"/>
          </a:xfrm>
        </p:spPr>
        <p:txBody>
          <a:bodyPr>
            <a:normAutofit/>
          </a:bodyPr>
          <a:lstStyle/>
          <a:p>
            <a:r>
              <a:rPr lang="en-US" sz="2800" smtClean="0"/>
              <a:t>MÉMOIRE SENSORIELLE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298566" y="2302387"/>
            <a:ext cx="476842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ea typeface="Arial"/>
                <a:cs typeface="Arial"/>
              </a:rPr>
              <a:t>Qu’est-ce que c’est ?</a:t>
            </a:r>
            <a:endParaRPr lang="fr-FR" sz="2400" dirty="0" smtClean="0">
              <a:ea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fr-FR" sz="2400" dirty="0" smtClean="0">
                <a:ea typeface="Arial"/>
                <a:cs typeface="Arial"/>
              </a:rPr>
              <a:t>Première étape dans la formation de mémoire explicite</a:t>
            </a:r>
          </a:p>
          <a:p>
            <a:pPr marL="342900" indent="-342900">
              <a:buFont typeface="Arial"/>
              <a:buChar char="•"/>
            </a:pPr>
            <a:r>
              <a:rPr lang="fr-FR" sz="2400" dirty="0" smtClean="0">
                <a:ea typeface="Arial"/>
                <a:cs typeface="Arial"/>
              </a:rPr>
              <a:t>Très brève</a:t>
            </a:r>
          </a:p>
          <a:p>
            <a:pPr marL="342900" indent="-342900">
              <a:buFont typeface="Arial"/>
              <a:buChar char="•"/>
            </a:pPr>
            <a:r>
              <a:rPr lang="fr-FR" sz="2400" b="1" dirty="0" smtClean="0">
                <a:ea typeface="Arial"/>
                <a:cs typeface="Arial"/>
              </a:rPr>
              <a:t>Mémoire iconique</a:t>
            </a:r>
            <a:r>
              <a:rPr lang="fr-FR" sz="2400" dirty="0" smtClean="0">
                <a:ea typeface="Arial"/>
                <a:cs typeface="Arial"/>
              </a:rPr>
              <a:t>: mémoire des stimuli visuels (2 ou 3 dixièmes)</a:t>
            </a:r>
          </a:p>
          <a:p>
            <a:pPr marL="342900" indent="-342900">
              <a:buFont typeface="Arial"/>
              <a:buChar char="•"/>
            </a:pPr>
            <a:r>
              <a:rPr lang="fr-FR" sz="2400" b="1" dirty="0" smtClean="0">
                <a:ea typeface="Arial"/>
                <a:cs typeface="Arial"/>
              </a:rPr>
              <a:t>Mémoire échoïque: </a:t>
            </a:r>
            <a:r>
              <a:rPr lang="fr-FR" sz="2400" dirty="0" smtClean="0">
                <a:ea typeface="Arial"/>
                <a:cs typeface="Arial"/>
              </a:rPr>
              <a:t>mémoire des stimuli auditifs (3 ou 4 secondes)</a:t>
            </a:r>
            <a:endParaRPr lang="fr-FR" sz="2400" dirty="0">
              <a:ea typeface="Arial"/>
              <a:cs typeface="Arial"/>
            </a:endParaRPr>
          </a:p>
        </p:txBody>
      </p:sp>
      <p:pic>
        <p:nvPicPr>
          <p:cNvPr id="6" name="Picture 5" descr="The figure is a group of letters. K Z R Q B T S G 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946" y="2523613"/>
            <a:ext cx="3573516" cy="3033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4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CAPACITÉ De la mémoire de travail et de la mémoire à court terme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>
            <a:noAutofit/>
          </a:bodyPr>
          <a:lstStyle/>
          <a:p>
            <a:r>
              <a:rPr lang="fr-FR" sz="2800" b="1" dirty="0" smtClean="0"/>
              <a:t>Mémoire à court terme</a:t>
            </a:r>
          </a:p>
          <a:p>
            <a:pPr lvl="1"/>
            <a:r>
              <a:rPr lang="fr-FR" sz="2400" dirty="0" smtClean="0"/>
              <a:t>Empan est de 7 </a:t>
            </a:r>
            <a:r>
              <a:rPr lang="fr-FR" sz="2400" u="sng" dirty="0" smtClean="0"/>
              <a:t>+</a:t>
            </a:r>
            <a:r>
              <a:rPr lang="fr-FR" sz="2400" dirty="0" smtClean="0"/>
              <a:t> 2sec.</a:t>
            </a:r>
          </a:p>
          <a:p>
            <a:pPr lvl="1"/>
            <a:r>
              <a:rPr lang="fr-FR" sz="2400" dirty="0" smtClean="0"/>
              <a:t>Facilement </a:t>
            </a:r>
            <a:r>
              <a:rPr lang="fr-FR" sz="2400" dirty="0" err="1" smtClean="0"/>
              <a:t>perturbable</a:t>
            </a:r>
            <a:endParaRPr lang="fr-FR" sz="2400" dirty="0" smtClean="0"/>
          </a:p>
          <a:p>
            <a:pPr lvl="1"/>
            <a:r>
              <a:rPr lang="fr-FR" sz="2400" dirty="0" smtClean="0"/>
              <a:t>Fugace (30 secondes </a:t>
            </a:r>
            <a:r>
              <a:rPr lang="fr-FR" sz="2400" u="sng" dirty="0" smtClean="0"/>
              <a:t>+</a:t>
            </a:r>
            <a:r>
              <a:rPr lang="fr-FR" sz="2400" dirty="0" smtClean="0"/>
              <a:t>)</a:t>
            </a:r>
          </a:p>
          <a:p>
            <a:pPr lvl="1"/>
            <a:endParaRPr lang="fr-FR" sz="2400" dirty="0" smtClean="0"/>
          </a:p>
          <a:p>
            <a:r>
              <a:rPr lang="fr-FR" sz="2800" b="1" dirty="0" smtClean="0"/>
              <a:t>Mémoire de travail</a:t>
            </a:r>
          </a:p>
          <a:p>
            <a:pPr lvl="1"/>
            <a:r>
              <a:rPr lang="fr-FR" sz="2400" dirty="0" smtClean="0"/>
              <a:t>Varie selon les caractéristiques des individus</a:t>
            </a:r>
          </a:p>
          <a:p>
            <a:pPr lvl="2"/>
            <a:r>
              <a:rPr lang="fr-FR" sz="2400" dirty="0" smtClean="0"/>
              <a:t>Âge</a:t>
            </a:r>
          </a:p>
          <a:p>
            <a:pPr lvl="2"/>
            <a:r>
              <a:rPr lang="fr-FR" sz="2400" dirty="0" smtClean="0"/>
              <a:t>Capacité de concentration</a:t>
            </a:r>
          </a:p>
          <a:p>
            <a:pPr lvl="2"/>
            <a:r>
              <a:rPr lang="fr-FR" sz="2400" dirty="0" smtClean="0"/>
              <a:t>Semble refléter le niveau d’intelligence</a:t>
            </a:r>
          </a:p>
          <a:p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5943600" y="2238672"/>
            <a:ext cx="25431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La </a:t>
            </a:r>
            <a:r>
              <a:rPr lang="fr-FR" dirty="0" err="1"/>
              <a:t>facon</a:t>
            </a:r>
            <a:r>
              <a:rPr lang="fr-FR" dirty="0"/>
              <a:t> dont l’on traite l’information est la plus importante chose pour le traitement de l’information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826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Mieux retenir pour mieux grandir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16885" y="1277708"/>
            <a:ext cx="8229600" cy="5418060"/>
          </a:xfrm>
        </p:spPr>
        <p:txBody>
          <a:bodyPr>
            <a:normAutofit fontScale="92500" lnSpcReduction="20000"/>
          </a:bodyPr>
          <a:lstStyle/>
          <a:p>
            <a:endParaRPr lang="fr-FR" sz="3200" b="1" dirty="0" smtClean="0"/>
          </a:p>
          <a:p>
            <a:r>
              <a:rPr lang="fr-FR" sz="3200" b="1" dirty="0" smtClean="0"/>
              <a:t>Regroupement: </a:t>
            </a:r>
            <a:r>
              <a:rPr lang="fr-FR" dirty="0" smtClean="0"/>
              <a:t>organiser l’information permet de mieux la retenir.</a:t>
            </a:r>
          </a:p>
          <a:p>
            <a:pPr lvl="1"/>
            <a:r>
              <a:rPr lang="fr-FR" dirty="0" smtClean="0"/>
              <a:t>Faire des regroupements de taille et format coutumiers</a:t>
            </a:r>
          </a:p>
          <a:p>
            <a:pPr lvl="1"/>
            <a:r>
              <a:rPr lang="fr-FR" dirty="0" smtClean="0"/>
              <a:t>P.ex.: apprendre une suite de 80 chiffres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sz="3200" b="1" dirty="0" smtClean="0"/>
              <a:t>Mnémotechniques</a:t>
            </a:r>
            <a:r>
              <a:rPr lang="fr-FR" sz="3200" dirty="0" smtClean="0"/>
              <a:t>: </a:t>
            </a:r>
            <a:r>
              <a:rPr lang="fr-FR" sz="2000" dirty="0" smtClean="0"/>
              <a:t>se dit des techniques qui utilisent des images vives et des stratégies d’organisation des informations.</a:t>
            </a:r>
          </a:p>
          <a:p>
            <a:pPr lvl="1"/>
            <a:r>
              <a:rPr lang="fr-FR" dirty="0" smtClean="0"/>
              <a:t>Phrases « </a:t>
            </a:r>
            <a:r>
              <a:rPr lang="fr-FR" dirty="0" err="1" smtClean="0"/>
              <a:t>catchy</a:t>
            </a:r>
            <a:r>
              <a:rPr lang="fr-FR" dirty="0" smtClean="0"/>
              <a:t> » </a:t>
            </a:r>
          </a:p>
          <a:p>
            <a:pPr lvl="1"/>
            <a:r>
              <a:rPr lang="fr-FR" dirty="0" smtClean="0">
                <a:hlinkClick r:id="rId2"/>
              </a:rPr>
              <a:t>Quelques phrases célèbres</a:t>
            </a:r>
            <a:endParaRPr lang="fr-FR" dirty="0" smtClean="0"/>
          </a:p>
          <a:p>
            <a:pPr lvl="1"/>
            <a:r>
              <a:rPr lang="fr-FR" dirty="0" smtClean="0"/>
              <a:t>Un trajet bien connu, votre chambre</a:t>
            </a:r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3200" b="1" dirty="0" smtClean="0"/>
              <a:t>Hiérarchies: </a:t>
            </a:r>
            <a:r>
              <a:rPr lang="fr-FR" dirty="0" smtClean="0"/>
              <a:t>Organisation des items en catégories qui sont divisées et subdivisées en des concepts et faits plus précis, concis.</a:t>
            </a:r>
          </a:p>
          <a:p>
            <a:pPr lvl="1"/>
            <a:r>
              <a:rPr lang="fr-FR" dirty="0" smtClean="0"/>
              <a:t>Diviser l’étude</a:t>
            </a:r>
          </a:p>
          <a:p>
            <a:pPr lvl="1"/>
            <a:r>
              <a:rPr lang="fr-FR" dirty="0" smtClean="0"/>
              <a:t>Rappel de qui était présent à une fête</a:t>
            </a:r>
          </a:p>
          <a:p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420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D’autres trucs…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-1" y="1823399"/>
            <a:ext cx="8952271" cy="4525963"/>
          </a:xfrm>
        </p:spPr>
        <p:txBody>
          <a:bodyPr>
            <a:normAutofit/>
          </a:bodyPr>
          <a:lstStyle/>
          <a:p>
            <a:pPr lvl="1"/>
            <a:r>
              <a:rPr lang="fr-FR" sz="2400" b="1" dirty="0" smtClean="0"/>
              <a:t>Effet d’espacement</a:t>
            </a:r>
            <a:r>
              <a:rPr lang="fr-FR" sz="2400" dirty="0" smtClean="0"/>
              <a:t>: l’encodage est plus efficace lorsqu’il est effectué dans le temps</a:t>
            </a:r>
          </a:p>
          <a:p>
            <a:pPr lvl="2"/>
            <a:r>
              <a:rPr lang="fr-FR" sz="2400" dirty="0" smtClean="0"/>
              <a:t>Fragmentation du temps d’étude: Meilleur rappel à long terme</a:t>
            </a:r>
          </a:p>
          <a:p>
            <a:pPr lvl="2"/>
            <a:r>
              <a:rPr lang="fr-FR" sz="2400" dirty="0" smtClean="0"/>
              <a:t>Pratique intensive </a:t>
            </a:r>
            <a:r>
              <a:rPr lang="fr-FR" sz="2400" i="1" dirty="0" smtClean="0"/>
              <a:t>(bachotage</a:t>
            </a:r>
            <a:r>
              <a:rPr lang="fr-FR" sz="2400" dirty="0" smtClean="0"/>
              <a:t>): Efficace à court terme et bon pour la confiance</a:t>
            </a:r>
          </a:p>
          <a:p>
            <a:pPr lvl="3"/>
            <a:r>
              <a:rPr lang="fr-FR" sz="2400" dirty="0" smtClean="0"/>
              <a:t>Ceux qui apprennent vite oublient vite</a:t>
            </a:r>
            <a:r>
              <a:rPr lang="mr-IN" sz="2400" dirty="0" smtClean="0"/>
              <a:t>…</a:t>
            </a:r>
            <a:endParaRPr lang="fr-FR" sz="2400" dirty="0" smtClean="0"/>
          </a:p>
          <a:p>
            <a:pPr lvl="1"/>
            <a:r>
              <a:rPr lang="fr-FR" sz="2400" b="1" dirty="0" smtClean="0"/>
              <a:t>Se tester soi-même</a:t>
            </a:r>
            <a:r>
              <a:rPr lang="mr-IN" sz="2400" b="1" dirty="0" smtClean="0"/>
              <a:t>…</a:t>
            </a:r>
            <a:endParaRPr lang="fr-CA" sz="2400" b="1" dirty="0" smtClean="0"/>
          </a:p>
          <a:p>
            <a:pPr lvl="2"/>
            <a:r>
              <a:rPr lang="fr-CA" sz="2400" dirty="0" smtClean="0"/>
              <a:t>Excellente stratégie pour mieux apprendre</a:t>
            </a:r>
            <a:endParaRPr lang="fr-FR" sz="2400" dirty="0" smtClean="0"/>
          </a:p>
          <a:p>
            <a:pPr marL="914400" lvl="2" indent="0">
              <a:buNone/>
            </a:pPr>
            <a:endParaRPr lang="fr-FR" sz="2400" dirty="0" smtClean="0"/>
          </a:p>
          <a:p>
            <a:endParaRPr lang="fr-FR" sz="2800" dirty="0" smtClean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3658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Niveaux de traitements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2074121"/>
            <a:ext cx="8686800" cy="4525963"/>
          </a:xfrm>
        </p:spPr>
        <p:txBody>
          <a:bodyPr>
            <a:normAutofit lnSpcReduction="10000"/>
          </a:bodyPr>
          <a:lstStyle/>
          <a:p>
            <a:pPr lvl="1"/>
            <a:r>
              <a:rPr lang="fr-FR" sz="2400" b="1" dirty="0" smtClean="0"/>
              <a:t>Traitement superficiel</a:t>
            </a:r>
          </a:p>
          <a:p>
            <a:pPr lvl="2"/>
            <a:r>
              <a:rPr lang="fr-FR" sz="2400" dirty="0" smtClean="0"/>
              <a:t>Encodage à un niveau très superficiel </a:t>
            </a:r>
          </a:p>
          <a:p>
            <a:pPr lvl="3"/>
            <a:r>
              <a:rPr lang="fr-FR" sz="2400" dirty="0" smtClean="0"/>
              <a:t>Les lettres d’un mot ou le son d’un mot</a:t>
            </a:r>
          </a:p>
          <a:p>
            <a:pPr lvl="1"/>
            <a:endParaRPr lang="fr-FR" sz="2400" b="1" dirty="0" smtClean="0"/>
          </a:p>
          <a:p>
            <a:pPr lvl="1"/>
            <a:r>
              <a:rPr lang="fr-FR" sz="2400" b="1" dirty="0" smtClean="0"/>
              <a:t>Traitement en profondeur</a:t>
            </a:r>
          </a:p>
          <a:p>
            <a:pPr lvl="2"/>
            <a:r>
              <a:rPr lang="fr-FR" sz="2400" dirty="0" smtClean="0"/>
              <a:t>Permet un encodage </a:t>
            </a:r>
            <a:r>
              <a:rPr lang="fr-FR" sz="2400" i="1" dirty="0" smtClean="0"/>
              <a:t>sémantique</a:t>
            </a:r>
            <a:r>
              <a:rPr lang="fr-FR" sz="2400" dirty="0" smtClean="0"/>
              <a:t>, fondé sur la signification des mots.</a:t>
            </a:r>
          </a:p>
          <a:p>
            <a:pPr lvl="2"/>
            <a:endParaRPr lang="fr-FR" sz="2400" b="1" dirty="0"/>
          </a:p>
          <a:p>
            <a:pPr lvl="1"/>
            <a:r>
              <a:rPr lang="fr-FR" sz="2400" b="1" dirty="0" smtClean="0"/>
              <a:t>Donner à l’information une signification personnelle</a:t>
            </a:r>
          </a:p>
          <a:p>
            <a:pPr lvl="2"/>
            <a:r>
              <a:rPr lang="fr-FR" sz="2400" dirty="0" smtClean="0"/>
              <a:t>Meilleure rétention d’entre toutes</a:t>
            </a:r>
          </a:p>
          <a:p>
            <a:pPr lvl="1"/>
            <a:endParaRPr lang="fr-FR" sz="2400" dirty="0" smtClean="0"/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18365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Stockage et récupération des souvenirs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8976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2160" y="243045"/>
            <a:ext cx="7116097" cy="1188720"/>
          </a:xfrm>
        </p:spPr>
        <p:txBody>
          <a:bodyPr>
            <a:noAutofit/>
          </a:bodyPr>
          <a:lstStyle/>
          <a:p>
            <a:r>
              <a:rPr lang="fr-FR" sz="2400" dirty="0" smtClean="0"/>
              <a:t>L’hippocampe et les lobes frontaux</a:t>
            </a:r>
            <a:endParaRPr lang="fr-FR" sz="2400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750655" y="1289021"/>
            <a:ext cx="4055170" cy="4525963"/>
          </a:xfrm>
        </p:spPr>
        <p:txBody>
          <a:bodyPr>
            <a:normAutofit/>
          </a:bodyPr>
          <a:lstStyle/>
          <a:p>
            <a:r>
              <a:rPr lang="fr-FR" sz="2400" dirty="0" smtClean="0"/>
              <a:t>Enregistrent, conservent et traitent l’information avant le transfert vers la mémoire à long terme.</a:t>
            </a:r>
          </a:p>
          <a:p>
            <a:r>
              <a:rPr lang="fr-FR" sz="2400" dirty="0" smtClean="0"/>
              <a:t>Il n’y a pas de lieux précis pour le stockage de l’information.</a:t>
            </a:r>
          </a:p>
          <a:p>
            <a:r>
              <a:rPr lang="fr-FR" sz="2400" dirty="0" smtClean="0"/>
              <a:t>Hippocampe est une zone de transition avant le transfert et le stockage, c’est la consolidation de la mémoire.</a:t>
            </a:r>
          </a:p>
        </p:txBody>
      </p:sp>
      <p:sp>
        <p:nvSpPr>
          <p:cNvPr id="6" name="Rectangle 5"/>
          <p:cNvSpPr/>
          <p:nvPr/>
        </p:nvSpPr>
        <p:spPr>
          <a:xfrm>
            <a:off x="2014535" y="5452694"/>
            <a:ext cx="42475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ea typeface="Arial"/>
                <a:cs typeface="Arial"/>
              </a:rPr>
              <a:t>HIPPOCAMPE</a:t>
            </a:r>
            <a:endParaRPr lang="en-US" dirty="0">
              <a:ea typeface="Arial"/>
              <a:cs typeface="Arial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77" y="1434812"/>
            <a:ext cx="4458131" cy="41021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22077" y="78443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mtClean="0"/>
              <a:t>reconnaitre</a:t>
            </a:r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5637360"/>
            <a:ext cx="9144000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eaLnBrk="0" hangingPunct="0">
              <a:spcBef>
                <a:spcPct val="30000"/>
              </a:spcBef>
              <a:buFont typeface="Arial"/>
              <a:buChar char="•"/>
              <a:defRPr/>
            </a:pPr>
            <a:r>
              <a:rPr lang="en-US" sz="1100" dirty="0"/>
              <a:t>Separate brain regions process explicit and implicit memories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cs typeface="Arial" charset="0"/>
              </a:rPr>
              <a:t>During sleep, the hippocampus and brain cortex display rhythmic patterns of activity, as if they were talking to each other (Ji &amp; Wilson, 2007;  Mehta, 2007). Researchers suspect that the brain is replaying the day’s experiences as it transfers them to the cortex for long-term storage.</a:t>
            </a:r>
            <a:endParaRPr lang="en-US" sz="1100" dirty="0"/>
          </a:p>
          <a:p>
            <a:pPr marL="171450" indent="-171450">
              <a:buFont typeface="Arial"/>
              <a:buChar char="•"/>
            </a:pPr>
            <a:r>
              <a:rPr lang="en-US" sz="1100" dirty="0" err="1">
                <a:cs typeface="Arial" charset="0"/>
              </a:rPr>
              <a:t>Weidenfeld</a:t>
            </a:r>
            <a:r>
              <a:rPr lang="en-US" sz="1100" dirty="0">
                <a:cs typeface="Arial" charset="0"/>
              </a:rPr>
              <a:t> &amp; Nicolson archives spacing effect, the tendency for distributed study or practice to yield better long-term retention than is achieved through massed study or practice.</a:t>
            </a:r>
          </a:p>
          <a:p>
            <a:pPr marL="171450" indent="-171450">
              <a:buFont typeface="Arial"/>
              <a:buChar char="•"/>
            </a:pPr>
            <a:r>
              <a:rPr lang="en-US" sz="1100" dirty="0">
                <a:cs typeface="Arial" charset="0"/>
              </a:rPr>
              <a:t>Testing effect enhanced memory after retrieving, rather than simply rereading, information. Also sometimes referred to as the retrieval practice effect or test-enhanced learning.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88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MÉMOIRE IMPLICITE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r>
              <a:rPr lang="fr-FR" sz="2400" b="1" dirty="0" smtClean="0"/>
              <a:t>Le système de la mémoire implicite: cervelet et les noyaux gris centraux</a:t>
            </a:r>
          </a:p>
          <a:p>
            <a:pPr lvl="1"/>
            <a:r>
              <a:rPr lang="fr-FR" sz="2000" dirty="0" smtClean="0"/>
              <a:t>Le cervelet joue un rôle crucial dans la formation et le stockage des souvenirs crées par conditionnement classique</a:t>
            </a:r>
          </a:p>
          <a:p>
            <a:pPr lvl="2"/>
            <a:r>
              <a:rPr lang="fr-FR" sz="2000" dirty="0" smtClean="0"/>
              <a:t>Cligner des yeux avant un jet d’air dans les yeux.</a:t>
            </a:r>
          </a:p>
          <a:p>
            <a:pPr lvl="1"/>
            <a:r>
              <a:rPr lang="fr-FR" sz="2000" dirty="0" smtClean="0"/>
              <a:t>Les noyaux gris centraux sont essentiels dans l’apprentissage procédural</a:t>
            </a:r>
          </a:p>
          <a:p>
            <a:pPr lvl="2"/>
            <a:r>
              <a:rPr lang="fr-FR" sz="2000" dirty="0" smtClean="0"/>
              <a:t>Faire du vélo</a:t>
            </a:r>
          </a:p>
        </p:txBody>
      </p:sp>
    </p:spTree>
    <p:extLst>
      <p:ext uri="{BB962C8B-B14F-4D97-AF65-F5344CB8AC3E}">
        <p14:creationId xmlns:p14="http://schemas.microsoft.com/office/powerpoint/2010/main" val="406720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Mémoire liée aux émotions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1"/>
            <a:ext cx="8229600" cy="1998406"/>
          </a:xfrm>
        </p:spPr>
        <p:txBody>
          <a:bodyPr>
            <a:normAutofit/>
          </a:bodyPr>
          <a:lstStyle/>
          <a:p>
            <a:r>
              <a:rPr lang="fr-FR" dirty="0" smtClean="0"/>
              <a:t>Amygdale est la structure impliquée</a:t>
            </a:r>
          </a:p>
          <a:p>
            <a:r>
              <a:rPr lang="fr-FR" dirty="0" smtClean="0"/>
              <a:t>Les émotions déclenchent une sécrétion d’hormones dites « du stress », qui activent l’amygdale, qui influencent la formation des souvenirs (catécholamines).</a:t>
            </a:r>
          </a:p>
          <a:p>
            <a:r>
              <a:rPr lang="fr-FR" dirty="0" smtClean="0"/>
              <a:t>Les souvenirs ayant une forte charge émotionnelle = indélébiles</a:t>
            </a:r>
          </a:p>
          <a:p>
            <a:r>
              <a:rPr lang="fr-FR" dirty="0" smtClean="0"/>
              <a:t>Souvenir flash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296" y="3598607"/>
            <a:ext cx="4706109" cy="302236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93" y="3594709"/>
            <a:ext cx="2834968" cy="2934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9" y="274638"/>
            <a:ext cx="8548951" cy="1143000"/>
          </a:xfrm>
        </p:spPr>
        <p:txBody>
          <a:bodyPr>
            <a:normAutofit/>
          </a:bodyPr>
          <a:lstStyle/>
          <a:p>
            <a:r>
              <a:rPr lang="fr-FR" dirty="0" smtClean="0"/>
              <a:t>Structures et fonctions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457199" y="5481340"/>
            <a:ext cx="8407760" cy="923330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r>
              <a:rPr lang="fr-FR" dirty="0" smtClean="0">
                <a:ea typeface="Arial"/>
                <a:cs typeface="Arial"/>
              </a:rPr>
              <a:t>Lobes frontaux et hippocampe: mémoire explicite</a:t>
            </a:r>
          </a:p>
          <a:p>
            <a:r>
              <a:rPr lang="fr-FR" dirty="0" smtClean="0">
                <a:ea typeface="Arial"/>
                <a:cs typeface="Arial"/>
              </a:rPr>
              <a:t>Cervelet et noyaux gris centraux: mémoire implicite</a:t>
            </a:r>
          </a:p>
          <a:p>
            <a:r>
              <a:rPr lang="fr-FR" dirty="0" smtClean="0">
                <a:ea typeface="Arial"/>
                <a:cs typeface="Arial"/>
              </a:rPr>
              <a:t>Amygdale: mémoire liée aux émotions</a:t>
            </a:r>
          </a:p>
        </p:txBody>
      </p:sp>
      <p:pic>
        <p:nvPicPr>
          <p:cNvPr id="2" name="Picture 1" descr="The figure is a diagram and cross section of a human brain. The key memory areas of the brain are highlighted.&#10;Frontal lobes and hippocampus: explicit memory formation&#10;Cerebellum and basal ganglia: implicit memory formation&#10;Amygdala: emotion-related memory formation&#10;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971" y="1697562"/>
            <a:ext cx="4801010" cy="332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8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471" y="274638"/>
            <a:ext cx="8421329" cy="1143000"/>
          </a:xfrm>
        </p:spPr>
        <p:txBody>
          <a:bodyPr/>
          <a:lstStyle/>
          <a:p>
            <a:r>
              <a:rPr lang="fr-FR" dirty="0" smtClean="0"/>
              <a:t>Récupération et restitution des souvenirs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27703" y="2161625"/>
            <a:ext cx="8524568" cy="4525963"/>
          </a:xfrm>
        </p:spPr>
        <p:txBody>
          <a:bodyPr>
            <a:normAutofit/>
          </a:bodyPr>
          <a:lstStyle/>
          <a:p>
            <a:r>
              <a:rPr lang="fr-FR" sz="3200" b="1" dirty="0" smtClean="0"/>
              <a:t>Indices de récupération</a:t>
            </a:r>
          </a:p>
          <a:p>
            <a:pPr lvl="1"/>
            <a:r>
              <a:rPr lang="fr-FR" sz="2800" dirty="0" smtClean="0"/>
              <a:t>Amorçage</a:t>
            </a:r>
          </a:p>
          <a:p>
            <a:pPr lvl="1"/>
            <a:r>
              <a:rPr lang="fr-FR" sz="2800" dirty="0" smtClean="0"/>
              <a:t>Mémoire dépendant du contexte</a:t>
            </a:r>
          </a:p>
          <a:p>
            <a:pPr lvl="1"/>
            <a:r>
              <a:rPr lang="fr-FR" sz="2800" dirty="0" smtClean="0"/>
              <a:t>Mémoire dépendant de l’état émotionnel ou intérieur</a:t>
            </a:r>
          </a:p>
          <a:p>
            <a:pPr lvl="1"/>
            <a:r>
              <a:rPr lang="fr-FR" sz="2800" dirty="0" smtClean="0"/>
              <a:t>Effet de la position sérielle</a:t>
            </a:r>
          </a:p>
          <a:p>
            <a:pPr marL="457200" lvl="1" indent="0">
              <a:buNone/>
            </a:pP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296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Indices de récupération</a:t>
            </a:r>
            <a:endParaRPr lang="fr-F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06477" y="1438954"/>
            <a:ext cx="8834283" cy="4525963"/>
          </a:xfrm>
        </p:spPr>
        <p:txBody>
          <a:bodyPr>
            <a:normAutofit/>
          </a:bodyPr>
          <a:lstStyle/>
          <a:p>
            <a:r>
              <a:rPr lang="fr-FR" sz="2400" b="1" dirty="0" smtClean="0"/>
              <a:t>Récupération de l’information</a:t>
            </a:r>
          </a:p>
          <a:p>
            <a:pPr lvl="1"/>
            <a:r>
              <a:rPr lang="fr-FR" sz="2000" dirty="0" smtClean="0"/>
              <a:t>Les souvenirs sont maintenus en réserve par un réseau d’association</a:t>
            </a:r>
          </a:p>
          <a:p>
            <a:pPr lvl="1"/>
            <a:r>
              <a:rPr lang="fr-FR" sz="2000" dirty="0" smtClean="0"/>
              <a:t>Les meilleurs indices de rappel proviennent d’association formées au moment où nous encodons un souvenir. </a:t>
            </a:r>
          </a:p>
          <a:p>
            <a:pPr lvl="2"/>
            <a:r>
              <a:rPr lang="fr-FR" sz="2000" dirty="0" smtClean="0"/>
              <a:t>Odeur, goût, contexte particulier, etc.</a:t>
            </a:r>
          </a:p>
          <a:p>
            <a:pPr lvl="1"/>
            <a:endParaRPr lang="fr-FR" sz="2000" dirty="0" smtClean="0"/>
          </a:p>
          <a:p>
            <a:pPr marL="0" indent="0">
              <a:buNone/>
            </a:pPr>
            <a:r>
              <a:rPr lang="fr-FR" sz="2800" b="1" dirty="0" smtClean="0"/>
              <a:t>1</a:t>
            </a:r>
            <a:r>
              <a:rPr lang="fr-FR" sz="2800" b="1" baseline="30000" dirty="0" smtClean="0"/>
              <a:t>er</a:t>
            </a:r>
            <a:r>
              <a:rPr lang="fr-FR" sz="2800" b="1" dirty="0" smtClean="0"/>
              <a:t>  Amorçage</a:t>
            </a:r>
          </a:p>
          <a:p>
            <a:pPr lvl="1"/>
            <a:r>
              <a:rPr lang="fr-FR" sz="2000" kern="1200" dirty="0" smtClean="0">
                <a:latin typeface="Arial" charset="0"/>
                <a:cs typeface="Arial" charset="0"/>
              </a:rPr>
              <a:t>Activation, de façon inconsciente, d’associations présentent dans nos souvenirs.</a:t>
            </a:r>
          </a:p>
          <a:p>
            <a:pPr lvl="2"/>
            <a:r>
              <a:rPr lang="fr-FR" sz="2000" dirty="0" smtClean="0">
                <a:latin typeface="Arial" charset="0"/>
                <a:cs typeface="Arial" charset="0"/>
              </a:rPr>
              <a:t>P. ex.: jeux de mots (que boit une</a:t>
            </a:r>
            <a:r>
              <a:rPr lang="mr-IN" sz="2000" dirty="0" smtClean="0">
                <a:latin typeface="Arial" charset="0"/>
                <a:cs typeface="Arial" charset="0"/>
              </a:rPr>
              <a:t>…</a:t>
            </a:r>
            <a:r>
              <a:rPr lang="fr-CA" sz="2000" dirty="0" smtClean="0">
                <a:latin typeface="Arial" charset="0"/>
                <a:cs typeface="Arial" charset="0"/>
              </a:rPr>
              <a:t>)</a:t>
            </a:r>
            <a:endParaRPr lang="fr-FR" sz="2000" dirty="0" smtClean="0"/>
          </a:p>
          <a:p>
            <a:pPr marL="457200" lvl="1" indent="0">
              <a:buNone/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237743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dirty="0"/>
              <a:t>Indices de récupération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7484" y="1438954"/>
            <a:ext cx="899651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600" b="1" dirty="0" smtClean="0"/>
              <a:t>2</a:t>
            </a:r>
            <a:r>
              <a:rPr lang="fr-FR" sz="3600" b="1" baseline="30000" dirty="0" smtClean="0"/>
              <a:t>e</a:t>
            </a:r>
            <a:r>
              <a:rPr lang="fr-FR" sz="3600" b="1" dirty="0" smtClean="0"/>
              <a:t> Mémoire dépendant au contexte</a:t>
            </a:r>
          </a:p>
          <a:p>
            <a:r>
              <a:rPr lang="fr-FR" sz="2400" dirty="0" smtClean="0"/>
              <a:t>Lorsque l’on se replace dans un même contexte afin de faciliter le rappel d’information</a:t>
            </a:r>
          </a:p>
          <a:p>
            <a:pPr lvl="1"/>
            <a:r>
              <a:rPr lang="fr-FR" sz="2000" dirty="0" smtClean="0"/>
              <a:t>Perdre vos clés, votre portefeuille.</a:t>
            </a:r>
          </a:p>
          <a:p>
            <a:pPr marL="0" indent="0">
              <a:buNone/>
            </a:pPr>
            <a:endParaRPr lang="fr-FR" sz="2400" b="1" dirty="0" smtClean="0"/>
          </a:p>
          <a:p>
            <a:pPr marL="0" indent="0">
              <a:buNone/>
            </a:pPr>
            <a:r>
              <a:rPr lang="fr-FR" sz="2400" b="1" dirty="0" smtClean="0"/>
              <a:t>Spécificité de l’encodage</a:t>
            </a:r>
          </a:p>
          <a:p>
            <a:r>
              <a:rPr lang="fr-FR" sz="2400" dirty="0" smtClean="0"/>
              <a:t>Le rappel de certaines informations semble spécifique à certains contextes</a:t>
            </a:r>
          </a:p>
          <a:p>
            <a:pPr lvl="1"/>
            <a:r>
              <a:rPr lang="fr-FR" sz="2000" dirty="0" smtClean="0"/>
              <a:t>Camarade de classe vu ailleurs</a:t>
            </a:r>
          </a:p>
          <a:p>
            <a:pPr marL="457200" lvl="1" indent="0">
              <a:buNone/>
            </a:pPr>
            <a:endParaRPr lang="fr-FR" sz="1800" dirty="0"/>
          </a:p>
        </p:txBody>
      </p:sp>
    </p:spTree>
    <p:extLst>
      <p:ext uri="{BB962C8B-B14F-4D97-AF65-F5344CB8AC3E}">
        <p14:creationId xmlns:p14="http://schemas.microsoft.com/office/powerpoint/2010/main" val="329674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Indices de récupération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dirty="0" smtClean="0"/>
              <a:t>3</a:t>
            </a:r>
            <a:r>
              <a:rPr lang="fr-FR" sz="2400" b="1" baseline="30000" dirty="0" smtClean="0"/>
              <a:t>e</a:t>
            </a:r>
            <a:r>
              <a:rPr lang="fr-FR" sz="2400" b="1" dirty="0" smtClean="0"/>
              <a:t> Mémoire dépendant de l’état émotionnel</a:t>
            </a:r>
          </a:p>
          <a:p>
            <a:pPr lvl="1"/>
            <a:r>
              <a:rPr lang="fr-FR" sz="1800" dirty="0" smtClean="0"/>
              <a:t>Nous avons tendance à nous rappeler des souvenirs qui se sont produis dans un état émotionnel similaire. (</a:t>
            </a:r>
            <a:r>
              <a:rPr lang="fr-FR" sz="1800" i="1" dirty="0" smtClean="0"/>
              <a:t>congruence émotive)</a:t>
            </a:r>
            <a:endParaRPr lang="fr-FR" sz="1800" dirty="0" smtClean="0"/>
          </a:p>
          <a:p>
            <a:pPr lvl="2"/>
            <a:r>
              <a:rPr lang="fr-FR" sz="1800" dirty="0" smtClean="0"/>
              <a:t>P. ex.: Lorsque nous sommes heureux </a:t>
            </a:r>
          </a:p>
          <a:p>
            <a:pPr lvl="1"/>
            <a:r>
              <a:rPr lang="fr-FR" sz="1800" dirty="0" smtClean="0"/>
              <a:t>Notre état émotionnel influence également la perception émotionnelle de notre souvenir</a:t>
            </a:r>
          </a:p>
          <a:p>
            <a:pPr lvl="2"/>
            <a:r>
              <a:rPr lang="fr-FR" sz="1800" dirty="0" smtClean="0"/>
              <a:t>Les gens déprimés se rappellent plus négativement de leurs parents.</a:t>
            </a:r>
          </a:p>
          <a:p>
            <a:pPr lvl="2"/>
            <a:endParaRPr lang="fr-FR" sz="1800" b="1" dirty="0"/>
          </a:p>
          <a:p>
            <a:pPr marL="0" indent="0">
              <a:buNone/>
            </a:pPr>
            <a:r>
              <a:rPr lang="fr-FR" sz="2400" b="1" dirty="0" smtClean="0"/>
              <a:t>4</a:t>
            </a:r>
            <a:r>
              <a:rPr lang="fr-FR" sz="2400" b="1" baseline="30000" dirty="0" smtClean="0"/>
              <a:t>e</a:t>
            </a:r>
            <a:r>
              <a:rPr lang="fr-FR" sz="2400" b="1" dirty="0" smtClean="0"/>
              <a:t> Effet de position sérielle</a:t>
            </a:r>
          </a:p>
          <a:p>
            <a:pPr lvl="1"/>
            <a:r>
              <a:rPr lang="fr-FR" sz="2000" dirty="0" smtClean="0"/>
              <a:t>Effet de récence</a:t>
            </a:r>
          </a:p>
          <a:p>
            <a:pPr lvl="1"/>
            <a:r>
              <a:rPr lang="fr-FR" sz="2000" dirty="0" smtClean="0"/>
              <a:t>Effet de primauté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7265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5187" y="2386744"/>
            <a:ext cx="7466573" cy="164592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Oubli, construction et amélioration de </a:t>
            </a:r>
            <a:r>
              <a:rPr lang="fr-FR" smtClean="0"/>
              <a:t>la mémoire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1477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POURQUOI NOUS OUBLIONS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>
            <a:normAutofit/>
          </a:bodyPr>
          <a:lstStyle/>
          <a:p>
            <a:r>
              <a:rPr lang="fr-FR" sz="2400" b="1" dirty="0" smtClean="0"/>
              <a:t>Échec de l’encodage</a:t>
            </a:r>
          </a:p>
          <a:p>
            <a:pPr lvl="1"/>
            <a:r>
              <a:rPr lang="fr-FR" sz="2000" i="1" dirty="0" smtClean="0"/>
              <a:t>Âge (moins efficace en vieillissant)</a:t>
            </a:r>
            <a:endParaRPr lang="fr-FR" sz="2000" dirty="0" smtClean="0"/>
          </a:p>
          <a:p>
            <a:pPr lvl="1"/>
            <a:r>
              <a:rPr lang="fr-FR" sz="2000" i="1" dirty="0" smtClean="0"/>
              <a:t>Attention</a:t>
            </a:r>
            <a:r>
              <a:rPr lang="fr-FR" sz="2000" dirty="0" smtClean="0"/>
              <a:t> (nous ne percevons pas tout autour de nous ET nous ne prêtons pas attention à tout ce que nous percevons)</a:t>
            </a:r>
          </a:p>
          <a:p>
            <a:r>
              <a:rPr lang="fr-FR" sz="2400" b="1" dirty="0" smtClean="0"/>
              <a:t>Déclin du stockage</a:t>
            </a:r>
          </a:p>
          <a:p>
            <a:pPr lvl="1"/>
            <a:r>
              <a:rPr lang="fr-FR" sz="2000" dirty="0" smtClean="0"/>
              <a:t>Nous oublions rapidement au début puis lentement par la suite</a:t>
            </a:r>
          </a:p>
          <a:p>
            <a:pPr lvl="2"/>
            <a:r>
              <a:rPr lang="fr-FR" sz="2000" dirty="0" smtClean="0"/>
              <a:t>Effet « cadre de porte »</a:t>
            </a:r>
          </a:p>
          <a:p>
            <a:pPr lvl="1"/>
            <a:r>
              <a:rPr lang="fr-FR" sz="2000" dirty="0" smtClean="0"/>
              <a:t>Les changements physiques affectent la structure du cerveau</a:t>
            </a:r>
          </a:p>
          <a:p>
            <a:pPr lvl="2"/>
            <a:r>
              <a:rPr lang="fr-FR" sz="2000" dirty="0" smtClean="0"/>
              <a:t>La trace mnésique diminue progressivement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1514475" y="5664498"/>
            <a:ext cx="71723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dirty="0"/>
              <a:t>Storage decay</a:t>
            </a:r>
          </a:p>
          <a:p>
            <a:pPr marL="628650" lvl="1" indent="-171450">
              <a:buFont typeface="Arial"/>
              <a:buChar char="•"/>
            </a:pPr>
            <a:r>
              <a:rPr lang="en-US" dirty="0"/>
              <a:t>Amnesia, literally “without memory”, involves a loss of memory, often due to brain trauma, injury, or disease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38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re 1"/>
          <p:cNvSpPr>
            <a:spLocks noGrp="1"/>
          </p:cNvSpPr>
          <p:nvPr>
            <p:ph type="title"/>
          </p:nvPr>
        </p:nvSpPr>
        <p:spPr>
          <a:xfrm>
            <a:off x="381000" y="1856894"/>
            <a:ext cx="3254375" cy="1162050"/>
          </a:xfrm>
        </p:spPr>
        <p:txBody>
          <a:bodyPr/>
          <a:lstStyle/>
          <a:p>
            <a:pPr eaLnBrk="1" hangingPunct="1"/>
            <a:r>
              <a:rPr lang="fr-FR" altLang="fr-FR"/>
              <a:t>La théorie de l’interférence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2719989"/>
              </p:ext>
            </p:extLst>
          </p:nvPr>
        </p:nvGraphicFramePr>
        <p:xfrm>
          <a:off x="4546600" y="870104"/>
          <a:ext cx="4597400" cy="429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97400"/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En situation </a:t>
                      </a:r>
                      <a:r>
                        <a:rPr lang="fr-FR" sz="18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d’interférence rétroactive</a:t>
                      </a:r>
                      <a:r>
                        <a:rPr lang="fr-F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le nouvel apprentissage nuit à la récupération d’apprentissages antérieurs. </a:t>
                      </a:r>
                    </a:p>
                    <a:p>
                      <a:r>
                        <a:rPr lang="fr-F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Par exemple, une étudiante apprend le nom des os de la jambe par cœur</a:t>
                      </a:r>
                      <a:r>
                        <a:rPr lang="fr-FR" sz="1800" kern="12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et constate </a:t>
                      </a:r>
                      <a:r>
                        <a:rPr lang="fr-F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que la mémorisation du nom des os du bras rend plus difficile la récupération de celui des os de la jambe.</a:t>
                      </a:r>
                      <a:endParaRPr lang="fr-F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En situation </a:t>
                      </a:r>
                      <a:r>
                        <a:rPr lang="fr-FR" sz="1800" b="1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d’interférence proactive</a:t>
                      </a:r>
                      <a:r>
                        <a:rPr lang="fr-F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, les apprentissages antérieurs nuisent à la récupération d’apprentissages récents.</a:t>
                      </a:r>
                    </a:p>
                    <a:p>
                      <a:r>
                        <a:rPr lang="fr-FR" sz="1800" kern="12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Si on apprend l’allemand, l’anglais qu’on a appris au secondaire risque de ressurgir lorsqu’on tente de récupérer des mots allemands qu’on vient de mémoriser.</a:t>
                      </a:r>
                      <a:endParaRPr lang="fr-FR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4980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223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1000" y="3733800"/>
            <a:ext cx="3255963" cy="2392363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fr-FR" altLang="fr-FR"/>
              <a:t>L’information qui se trouve dans la mémoire peut décliner et disparaître. </a:t>
            </a:r>
          </a:p>
          <a:p>
            <a:pPr eaLnBrk="1" hangingPunct="1"/>
            <a:r>
              <a:rPr lang="fr-FR" altLang="fr-FR"/>
              <a:t>On peut aussi perdre cette information par remplacement.</a:t>
            </a:r>
          </a:p>
          <a:p>
            <a:pPr eaLnBrk="1" hangingPunct="1"/>
            <a:r>
              <a:rPr lang="fr-FR" altLang="fr-FR"/>
              <a:t>Une autre théorie propose que les gens oublient des informations contenues dans la mémoire à court terme et la mémoire à long terme parce que l’arrivée d’informations nouvelles cause de l’</a:t>
            </a:r>
            <a:r>
              <a:rPr lang="fr-FR" altLang="fr-FR" b="1"/>
              <a:t>interférence</a:t>
            </a:r>
            <a:r>
              <a:rPr lang="fr-FR" altLang="fr-FR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114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re 1"/>
          <p:cNvSpPr>
            <a:spLocks noGrp="1"/>
          </p:cNvSpPr>
          <p:nvPr>
            <p:ph type="title"/>
          </p:nvPr>
        </p:nvSpPr>
        <p:spPr>
          <a:xfrm>
            <a:off x="1561800" y="389505"/>
            <a:ext cx="5937755" cy="1188720"/>
          </a:xfrm>
        </p:spPr>
        <p:txBody>
          <a:bodyPr/>
          <a:lstStyle/>
          <a:p>
            <a:pPr eaLnBrk="1" hangingPunct="1"/>
            <a:r>
              <a:rPr lang="fr-FR" altLang="fr-FR"/>
              <a:t>Le refoulement</a:t>
            </a:r>
          </a:p>
        </p:txBody>
      </p:sp>
      <p:sp>
        <p:nvSpPr>
          <p:cNvPr id="53250" name="Espace réservé du contenu 2"/>
          <p:cNvSpPr>
            <a:spLocks noGrp="1"/>
          </p:cNvSpPr>
          <p:nvPr>
            <p:ph idx="1"/>
          </p:nvPr>
        </p:nvSpPr>
        <p:spPr>
          <a:xfrm>
            <a:off x="498475" y="1846263"/>
            <a:ext cx="7556500" cy="4144962"/>
          </a:xfrm>
        </p:spPr>
        <p:txBody>
          <a:bodyPr/>
          <a:lstStyle/>
          <a:p>
            <a:pPr eaLnBrk="1" hangingPunct="1"/>
            <a:r>
              <a:rPr lang="fr-FR" altLang="fr-FR" sz="1800"/>
              <a:t>Selon Freud, le refoulement est le rejet automatique hors de la conscience des souvenirs pénibles et des pulsions inavouables. </a:t>
            </a:r>
          </a:p>
          <a:p>
            <a:pPr lvl="1" eaLnBrk="1" hangingPunct="1"/>
            <a:r>
              <a:rPr lang="fr-FR" altLang="fr-FR" sz="1600"/>
              <a:t>Le refoulement est causé par le désir d’éviter d’affronter des souvenirs et des émotions pénibles. </a:t>
            </a:r>
          </a:p>
          <a:p>
            <a:pPr lvl="1" eaLnBrk="1" hangingPunct="1"/>
            <a:r>
              <a:rPr lang="fr-FR" altLang="fr-FR" sz="1600"/>
              <a:t>Les psychologues ne croient pas tous en l’existence du refoulement, et ceux qui y croient ne s’entendent pas sur son mécanisme. </a:t>
            </a:r>
          </a:p>
          <a:p>
            <a:pPr lvl="2" eaLnBrk="1" hangingPunct="1"/>
            <a:r>
              <a:rPr lang="fr-FR" altLang="fr-FR" sz="1400"/>
              <a:t>Le refoulement fait l’objet de nombreuses recherches, souvent sous forme d’études de cas. </a:t>
            </a:r>
          </a:p>
          <a:p>
            <a:pPr eaLnBrk="1" hangingPunct="1"/>
            <a:r>
              <a:rPr lang="fr-FR" altLang="fr-FR" sz="1800"/>
              <a:t>Les gens récupèrent-ils vraiment des souvenirs refoulés depuis l’enfance? </a:t>
            </a:r>
          </a:p>
          <a:p>
            <a:pPr lvl="1" eaLnBrk="1" hangingPunct="1"/>
            <a:r>
              <a:rPr lang="fr-FR" altLang="fr-FR" sz="1600"/>
              <a:t>Malgré la faiblesse des preuves avancées, on compte des cas de présumés souvenirs récupérés. </a:t>
            </a:r>
          </a:p>
          <a:p>
            <a:pPr lvl="1" eaLnBrk="1" hangingPunct="1"/>
            <a:r>
              <a:rPr lang="fr-FR" altLang="fr-FR" sz="1600"/>
              <a:t>Il reste à savoir si ces souvenirs sont instillés par des thérapeutes qui encouragent des idées devenant si profondément ancrées qu’elles ressemblent à de véritables souvenirs.</a:t>
            </a:r>
          </a:p>
        </p:txBody>
      </p:sp>
    </p:spTree>
    <p:extLst>
      <p:ext uri="{BB962C8B-B14F-4D97-AF65-F5344CB8AC3E}">
        <p14:creationId xmlns:p14="http://schemas.microsoft.com/office/powerpoint/2010/main" val="118651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8" name="Rectangle 5427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</p:sp>
      <p:sp>
        <p:nvSpPr>
          <p:cNvPr id="71" name="Rectangle 70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08248" y="964692"/>
            <a:ext cx="4980432" cy="49365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Rectangle 71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5896" y="1128683"/>
            <a:ext cx="4645136" cy="46085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Espace réservé pour une image  2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" r="7136"/>
          <a:stretch/>
        </p:blipFill>
        <p:spPr>
          <a:xfrm>
            <a:off x="3675897" y="1609700"/>
            <a:ext cx="4645136" cy="3827441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03238" y="964692"/>
            <a:ext cx="3237361" cy="1188720"/>
          </a:xfrm>
        </p:spPr>
        <p:txBody>
          <a:bodyPr vert="horz" lIns="182880" tIns="182880" rIns="182880" bIns="182880" rtlCol="0" anchor="ctr">
            <a:normAutofit/>
          </a:bodyPr>
          <a:lstStyle/>
          <a:p>
            <a:pPr fontAlgn="auto">
              <a:lnSpc>
                <a:spcPct val="70000"/>
              </a:lnSpc>
              <a:spcAft>
                <a:spcPts val="0"/>
              </a:spcAft>
              <a:defRPr/>
            </a:pPr>
            <a:r>
              <a:rPr lang="fr-FR" sz="1400" dirty="0" smtClean="0"/>
              <a:t>L’amnésie antérograde et</a:t>
            </a:r>
            <a:br>
              <a:rPr lang="fr-FR" sz="1400" dirty="0" smtClean="0"/>
            </a:br>
            <a:r>
              <a:rPr lang="fr-FR" sz="1400" dirty="0" smtClean="0"/>
              <a:t>l’amnésie rétrograde</a:t>
            </a:r>
            <a:endParaRPr lang="fr-FR" sz="1400" dirty="0"/>
          </a:p>
        </p:txBody>
      </p:sp>
      <p:sp>
        <p:nvSpPr>
          <p:cNvPr id="54275" name="Espace réservé du contenu 2"/>
          <p:cNvSpPr>
            <a:spLocks noGrp="1"/>
          </p:cNvSpPr>
          <p:nvPr>
            <p:ph type="body" sz="half" idx="2"/>
          </p:nvPr>
        </p:nvSpPr>
        <p:spPr>
          <a:xfrm>
            <a:off x="0" y="2638045"/>
            <a:ext cx="3508247" cy="4101968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L’amnésie survient généralement pour des raisons biologiques.</a:t>
            </a:r>
          </a:p>
          <a:p>
            <a:pPr indent="-228600" algn="l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fr-FR" altLang="fr-FR" sz="1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Dans le cas de </a:t>
            </a:r>
            <a:r>
              <a:rPr lang="fr-FR" altLang="fr-F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l’amnésie antérograde</a:t>
            </a:r>
            <a:r>
              <a:rPr lang="fr-FR" altLang="fr-FR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une personne qui a vécu un traumatisme ne se souvient plus des événements qui l’ont suivi. </a:t>
            </a:r>
          </a:p>
          <a:p>
            <a:pPr indent="-228600" algn="l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fr-FR" altLang="fr-FR" sz="18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-228600" algn="l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fr-FR" altLang="fr-FR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Dans le cas de </a:t>
            </a:r>
            <a:r>
              <a:rPr lang="fr-FR" altLang="fr-F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l’amnésie rétrograde</a:t>
            </a:r>
            <a:r>
              <a:rPr lang="fr-FR" altLang="fr-FR" sz="1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une personne qui subit un traumatisme ne se souvient plus des événements survenus avant celui­-ci.</a:t>
            </a:r>
            <a:endParaRPr lang="fr-FR" altLang="fr-FR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2392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figure is a flowchart. THe text reads as follows.&#10;1. External events. Lead to.&#10;Sendory memory. Goes to.&#10;working or short term memory Encoding phase. Fails to get to long term memory storage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1" y="4084070"/>
            <a:ext cx="8358677" cy="205153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126658" y="1253613"/>
            <a:ext cx="20329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 smtClean="0">
                <a:solidFill>
                  <a:schemeClr val="bg1"/>
                </a:solidFill>
              </a:rPr>
              <a:t>OUBLI</a:t>
            </a:r>
            <a:endParaRPr lang="fr-FR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84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50889" y="321998"/>
            <a:ext cx="4110414" cy="137171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EN résumé</a:t>
            </a:r>
            <a:r>
              <a:rPr lang="mr-IN" sz="2800" dirty="0" smtClean="0"/>
              <a:t>…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7180" y="2636374"/>
            <a:ext cx="44111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fr-FR" sz="2400" dirty="0" smtClean="0">
                <a:ea typeface="Arial"/>
                <a:cs typeface="Arial"/>
              </a:rPr>
              <a:t>L’oubli peut se produire durant tous les stades</a:t>
            </a:r>
          </a:p>
          <a:p>
            <a:pPr marL="342900" indent="-342900">
              <a:buFont typeface="Arial"/>
              <a:buChar char="•"/>
            </a:pPr>
            <a:endParaRPr lang="fr-FR" sz="2400" dirty="0" smtClean="0">
              <a:ea typeface="Arial"/>
              <a:cs typeface="Arial"/>
            </a:endParaRPr>
          </a:p>
          <a:p>
            <a:pPr marL="342900" indent="-342900">
              <a:buFont typeface="Arial"/>
              <a:buChar char="•"/>
            </a:pPr>
            <a:r>
              <a:rPr lang="fr-FR" sz="2400" dirty="0" smtClean="0">
                <a:ea typeface="Arial"/>
                <a:cs typeface="Arial"/>
              </a:rPr>
              <a:t> Nous filtrons, altérons, modifions et oublions au fur et à mesure que nous traitons l’information</a:t>
            </a:r>
            <a:endParaRPr lang="fr-FR" sz="2400" dirty="0">
              <a:ea typeface="Arial"/>
              <a:cs typeface="Arial"/>
            </a:endParaRPr>
          </a:p>
        </p:txBody>
      </p:sp>
      <p:pic>
        <p:nvPicPr>
          <p:cNvPr id="5" name="Picture 4" descr="The figure is a vertical flow chart. The boxes read as follows.&#10;Sensory memory.&#10;The senses momentarily register&#10;amazing detail.&#10;Working/short-term memory.&#10;A few items are both noticed&#10;and encoded.&#10;Long-term storage.&#10;Some items are altered or lost.&#10;Retrieval from long-term memory.&#10;Depending on interference,&#10;retrieval cues, moods,&#10;and motives, some things&#10;get retrieved, some don’t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356" y="533400"/>
            <a:ext cx="4011944" cy="565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8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pédition">
  <a:themeElements>
    <a:clrScheme name="Expédition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Expédition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xpédition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6904</TotalTime>
  <Words>1789</Words>
  <Application>Microsoft Macintosh PowerPoint</Application>
  <PresentationFormat>Présentation à l'écran (4:3)</PresentationFormat>
  <Paragraphs>226</Paragraphs>
  <Slides>30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6" baseType="lpstr">
      <vt:lpstr>Gill Sans MT</vt:lpstr>
      <vt:lpstr>Mangal</vt:lpstr>
      <vt:lpstr>ＭＳ Ｐゴシック</vt:lpstr>
      <vt:lpstr>Palatino</vt:lpstr>
      <vt:lpstr>Arial</vt:lpstr>
      <vt:lpstr>Expédition</vt:lpstr>
      <vt:lpstr>Présentation PowerPoint</vt:lpstr>
      <vt:lpstr>Étude et encodage de la mémoire</vt:lpstr>
      <vt:lpstr>Présentation PowerPoint</vt:lpstr>
      <vt:lpstr>COURBE DE RÉTENTION D’EBBINGHAUS</vt:lpstr>
      <vt:lpstr>Les modèles mnésiques</vt:lpstr>
      <vt:lpstr>MÉMOIRE DE TRAVAIL</vt:lpstr>
      <vt:lpstr>Présentation PowerPoint</vt:lpstr>
      <vt:lpstr>Les deux voies de la mémoire</vt:lpstr>
      <vt:lpstr>Traitement avec effort</vt:lpstr>
      <vt:lpstr>MÉMOIRE SENSORIELLE</vt:lpstr>
      <vt:lpstr>CAPACITÉ De la mémoire de travail et de la mémoire à court terme</vt:lpstr>
      <vt:lpstr>Mieux retenir pour mieux grandir</vt:lpstr>
      <vt:lpstr>D’autres trucs…</vt:lpstr>
      <vt:lpstr>Niveaux de traitements</vt:lpstr>
      <vt:lpstr>Stockage et récupération des souvenirs</vt:lpstr>
      <vt:lpstr>L’hippocampe et les lobes frontaux</vt:lpstr>
      <vt:lpstr>MÉMOIRE IMPLICITE</vt:lpstr>
      <vt:lpstr>Mémoire liée aux émotions</vt:lpstr>
      <vt:lpstr>Structures et fonctions</vt:lpstr>
      <vt:lpstr>Récupération et restitution des souvenirs</vt:lpstr>
      <vt:lpstr>Indices de récupération</vt:lpstr>
      <vt:lpstr>Indices de récupération</vt:lpstr>
      <vt:lpstr>Indices de récupération</vt:lpstr>
      <vt:lpstr>Oubli, construction et amélioration de la mémoire</vt:lpstr>
      <vt:lpstr>POURQUOI NOUS OUBLIONS</vt:lpstr>
      <vt:lpstr>La théorie de l’interférence</vt:lpstr>
      <vt:lpstr>Le refoulement</vt:lpstr>
      <vt:lpstr>L’amnésie antérograde et l’amnésie rétrograde</vt:lpstr>
      <vt:lpstr>Présentation PowerPoint</vt:lpstr>
      <vt:lpstr>EN résumé…</vt:lpstr>
    </vt:vector>
  </TitlesOfParts>
  <Company>HBPUB</Company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EXPLORING PSYCHOLOGY (7th Edition in Modules)  David Myers</dc:title>
  <dc:creator>HBPUB</dc:creator>
  <cp:lastModifiedBy>Justin Raymond</cp:lastModifiedBy>
  <cp:revision>547</cp:revision>
  <cp:lastPrinted>2013-11-06T13:13:10Z</cp:lastPrinted>
  <dcterms:created xsi:type="dcterms:W3CDTF">2011-02-17T05:38:47Z</dcterms:created>
  <dcterms:modified xsi:type="dcterms:W3CDTF">2017-03-12T17:12:17Z</dcterms:modified>
</cp:coreProperties>
</file>