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3648" r:id="rId2"/>
  </p:sldMasterIdLst>
  <p:notesMasterIdLst>
    <p:notesMasterId r:id="rId59"/>
  </p:notesMasterIdLst>
  <p:handoutMasterIdLst>
    <p:handoutMasterId r:id="rId60"/>
  </p:handoutMasterIdLst>
  <p:sldIdLst>
    <p:sldId id="256" r:id="rId3"/>
    <p:sldId id="270" r:id="rId4"/>
    <p:sldId id="315" r:id="rId5"/>
    <p:sldId id="335" r:id="rId6"/>
    <p:sldId id="336" r:id="rId7"/>
    <p:sldId id="316" r:id="rId8"/>
    <p:sldId id="317" r:id="rId9"/>
    <p:sldId id="277" r:id="rId10"/>
    <p:sldId id="337" r:id="rId11"/>
    <p:sldId id="338" r:id="rId12"/>
    <p:sldId id="280" r:id="rId13"/>
    <p:sldId id="282" r:id="rId14"/>
    <p:sldId id="283" r:id="rId15"/>
    <p:sldId id="284" r:id="rId16"/>
    <p:sldId id="288" r:id="rId17"/>
    <p:sldId id="339" r:id="rId18"/>
    <p:sldId id="340" r:id="rId19"/>
    <p:sldId id="341" r:id="rId20"/>
    <p:sldId id="289" r:id="rId21"/>
    <p:sldId id="290" r:id="rId22"/>
    <p:sldId id="291" r:id="rId23"/>
    <p:sldId id="318" r:id="rId24"/>
    <p:sldId id="354" r:id="rId25"/>
    <p:sldId id="355" r:id="rId26"/>
    <p:sldId id="356" r:id="rId27"/>
    <p:sldId id="357" r:id="rId28"/>
    <p:sldId id="292" r:id="rId29"/>
    <p:sldId id="342" r:id="rId30"/>
    <p:sldId id="343" r:id="rId31"/>
    <p:sldId id="296" r:id="rId32"/>
    <p:sldId id="297" r:id="rId33"/>
    <p:sldId id="298" r:id="rId34"/>
    <p:sldId id="299" r:id="rId35"/>
    <p:sldId id="300" r:id="rId36"/>
    <p:sldId id="344" r:id="rId37"/>
    <p:sldId id="301" r:id="rId38"/>
    <p:sldId id="302" r:id="rId39"/>
    <p:sldId id="320" r:id="rId40"/>
    <p:sldId id="304" r:id="rId41"/>
    <p:sldId id="345" r:id="rId42"/>
    <p:sldId id="346" r:id="rId43"/>
    <p:sldId id="305" r:id="rId44"/>
    <p:sldId id="306" r:id="rId45"/>
    <p:sldId id="308" r:id="rId46"/>
    <p:sldId id="348" r:id="rId47"/>
    <p:sldId id="349" r:id="rId48"/>
    <p:sldId id="350" r:id="rId49"/>
    <p:sldId id="310" r:id="rId50"/>
    <p:sldId id="351" r:id="rId51"/>
    <p:sldId id="311" r:id="rId52"/>
    <p:sldId id="352" r:id="rId53"/>
    <p:sldId id="312" r:id="rId54"/>
    <p:sldId id="313" r:id="rId55"/>
    <p:sldId id="321" r:id="rId56"/>
    <p:sldId id="353" r:id="rId57"/>
    <p:sldId id="323"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xmlns:mv="urn:schemas-microsoft-com:mac:vml" xmlns:mc="http://schemas.openxmlformats.org/markup-compatibility/2006">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xmlns="" xmlns:mv="urn:schemas-microsoft-com:mac:vml" xmlns:mc="http://schemas.openxmlformats.org/markup-compatibility/2006"/>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829DCB"/>
    <a:srgbClr val="BFD0FF"/>
    <a:srgbClr val="A4C4FF"/>
    <a:srgbClr val="2CFFF1"/>
    <a:srgbClr val="5F0866"/>
    <a:srgbClr val="76179D"/>
    <a:srgbClr val="B35EB8"/>
    <a:srgbClr val="7E4281"/>
    <a:srgbClr val="521569"/>
    <a:srgbClr val="691B8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xmlns:mv="urn:schemas-microsoft-com:mac:vml" xmlns:mc="http://schemas.openxmlformats.org/markup-compatibility/2006"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5969" autoAdjust="0"/>
    <p:restoredTop sz="89734" autoAdjust="0"/>
  </p:normalViewPr>
  <p:slideViewPr>
    <p:cSldViewPr snapToGrid="0" showGuides="1">
      <p:cViewPr>
        <p:scale>
          <a:sx n="100" d="100"/>
          <a:sy n="100" d="100"/>
        </p:scale>
        <p:origin x="180" y="-72"/>
      </p:cViewPr>
      <p:guideLst>
        <p:guide orient="horz" pos="2160"/>
        <p:guide pos="3840"/>
      </p:guideLst>
    </p:cSldViewPr>
  </p:slideViewPr>
  <p:notesTextViewPr>
    <p:cViewPr>
      <p:scale>
        <a:sx n="66" d="100"/>
        <a:sy n="66" d="100"/>
      </p:scale>
      <p:origin x="0" y="0"/>
    </p:cViewPr>
  </p:notesTextViewPr>
  <p:sorterViewPr>
    <p:cViewPr>
      <p:scale>
        <a:sx n="200" d="100"/>
        <a:sy n="200" d="100"/>
      </p:scale>
      <p:origin x="0" y="0"/>
    </p:cViewPr>
  </p:sorterViewPr>
  <p:notesViewPr>
    <p:cSldViewPr snapToGrid="0" showGuides="1">
      <p:cViewPr>
        <p:scale>
          <a:sx n="100" d="100"/>
          <a:sy n="100" d="100"/>
        </p:scale>
        <p:origin x="-4256" y="-59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commentAuthors" Target="commentAuthor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handoutMaster" Target="handoutMasters/handoutMaster1.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3CEAAF3-9831-450B-8D59-2C09DB96C8FC}" type="datetimeFigureOut">
              <a:rPr lang="en-US"/>
              <a:pPr/>
              <a:t>11/29/2013</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6834459-7356-44BF-850D-8B30C4FB3B6B}" type="slidenum">
              <a:rPr/>
              <a:pPr/>
              <a:t>‹#›</a:t>
            </a:fld>
            <a:endParaRPr/>
          </a:p>
        </p:txBody>
      </p:sp>
    </p:spTree>
    <p:extLst>
      <p:ext uri="{BB962C8B-B14F-4D97-AF65-F5344CB8AC3E}">
        <p14:creationId xmlns:p14="http://schemas.microsoft.com/office/powerpoint/2010/main" val="246901652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50CD79-FC16-4410-AB61-17F26E6D3BC8}" type="datetimeFigureOut">
              <a:rPr lang="en-US"/>
              <a:pPr/>
              <a:t>11/29/2013</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dirty="0"/>
              <a:t>Click to edit Master text styles</a:t>
            </a:r>
          </a:p>
          <a:p>
            <a:pPr lvl="1"/>
            <a:r>
              <a:rPr dirty="0"/>
              <a:t>Second level</a:t>
            </a:r>
          </a:p>
          <a:p>
            <a:pPr lvl="2"/>
            <a:r>
              <a:rPr dirty="0"/>
              <a:t>Third level</a:t>
            </a:r>
          </a:p>
          <a:p>
            <a:pPr lvl="3"/>
            <a:r>
              <a:rPr dirty="0"/>
              <a:t>Fourth level</a:t>
            </a:r>
          </a:p>
          <a:p>
            <a:pPr lvl="4"/>
            <a:r>
              <a:rPr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3C37BE-C303-496D-B5CD-85F2937540FC}" type="slidenum">
              <a:rPr/>
              <a:pPr/>
              <a:t>‹#›</a:t>
            </a:fld>
            <a:endParaRPr/>
          </a:p>
        </p:txBody>
      </p:sp>
    </p:spTree>
    <p:extLst>
      <p:ext uri="{BB962C8B-B14F-4D97-AF65-F5344CB8AC3E}">
        <p14:creationId xmlns:p14="http://schemas.microsoft.com/office/powerpoint/2010/main" val="335084220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2"/>
        </a:solidFill>
        <a:latin typeface="+mn-lt"/>
        <a:ea typeface="+mn-ea"/>
        <a:cs typeface="+mn-cs"/>
      </a:defRPr>
    </a:lvl1pPr>
    <a:lvl2pPr marL="457200" algn="l" defTabSz="914400" rtl="0" eaLnBrk="1" latinLnBrk="0" hangingPunct="1">
      <a:defRPr sz="1200" kern="1200">
        <a:solidFill>
          <a:schemeClr val="tx2"/>
        </a:solidFill>
        <a:latin typeface="+mn-lt"/>
        <a:ea typeface="+mn-ea"/>
        <a:cs typeface="+mn-cs"/>
      </a:defRPr>
    </a:lvl2pPr>
    <a:lvl3pPr marL="914400" algn="l" defTabSz="914400" rtl="0" eaLnBrk="1" latinLnBrk="0" hangingPunct="1">
      <a:defRPr sz="1200" kern="1200">
        <a:solidFill>
          <a:schemeClr val="tx2"/>
        </a:solidFill>
        <a:latin typeface="+mn-lt"/>
        <a:ea typeface="+mn-ea"/>
        <a:cs typeface="+mn-cs"/>
      </a:defRPr>
    </a:lvl3pPr>
    <a:lvl4pPr marL="1371600" algn="l" defTabSz="914400" rtl="0" eaLnBrk="1" latinLnBrk="0" hangingPunct="1">
      <a:defRPr sz="1200" kern="1200">
        <a:solidFill>
          <a:schemeClr val="tx2"/>
        </a:solidFill>
        <a:latin typeface="+mn-lt"/>
        <a:ea typeface="+mn-ea"/>
        <a:cs typeface="+mn-cs"/>
      </a:defRPr>
    </a:lvl4pPr>
    <a:lvl5pPr marL="1828800" algn="l" defTabSz="914400" rtl="0" eaLnBrk="1" latinLnBrk="0" hangingPunct="1">
      <a:defRPr sz="1200" kern="1200">
        <a:solidFill>
          <a:schemeClr val="tx2"/>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a:t>
            </a:fld>
            <a:endParaRPr lang="en-US" dirty="0"/>
          </a:p>
        </p:txBody>
      </p:sp>
    </p:spTree>
    <p:extLst>
      <p:ext uri="{BB962C8B-B14F-4D97-AF65-F5344CB8AC3E}">
        <p14:creationId xmlns:p14="http://schemas.microsoft.com/office/powerpoint/2010/main" val="43466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3460750"/>
          </a:xfrm>
        </p:spPr>
        <p:txBody>
          <a:bodyPr/>
          <a:lstStyle/>
          <a:p>
            <a:endParaRPr lang="en-US" sz="2800" baseline="0" dirty="0" smtClean="0"/>
          </a:p>
          <a:p>
            <a:endParaRPr lang="en-US" sz="2800" baseline="0" dirty="0" smtClean="0"/>
          </a:p>
          <a:p>
            <a:endParaRPr lang="en-US" sz="2800" baseline="0" dirty="0" smtClean="0"/>
          </a:p>
          <a:p>
            <a:endParaRPr lang="en-US" sz="2800" baseline="0" dirty="0" smtClean="0"/>
          </a:p>
          <a:p>
            <a:endParaRPr lang="en-US" sz="2800" baseline="0" dirty="0" smtClean="0"/>
          </a:p>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3</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fld id="{0A3C37BE-C303-496D-B5CD-85F2937540FC}" type="slidenum">
              <a:rPr lang="en-US" smtClean="0"/>
              <a:pPr/>
              <a:t>4</a:t>
            </a:fld>
            <a:endParaRPr lang="en-US" dirty="0"/>
          </a:p>
        </p:txBody>
      </p:sp>
      <p:sp>
        <p:nvSpPr>
          <p:cNvPr id="6" name="Notes Placeholder 5"/>
          <p:cNvSpPr>
            <a:spLocks noGrp="1"/>
          </p:cNvSpPr>
          <p:nvPr>
            <p:ph type="body" sz="quarter" idx="11"/>
          </p:nvPr>
        </p:nvSpPr>
        <p:spPr/>
        <p:txBody>
          <a:bodyPr>
            <a:normAutofit/>
          </a:bodyPr>
          <a:lstStyle/>
          <a:p>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A market is a group of buyers and sellers of a particular good or service. The buyers as a group determine the demand for the product and the sellers as a group determine the supply of the product.</a:t>
            </a:r>
            <a:r>
              <a:rPr lang="en-US" dirty="0" smtClean="0"/>
              <a:t> </a:t>
            </a:r>
          </a:p>
          <a:p>
            <a:endParaRPr lang="en-US" kern="1200" dirty="0" smtClean="0">
              <a:effectLst/>
              <a:latin typeface="+mn-lt"/>
              <a:ea typeface="+mn-ea"/>
              <a:cs typeface="+mn-cs"/>
            </a:endParaRPr>
          </a:p>
          <a:p>
            <a:r>
              <a:rPr lang="en-US" kern="1200" dirty="0" smtClean="0">
                <a:effectLst/>
                <a:latin typeface="+mn-lt"/>
                <a:ea typeface="+mn-ea"/>
                <a:cs typeface="+mn-cs"/>
              </a:rPr>
              <a:t>Markets take many forms. Some markets are highly organized, such as the markets for many agricultural commodities. In these markets, buyers and sellers meet at a specific time and place, where an auctioneer helps set prices and arrange sales. More often, markets are less organized. For example, consider the market for ice cream in a particular town. Buyers of ice cream do not meet together at any one time. </a:t>
            </a:r>
            <a:endParaRPr lang="en-US" dirty="0" smtClean="0"/>
          </a:p>
          <a:p>
            <a:pPr marR="0" algn="l" defTabSz="914400" rtl="0" eaLnBrk="1" fontAlgn="auto" latinLnBrk="0" hangingPunct="1">
              <a:lnSpc>
                <a:spcPct val="100000"/>
              </a:lnSpc>
              <a:spcBef>
                <a:spcPts val="0"/>
              </a:spcBef>
              <a:spcAft>
                <a:spcPts val="0"/>
              </a:spcAft>
              <a:buClrTx/>
              <a:buSzTx/>
              <a:buFont typeface="Arial"/>
              <a:buChar char="•"/>
              <a:tabLst/>
              <a:defRPr/>
            </a:pPr>
            <a:endParaRPr lang="en-US" kern="1200" dirty="0" smtClean="0">
              <a:effectLst/>
              <a:latin typeface="+mn-lt"/>
              <a:ea typeface="+mn-ea"/>
              <a:cs typeface="+mn-cs"/>
            </a:endParaRPr>
          </a:p>
          <a:p>
            <a:pPr marR="0" algn="l" defTabSz="914400" rtl="0" eaLnBrk="1" fontAlgn="auto" latinLnBrk="0" hangingPunct="1">
              <a:lnSpc>
                <a:spcPct val="100000"/>
              </a:lnSpc>
              <a:spcBef>
                <a:spcPts val="0"/>
              </a:spcBef>
              <a:spcAft>
                <a:spcPts val="0"/>
              </a:spcAft>
              <a:buClrTx/>
              <a:buSzTx/>
              <a:buFont typeface="Arial"/>
              <a:buChar char="•"/>
              <a:tabLst/>
              <a:defRPr/>
            </a:pPr>
            <a:endParaRPr lang="en-US" dirty="0" smtClean="0"/>
          </a:p>
          <a:p>
            <a:pPr>
              <a:buFont typeface="Arial"/>
              <a:buChar char="•"/>
            </a:pPr>
            <a:endParaRPr lang="en-US" baseline="0" dirty="0" smtClean="0"/>
          </a:p>
          <a:p>
            <a:endParaRPr lang="en-US" baseline="0" dirty="0" smtClean="0"/>
          </a:p>
          <a:p>
            <a:endParaRPr lang="en-US" baseline="0" dirty="0" smtClean="0"/>
          </a:p>
          <a:p>
            <a:endParaRPr lang="en-US" baseline="0" dirty="0" smtClean="0"/>
          </a:p>
          <a:p>
            <a:endParaRPr lang="en-US" baseline="0" dirty="0" smtClean="0"/>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5</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4044950"/>
          </a:xfrm>
        </p:spPr>
        <p:txBody>
          <a:bodyPr/>
          <a:lstStyle/>
          <a:p>
            <a:pPr marR="0" algn="l" defTabSz="914400" rtl="0" eaLnBrk="1" fontAlgn="auto" latinLnBrk="0" hangingPunct="1">
              <a:lnSpc>
                <a:spcPct val="100000"/>
              </a:lnSpc>
              <a:spcBef>
                <a:spcPts val="0"/>
              </a:spcBef>
              <a:spcAft>
                <a:spcPts val="0"/>
              </a:spcAft>
              <a:buClrTx/>
              <a:buSzTx/>
              <a:tabLst/>
              <a:defRPr/>
            </a:pPr>
            <a:r>
              <a:rPr lang="en-US" kern="1200" dirty="0" smtClean="0">
                <a:effectLst/>
                <a:latin typeface="+mn-lt"/>
                <a:ea typeface="+mn-ea"/>
                <a:cs typeface="+mn-cs"/>
              </a:rPr>
              <a:t>The market for ice cream, like most markets in the economy, is highly competitive. Each buyer knows that there are several sellers from which to choose, and each seller is aware that his or her product is similar to that offered by other sellers.</a:t>
            </a:r>
            <a:r>
              <a:rPr lang="en-US" dirty="0" smtClean="0"/>
              <a:t> </a:t>
            </a:r>
            <a:r>
              <a:rPr lang="en-US" kern="1200" dirty="0" smtClean="0">
                <a:effectLst/>
                <a:latin typeface="+mn-lt"/>
                <a:ea typeface="+mn-ea"/>
                <a:cs typeface="+mn-cs"/>
              </a:rPr>
              <a:t>As a result, the price of ice cream and the quantity of ice cream sold are not determined by any single buyer or seller. Rather, price and quantity are determined by all buyers and sellers as they interact in the marketplace. </a:t>
            </a:r>
            <a:endParaRPr lang="en-US" dirty="0" smtClean="0"/>
          </a:p>
          <a:p>
            <a:endParaRPr lang="en-US" dirty="0" smtClean="0"/>
          </a:p>
          <a:p>
            <a:r>
              <a:rPr lang="en-US" dirty="0" smtClean="0"/>
              <a:t>A competitive market is a market in which there are many buyers and many sellers so that each has a negligible impact on the market price. Most markets in the economy are highly competitive. Each buyer notes that there are several sellers from which to choose. Each seller is aware that his or her product is similar to that offered by other sellers. Economists use the term </a:t>
            </a:r>
            <a:r>
              <a:rPr lang="en-US" i="1" dirty="0" smtClean="0"/>
              <a:t>competitive market </a:t>
            </a:r>
            <a:r>
              <a:rPr lang="en-US" dirty="0" smtClean="0"/>
              <a:t>to describe a market in which you have so many buyers and so many sellers that each has a negligible impact on the market price.</a:t>
            </a:r>
          </a:p>
          <a:p>
            <a:endParaRPr lang="en-US" dirty="0" smtClean="0"/>
          </a:p>
          <a:p>
            <a:r>
              <a:rPr lang="en-US" dirty="0" smtClean="0"/>
              <a:t>in this chapter we assume that markets are perfectly competitive: 1) the goods offered for sale are all exactly the same; 2) the buyers and sellers are so numerous that no single buyer or seller has any influence over the market price. Because buyers and sellers accept the price</a:t>
            </a:r>
            <a:r>
              <a:rPr lang="en-US" baseline="0" dirty="0" smtClean="0"/>
              <a:t> as determined in the market, they are said to be price takers.</a:t>
            </a:r>
            <a:endParaRPr lang="en-US" dirty="0" smtClean="0"/>
          </a:p>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6</a:t>
            </a:fld>
            <a:endParaRPr lang="en-US" dirty="0"/>
          </a:p>
        </p:txBody>
      </p:sp>
    </p:spTree>
    <p:extLst>
      <p:ext uri="{BB962C8B-B14F-4D97-AF65-F5344CB8AC3E}">
        <p14:creationId xmlns:p14="http://schemas.microsoft.com/office/powerpoint/2010/main" val="13967134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7</a:t>
            </a:fld>
            <a:endParaRPr lang="en-US" dirty="0"/>
          </a:p>
        </p:txBody>
      </p:sp>
    </p:spTree>
    <p:extLst>
      <p:ext uri="{BB962C8B-B14F-4D97-AF65-F5344CB8AC3E}">
        <p14:creationId xmlns:p14="http://schemas.microsoft.com/office/powerpoint/2010/main" val="6838689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8</a:t>
            </a:fld>
            <a:endParaRPr lang="en-US" dirty="0"/>
          </a:p>
        </p:txBody>
      </p:sp>
    </p:spTree>
    <p:extLst>
      <p:ext uri="{BB962C8B-B14F-4D97-AF65-F5344CB8AC3E}">
        <p14:creationId xmlns:p14="http://schemas.microsoft.com/office/powerpoint/2010/main" val="5801300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4324350"/>
          </a:xfrm>
        </p:spPr>
        <p:txBody>
          <a:bodyPr/>
          <a:lstStyle/>
          <a:p>
            <a:endParaRPr lang="en-US" dirty="0" smtClean="0"/>
          </a:p>
          <a:p>
            <a:pPr marL="342900" indent="-342900">
              <a:buFont typeface="Arial"/>
              <a:buChar char="•"/>
            </a:pPr>
            <a:r>
              <a:rPr lang="en-US" dirty="0" smtClean="0"/>
              <a:t>Our study begins by examining the behaviour of buyers.</a:t>
            </a:r>
          </a:p>
          <a:p>
            <a:pPr marL="342900" indent="-342900">
              <a:buFont typeface="Arial"/>
              <a:buChar char="•"/>
            </a:pPr>
            <a:endParaRPr lang="en-US" dirty="0" smtClean="0"/>
          </a:p>
          <a:p>
            <a:pPr marL="342900" indent="-342900">
              <a:buFont typeface="Arial"/>
              <a:buChar char="•"/>
            </a:pPr>
            <a:r>
              <a:rPr lang="en-US" dirty="0" smtClean="0"/>
              <a:t>Quantity demanded is the amount of a good that buyers are willing and able to purchase. Quantity demanded is negatively related to the price because as</a:t>
            </a:r>
            <a:r>
              <a:rPr lang="en-US" baseline="0" dirty="0" smtClean="0"/>
              <a:t> price rises, quantity demanded falls.</a:t>
            </a:r>
          </a:p>
          <a:p>
            <a:pPr marL="342900" indent="-342900">
              <a:buFont typeface="Arial"/>
              <a:buChar char="•"/>
            </a:pPr>
            <a:endParaRPr lang="en-US" baseline="0" dirty="0" smtClean="0"/>
          </a:p>
          <a:p>
            <a:pPr marL="342900" marR="0" indent="-342900" algn="l" defTabSz="914400" rtl="0" eaLnBrk="1" fontAlgn="auto" latinLnBrk="0" hangingPunct="1">
              <a:lnSpc>
                <a:spcPct val="100000"/>
              </a:lnSpc>
              <a:spcBef>
                <a:spcPts val="0"/>
              </a:spcBef>
              <a:spcAft>
                <a:spcPts val="0"/>
              </a:spcAft>
              <a:buClrTx/>
              <a:buSzTx/>
              <a:buFont typeface="Arial"/>
              <a:buChar char="•"/>
              <a:tabLst/>
              <a:defRPr/>
            </a:pPr>
            <a:r>
              <a:rPr lang="en-US" baseline="0" dirty="0" smtClean="0"/>
              <a:t>It is straightforward finding examples for which students can relate to the law of demand.</a:t>
            </a:r>
            <a:r>
              <a:rPr lang="en-US" dirty="0" smtClean="0"/>
              <a:t> </a:t>
            </a:r>
            <a:r>
              <a:rPr lang="en-US" baseline="0" dirty="0" smtClean="0"/>
              <a:t>For example, increases in tuition fees, increases in the price of mobile phones, increases in the price of restaurant meals, and so on are all examples where students can easily identify with an increase in price and how they would react to it.</a:t>
            </a:r>
          </a:p>
          <a:p>
            <a:pPr marL="342900" marR="0" indent="-342900" algn="l" defTabSz="914400" rtl="0" eaLnBrk="1" fontAlgn="auto" latinLnBrk="0" hangingPunct="1">
              <a:lnSpc>
                <a:spcPct val="100000"/>
              </a:lnSpc>
              <a:spcBef>
                <a:spcPts val="0"/>
              </a:spcBef>
              <a:spcAft>
                <a:spcPts val="0"/>
              </a:spcAft>
              <a:buClrTx/>
              <a:buSzTx/>
              <a:tabLst/>
              <a:defRPr/>
            </a:pPr>
            <a:endParaRPr lang="en-US" baseline="0" dirty="0" smtClean="0"/>
          </a:p>
          <a:p>
            <a:pPr marL="342900" marR="0" indent="-342900" algn="l" defTabSz="914400" rtl="0" eaLnBrk="1" fontAlgn="auto" latinLnBrk="0" hangingPunct="1">
              <a:lnSpc>
                <a:spcPct val="100000"/>
              </a:lnSpc>
              <a:spcBef>
                <a:spcPts val="0"/>
              </a:spcBef>
              <a:spcAft>
                <a:spcPts val="0"/>
              </a:spcAft>
              <a:buClrTx/>
              <a:buSzTx/>
              <a:buFont typeface="Arial"/>
              <a:buChar char="•"/>
              <a:tabLst/>
              <a:defRPr/>
            </a:pPr>
            <a:r>
              <a:rPr lang="en-US" baseline="0" dirty="0" smtClean="0"/>
              <a:t>One can also give or ask for examples of cases where the law of the land is not seen respected. One such example would be where house prices increase and that the demand for houses also increases at the same time. This appears to violate the law of demand; however, what is really happening is that other factors are at play here and that the condition of “other things equal” is not holding. This will become obvious later in this chapter and a more complete explanation of this phenomenon will be provided once the supply curve is introduced.</a:t>
            </a:r>
          </a:p>
          <a:p>
            <a:pPr marL="342900" indent="-342900">
              <a:buFont typeface="Arial"/>
              <a:buChar char="•"/>
            </a:pPr>
            <a:endParaRPr lang="en-US" dirty="0" smtClean="0"/>
          </a:p>
          <a:p>
            <a:pPr marL="342900" indent="-342900">
              <a:buFont typeface="Arial"/>
              <a:buChar char="•"/>
            </a:pPr>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9</a:t>
            </a:fld>
            <a:endParaRPr lang="en-US" dirty="0"/>
          </a:p>
        </p:txBody>
      </p:sp>
    </p:spTree>
    <p:extLst>
      <p:ext uri="{BB962C8B-B14F-4D97-AF65-F5344CB8AC3E}">
        <p14:creationId xmlns:p14="http://schemas.microsoft.com/office/powerpoint/2010/main" val="5801300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10</a:t>
            </a:fld>
            <a:endParaRPr lang="en-US" dirty="0"/>
          </a:p>
        </p:txBody>
      </p:sp>
    </p:spTree>
    <p:extLst>
      <p:ext uri="{BB962C8B-B14F-4D97-AF65-F5344CB8AC3E}">
        <p14:creationId xmlns:p14="http://schemas.microsoft.com/office/powerpoint/2010/main" val="5801300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11</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12</a:t>
            </a:fld>
            <a:endParaRPr lang="en-US" dirty="0"/>
          </a:p>
        </p:txBody>
      </p:sp>
    </p:spTree>
    <p:extLst>
      <p:ext uri="{BB962C8B-B14F-4D97-AF65-F5344CB8AC3E}">
        <p14:creationId xmlns:p14="http://schemas.microsoft.com/office/powerpoint/2010/main" val="24445587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buFont typeface="Arial"/>
              <a:buChar char="•"/>
            </a:pPr>
            <a:r>
              <a:rPr lang="en-US" dirty="0" smtClean="0"/>
              <a:t>The quantity demanded in the market is the sum of the quantities demanded by all of the individual buyers at each price. Thus, the market demand curve is found by adding horizontally the individual demand curves.</a:t>
            </a:r>
          </a:p>
          <a:p>
            <a:pPr marL="342900" indent="-342900">
              <a:buFont typeface="Arial"/>
              <a:buChar char="•"/>
            </a:pPr>
            <a:endParaRPr lang="en-US" dirty="0" smtClean="0"/>
          </a:p>
          <a:p>
            <a:pPr marL="342900" indent="-342900">
              <a:buFont typeface="Arial"/>
              <a:buChar char="•"/>
            </a:pPr>
            <a:r>
              <a:rPr lang="en-US" dirty="0" smtClean="0"/>
              <a:t> At a price of $2,</a:t>
            </a:r>
            <a:r>
              <a:rPr lang="en-US" baseline="0" dirty="0" smtClean="0"/>
              <a:t> Catherine demands 4 ice cream cones, and Nicholas demands 2 ice cream cones. The quantity demanded in the market at this price is 7 cones. </a:t>
            </a:r>
            <a:endParaRPr lang="en-US" dirty="0" smtClean="0"/>
          </a:p>
          <a:p>
            <a:pPr marL="342900" indent="-342900">
              <a:buFont typeface="Arial"/>
              <a:buChar char="•"/>
            </a:pPr>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13</a:t>
            </a:fld>
            <a:endParaRPr lang="en-US" dirty="0"/>
          </a:p>
        </p:txBody>
      </p:sp>
    </p:spTree>
    <p:extLst>
      <p:ext uri="{BB962C8B-B14F-4D97-AF65-F5344CB8AC3E}">
        <p14:creationId xmlns:p14="http://schemas.microsoft.com/office/powerpoint/2010/main" val="31129089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14</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buFont typeface="Arial"/>
              <a:buChar char="•"/>
            </a:pPr>
            <a:r>
              <a:rPr lang="en-US" dirty="0" smtClean="0"/>
              <a:t>The demand curve for ice cream shows how much ice cream people buy at any given price, holding constant the many other factors beyond price that influence consumers buying decisions. Consequently, the demand curve need not be static over time but is likely dynamic, that is, shifting continuously.</a:t>
            </a:r>
            <a:r>
              <a:rPr lang="en-US" baseline="0" dirty="0" smtClean="0"/>
              <a:t> </a:t>
            </a:r>
          </a:p>
          <a:p>
            <a:pPr marL="342900" indent="-342900">
              <a:buFont typeface="Arial"/>
              <a:buChar char="•"/>
            </a:pPr>
            <a:endParaRPr lang="en-US" baseline="0" dirty="0" smtClean="0"/>
          </a:p>
          <a:p>
            <a:pPr marL="342900" indent="-342900">
              <a:buFont typeface="Arial"/>
              <a:buChar char="•"/>
            </a:pPr>
            <a:r>
              <a:rPr lang="en-US" baseline="0" dirty="0" smtClean="0"/>
              <a:t>For example, if the Canadian Medical Association discovered that people live longer if they eat peanuts every day, then the demand curve for peanuts would shift to the right for any given price.</a:t>
            </a:r>
          </a:p>
          <a:p>
            <a:pPr marL="342900" indent="-342900"/>
            <a:endParaRPr lang="en-US" baseline="0" dirty="0" smtClean="0"/>
          </a:p>
        </p:txBody>
      </p:sp>
      <p:sp>
        <p:nvSpPr>
          <p:cNvPr id="4" name="Slide Number Placeholder 3"/>
          <p:cNvSpPr>
            <a:spLocks noGrp="1"/>
          </p:cNvSpPr>
          <p:nvPr>
            <p:ph type="sldNum" sz="quarter" idx="10"/>
          </p:nvPr>
        </p:nvSpPr>
        <p:spPr/>
        <p:txBody>
          <a:bodyPr/>
          <a:lstStyle/>
          <a:p>
            <a:fld id="{0A3C37BE-C303-496D-B5CD-85F2937540FC}" type="slidenum">
              <a:rPr lang="en-US" smtClean="0"/>
              <a:pPr/>
              <a:t>15</a:t>
            </a:fld>
            <a:endParaRPr lang="en-US" dirty="0"/>
          </a:p>
        </p:txBody>
      </p:sp>
    </p:spTree>
    <p:extLst>
      <p:ext uri="{BB962C8B-B14F-4D97-AF65-F5344CB8AC3E}">
        <p14:creationId xmlns:p14="http://schemas.microsoft.com/office/powerpoint/2010/main" val="37664277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16</a:t>
            </a:fld>
            <a:endParaRPr lang="en-US" dirty="0"/>
          </a:p>
        </p:txBody>
      </p:sp>
    </p:spTree>
    <p:extLst>
      <p:ext uri="{BB962C8B-B14F-4D97-AF65-F5344CB8AC3E}">
        <p14:creationId xmlns:p14="http://schemas.microsoft.com/office/powerpoint/2010/main" val="37664277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17</a:t>
            </a:fld>
            <a:endParaRPr lang="en-US" dirty="0"/>
          </a:p>
        </p:txBody>
      </p:sp>
    </p:spTree>
    <p:extLst>
      <p:ext uri="{BB962C8B-B14F-4D97-AF65-F5344CB8AC3E}">
        <p14:creationId xmlns:p14="http://schemas.microsoft.com/office/powerpoint/2010/main" val="37664277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18</a:t>
            </a:fld>
            <a:endParaRPr lang="en-US" dirty="0"/>
          </a:p>
        </p:txBody>
      </p:sp>
    </p:spTree>
    <p:extLst>
      <p:ext uri="{BB962C8B-B14F-4D97-AF65-F5344CB8AC3E}">
        <p14:creationId xmlns:p14="http://schemas.microsoft.com/office/powerpoint/2010/main" val="37664277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292100" y="4400550"/>
            <a:ext cx="6172200" cy="4273550"/>
          </a:xfrm>
        </p:spPr>
        <p:txBody>
          <a:bodyPr/>
          <a:lstStyle/>
          <a:p>
            <a:pPr marL="342900" indent="-342900">
              <a:buFont typeface="Arial"/>
              <a:buChar char="•"/>
            </a:pPr>
            <a:r>
              <a:rPr lang="en-US" sz="1100" dirty="0" smtClean="0"/>
              <a:t>The list of factors that can affect the demand curve appear on the next slide.</a:t>
            </a:r>
            <a:endParaRPr lang="en-US" sz="1100" baseline="0" dirty="0" smtClean="0"/>
          </a:p>
          <a:p>
            <a:pPr marL="0" indent="0">
              <a:buFont typeface="Arial"/>
              <a:buNone/>
            </a:pPr>
            <a:endParaRPr lang="en-US" sz="1100" baseline="0" dirty="0" smtClean="0"/>
          </a:p>
          <a:p>
            <a:pPr marL="342900" indent="-342900">
              <a:buFont typeface="Arial"/>
              <a:buChar char="•"/>
            </a:pPr>
            <a:r>
              <a:rPr lang="en-US" sz="1100" baseline="0" dirty="0" smtClean="0"/>
              <a:t>A fall of people’s incomes will shift the demand curve to the left.</a:t>
            </a:r>
          </a:p>
          <a:p>
            <a:pPr marL="342900" marR="0" indent="-342900" algn="l" defTabSz="914400" rtl="0" eaLnBrk="1" fontAlgn="auto" latinLnBrk="0" hangingPunct="1">
              <a:lnSpc>
                <a:spcPct val="100000"/>
              </a:lnSpc>
              <a:spcBef>
                <a:spcPts val="0"/>
              </a:spcBef>
              <a:spcAft>
                <a:spcPts val="0"/>
              </a:spcAft>
              <a:buClrTx/>
              <a:buSzTx/>
              <a:buFont typeface="Arial"/>
              <a:buChar char="•"/>
              <a:tabLst/>
              <a:defRPr/>
            </a:pPr>
            <a:r>
              <a:rPr lang="en-US" sz="1100" baseline="0" dirty="0" smtClean="0"/>
              <a:t>If people’s taste change in a way that the good in question has fallen out of favour with consumers then the demand curve will shift to the left.</a:t>
            </a:r>
          </a:p>
          <a:p>
            <a:pPr marL="342900" marR="0" indent="-342900" algn="l" defTabSz="914400" rtl="0" eaLnBrk="1" fontAlgn="auto" latinLnBrk="0" hangingPunct="1">
              <a:lnSpc>
                <a:spcPct val="100000"/>
              </a:lnSpc>
              <a:spcBef>
                <a:spcPts val="0"/>
              </a:spcBef>
              <a:spcAft>
                <a:spcPts val="0"/>
              </a:spcAft>
              <a:buClrTx/>
              <a:buSzTx/>
              <a:buFont typeface="Arial"/>
              <a:buChar char="•"/>
              <a:tabLst/>
              <a:defRPr/>
            </a:pPr>
            <a:r>
              <a:rPr lang="en-US" sz="1100" baseline="0" dirty="0" smtClean="0"/>
              <a:t>If the price of the product is expected to fall, the demand curve shifts to the left.</a:t>
            </a:r>
          </a:p>
          <a:p>
            <a:pPr marL="342900" marR="0" indent="-342900" algn="l" defTabSz="914400" rtl="0" eaLnBrk="1" fontAlgn="auto" latinLnBrk="0" hangingPunct="1">
              <a:lnSpc>
                <a:spcPct val="100000"/>
              </a:lnSpc>
              <a:spcBef>
                <a:spcPts val="0"/>
              </a:spcBef>
              <a:spcAft>
                <a:spcPts val="0"/>
              </a:spcAft>
              <a:buClrTx/>
              <a:buSzTx/>
              <a:buFont typeface="Arial"/>
              <a:buChar char="•"/>
              <a:tabLst/>
              <a:defRPr/>
            </a:pPr>
            <a:r>
              <a:rPr lang="en-US" sz="1100" baseline="0" dirty="0" smtClean="0"/>
              <a:t>If the number of buyers decreases, the demand curve shifts to the left.</a:t>
            </a:r>
          </a:p>
          <a:p>
            <a:pPr marL="342900" marR="0" indent="-342900" algn="l" defTabSz="914400" rtl="0" eaLnBrk="1" fontAlgn="auto" latinLnBrk="0" hangingPunct="1">
              <a:lnSpc>
                <a:spcPct val="100000"/>
              </a:lnSpc>
              <a:spcBef>
                <a:spcPts val="0"/>
              </a:spcBef>
              <a:spcAft>
                <a:spcPts val="0"/>
              </a:spcAft>
              <a:buClrTx/>
              <a:buSzTx/>
              <a:buFont typeface="Arial"/>
              <a:buChar char="•"/>
              <a:tabLst/>
              <a:defRPr/>
            </a:pPr>
            <a:r>
              <a:rPr lang="en-US" sz="1100" baseline="0" dirty="0" smtClean="0"/>
              <a:t>If the price of a substitute good decreases (good B), then the demand for good A will fall (the demand curve will shift to the left). </a:t>
            </a:r>
          </a:p>
          <a:p>
            <a:pPr marL="342900" marR="0" indent="-342900" algn="l" defTabSz="914400" rtl="0" eaLnBrk="1" fontAlgn="auto" latinLnBrk="0" hangingPunct="1">
              <a:lnSpc>
                <a:spcPct val="100000"/>
              </a:lnSpc>
              <a:spcBef>
                <a:spcPts val="0"/>
              </a:spcBef>
              <a:spcAft>
                <a:spcPts val="0"/>
              </a:spcAft>
              <a:buClrTx/>
              <a:buSzTx/>
              <a:buFont typeface="Arial"/>
              <a:buChar char="•"/>
              <a:tabLst/>
              <a:defRPr/>
            </a:pPr>
            <a:r>
              <a:rPr lang="en-US" sz="1100" baseline="0" dirty="0" smtClean="0"/>
              <a:t>If the price of a complementary good decreases (good B), then the demand for good A will increase (the demand curve will shift to the right). </a:t>
            </a:r>
          </a:p>
          <a:p>
            <a:pPr marL="0" indent="0">
              <a:buFont typeface="Arial"/>
              <a:buNone/>
            </a:pPr>
            <a:endParaRPr lang="en-US" sz="1100" baseline="0" dirty="0" smtClean="0"/>
          </a:p>
          <a:p>
            <a:pPr marL="342900" indent="-342900">
              <a:buFont typeface="Arial"/>
              <a:buChar char="•"/>
            </a:pPr>
            <a:r>
              <a:rPr lang="en-US" sz="1100" baseline="0" dirty="0" smtClean="0"/>
              <a:t>An increase of people’s incomes will shift the demand curve to the right.</a:t>
            </a:r>
          </a:p>
          <a:p>
            <a:pPr marL="342900" marR="0" indent="-342900" algn="l" defTabSz="914400" rtl="0" eaLnBrk="1" fontAlgn="auto" latinLnBrk="0" hangingPunct="1">
              <a:lnSpc>
                <a:spcPct val="100000"/>
              </a:lnSpc>
              <a:spcBef>
                <a:spcPts val="0"/>
              </a:spcBef>
              <a:spcAft>
                <a:spcPts val="0"/>
              </a:spcAft>
              <a:buClrTx/>
              <a:buSzTx/>
              <a:buFont typeface="Arial"/>
              <a:buChar char="•"/>
              <a:tabLst/>
              <a:defRPr/>
            </a:pPr>
            <a:r>
              <a:rPr lang="en-US" sz="1100" baseline="0" dirty="0" smtClean="0"/>
              <a:t>If people’s taste change in a way that the good in question becomes trendy with consumers then the demand curve will shift to the right.</a:t>
            </a:r>
          </a:p>
          <a:p>
            <a:pPr marL="342900" marR="0" indent="-342900" algn="l" defTabSz="914400" rtl="0" eaLnBrk="1" fontAlgn="auto" latinLnBrk="0" hangingPunct="1">
              <a:lnSpc>
                <a:spcPct val="100000"/>
              </a:lnSpc>
              <a:spcBef>
                <a:spcPts val="0"/>
              </a:spcBef>
              <a:spcAft>
                <a:spcPts val="0"/>
              </a:spcAft>
              <a:buClrTx/>
              <a:buSzTx/>
              <a:buFont typeface="Arial"/>
              <a:buChar char="•"/>
              <a:tabLst/>
              <a:defRPr/>
            </a:pPr>
            <a:r>
              <a:rPr lang="en-US" sz="1100" baseline="0" dirty="0" smtClean="0"/>
              <a:t>If the price of the product is expected to increase, the demand curve shifts to the left.</a:t>
            </a:r>
          </a:p>
          <a:p>
            <a:pPr marL="342900" marR="0" indent="-342900" algn="l" defTabSz="914400" rtl="0" eaLnBrk="1" fontAlgn="auto" latinLnBrk="0" hangingPunct="1">
              <a:lnSpc>
                <a:spcPct val="100000"/>
              </a:lnSpc>
              <a:spcBef>
                <a:spcPts val="0"/>
              </a:spcBef>
              <a:spcAft>
                <a:spcPts val="0"/>
              </a:spcAft>
              <a:buClrTx/>
              <a:buSzTx/>
              <a:buFont typeface="Arial"/>
              <a:buChar char="•"/>
              <a:tabLst/>
              <a:defRPr/>
            </a:pPr>
            <a:r>
              <a:rPr lang="en-US" sz="1100" baseline="0" dirty="0" smtClean="0"/>
              <a:t>If the number of buyers increases, the demand curve shifts to the right.</a:t>
            </a:r>
          </a:p>
          <a:p>
            <a:pPr marL="342900" marR="0" indent="-342900" algn="l" defTabSz="914400" rtl="0" eaLnBrk="1" fontAlgn="auto" latinLnBrk="0" hangingPunct="1">
              <a:lnSpc>
                <a:spcPct val="100000"/>
              </a:lnSpc>
              <a:spcBef>
                <a:spcPts val="0"/>
              </a:spcBef>
              <a:spcAft>
                <a:spcPts val="0"/>
              </a:spcAft>
              <a:buClrTx/>
              <a:buSzTx/>
              <a:buFont typeface="Arial"/>
              <a:buChar char="•"/>
              <a:tabLst/>
              <a:defRPr/>
            </a:pPr>
            <a:r>
              <a:rPr lang="en-US" sz="1100" baseline="0" dirty="0" smtClean="0"/>
              <a:t>If the price of a substitute good increases (good B), then the demand for good A will increase (the demand curve will shift to the right). </a:t>
            </a:r>
          </a:p>
          <a:p>
            <a:pPr marL="342900" marR="0" indent="-342900" algn="l" defTabSz="914400" rtl="0" eaLnBrk="1" fontAlgn="auto" latinLnBrk="0" hangingPunct="1">
              <a:lnSpc>
                <a:spcPct val="100000"/>
              </a:lnSpc>
              <a:spcBef>
                <a:spcPts val="0"/>
              </a:spcBef>
              <a:spcAft>
                <a:spcPts val="0"/>
              </a:spcAft>
              <a:buClrTx/>
              <a:buSzTx/>
              <a:buFont typeface="Arial"/>
              <a:buChar char="•"/>
              <a:tabLst/>
              <a:defRPr/>
            </a:pPr>
            <a:r>
              <a:rPr lang="en-US" sz="1100" baseline="0" dirty="0" smtClean="0"/>
              <a:t>If the price of a complementary good increases (good B), then the demand for good A will decrease (the demand curve will shift to the left). </a:t>
            </a:r>
          </a:p>
          <a:p>
            <a:pPr marL="342900" indent="-342900">
              <a:buFont typeface="Arial"/>
              <a:buChar char="•"/>
            </a:pPr>
            <a:endParaRPr lang="en-US" sz="1100" baseline="0" dirty="0" smtClean="0"/>
          </a:p>
          <a:p>
            <a:pPr marL="342900" lvl="0" indent="-342900">
              <a:buFont typeface="Arial"/>
              <a:buChar char="•"/>
            </a:pPr>
            <a:r>
              <a:rPr lang="en-US" sz="1100" baseline="0" dirty="0" smtClean="0"/>
              <a:t>If the price of the product increases, then the quantity demanded will decrease and this is illustrated by a movement from right to left along the demand curve. </a:t>
            </a:r>
          </a:p>
          <a:p>
            <a:pPr marL="342900" marR="0" lvl="0" indent="-342900" algn="l" defTabSz="914400" rtl="0" eaLnBrk="1" fontAlgn="auto" latinLnBrk="0" hangingPunct="1">
              <a:lnSpc>
                <a:spcPct val="100000"/>
              </a:lnSpc>
              <a:spcBef>
                <a:spcPts val="0"/>
              </a:spcBef>
              <a:spcAft>
                <a:spcPts val="0"/>
              </a:spcAft>
              <a:buClrTx/>
              <a:buSzTx/>
              <a:buFont typeface="Arial"/>
              <a:buChar char="•"/>
              <a:tabLst/>
              <a:defRPr/>
            </a:pPr>
            <a:r>
              <a:rPr lang="en-US" sz="1100" baseline="0" dirty="0" smtClean="0"/>
              <a:t>If the price of the product decreases, then the quantity demanded will increase and this is illustrated by a movement from left to right along the demand curve. </a:t>
            </a:r>
          </a:p>
          <a:p>
            <a:pPr marL="800100" lvl="1" indent="-342900">
              <a:buFont typeface="Arial"/>
              <a:buChar char="•"/>
            </a:pPr>
            <a:endParaRPr lang="en-US" sz="1100" baseline="0" dirty="0" smtClean="0"/>
          </a:p>
        </p:txBody>
      </p:sp>
      <p:sp>
        <p:nvSpPr>
          <p:cNvPr id="4" name="Slide Number Placeholder 3"/>
          <p:cNvSpPr>
            <a:spLocks noGrp="1"/>
          </p:cNvSpPr>
          <p:nvPr>
            <p:ph type="sldNum" sz="quarter" idx="10"/>
          </p:nvPr>
        </p:nvSpPr>
        <p:spPr/>
        <p:txBody>
          <a:bodyPr/>
          <a:lstStyle/>
          <a:p>
            <a:fld id="{0A3C37BE-C303-496D-B5CD-85F2937540FC}" type="slidenum">
              <a:rPr lang="en-US" smtClean="0"/>
              <a:pPr/>
              <a:t>19</a:t>
            </a:fld>
            <a:endParaRPr lang="en-US" dirty="0"/>
          </a:p>
        </p:txBody>
      </p:sp>
    </p:spTree>
    <p:extLst>
      <p:ext uri="{BB962C8B-B14F-4D97-AF65-F5344CB8AC3E}">
        <p14:creationId xmlns:p14="http://schemas.microsoft.com/office/powerpoint/2010/main" val="33644561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20</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buFont typeface="Arial"/>
              <a:buChar char="•"/>
            </a:pPr>
            <a:r>
              <a:rPr lang="en-US" baseline="0" dirty="0" smtClean="0"/>
              <a:t>If warnings on cigarette packages convince smokers to smoke less, the demand curve for cigarettes shifts to the left.</a:t>
            </a:r>
            <a:r>
              <a:rPr lang="en-US" dirty="0" smtClean="0"/>
              <a:t> </a:t>
            </a:r>
            <a:r>
              <a:rPr lang="en-US" baseline="0" dirty="0" smtClean="0"/>
              <a:t>This is illustrated in panel (a), where the demand curve shifts from D1 to D2.</a:t>
            </a:r>
          </a:p>
          <a:p>
            <a:pPr marL="342900" indent="-342900">
              <a:buFont typeface="Arial"/>
              <a:buChar char="•"/>
            </a:pPr>
            <a:endParaRPr lang="en-US" baseline="0" dirty="0" smtClean="0"/>
          </a:p>
          <a:p>
            <a:pPr marL="342900" indent="-342900">
              <a:buFont typeface="Arial"/>
              <a:buChar char="•"/>
            </a:pPr>
            <a:r>
              <a:rPr lang="en-US" baseline="0" dirty="0" smtClean="0"/>
              <a:t>At a price of $10 per pack, the quantity demanded falls from 20 to 10 cigarettes per day, as reflected by the shift from point A to point B.</a:t>
            </a:r>
          </a:p>
          <a:p>
            <a:pPr marL="342900" indent="-342900">
              <a:buFont typeface="Arial"/>
              <a:buChar char="•"/>
            </a:pPr>
            <a:endParaRPr lang="en-US" baseline="0" dirty="0" smtClean="0"/>
          </a:p>
          <a:p>
            <a:pPr marL="342900" indent="-342900">
              <a:buFont typeface="Arial"/>
              <a:buChar char="•"/>
            </a:pPr>
            <a:r>
              <a:rPr lang="en-US" baseline="0" dirty="0" smtClean="0"/>
              <a:t>By contrast, if a tax raises the price of cigarettes, the demand curve does not shift.</a:t>
            </a:r>
            <a:r>
              <a:rPr lang="en-US" dirty="0" smtClean="0"/>
              <a:t> </a:t>
            </a:r>
            <a:r>
              <a:rPr lang="en-US" baseline="0" dirty="0" smtClean="0"/>
              <a:t>Instead, we observed a movement to a different point under the manager, in panel (b) when the price rises from $10 to $20, the quantity demanded falls from 20 to 12 cigarettes per day, as reflected by the movement from point</a:t>
            </a:r>
            <a:r>
              <a:rPr lang="en-US" dirty="0" smtClean="0"/>
              <a:t> </a:t>
            </a:r>
            <a:r>
              <a:rPr lang="en-US" baseline="0" dirty="0" smtClean="0"/>
              <a:t>A to point C.</a:t>
            </a:r>
          </a:p>
          <a:p>
            <a:pPr marL="342900" indent="-342900">
              <a:buFont typeface="Arial"/>
              <a:buChar char="•"/>
            </a:pPr>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21</a:t>
            </a:fld>
            <a:endParaRPr lang="en-US" dirty="0"/>
          </a:p>
        </p:txBody>
      </p:sp>
    </p:spTree>
    <p:extLst>
      <p:ext uri="{BB962C8B-B14F-4D97-AF65-F5344CB8AC3E}">
        <p14:creationId xmlns:p14="http://schemas.microsoft.com/office/powerpoint/2010/main" val="4617653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22</a:t>
            </a:fld>
            <a:endParaRPr lang="en-US" dirty="0"/>
          </a:p>
        </p:txBody>
      </p:sp>
    </p:spTree>
    <p:extLst>
      <p:ext uri="{BB962C8B-B14F-4D97-AF65-F5344CB8AC3E}">
        <p14:creationId xmlns:p14="http://schemas.microsoft.com/office/powerpoint/2010/main" val="300562653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23</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400" dirty="0" smtClean="0"/>
          </a:p>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24</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400" dirty="0" smtClean="0"/>
          </a:p>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25</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400" dirty="0" smtClean="0"/>
          </a:p>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26</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27</a:t>
            </a:fld>
            <a:endParaRPr lang="en-US" dirty="0"/>
          </a:p>
        </p:txBody>
      </p:sp>
    </p:spTree>
    <p:extLst>
      <p:ext uri="{BB962C8B-B14F-4D97-AF65-F5344CB8AC3E}">
        <p14:creationId xmlns:p14="http://schemas.microsoft.com/office/powerpoint/2010/main" val="349294197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pPr marL="342900" indent="-342900">
              <a:buFont typeface="Arial"/>
              <a:buChar char="•"/>
            </a:pPr>
            <a:r>
              <a:rPr lang="en-US" dirty="0" smtClean="0"/>
              <a:t>The quantity supplied of any good or service is the amount that sellers are willing and able to sell. </a:t>
            </a:r>
            <a:r>
              <a:rPr lang="en-US" baseline="0" dirty="0" smtClean="0"/>
              <a:t>There are many determinants of quantity supplied, but once again price plays a special role in the analysis.</a:t>
            </a:r>
            <a:r>
              <a:rPr lang="en-US" dirty="0" smtClean="0"/>
              <a:t> </a:t>
            </a:r>
            <a:r>
              <a:rPr lang="en-US" baseline="0" dirty="0" smtClean="0"/>
              <a:t>When the price of ice cream is high, selling ice cream is profitable, and so the quantity supplied is large.</a:t>
            </a:r>
            <a:r>
              <a:rPr lang="en-US" dirty="0" smtClean="0"/>
              <a:t> </a:t>
            </a:r>
            <a:r>
              <a:rPr lang="en-US" baseline="0" dirty="0" smtClean="0"/>
              <a:t>Sellers of ice cream worked long hours, by many ice cream machines, and hire many workers, so as to take advantage of the greater profit opportunities.</a:t>
            </a:r>
          </a:p>
          <a:p>
            <a:pPr marL="342900" indent="-342900">
              <a:buFont typeface="Arial"/>
              <a:buChar char="•"/>
            </a:pPr>
            <a:endParaRPr lang="en-US" baseline="0" dirty="0" smtClean="0"/>
          </a:p>
          <a:p>
            <a:pPr marL="342900" indent="-342900">
              <a:buFont typeface="Arial"/>
              <a:buChar char="•"/>
            </a:pPr>
            <a:r>
              <a:rPr lang="en-US" dirty="0" smtClean="0"/>
              <a:t>The relationship between price and quantity supplied is called the law of supply. </a:t>
            </a:r>
            <a:r>
              <a:rPr lang="en-US" baseline="0" dirty="0" smtClean="0"/>
              <a:t>Other things equal, when the price of a good rises, the quantity supplied of the group also rises, and when the price falls, the quantity supplied falls as well.</a:t>
            </a:r>
            <a:endParaRPr lang="en-US" dirty="0" smtClean="0"/>
          </a:p>
          <a:p>
            <a:pPr marL="342900" indent="-342900"/>
            <a:endParaRPr lang="en-US" baseline="0" dirty="0" smtClean="0"/>
          </a:p>
        </p:txBody>
      </p:sp>
      <p:sp>
        <p:nvSpPr>
          <p:cNvPr id="4" name="Slide Number Placeholder 3"/>
          <p:cNvSpPr>
            <a:spLocks noGrp="1"/>
          </p:cNvSpPr>
          <p:nvPr>
            <p:ph type="sldNum" sz="quarter" idx="10"/>
          </p:nvPr>
        </p:nvSpPr>
        <p:spPr/>
        <p:txBody>
          <a:bodyPr/>
          <a:lstStyle/>
          <a:p>
            <a:fld id="{0A3C37BE-C303-496D-B5CD-85F2937540FC}" type="slidenum">
              <a:rPr lang="en-US" smtClean="0"/>
              <a:pPr/>
              <a:t>28</a:t>
            </a:fld>
            <a:endParaRPr lang="en-US" dirty="0"/>
          </a:p>
        </p:txBody>
      </p:sp>
    </p:spTree>
    <p:extLst>
      <p:ext uri="{BB962C8B-B14F-4D97-AF65-F5344CB8AC3E}">
        <p14:creationId xmlns:p14="http://schemas.microsoft.com/office/powerpoint/2010/main" val="34929419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29</a:t>
            </a:fld>
            <a:endParaRPr lang="en-US" dirty="0"/>
          </a:p>
        </p:txBody>
      </p:sp>
    </p:spTree>
    <p:extLst>
      <p:ext uri="{BB962C8B-B14F-4D97-AF65-F5344CB8AC3E}">
        <p14:creationId xmlns:p14="http://schemas.microsoft.com/office/powerpoint/2010/main" val="34929419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30</a:t>
            </a:fld>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kern="1200" dirty="0" smtClean="0">
                <a:effectLst/>
                <a:latin typeface="+mn-lt"/>
                <a:ea typeface="+mn-ea"/>
                <a:cs typeface="+mn-cs"/>
              </a:rPr>
              <a:t>Just as market demand is the sum of the demands of all buyers, market supply is the sum of the supplies of all sellers. </a:t>
            </a: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kern="1200" dirty="0" smtClean="0">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kern="1200" dirty="0" smtClean="0">
                <a:effectLst/>
                <a:latin typeface="+mn-lt"/>
                <a:ea typeface="+mn-ea"/>
                <a:cs typeface="+mn-cs"/>
              </a:rPr>
              <a:t>The table in Figure 4.6 shows the supply schedules for two ice-cream producers—Ben and Jerry. At any price, Ben’s supply schedule tells us the quantity of ice cream Ben supplies, and Jerry’s supply schedule tells us the quantity of ice cream Jerry supplies.</a:t>
            </a:r>
            <a:r>
              <a:rPr lang="en-US" kern="1200" baseline="0" dirty="0" smtClean="0">
                <a:effectLst/>
                <a:latin typeface="+mn-lt"/>
                <a:ea typeface="+mn-ea"/>
                <a:cs typeface="+mn-cs"/>
              </a:rPr>
              <a:t> </a:t>
            </a:r>
            <a:r>
              <a:rPr lang="en-US" kern="1200" dirty="0" smtClean="0">
                <a:effectLst/>
                <a:latin typeface="+mn-lt"/>
                <a:ea typeface="+mn-ea"/>
                <a:cs typeface="+mn-cs"/>
              </a:rPr>
              <a:t>The market supply is the sum of the two individual supplies. </a:t>
            </a:r>
            <a:endParaRPr lang="en-US" dirty="0" smtClean="0"/>
          </a:p>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31</a:t>
            </a:fld>
            <a:endParaRPr lang="en-US" dirty="0"/>
          </a:p>
        </p:txBody>
      </p:sp>
    </p:spTree>
    <p:extLst>
      <p:ext uri="{BB962C8B-B14F-4D97-AF65-F5344CB8AC3E}">
        <p14:creationId xmlns:p14="http://schemas.microsoft.com/office/powerpoint/2010/main" val="44642686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buFont typeface="Arial"/>
              <a:buChar char="•"/>
            </a:pPr>
            <a:r>
              <a:rPr lang="en-US" dirty="0" smtClean="0"/>
              <a:t>The quantity supplied in the market is the sum of the quantities supplied but all the sellers at each price. </a:t>
            </a:r>
            <a:r>
              <a:rPr lang="en-US" baseline="0" dirty="0" smtClean="0"/>
              <a:t>Thus, the market supply curve is found by adding horizontally the individual supply curves. At a price of $2, Ben supplies 3 ice cream cones, and Jerry supplies 4 ice cream cones.</a:t>
            </a:r>
            <a:r>
              <a:rPr lang="en-US" dirty="0" smtClean="0"/>
              <a:t> </a:t>
            </a:r>
            <a:r>
              <a:rPr lang="en-US" baseline="0" dirty="0" smtClean="0"/>
              <a:t>The quantity supplied in the market at this price is 7 cones. </a:t>
            </a:r>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32</a:t>
            </a:fld>
            <a:endParaRPr lang="en-US" dirty="0"/>
          </a:p>
        </p:txBody>
      </p:sp>
    </p:spTree>
    <p:extLst>
      <p:ext uri="{BB962C8B-B14F-4D97-AF65-F5344CB8AC3E}">
        <p14:creationId xmlns:p14="http://schemas.microsoft.com/office/powerpoint/2010/main" val="285498174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33</a:t>
            </a:fld>
            <a:endParaRPr lang="en-US"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buFont typeface="Arial"/>
              <a:buChar char="•"/>
            </a:pPr>
            <a:r>
              <a:rPr lang="en-US" b="0" baseline="0" dirty="0" smtClean="0"/>
              <a:t>Because the market supply curve holds other things constant, the curve shifts when one of the factors changes.</a:t>
            </a:r>
            <a:r>
              <a:rPr lang="en-US" dirty="0" smtClean="0"/>
              <a:t> </a:t>
            </a:r>
            <a:r>
              <a:rPr lang="en-US" b="0" baseline="0" dirty="0" smtClean="0"/>
              <a:t>For example, suppose the price of sugar falls, sugar is an input into producing ice cream, the fall in the price of sugar makes selling ice cream more profitable. This raises the supply of ice cream: at any given price setters are now willing to produce a larger quantity.</a:t>
            </a:r>
            <a:r>
              <a:rPr lang="en-US" dirty="0" smtClean="0"/>
              <a:t> </a:t>
            </a:r>
            <a:r>
              <a:rPr lang="en-US" b="0" baseline="0" dirty="0" smtClean="0"/>
              <a:t>Many factors can shift the supply curve.</a:t>
            </a:r>
            <a:endParaRPr lang="en-US" b="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34</a:t>
            </a:fld>
            <a:endParaRPr lang="en-US" dirty="0"/>
          </a:p>
        </p:txBody>
      </p:sp>
    </p:spTree>
    <p:extLst>
      <p:ext uri="{BB962C8B-B14F-4D97-AF65-F5344CB8AC3E}">
        <p14:creationId xmlns:p14="http://schemas.microsoft.com/office/powerpoint/2010/main" val="422136689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buFont typeface="Arial"/>
              <a:buChar char="•"/>
            </a:pPr>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35</a:t>
            </a:fld>
            <a:endParaRPr lang="en-US" dirty="0"/>
          </a:p>
        </p:txBody>
      </p:sp>
    </p:spTree>
    <p:extLst>
      <p:ext uri="{BB962C8B-B14F-4D97-AF65-F5344CB8AC3E}">
        <p14:creationId xmlns:p14="http://schemas.microsoft.com/office/powerpoint/2010/main" val="376642774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266700" y="4400550"/>
            <a:ext cx="6197600" cy="4375150"/>
          </a:xfrm>
        </p:spPr>
        <p:txBody>
          <a:bodyPr/>
          <a:lstStyle/>
          <a:p>
            <a:pPr marL="342900" indent="-342900">
              <a:buFont typeface="Arial"/>
              <a:buChar char="•"/>
            </a:pPr>
            <a:r>
              <a:rPr lang="en-US" sz="1100" dirty="0" smtClean="0"/>
              <a:t>The list of factors that can affect the supply curve appear on the next slide.</a:t>
            </a:r>
            <a:r>
              <a:rPr lang="en-US" sz="1100" baseline="0" dirty="0" smtClean="0"/>
              <a:t> </a:t>
            </a:r>
          </a:p>
          <a:p>
            <a:pPr marL="342900" indent="-342900">
              <a:buFont typeface="Arial"/>
              <a:buChar char="•"/>
            </a:pPr>
            <a:endParaRPr lang="en-US" sz="1100" baseline="0" dirty="0" smtClean="0"/>
          </a:p>
          <a:p>
            <a:pPr marL="342900" indent="-342900">
              <a:buFont typeface="Arial"/>
              <a:buChar char="•"/>
            </a:pPr>
            <a:r>
              <a:rPr lang="en-US" sz="1100" baseline="0" dirty="0" smtClean="0"/>
              <a:t>An increase in the price of an input shifts the supply curve to the left.</a:t>
            </a:r>
          </a:p>
          <a:p>
            <a:pPr marL="342900" marR="0" indent="-342900" algn="l" defTabSz="914400" rtl="0" eaLnBrk="1" fontAlgn="auto" latinLnBrk="0" hangingPunct="1">
              <a:lnSpc>
                <a:spcPct val="100000"/>
              </a:lnSpc>
              <a:spcBef>
                <a:spcPts val="0"/>
              </a:spcBef>
              <a:spcAft>
                <a:spcPts val="0"/>
              </a:spcAft>
              <a:buClrTx/>
              <a:buSzTx/>
              <a:buFont typeface="Arial"/>
              <a:buChar char="•"/>
              <a:tabLst/>
              <a:defRPr/>
            </a:pPr>
            <a:r>
              <a:rPr lang="en-US" sz="1100" baseline="0" dirty="0" smtClean="0"/>
              <a:t>A technological deterioration shifts the supply curve to the left.</a:t>
            </a:r>
          </a:p>
          <a:p>
            <a:pPr marL="342900" marR="0" indent="-342900" algn="l" defTabSz="914400" rtl="0" eaLnBrk="1" fontAlgn="auto" latinLnBrk="0" hangingPunct="1">
              <a:lnSpc>
                <a:spcPct val="100000"/>
              </a:lnSpc>
              <a:spcBef>
                <a:spcPts val="0"/>
              </a:spcBef>
              <a:spcAft>
                <a:spcPts val="0"/>
              </a:spcAft>
              <a:buClrTx/>
              <a:buSzTx/>
              <a:buFont typeface="Arial"/>
              <a:buChar char="•"/>
              <a:tabLst/>
              <a:defRPr/>
            </a:pPr>
            <a:r>
              <a:rPr lang="en-US" sz="1100" baseline="0" dirty="0" smtClean="0"/>
              <a:t>If the price of the product is expected to fall, the supply curve shifts to the left.</a:t>
            </a:r>
          </a:p>
          <a:p>
            <a:pPr marL="342900" marR="0" indent="-342900" algn="l" defTabSz="914400" rtl="0" eaLnBrk="1" fontAlgn="auto" latinLnBrk="0" hangingPunct="1">
              <a:lnSpc>
                <a:spcPct val="100000"/>
              </a:lnSpc>
              <a:spcBef>
                <a:spcPts val="0"/>
              </a:spcBef>
              <a:spcAft>
                <a:spcPts val="0"/>
              </a:spcAft>
              <a:buClrTx/>
              <a:buSzTx/>
              <a:buFont typeface="Arial"/>
              <a:buChar char="•"/>
              <a:tabLst/>
              <a:defRPr/>
            </a:pPr>
            <a:r>
              <a:rPr lang="en-US" sz="1100" baseline="0" dirty="0" smtClean="0"/>
              <a:t>If the number of sellers decreases, the supply curve shifts to the left.</a:t>
            </a:r>
          </a:p>
          <a:p>
            <a:pPr marL="0" indent="0">
              <a:buFont typeface="Arial"/>
              <a:buNone/>
            </a:pPr>
            <a:endParaRPr lang="en-US" sz="1100" baseline="0" dirty="0" smtClean="0"/>
          </a:p>
          <a:p>
            <a:pPr marL="342900" indent="-342900">
              <a:buFont typeface="Arial"/>
              <a:buChar char="•"/>
            </a:pPr>
            <a:r>
              <a:rPr lang="en-US" sz="1100" baseline="0" dirty="0" smtClean="0"/>
              <a:t>A decrease in the price of an input shifts the supply curve to the right.</a:t>
            </a:r>
          </a:p>
          <a:p>
            <a:pPr marL="342900" marR="0" indent="-342900" algn="l" defTabSz="914400" rtl="0" eaLnBrk="1" fontAlgn="auto" latinLnBrk="0" hangingPunct="1">
              <a:lnSpc>
                <a:spcPct val="100000"/>
              </a:lnSpc>
              <a:spcBef>
                <a:spcPts val="0"/>
              </a:spcBef>
              <a:spcAft>
                <a:spcPts val="0"/>
              </a:spcAft>
              <a:buClrTx/>
              <a:buSzTx/>
              <a:buFont typeface="Arial"/>
              <a:buChar char="•"/>
              <a:tabLst/>
              <a:defRPr/>
            </a:pPr>
            <a:r>
              <a:rPr lang="en-US" sz="1100" baseline="0" dirty="0" smtClean="0"/>
              <a:t>A technological progress shifts the supply curve to the right.</a:t>
            </a:r>
          </a:p>
          <a:p>
            <a:pPr marL="342900" marR="0" indent="-342900" algn="l" defTabSz="914400" rtl="0" eaLnBrk="1" fontAlgn="auto" latinLnBrk="0" hangingPunct="1">
              <a:lnSpc>
                <a:spcPct val="100000"/>
              </a:lnSpc>
              <a:spcBef>
                <a:spcPts val="0"/>
              </a:spcBef>
              <a:spcAft>
                <a:spcPts val="0"/>
              </a:spcAft>
              <a:buClrTx/>
              <a:buSzTx/>
              <a:buFont typeface="Arial"/>
              <a:buChar char="•"/>
              <a:tabLst/>
              <a:defRPr/>
            </a:pPr>
            <a:r>
              <a:rPr lang="en-US" sz="1100" baseline="0" dirty="0" smtClean="0"/>
              <a:t>If the price of the product is expected to increase, the supply curve shifts to the right.</a:t>
            </a:r>
          </a:p>
          <a:p>
            <a:pPr marL="342900" marR="0" indent="-342900" algn="l" defTabSz="914400" rtl="0" eaLnBrk="1" fontAlgn="auto" latinLnBrk="0" hangingPunct="1">
              <a:lnSpc>
                <a:spcPct val="100000"/>
              </a:lnSpc>
              <a:spcBef>
                <a:spcPts val="0"/>
              </a:spcBef>
              <a:spcAft>
                <a:spcPts val="0"/>
              </a:spcAft>
              <a:buClrTx/>
              <a:buSzTx/>
              <a:buFont typeface="Arial"/>
              <a:buChar char="•"/>
              <a:tabLst/>
              <a:defRPr/>
            </a:pPr>
            <a:r>
              <a:rPr lang="en-US" sz="1100" baseline="0" dirty="0" smtClean="0"/>
              <a:t>If the number of sellers increases, the supply curve shifts to the right.</a:t>
            </a:r>
          </a:p>
          <a:p>
            <a:pPr marL="0" marR="0" indent="0" algn="l" defTabSz="914400" rtl="0" eaLnBrk="1" fontAlgn="auto" latinLnBrk="0" hangingPunct="1">
              <a:lnSpc>
                <a:spcPct val="100000"/>
              </a:lnSpc>
              <a:spcBef>
                <a:spcPts val="0"/>
              </a:spcBef>
              <a:spcAft>
                <a:spcPts val="0"/>
              </a:spcAft>
              <a:buClrTx/>
              <a:buSzTx/>
              <a:buFont typeface="Arial"/>
              <a:buNone/>
              <a:tabLst/>
              <a:defRPr/>
            </a:pPr>
            <a:endParaRPr lang="en-US" sz="1100" baseline="0" dirty="0" smtClean="0"/>
          </a:p>
          <a:p>
            <a:pPr marL="342900" lvl="0" indent="-342900">
              <a:buFont typeface="Arial"/>
              <a:buChar char="•"/>
            </a:pPr>
            <a:r>
              <a:rPr lang="en-US" sz="1100" baseline="0" dirty="0" smtClean="0"/>
              <a:t>Assume two substitute goods in production (A and B) and that the supply curve is that of good A. If the price of B, the substitute good increases, then producers will reduce their production of good A in favour of B, and the supply curve of good A will shift to the left. Example goods are Wheat vs. Barley or growing oranges vs. growing lemons. </a:t>
            </a:r>
          </a:p>
          <a:p>
            <a:pPr marL="342900" indent="-342900">
              <a:buFont typeface="Arial"/>
              <a:buChar char="•"/>
            </a:pPr>
            <a:endParaRPr lang="en-US" sz="1100" baseline="0" dirty="0" smtClean="0"/>
          </a:p>
          <a:p>
            <a:pPr marL="342900" indent="-342900">
              <a:buFont typeface="Arial"/>
              <a:buChar char="•"/>
            </a:pPr>
            <a:r>
              <a:rPr lang="en-US" sz="1100" baseline="0" dirty="0" smtClean="0"/>
              <a:t>Note that an increase in the price of the product will result in a movement along the supply curve and a a change in QUANTITY SUPPLIED. </a:t>
            </a:r>
          </a:p>
          <a:p>
            <a:pPr marL="342000" lvl="1" indent="-342900">
              <a:buFont typeface="Arial"/>
              <a:buChar char="•"/>
            </a:pPr>
            <a:r>
              <a:rPr lang="en-US" sz="1100" baseline="0" dirty="0" smtClean="0"/>
              <a:t>If the price of the product increases, then the quantity supplied will increase, and this is illustrated by a movement from left to right along the supply curve. </a:t>
            </a:r>
          </a:p>
          <a:p>
            <a:pPr marL="342000" marR="0" lvl="1" indent="-342900" algn="l" defTabSz="914400" rtl="0" eaLnBrk="1" fontAlgn="auto" latinLnBrk="0" hangingPunct="1">
              <a:lnSpc>
                <a:spcPct val="100000"/>
              </a:lnSpc>
              <a:spcBef>
                <a:spcPts val="0"/>
              </a:spcBef>
              <a:spcAft>
                <a:spcPts val="0"/>
              </a:spcAft>
              <a:buClrTx/>
              <a:buSzTx/>
              <a:buFont typeface="Arial"/>
              <a:buChar char="•"/>
              <a:tabLst/>
              <a:defRPr/>
            </a:pPr>
            <a:r>
              <a:rPr lang="en-US" sz="1100" baseline="0" dirty="0" smtClean="0"/>
              <a:t>If the price of the product decreases, then the quantity supplied will decrease, and this is illustrated by a movement from right to left along the supply curve. </a:t>
            </a:r>
          </a:p>
          <a:p>
            <a:pPr marL="800100" lvl="1" indent="-342900">
              <a:buFont typeface="Arial"/>
              <a:buChar char="•"/>
            </a:pPr>
            <a:endParaRPr lang="en-US" sz="1100" baseline="0" dirty="0" smtClean="0"/>
          </a:p>
          <a:p>
            <a:pPr marL="800100" lvl="1" indent="-342900">
              <a:buFont typeface="Arial"/>
              <a:buChar char="•"/>
            </a:pPr>
            <a:endParaRPr lang="en-US" sz="1100" baseline="0" dirty="0" smtClean="0"/>
          </a:p>
          <a:p>
            <a:pPr marL="342900" indent="-342900">
              <a:buFont typeface="Arial"/>
              <a:buChar char="•"/>
            </a:pPr>
            <a:endParaRPr lang="en-US" sz="11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36</a:t>
            </a:fld>
            <a:endParaRPr lang="en-US" dirty="0"/>
          </a:p>
        </p:txBody>
      </p:sp>
    </p:spTree>
    <p:extLst>
      <p:ext uri="{BB962C8B-B14F-4D97-AF65-F5344CB8AC3E}">
        <p14:creationId xmlns:p14="http://schemas.microsoft.com/office/powerpoint/2010/main" val="266425157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37</a:t>
            </a:fld>
            <a:endParaRPr lang="en-US"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Mozzarella cheese is an input in the production of pizzas. If</a:t>
            </a:r>
            <a:r>
              <a:rPr lang="en-US" baseline="0" dirty="0" smtClean="0"/>
              <a:t> the price of mozzarella cheese increases, the supply curve of pizzas shifts to the left. </a:t>
            </a:r>
          </a:p>
          <a:p>
            <a:r>
              <a:rPr lang="en-US" baseline="0" dirty="0" smtClean="0"/>
              <a:t>As more producers enter the market, the supply curve will shift to the right. </a:t>
            </a:r>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38</a:t>
            </a:fld>
            <a:endParaRPr lang="en-US" dirty="0"/>
          </a:p>
        </p:txBody>
      </p:sp>
    </p:spTree>
    <p:extLst>
      <p:ext uri="{BB962C8B-B14F-4D97-AF65-F5344CB8AC3E}">
        <p14:creationId xmlns:p14="http://schemas.microsoft.com/office/powerpoint/2010/main" val="230351107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a:buNone/>
            </a:pPr>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39</a:t>
            </a:fld>
            <a:endParaRPr lang="en-US" dirty="0"/>
          </a:p>
        </p:txBody>
      </p:sp>
    </p:spTree>
    <p:extLst>
      <p:ext uri="{BB962C8B-B14F-4D97-AF65-F5344CB8AC3E}">
        <p14:creationId xmlns:p14="http://schemas.microsoft.com/office/powerpoint/2010/main" val="293847541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a:buNone/>
            </a:pPr>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40</a:t>
            </a:fld>
            <a:endParaRPr lang="en-US" dirty="0"/>
          </a:p>
        </p:txBody>
      </p:sp>
    </p:spTree>
    <p:extLst>
      <p:ext uri="{BB962C8B-B14F-4D97-AF65-F5344CB8AC3E}">
        <p14:creationId xmlns:p14="http://schemas.microsoft.com/office/powerpoint/2010/main" val="293847541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a:buNone/>
            </a:pPr>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41</a:t>
            </a:fld>
            <a:endParaRPr lang="en-US" dirty="0"/>
          </a:p>
        </p:txBody>
      </p:sp>
    </p:spTree>
    <p:extLst>
      <p:ext uri="{BB962C8B-B14F-4D97-AF65-F5344CB8AC3E}">
        <p14:creationId xmlns:p14="http://schemas.microsoft.com/office/powerpoint/2010/main" val="293847541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buFont typeface="Arial"/>
              <a:buChar char="•"/>
            </a:pPr>
            <a:endParaRPr lang="en-US" dirty="0" smtClean="0"/>
          </a:p>
          <a:p>
            <a:pPr marL="342900" indent="-342900">
              <a:buFont typeface="Arial"/>
              <a:buChar char="•"/>
            </a:pPr>
            <a:r>
              <a:rPr lang="en-US" baseline="0" dirty="0" smtClean="0"/>
              <a:t>The following figure shows the market supply curve and market demand curve together.</a:t>
            </a:r>
            <a:r>
              <a:rPr lang="en-US" dirty="0" smtClean="0"/>
              <a:t> </a:t>
            </a:r>
            <a:r>
              <a:rPr lang="en-US" baseline="0" dirty="0" smtClean="0"/>
              <a:t>There is one point at which the supply and demand curves intersect.</a:t>
            </a:r>
            <a:r>
              <a:rPr lang="en-US" dirty="0" smtClean="0"/>
              <a:t> </a:t>
            </a:r>
            <a:r>
              <a:rPr lang="en-US" baseline="0" dirty="0" smtClean="0"/>
              <a:t>The point is called the market’s equilibrium.</a:t>
            </a:r>
            <a:r>
              <a:rPr lang="en-US" dirty="0" smtClean="0"/>
              <a:t> </a:t>
            </a:r>
            <a:r>
              <a:rPr lang="en-US" baseline="0" dirty="0" smtClean="0"/>
              <a:t>The price at this intersection is called the equilibrium price, and the quantity is called the equilibrium quantity. </a:t>
            </a:r>
            <a:endParaRPr lang="en-US" dirty="0" smtClean="0"/>
          </a:p>
          <a:p>
            <a:pPr marL="342900" indent="-342900"/>
            <a:endParaRPr lang="en-US" dirty="0" smtClean="0"/>
          </a:p>
          <a:p>
            <a:pPr marL="342900" indent="-342900">
              <a:buFont typeface="Arial"/>
              <a:buChar char="•"/>
            </a:pPr>
            <a:r>
              <a:rPr lang="en-US" dirty="0" smtClean="0"/>
              <a:t>Here the equilibrium price is $2</a:t>
            </a:r>
            <a:r>
              <a:rPr lang="en-US" baseline="0" dirty="0" smtClean="0"/>
              <a:t> per cone.</a:t>
            </a:r>
            <a:r>
              <a:rPr lang="en-US" dirty="0" smtClean="0"/>
              <a:t> </a:t>
            </a:r>
            <a:r>
              <a:rPr lang="en-US" baseline="0" dirty="0" smtClean="0"/>
              <a:t>The equilibrium quantity is 7 ice cream cones.</a:t>
            </a:r>
            <a:r>
              <a:rPr lang="en-US" dirty="0" smtClean="0"/>
              <a:t> </a:t>
            </a:r>
            <a:r>
              <a:rPr lang="en-US" baseline="0" dirty="0" smtClean="0"/>
              <a:t>At the equilibrium price, the quantity of the good that buyers are willing to buy exactly balances the quantity that sellers are willing to sell.</a:t>
            </a:r>
            <a:r>
              <a:rPr lang="en-US" dirty="0" smtClean="0"/>
              <a:t> </a:t>
            </a:r>
            <a:r>
              <a:rPr lang="en-US" baseline="0" dirty="0" smtClean="0"/>
              <a:t>The equilibrium price is sometimes called the market clearing price because, at this price, everyone in the market has been satisfied.</a:t>
            </a:r>
            <a:r>
              <a:rPr lang="en-US" dirty="0" smtClean="0"/>
              <a:t> </a:t>
            </a:r>
            <a:r>
              <a:rPr lang="en-US" baseline="0" dirty="0" smtClean="0"/>
              <a:t>Buyers can buy all they want to buy and sellers can sell all they want to sell.</a:t>
            </a:r>
          </a:p>
          <a:p>
            <a:pPr marL="342900" indent="-342900">
              <a:buFont typeface="Arial"/>
              <a:buChar char="•"/>
            </a:pPr>
            <a:endParaRPr lang="en-US" baseline="0" dirty="0" smtClean="0"/>
          </a:p>
          <a:p>
            <a:pPr marL="342900" indent="-342900">
              <a:buFont typeface="Arial"/>
              <a:buChar char="•"/>
            </a:pPr>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42</a:t>
            </a:fld>
            <a:endParaRPr lang="en-US" dirty="0"/>
          </a:p>
        </p:txBody>
      </p:sp>
    </p:spTree>
    <p:extLst>
      <p:ext uri="{BB962C8B-B14F-4D97-AF65-F5344CB8AC3E}">
        <p14:creationId xmlns:p14="http://schemas.microsoft.com/office/powerpoint/2010/main" val="285928518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43</a:t>
            </a:fld>
            <a:endParaRPr lang="en-US"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buFont typeface="Arial"/>
              <a:buChar char="•"/>
            </a:pPr>
            <a:r>
              <a:rPr lang="en-US" dirty="0" smtClean="0"/>
              <a:t>In panel (a) there is a surplus. Because the market price of $2.50 is above the equilibrium price, the quantity supplied of 10 cones exceeds the quantity demanded of 4 cones. </a:t>
            </a:r>
            <a:r>
              <a:rPr lang="en-US" baseline="0" dirty="0" smtClean="0"/>
              <a:t>Suppliers try to increase sales by cutting the price of a cone, and this moves the price toward its equilibrium level.</a:t>
            </a:r>
          </a:p>
          <a:p>
            <a:pPr marL="342900" indent="-342900">
              <a:buFont typeface="Arial"/>
              <a:buChar char="•"/>
            </a:pPr>
            <a:endParaRPr lang="en-US" baseline="0" dirty="0" smtClean="0"/>
          </a:p>
          <a:p>
            <a:pPr marL="342900" indent="-342900">
              <a:buFont typeface="Arial"/>
              <a:buChar char="•"/>
            </a:pPr>
            <a:r>
              <a:rPr lang="en-US" dirty="0" smtClean="0"/>
              <a:t>In panel (b), there is a shortage.</a:t>
            </a:r>
            <a:r>
              <a:rPr lang="en-US" baseline="0" dirty="0" smtClean="0"/>
              <a:t> Because the market price of $1.50 is below equilibrium price, the quantity demanded of 10 cones exceeds the quantity supplied of 4 cones. With too many buyers chasing too few goods, suppliers can take advantage of the shortage by raising the price.</a:t>
            </a:r>
            <a:endParaRPr lang="en-US" dirty="0" smtClean="0"/>
          </a:p>
          <a:p>
            <a:pPr marL="342900" indent="-342900">
              <a:buFont typeface="Arial"/>
              <a:buChar char="•"/>
            </a:pPr>
            <a:endParaRPr lang="en-US" baseline="0" dirty="0" smtClean="0"/>
          </a:p>
          <a:p>
            <a:pPr marL="342900" indent="-342900">
              <a:buFont typeface="Arial"/>
              <a:buChar char="•"/>
            </a:pPr>
            <a:r>
              <a:rPr lang="en-US" baseline="0" dirty="0" smtClean="0"/>
              <a:t>Hence, in both cases, the price adjustment moves the market toward the equilibrium of supply and demand. </a:t>
            </a:r>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44</a:t>
            </a:fld>
            <a:endParaRPr lang="en-US" dirty="0"/>
          </a:p>
        </p:txBody>
      </p:sp>
    </p:spTree>
    <p:extLst>
      <p:ext uri="{BB962C8B-B14F-4D97-AF65-F5344CB8AC3E}">
        <p14:creationId xmlns:p14="http://schemas.microsoft.com/office/powerpoint/2010/main" val="114479944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kern="1200" dirty="0" smtClean="0">
                <a:effectLst/>
                <a:latin typeface="+mn-lt"/>
                <a:ea typeface="+mn-ea"/>
                <a:cs typeface="+mn-cs"/>
              </a:rPr>
              <a:t>How quickly equilibrium is reached varies from market to market, depending on how quickly prices adjust. In most free markets, surpluses and shortages are only temporary because prices eventually move toward their equilibrium levels.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kern="1200" dirty="0" smtClean="0">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kern="1200" dirty="0" smtClean="0">
                <a:effectLst/>
                <a:latin typeface="+mn-lt"/>
                <a:ea typeface="+mn-ea"/>
                <a:cs typeface="+mn-cs"/>
              </a:rPr>
              <a:t>Indeed, this phenomenon is so pervasive that it is called the </a:t>
            </a:r>
            <a:r>
              <a:rPr lang="en-US" b="1" kern="1200" dirty="0" smtClean="0">
                <a:effectLst/>
                <a:latin typeface="+mn-lt"/>
                <a:ea typeface="+mn-ea"/>
                <a:cs typeface="+mn-cs"/>
              </a:rPr>
              <a:t>law of supply and demand: </a:t>
            </a:r>
            <a:r>
              <a:rPr lang="en-US" kern="1200" dirty="0" smtClean="0">
                <a:effectLst/>
                <a:latin typeface="+mn-lt"/>
                <a:ea typeface="+mn-ea"/>
                <a:cs typeface="+mn-cs"/>
              </a:rPr>
              <a:t>the price of any good adjusts to bring the quantity supplied and quantity demanded for that good into balance. </a:t>
            </a:r>
            <a:endParaRPr lang="en-US" dirty="0" smtClean="0"/>
          </a:p>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45</a:t>
            </a:fld>
            <a:endParaRPr lang="en-US" dirty="0"/>
          </a:p>
        </p:txBody>
      </p:sp>
    </p:spTree>
    <p:extLst>
      <p:ext uri="{BB962C8B-B14F-4D97-AF65-F5344CB8AC3E}">
        <p14:creationId xmlns:p14="http://schemas.microsoft.com/office/powerpoint/2010/main" val="314415331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kern="1200" dirty="0" smtClean="0">
                <a:effectLst/>
                <a:latin typeface="+mn-lt"/>
                <a:ea typeface="+mn-ea"/>
                <a:cs typeface="+mn-cs"/>
              </a:rPr>
              <a:t>The equilibrium price and quantity depend on the position of the supply and demand curves.</a:t>
            </a:r>
            <a:r>
              <a:rPr lang="en-US" dirty="0" smtClean="0"/>
              <a:t> </a:t>
            </a:r>
            <a:r>
              <a:rPr lang="en-US" kern="1200" dirty="0" smtClean="0">
                <a:effectLst/>
                <a:latin typeface="+mn-lt"/>
                <a:ea typeface="+mn-ea"/>
                <a:cs typeface="+mn-cs"/>
              </a:rPr>
              <a:t>When some event shifts one of these curves, the equilibrium in the market changes, resulting in a new price and a new quantity exchanged between buyers and sellers. </a:t>
            </a:r>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46</a:t>
            </a:fld>
            <a:endParaRPr lang="en-US" dirty="0"/>
          </a:p>
        </p:txBody>
      </p:sp>
    </p:spTree>
    <p:extLst>
      <p:ext uri="{BB962C8B-B14F-4D97-AF65-F5344CB8AC3E}">
        <p14:creationId xmlns:p14="http://schemas.microsoft.com/office/powerpoint/2010/main" val="314415331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kern="1200" dirty="0" smtClean="0">
                <a:effectLst/>
                <a:latin typeface="+mn-lt"/>
                <a:ea typeface="+mn-ea"/>
                <a:cs typeface="+mn-cs"/>
              </a:rPr>
              <a:t>1. The hot weather affects the demand curve by changing people’s taste for ice cream. That is, the weather changes the amount of ice cream that people want to buy at any given price. The supply curve is unchanged because the weather does not directly affect the firms that sell ice cream. </a:t>
            </a:r>
          </a:p>
          <a:p>
            <a:endParaRPr lang="en-US" kern="1200" dirty="0" smtClean="0">
              <a:effectLst/>
              <a:latin typeface="+mn-lt"/>
              <a:ea typeface="+mn-ea"/>
              <a:cs typeface="+mn-cs"/>
            </a:endParaRPr>
          </a:p>
          <a:p>
            <a:r>
              <a:rPr lang="en-US" kern="1200" dirty="0" smtClean="0">
                <a:effectLst/>
                <a:latin typeface="+mn-lt"/>
                <a:ea typeface="+mn-ea"/>
                <a:cs typeface="+mn-cs"/>
              </a:rPr>
              <a:t>2.</a:t>
            </a:r>
            <a:r>
              <a:rPr lang="en-US" kern="1200" baseline="0" dirty="0" smtClean="0">
                <a:effectLst/>
                <a:latin typeface="+mn-lt"/>
                <a:ea typeface="+mn-ea"/>
                <a:cs typeface="+mn-cs"/>
              </a:rPr>
              <a:t> </a:t>
            </a:r>
            <a:r>
              <a:rPr lang="en-US" kern="1200" dirty="0" smtClean="0">
                <a:effectLst/>
                <a:latin typeface="+mn-lt"/>
                <a:ea typeface="+mn-ea"/>
                <a:cs typeface="+mn-cs"/>
              </a:rPr>
              <a:t>Because hot weather makes people want to eat more ice cream, the demand curve shifts to the right. Figure 4.10 shows this increase in demand as the shift in the demand curve from </a:t>
            </a:r>
            <a:r>
              <a:rPr lang="en-US" i="1" kern="1200" dirty="0" smtClean="0">
                <a:effectLst/>
                <a:latin typeface="+mn-lt"/>
                <a:ea typeface="+mn-ea"/>
                <a:cs typeface="+mn-cs"/>
              </a:rPr>
              <a:t>D</a:t>
            </a:r>
            <a:r>
              <a:rPr lang="en-US" kern="1200" dirty="0" smtClean="0">
                <a:effectLst/>
                <a:latin typeface="+mn-lt"/>
                <a:ea typeface="+mn-ea"/>
                <a:cs typeface="+mn-cs"/>
              </a:rPr>
              <a:t>1 to </a:t>
            </a:r>
            <a:r>
              <a:rPr lang="en-US" i="1" kern="1200" dirty="0" smtClean="0">
                <a:effectLst/>
                <a:latin typeface="+mn-lt"/>
                <a:ea typeface="+mn-ea"/>
                <a:cs typeface="+mn-cs"/>
              </a:rPr>
              <a:t>D</a:t>
            </a:r>
            <a:r>
              <a:rPr lang="en-US" kern="1200" dirty="0" smtClean="0">
                <a:effectLst/>
                <a:latin typeface="+mn-lt"/>
                <a:ea typeface="+mn-ea"/>
                <a:cs typeface="+mn-cs"/>
              </a:rPr>
              <a:t>2. This shift indicates that the quantity of ice cream demanded is higher at every price. </a:t>
            </a:r>
          </a:p>
          <a:p>
            <a:endParaRPr lang="en-US" kern="1200" dirty="0" smtClean="0">
              <a:effectLst/>
              <a:latin typeface="+mn-lt"/>
              <a:ea typeface="+mn-ea"/>
              <a:cs typeface="+mn-cs"/>
            </a:endParaRPr>
          </a:p>
          <a:p>
            <a:r>
              <a:rPr lang="en-US" kern="1200" dirty="0" smtClean="0">
                <a:effectLst/>
                <a:latin typeface="+mn-lt"/>
                <a:ea typeface="+mn-ea"/>
                <a:cs typeface="+mn-cs"/>
              </a:rPr>
              <a:t>3.</a:t>
            </a:r>
            <a:r>
              <a:rPr lang="en-US" kern="1200" baseline="0" dirty="0" smtClean="0">
                <a:effectLst/>
                <a:latin typeface="+mn-lt"/>
                <a:ea typeface="+mn-ea"/>
                <a:cs typeface="+mn-cs"/>
              </a:rPr>
              <a:t> </a:t>
            </a:r>
            <a:r>
              <a:rPr lang="en-US" kern="1200" dirty="0" smtClean="0">
                <a:effectLst/>
                <a:latin typeface="+mn-lt"/>
                <a:ea typeface="+mn-ea"/>
                <a:cs typeface="+mn-cs"/>
              </a:rPr>
              <a:t>At the old price of $2, there is now an excess demand for ice cream, and this shortage induces firms to raise the price. As Figure 4.10 shows, the increase in demand raises the equilibrium price from $2.00 to $2.50 and the equilibrium quantity from 7 to 10 cones. In other words, the hot weather increases the price of ice cream and the quantity of ice cream sold. </a:t>
            </a:r>
          </a:p>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47</a:t>
            </a:fld>
            <a:endParaRPr lang="en-US" dirty="0"/>
          </a:p>
        </p:txBody>
      </p:sp>
    </p:spTree>
    <p:extLst>
      <p:ext uri="{BB962C8B-B14F-4D97-AF65-F5344CB8AC3E}">
        <p14:creationId xmlns:p14="http://schemas.microsoft.com/office/powerpoint/2010/main" val="314415331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kern="1200" dirty="0" smtClean="0">
                <a:effectLst/>
                <a:latin typeface="+mn-lt"/>
                <a:ea typeface="+mn-ea"/>
                <a:cs typeface="+mn-cs"/>
              </a:rPr>
              <a:t>Example: A Change in Market Equilibrium Due to a Shift in Demand </a:t>
            </a:r>
            <a:r>
              <a:rPr lang="en-US" kern="1200" dirty="0" smtClean="0">
                <a:effectLst/>
                <a:latin typeface="+mn-lt"/>
                <a:ea typeface="+mn-ea"/>
                <a:cs typeface="+mn-cs"/>
              </a:rPr>
              <a:t>Suppose that one summer the weather is very hot. How does this event affect the market for ice cream? To answer this question, let’s follow our three steps.</a:t>
            </a:r>
            <a:endParaRPr lang="en-US" dirty="0" smtClean="0"/>
          </a:p>
          <a:p>
            <a:pPr marL="342900" indent="-342900"/>
            <a:endParaRPr lang="en-US" dirty="0" smtClean="0"/>
          </a:p>
          <a:p>
            <a:pPr marL="342900" indent="-342900">
              <a:buFont typeface="Arial"/>
              <a:buChar char="•"/>
            </a:pPr>
            <a:r>
              <a:rPr lang="en-US" dirty="0" smtClean="0"/>
              <a:t>An event that raises quantity demanded at any given price shifts the demand curve to the right.</a:t>
            </a:r>
          </a:p>
          <a:p>
            <a:pPr marL="342900" indent="-342900">
              <a:buFont typeface="Arial"/>
              <a:buChar char="•"/>
            </a:pPr>
            <a:r>
              <a:rPr lang="en-US" dirty="0" smtClean="0"/>
              <a:t>The equilibrium price and the equilibrium quantity both rise. </a:t>
            </a:r>
          </a:p>
          <a:p>
            <a:pPr marL="342900" indent="-342900">
              <a:buFont typeface="Arial"/>
              <a:buChar char="•"/>
            </a:pPr>
            <a:r>
              <a:rPr lang="en-US" dirty="0" smtClean="0"/>
              <a:t> Here, an abnormally hot summer causes buyers to demand more ice cream.</a:t>
            </a:r>
          </a:p>
          <a:p>
            <a:pPr marL="342900" indent="-342900">
              <a:buFont typeface="Arial"/>
              <a:buChar char="•"/>
            </a:pPr>
            <a:r>
              <a:rPr lang="en-US" dirty="0" smtClean="0"/>
              <a:t> The demand curve shifts from D1 to D2. </a:t>
            </a:r>
          </a:p>
          <a:p>
            <a:pPr marL="342900" indent="-342900">
              <a:buFont typeface="Arial"/>
              <a:buChar char="•"/>
            </a:pPr>
            <a:r>
              <a:rPr lang="en-US" dirty="0" smtClean="0"/>
              <a:t>This causes the equilibrium price to rise from $2 to $2.50. </a:t>
            </a:r>
          </a:p>
          <a:p>
            <a:pPr marL="342900" indent="-342900">
              <a:buFont typeface="Arial"/>
              <a:buChar char="•"/>
            </a:pPr>
            <a:r>
              <a:rPr lang="en-US" dirty="0" smtClean="0"/>
              <a:t>And the equilibrium quantity to rise from 7 to 10 cones. </a:t>
            </a:r>
          </a:p>
          <a:p>
            <a:pPr marL="342900" indent="-342900">
              <a:buFont typeface="Arial"/>
              <a:buChar char="•"/>
            </a:pPr>
            <a:endParaRPr lang="en-US" dirty="0" smtClean="0"/>
          </a:p>
          <a:p>
            <a:pPr marL="342900" marR="0" indent="-342900" algn="l" defTabSz="914400" rtl="0" eaLnBrk="1" fontAlgn="auto" latinLnBrk="0" hangingPunct="1">
              <a:lnSpc>
                <a:spcPct val="100000"/>
              </a:lnSpc>
              <a:spcBef>
                <a:spcPts val="0"/>
              </a:spcBef>
              <a:spcAft>
                <a:spcPts val="0"/>
              </a:spcAft>
              <a:buClrTx/>
              <a:buSzTx/>
              <a:buFont typeface="Arial"/>
              <a:buChar char="•"/>
              <a:tabLst/>
              <a:defRPr/>
            </a:pPr>
            <a:r>
              <a:rPr lang="en-US" b="1" kern="1200" dirty="0" smtClean="0">
                <a:effectLst/>
                <a:latin typeface="+mn-lt"/>
                <a:ea typeface="+mn-ea"/>
                <a:cs typeface="+mn-cs"/>
              </a:rPr>
              <a:t>Shifts in Curves versus Movements along Curves </a:t>
            </a:r>
            <a:r>
              <a:rPr lang="en-US" kern="1200" dirty="0" smtClean="0">
                <a:effectLst/>
                <a:latin typeface="+mn-lt"/>
                <a:ea typeface="+mn-ea"/>
                <a:cs typeface="+mn-cs"/>
              </a:rPr>
              <a:t>Notice that when hot weather drives up the price of ice cream, the quantity of ice cream that firms supply rises, even though the supply curve remains the same. In this case, economists say there has been an increase in “quantity supplied” but no change in “supply.” </a:t>
            </a:r>
            <a:endParaRPr lang="en-US" dirty="0" smtClean="0"/>
          </a:p>
          <a:p>
            <a:pPr marL="342900" indent="-342900">
              <a:buFont typeface="Arial"/>
              <a:buChar char="•"/>
            </a:pPr>
            <a:endParaRPr lang="en-US" dirty="0" smtClean="0"/>
          </a:p>
          <a:p>
            <a:pPr marL="342900" indent="-342900">
              <a:buFont typeface="Arial"/>
              <a:buChar char="•"/>
            </a:pPr>
            <a:endParaRPr lang="en-US" dirty="0" smtClean="0"/>
          </a:p>
          <a:p>
            <a:pPr marL="342900" indent="-342900">
              <a:buFont typeface="Arial"/>
              <a:buChar char="•"/>
            </a:pPr>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48</a:t>
            </a:fld>
            <a:endParaRPr lang="en-US" dirty="0"/>
          </a:p>
        </p:txBody>
      </p:sp>
    </p:spTree>
    <p:extLst>
      <p:ext uri="{BB962C8B-B14F-4D97-AF65-F5344CB8AC3E}">
        <p14:creationId xmlns:p14="http://schemas.microsoft.com/office/powerpoint/2010/main" val="328441858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kern="1200" dirty="0" smtClean="0">
                <a:effectLst/>
                <a:latin typeface="+mn-lt"/>
                <a:ea typeface="+mn-ea"/>
                <a:cs typeface="+mn-cs"/>
              </a:rPr>
              <a:t>1. The change in the price of sugar, an input into making ice cream, affects the supply curve. By raising the costs of production, it reduces the amount of ice cream that firms want to produce and sell at any given price. The demand curve does not change because the higher cost of inputs does not directly affect the amount of ice cream households wish to buy. </a:t>
            </a:r>
          </a:p>
          <a:p>
            <a:endParaRPr lang="en-US" kern="1200" dirty="0" smtClean="0">
              <a:effectLst/>
              <a:latin typeface="+mn-lt"/>
              <a:ea typeface="+mn-ea"/>
              <a:cs typeface="+mn-cs"/>
            </a:endParaRPr>
          </a:p>
          <a:p>
            <a:r>
              <a:rPr lang="en-US" kern="1200" dirty="0" smtClean="0">
                <a:effectLst/>
                <a:latin typeface="+mn-lt"/>
                <a:ea typeface="+mn-ea"/>
                <a:cs typeface="+mn-cs"/>
              </a:rPr>
              <a:t>2. The supply curve shifts to the left because, at every price, the total amount that firms are willing to sell is reduced. Figure 4.11 illustrates this decrease in supply as a shift in the supply curve from </a:t>
            </a:r>
            <a:r>
              <a:rPr lang="en-US" i="1" kern="1200" dirty="0" smtClean="0">
                <a:effectLst/>
                <a:latin typeface="+mn-lt"/>
                <a:ea typeface="+mn-ea"/>
                <a:cs typeface="+mn-cs"/>
              </a:rPr>
              <a:t>S</a:t>
            </a:r>
            <a:r>
              <a:rPr lang="en-US" kern="1200" dirty="0" smtClean="0">
                <a:effectLst/>
                <a:latin typeface="+mn-lt"/>
                <a:ea typeface="+mn-ea"/>
                <a:cs typeface="+mn-cs"/>
              </a:rPr>
              <a:t>1 to </a:t>
            </a:r>
            <a:r>
              <a:rPr lang="en-US" i="1" kern="1200" dirty="0" smtClean="0">
                <a:effectLst/>
                <a:latin typeface="+mn-lt"/>
                <a:ea typeface="+mn-ea"/>
                <a:cs typeface="+mn-cs"/>
              </a:rPr>
              <a:t>S</a:t>
            </a:r>
            <a:r>
              <a:rPr lang="en-US" kern="1200" dirty="0" smtClean="0">
                <a:effectLst/>
                <a:latin typeface="+mn-lt"/>
                <a:ea typeface="+mn-ea"/>
                <a:cs typeface="+mn-cs"/>
              </a:rPr>
              <a:t>2. </a:t>
            </a:r>
          </a:p>
          <a:p>
            <a:endParaRPr lang="en-US" kern="1200" dirty="0" smtClean="0">
              <a:effectLst/>
              <a:latin typeface="+mn-lt"/>
              <a:ea typeface="+mn-ea"/>
              <a:cs typeface="+mn-cs"/>
            </a:endParaRPr>
          </a:p>
          <a:p>
            <a:r>
              <a:rPr lang="en-US" kern="1200" dirty="0" smtClean="0">
                <a:effectLst/>
                <a:latin typeface="+mn-lt"/>
                <a:ea typeface="+mn-ea"/>
                <a:cs typeface="+mn-cs"/>
              </a:rPr>
              <a:t>3. At the old price of $2, there is now an excess demand for ice cream, and this shortage causes firms to raise the price. As Figure 4.11 shows, the shift in the supply curve raises the equilibrium price from $2.00 to $2.50 and lowers the equilibrium quantity from 7 to 4 cones. As a result of the sugar price increase, the price of ice cream rises and the quantity of ice cream sold falls. </a:t>
            </a:r>
            <a:endParaRPr lang="en-US" kern="1200" dirty="0">
              <a:effectLst/>
              <a:latin typeface="+mn-lt"/>
              <a:ea typeface="+mn-ea"/>
              <a:cs typeface="+mn-cs"/>
            </a:endParaRPr>
          </a:p>
        </p:txBody>
      </p:sp>
      <p:sp>
        <p:nvSpPr>
          <p:cNvPr id="4" name="Slide Number Placeholder 3"/>
          <p:cNvSpPr>
            <a:spLocks noGrp="1"/>
          </p:cNvSpPr>
          <p:nvPr>
            <p:ph type="sldNum" sz="quarter" idx="10"/>
          </p:nvPr>
        </p:nvSpPr>
        <p:spPr/>
        <p:txBody>
          <a:bodyPr/>
          <a:lstStyle/>
          <a:p>
            <a:fld id="{0A3C37BE-C303-496D-B5CD-85F2937540FC}" type="slidenum">
              <a:rPr lang="en-US" smtClean="0"/>
              <a:pPr/>
              <a:t>49</a:t>
            </a:fld>
            <a:endParaRPr lang="en-US" dirty="0"/>
          </a:p>
        </p:txBody>
      </p:sp>
    </p:spTree>
    <p:extLst>
      <p:ext uri="{BB962C8B-B14F-4D97-AF65-F5344CB8AC3E}">
        <p14:creationId xmlns:p14="http://schemas.microsoft.com/office/powerpoint/2010/main" val="314415331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buFont typeface="Arial"/>
              <a:buChar char="•"/>
            </a:pPr>
            <a:r>
              <a:rPr lang="en-US" dirty="0" smtClean="0"/>
              <a:t>An event that raises</a:t>
            </a:r>
            <a:r>
              <a:rPr lang="en-US" baseline="0" dirty="0" smtClean="0"/>
              <a:t> quantity supplied at any given price shifts the supply curve to the left.</a:t>
            </a:r>
          </a:p>
          <a:p>
            <a:pPr marL="342900" indent="-342900">
              <a:buFont typeface="Arial"/>
              <a:buChar char="•"/>
            </a:pPr>
            <a:endParaRPr lang="en-US" baseline="0" dirty="0" smtClean="0"/>
          </a:p>
          <a:p>
            <a:pPr marL="342900" indent="-342900">
              <a:buFont typeface="Arial"/>
              <a:buChar char="•"/>
            </a:pPr>
            <a:r>
              <a:rPr lang="en-US" baseline="0" dirty="0" smtClean="0"/>
              <a:t>The equilibrium price rises</a:t>
            </a:r>
          </a:p>
          <a:p>
            <a:pPr marL="342900" indent="-342900">
              <a:buFont typeface="Arial"/>
              <a:buChar char="•"/>
            </a:pPr>
            <a:r>
              <a:rPr lang="en-US" baseline="0" dirty="0" smtClean="0"/>
              <a:t>The equilibrium quantity falls. </a:t>
            </a:r>
          </a:p>
          <a:p>
            <a:pPr marL="342900" indent="-342900">
              <a:buFont typeface="Arial"/>
              <a:buChar char="•"/>
            </a:pPr>
            <a:endParaRPr lang="en-US" baseline="0" dirty="0" smtClean="0"/>
          </a:p>
          <a:p>
            <a:pPr marL="342900" indent="-342900">
              <a:buFont typeface="Arial"/>
              <a:buChar char="•"/>
            </a:pPr>
            <a:r>
              <a:rPr lang="en-US" baseline="0" dirty="0" smtClean="0"/>
              <a:t> Here, an increase in the price of sugar (an input) causes sellers to supply less ice</a:t>
            </a:r>
            <a:r>
              <a:rPr lang="en-US" dirty="0" smtClean="0"/>
              <a:t> </a:t>
            </a:r>
            <a:r>
              <a:rPr lang="en-US" baseline="0" dirty="0" smtClean="0"/>
              <a:t>cream. </a:t>
            </a:r>
          </a:p>
          <a:p>
            <a:pPr marL="342900" indent="-342900">
              <a:buFont typeface="Arial"/>
              <a:buChar char="•"/>
            </a:pPr>
            <a:endParaRPr lang="en-US" baseline="0" dirty="0" smtClean="0"/>
          </a:p>
          <a:p>
            <a:pPr marL="342900" indent="-342900">
              <a:buFont typeface="Arial"/>
              <a:buChar char="•"/>
            </a:pPr>
            <a:r>
              <a:rPr lang="en-US" baseline="0" dirty="0" smtClean="0"/>
              <a:t> The supply curve shifts from S1 to S2. </a:t>
            </a:r>
          </a:p>
          <a:p>
            <a:pPr marL="342900" indent="-342900">
              <a:buFont typeface="Arial"/>
              <a:buChar char="•"/>
            </a:pPr>
            <a:r>
              <a:rPr lang="en-US" baseline="0" dirty="0" smtClean="0"/>
              <a:t>This causes the equilibrium price to rise from $2 to $2.50.</a:t>
            </a:r>
          </a:p>
          <a:p>
            <a:pPr marL="342900" indent="-342900">
              <a:buFont typeface="Arial"/>
              <a:buChar char="•"/>
            </a:pPr>
            <a:r>
              <a:rPr lang="en-US" baseline="0" dirty="0" smtClean="0"/>
              <a:t>And the equilibrium quantity to fall from 7 to 4 cones. </a:t>
            </a:r>
          </a:p>
          <a:p>
            <a:pPr marL="342900" indent="-342900">
              <a:buFont typeface="Arial"/>
              <a:buChar char="•"/>
            </a:pPr>
            <a:endParaRPr lang="en-US" baseline="0" dirty="0" smtClean="0"/>
          </a:p>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50</a:t>
            </a:fld>
            <a:endParaRPr lang="en-US" dirty="0"/>
          </a:p>
        </p:txBody>
      </p:sp>
    </p:spTree>
    <p:extLst>
      <p:ext uri="{BB962C8B-B14F-4D97-AF65-F5344CB8AC3E}">
        <p14:creationId xmlns:p14="http://schemas.microsoft.com/office/powerpoint/2010/main" val="384150115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4311650"/>
          </a:xfrm>
        </p:spPr>
        <p:txBody>
          <a:bodyPr/>
          <a:lstStyle/>
          <a:p>
            <a:pPr marL="457200" indent="-457200">
              <a:buAutoNum type="arabicPeriod"/>
            </a:pPr>
            <a:r>
              <a:rPr lang="en-US" kern="1200" dirty="0" smtClean="0">
                <a:effectLst/>
                <a:latin typeface="+mn-lt"/>
                <a:ea typeface="+mn-ea"/>
                <a:cs typeface="+mn-cs"/>
              </a:rPr>
              <a:t>We determine that both curves must shift. The hot weather affects the demand curve because it alters the amount of ice cream that households want to buy at any given price. At the same time, when the hurricane drives up sugar prices, it alters the supply curve for ice cream because it changes the amount of ice cream that firms want to sell at any given price. </a:t>
            </a:r>
          </a:p>
          <a:p>
            <a:pPr marL="457200" indent="-457200">
              <a:buAutoNum type="arabicPeriod"/>
            </a:pPr>
            <a:endParaRPr lang="en-US" kern="1200" dirty="0" smtClean="0">
              <a:effectLst/>
              <a:latin typeface="+mn-lt"/>
              <a:ea typeface="+mn-ea"/>
              <a:cs typeface="+mn-cs"/>
            </a:endParaRPr>
          </a:p>
          <a:p>
            <a:pPr marL="457200" indent="-457200">
              <a:buAutoNum type="arabicPeriod"/>
            </a:pPr>
            <a:r>
              <a:rPr lang="en-US" kern="1200" dirty="0" smtClean="0">
                <a:effectLst/>
                <a:latin typeface="+mn-lt"/>
                <a:ea typeface="+mn-ea"/>
                <a:cs typeface="+mn-cs"/>
              </a:rPr>
              <a:t>The curves shift in the same directions as they did in our previous analysis: The demand curve shifts to the right, and the supply curve shifts to the left. Figure 4.12 illustrates these shifts. </a:t>
            </a:r>
          </a:p>
          <a:p>
            <a:pPr marL="457200" indent="-457200">
              <a:buAutoNum type="arabicPeriod"/>
            </a:pPr>
            <a:endParaRPr lang="en-US" kern="1200" dirty="0" smtClean="0">
              <a:effectLst/>
              <a:latin typeface="+mn-lt"/>
              <a:ea typeface="+mn-ea"/>
              <a:cs typeface="+mn-cs"/>
            </a:endParaRPr>
          </a:p>
          <a:p>
            <a:pPr marL="457200" indent="-457200">
              <a:buAutoNum type="arabicPeriod"/>
            </a:pPr>
            <a:r>
              <a:rPr lang="en-US" kern="1200" dirty="0" smtClean="0">
                <a:effectLst/>
                <a:latin typeface="+mn-lt"/>
                <a:ea typeface="+mn-ea"/>
                <a:cs typeface="+mn-cs"/>
              </a:rPr>
              <a:t>As Figure 4.12 shows, there are three possible outcomes that might result, depending on the relative size of the demand and supply shifts. In both cases, the equilibrium price rises. In panel (a), where demand increases substantially while supply falls just a little, the equilibrium quantity also rises. By contrast, in panel (b), where supply falls substantially while demand rises just a little, the equilibrium quantity falls. In panel (c), supply and demand both change by the same magnitude such that the equilibrium quantity stays the same but the price rises. Thus, these events certainly raise the price of ice cream, but their impact on the amount of ice cream sold is ambiguous (that is, it could go either way). </a:t>
            </a:r>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51</a:t>
            </a:fld>
            <a:endParaRPr lang="en-US" dirty="0"/>
          </a:p>
        </p:txBody>
      </p:sp>
    </p:spTree>
    <p:extLst>
      <p:ext uri="{BB962C8B-B14F-4D97-AF65-F5344CB8AC3E}">
        <p14:creationId xmlns:p14="http://schemas.microsoft.com/office/powerpoint/2010/main" val="314415331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buFont typeface="Arial"/>
              <a:buChar char="•"/>
            </a:pPr>
            <a:r>
              <a:rPr lang="en-US" dirty="0" smtClean="0"/>
              <a:t>Here, we observe a simultaneous increase in demand and decrease in supply. Three outcomes are possible.</a:t>
            </a:r>
          </a:p>
          <a:p>
            <a:pPr marL="342900" indent="-342900">
              <a:buFont typeface="Arial"/>
              <a:buChar char="•"/>
            </a:pPr>
            <a:endParaRPr lang="en-US" dirty="0" smtClean="0"/>
          </a:p>
          <a:p>
            <a:pPr marL="342900" indent="-342900">
              <a:buFont typeface="Arial"/>
              <a:buChar char="•"/>
            </a:pPr>
            <a:r>
              <a:rPr lang="en-US" dirty="0" smtClean="0"/>
              <a:t>In panel (a), the equilibrium price rises from P1 to P2 and the equilibrium quantity rises from Q1 to Q2.</a:t>
            </a:r>
          </a:p>
          <a:p>
            <a:pPr marL="342900" indent="-342900">
              <a:buFont typeface="Arial"/>
              <a:buChar char="•"/>
            </a:pPr>
            <a:endParaRPr lang="en-US" dirty="0" smtClean="0"/>
          </a:p>
          <a:p>
            <a:pPr marL="342900" indent="-342900">
              <a:buFont typeface="Arial"/>
              <a:buChar char="•"/>
            </a:pPr>
            <a:r>
              <a:rPr lang="en-US" dirty="0" smtClean="0"/>
              <a:t>In panel (b), the equilibrium price again rises from P1 to P2, but the equilibrium quantity falls from </a:t>
            </a:r>
            <a:r>
              <a:rPr lang="en-US" baseline="0" dirty="0" smtClean="0"/>
              <a:t>Q1 to Q2.</a:t>
            </a:r>
          </a:p>
          <a:p>
            <a:pPr marL="342900" indent="-342900">
              <a:buFont typeface="Arial"/>
              <a:buChar char="•"/>
            </a:pPr>
            <a:endParaRPr lang="en-US" baseline="0" dirty="0" smtClean="0"/>
          </a:p>
          <a:p>
            <a:pPr marL="342900" indent="-342900">
              <a:buFont typeface="Arial"/>
              <a:buChar char="•"/>
            </a:pPr>
            <a:r>
              <a:rPr lang="en-US" baseline="0" dirty="0" smtClean="0"/>
              <a:t>In panel (c), the equilibrium price rises from P1 to P2, but the equilibrium quantity remains unchanged at Q1.</a:t>
            </a:r>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52</a:t>
            </a:fld>
            <a:endParaRPr lang="en-US" dirty="0"/>
          </a:p>
        </p:txBody>
      </p:sp>
    </p:spTree>
    <p:extLst>
      <p:ext uri="{BB962C8B-B14F-4D97-AF65-F5344CB8AC3E}">
        <p14:creationId xmlns:p14="http://schemas.microsoft.com/office/powerpoint/2010/main" val="324140068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53</a:t>
            </a:fld>
            <a:endParaRPr lang="en-US"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buFont typeface="Arial"/>
              <a:buChar char="•"/>
            </a:pPr>
            <a:r>
              <a:rPr lang="en-US" dirty="0" smtClean="0"/>
              <a:t>A drop in the price of mozzarella cheese shifts the supply curve for pizzas to the right; with everything else remaining constant, the price pizzas will go down.</a:t>
            </a:r>
          </a:p>
          <a:p>
            <a:pPr marL="342900" indent="-342900"/>
            <a:endParaRPr lang="en-US" dirty="0" smtClean="0"/>
          </a:p>
          <a:p>
            <a:pPr marL="342900" indent="-342900">
              <a:buFont typeface="Arial"/>
              <a:buChar char="•"/>
            </a:pPr>
            <a:r>
              <a:rPr lang="en-US" dirty="0" smtClean="0"/>
              <a:t>The increase in the number of pizza lovers shifts the demand curve for pizzas to the right</a:t>
            </a:r>
            <a:r>
              <a:rPr lang="en-US" baseline="0" dirty="0" smtClean="0"/>
              <a:t> while a</a:t>
            </a:r>
            <a:r>
              <a:rPr lang="en-US" dirty="0" smtClean="0"/>
              <a:t>n increase in the wages of pizza chefs, </a:t>
            </a:r>
            <a:r>
              <a:rPr lang="en-US" baseline="0" dirty="0" smtClean="0"/>
              <a:t>an input to producing pieces, shifts the supply curve of pizzas to the left.</a:t>
            </a:r>
          </a:p>
          <a:p>
            <a:pPr marL="342900" indent="-342900">
              <a:buFont typeface="Arial"/>
              <a:buChar char="•"/>
            </a:pPr>
            <a:endParaRPr lang="en-US" baseline="0" dirty="0" smtClean="0"/>
          </a:p>
          <a:p>
            <a:pPr marL="342900" indent="-342900">
              <a:buFont typeface="Arial"/>
              <a:buChar char="•"/>
            </a:pPr>
            <a:r>
              <a:rPr lang="en-US" dirty="0" smtClean="0"/>
              <a:t>The combined effect of the shifting of both curves results in an unambiguous increase in the price of </a:t>
            </a:r>
            <a:r>
              <a:rPr lang="en-US" baseline="0" dirty="0" smtClean="0"/>
              <a:t>pizzas; however, the net effect on the equilibrium quantity is uncertain, it will depend on the relative shifts of the demand curve and the supply curve. </a:t>
            </a:r>
          </a:p>
          <a:p>
            <a:pPr marL="342900" indent="-342900">
              <a:buFont typeface="Arial"/>
              <a:buChar char="•"/>
            </a:pPr>
            <a:endParaRPr lang="en-US" baseline="0" dirty="0" smtClean="0"/>
          </a:p>
          <a:p>
            <a:pPr marL="342900" indent="-342900">
              <a:buFont typeface="Arial"/>
              <a:buChar char="•"/>
            </a:pPr>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54</a:t>
            </a:fld>
            <a:endParaRPr lang="en-US" dirty="0"/>
          </a:p>
        </p:txBody>
      </p:sp>
    </p:spTree>
    <p:extLst>
      <p:ext uri="{BB962C8B-B14F-4D97-AF65-F5344CB8AC3E}">
        <p14:creationId xmlns:p14="http://schemas.microsoft.com/office/powerpoint/2010/main" val="3256493088"/>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4552950"/>
          </a:xfrm>
        </p:spPr>
        <p:txBody>
          <a:bodyPr/>
          <a:lstStyle/>
          <a:p>
            <a:r>
              <a:rPr lang="en-US" sz="1000" b="1" kern="1200" dirty="0" smtClean="0">
                <a:effectLst/>
                <a:latin typeface="+mn-lt"/>
                <a:ea typeface="+mn-ea"/>
                <a:cs typeface="+mn-cs"/>
              </a:rPr>
              <a:t>Activity 1 – A Market Example</a:t>
            </a:r>
          </a:p>
          <a:p>
            <a:r>
              <a:rPr lang="en-US" sz="1000" b="1" kern="1200" dirty="0" smtClean="0">
                <a:effectLst/>
                <a:latin typeface="+mn-lt"/>
                <a:ea typeface="+mn-ea"/>
                <a:cs typeface="+mn-cs"/>
              </a:rPr>
              <a:t>Type</a:t>
            </a:r>
            <a:r>
              <a:rPr lang="en-US" sz="1000" b="1" dirty="0" smtClean="0"/>
              <a:t>: </a:t>
            </a:r>
            <a:r>
              <a:rPr lang="en-US" sz="1000" kern="1200" dirty="0" smtClean="0">
                <a:effectLst/>
                <a:latin typeface="+mn-lt"/>
                <a:ea typeface="+mn-ea"/>
                <a:cs typeface="+mn-cs"/>
              </a:rPr>
              <a:t>In-class demonstration</a:t>
            </a:r>
          </a:p>
          <a:p>
            <a:r>
              <a:rPr lang="en-US" sz="1000" b="1" kern="1200" dirty="0" smtClean="0">
                <a:effectLst/>
                <a:latin typeface="+mn-lt"/>
                <a:ea typeface="+mn-ea"/>
                <a:cs typeface="+mn-cs"/>
              </a:rPr>
              <a:t>Topics:</a:t>
            </a:r>
            <a:r>
              <a:rPr lang="en-US" sz="1000" dirty="0" smtClean="0"/>
              <a:t> </a:t>
            </a:r>
            <a:r>
              <a:rPr lang="en-US" sz="1000" kern="1200" dirty="0" smtClean="0">
                <a:effectLst/>
                <a:latin typeface="+mn-lt"/>
                <a:ea typeface="+mn-ea"/>
                <a:cs typeface="+mn-cs"/>
              </a:rPr>
              <a:t>Individual demand, market demand, equilibrium price, allocation</a:t>
            </a:r>
          </a:p>
          <a:p>
            <a:r>
              <a:rPr lang="en-US" sz="1000" b="1" kern="1200" dirty="0" smtClean="0">
                <a:effectLst/>
                <a:latin typeface="+mn-lt"/>
                <a:ea typeface="+mn-ea"/>
                <a:cs typeface="+mn-cs"/>
              </a:rPr>
              <a:t>Materials needed:</a:t>
            </a:r>
            <a:r>
              <a:rPr lang="en-US" sz="1000" kern="1200" dirty="0" smtClean="0">
                <a:effectLst/>
                <a:latin typeface="+mn-lt"/>
                <a:ea typeface="+mn-ea"/>
                <a:cs typeface="+mn-cs"/>
              </a:rPr>
              <a:t> A bag of Pepperidge Farm cookies (15 cookies), 5 volunteers</a:t>
            </a:r>
          </a:p>
          <a:p>
            <a:r>
              <a:rPr lang="en-US" sz="1000" b="1" kern="1200" dirty="0" smtClean="0">
                <a:effectLst/>
                <a:latin typeface="+mn-lt"/>
                <a:ea typeface="+mn-ea"/>
                <a:cs typeface="+mn-cs"/>
              </a:rPr>
              <a:t>Time:</a:t>
            </a:r>
            <a:r>
              <a:rPr lang="en-US" sz="1000" kern="1200" dirty="0" smtClean="0">
                <a:effectLst/>
                <a:latin typeface="+mn-lt"/>
                <a:ea typeface="+mn-ea"/>
                <a:cs typeface="+mn-cs"/>
              </a:rPr>
              <a:t> 35 minutes</a:t>
            </a:r>
          </a:p>
          <a:p>
            <a:r>
              <a:rPr lang="en-US" sz="1000" b="1" kern="1200" dirty="0" smtClean="0">
                <a:effectLst/>
                <a:latin typeface="+mn-lt"/>
                <a:ea typeface="+mn-ea"/>
                <a:cs typeface="+mn-cs"/>
              </a:rPr>
              <a:t>Class limitations:</a:t>
            </a:r>
            <a:r>
              <a:rPr lang="en-US" sz="1000" kern="1200" dirty="0" smtClean="0">
                <a:effectLst/>
                <a:latin typeface="+mn-lt"/>
                <a:ea typeface="+mn-ea"/>
                <a:cs typeface="+mn-cs"/>
              </a:rPr>
              <a:t> Works in large lectures or small classes with over 15 students</a:t>
            </a:r>
          </a:p>
          <a:p>
            <a:r>
              <a:rPr lang="en-US" sz="1000" b="1" kern="1200" dirty="0" smtClean="0">
                <a:effectLst/>
                <a:latin typeface="+mn-lt"/>
                <a:ea typeface="+mn-ea"/>
                <a:cs typeface="+mn-cs"/>
              </a:rPr>
              <a:t>Purpose: </a:t>
            </a:r>
            <a:r>
              <a:rPr lang="en-US" sz="1000" kern="1200" dirty="0" smtClean="0">
                <a:effectLst/>
                <a:latin typeface="+mn-lt"/>
                <a:ea typeface="+mn-ea"/>
                <a:cs typeface="+mn-cs"/>
              </a:rPr>
              <a:t>This is an example of a real world market, where real goods are exchanged for real money. It is a free market, so there will be no coercion, but participants should think carefully about their answers since actual trades will take place. </a:t>
            </a:r>
          </a:p>
          <a:p>
            <a:r>
              <a:rPr lang="en-US" sz="1000" b="1" kern="1200" dirty="0" smtClean="0">
                <a:effectLst/>
                <a:latin typeface="+mn-lt"/>
                <a:ea typeface="+mn-ea"/>
                <a:cs typeface="+mn-cs"/>
              </a:rPr>
              <a:t>Instructions: </a:t>
            </a:r>
            <a:r>
              <a:rPr lang="en-US" sz="1000" kern="1200" dirty="0" smtClean="0">
                <a:effectLst/>
                <a:latin typeface="+mn-lt"/>
                <a:ea typeface="+mn-ea"/>
                <a:cs typeface="+mn-cs"/>
              </a:rPr>
              <a:t>Ask for five volunteers to participate in a market for Pepperidge Farm cookies. Read some of the package copy describing these “distinctively delicious” cookies. Write each volunteer’s name on the board.</a:t>
            </a:r>
            <a:r>
              <a:rPr lang="en-US" sz="1000" dirty="0" smtClean="0"/>
              <a:t> </a:t>
            </a:r>
            <a:r>
              <a:rPr lang="en-US" sz="1000" kern="1200" dirty="0" smtClean="0">
                <a:effectLst/>
                <a:latin typeface="+mn-lt"/>
                <a:ea typeface="+mn-ea"/>
                <a:cs typeface="+mn-cs"/>
              </a:rPr>
              <a:t>Ask the volunteers how many cookies they would be willing to buy at various prices. Record these prices and quantities. Give the volunteers the opportunity to revise their numbers, if the figures don’t accurately reflect their willingness to pay. Remind them this isn’t a hypothetical exercise and they will have to pay real money.</a:t>
            </a:r>
            <a:r>
              <a:rPr lang="en-US" sz="1000" dirty="0" smtClean="0"/>
              <a:t> </a:t>
            </a:r>
            <a:r>
              <a:rPr lang="en-US" sz="1000" kern="1200" dirty="0" smtClean="0">
                <a:effectLst/>
                <a:latin typeface="+mn-lt"/>
                <a:ea typeface="+mn-ea"/>
                <a:cs typeface="+mn-cs"/>
              </a:rPr>
              <a:t>At this point there will be five individual demand curves, which can be graphed if desired. Add the individual quantities at each price to find the market demand at that price. This overall demand is used to find the market equilibrium. Sketch a graph of the market demand.</a:t>
            </a:r>
            <a:r>
              <a:rPr lang="en-US" sz="1000" dirty="0" smtClean="0"/>
              <a:t> </a:t>
            </a:r>
            <a:r>
              <a:rPr lang="en-US" sz="1000" kern="1200" dirty="0" smtClean="0">
                <a:effectLst/>
                <a:latin typeface="+mn-lt"/>
                <a:ea typeface="+mn-ea"/>
                <a:cs typeface="+mn-cs"/>
              </a:rPr>
              <a:t>Supply, in this case, is fixed at the number of cookies in the bag. There are fifteen cookies. No more can be produced, and any leftovers will spoil. This gives a vertical supply curve in the very short run at Q = 15. [Sketch the supply curve.]</a:t>
            </a:r>
            <a:r>
              <a:rPr lang="en-US" sz="1000" dirty="0" smtClean="0"/>
              <a:t> </a:t>
            </a:r>
            <a:r>
              <a:rPr lang="en-US" sz="1000" kern="1200" dirty="0" smtClean="0">
                <a:effectLst/>
                <a:latin typeface="+mn-lt"/>
                <a:ea typeface="+mn-ea"/>
                <a:cs typeface="+mn-cs"/>
              </a:rPr>
              <a:t>Try various prices until the individual quantities sum to 15. This will give the equilibrium price and quantity.</a:t>
            </a:r>
            <a:r>
              <a:rPr lang="en-US" sz="1000" dirty="0" smtClean="0"/>
              <a:t> </a:t>
            </a:r>
            <a:r>
              <a:rPr lang="en-US" sz="1000" kern="1200" dirty="0" smtClean="0">
                <a:effectLst/>
                <a:latin typeface="+mn-lt"/>
                <a:ea typeface="+mn-ea"/>
                <a:cs typeface="+mn-cs"/>
              </a:rPr>
              <a:t>Distribute the cookies and collect money from each participant.</a:t>
            </a:r>
          </a:p>
          <a:p>
            <a:r>
              <a:rPr lang="en-US" sz="1000" b="1" kern="1200" dirty="0" smtClean="0">
                <a:effectLst/>
                <a:latin typeface="+mn-lt"/>
                <a:ea typeface="+mn-ea"/>
                <a:cs typeface="+mn-cs"/>
              </a:rPr>
              <a:t>Points for Discussion</a:t>
            </a:r>
            <a:r>
              <a:rPr lang="en-US" sz="1000" b="1" dirty="0" smtClean="0"/>
              <a:t>: </a:t>
            </a:r>
            <a:r>
              <a:rPr lang="en-US" sz="1000" kern="1200" dirty="0" smtClean="0">
                <a:effectLst/>
                <a:latin typeface="+mn-lt"/>
                <a:ea typeface="+mn-ea"/>
                <a:cs typeface="+mn-cs"/>
              </a:rPr>
              <a:t>The demand curves display the typical inverse relation between price and quantity. [Remark on any unusual patterns.] These tell us about each individual’s willingness-to-pay and reveal information about the marginal benefits of additional cookies to each consumer.</a:t>
            </a:r>
            <a:r>
              <a:rPr lang="en-US" sz="1000" dirty="0" smtClean="0"/>
              <a:t> </a:t>
            </a:r>
            <a:r>
              <a:rPr lang="en-US" sz="1000" kern="1200" dirty="0" smtClean="0">
                <a:effectLst/>
                <a:latin typeface="+mn-lt"/>
                <a:ea typeface="+mn-ea"/>
                <a:cs typeface="+mn-cs"/>
              </a:rPr>
              <a:t>Market demand is aggregated from individual demand curves.</a:t>
            </a:r>
            <a:r>
              <a:rPr lang="en-US" sz="1000" dirty="0" smtClean="0"/>
              <a:t> </a:t>
            </a:r>
            <a:r>
              <a:rPr lang="en-US" sz="1000" kern="1200" dirty="0" smtClean="0">
                <a:effectLst/>
                <a:latin typeface="+mn-lt"/>
                <a:ea typeface="+mn-ea"/>
                <a:cs typeface="+mn-cs"/>
              </a:rPr>
              <a:t>Notice the consumers do not get an equal number of cookies. This is typical of markets, since tastes and incomes vary across individuals.</a:t>
            </a:r>
          </a:p>
          <a:p>
            <a:r>
              <a:rPr lang="en-US" sz="1000" kern="1200" dirty="0" smtClean="0">
                <a:effectLst/>
                <a:latin typeface="+mn-lt"/>
                <a:ea typeface="+mn-ea"/>
                <a:cs typeface="+mn-cs"/>
              </a:rPr>
              <a:t> </a:t>
            </a:r>
          </a:p>
          <a:p>
            <a:endParaRPr lang="en-US" sz="800" kern="1200" dirty="0">
              <a:effectLst/>
              <a:latin typeface="+mn-lt"/>
              <a:ea typeface="+mn-ea"/>
              <a:cs typeface="+mn-cs"/>
            </a:endParaRPr>
          </a:p>
        </p:txBody>
      </p:sp>
      <p:sp>
        <p:nvSpPr>
          <p:cNvPr id="4" name="Slide Number Placeholder 3"/>
          <p:cNvSpPr>
            <a:spLocks noGrp="1"/>
          </p:cNvSpPr>
          <p:nvPr>
            <p:ph type="sldNum" sz="quarter" idx="10"/>
          </p:nvPr>
        </p:nvSpPr>
        <p:spPr/>
        <p:txBody>
          <a:bodyPr/>
          <a:lstStyle/>
          <a:p>
            <a:fld id="{0A3C37BE-C303-496D-B5CD-85F2937540FC}" type="slidenum">
              <a:rPr lang="en-US" smtClean="0"/>
              <a:pPr/>
              <a:t>55</a:t>
            </a:fld>
            <a:endParaRPr lang="en-US" dirty="0"/>
          </a:p>
        </p:txBody>
      </p:sp>
    </p:spTree>
    <p:extLst>
      <p:ext uri="{BB962C8B-B14F-4D97-AF65-F5344CB8AC3E}">
        <p14:creationId xmlns:p14="http://schemas.microsoft.com/office/powerpoint/2010/main" val="326492944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56</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with Picture">
    <p:spTree>
      <p:nvGrpSpPr>
        <p:cNvPr id="1" name=""/>
        <p:cNvGrpSpPr/>
        <p:nvPr/>
      </p:nvGrpSpPr>
      <p:grpSpPr>
        <a:xfrm>
          <a:off x="0" y="0"/>
          <a:ext cx="0" cy="0"/>
          <a:chOff x="0" y="0"/>
          <a:chExt cx="0" cy="0"/>
        </a:xfrm>
      </p:grpSpPr>
      <p:grpSp>
        <p:nvGrpSpPr>
          <p:cNvPr id="13" name="Group 12"/>
          <p:cNvGrpSpPr/>
          <p:nvPr/>
        </p:nvGrpSpPr>
        <p:grpSpPr>
          <a:xfrm rot="10800000">
            <a:off x="0" y="5645510"/>
            <a:ext cx="12192000" cy="63125"/>
            <a:chOff x="507492" y="1501519"/>
            <a:chExt cx="8129016" cy="63125"/>
          </a:xfrm>
        </p:grpSpPr>
        <p:cxnSp>
          <p:nvCxnSpPr>
            <p:cNvPr id="17" name="Straight Connector 16"/>
            <p:cNvCxnSpPr/>
            <p:nvPr/>
          </p:nvCxnSpPr>
          <p:spPr>
            <a:xfrm>
              <a:off x="507492" y="1564644"/>
              <a:ext cx="8129016" cy="0"/>
            </a:xfrm>
            <a:prstGeom prst="line">
              <a:avLst/>
            </a:prstGeom>
            <a:ln w="38100" cap="flat">
              <a:solidFill>
                <a:srgbClr val="BFD0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507492" y="1501519"/>
              <a:ext cx="8129016" cy="0"/>
            </a:xfrm>
            <a:prstGeom prst="line">
              <a:avLst/>
            </a:prstGeom>
            <a:ln w="12700" cap="flat">
              <a:solidFill>
                <a:srgbClr val="BFD0FF"/>
              </a:solidFill>
              <a:miter lim="800000"/>
            </a:ln>
          </p:spPr>
          <p:style>
            <a:lnRef idx="1">
              <a:schemeClr val="accent1"/>
            </a:lnRef>
            <a:fillRef idx="0">
              <a:schemeClr val="accent1"/>
            </a:fillRef>
            <a:effectRef idx="0">
              <a:schemeClr val="accent1"/>
            </a:effectRef>
            <a:fontRef idx="minor">
              <a:schemeClr val="tx1"/>
            </a:fontRef>
          </p:style>
        </p:cxnSp>
      </p:grpSp>
      <p:grpSp>
        <p:nvGrpSpPr>
          <p:cNvPr id="14" name="Group 13"/>
          <p:cNvGrpSpPr/>
          <p:nvPr/>
        </p:nvGrpSpPr>
        <p:grpSpPr>
          <a:xfrm>
            <a:off x="0" y="1143000"/>
            <a:ext cx="12192000" cy="63125"/>
            <a:chOff x="507492" y="1501519"/>
            <a:chExt cx="8129016" cy="63125"/>
          </a:xfrm>
        </p:grpSpPr>
        <p:cxnSp>
          <p:nvCxnSpPr>
            <p:cNvPr id="15" name="Straight Connector 14"/>
            <p:cNvCxnSpPr/>
            <p:nvPr/>
          </p:nvCxnSpPr>
          <p:spPr>
            <a:xfrm>
              <a:off x="507492" y="1564644"/>
              <a:ext cx="8129016" cy="0"/>
            </a:xfrm>
            <a:prstGeom prst="line">
              <a:avLst/>
            </a:prstGeom>
            <a:ln w="38100" cap="flat">
              <a:solidFill>
                <a:srgbClr val="BFD0FF"/>
              </a:solidFill>
              <a:miter lim="800000"/>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507492" y="1501519"/>
              <a:ext cx="8129016" cy="0"/>
            </a:xfrm>
            <a:prstGeom prst="line">
              <a:avLst/>
            </a:prstGeom>
            <a:ln w="12700" cap="flat">
              <a:solidFill>
                <a:srgbClr val="BFD0FF"/>
              </a:solidFill>
              <a:miter lim="800000"/>
            </a:ln>
          </p:spPr>
          <p:style>
            <a:lnRef idx="1">
              <a:schemeClr val="accent1"/>
            </a:lnRef>
            <a:fillRef idx="0">
              <a:schemeClr val="accent1"/>
            </a:fillRef>
            <a:effectRef idx="0">
              <a:schemeClr val="accent1"/>
            </a:effectRef>
            <a:fontRef idx="minor">
              <a:schemeClr val="tx1"/>
            </a:fontRef>
          </p:style>
        </p:cxnSp>
      </p:grpSp>
      <p:sp>
        <p:nvSpPr>
          <p:cNvPr id="7" name="Rectangle 6"/>
          <p:cNvSpPr/>
          <p:nvPr/>
        </p:nvSpPr>
        <p:spPr>
          <a:xfrm>
            <a:off x="0" y="5778124"/>
            <a:ext cx="12192000" cy="1079876"/>
          </a:xfrm>
          <a:prstGeom prst="rect">
            <a:avLst/>
          </a:prstGeom>
          <a:solidFill>
            <a:srgbClr val="829D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Rectangle 7"/>
          <p:cNvSpPr/>
          <p:nvPr/>
        </p:nvSpPr>
        <p:spPr>
          <a:xfrm>
            <a:off x="0" y="0"/>
            <a:ext cx="12192000" cy="1079876"/>
          </a:xfrm>
          <a:prstGeom prst="rect">
            <a:avLst/>
          </a:prstGeom>
          <a:solidFill>
            <a:srgbClr val="829D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a:off x="1104900" y="2292094"/>
            <a:ext cx="5734050" cy="2219691"/>
          </a:xfrm>
        </p:spPr>
        <p:txBody>
          <a:bodyPr anchor="ctr">
            <a:normAutofit/>
          </a:bodyPr>
          <a:lstStyle>
            <a:lvl1pPr algn="l">
              <a:defRPr sz="4400" b="1" cap="all" baseline="0">
                <a:solidFill>
                  <a:schemeClr val="tx1"/>
                </a:solidFill>
              </a:defRPr>
            </a:lvl1pPr>
          </a:lstStyle>
          <a:p>
            <a:r>
              <a:rPr dirty="0"/>
              <a:t>Click to edit Master title style</a:t>
            </a:r>
          </a:p>
        </p:txBody>
      </p:sp>
      <p:sp>
        <p:nvSpPr>
          <p:cNvPr id="3" name="Subtitle 2"/>
          <p:cNvSpPr>
            <a:spLocks noGrp="1"/>
          </p:cNvSpPr>
          <p:nvPr>
            <p:ph type="subTitle" idx="1"/>
          </p:nvPr>
        </p:nvSpPr>
        <p:spPr>
          <a:xfrm>
            <a:off x="1104900" y="4511784"/>
            <a:ext cx="5734050" cy="955565"/>
          </a:xfrm>
        </p:spPr>
        <p:txBody>
          <a:bodyPr>
            <a:normAutofit/>
          </a:bodyPr>
          <a:lstStyle>
            <a:lvl1pPr marL="0" indent="0" algn="l">
              <a:spcBef>
                <a:spcPts val="0"/>
              </a:spcBef>
              <a:buNone/>
              <a:defRPr sz="1800" b="1">
                <a:solidFill>
                  <a:srgbClr val="0000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dirty="0"/>
              <a:t>Click to edit Master subtitle style</a:t>
            </a:r>
          </a:p>
        </p:txBody>
      </p:sp>
      <p:sp>
        <p:nvSpPr>
          <p:cNvPr id="11" name="Picture Placeholder 10"/>
          <p:cNvSpPr>
            <a:spLocks noGrp="1"/>
          </p:cNvSpPr>
          <p:nvPr>
            <p:ph type="pic" sz="quarter" idx="13"/>
          </p:nvPr>
        </p:nvSpPr>
        <p:spPr>
          <a:xfrm>
            <a:off x="6981063" y="1310656"/>
            <a:ext cx="5210937" cy="4208604"/>
          </a:xfrm>
          <a:solidFill>
            <a:schemeClr val="tx1">
              <a:lumMod val="20000"/>
              <a:lumOff val="80000"/>
            </a:schemeClr>
          </a:solidFill>
        </p:spPr>
        <p:txBody>
          <a:bodyPr tIns="1005840"/>
          <a:lstStyle>
            <a:lvl1pPr marL="0" indent="0" algn="ctr">
              <a:buNone/>
              <a:defRPr/>
            </a:lvl1pPr>
          </a:lstStyle>
          <a:p>
            <a:endParaRPr/>
          </a:p>
        </p:txBody>
      </p:sp>
      <p:sp>
        <p:nvSpPr>
          <p:cNvPr id="4" name="Date Placeholder 3"/>
          <p:cNvSpPr>
            <a:spLocks noGrp="1"/>
          </p:cNvSpPr>
          <p:nvPr>
            <p:ph type="dt" sz="half" idx="14"/>
          </p:nvPr>
        </p:nvSpPr>
        <p:spPr/>
        <p:txBody>
          <a:bodyPr/>
          <a:lstStyle/>
          <a:p>
            <a:fld id="{B6F14E1B-BA1F-D343-9704-8AAB8C03D175}" type="datetime1">
              <a:rPr lang="en-US" smtClean="0"/>
              <a:pPr/>
              <a:t>11/29/2013</a:t>
            </a:fld>
            <a:endParaRPr lang="en-CA" dirty="0"/>
          </a:p>
        </p:txBody>
      </p:sp>
      <p:sp>
        <p:nvSpPr>
          <p:cNvPr id="5" name="Footer Placeholder 4"/>
          <p:cNvSpPr>
            <a:spLocks noGrp="1"/>
          </p:cNvSpPr>
          <p:nvPr>
            <p:ph type="ftr" sz="quarter" idx="15"/>
          </p:nvPr>
        </p:nvSpPr>
        <p:spPr/>
        <p:txBody>
          <a:bodyPr/>
          <a:lstStyle>
            <a:lvl1pPr>
              <a:defRPr>
                <a:solidFill>
                  <a:srgbClr val="000000"/>
                </a:solidFill>
              </a:defRPr>
            </a:lvl1pPr>
          </a:lstStyle>
          <a:p>
            <a:r>
              <a:rPr lang="en-US" dirty="0" smtClean="0"/>
              <a:t>Copyright © 2014 by Nelson Education Ltd. </a:t>
            </a:r>
            <a:endParaRPr lang="en-US" dirty="0"/>
          </a:p>
        </p:txBody>
      </p:sp>
      <p:sp>
        <p:nvSpPr>
          <p:cNvPr id="6" name="Slide Number Placeholder 5"/>
          <p:cNvSpPr>
            <a:spLocks noGrp="1"/>
          </p:cNvSpPr>
          <p:nvPr>
            <p:ph type="sldNum" sz="quarter" idx="16"/>
          </p:nvPr>
        </p:nvSpPr>
        <p:spPr/>
        <p:txBody>
          <a:bodyPr/>
          <a:lstStyle>
            <a:lvl1pPr>
              <a:defRPr>
                <a:solidFill>
                  <a:srgbClr val="000000"/>
                </a:solidFill>
              </a:defRPr>
            </a:lvl1pPr>
          </a:lstStyle>
          <a:p>
            <a:r>
              <a:rPr lang="en-US" dirty="0" smtClean="0"/>
              <a:t>4-</a:t>
            </a:r>
            <a:fld id="{0FF54DE5-C571-48E8-A5BC-B369434E2F44}" type="slidenum">
              <a:rPr lang="en-US" smtClean="0"/>
              <a:pPr/>
              <a:t>‹#›</a:t>
            </a:fld>
            <a:endParaRPr lang="en-US" dirty="0"/>
          </a:p>
        </p:txBody>
      </p:sp>
    </p:spTree>
    <p:extLst>
      <p:ext uri="{BB962C8B-B14F-4D97-AF65-F5344CB8AC3E}">
        <p14:creationId xmlns:p14="http://schemas.microsoft.com/office/powerpoint/2010/main" val="2673943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5778124"/>
            <a:ext cx="12192000" cy="1079876"/>
          </a:xfrm>
          <a:prstGeom prst="rect">
            <a:avLst/>
          </a:prstGeom>
          <a:solidFill>
            <a:srgbClr val="829D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Rectangle 7"/>
          <p:cNvSpPr/>
          <p:nvPr/>
        </p:nvSpPr>
        <p:spPr>
          <a:xfrm>
            <a:off x="0" y="0"/>
            <a:ext cx="12192000" cy="1079876"/>
          </a:xfrm>
          <a:prstGeom prst="rect">
            <a:avLst/>
          </a:prstGeom>
          <a:solidFill>
            <a:srgbClr val="829D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a:off x="1104900" y="2292094"/>
            <a:ext cx="10096500" cy="2219691"/>
          </a:xfrm>
        </p:spPr>
        <p:txBody>
          <a:bodyPr anchor="ctr">
            <a:normAutofit/>
          </a:bodyPr>
          <a:lstStyle>
            <a:lvl1pPr algn="l">
              <a:defRPr sz="4400" b="1" cap="all" baseline="0">
                <a:solidFill>
                  <a:srgbClr val="000000"/>
                </a:solidFill>
              </a:defRPr>
            </a:lvl1pPr>
          </a:lstStyle>
          <a:p>
            <a:r>
              <a:rPr dirty="0"/>
              <a:t>Click to edit Master title style</a:t>
            </a:r>
          </a:p>
        </p:txBody>
      </p:sp>
      <p:sp>
        <p:nvSpPr>
          <p:cNvPr id="3" name="Subtitle 2"/>
          <p:cNvSpPr>
            <a:spLocks noGrp="1"/>
          </p:cNvSpPr>
          <p:nvPr>
            <p:ph type="subTitle" idx="1"/>
          </p:nvPr>
        </p:nvSpPr>
        <p:spPr>
          <a:xfrm>
            <a:off x="1104898" y="4511784"/>
            <a:ext cx="10096501" cy="955565"/>
          </a:xfrm>
        </p:spPr>
        <p:txBody>
          <a:bodyPr>
            <a:normAutofit/>
          </a:bodyPr>
          <a:lstStyle>
            <a:lvl1pPr marL="0" indent="0" algn="l">
              <a:spcBef>
                <a:spcPts val="0"/>
              </a:spcBef>
              <a:buNone/>
              <a:defRPr sz="1800" b="1">
                <a:solidFill>
                  <a:srgbClr val="0000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dirty="0"/>
              <a:t>Click to edit Master subtitle style</a:t>
            </a:r>
          </a:p>
        </p:txBody>
      </p:sp>
      <p:sp>
        <p:nvSpPr>
          <p:cNvPr id="4" name="Date Placeholder 3"/>
          <p:cNvSpPr>
            <a:spLocks noGrp="1"/>
          </p:cNvSpPr>
          <p:nvPr>
            <p:ph type="dt" sz="half" idx="10"/>
          </p:nvPr>
        </p:nvSpPr>
        <p:spPr/>
        <p:txBody>
          <a:bodyPr/>
          <a:lstStyle/>
          <a:p>
            <a:fld id="{6EE33852-EB17-B446-BB71-912E01E7CF3A}" type="datetime1">
              <a:rPr lang="en-US" smtClean="0"/>
              <a:pPr/>
              <a:t>11/29/2013</a:t>
            </a:fld>
            <a:endParaRPr dirty="0"/>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lvl1pPr>
              <a:defRPr>
                <a:solidFill>
                  <a:srgbClr val="000000"/>
                </a:solidFill>
              </a:defRPr>
            </a:lvl1pPr>
          </a:lstStyle>
          <a:p>
            <a:r>
              <a:rPr lang="en-US" dirty="0" smtClean="0"/>
              <a:t>4-</a:t>
            </a:r>
            <a:fld id="{0FF54DE5-C571-48E8-A5BC-B369434E2F44}" type="slidenum">
              <a:rPr lang="en-US" smtClean="0"/>
              <a:pPr/>
              <a:t>‹#›</a:t>
            </a:fld>
            <a:endParaRPr lang="en-US" dirty="0"/>
          </a:p>
        </p:txBody>
      </p:sp>
    </p:spTree>
    <p:extLst>
      <p:ext uri="{BB962C8B-B14F-4D97-AF65-F5344CB8AC3E}">
        <p14:creationId xmlns:p14="http://schemas.microsoft.com/office/powerpoint/2010/main" val="1659756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dirty="0"/>
              <a:t>Click to edit Master title style</a:t>
            </a:r>
          </a:p>
        </p:txBody>
      </p:sp>
      <p:sp>
        <p:nvSpPr>
          <p:cNvPr id="3" name="Content Placeholder 2"/>
          <p:cNvSpPr>
            <a:spLocks noGrp="1"/>
          </p:cNvSpPr>
          <p:nvPr>
            <p:ph idx="1"/>
          </p:nvPr>
        </p:nvSpPr>
        <p:spPr/>
        <p:txBody>
          <a:body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4" name="Date Placeholder 3"/>
          <p:cNvSpPr>
            <a:spLocks noGrp="1"/>
          </p:cNvSpPr>
          <p:nvPr>
            <p:ph type="dt" sz="half" idx="10"/>
          </p:nvPr>
        </p:nvSpPr>
        <p:spPr/>
        <p:txBody>
          <a:bodyPr/>
          <a:lstStyle/>
          <a:p>
            <a:fld id="{CBC1CE2C-0E75-6442-AFCA-964B97E59CA1}" type="datetime1">
              <a:rPr lang="en-US" smtClean="0"/>
              <a:pPr/>
              <a:t>11/29/2013</a:t>
            </a:fld>
            <a:endParaRPr/>
          </a:p>
        </p:txBody>
      </p:sp>
      <p:sp>
        <p:nvSpPr>
          <p:cNvPr id="5" name="Footer Placeholder 4"/>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smtClean="0"/>
              <a:pPr/>
              <a:t>‹#›</a:t>
            </a:fld>
            <a:endParaRPr dirty="0"/>
          </a:p>
        </p:txBody>
      </p:sp>
    </p:spTree>
    <p:extLst>
      <p:ext uri="{BB962C8B-B14F-4D97-AF65-F5344CB8AC3E}">
        <p14:creationId xmlns:p14="http://schemas.microsoft.com/office/powerpoint/2010/main" val="37868768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6489170" y="273053"/>
            <a:ext cx="4723005" cy="5853113"/>
          </a:xfrm>
        </p:spPr>
        <p:txBody>
          <a:bodyPr/>
          <a:lstStyle>
            <a:lvl1pPr>
              <a:defRPr sz="3200" b="0"/>
            </a:lvl1pPr>
            <a:lvl2pPr>
              <a:defRPr sz="2800" b="0"/>
            </a:lvl2pPr>
            <a:lvl3pPr>
              <a:defRPr sz="2400" b="0"/>
            </a:lvl3pPr>
            <a:lvl4pPr>
              <a:defRPr sz="2000" b="0"/>
            </a:lvl4pPr>
            <a:lvl5pPr>
              <a:defRPr sz="2000" b="0"/>
            </a:lvl5pPr>
            <a:lvl6pPr>
              <a:defRPr sz="2000"/>
            </a:lvl6pPr>
            <a:lvl7pPr>
              <a:defRPr sz="2000"/>
            </a:lvl7pPr>
            <a:lvl8pPr>
              <a:defRPr sz="2000"/>
            </a:lvl8pPr>
            <a:lvl9pPr>
              <a:defRPr sz="2000"/>
            </a:lvl9pPr>
          </a:lstStyle>
          <a:p>
            <a:pPr lvl="0"/>
            <a:r>
              <a:rPr lang="fr-CA" dirty="0" smtClean="0"/>
              <a:t>Click to </a:t>
            </a:r>
            <a:r>
              <a:rPr lang="fr-CA" dirty="0" err="1" smtClean="0"/>
              <a:t>edit</a:t>
            </a:r>
            <a:r>
              <a:rPr lang="fr-CA" dirty="0" smtClean="0"/>
              <a:t> Master </a:t>
            </a:r>
            <a:r>
              <a:rPr lang="fr-CA" dirty="0" err="1" smtClean="0"/>
              <a:t>text</a:t>
            </a:r>
            <a:r>
              <a:rPr lang="fr-CA" dirty="0" smtClean="0"/>
              <a:t> styles</a:t>
            </a:r>
          </a:p>
          <a:p>
            <a:pPr lvl="1"/>
            <a:r>
              <a:rPr lang="fr-CA" dirty="0" smtClean="0"/>
              <a:t>Second </a:t>
            </a:r>
            <a:r>
              <a:rPr lang="fr-CA" dirty="0" err="1" smtClean="0"/>
              <a:t>level</a:t>
            </a:r>
            <a:endParaRPr lang="fr-CA" dirty="0" smtClean="0"/>
          </a:p>
          <a:p>
            <a:pPr lvl="2"/>
            <a:r>
              <a:rPr lang="fr-CA" dirty="0" err="1" smtClean="0"/>
              <a:t>Third</a:t>
            </a:r>
            <a:r>
              <a:rPr lang="fr-CA" dirty="0" smtClean="0"/>
              <a:t> </a:t>
            </a:r>
            <a:r>
              <a:rPr lang="fr-CA" dirty="0" err="1" smtClean="0"/>
              <a:t>level</a:t>
            </a:r>
            <a:endParaRPr lang="fr-CA" dirty="0" smtClean="0"/>
          </a:p>
          <a:p>
            <a:pPr lvl="3"/>
            <a:r>
              <a:rPr lang="fr-CA" dirty="0" err="1" smtClean="0"/>
              <a:t>Fourth</a:t>
            </a:r>
            <a:r>
              <a:rPr lang="fr-CA" dirty="0" smtClean="0"/>
              <a:t> </a:t>
            </a:r>
            <a:r>
              <a:rPr lang="fr-CA" dirty="0" err="1" smtClean="0"/>
              <a:t>level</a:t>
            </a:r>
            <a:endParaRPr lang="fr-CA" dirty="0" smtClean="0"/>
          </a:p>
          <a:p>
            <a:pPr lvl="4"/>
            <a:r>
              <a:rPr lang="fr-CA" dirty="0" err="1" smtClean="0"/>
              <a:t>Fifth</a:t>
            </a:r>
            <a:r>
              <a:rPr lang="fr-CA" dirty="0" smtClean="0"/>
              <a:t> </a:t>
            </a:r>
            <a:r>
              <a:rPr lang="fr-CA" dirty="0" err="1" smtClean="0"/>
              <a:t>level</a:t>
            </a:r>
            <a:endParaRPr lang="en-US" dirty="0"/>
          </a:p>
        </p:txBody>
      </p:sp>
      <p:sp>
        <p:nvSpPr>
          <p:cNvPr id="4" name="Text Placeholder 3"/>
          <p:cNvSpPr>
            <a:spLocks noGrp="1"/>
          </p:cNvSpPr>
          <p:nvPr>
            <p:ph type="body" sz="half" idx="2"/>
          </p:nvPr>
        </p:nvSpPr>
        <p:spPr>
          <a:xfrm>
            <a:off x="1105545" y="2506133"/>
            <a:ext cx="5176722" cy="3606800"/>
          </a:xfrm>
        </p:spPr>
        <p:txBody>
          <a:bodyPr>
            <a:normAutofit/>
          </a:bodyPr>
          <a:lstStyle>
            <a:lvl1pPr marL="0" indent="0">
              <a:buNone/>
              <a:defRPr sz="2800" b="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A" dirty="0" smtClean="0"/>
              <a:t>Click to </a:t>
            </a:r>
            <a:r>
              <a:rPr lang="fr-CA" dirty="0" err="1" smtClean="0"/>
              <a:t>edit</a:t>
            </a:r>
            <a:r>
              <a:rPr lang="fr-CA" dirty="0" smtClean="0"/>
              <a:t> Master </a:t>
            </a:r>
            <a:r>
              <a:rPr lang="fr-CA" dirty="0" err="1" smtClean="0"/>
              <a:t>text</a:t>
            </a:r>
            <a:r>
              <a:rPr lang="fr-CA" dirty="0" smtClean="0"/>
              <a:t> styles</a:t>
            </a:r>
          </a:p>
        </p:txBody>
      </p:sp>
      <p:sp>
        <p:nvSpPr>
          <p:cNvPr id="5" name="Date Placeholder 4"/>
          <p:cNvSpPr>
            <a:spLocks noGrp="1"/>
          </p:cNvSpPr>
          <p:nvPr>
            <p:ph type="dt" sz="half" idx="10"/>
          </p:nvPr>
        </p:nvSpPr>
        <p:spPr/>
        <p:txBody>
          <a:bodyPr/>
          <a:lstStyle/>
          <a:p>
            <a:fld id="{E0415388-8DE7-8544-B295-ACA557E80247}" type="datetime1">
              <a:rPr lang="en-US" smtClean="0"/>
              <a:pPr/>
              <a:t>11/29/2013</a:t>
            </a:fld>
            <a:endParaRPr lang="en-US" dirty="0"/>
          </a:p>
        </p:txBody>
      </p:sp>
      <p:sp>
        <p:nvSpPr>
          <p:cNvPr id="6" name="Footer Placeholder 5"/>
          <p:cNvSpPr>
            <a:spLocks noGrp="1"/>
          </p:cNvSpPr>
          <p:nvPr>
            <p:ph type="ftr" sz="quarter" idx="11"/>
          </p:nvPr>
        </p:nvSpPr>
        <p:spPr/>
        <p:txBody>
          <a:bodyPr/>
          <a:lstStyle/>
          <a:p>
            <a:r>
              <a:rPr lang="en-US" dirty="0" smtClean="0"/>
              <a:t>Copyright © 2014 by Nelson Education Ltd. </a:t>
            </a:r>
            <a:endParaRPr lang="en-US" dirty="0"/>
          </a:p>
        </p:txBody>
      </p:sp>
      <p:sp>
        <p:nvSpPr>
          <p:cNvPr id="7" name="Slide Number Placeholder 6"/>
          <p:cNvSpPr>
            <a:spLocks noGrp="1"/>
          </p:cNvSpPr>
          <p:nvPr>
            <p:ph type="sldNum" sz="quarter" idx="12"/>
          </p:nvPr>
        </p:nvSpPr>
        <p:spPr/>
        <p:txBody>
          <a:bodyPr/>
          <a:lstStyle/>
          <a:p>
            <a:r>
              <a:rPr lang="en-US" dirty="0" smtClean="0"/>
              <a:t>4-</a:t>
            </a:r>
            <a:fld id="{22C1DC5E-AE66-8645-9971-1B26E9033952}" type="slidenum">
              <a:rPr lang="en-US" smtClean="0"/>
              <a:pPr/>
              <a:t>‹#›</a:t>
            </a:fld>
            <a:endParaRPr lang="en-US" dirty="0"/>
          </a:p>
        </p:txBody>
      </p:sp>
      <p:sp>
        <p:nvSpPr>
          <p:cNvPr id="10" name="Rectangle 9"/>
          <p:cNvSpPr/>
          <p:nvPr userDrawn="1"/>
        </p:nvSpPr>
        <p:spPr>
          <a:xfrm>
            <a:off x="1032936" y="396504"/>
            <a:ext cx="3098800" cy="707886"/>
          </a:xfrm>
          <a:prstGeom prst="rect">
            <a:avLst/>
          </a:prstGeom>
        </p:spPr>
        <p:txBody>
          <a:bodyPr wrap="square">
            <a:spAutoFit/>
          </a:bodyPr>
          <a:lstStyle/>
          <a:p>
            <a:pPr>
              <a:defRPr/>
            </a:pPr>
            <a:r>
              <a:rPr lang="en-CA" sz="4000" b="1" dirty="0" smtClean="0">
                <a:solidFill>
                  <a:srgbClr val="521569"/>
                </a:solidFill>
                <a:latin typeface="Book Antiqua" pitchFamily="18" charset="0"/>
                <a:ea typeface="ＭＳ Ｐゴシック" charset="-128"/>
              </a:rPr>
              <a:t>QuickQuiz</a:t>
            </a:r>
            <a:endParaRPr lang="en-CA" sz="4000" b="1" dirty="0">
              <a:solidFill>
                <a:srgbClr val="521569"/>
              </a:solidFill>
              <a:latin typeface="Book Antiqua" pitchFamily="18" charset="0"/>
              <a:ea typeface="ＭＳ Ｐゴシック" charset="-128"/>
            </a:endParaRPr>
          </a:p>
        </p:txBody>
      </p:sp>
    </p:spTree>
    <p:extLst>
      <p:ext uri="{BB962C8B-B14F-4D97-AF65-F5344CB8AC3E}">
        <p14:creationId xmlns:p14="http://schemas.microsoft.com/office/powerpoint/2010/main" val="14076996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Custom Layout">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0" y="93133"/>
            <a:ext cx="12190482" cy="1096962"/>
          </a:xfrm>
        </p:spPr>
        <p:txBody>
          <a:bodyPr/>
          <a:lstStyle/>
          <a:p>
            <a:r>
              <a:rPr lang="fr-CA" dirty="0" smtClean="0"/>
              <a:t>Click to </a:t>
            </a:r>
            <a:r>
              <a:rPr lang="fr-CA" dirty="0" err="1" smtClean="0"/>
              <a:t>edit</a:t>
            </a:r>
            <a:r>
              <a:rPr lang="fr-CA" dirty="0" smtClean="0"/>
              <a:t> Master </a:t>
            </a:r>
            <a:r>
              <a:rPr lang="fr-CA" dirty="0" err="1" smtClean="0"/>
              <a:t>title</a:t>
            </a:r>
            <a:r>
              <a:rPr lang="fr-CA" dirty="0" smtClean="0"/>
              <a:t> style</a:t>
            </a:r>
            <a:endParaRPr lang="en-US" dirty="0"/>
          </a:p>
        </p:txBody>
      </p:sp>
      <p:sp>
        <p:nvSpPr>
          <p:cNvPr id="3" name="Date Placeholder 2"/>
          <p:cNvSpPr>
            <a:spLocks noGrp="1"/>
          </p:cNvSpPr>
          <p:nvPr>
            <p:ph type="dt" sz="half" idx="10"/>
          </p:nvPr>
        </p:nvSpPr>
        <p:spPr/>
        <p:txBody>
          <a:bodyPr/>
          <a:lstStyle/>
          <a:p>
            <a:fld id="{A49AA49F-A79C-B645-A2ED-A7241501F511}" type="datetime1">
              <a:rPr lang="en-US" smtClean="0"/>
              <a:pPr/>
              <a:t>11/29/2013</a:t>
            </a:fld>
            <a:endParaRPr lang="en-CA" dirty="0"/>
          </a:p>
        </p:txBody>
      </p:sp>
      <p:sp>
        <p:nvSpPr>
          <p:cNvPr id="4" name="Footer Placeholder 3"/>
          <p:cNvSpPr>
            <a:spLocks noGrp="1"/>
          </p:cNvSpPr>
          <p:nvPr>
            <p:ph type="ftr" sz="quarter" idx="11"/>
          </p:nvPr>
        </p:nvSpPr>
        <p:spPr/>
        <p:txBody>
          <a:bodyPr/>
          <a:lstStyle/>
          <a:p>
            <a:r>
              <a:rPr lang="en-US" dirty="0" smtClean="0"/>
              <a:t>Copyright © 2014 by Nelson Education Ltd. </a:t>
            </a:r>
            <a:endParaRPr lang="en-US" dirty="0"/>
          </a:p>
        </p:txBody>
      </p:sp>
      <p:sp>
        <p:nvSpPr>
          <p:cNvPr id="5" name="Slide Number Placeholder 4"/>
          <p:cNvSpPr>
            <a:spLocks noGrp="1"/>
          </p:cNvSpPr>
          <p:nvPr>
            <p:ph type="sldNum" sz="quarter" idx="12"/>
          </p:nvPr>
        </p:nvSpPr>
        <p:spPr/>
        <p:txBody>
          <a:bodyPr/>
          <a:lstStyle/>
          <a:p>
            <a:r>
              <a:rPr lang="en-US" dirty="0" smtClean="0"/>
              <a:t>4-</a:t>
            </a:r>
            <a:fld id="{0FF54DE5-C571-48E8-A5BC-B369434E2F44}" type="slidenum">
              <a:rPr lang="en-US" smtClean="0"/>
              <a:pPr/>
              <a:t>‹#›</a:t>
            </a:fld>
            <a:endParaRPr lang="en-US" dirty="0"/>
          </a:p>
        </p:txBody>
      </p:sp>
    </p:spTree>
    <p:extLst>
      <p:ext uri="{BB962C8B-B14F-4D97-AF65-F5344CB8AC3E}">
        <p14:creationId xmlns:p14="http://schemas.microsoft.com/office/powerpoint/2010/main" val="155089723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xmlns:mv="urn:schemas-microsoft-com:mac:vml">
      <p:transition spd="med">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93133"/>
            <a:ext cx="12190482" cy="1096962"/>
          </a:xfrm>
          <a:prstGeom prst="rect">
            <a:avLst/>
          </a:prstGeom>
        </p:spPr>
        <p:txBody>
          <a:bodyPr vert="horz" lIns="0" tIns="45720" rIns="0" bIns="45720" rtlCol="0" anchor="b">
            <a:noAutofit/>
          </a:bodyPr>
          <a:lstStyle/>
          <a:p>
            <a:r>
              <a:rPr dirty="0"/>
              <a:t>Click to edit Master title style</a:t>
            </a:r>
          </a:p>
        </p:txBody>
      </p:sp>
      <p:sp>
        <p:nvSpPr>
          <p:cNvPr id="3" name="Text Placeholder 2"/>
          <p:cNvSpPr>
            <a:spLocks noGrp="1"/>
          </p:cNvSpPr>
          <p:nvPr>
            <p:ph type="body" idx="1"/>
          </p:nvPr>
        </p:nvSpPr>
        <p:spPr>
          <a:xfrm>
            <a:off x="1104900" y="1600200"/>
            <a:ext cx="9982200" cy="4572000"/>
          </a:xfrm>
          <a:prstGeom prst="rect">
            <a:avLst/>
          </a:prstGeom>
        </p:spPr>
        <p:txBody>
          <a:bodyPr vert="horz" lIns="0" tIns="45720" rIns="0" bIns="45720" rtlCol="0">
            <a:normAutofit/>
          </a:bodyPr>
          <a:lstStyle/>
          <a:p>
            <a:pPr lvl="0"/>
            <a:r>
              <a:rPr dirty="0"/>
              <a:t>Click to edit Master text styles</a:t>
            </a:r>
          </a:p>
          <a:p>
            <a:pPr lvl="1"/>
            <a:r>
              <a:rPr dirty="0"/>
              <a:t>Second level</a:t>
            </a:r>
          </a:p>
          <a:p>
            <a:pPr lvl="2"/>
            <a:r>
              <a:rPr dirty="0"/>
              <a:t>Third level</a:t>
            </a:r>
          </a:p>
          <a:p>
            <a:pPr lvl="3"/>
            <a:r>
              <a:rPr dirty="0"/>
              <a:t>Fourth level</a:t>
            </a:r>
          </a:p>
          <a:p>
            <a:pPr lvl="4"/>
            <a:r>
              <a:rPr dirty="0"/>
              <a:t>Fifth level</a:t>
            </a:r>
          </a:p>
          <a:p>
            <a:pPr lvl="5"/>
            <a:r>
              <a:rPr dirty="0"/>
              <a:t>Sixth level</a:t>
            </a:r>
          </a:p>
          <a:p>
            <a:pPr lvl="6"/>
            <a:r>
              <a:rPr dirty="0"/>
              <a:t>Seventh level</a:t>
            </a:r>
          </a:p>
          <a:p>
            <a:pPr lvl="7"/>
            <a:r>
              <a:rPr dirty="0"/>
              <a:t>Eighth level</a:t>
            </a:r>
          </a:p>
          <a:p>
            <a:pPr lvl="8"/>
            <a:r>
              <a:rPr dirty="0"/>
              <a:t>Ninth level</a:t>
            </a:r>
          </a:p>
        </p:txBody>
      </p:sp>
      <p:sp>
        <p:nvSpPr>
          <p:cNvPr id="4" name="Date Placeholder 3"/>
          <p:cNvSpPr>
            <a:spLocks noGrp="1"/>
          </p:cNvSpPr>
          <p:nvPr>
            <p:ph type="dt" sz="half" idx="2"/>
          </p:nvPr>
        </p:nvSpPr>
        <p:spPr>
          <a:xfrm>
            <a:off x="1104899" y="6356351"/>
            <a:ext cx="1829559" cy="365125"/>
          </a:xfrm>
          <a:prstGeom prst="rect">
            <a:avLst/>
          </a:prstGeom>
        </p:spPr>
        <p:txBody>
          <a:bodyPr vert="horz" lIns="0" tIns="45720" rIns="0" bIns="45720" rtlCol="0" anchor="ctr"/>
          <a:lstStyle>
            <a:lvl1pPr algn="l">
              <a:defRPr sz="1200">
                <a:solidFill>
                  <a:schemeClr val="tx1">
                    <a:lumMod val="60000"/>
                    <a:lumOff val="40000"/>
                  </a:schemeClr>
                </a:solidFill>
              </a:defRPr>
            </a:lvl1pPr>
          </a:lstStyle>
          <a:p>
            <a:fld id="{FB4255B8-1F91-CF4A-AFB2-3653774592F1}" type="datetime1">
              <a:rPr lang="en-US" smtClean="0"/>
              <a:pPr/>
              <a:t>11/29/2013</a:t>
            </a:fld>
            <a:endParaRPr/>
          </a:p>
        </p:txBody>
      </p:sp>
      <p:sp>
        <p:nvSpPr>
          <p:cNvPr id="5" name="Footer Placeholder 4"/>
          <p:cNvSpPr>
            <a:spLocks noGrp="1"/>
          </p:cNvSpPr>
          <p:nvPr>
            <p:ph type="ftr" sz="quarter" idx="3"/>
          </p:nvPr>
        </p:nvSpPr>
        <p:spPr>
          <a:xfrm>
            <a:off x="2934459" y="6356350"/>
            <a:ext cx="6323082" cy="365126"/>
          </a:xfrm>
          <a:prstGeom prst="rect">
            <a:avLst/>
          </a:prstGeom>
        </p:spPr>
        <p:txBody>
          <a:bodyPr vert="horz" lIns="0" tIns="45720" rIns="0" bIns="45720" rtlCol="0" anchor="ctr"/>
          <a:lstStyle>
            <a:lvl1pPr algn="ctr">
              <a:defRPr sz="1200">
                <a:solidFill>
                  <a:srgbClr val="000000"/>
                </a:solidFill>
              </a:defRPr>
            </a:lvl1pPr>
          </a:lstStyle>
          <a:p>
            <a:r>
              <a:rPr lang="en-US" dirty="0" smtClean="0"/>
              <a:t>Copyright © 2014 by Nelson Education Ltd. </a:t>
            </a:r>
            <a:endParaRPr lang="en-CA" dirty="0" smtClean="0">
              <a:latin typeface="Arial" charset="0"/>
            </a:endParaRPr>
          </a:p>
        </p:txBody>
      </p:sp>
      <p:sp>
        <p:nvSpPr>
          <p:cNvPr id="6" name="Slide Number Placeholder 5"/>
          <p:cNvSpPr>
            <a:spLocks noGrp="1"/>
          </p:cNvSpPr>
          <p:nvPr>
            <p:ph type="sldNum" sz="quarter" idx="4"/>
          </p:nvPr>
        </p:nvSpPr>
        <p:spPr>
          <a:xfrm>
            <a:off x="9256782" y="6356351"/>
            <a:ext cx="1828800" cy="365125"/>
          </a:xfrm>
          <a:prstGeom prst="rect">
            <a:avLst/>
          </a:prstGeom>
        </p:spPr>
        <p:txBody>
          <a:bodyPr vert="horz" lIns="0" tIns="45720" rIns="0" bIns="45720" rtlCol="0" anchor="ctr"/>
          <a:lstStyle>
            <a:lvl1pPr algn="r">
              <a:defRPr sz="1200">
                <a:solidFill>
                  <a:srgbClr val="000000"/>
                </a:solidFill>
              </a:defRPr>
            </a:lvl1pPr>
          </a:lstStyle>
          <a:p>
            <a:r>
              <a:rPr lang="en-US" dirty="0" smtClean="0"/>
              <a:t>4-</a:t>
            </a:r>
            <a:fld id="{0FF54DE5-C571-48E8-A5BC-B369434E2F44}" type="slidenum">
              <a:rPr lang="en-US" smtClean="0"/>
              <a:pPr/>
              <a:t>‹#›</a:t>
            </a:fld>
            <a:endParaRPr lang="en-US" dirty="0"/>
          </a:p>
        </p:txBody>
      </p:sp>
      <p:grpSp>
        <p:nvGrpSpPr>
          <p:cNvPr id="15" name="Group 14"/>
          <p:cNvGrpSpPr/>
          <p:nvPr/>
        </p:nvGrpSpPr>
        <p:grpSpPr>
          <a:xfrm>
            <a:off x="1103376" y="1219201"/>
            <a:ext cx="9985248" cy="84403"/>
            <a:chOff x="1073150" y="1219201"/>
            <a:chExt cx="10058400" cy="63125"/>
          </a:xfrm>
        </p:grpSpPr>
        <p:cxnSp>
          <p:nvCxnSpPr>
            <p:cNvPr id="13" name="Straight Connector 12"/>
            <p:cNvCxnSpPr/>
            <p:nvPr/>
          </p:nvCxnSpPr>
          <p:spPr>
            <a:xfrm rot="10800000">
              <a:off x="1073150" y="1219201"/>
              <a:ext cx="10058400" cy="0"/>
            </a:xfrm>
            <a:prstGeom prst="line">
              <a:avLst/>
            </a:prstGeom>
            <a:ln w="38100" cap="flat">
              <a:solidFill>
                <a:srgbClr val="BFD0FF"/>
              </a:solidFill>
              <a:miter lim="800000"/>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1073150" y="1282326"/>
              <a:ext cx="10058400" cy="0"/>
            </a:xfrm>
            <a:prstGeom prst="line">
              <a:avLst/>
            </a:prstGeom>
            <a:ln w="12700" cap="flat">
              <a:solidFill>
                <a:srgbClr val="BFD0FF"/>
              </a:solidFill>
              <a:miter lim="800000"/>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46251051"/>
      </p:ext>
    </p:extLst>
  </p:cSld>
  <p:clrMap bg1="lt1" tx1="dk1" bg2="lt2" tx2="dk2" accent1="accent1" accent2="accent2" accent3="accent3" accent4="accent4" accent5="accent5" accent6="accent6" hlink="hlink" folHlink="folHlink"/>
  <p:sldLayoutIdLst>
    <p:sldLayoutId id="2147483660" r:id="rId1"/>
    <p:sldLayoutId id="2147483649" r:id="rId2"/>
    <p:sldLayoutId id="2147483650" r:id="rId3"/>
    <p:sldLayoutId id="2147483680" r:id="rId4"/>
    <p:sldLayoutId id="2147483681" r:id="rId5"/>
  </p:sldLayoutIdLst>
  <mc:AlternateContent xmlns:mc="http://schemas.openxmlformats.org/markup-compatibility/2006" xmlns:p14="http://schemas.microsoft.com/office/powerpoint/2010/main">
    <mc:Choice Requires="p14">
      <p:transition spd="med" p14:dur="700">
        <p:fade/>
      </p:transition>
    </mc:Choice>
    <mc:Fallback xmlns="" xmlns:mv="urn:schemas-microsoft-com:mac:vml">
      <p:transition spd="med">
        <p:fade/>
      </p:transition>
    </mc:Fallback>
  </mc:AlternateContent>
  <p:hf hdr="0" dt="0"/>
  <p:txStyles>
    <p:titleStyle>
      <a:lvl1pPr algn="ctr" defTabSz="914400" rtl="0" eaLnBrk="1" latinLnBrk="0" hangingPunct="1">
        <a:lnSpc>
          <a:spcPct val="90000"/>
        </a:lnSpc>
        <a:spcBef>
          <a:spcPct val="0"/>
        </a:spcBef>
        <a:buNone/>
        <a:defRPr sz="4400" b="1" kern="1200">
          <a:solidFill>
            <a:srgbClr val="000000"/>
          </a:solidFill>
          <a:latin typeface="+mj-lt"/>
          <a:ea typeface="+mj-ea"/>
          <a:cs typeface="+mj-cs"/>
        </a:defRPr>
      </a:lvl1pPr>
    </p:titleStyle>
    <p:bodyStyle>
      <a:lvl1pPr marL="228600" indent="-228600" algn="l" defTabSz="914400" rtl="0" eaLnBrk="1" latinLnBrk="0" hangingPunct="1">
        <a:lnSpc>
          <a:spcPct val="90000"/>
        </a:lnSpc>
        <a:spcBef>
          <a:spcPts val="1800"/>
        </a:spcBef>
        <a:buFont typeface="Wingdings" panose="05000000000000000000" pitchFamily="2" charset="2"/>
        <a:buChar char="§"/>
        <a:defRPr sz="2000" b="1" kern="1200">
          <a:solidFill>
            <a:srgbClr val="000000"/>
          </a:solidFill>
          <a:latin typeface="+mn-lt"/>
          <a:ea typeface="+mn-ea"/>
          <a:cs typeface="+mn-cs"/>
        </a:defRPr>
      </a:lvl1pPr>
      <a:lvl2pPr marL="685800" indent="-228600" algn="l" defTabSz="914400" rtl="0" eaLnBrk="1" latinLnBrk="0" hangingPunct="1">
        <a:lnSpc>
          <a:spcPct val="90000"/>
        </a:lnSpc>
        <a:spcBef>
          <a:spcPts val="600"/>
        </a:spcBef>
        <a:buFont typeface="Wingdings" panose="05000000000000000000" pitchFamily="2" charset="2"/>
        <a:buChar char="§"/>
        <a:defRPr sz="1600" b="1" kern="1200">
          <a:solidFill>
            <a:srgbClr val="000000"/>
          </a:solidFill>
          <a:latin typeface="+mn-lt"/>
          <a:ea typeface="+mn-ea"/>
          <a:cs typeface="+mn-cs"/>
        </a:defRPr>
      </a:lvl2pPr>
      <a:lvl3pPr marL="1143000" indent="-228600" algn="l" defTabSz="914400" rtl="0" eaLnBrk="1" latinLnBrk="0" hangingPunct="1">
        <a:lnSpc>
          <a:spcPct val="90000"/>
        </a:lnSpc>
        <a:spcBef>
          <a:spcPts val="600"/>
        </a:spcBef>
        <a:buFont typeface="Wingdings" panose="05000000000000000000" pitchFamily="2" charset="2"/>
        <a:buChar char="§"/>
        <a:defRPr sz="1400" b="1" kern="1200">
          <a:solidFill>
            <a:srgbClr val="000000"/>
          </a:solidFill>
          <a:latin typeface="+mn-lt"/>
          <a:ea typeface="+mn-ea"/>
          <a:cs typeface="+mn-cs"/>
        </a:defRPr>
      </a:lvl3pPr>
      <a:lvl4pPr marL="1600200" indent="-228600" algn="l" defTabSz="914400" rtl="0" eaLnBrk="1" latinLnBrk="0" hangingPunct="1">
        <a:lnSpc>
          <a:spcPct val="90000"/>
        </a:lnSpc>
        <a:spcBef>
          <a:spcPts val="600"/>
        </a:spcBef>
        <a:buFont typeface="Wingdings" panose="05000000000000000000" pitchFamily="2" charset="2"/>
        <a:buChar char="§"/>
        <a:defRPr sz="1400" b="1" kern="1200">
          <a:solidFill>
            <a:srgbClr val="000000"/>
          </a:solidFill>
          <a:latin typeface="+mn-lt"/>
          <a:ea typeface="+mn-ea"/>
          <a:cs typeface="+mn-cs"/>
        </a:defRPr>
      </a:lvl4pPr>
      <a:lvl5pPr marL="2057400" indent="-228600" algn="l" defTabSz="914400" rtl="0" eaLnBrk="1" latinLnBrk="0" hangingPunct="1">
        <a:lnSpc>
          <a:spcPct val="90000"/>
        </a:lnSpc>
        <a:spcBef>
          <a:spcPts val="600"/>
        </a:spcBef>
        <a:buFont typeface="Wingdings" panose="05000000000000000000" pitchFamily="2" charset="2"/>
        <a:buChar char="§"/>
        <a:defRPr sz="1400" b="1"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6pPr>
      <a:lvl7pPr marL="29718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7pPr>
      <a:lvl8pPr marL="34290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8pPr>
      <a:lvl9pPr marL="38862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xmlns:mv="urn:schemas-microsoft-com:mac:vml" xmlns:mc="http://schemas.openxmlformats.org/markup-compatibility/2006">
        <p15:guide id="1" pos="696">
          <p15:clr>
            <a:srgbClr val="F26B43"/>
          </p15:clr>
        </p15:guide>
        <p15:guide id="2" pos="6984">
          <p15:clr>
            <a:srgbClr val="F26B43"/>
          </p15:clr>
        </p15:guide>
        <p15:guide id="3" orient="horz" pos="1008">
          <p15:clr>
            <a:srgbClr val="F26B43"/>
          </p15:clr>
        </p15:guide>
        <p15:guide id="4" orient="horz" pos="3888">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4.xml"/><Relationship Id="rId1" Type="http://schemas.openxmlformats.org/officeDocument/2006/relationships/slideLayout" Target="../slideLayouts/slideLayout3.xml"/><Relationship Id="rId5" Type="http://schemas.openxmlformats.org/officeDocument/2006/relationships/image" Target="../media/image7.jpeg"/><Relationship Id="rId4" Type="http://schemas.openxmlformats.org/officeDocument/2006/relationships/image" Target="../media/image6.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1.xml"/><Relationship Id="rId1" Type="http://schemas.openxmlformats.org/officeDocument/2006/relationships/slideLayout" Target="../slideLayouts/slideLayout3.xml"/><Relationship Id="rId4" Type="http://schemas.openxmlformats.org/officeDocument/2006/relationships/image" Target="../media/image11.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0.xml"/><Relationship Id="rId1" Type="http://schemas.openxmlformats.org/officeDocument/2006/relationships/slideLayout" Target="../slideLayouts/slideLayout3.xml"/><Relationship Id="rId4" Type="http://schemas.openxmlformats.org/officeDocument/2006/relationships/image" Target="../media/image14.jpe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3.xml"/><Relationship Id="rId1" Type="http://schemas.openxmlformats.org/officeDocument/2006/relationships/slideLayout" Target="../slideLayouts/slideLayout3.xml"/><Relationship Id="rId5" Type="http://schemas.openxmlformats.org/officeDocument/2006/relationships/image" Target="../media/image18.jpeg"/><Relationship Id="rId4" Type="http://schemas.openxmlformats.org/officeDocument/2006/relationships/image" Target="../media/image17.jpe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44.xml"/><Relationship Id="rId1" Type="http://schemas.openxmlformats.org/officeDocument/2006/relationships/slideLayout" Target="../slideLayouts/slideLayout3.xml"/><Relationship Id="rId4" Type="http://schemas.openxmlformats.org/officeDocument/2006/relationships/image" Target="../media/image23.jpeg"/></Relationships>
</file>

<file path=ppt/slides/_rels/slide4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46.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8.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50.xml"/><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52.xml"/><Relationship Id="rId1" Type="http://schemas.openxmlformats.org/officeDocument/2006/relationships/slideLayout" Target="../slideLayouts/slideLayout3.xml"/><Relationship Id="rId5" Type="http://schemas.openxmlformats.org/officeDocument/2006/relationships/image" Target="../media/image30.jpeg"/><Relationship Id="rId4" Type="http://schemas.openxmlformats.org/officeDocument/2006/relationships/image" Target="../media/image29.jpeg"/></Relationships>
</file>

<file path=ppt/slides/_rels/slide5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53.xml"/><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5.xml"/></Relationships>
</file>

<file path=ppt/slides/_rels/slide5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49300" y="1547015"/>
            <a:ext cx="6883400" cy="3763970"/>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hangingPunct="0">
              <a:buClr>
                <a:srgbClr val="A30018"/>
              </a:buClr>
              <a:buSzPct val="65000"/>
              <a:buFont typeface="Wingdings" pitchFamily="2" charset="2"/>
              <a:buNone/>
              <a:defRPr/>
            </a:pPr>
            <a:r>
              <a:rPr lang="en-US" sz="2800" kern="0" dirty="0" smtClean="0">
                <a:latin typeface="Calibri" pitchFamily="34" charset="0"/>
              </a:rPr>
              <a:t>PowerPoint Presentations for </a:t>
            </a:r>
          </a:p>
          <a:p>
            <a:pPr eaLnBrk="0" hangingPunct="0">
              <a:buClr>
                <a:srgbClr val="A30018"/>
              </a:buClr>
              <a:buSzPct val="65000"/>
              <a:buFont typeface="Wingdings" pitchFamily="2" charset="2"/>
              <a:buNone/>
              <a:defRPr/>
            </a:pPr>
            <a:r>
              <a:rPr lang="en-US" sz="3600" b="1" i="1" kern="0" dirty="0" smtClean="0">
                <a:latin typeface="Calibri" pitchFamily="34" charset="0"/>
              </a:rPr>
              <a:t>Principles of Microeconomics</a:t>
            </a:r>
          </a:p>
          <a:p>
            <a:pPr eaLnBrk="0" hangingPunct="0">
              <a:buClr>
                <a:srgbClr val="A30018"/>
              </a:buClr>
              <a:buSzPct val="65000"/>
              <a:buFont typeface="Wingdings" pitchFamily="2" charset="2"/>
              <a:buNone/>
              <a:defRPr/>
            </a:pPr>
            <a:r>
              <a:rPr lang="en-US" kern="0" dirty="0" smtClean="0">
                <a:latin typeface="Calibri" pitchFamily="34" charset="0"/>
              </a:rPr>
              <a:t>Sixth Canadian Edition</a:t>
            </a:r>
            <a:endParaRPr lang="en-US" b="1" i="1" kern="0" dirty="0" smtClean="0">
              <a:latin typeface="Calibri" pitchFamily="34" charset="0"/>
            </a:endParaRPr>
          </a:p>
          <a:p>
            <a:pPr eaLnBrk="0" hangingPunct="0">
              <a:buClr>
                <a:srgbClr val="A30018"/>
              </a:buClr>
              <a:buSzPct val="65000"/>
              <a:buFont typeface="Wingdings" pitchFamily="2" charset="2"/>
              <a:buNone/>
              <a:defRPr/>
            </a:pPr>
            <a:r>
              <a:rPr lang="en-US" kern="0" dirty="0" smtClean="0">
                <a:latin typeface="Calibri" pitchFamily="34" charset="0"/>
              </a:rPr>
              <a:t>by Mankiw/Kneebone/McKenzie</a:t>
            </a:r>
            <a:r>
              <a:rPr lang="en-US" b="1" kern="0" dirty="0" smtClean="0">
                <a:latin typeface="Calibri" pitchFamily="34" charset="0"/>
              </a:rPr>
              <a:t/>
            </a:r>
            <a:br>
              <a:rPr lang="en-US" b="1" kern="0" dirty="0" smtClean="0">
                <a:latin typeface="Calibri" pitchFamily="34" charset="0"/>
              </a:rPr>
            </a:br>
            <a:endParaRPr lang="en-US" b="1" kern="0" dirty="0" smtClean="0">
              <a:latin typeface="Calibri" pitchFamily="34" charset="0"/>
            </a:endParaRPr>
          </a:p>
          <a:p>
            <a:pPr eaLnBrk="0" hangingPunct="0">
              <a:buClr>
                <a:srgbClr val="A30018"/>
              </a:buClr>
              <a:buSzPct val="65000"/>
              <a:buFont typeface="Wingdings" pitchFamily="2" charset="2"/>
              <a:buNone/>
              <a:defRPr/>
            </a:pPr>
            <a:endParaRPr lang="en-US" b="1" kern="0" dirty="0" smtClean="0">
              <a:latin typeface="Calibri" pitchFamily="34" charset="0"/>
            </a:endParaRPr>
          </a:p>
          <a:p>
            <a:pPr algn="r" eaLnBrk="0" hangingPunct="0">
              <a:buClr>
                <a:srgbClr val="A30018"/>
              </a:buClr>
              <a:buSzPct val="65000"/>
              <a:buFont typeface="Wingdings" pitchFamily="2" charset="2"/>
              <a:buNone/>
              <a:defRPr/>
            </a:pPr>
            <a:r>
              <a:rPr lang="en-US" kern="0" dirty="0" smtClean="0">
                <a:latin typeface="Calibri" pitchFamily="34" charset="0"/>
              </a:rPr>
              <a:t>Adapted for the </a:t>
            </a:r>
          </a:p>
          <a:p>
            <a:pPr algn="r" eaLnBrk="0" hangingPunct="0">
              <a:lnSpc>
                <a:spcPct val="80000"/>
              </a:lnSpc>
              <a:spcBef>
                <a:spcPts val="600"/>
              </a:spcBef>
              <a:buClr>
                <a:srgbClr val="A30018"/>
              </a:buClr>
              <a:buSzPct val="65000"/>
              <a:buFont typeface="Wingdings" pitchFamily="2" charset="2"/>
              <a:buNone/>
              <a:defRPr/>
            </a:pPr>
            <a:r>
              <a:rPr lang="en-US" kern="0" dirty="0" smtClean="0">
                <a:latin typeface="Calibri" pitchFamily="34" charset="0"/>
              </a:rPr>
              <a:t>Sixth Canadian Edition by</a:t>
            </a:r>
          </a:p>
          <a:p>
            <a:pPr algn="r" eaLnBrk="0" hangingPunct="0">
              <a:lnSpc>
                <a:spcPct val="80000"/>
              </a:lnSpc>
              <a:spcBef>
                <a:spcPts val="600"/>
              </a:spcBef>
              <a:buClr>
                <a:srgbClr val="A30018"/>
              </a:buClr>
              <a:buSzPct val="65000"/>
              <a:buFont typeface="Wingdings" pitchFamily="2" charset="2"/>
              <a:buNone/>
              <a:defRPr/>
            </a:pPr>
            <a:endParaRPr lang="en-US" sz="1100" kern="0" dirty="0" smtClean="0">
              <a:latin typeface="Calibri" pitchFamily="34" charset="0"/>
            </a:endParaRPr>
          </a:p>
          <a:p>
            <a:pPr algn="r" eaLnBrk="0" hangingPunct="0">
              <a:lnSpc>
                <a:spcPct val="80000"/>
              </a:lnSpc>
              <a:spcBef>
                <a:spcPts val="600"/>
              </a:spcBef>
              <a:buClr>
                <a:srgbClr val="A30018"/>
              </a:buClr>
              <a:buSzPct val="65000"/>
              <a:buFont typeface="Wingdings" pitchFamily="2" charset="2"/>
              <a:buNone/>
              <a:defRPr/>
            </a:pPr>
            <a:r>
              <a:rPr lang="en-US" sz="2400" kern="0" dirty="0" smtClean="0">
                <a:latin typeface="Calibri" pitchFamily="34" charset="0"/>
              </a:rPr>
              <a:t>Marc Prud’homme</a:t>
            </a:r>
          </a:p>
          <a:p>
            <a:pPr algn="r" eaLnBrk="0" hangingPunct="0">
              <a:lnSpc>
                <a:spcPct val="80000"/>
              </a:lnSpc>
              <a:spcBef>
                <a:spcPts val="600"/>
              </a:spcBef>
              <a:buClr>
                <a:srgbClr val="A30018"/>
              </a:buClr>
              <a:buSzPct val="65000"/>
              <a:buFont typeface="Wingdings" pitchFamily="2" charset="2"/>
              <a:buNone/>
              <a:defRPr/>
            </a:pPr>
            <a:r>
              <a:rPr lang="en-US" sz="2400" kern="0" dirty="0" smtClean="0">
                <a:latin typeface="Calibri" pitchFamily="34" charset="0"/>
              </a:rPr>
              <a:t>University of Ottawa</a:t>
            </a:r>
            <a:endParaRPr lang="en-US" sz="2400" kern="0" dirty="0">
              <a:latin typeface="Calibri"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62925" y="1371600"/>
            <a:ext cx="3463290" cy="4114800"/>
          </a:xfrm>
          <a:prstGeom prst="rect">
            <a:avLst/>
          </a:prstGeom>
        </p:spPr>
      </p:pic>
    </p:spTree>
    <p:extLst>
      <p:ext uri="{BB962C8B-B14F-4D97-AF65-F5344CB8AC3E}">
        <p14:creationId xmlns:p14="http://schemas.microsoft.com/office/powerpoint/2010/main" val="1652133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00100" y="1780478"/>
            <a:ext cx="6172200" cy="2448622"/>
          </a:xfrm>
        </p:spPr>
        <p:txBody>
          <a:bodyPr>
            <a:noAutofit/>
          </a:bodyPr>
          <a:lstStyle/>
          <a:p>
            <a:r>
              <a:rPr lang="en-US" dirty="0" smtClean="0"/>
              <a:t>The Market </a:t>
            </a:r>
            <a:br>
              <a:rPr lang="en-US" dirty="0" smtClean="0"/>
            </a:br>
            <a:r>
              <a:rPr lang="en-US" dirty="0" smtClean="0"/>
              <a:t>Forces of Supply and demand</a:t>
            </a:r>
            <a:endParaRPr lang="en-US" dirty="0"/>
          </a:p>
        </p:txBody>
      </p:sp>
      <p:sp>
        <p:nvSpPr>
          <p:cNvPr id="3" name="Subtitle 2"/>
          <p:cNvSpPr>
            <a:spLocks noGrp="1"/>
          </p:cNvSpPr>
          <p:nvPr>
            <p:ph type="subTitle" idx="1"/>
          </p:nvPr>
        </p:nvSpPr>
        <p:spPr>
          <a:xfrm>
            <a:off x="812798" y="4410184"/>
            <a:ext cx="10096501" cy="955565"/>
          </a:xfrm>
        </p:spPr>
        <p:txBody>
          <a:bodyPr>
            <a:normAutofit/>
          </a:bodyPr>
          <a:lstStyle/>
          <a:p>
            <a:r>
              <a:rPr lang="en-US" sz="3600" dirty="0" smtClean="0"/>
              <a:t>Chapter 4</a:t>
            </a:r>
            <a:endParaRPr lang="en-US" sz="3600" dirty="0"/>
          </a:p>
        </p:txBody>
      </p:sp>
      <p:sp>
        <p:nvSpPr>
          <p:cNvPr id="4" name="Footer Placeholder 3"/>
          <p:cNvSpPr>
            <a:spLocks noGrp="1"/>
          </p:cNvSpPr>
          <p:nvPr>
            <p:ph type="ftr" sz="quarter" idx="11"/>
          </p:nvPr>
        </p:nvSpPr>
        <p:spPr/>
        <p:txBody>
          <a:bodyPr/>
          <a:lstStyle/>
          <a:p>
            <a:r>
              <a:rPr lang="en-US" dirty="0" smtClean="0"/>
              <a:t>Copyright © 2014 by Nelson Education Ltd. </a:t>
            </a:r>
            <a:endParaRPr lang="en-US" dirty="0"/>
          </a:p>
        </p:txBody>
      </p:sp>
      <p:pic>
        <p:nvPicPr>
          <p:cNvPr id="7" name="Picture 6" descr="C04_P01_pg065.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25914" y="1841501"/>
            <a:ext cx="5152819" cy="3200399"/>
          </a:xfrm>
          <a:prstGeom prst="rect">
            <a:avLst/>
          </a:prstGeom>
        </p:spPr>
      </p:pic>
      <p:sp>
        <p:nvSpPr>
          <p:cNvPr id="8" name="Slide Number Placeholder 7"/>
          <p:cNvSpPr>
            <a:spLocks noGrp="1"/>
          </p:cNvSpPr>
          <p:nvPr>
            <p:ph type="sldNum" sz="quarter" idx="12"/>
          </p:nvPr>
        </p:nvSpPr>
        <p:spPr/>
        <p:txBody>
          <a:bodyPr/>
          <a:lstStyle/>
          <a:p>
            <a:r>
              <a:rPr lang="en-US" dirty="0" smtClean="0"/>
              <a:t>4-</a:t>
            </a:r>
            <a:fld id="{0FF54DE5-C571-48E8-A5BC-B369434E2F44}" type="slidenum">
              <a:rPr lang="en-US" smtClean="0"/>
              <a:pPr/>
              <a:t>2</a:t>
            </a:fld>
            <a:endParaRPr lang="en-US" dirty="0"/>
          </a:p>
        </p:txBody>
      </p:sp>
    </p:spTree>
    <p:extLst>
      <p:ext uri="{BB962C8B-B14F-4D97-AF65-F5344CB8AC3E}">
        <p14:creationId xmlns:p14="http://schemas.microsoft.com/office/powerpoint/2010/main" val="119700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131233"/>
            <a:ext cx="12190482" cy="1096962"/>
          </a:xfrm>
        </p:spPr>
        <p:txBody>
          <a:bodyPr>
            <a:noAutofit/>
          </a:bodyPr>
          <a:lstStyle/>
          <a:p>
            <a:r>
              <a:rPr lang="en-US" sz="4400" dirty="0" smtClean="0"/>
              <a:t>THE MARKET FORCES </a:t>
            </a:r>
            <a:br>
              <a:rPr lang="en-US" sz="4400" dirty="0" smtClean="0"/>
            </a:br>
            <a:r>
              <a:rPr lang="en-US" sz="4400" dirty="0" smtClean="0"/>
              <a:t>OF SUPPLY AND DEMAND</a:t>
            </a:r>
            <a:endParaRPr lang="en-US" sz="4400" dirty="0"/>
          </a:p>
        </p:txBody>
      </p:sp>
      <p:sp>
        <p:nvSpPr>
          <p:cNvPr id="14" name="Content Placeholder 13"/>
          <p:cNvSpPr>
            <a:spLocks noGrp="1"/>
          </p:cNvSpPr>
          <p:nvPr>
            <p:ph idx="1"/>
          </p:nvPr>
        </p:nvSpPr>
        <p:spPr>
          <a:xfrm>
            <a:off x="1122299" y="1524000"/>
            <a:ext cx="9982200" cy="4572000"/>
          </a:xfrm>
        </p:spPr>
        <p:txBody>
          <a:bodyPr anchor="ctr">
            <a:noAutofit/>
          </a:bodyPr>
          <a:lstStyle/>
          <a:p>
            <a:pPr>
              <a:lnSpc>
                <a:spcPct val="100000"/>
              </a:lnSpc>
            </a:pPr>
            <a:r>
              <a:rPr lang="en-US" sz="3000" b="0" i="1" dirty="0" smtClean="0">
                <a:solidFill>
                  <a:schemeClr val="tx1"/>
                </a:solidFill>
              </a:rPr>
              <a:t>Supply </a:t>
            </a:r>
            <a:r>
              <a:rPr lang="en-US" sz="3000" b="0" dirty="0">
                <a:solidFill>
                  <a:schemeClr val="tx1"/>
                </a:solidFill>
              </a:rPr>
              <a:t>and </a:t>
            </a:r>
            <a:r>
              <a:rPr lang="en-US" sz="3000" b="0" i="1" dirty="0">
                <a:solidFill>
                  <a:schemeClr val="tx1"/>
                </a:solidFill>
              </a:rPr>
              <a:t>demand</a:t>
            </a:r>
            <a:r>
              <a:rPr lang="en-US" sz="3000" b="0" dirty="0">
                <a:solidFill>
                  <a:schemeClr val="tx1"/>
                </a:solidFill>
              </a:rPr>
              <a:t> are the two words that economists use most </a:t>
            </a:r>
            <a:r>
              <a:rPr lang="en-US" sz="3000" b="0" dirty="0" smtClean="0">
                <a:solidFill>
                  <a:schemeClr val="tx1"/>
                </a:solidFill>
              </a:rPr>
              <a:t>often.</a:t>
            </a:r>
          </a:p>
          <a:p>
            <a:pPr>
              <a:lnSpc>
                <a:spcPct val="100000"/>
              </a:lnSpc>
            </a:pPr>
            <a:r>
              <a:rPr lang="en-US" sz="3000" b="0" dirty="0" smtClean="0">
                <a:solidFill>
                  <a:schemeClr val="tx1"/>
                </a:solidFill>
              </a:rPr>
              <a:t>Supply </a:t>
            </a:r>
            <a:r>
              <a:rPr lang="en-US" sz="3000" b="0" dirty="0">
                <a:solidFill>
                  <a:schemeClr val="tx1"/>
                </a:solidFill>
              </a:rPr>
              <a:t>and demand are the forces that make market economies work. </a:t>
            </a:r>
            <a:endParaRPr lang="en-US" sz="3000" b="0" dirty="0" smtClean="0">
              <a:solidFill>
                <a:schemeClr val="tx1"/>
              </a:solidFill>
            </a:endParaRPr>
          </a:p>
          <a:p>
            <a:pPr>
              <a:lnSpc>
                <a:spcPct val="100000"/>
              </a:lnSpc>
            </a:pPr>
            <a:r>
              <a:rPr lang="en-US" sz="3000" b="0" dirty="0" smtClean="0">
                <a:solidFill>
                  <a:schemeClr val="tx1"/>
                </a:solidFill>
              </a:rPr>
              <a:t>They </a:t>
            </a:r>
            <a:r>
              <a:rPr lang="en-US" sz="3000" b="0" dirty="0">
                <a:solidFill>
                  <a:schemeClr val="tx1"/>
                </a:solidFill>
              </a:rPr>
              <a:t>determine the quantity of each good produced and the price at which it is sold. </a:t>
            </a:r>
            <a:endParaRPr lang="en-US" sz="3000" b="0" dirty="0" smtClean="0">
              <a:solidFill>
                <a:schemeClr val="tx1"/>
              </a:solidFill>
            </a:endParaRPr>
          </a:p>
          <a:p>
            <a:pPr>
              <a:lnSpc>
                <a:spcPct val="100000"/>
              </a:lnSpc>
            </a:pPr>
            <a:r>
              <a:rPr lang="en-US" sz="3000" b="0" dirty="0" smtClean="0">
                <a:solidFill>
                  <a:schemeClr val="tx1"/>
                </a:solidFill>
              </a:rPr>
              <a:t>If </a:t>
            </a:r>
            <a:r>
              <a:rPr lang="en-US" sz="3000" b="0" dirty="0">
                <a:solidFill>
                  <a:schemeClr val="tx1"/>
                </a:solidFill>
              </a:rPr>
              <a:t>you want to know how any event or policy will affect the economy, you must think first about how it will affect supply and demand.</a:t>
            </a:r>
            <a:endParaRPr lang="en-US" sz="3000" b="0" dirty="0" smtClean="0">
              <a:solidFill>
                <a:schemeClr val="tx1"/>
              </a:solidFill>
            </a:endParaRPr>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a:xfrm>
            <a:off x="9256782" y="6356351"/>
            <a:ext cx="1828800" cy="365125"/>
          </a:xfrm>
        </p:spPr>
        <p:txBody>
          <a:bodyPr/>
          <a:lstStyle/>
          <a:p>
            <a:r>
              <a:rPr lang="en-US" dirty="0" smtClean="0"/>
              <a:t>4-</a:t>
            </a:r>
            <a:fld id="{0FF54DE5-C571-48E8-A5BC-B369434E2F44}" type="slidenum">
              <a:rPr lang="en-US" smtClean="0"/>
              <a:pPr/>
              <a:t>3</a:t>
            </a:fld>
            <a:endParaRPr lang="en-US" dirty="0"/>
          </a:p>
        </p:txBody>
      </p:sp>
    </p:spTree>
    <p:extLst>
      <p:ext uri="{BB962C8B-B14F-4D97-AF65-F5344CB8AC3E}">
        <p14:creationId xmlns:p14="http://schemas.microsoft.com/office/powerpoint/2010/main" val="2477234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67733"/>
            <a:ext cx="12190482" cy="1096962"/>
          </a:xfrm>
        </p:spPr>
        <p:txBody>
          <a:bodyPr>
            <a:normAutofit/>
          </a:bodyPr>
          <a:lstStyle/>
          <a:p>
            <a:r>
              <a:rPr lang="en-US" sz="4400" dirty="0" smtClean="0"/>
              <a:t>MARKETS AND COMPETITION</a:t>
            </a:r>
            <a:endParaRPr lang="en-US" sz="4400" dirty="0"/>
          </a:p>
        </p:txBody>
      </p:sp>
      <p:sp>
        <p:nvSpPr>
          <p:cNvPr id="14" name="Content Placeholder 13"/>
          <p:cNvSpPr>
            <a:spLocks noGrp="1"/>
          </p:cNvSpPr>
          <p:nvPr>
            <p:ph idx="1"/>
          </p:nvPr>
        </p:nvSpPr>
        <p:spPr>
          <a:xfrm>
            <a:off x="1122299" y="1561875"/>
            <a:ext cx="9982200" cy="3958401"/>
          </a:xfrm>
        </p:spPr>
        <p:txBody>
          <a:bodyPr anchor="ctr">
            <a:normAutofit/>
          </a:bodyPr>
          <a:lstStyle/>
          <a:p>
            <a:pPr>
              <a:lnSpc>
                <a:spcPct val="100000"/>
              </a:lnSpc>
            </a:pPr>
            <a:r>
              <a:rPr lang="en-US" sz="3200" b="0" dirty="0">
                <a:solidFill>
                  <a:schemeClr val="tx1"/>
                </a:solidFill>
              </a:rPr>
              <a:t>The terms </a:t>
            </a:r>
            <a:r>
              <a:rPr lang="en-US" sz="3200" b="0" i="1" dirty="0">
                <a:solidFill>
                  <a:schemeClr val="tx1"/>
                </a:solidFill>
              </a:rPr>
              <a:t>supply</a:t>
            </a:r>
            <a:r>
              <a:rPr lang="en-US" sz="3200" b="0" dirty="0">
                <a:solidFill>
                  <a:schemeClr val="tx1"/>
                </a:solidFill>
              </a:rPr>
              <a:t> and </a:t>
            </a:r>
            <a:r>
              <a:rPr lang="en-US" sz="3200" b="0" i="1" dirty="0">
                <a:solidFill>
                  <a:schemeClr val="tx1"/>
                </a:solidFill>
              </a:rPr>
              <a:t>demand</a:t>
            </a:r>
            <a:r>
              <a:rPr lang="en-US" sz="3200" b="0" dirty="0">
                <a:solidFill>
                  <a:schemeClr val="tx1"/>
                </a:solidFill>
              </a:rPr>
              <a:t> refer to the behaviour of people as they interact with one another in competitive markets. </a:t>
            </a:r>
            <a:endParaRPr lang="en-US" sz="3200" b="0" dirty="0" smtClean="0">
              <a:solidFill>
                <a:schemeClr val="tx1"/>
              </a:solidFill>
            </a:endParaRPr>
          </a:p>
          <a:p>
            <a:pPr>
              <a:lnSpc>
                <a:spcPct val="100000"/>
              </a:lnSpc>
            </a:pPr>
            <a:r>
              <a:rPr lang="en-US" sz="3200" b="0" dirty="0" smtClean="0">
                <a:solidFill>
                  <a:schemeClr val="tx1"/>
                </a:solidFill>
              </a:rPr>
              <a:t>Before </a:t>
            </a:r>
            <a:r>
              <a:rPr lang="en-US" sz="3200" b="0" dirty="0">
                <a:solidFill>
                  <a:schemeClr val="tx1"/>
                </a:solidFill>
              </a:rPr>
              <a:t>discussing how buyers and sellers behave, let’s first consider more fully what we mean by a</a:t>
            </a:r>
            <a:r>
              <a:rPr lang="en-US" sz="3200" b="0" dirty="0" smtClean="0">
                <a:solidFill>
                  <a:schemeClr val="tx1"/>
                </a:solidFill>
              </a:rPr>
              <a:t> </a:t>
            </a:r>
            <a:r>
              <a:rPr lang="en-US" sz="3200" b="0" i="1" dirty="0" smtClean="0">
                <a:solidFill>
                  <a:schemeClr val="tx1"/>
                </a:solidFill>
              </a:rPr>
              <a:t>market</a:t>
            </a:r>
            <a:r>
              <a:rPr lang="en-US" sz="3200" b="0" dirty="0" smtClean="0">
                <a:solidFill>
                  <a:schemeClr val="tx1"/>
                </a:solidFill>
              </a:rPr>
              <a:t> </a:t>
            </a:r>
            <a:r>
              <a:rPr lang="en-US" sz="3200" b="0" dirty="0">
                <a:solidFill>
                  <a:schemeClr val="tx1"/>
                </a:solidFill>
              </a:rPr>
              <a:t>and</a:t>
            </a:r>
            <a:r>
              <a:rPr lang="en-US" sz="3200" b="0" dirty="0" smtClean="0">
                <a:solidFill>
                  <a:schemeClr val="tx1"/>
                </a:solidFill>
              </a:rPr>
              <a:t> </a:t>
            </a:r>
            <a:r>
              <a:rPr lang="en-US" sz="3200" b="0" i="1" dirty="0" smtClean="0">
                <a:solidFill>
                  <a:schemeClr val="tx1"/>
                </a:solidFill>
              </a:rPr>
              <a:t>competition</a:t>
            </a:r>
            <a:r>
              <a:rPr lang="en-US" sz="3200" b="0" dirty="0" smtClean="0">
                <a:solidFill>
                  <a:schemeClr val="tx1"/>
                </a:solidFill>
              </a:rPr>
              <a:t>.</a:t>
            </a:r>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4</a:t>
            </a:fld>
            <a:endParaRPr lang="en-US" dirty="0"/>
          </a:p>
        </p:txBody>
      </p:sp>
    </p:spTree>
    <p:extLst>
      <p:ext uri="{BB962C8B-B14F-4D97-AF65-F5344CB8AC3E}">
        <p14:creationId xmlns:p14="http://schemas.microsoft.com/office/powerpoint/2010/main" val="28150791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67733"/>
            <a:ext cx="12190482" cy="1096962"/>
          </a:xfrm>
        </p:spPr>
        <p:txBody>
          <a:bodyPr>
            <a:normAutofit/>
          </a:bodyPr>
          <a:lstStyle/>
          <a:p>
            <a:r>
              <a:rPr lang="en-US" sz="4400" dirty="0" smtClean="0"/>
              <a:t>What Is a Market?</a:t>
            </a:r>
            <a:endParaRPr lang="en-US" sz="4400" dirty="0"/>
          </a:p>
        </p:txBody>
      </p:sp>
      <p:sp>
        <p:nvSpPr>
          <p:cNvPr id="14" name="Content Placeholder 13"/>
          <p:cNvSpPr>
            <a:spLocks noGrp="1"/>
          </p:cNvSpPr>
          <p:nvPr>
            <p:ph idx="1"/>
          </p:nvPr>
        </p:nvSpPr>
        <p:spPr>
          <a:xfrm>
            <a:off x="1122299" y="1951335"/>
            <a:ext cx="9982200" cy="2035366"/>
          </a:xfrm>
        </p:spPr>
        <p:txBody>
          <a:bodyPr anchor="ctr">
            <a:normAutofit/>
          </a:bodyPr>
          <a:lstStyle/>
          <a:p>
            <a:pPr>
              <a:lnSpc>
                <a:spcPct val="100000"/>
              </a:lnSpc>
            </a:pPr>
            <a:r>
              <a:rPr lang="en-US" sz="3600" dirty="0" smtClean="0">
                <a:solidFill>
                  <a:schemeClr val="tx1"/>
                </a:solidFill>
              </a:rPr>
              <a:t>Market</a:t>
            </a:r>
            <a:r>
              <a:rPr lang="en-US" sz="3600" b="0" dirty="0" smtClean="0">
                <a:solidFill>
                  <a:schemeClr val="tx1"/>
                </a:solidFill>
              </a:rPr>
              <a:t>: a group of buyers and sellers of a particular good or service</a:t>
            </a:r>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5</a:t>
            </a:fld>
            <a:endParaRPr lang="en-US" dirty="0"/>
          </a:p>
        </p:txBody>
      </p:sp>
    </p:spTree>
    <p:extLst>
      <p:ext uri="{BB962C8B-B14F-4D97-AF65-F5344CB8AC3E}">
        <p14:creationId xmlns:p14="http://schemas.microsoft.com/office/powerpoint/2010/main" val="87830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42333"/>
            <a:ext cx="12190482" cy="1096962"/>
          </a:xfrm>
        </p:spPr>
        <p:txBody>
          <a:bodyPr>
            <a:normAutofit/>
          </a:bodyPr>
          <a:lstStyle/>
          <a:p>
            <a:r>
              <a:rPr lang="en-US" sz="4400" dirty="0" smtClean="0"/>
              <a:t>What Is Competition?</a:t>
            </a:r>
            <a:endParaRPr lang="en-US" sz="4400" dirty="0"/>
          </a:p>
        </p:txBody>
      </p:sp>
      <p:sp>
        <p:nvSpPr>
          <p:cNvPr id="14" name="Content Placeholder 13"/>
          <p:cNvSpPr>
            <a:spLocks noGrp="1"/>
          </p:cNvSpPr>
          <p:nvPr>
            <p:ph idx="1"/>
          </p:nvPr>
        </p:nvSpPr>
        <p:spPr>
          <a:xfrm>
            <a:off x="1122299" y="2069866"/>
            <a:ext cx="9982200" cy="2035366"/>
          </a:xfrm>
        </p:spPr>
        <p:txBody>
          <a:bodyPr anchor="ctr">
            <a:normAutofit fontScale="92500"/>
          </a:bodyPr>
          <a:lstStyle/>
          <a:p>
            <a:pPr>
              <a:lnSpc>
                <a:spcPct val="100000"/>
              </a:lnSpc>
            </a:pPr>
            <a:r>
              <a:rPr lang="en-US" sz="3600" dirty="0" smtClean="0"/>
              <a:t>Competitive market</a:t>
            </a:r>
            <a:r>
              <a:rPr lang="en-US" sz="3600" b="0" dirty="0" smtClean="0"/>
              <a:t>: a market in which there are many buyers and many sellers so that each has a negligible impact on the market price</a:t>
            </a:r>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6</a:t>
            </a:fld>
            <a:endParaRPr lang="en-US" dirty="0"/>
          </a:p>
        </p:txBody>
      </p:sp>
    </p:spTree>
    <p:extLst>
      <p:ext uri="{BB962C8B-B14F-4D97-AF65-F5344CB8AC3E}">
        <p14:creationId xmlns:p14="http://schemas.microsoft.com/office/powerpoint/2010/main" val="27160478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6174" y="2035758"/>
            <a:ext cx="9744075" cy="3140365"/>
          </a:xfrm>
        </p:spPr>
        <p:txBody>
          <a:bodyPr>
            <a:normAutofit/>
          </a:bodyPr>
          <a:lstStyle/>
          <a:p>
            <a:r>
              <a:rPr lang="en-US" sz="3600" dirty="0" smtClean="0">
                <a:solidFill>
                  <a:srgbClr val="000000"/>
                </a:solidFill>
                <a:latin typeface="Century Gothic"/>
                <a:cs typeface="Century Gothic"/>
              </a:rPr>
              <a:t>What is a market?</a:t>
            </a:r>
          </a:p>
          <a:p>
            <a:r>
              <a:rPr lang="en-US" sz="3600" dirty="0" smtClean="0">
                <a:solidFill>
                  <a:srgbClr val="000000"/>
                </a:solidFill>
                <a:latin typeface="Century Gothic"/>
                <a:cs typeface="Century Gothic"/>
              </a:rPr>
              <a:t>What are the features of a competitive market?</a:t>
            </a:r>
            <a:endParaRPr lang="en-US" sz="3600" dirty="0">
              <a:solidFill>
                <a:srgbClr val="000000"/>
              </a:solidFill>
              <a:latin typeface="Century Gothic"/>
              <a:cs typeface="Century Gothic"/>
            </a:endParaRPr>
          </a:p>
          <a:p>
            <a:endParaRPr lang="en-US" sz="3600" dirty="0">
              <a:solidFill>
                <a:srgbClr val="660066"/>
              </a:solidFill>
              <a:latin typeface="Century Gothic"/>
              <a:cs typeface="Century Gothic"/>
            </a:endParaRPr>
          </a:p>
        </p:txBody>
      </p:sp>
      <p:sp>
        <p:nvSpPr>
          <p:cNvPr id="6" name="Slide Number Placeholder 5"/>
          <p:cNvSpPr>
            <a:spLocks noGrp="1"/>
          </p:cNvSpPr>
          <p:nvPr>
            <p:ph type="sldNum" sz="quarter" idx="12"/>
          </p:nvPr>
        </p:nvSpPr>
        <p:spPr/>
        <p:txBody>
          <a:bodyPr/>
          <a:lstStyle/>
          <a:p>
            <a:r>
              <a:rPr lang="en-US" dirty="0" smtClean="0"/>
              <a:t>4-</a:t>
            </a:r>
            <a:fld id="{22C1DC5E-AE66-8645-9971-1B26E9033952}" type="slidenum">
              <a:rPr lang="en-US" smtClean="0"/>
              <a:pPr/>
              <a:t>7</a:t>
            </a:fld>
            <a:endParaRPr lang="en-US" dirty="0"/>
          </a:p>
        </p:txBody>
      </p:sp>
      <p:sp>
        <p:nvSpPr>
          <p:cNvPr id="9" name="Footer Placeholder 8"/>
          <p:cNvSpPr>
            <a:spLocks noGrp="1"/>
          </p:cNvSpPr>
          <p:nvPr>
            <p:ph type="ftr" sz="quarter" idx="11"/>
          </p:nvPr>
        </p:nvSpPr>
        <p:spPr/>
        <p:txBody>
          <a:bodyPr/>
          <a:lstStyle/>
          <a:p>
            <a:r>
              <a:rPr lang="en-US" dirty="0" smtClean="0"/>
              <a:t>Copyright © 2014 by Nelson Education Ltd. </a:t>
            </a:r>
            <a:endParaRPr lang="en-US" dirty="0"/>
          </a:p>
        </p:txBody>
      </p:sp>
    </p:spTree>
    <p:extLst>
      <p:ext uri="{BB962C8B-B14F-4D97-AF65-F5344CB8AC3E}">
        <p14:creationId xmlns:p14="http://schemas.microsoft.com/office/powerpoint/2010/main" val="40966917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55033"/>
            <a:ext cx="12190482" cy="1096962"/>
          </a:xfrm>
        </p:spPr>
        <p:txBody>
          <a:bodyPr>
            <a:normAutofit/>
          </a:bodyPr>
          <a:lstStyle/>
          <a:p>
            <a:r>
              <a:rPr lang="en-US" sz="4400" dirty="0" smtClean="0"/>
              <a:t>DEMAND</a:t>
            </a:r>
            <a:endParaRPr lang="en-US" sz="4400" dirty="0"/>
          </a:p>
        </p:txBody>
      </p:sp>
      <p:sp>
        <p:nvSpPr>
          <p:cNvPr id="14" name="Content Placeholder 13"/>
          <p:cNvSpPr>
            <a:spLocks noGrp="1"/>
          </p:cNvSpPr>
          <p:nvPr>
            <p:ph idx="1"/>
          </p:nvPr>
        </p:nvSpPr>
        <p:spPr>
          <a:xfrm>
            <a:off x="1122299" y="2069866"/>
            <a:ext cx="9982200" cy="2035366"/>
          </a:xfrm>
        </p:spPr>
        <p:txBody>
          <a:bodyPr anchor="ctr">
            <a:normAutofit/>
          </a:bodyPr>
          <a:lstStyle/>
          <a:p>
            <a:pPr>
              <a:lnSpc>
                <a:spcPct val="100000"/>
              </a:lnSpc>
            </a:pPr>
            <a:r>
              <a:rPr lang="en-US" sz="3600" b="0" dirty="0"/>
              <a:t>We begin our study of markets by examining the behaviour of </a:t>
            </a:r>
            <a:r>
              <a:rPr lang="en-US" sz="3600" b="0" dirty="0" smtClean="0"/>
              <a:t>buyers.</a:t>
            </a:r>
            <a:endParaRPr lang="en-US" sz="3600" b="0" dirty="0" smtClean="0">
              <a:solidFill>
                <a:schemeClr val="tx1"/>
              </a:solidFill>
            </a:endParaRPr>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8</a:t>
            </a:fld>
            <a:endParaRPr lang="en-US" dirty="0"/>
          </a:p>
        </p:txBody>
      </p:sp>
    </p:spTree>
    <p:extLst>
      <p:ext uri="{BB962C8B-B14F-4D97-AF65-F5344CB8AC3E}">
        <p14:creationId xmlns:p14="http://schemas.microsoft.com/office/powerpoint/2010/main" val="8834757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518" y="166158"/>
            <a:ext cx="12190482" cy="1096962"/>
          </a:xfrm>
        </p:spPr>
        <p:txBody>
          <a:bodyPr>
            <a:noAutofit/>
          </a:bodyPr>
          <a:lstStyle/>
          <a:p>
            <a:pPr algn="ctr"/>
            <a:r>
              <a:rPr lang="en-US" sz="4200" dirty="0"/>
              <a:t>The </a:t>
            </a:r>
            <a:r>
              <a:rPr lang="en-US" sz="4200" dirty="0" smtClean="0"/>
              <a:t>Demand Curve</a:t>
            </a:r>
            <a:r>
              <a:rPr lang="en-US" sz="4200" dirty="0"/>
              <a:t>: The </a:t>
            </a:r>
            <a:r>
              <a:rPr lang="en-US" sz="4200" dirty="0" smtClean="0"/>
              <a:t>Relationship </a:t>
            </a:r>
            <a:br>
              <a:rPr lang="en-US" sz="4200" dirty="0" smtClean="0"/>
            </a:br>
            <a:r>
              <a:rPr lang="en-US" sz="4200" dirty="0" smtClean="0"/>
              <a:t>Between </a:t>
            </a:r>
            <a:r>
              <a:rPr lang="en-US" sz="4200" dirty="0"/>
              <a:t>Price and Quantity </a:t>
            </a:r>
            <a:r>
              <a:rPr lang="en-US" sz="4200" dirty="0" smtClean="0"/>
              <a:t>Demanded</a:t>
            </a:r>
            <a:endParaRPr lang="en-US" sz="4200" dirty="0"/>
          </a:p>
        </p:txBody>
      </p:sp>
      <p:sp>
        <p:nvSpPr>
          <p:cNvPr id="14" name="Content Placeholder 13"/>
          <p:cNvSpPr>
            <a:spLocks noGrp="1"/>
          </p:cNvSpPr>
          <p:nvPr>
            <p:ph idx="1"/>
          </p:nvPr>
        </p:nvSpPr>
        <p:spPr>
          <a:xfrm>
            <a:off x="1122299" y="1998133"/>
            <a:ext cx="9982200" cy="3742267"/>
          </a:xfrm>
        </p:spPr>
        <p:txBody>
          <a:bodyPr anchor="t">
            <a:normAutofit/>
          </a:bodyPr>
          <a:lstStyle/>
          <a:p>
            <a:pPr>
              <a:lnSpc>
                <a:spcPct val="100000"/>
              </a:lnSpc>
            </a:pPr>
            <a:r>
              <a:rPr lang="en-US" sz="3600" dirty="0" smtClean="0"/>
              <a:t>Quantity demanded</a:t>
            </a:r>
            <a:r>
              <a:rPr lang="en-US" sz="3600" b="0" dirty="0" smtClean="0"/>
              <a:t>: </a:t>
            </a:r>
            <a:r>
              <a:rPr lang="en-US" sz="3600" b="0" dirty="0" smtClean="0">
                <a:solidFill>
                  <a:schemeClr val="tx1"/>
                </a:solidFill>
              </a:rPr>
              <a:t>the amount of a good that buyers are willing and able to purchase</a:t>
            </a:r>
          </a:p>
          <a:p>
            <a:pPr>
              <a:lnSpc>
                <a:spcPct val="100000"/>
              </a:lnSpc>
            </a:pPr>
            <a:r>
              <a:rPr lang="en-US" sz="3600" dirty="0" smtClean="0">
                <a:solidFill>
                  <a:schemeClr val="tx1"/>
                </a:solidFill>
              </a:rPr>
              <a:t>Law of demand</a:t>
            </a:r>
            <a:r>
              <a:rPr lang="en-US" sz="3600" b="0" dirty="0" smtClean="0">
                <a:solidFill>
                  <a:schemeClr val="tx1"/>
                </a:solidFill>
              </a:rPr>
              <a:t>: the </a:t>
            </a:r>
            <a:r>
              <a:rPr lang="en-US" sz="3600" b="0" dirty="0">
                <a:solidFill>
                  <a:schemeClr val="tx1"/>
                </a:solidFill>
              </a:rPr>
              <a:t>claim that, other things equal, the quantity demanded of a good falls when the price of the good </a:t>
            </a:r>
            <a:r>
              <a:rPr lang="en-US" sz="3600" b="0" dirty="0" smtClean="0">
                <a:solidFill>
                  <a:schemeClr val="tx1"/>
                </a:solidFill>
              </a:rPr>
              <a:t>rises</a:t>
            </a:r>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9</a:t>
            </a:fld>
            <a:endParaRPr lang="en-US" dirty="0"/>
          </a:p>
        </p:txBody>
      </p:sp>
    </p:spTree>
    <p:extLst>
      <p:ext uri="{BB962C8B-B14F-4D97-AF65-F5344CB8AC3E}">
        <p14:creationId xmlns:p14="http://schemas.microsoft.com/office/powerpoint/2010/main" val="23012576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13"/>
          <p:cNvSpPr>
            <a:spLocks noGrp="1"/>
          </p:cNvSpPr>
          <p:nvPr>
            <p:ph idx="1"/>
          </p:nvPr>
        </p:nvSpPr>
        <p:spPr>
          <a:xfrm>
            <a:off x="1106424" y="2146300"/>
            <a:ext cx="9982200" cy="3911600"/>
          </a:xfrm>
        </p:spPr>
        <p:txBody>
          <a:bodyPr anchor="ctr">
            <a:normAutofit/>
          </a:bodyPr>
          <a:lstStyle/>
          <a:p>
            <a:pPr>
              <a:lnSpc>
                <a:spcPct val="100000"/>
              </a:lnSpc>
            </a:pPr>
            <a:r>
              <a:rPr lang="en-US" sz="3600" dirty="0" smtClean="0">
                <a:solidFill>
                  <a:schemeClr val="tx1"/>
                </a:solidFill>
              </a:rPr>
              <a:t>Demand schedule: </a:t>
            </a:r>
            <a:r>
              <a:rPr lang="en-US" sz="3600" b="0" dirty="0" smtClean="0">
                <a:solidFill>
                  <a:schemeClr val="tx1"/>
                </a:solidFill>
              </a:rPr>
              <a:t>a </a:t>
            </a:r>
            <a:r>
              <a:rPr lang="en-US" sz="3600" b="0" dirty="0">
                <a:solidFill>
                  <a:schemeClr val="tx1"/>
                </a:solidFill>
              </a:rPr>
              <a:t>table that shows the relationship between the price of a good and the quantity </a:t>
            </a:r>
            <a:r>
              <a:rPr lang="en-US" sz="3600" b="0" dirty="0" smtClean="0">
                <a:solidFill>
                  <a:schemeClr val="tx1"/>
                </a:solidFill>
              </a:rPr>
              <a:t>demanded</a:t>
            </a:r>
          </a:p>
          <a:p>
            <a:pPr>
              <a:lnSpc>
                <a:spcPct val="100000"/>
              </a:lnSpc>
            </a:pPr>
            <a:r>
              <a:rPr lang="en-US" sz="3600" dirty="0" smtClean="0">
                <a:solidFill>
                  <a:schemeClr val="tx1"/>
                </a:solidFill>
              </a:rPr>
              <a:t>Demand curve: </a:t>
            </a:r>
            <a:r>
              <a:rPr lang="en-US" sz="3600" b="0" dirty="0" smtClean="0">
                <a:solidFill>
                  <a:schemeClr val="tx1"/>
                </a:solidFill>
              </a:rPr>
              <a:t>a </a:t>
            </a:r>
            <a:r>
              <a:rPr lang="en-US" sz="3600" b="0" dirty="0">
                <a:solidFill>
                  <a:schemeClr val="tx1"/>
                </a:solidFill>
              </a:rPr>
              <a:t>graph of the relationship between the price of a good and the quantity </a:t>
            </a:r>
            <a:r>
              <a:rPr lang="en-US" sz="3600" b="0" dirty="0" smtClean="0">
                <a:solidFill>
                  <a:schemeClr val="tx1"/>
                </a:solidFill>
              </a:rPr>
              <a:t>demanded</a:t>
            </a:r>
          </a:p>
          <a:p>
            <a:pPr>
              <a:lnSpc>
                <a:spcPct val="100000"/>
              </a:lnSpc>
            </a:pPr>
            <a:endParaRPr lang="en-US" sz="3200" dirty="0">
              <a:solidFill>
                <a:schemeClr val="tx1"/>
              </a:solidFill>
            </a:endParaRPr>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10</a:t>
            </a:fld>
            <a:endParaRPr lang="en-US" dirty="0"/>
          </a:p>
        </p:txBody>
      </p:sp>
      <p:sp>
        <p:nvSpPr>
          <p:cNvPr id="8" name="Title 12"/>
          <p:cNvSpPr>
            <a:spLocks noGrp="1"/>
          </p:cNvSpPr>
          <p:nvPr>
            <p:ph type="title"/>
          </p:nvPr>
        </p:nvSpPr>
        <p:spPr>
          <a:xfrm>
            <a:off x="1518" y="156633"/>
            <a:ext cx="12190482" cy="1096962"/>
          </a:xfrm>
        </p:spPr>
        <p:txBody>
          <a:bodyPr>
            <a:noAutofit/>
          </a:bodyPr>
          <a:lstStyle/>
          <a:p>
            <a:pPr algn="ctr"/>
            <a:r>
              <a:rPr lang="en-US" sz="4200" dirty="0"/>
              <a:t>The </a:t>
            </a:r>
            <a:r>
              <a:rPr lang="en-US" sz="4200" dirty="0" smtClean="0"/>
              <a:t>Demand Curve</a:t>
            </a:r>
            <a:r>
              <a:rPr lang="en-US" sz="4200" dirty="0"/>
              <a:t>: The </a:t>
            </a:r>
            <a:r>
              <a:rPr lang="en-US" sz="4200" dirty="0" smtClean="0"/>
              <a:t>Relationship </a:t>
            </a:r>
            <a:br>
              <a:rPr lang="en-US" sz="4200" dirty="0" smtClean="0"/>
            </a:br>
            <a:r>
              <a:rPr lang="en-US" sz="4200" dirty="0" smtClean="0"/>
              <a:t>Between </a:t>
            </a:r>
            <a:r>
              <a:rPr lang="en-US" sz="4200" dirty="0"/>
              <a:t>Price and Quantity </a:t>
            </a:r>
            <a:r>
              <a:rPr lang="en-US" sz="4200" dirty="0" smtClean="0"/>
              <a:t>Demanded</a:t>
            </a:r>
            <a:endParaRPr lang="en-US" sz="4200" dirty="0"/>
          </a:p>
        </p:txBody>
      </p:sp>
    </p:spTree>
    <p:extLst>
      <p:ext uri="{BB962C8B-B14F-4D97-AF65-F5344CB8AC3E}">
        <p14:creationId xmlns:p14="http://schemas.microsoft.com/office/powerpoint/2010/main" val="1787406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67733"/>
            <a:ext cx="12190482" cy="1096962"/>
          </a:xfrm>
        </p:spPr>
        <p:txBody>
          <a:bodyPr>
            <a:normAutofit fontScale="90000"/>
          </a:bodyPr>
          <a:lstStyle/>
          <a:p>
            <a:r>
              <a:rPr lang="en-US" sz="4900" dirty="0" smtClean="0"/>
              <a:t>FIGURE 4.1:</a:t>
            </a:r>
            <a:r>
              <a:rPr lang="en-US" sz="4400" dirty="0" smtClean="0"/>
              <a:t/>
            </a:r>
            <a:br>
              <a:rPr lang="en-US" sz="4400" dirty="0" smtClean="0"/>
            </a:br>
            <a:r>
              <a:rPr lang="en-US" sz="3600" dirty="0" smtClean="0"/>
              <a:t>Catherine’s Demand Schedule and Demand Curve</a:t>
            </a:r>
            <a:endParaRPr lang="en-US" sz="3600" dirty="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7" name="Slide Number Placeholder 6"/>
          <p:cNvSpPr>
            <a:spLocks noGrp="1"/>
          </p:cNvSpPr>
          <p:nvPr>
            <p:ph type="sldNum" sz="quarter" idx="12"/>
          </p:nvPr>
        </p:nvSpPr>
        <p:spPr/>
        <p:txBody>
          <a:bodyPr/>
          <a:lstStyle/>
          <a:p>
            <a:r>
              <a:rPr lang="en-US" dirty="0" smtClean="0"/>
              <a:t>4-</a:t>
            </a:r>
            <a:fld id="{0FF54DE5-C571-48E8-A5BC-B369434E2F44}" type="slidenum">
              <a:rPr lang="en-US" smtClean="0"/>
              <a:pPr/>
              <a:t>11</a:t>
            </a:fld>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51234" y="1558414"/>
            <a:ext cx="9740615" cy="4469460"/>
          </a:xfrm>
          <a:prstGeom prst="rect">
            <a:avLst/>
          </a:prstGeom>
        </p:spPr>
      </p:pic>
    </p:spTree>
    <p:extLst>
      <p:ext uri="{BB962C8B-B14F-4D97-AF65-F5344CB8AC3E}">
        <p14:creationId xmlns:p14="http://schemas.microsoft.com/office/powerpoint/2010/main" val="20946203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38100"/>
            <a:ext cx="12192000" cy="1096962"/>
          </a:xfrm>
        </p:spPr>
        <p:txBody>
          <a:bodyPr>
            <a:noAutofit/>
          </a:bodyPr>
          <a:lstStyle/>
          <a:p>
            <a:r>
              <a:rPr lang="en-US" dirty="0" smtClean="0"/>
              <a:t>Market Demand </a:t>
            </a:r>
            <a:r>
              <a:rPr lang="en-US" dirty="0"/>
              <a:t>versus </a:t>
            </a:r>
            <a:r>
              <a:rPr lang="en-US" dirty="0" smtClean="0"/>
              <a:t>Individual Demand</a:t>
            </a:r>
            <a:endParaRPr lang="en-US" dirty="0"/>
          </a:p>
        </p:txBody>
      </p:sp>
      <p:sp>
        <p:nvSpPr>
          <p:cNvPr id="14" name="Content Placeholder 13"/>
          <p:cNvSpPr>
            <a:spLocks noGrp="1"/>
          </p:cNvSpPr>
          <p:nvPr>
            <p:ph idx="1"/>
          </p:nvPr>
        </p:nvSpPr>
        <p:spPr>
          <a:xfrm>
            <a:off x="1104900" y="2139447"/>
            <a:ext cx="9982200" cy="2035366"/>
          </a:xfrm>
        </p:spPr>
        <p:txBody>
          <a:bodyPr anchor="ctr">
            <a:normAutofit/>
          </a:bodyPr>
          <a:lstStyle/>
          <a:p>
            <a:pPr marL="0" indent="0">
              <a:lnSpc>
                <a:spcPct val="100000"/>
              </a:lnSpc>
              <a:buNone/>
            </a:pPr>
            <a:r>
              <a:rPr lang="en-US" sz="3600" dirty="0" smtClean="0"/>
              <a:t>Market demand: </a:t>
            </a:r>
            <a:r>
              <a:rPr lang="en-US" sz="3600" b="0" dirty="0" smtClean="0"/>
              <a:t>the sum of all the individual demands for a particular good or service</a:t>
            </a:r>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12</a:t>
            </a:fld>
            <a:endParaRPr lang="en-US" dirty="0"/>
          </a:p>
        </p:txBody>
      </p:sp>
    </p:spTree>
    <p:extLst>
      <p:ext uri="{BB962C8B-B14F-4D97-AF65-F5344CB8AC3E}">
        <p14:creationId xmlns:p14="http://schemas.microsoft.com/office/powerpoint/2010/main" val="22406159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55033"/>
            <a:ext cx="12190482" cy="1096962"/>
          </a:xfrm>
        </p:spPr>
        <p:txBody>
          <a:bodyPr>
            <a:normAutofit fontScale="90000"/>
          </a:bodyPr>
          <a:lstStyle/>
          <a:p>
            <a:r>
              <a:rPr lang="en-US" sz="4900" dirty="0" smtClean="0"/>
              <a:t>FIGURE 4.2:</a:t>
            </a:r>
            <a:r>
              <a:rPr lang="en-US" sz="4400" dirty="0" smtClean="0"/>
              <a:t/>
            </a:r>
            <a:br>
              <a:rPr lang="en-US" sz="4400" dirty="0" smtClean="0"/>
            </a:br>
            <a:r>
              <a:rPr lang="en-US" sz="3600" dirty="0" smtClean="0"/>
              <a:t>Market Demand as the Sum of Individual Demands</a:t>
            </a:r>
            <a:endParaRPr lang="en-US" sz="3600" dirty="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7" name="Slide Number Placeholder 6"/>
          <p:cNvSpPr>
            <a:spLocks noGrp="1"/>
          </p:cNvSpPr>
          <p:nvPr>
            <p:ph type="sldNum" sz="quarter" idx="12"/>
          </p:nvPr>
        </p:nvSpPr>
        <p:spPr/>
        <p:txBody>
          <a:bodyPr/>
          <a:lstStyle/>
          <a:p>
            <a:r>
              <a:rPr lang="en-US" dirty="0" smtClean="0"/>
              <a:t>4-</a:t>
            </a:r>
            <a:fld id="{0FF54DE5-C571-48E8-A5BC-B369434E2F44}" type="slidenum">
              <a:rPr lang="en-US" smtClean="0"/>
              <a:pPr/>
              <a:t>13</a:t>
            </a:fld>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5601" y="2095499"/>
            <a:ext cx="10829346" cy="2286001"/>
          </a:xfrm>
          <a:prstGeom prst="rect">
            <a:avLst/>
          </a:prstGeom>
        </p:spPr>
      </p:pic>
    </p:spTree>
    <p:extLst>
      <p:ext uri="{BB962C8B-B14F-4D97-AF65-F5344CB8AC3E}">
        <p14:creationId xmlns:p14="http://schemas.microsoft.com/office/powerpoint/2010/main" val="7705927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55033"/>
            <a:ext cx="12190482" cy="1096962"/>
          </a:xfrm>
        </p:spPr>
        <p:txBody>
          <a:bodyPr>
            <a:normAutofit/>
          </a:bodyPr>
          <a:lstStyle/>
          <a:p>
            <a:r>
              <a:rPr lang="en-US" sz="4400" dirty="0" smtClean="0"/>
              <a:t>FIGURE 4.2 </a:t>
            </a:r>
            <a:r>
              <a:rPr lang="en-US" sz="3200" i="1" dirty="0" smtClean="0"/>
              <a:t>(continued)</a:t>
            </a:r>
            <a:endParaRPr lang="en-US" sz="3200" dirty="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14</a:t>
            </a:fld>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1276" y="2021714"/>
            <a:ext cx="3503049" cy="3023465"/>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42637" y="2021714"/>
            <a:ext cx="3420238" cy="3041915"/>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11303" y="2021713"/>
            <a:ext cx="3406505" cy="3023465"/>
          </a:xfrm>
          <a:prstGeom prst="rect">
            <a:avLst/>
          </a:prstGeom>
        </p:spPr>
      </p:pic>
    </p:spTree>
    <p:extLst>
      <p:ext uri="{BB962C8B-B14F-4D97-AF65-F5344CB8AC3E}">
        <p14:creationId xmlns:p14="http://schemas.microsoft.com/office/powerpoint/2010/main" val="42622876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80433"/>
            <a:ext cx="12190482" cy="1096962"/>
          </a:xfrm>
        </p:spPr>
        <p:txBody>
          <a:bodyPr>
            <a:normAutofit/>
          </a:bodyPr>
          <a:lstStyle/>
          <a:p>
            <a:r>
              <a:rPr lang="en-US" sz="4400" dirty="0" smtClean="0"/>
              <a:t>Shifts in the Demand Curve</a:t>
            </a:r>
            <a:endParaRPr lang="en-US" sz="4400" dirty="0"/>
          </a:p>
        </p:txBody>
      </p:sp>
      <p:sp>
        <p:nvSpPr>
          <p:cNvPr id="14" name="Content Placeholder 13"/>
          <p:cNvSpPr>
            <a:spLocks noGrp="1"/>
          </p:cNvSpPr>
          <p:nvPr>
            <p:ph idx="1"/>
          </p:nvPr>
        </p:nvSpPr>
        <p:spPr>
          <a:xfrm>
            <a:off x="1104900" y="2054782"/>
            <a:ext cx="9982200" cy="2771220"/>
          </a:xfrm>
        </p:spPr>
        <p:txBody>
          <a:bodyPr anchor="ctr">
            <a:normAutofit/>
          </a:bodyPr>
          <a:lstStyle/>
          <a:p>
            <a:pPr>
              <a:lnSpc>
                <a:spcPct val="110000"/>
              </a:lnSpc>
            </a:pPr>
            <a:r>
              <a:rPr lang="en-US" sz="3600" b="0" dirty="0" smtClean="0"/>
              <a:t>Any change that rises the quantities that purchasers wish to purchase at a given price shifts the demand curve to the right and vice versa.</a:t>
            </a:r>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15</a:t>
            </a:fld>
            <a:endParaRPr lang="en-US" dirty="0"/>
          </a:p>
        </p:txBody>
      </p:sp>
    </p:spTree>
    <p:extLst>
      <p:ext uri="{BB962C8B-B14F-4D97-AF65-F5344CB8AC3E}">
        <p14:creationId xmlns:p14="http://schemas.microsoft.com/office/powerpoint/2010/main" val="2138962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a:bodyPr>
          <a:lstStyle/>
          <a:p>
            <a:r>
              <a:rPr lang="en-US" sz="4400" dirty="0" smtClean="0"/>
              <a:t>Shifts in the Demand Curve</a:t>
            </a:r>
            <a:endParaRPr lang="en-US" sz="4400" dirty="0"/>
          </a:p>
        </p:txBody>
      </p:sp>
      <p:sp>
        <p:nvSpPr>
          <p:cNvPr id="14" name="Content Placeholder 13"/>
          <p:cNvSpPr>
            <a:spLocks noGrp="1"/>
          </p:cNvSpPr>
          <p:nvPr>
            <p:ph idx="1"/>
          </p:nvPr>
        </p:nvSpPr>
        <p:spPr>
          <a:xfrm>
            <a:off x="1104900" y="1591732"/>
            <a:ext cx="9721850" cy="4536017"/>
          </a:xfrm>
        </p:spPr>
        <p:txBody>
          <a:bodyPr anchor="t">
            <a:noAutofit/>
          </a:bodyPr>
          <a:lstStyle/>
          <a:p>
            <a:pPr>
              <a:lnSpc>
                <a:spcPct val="110000"/>
              </a:lnSpc>
            </a:pPr>
            <a:r>
              <a:rPr lang="en-US" sz="3200" b="0" dirty="0" smtClean="0"/>
              <a:t>Factors that shift the demand curve:</a:t>
            </a:r>
          </a:p>
          <a:p>
            <a:pPr lvl="1">
              <a:lnSpc>
                <a:spcPct val="110000"/>
              </a:lnSpc>
            </a:pPr>
            <a:r>
              <a:rPr lang="en-US" sz="3200" dirty="0" smtClean="0"/>
              <a:t>Income:</a:t>
            </a:r>
          </a:p>
          <a:p>
            <a:pPr lvl="2">
              <a:lnSpc>
                <a:spcPct val="110000"/>
              </a:lnSpc>
            </a:pPr>
            <a:r>
              <a:rPr lang="en-US" sz="3200" dirty="0" smtClean="0"/>
              <a:t>Normal good</a:t>
            </a:r>
            <a:r>
              <a:rPr lang="en-US" sz="3200" b="0" dirty="0" smtClean="0"/>
              <a:t>: a </a:t>
            </a:r>
            <a:r>
              <a:rPr lang="en-US" sz="3200" b="0" dirty="0"/>
              <a:t>good for which, other things equal, an increase in income leads to an increase in demand</a:t>
            </a:r>
          </a:p>
          <a:p>
            <a:pPr lvl="2">
              <a:lnSpc>
                <a:spcPct val="110000"/>
              </a:lnSpc>
            </a:pPr>
            <a:r>
              <a:rPr lang="en-US" sz="3200" dirty="0" smtClean="0"/>
              <a:t>Inferior good</a:t>
            </a:r>
            <a:r>
              <a:rPr lang="en-US" sz="3200" b="0" dirty="0" smtClean="0"/>
              <a:t>: a </a:t>
            </a:r>
            <a:r>
              <a:rPr lang="en-US" sz="3200" b="0" dirty="0"/>
              <a:t>good for which, other things equal, an increase in income leads to a decrease in demand</a:t>
            </a:r>
            <a:endParaRPr lang="en-US" sz="3200" b="0" dirty="0" smtClean="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16</a:t>
            </a:fld>
            <a:endParaRPr lang="en-US" dirty="0"/>
          </a:p>
        </p:txBody>
      </p:sp>
    </p:spTree>
    <p:extLst>
      <p:ext uri="{BB962C8B-B14F-4D97-AF65-F5344CB8AC3E}">
        <p14:creationId xmlns:p14="http://schemas.microsoft.com/office/powerpoint/2010/main" val="33283702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a:bodyPr>
          <a:lstStyle/>
          <a:p>
            <a:r>
              <a:rPr lang="en-US" sz="4400" dirty="0" smtClean="0"/>
              <a:t>Shifts in the Demand Curve</a:t>
            </a:r>
            <a:endParaRPr lang="en-US" sz="4400" dirty="0"/>
          </a:p>
        </p:txBody>
      </p:sp>
      <p:sp>
        <p:nvSpPr>
          <p:cNvPr id="14" name="Content Placeholder 13"/>
          <p:cNvSpPr>
            <a:spLocks noGrp="1"/>
          </p:cNvSpPr>
          <p:nvPr>
            <p:ph idx="1"/>
          </p:nvPr>
        </p:nvSpPr>
        <p:spPr>
          <a:xfrm>
            <a:off x="1104899" y="1642532"/>
            <a:ext cx="9944101" cy="4707468"/>
          </a:xfrm>
        </p:spPr>
        <p:txBody>
          <a:bodyPr anchor="t">
            <a:noAutofit/>
          </a:bodyPr>
          <a:lstStyle/>
          <a:p>
            <a:pPr>
              <a:lnSpc>
                <a:spcPct val="110000"/>
              </a:lnSpc>
            </a:pPr>
            <a:r>
              <a:rPr lang="en-US" sz="3200" b="0" dirty="0" smtClean="0"/>
              <a:t>Factors that shift the demand curve (cont’d):</a:t>
            </a:r>
          </a:p>
          <a:p>
            <a:pPr lvl="1">
              <a:lnSpc>
                <a:spcPct val="110000"/>
              </a:lnSpc>
            </a:pPr>
            <a:r>
              <a:rPr lang="en-US" sz="3200" dirty="0" smtClean="0"/>
              <a:t>Prices </a:t>
            </a:r>
            <a:r>
              <a:rPr lang="en-US" sz="3200" dirty="0"/>
              <a:t>of</a:t>
            </a:r>
            <a:r>
              <a:rPr lang="en-US" sz="3200" dirty="0" smtClean="0"/>
              <a:t> related goods:</a:t>
            </a:r>
          </a:p>
          <a:p>
            <a:pPr lvl="2">
              <a:lnSpc>
                <a:spcPct val="110000"/>
              </a:lnSpc>
            </a:pPr>
            <a:r>
              <a:rPr lang="en-US" sz="3200" dirty="0" smtClean="0"/>
              <a:t>Substitutes: </a:t>
            </a:r>
            <a:r>
              <a:rPr lang="en-US" sz="3200" b="0" dirty="0" smtClean="0"/>
              <a:t>two </a:t>
            </a:r>
            <a:r>
              <a:rPr lang="en-US" sz="3200" b="0" dirty="0"/>
              <a:t>goods for which an increase in the price of one leads to an increase in the demand for the </a:t>
            </a:r>
            <a:r>
              <a:rPr lang="en-US" sz="3200" b="0" dirty="0" smtClean="0"/>
              <a:t>other</a:t>
            </a:r>
          </a:p>
          <a:p>
            <a:pPr lvl="2">
              <a:lnSpc>
                <a:spcPct val="110000"/>
              </a:lnSpc>
            </a:pPr>
            <a:r>
              <a:rPr lang="en-US" sz="3200" dirty="0" smtClean="0"/>
              <a:t>Complements</a:t>
            </a:r>
            <a:r>
              <a:rPr lang="en-US" sz="3200" b="0" dirty="0" smtClean="0"/>
              <a:t>: two </a:t>
            </a:r>
            <a:r>
              <a:rPr lang="en-US" sz="3200" b="0" dirty="0"/>
              <a:t>goods for which an increase in the price of one leads to a decrease in the demand for the </a:t>
            </a:r>
            <a:r>
              <a:rPr lang="en-US" sz="3200" b="0" dirty="0" smtClean="0"/>
              <a:t>other</a:t>
            </a:r>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17</a:t>
            </a:fld>
            <a:endParaRPr lang="en-US" dirty="0"/>
          </a:p>
        </p:txBody>
      </p:sp>
    </p:spTree>
    <p:extLst>
      <p:ext uri="{BB962C8B-B14F-4D97-AF65-F5344CB8AC3E}">
        <p14:creationId xmlns:p14="http://schemas.microsoft.com/office/powerpoint/2010/main" val="3896102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a:bodyPr>
          <a:lstStyle/>
          <a:p>
            <a:r>
              <a:rPr lang="en-US" sz="4400" dirty="0" smtClean="0"/>
              <a:t>Shifts in the Demand Curve</a:t>
            </a:r>
            <a:endParaRPr lang="en-US" sz="4400" dirty="0"/>
          </a:p>
        </p:txBody>
      </p:sp>
      <p:sp>
        <p:nvSpPr>
          <p:cNvPr id="14" name="Content Placeholder 13"/>
          <p:cNvSpPr>
            <a:spLocks noGrp="1"/>
          </p:cNvSpPr>
          <p:nvPr>
            <p:ph idx="1"/>
          </p:nvPr>
        </p:nvSpPr>
        <p:spPr>
          <a:xfrm>
            <a:off x="1104900" y="1591733"/>
            <a:ext cx="10325100" cy="4064000"/>
          </a:xfrm>
        </p:spPr>
        <p:txBody>
          <a:bodyPr anchor="t">
            <a:normAutofit/>
          </a:bodyPr>
          <a:lstStyle/>
          <a:p>
            <a:pPr>
              <a:lnSpc>
                <a:spcPct val="110000"/>
              </a:lnSpc>
            </a:pPr>
            <a:r>
              <a:rPr lang="en-US" sz="3600" b="0" dirty="0" smtClean="0"/>
              <a:t>Factors that shift the demand curve (cont’d):</a:t>
            </a:r>
          </a:p>
          <a:p>
            <a:pPr lvl="1">
              <a:lnSpc>
                <a:spcPct val="110000"/>
              </a:lnSpc>
            </a:pPr>
            <a:r>
              <a:rPr lang="en-US" sz="3600" dirty="0" smtClean="0"/>
              <a:t>Tastes</a:t>
            </a:r>
          </a:p>
          <a:p>
            <a:pPr lvl="1">
              <a:lnSpc>
                <a:spcPct val="110000"/>
              </a:lnSpc>
            </a:pPr>
            <a:r>
              <a:rPr lang="en-US" sz="3600" dirty="0" smtClean="0"/>
              <a:t>Expectations</a:t>
            </a:r>
          </a:p>
          <a:p>
            <a:pPr lvl="1">
              <a:lnSpc>
                <a:spcPct val="110000"/>
              </a:lnSpc>
            </a:pPr>
            <a:r>
              <a:rPr lang="en-US" sz="3600" dirty="0" smtClean="0"/>
              <a:t>Number of buyers</a:t>
            </a:r>
            <a:endParaRPr lang="en-US" sz="3200" dirty="0" smtClean="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18</a:t>
            </a:fld>
            <a:endParaRPr lang="en-US" dirty="0"/>
          </a:p>
        </p:txBody>
      </p:sp>
    </p:spTree>
    <p:extLst>
      <p:ext uri="{BB962C8B-B14F-4D97-AF65-F5344CB8AC3E}">
        <p14:creationId xmlns:p14="http://schemas.microsoft.com/office/powerpoint/2010/main" val="1844051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fontScale="90000"/>
          </a:bodyPr>
          <a:lstStyle/>
          <a:p>
            <a:r>
              <a:rPr lang="en-US" sz="4900" dirty="0" smtClean="0"/>
              <a:t>FIGURE 4.3:</a:t>
            </a:r>
            <a:r>
              <a:rPr lang="en-US" sz="4400" dirty="0" smtClean="0"/>
              <a:t/>
            </a:r>
            <a:br>
              <a:rPr lang="en-US" sz="4400" dirty="0" smtClean="0"/>
            </a:br>
            <a:r>
              <a:rPr lang="en-US" sz="3600" dirty="0" smtClean="0"/>
              <a:t>Shifts in the Demand Curve</a:t>
            </a:r>
            <a:endParaRPr lang="en-US" sz="3600" dirty="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7" name="Slide Number Placeholder 6"/>
          <p:cNvSpPr>
            <a:spLocks noGrp="1"/>
          </p:cNvSpPr>
          <p:nvPr>
            <p:ph type="sldNum" sz="quarter" idx="12"/>
          </p:nvPr>
        </p:nvSpPr>
        <p:spPr/>
        <p:txBody>
          <a:bodyPr/>
          <a:lstStyle/>
          <a:p>
            <a:r>
              <a:rPr lang="en-US" dirty="0" smtClean="0"/>
              <a:t>4-</a:t>
            </a:r>
            <a:fld id="{0FF54DE5-C571-48E8-A5BC-B369434E2F44}" type="slidenum">
              <a:rPr lang="en-US" smtClean="0"/>
              <a:pPr/>
              <a:t>19</a:t>
            </a:fld>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41432" y="1676400"/>
            <a:ext cx="6393067" cy="4123400"/>
          </a:xfrm>
          <a:prstGeom prst="rect">
            <a:avLst/>
          </a:prstGeom>
        </p:spPr>
      </p:pic>
    </p:spTree>
    <p:extLst>
      <p:ext uri="{BB962C8B-B14F-4D97-AF65-F5344CB8AC3E}">
        <p14:creationId xmlns:p14="http://schemas.microsoft.com/office/powerpoint/2010/main" val="2636183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20</a:t>
            </a:fld>
            <a:endParaRPr lang="en-US" dirty="0"/>
          </a:p>
        </p:txBody>
      </p:sp>
      <p:sp>
        <p:nvSpPr>
          <p:cNvPr id="5" name="Title 12"/>
          <p:cNvSpPr>
            <a:spLocks noGrp="1"/>
          </p:cNvSpPr>
          <p:nvPr>
            <p:ph type="title"/>
          </p:nvPr>
        </p:nvSpPr>
        <p:spPr>
          <a:xfrm>
            <a:off x="0" y="93133"/>
            <a:ext cx="12190482" cy="1096962"/>
          </a:xfrm>
        </p:spPr>
        <p:txBody>
          <a:bodyPr>
            <a:normAutofit fontScale="90000"/>
          </a:bodyPr>
          <a:lstStyle/>
          <a:p>
            <a:r>
              <a:rPr lang="en-US" sz="4900" dirty="0" smtClean="0"/>
              <a:t>TABLE 4.1:</a:t>
            </a:r>
            <a:r>
              <a:rPr lang="en-US" sz="4400" dirty="0" smtClean="0"/>
              <a:t/>
            </a:r>
            <a:br>
              <a:rPr lang="en-US" sz="4400" dirty="0" smtClean="0"/>
            </a:br>
            <a:r>
              <a:rPr lang="en-US" sz="3600" dirty="0" smtClean="0"/>
              <a:t>Variables That Influence Buyers</a:t>
            </a:r>
            <a:endParaRPr lang="en-US" sz="36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6295" y="1866900"/>
            <a:ext cx="10127955" cy="2791680"/>
          </a:xfrm>
          <a:prstGeom prst="rect">
            <a:avLst/>
          </a:prstGeom>
        </p:spPr>
      </p:pic>
    </p:spTree>
    <p:extLst>
      <p:ext uri="{BB962C8B-B14F-4D97-AF65-F5344CB8AC3E}">
        <p14:creationId xmlns:p14="http://schemas.microsoft.com/office/powerpoint/2010/main" val="35537620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fontScale="90000"/>
          </a:bodyPr>
          <a:lstStyle/>
          <a:p>
            <a:r>
              <a:rPr lang="en-US" sz="4900" dirty="0" smtClean="0"/>
              <a:t>FIGURE 4.4:</a:t>
            </a:r>
            <a:r>
              <a:rPr lang="en-US" sz="4400" dirty="0" smtClean="0"/>
              <a:t/>
            </a:r>
            <a:br>
              <a:rPr lang="en-US" sz="4400" dirty="0" smtClean="0"/>
            </a:br>
            <a:r>
              <a:rPr lang="en-US" sz="3100" dirty="0" smtClean="0"/>
              <a:t>Shifts in the Demand Curve versus Movements along the Demand Curve</a:t>
            </a:r>
            <a:endParaRPr lang="en-US" sz="3100" dirty="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21</a:t>
            </a:fld>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41722" y="1810665"/>
            <a:ext cx="4687578" cy="3950039"/>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33885" y="1810665"/>
            <a:ext cx="4635868" cy="3902345"/>
          </a:xfrm>
          <a:prstGeom prst="rect">
            <a:avLst/>
          </a:prstGeom>
        </p:spPr>
      </p:pic>
    </p:spTree>
    <p:extLst>
      <p:ext uri="{BB962C8B-B14F-4D97-AF65-F5344CB8AC3E}">
        <p14:creationId xmlns:p14="http://schemas.microsoft.com/office/powerpoint/2010/main" val="3803481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38766" y="1726045"/>
            <a:ext cx="10100734" cy="4209621"/>
          </a:xfrm>
        </p:spPr>
        <p:txBody>
          <a:bodyPr>
            <a:normAutofit/>
          </a:bodyPr>
          <a:lstStyle/>
          <a:p>
            <a:r>
              <a:rPr lang="en-US" sz="3600" dirty="0">
                <a:solidFill>
                  <a:srgbClr val="000000"/>
                </a:solidFill>
                <a:latin typeface="Century Gothic"/>
                <a:cs typeface="Century Gothic"/>
              </a:rPr>
              <a:t>Make up an example of a monthly </a:t>
            </a:r>
            <a:r>
              <a:rPr lang="en-US" sz="3600" dirty="0" smtClean="0">
                <a:solidFill>
                  <a:srgbClr val="000000"/>
                </a:solidFill>
                <a:latin typeface="Century Gothic"/>
                <a:cs typeface="Century Gothic"/>
              </a:rPr>
              <a:t>demand schedule </a:t>
            </a:r>
            <a:r>
              <a:rPr lang="en-US" sz="3600" dirty="0">
                <a:solidFill>
                  <a:srgbClr val="000000"/>
                </a:solidFill>
                <a:latin typeface="Century Gothic"/>
                <a:cs typeface="Century Gothic"/>
              </a:rPr>
              <a:t>for pizza, and graph the </a:t>
            </a:r>
            <a:r>
              <a:rPr lang="en-US" sz="3600" dirty="0" smtClean="0">
                <a:solidFill>
                  <a:srgbClr val="000000"/>
                </a:solidFill>
                <a:latin typeface="Century Gothic"/>
                <a:cs typeface="Century Gothic"/>
              </a:rPr>
              <a:t>implied demand </a:t>
            </a:r>
            <a:r>
              <a:rPr lang="en-US" sz="3600" dirty="0">
                <a:solidFill>
                  <a:srgbClr val="000000"/>
                </a:solidFill>
                <a:latin typeface="Century Gothic"/>
                <a:cs typeface="Century Gothic"/>
              </a:rPr>
              <a:t>curve. </a:t>
            </a:r>
            <a:endParaRPr lang="en-US" sz="3600" dirty="0" smtClean="0">
              <a:solidFill>
                <a:srgbClr val="000000"/>
              </a:solidFill>
              <a:latin typeface="Century Gothic"/>
              <a:cs typeface="Century Gothic"/>
            </a:endParaRPr>
          </a:p>
          <a:p>
            <a:r>
              <a:rPr lang="en-US" sz="3600" dirty="0" smtClean="0">
                <a:solidFill>
                  <a:srgbClr val="000000"/>
                </a:solidFill>
                <a:latin typeface="Century Gothic"/>
                <a:cs typeface="Century Gothic"/>
              </a:rPr>
              <a:t>Give </a:t>
            </a:r>
            <a:r>
              <a:rPr lang="en-US" sz="3600" dirty="0">
                <a:solidFill>
                  <a:srgbClr val="000000"/>
                </a:solidFill>
                <a:latin typeface="Century Gothic"/>
                <a:cs typeface="Century Gothic"/>
              </a:rPr>
              <a:t>an example of something that would shift this demand curve. </a:t>
            </a:r>
            <a:endParaRPr lang="en-US" sz="3600" dirty="0" smtClean="0">
              <a:solidFill>
                <a:srgbClr val="000000"/>
              </a:solidFill>
              <a:latin typeface="Century Gothic"/>
              <a:cs typeface="Century Gothic"/>
            </a:endParaRPr>
          </a:p>
          <a:p>
            <a:r>
              <a:rPr lang="en-US" sz="3600" dirty="0" smtClean="0">
                <a:solidFill>
                  <a:srgbClr val="000000"/>
                </a:solidFill>
                <a:latin typeface="Century Gothic"/>
                <a:cs typeface="Century Gothic"/>
              </a:rPr>
              <a:t>Would </a:t>
            </a:r>
            <a:r>
              <a:rPr lang="en-US" sz="3600" dirty="0">
                <a:solidFill>
                  <a:srgbClr val="000000"/>
                </a:solidFill>
                <a:latin typeface="Century Gothic"/>
                <a:cs typeface="Century Gothic"/>
              </a:rPr>
              <a:t>a change in the price of pizza shift this demand curve?</a:t>
            </a:r>
          </a:p>
        </p:txBody>
      </p:sp>
      <p:sp>
        <p:nvSpPr>
          <p:cNvPr id="9" name="Slide Number Placeholder 8"/>
          <p:cNvSpPr>
            <a:spLocks noGrp="1"/>
          </p:cNvSpPr>
          <p:nvPr>
            <p:ph type="sldNum" sz="quarter" idx="12"/>
          </p:nvPr>
        </p:nvSpPr>
        <p:spPr/>
        <p:txBody>
          <a:bodyPr/>
          <a:lstStyle/>
          <a:p>
            <a:r>
              <a:rPr lang="en-US" dirty="0" smtClean="0"/>
              <a:t>4-</a:t>
            </a:r>
            <a:fld id="{22C1DC5E-AE66-8645-9971-1B26E9033952}" type="slidenum">
              <a:rPr lang="en-US" smtClean="0"/>
              <a:pPr/>
              <a:t>22</a:t>
            </a:fld>
            <a:endParaRPr lang="en-US" dirty="0"/>
          </a:p>
        </p:txBody>
      </p:sp>
      <p:sp>
        <p:nvSpPr>
          <p:cNvPr id="10" name="Footer Placeholder 9"/>
          <p:cNvSpPr>
            <a:spLocks noGrp="1"/>
          </p:cNvSpPr>
          <p:nvPr>
            <p:ph type="ftr" sz="quarter" idx="11"/>
          </p:nvPr>
        </p:nvSpPr>
        <p:spPr/>
        <p:txBody>
          <a:bodyPr/>
          <a:lstStyle/>
          <a:p>
            <a:r>
              <a:rPr lang="en-US" dirty="0" smtClean="0"/>
              <a:t>Copyright © 2014 by Nelson Education Ltd. </a:t>
            </a:r>
            <a:endParaRPr lang="en-US" dirty="0"/>
          </a:p>
        </p:txBody>
      </p:sp>
    </p:spTree>
    <p:extLst>
      <p:ext uri="{BB962C8B-B14F-4D97-AF65-F5344CB8AC3E}">
        <p14:creationId xmlns:p14="http://schemas.microsoft.com/office/powerpoint/2010/main" val="210550592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ChangeArrowheads="1"/>
          </p:cNvSpPr>
          <p:nvPr/>
        </p:nvSpPr>
        <p:spPr bwMode="auto">
          <a:xfrm>
            <a:off x="1138238" y="1406525"/>
            <a:ext cx="7646987" cy="178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05000"/>
              </a:lnSpc>
              <a:spcBef>
                <a:spcPct val="60000"/>
              </a:spcBef>
              <a:buClr>
                <a:srgbClr val="00B85C"/>
              </a:buClr>
              <a:buSzPct val="120000"/>
              <a:buFont typeface="Wingdings" charset="0"/>
              <a:buNone/>
            </a:pPr>
            <a:r>
              <a:rPr lang="en-US" sz="2700" dirty="0">
                <a:latin typeface="Century Gothic"/>
                <a:cs typeface="Century Gothic"/>
              </a:rPr>
              <a:t>Draw a demand curve for music</a:t>
            </a:r>
            <a:r>
              <a:rPr lang="en-US" sz="2700" dirty="0" smtClean="0">
                <a:latin typeface="Century Gothic"/>
                <a:cs typeface="Century Gothic"/>
              </a:rPr>
              <a:t> </a:t>
            </a:r>
            <a:br>
              <a:rPr lang="en-US" sz="2700" dirty="0" smtClean="0">
                <a:latin typeface="Century Gothic"/>
                <a:cs typeface="Century Gothic"/>
              </a:rPr>
            </a:br>
            <a:r>
              <a:rPr lang="en-US" sz="2700" dirty="0" smtClean="0">
                <a:latin typeface="Century Gothic"/>
                <a:cs typeface="Century Gothic"/>
              </a:rPr>
              <a:t>downloads</a:t>
            </a:r>
            <a:r>
              <a:rPr lang="en-US" sz="2700" dirty="0">
                <a:latin typeface="Century Gothic"/>
                <a:cs typeface="Century Gothic"/>
              </a:rPr>
              <a:t>.</a:t>
            </a:r>
            <a:r>
              <a:rPr lang="en-US" sz="2700" dirty="0" smtClean="0">
                <a:latin typeface="Century Gothic"/>
                <a:cs typeface="Century Gothic"/>
              </a:rPr>
              <a:t> What </a:t>
            </a:r>
            <a:r>
              <a:rPr lang="en-US" sz="2700" dirty="0">
                <a:latin typeface="Century Gothic"/>
                <a:cs typeface="Century Gothic"/>
              </a:rPr>
              <a:t>happens to it</a:t>
            </a:r>
            <a:r>
              <a:rPr lang="en-US" sz="2700" dirty="0" smtClean="0">
                <a:latin typeface="Century Gothic"/>
                <a:cs typeface="Century Gothic"/>
              </a:rPr>
              <a:t> </a:t>
            </a:r>
            <a:br>
              <a:rPr lang="en-US" sz="2700" dirty="0" smtClean="0">
                <a:latin typeface="Century Gothic"/>
                <a:cs typeface="Century Gothic"/>
              </a:rPr>
            </a:br>
            <a:r>
              <a:rPr lang="en-US" sz="2700" dirty="0" smtClean="0">
                <a:latin typeface="Century Gothic"/>
                <a:cs typeface="Century Gothic"/>
              </a:rPr>
              <a:t>in each </a:t>
            </a:r>
            <a:r>
              <a:rPr lang="en-US" sz="2700" dirty="0">
                <a:latin typeface="Century Gothic"/>
                <a:cs typeface="Century Gothic"/>
              </a:rPr>
              <a:t>of</a:t>
            </a:r>
            <a:r>
              <a:rPr lang="en-US" sz="2700" dirty="0" smtClean="0">
                <a:latin typeface="Century Gothic"/>
                <a:cs typeface="Century Gothic"/>
              </a:rPr>
              <a:t> the </a:t>
            </a:r>
            <a:r>
              <a:rPr lang="en-US" sz="2700" dirty="0">
                <a:latin typeface="Century Gothic"/>
                <a:cs typeface="Century Gothic"/>
              </a:rPr>
              <a:t>following scenarios?</a:t>
            </a:r>
            <a:r>
              <a:rPr lang="en-US" sz="2700" dirty="0" smtClean="0">
                <a:latin typeface="Century Gothic"/>
                <a:cs typeface="Century Gothic"/>
              </a:rPr>
              <a:t> </a:t>
            </a:r>
            <a:br>
              <a:rPr lang="en-US" sz="2700" dirty="0" smtClean="0">
                <a:latin typeface="Century Gothic"/>
                <a:cs typeface="Century Gothic"/>
              </a:rPr>
            </a:br>
            <a:r>
              <a:rPr lang="en-US" sz="2700" dirty="0" smtClean="0">
                <a:latin typeface="Century Gothic"/>
                <a:cs typeface="Century Gothic"/>
              </a:rPr>
              <a:t>Why</a:t>
            </a:r>
            <a:r>
              <a:rPr lang="en-US" sz="2700" dirty="0">
                <a:latin typeface="Century Gothic"/>
                <a:cs typeface="Century Gothic"/>
              </a:rPr>
              <a:t>?</a:t>
            </a:r>
          </a:p>
        </p:txBody>
      </p:sp>
      <p:sp>
        <p:nvSpPr>
          <p:cNvPr id="9" name="Rectangle 2"/>
          <p:cNvSpPr txBox="1">
            <a:spLocks noChangeArrowheads="1"/>
          </p:cNvSpPr>
          <p:nvPr/>
        </p:nvSpPr>
        <p:spPr>
          <a:xfrm>
            <a:off x="1193800" y="3324225"/>
            <a:ext cx="4362450" cy="2374900"/>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517525" indent="-517525">
              <a:buSzPct val="115000"/>
              <a:buFont typeface="Wingdings" charset="0"/>
              <a:buNone/>
            </a:pPr>
            <a:r>
              <a:rPr lang="en-US" sz="2600" dirty="0" smtClean="0">
                <a:solidFill>
                  <a:srgbClr val="0070C0"/>
                </a:solidFill>
                <a:latin typeface="Century Gothic"/>
                <a:ea typeface="ＭＳ Ｐゴシック" charset="0"/>
                <a:cs typeface="Century Gothic"/>
              </a:rPr>
              <a:t>A.</a:t>
            </a:r>
            <a:r>
              <a:rPr lang="en-US" sz="2600" dirty="0" smtClean="0">
                <a:solidFill>
                  <a:srgbClr val="339966"/>
                </a:solidFill>
                <a:latin typeface="Century Gothic"/>
                <a:ea typeface="ＭＳ Ｐゴシック" charset="0"/>
                <a:cs typeface="Century Gothic"/>
              </a:rPr>
              <a:t>	</a:t>
            </a:r>
            <a:r>
              <a:rPr lang="en-US" sz="2700" dirty="0" smtClean="0">
                <a:latin typeface="Century Gothic"/>
                <a:ea typeface="ＭＳ Ｐゴシック" charset="0"/>
                <a:cs typeface="Century Gothic"/>
              </a:rPr>
              <a:t>The price of iPods falls</a:t>
            </a:r>
          </a:p>
          <a:p>
            <a:pPr marL="517525" indent="-517525">
              <a:buSzPct val="115000"/>
              <a:buFont typeface="Wingdings" charset="0"/>
              <a:buNone/>
            </a:pPr>
            <a:r>
              <a:rPr lang="en-US" sz="2600" dirty="0" smtClean="0">
                <a:solidFill>
                  <a:srgbClr val="0070C0"/>
                </a:solidFill>
                <a:latin typeface="Century Gothic"/>
                <a:ea typeface="ＭＳ Ｐゴシック" charset="0"/>
                <a:cs typeface="Century Gothic"/>
              </a:rPr>
              <a:t>B.</a:t>
            </a:r>
            <a:r>
              <a:rPr lang="en-US" sz="2600" dirty="0" smtClean="0">
                <a:solidFill>
                  <a:srgbClr val="339966"/>
                </a:solidFill>
                <a:latin typeface="Century Gothic"/>
                <a:ea typeface="ＭＳ Ｐゴシック" charset="0"/>
                <a:cs typeface="Century Gothic"/>
              </a:rPr>
              <a:t>	</a:t>
            </a:r>
            <a:r>
              <a:rPr lang="en-US" sz="2700" dirty="0" smtClean="0">
                <a:latin typeface="Century Gothic"/>
                <a:ea typeface="ＭＳ Ｐゴシック" charset="0"/>
                <a:cs typeface="Century Gothic"/>
              </a:rPr>
              <a:t>The price of music downloads falls</a:t>
            </a:r>
          </a:p>
          <a:p>
            <a:pPr marL="517525" indent="-517525">
              <a:buSzPct val="115000"/>
              <a:buFont typeface="Wingdings" charset="0"/>
              <a:buNone/>
            </a:pPr>
            <a:r>
              <a:rPr lang="en-US" sz="2600" dirty="0" smtClean="0">
                <a:solidFill>
                  <a:srgbClr val="0070C0"/>
                </a:solidFill>
                <a:latin typeface="Century Gothic"/>
                <a:ea typeface="ＭＳ Ｐゴシック" charset="0"/>
                <a:cs typeface="Century Gothic"/>
              </a:rPr>
              <a:t>C.</a:t>
            </a:r>
            <a:r>
              <a:rPr lang="en-US" sz="2600" dirty="0" smtClean="0">
                <a:solidFill>
                  <a:srgbClr val="339966"/>
                </a:solidFill>
                <a:latin typeface="Century Gothic"/>
                <a:ea typeface="ＭＳ Ｐゴシック" charset="0"/>
                <a:cs typeface="Century Gothic"/>
              </a:rPr>
              <a:t>	</a:t>
            </a:r>
            <a:r>
              <a:rPr lang="en-US" sz="2700" dirty="0" smtClean="0">
                <a:latin typeface="Century Gothic"/>
                <a:ea typeface="ＭＳ Ｐゴシック" charset="0"/>
                <a:cs typeface="Century Gothic"/>
              </a:rPr>
              <a:t>The price of CDs falls</a:t>
            </a:r>
            <a:endParaRPr lang="en-US" sz="2700" dirty="0">
              <a:latin typeface="Century Gothic"/>
              <a:ea typeface="ＭＳ Ｐゴシック" charset="0"/>
              <a:cs typeface="Century Gothic"/>
            </a:endParaRPr>
          </a:p>
        </p:txBody>
      </p:sp>
      <p:pic>
        <p:nvPicPr>
          <p:cNvPr id="1026" name="Picture 2" descr="\\NIBBLES\Nelson\Authors\Mankiw_6ce\supplements\6ce PPTs\high res photos\C04-PPT23.jpg"/>
          <p:cNvPicPr>
            <a:picLocks noChangeAspect="1" noChangeArrowheads="1"/>
          </p:cNvPicPr>
          <p:nvPr/>
        </p:nvPicPr>
        <p:blipFill rotWithShape="1">
          <a:blip r:embed="rId3" cstate="print"/>
          <a:srcRect l="17452" r="14144"/>
          <a:stretch/>
        </p:blipFill>
        <p:spPr bwMode="auto">
          <a:xfrm>
            <a:off x="7643282" y="1774824"/>
            <a:ext cx="2748493" cy="2682875"/>
          </a:xfrm>
          <a:prstGeom prst="rect">
            <a:avLst/>
          </a:prstGeom>
          <a:noFill/>
        </p:spPr>
      </p:pic>
      <p:sp>
        <p:nvSpPr>
          <p:cNvPr id="10" name="TextBox 8"/>
          <p:cNvSpPr txBox="1"/>
          <p:nvPr/>
        </p:nvSpPr>
        <p:spPr>
          <a:xfrm rot="5400000">
            <a:off x="9965194" y="3554884"/>
            <a:ext cx="1574798" cy="23083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CA" sz="900" dirty="0" smtClean="0"/>
              <a:t>Burlingham/Shutterstock</a:t>
            </a:r>
            <a:endParaRPr lang="en-CA" sz="900" dirty="0"/>
          </a:p>
        </p:txBody>
      </p:sp>
      <p:sp>
        <p:nvSpPr>
          <p:cNvPr id="11" name="Slide Number Placeholder 10"/>
          <p:cNvSpPr>
            <a:spLocks noGrp="1"/>
          </p:cNvSpPr>
          <p:nvPr>
            <p:ph type="sldNum" sz="quarter" idx="12"/>
          </p:nvPr>
        </p:nvSpPr>
        <p:spPr/>
        <p:txBody>
          <a:bodyPr/>
          <a:lstStyle/>
          <a:p>
            <a:r>
              <a:rPr lang="en-US" dirty="0" smtClean="0"/>
              <a:t>4-</a:t>
            </a:r>
            <a:fld id="{0FF54DE5-C571-48E8-A5BC-B369434E2F44}" type="slidenum">
              <a:rPr lang="en-US" smtClean="0"/>
              <a:pPr/>
              <a:t>23</a:t>
            </a:fld>
            <a:endParaRPr lang="en-US" dirty="0"/>
          </a:p>
        </p:txBody>
      </p:sp>
      <p:sp>
        <p:nvSpPr>
          <p:cNvPr id="12" name="Footer Placeholder 11"/>
          <p:cNvSpPr>
            <a:spLocks noGrp="1"/>
          </p:cNvSpPr>
          <p:nvPr>
            <p:ph type="ftr" sz="quarter" idx="11"/>
          </p:nvPr>
        </p:nvSpPr>
        <p:spPr/>
        <p:txBody>
          <a:bodyPr/>
          <a:lstStyle/>
          <a:p>
            <a:r>
              <a:rPr lang="en-US" dirty="0" smtClean="0"/>
              <a:t>Copyright © 2014 by Nelson Education Ltd. </a:t>
            </a:r>
            <a:endParaRPr lang="en-US" dirty="0"/>
          </a:p>
        </p:txBody>
      </p:sp>
      <p:sp>
        <p:nvSpPr>
          <p:cNvPr id="13" name="Rectangle 12"/>
          <p:cNvSpPr/>
          <p:nvPr/>
        </p:nvSpPr>
        <p:spPr>
          <a:xfrm>
            <a:off x="1130300" y="38100"/>
            <a:ext cx="6379633" cy="1138773"/>
          </a:xfrm>
          <a:prstGeom prst="rect">
            <a:avLst/>
          </a:prstGeom>
        </p:spPr>
        <p:txBody>
          <a:bodyPr wrap="square">
            <a:spAutoFit/>
          </a:bodyPr>
          <a:lstStyle/>
          <a:p>
            <a:pPr>
              <a:defRPr/>
            </a:pPr>
            <a:r>
              <a:rPr lang="en-US" sz="4000" b="1" dirty="0" smtClean="0">
                <a:solidFill>
                  <a:srgbClr val="521569"/>
                </a:solidFill>
                <a:latin typeface="Book Antiqua" pitchFamily="18" charset="0"/>
                <a:ea typeface="ＭＳ Ｐゴシック" charset="-128"/>
                <a:cs typeface="Arial" charset="0"/>
              </a:rPr>
              <a:t>Active Learning </a:t>
            </a:r>
            <a:r>
              <a:rPr lang="en-US" sz="3200" b="1" dirty="0" smtClean="0">
                <a:solidFill>
                  <a:srgbClr val="521569"/>
                </a:solidFill>
                <a:ea typeface="ＭＳ Ｐゴシック" charset="-128"/>
                <a:cs typeface="Arial" charset="0"/>
              </a:rPr>
              <a:t/>
            </a:r>
            <a:br>
              <a:rPr lang="en-US" sz="3200" b="1" dirty="0" smtClean="0">
                <a:solidFill>
                  <a:srgbClr val="521569"/>
                </a:solidFill>
                <a:ea typeface="ＭＳ Ｐゴシック" charset="-128"/>
                <a:cs typeface="Arial" charset="0"/>
              </a:rPr>
            </a:br>
            <a:r>
              <a:rPr lang="en-US" sz="2800" b="1" dirty="0" smtClean="0">
                <a:solidFill>
                  <a:srgbClr val="521569"/>
                </a:solidFill>
                <a:latin typeface="Book Antiqua" pitchFamily="18" charset="0"/>
                <a:ea typeface="ＭＳ Ｐゴシック" charset="-128"/>
                <a:cs typeface="Arial" charset="0"/>
              </a:rPr>
              <a:t>Demand Curve</a:t>
            </a:r>
            <a:endParaRPr lang="en-CA" sz="2800" b="1" dirty="0">
              <a:solidFill>
                <a:srgbClr val="521569"/>
              </a:solidFill>
              <a:latin typeface="Book Antiqua" pitchFamily="18" charset="0"/>
              <a:ea typeface="ＭＳ Ｐゴシック" charset="-128"/>
            </a:endParaRPr>
          </a:p>
        </p:txBody>
      </p:sp>
    </p:spTree>
    <p:extLst>
      <p:ext uri="{BB962C8B-B14F-4D97-AF65-F5344CB8AC3E}">
        <p14:creationId xmlns:p14="http://schemas.microsoft.com/office/powerpoint/2010/main" val="29947431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Group 40"/>
          <p:cNvGrpSpPr/>
          <p:nvPr/>
        </p:nvGrpSpPr>
        <p:grpSpPr>
          <a:xfrm>
            <a:off x="730250" y="1546225"/>
            <a:ext cx="6386513" cy="4718050"/>
            <a:chOff x="158750" y="1546225"/>
            <a:chExt cx="6386513" cy="4718050"/>
          </a:xfrm>
        </p:grpSpPr>
        <p:grpSp>
          <p:nvGrpSpPr>
            <p:cNvPr id="10" name="Group 8"/>
            <p:cNvGrpSpPr>
              <a:grpSpLocks/>
            </p:cNvGrpSpPr>
            <p:nvPr/>
          </p:nvGrpSpPr>
          <p:grpSpPr bwMode="auto">
            <a:xfrm>
              <a:off x="2951163" y="3543300"/>
              <a:ext cx="1254125" cy="2365375"/>
              <a:chOff x="1859" y="2232"/>
              <a:chExt cx="790" cy="1490"/>
            </a:xfrm>
          </p:grpSpPr>
          <p:grpSp>
            <p:nvGrpSpPr>
              <p:cNvPr id="11" name="Group 9"/>
              <p:cNvGrpSpPr>
                <a:grpSpLocks/>
              </p:cNvGrpSpPr>
              <p:nvPr/>
            </p:nvGrpSpPr>
            <p:grpSpPr bwMode="auto">
              <a:xfrm>
                <a:off x="1859" y="2232"/>
                <a:ext cx="599" cy="1243"/>
                <a:chOff x="357" y="2450"/>
                <a:chExt cx="795" cy="646"/>
              </a:xfrm>
            </p:grpSpPr>
            <p:sp>
              <p:nvSpPr>
                <p:cNvPr id="13" name="Line 10"/>
                <p:cNvSpPr>
                  <a:spLocks noChangeShapeType="1"/>
                </p:cNvSpPr>
                <p:nvPr/>
              </p:nvSpPr>
              <p:spPr bwMode="auto">
                <a:xfrm>
                  <a:off x="357" y="2450"/>
                  <a:ext cx="795" cy="0"/>
                </a:xfrm>
                <a:prstGeom prst="line">
                  <a:avLst/>
                </a:prstGeom>
                <a:noFill/>
                <a:ln w="9525">
                  <a:solidFill>
                    <a:schemeClr val="tx1"/>
                  </a:solidFill>
                  <a:prstDash val="lg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4" name="Line 11"/>
                <p:cNvSpPr>
                  <a:spLocks noChangeShapeType="1"/>
                </p:cNvSpPr>
                <p:nvPr/>
              </p:nvSpPr>
              <p:spPr bwMode="auto">
                <a:xfrm>
                  <a:off x="1152" y="2451"/>
                  <a:ext cx="0" cy="645"/>
                </a:xfrm>
                <a:prstGeom prst="line">
                  <a:avLst/>
                </a:prstGeom>
                <a:noFill/>
                <a:ln w="9525">
                  <a:solidFill>
                    <a:schemeClr val="tx1"/>
                  </a:solidFill>
                  <a:prstDash val="lgDash"/>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12" name="Text Box 12"/>
              <p:cNvSpPr txBox="1">
                <a:spLocks noChangeArrowheads="1"/>
              </p:cNvSpPr>
              <p:nvPr/>
            </p:nvSpPr>
            <p:spPr bwMode="auto">
              <a:xfrm>
                <a:off x="2269" y="3453"/>
                <a:ext cx="380"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200" b="1" i="1" dirty="0">
                    <a:latin typeface="Tahoma" charset="0"/>
                    <a:cs typeface="Arial" charset="0"/>
                  </a:rPr>
                  <a:t>Q</a:t>
                </a:r>
                <a:r>
                  <a:rPr lang="en-US" sz="2200" b="1" baseline="-25000" dirty="0">
                    <a:latin typeface="Tahoma" charset="0"/>
                    <a:cs typeface="Arial" charset="0"/>
                  </a:rPr>
                  <a:t>2</a:t>
                </a:r>
              </a:p>
            </p:txBody>
          </p:sp>
        </p:grpSp>
        <p:grpSp>
          <p:nvGrpSpPr>
            <p:cNvPr id="15" name="Group 13"/>
            <p:cNvGrpSpPr>
              <a:grpSpLocks/>
            </p:cNvGrpSpPr>
            <p:nvPr/>
          </p:nvGrpSpPr>
          <p:grpSpPr bwMode="auto">
            <a:xfrm>
              <a:off x="158750" y="1546225"/>
              <a:ext cx="6386513" cy="4718050"/>
              <a:chOff x="90" y="974"/>
              <a:chExt cx="4023" cy="2972"/>
            </a:xfrm>
          </p:grpSpPr>
          <p:grpSp>
            <p:nvGrpSpPr>
              <p:cNvPr id="16" name="Group 14"/>
              <p:cNvGrpSpPr>
                <a:grpSpLocks/>
              </p:cNvGrpSpPr>
              <p:nvPr/>
            </p:nvGrpSpPr>
            <p:grpSpPr bwMode="auto">
              <a:xfrm>
                <a:off x="1023" y="1097"/>
                <a:ext cx="2970" cy="2378"/>
                <a:chOff x="2602" y="1083"/>
                <a:chExt cx="3055" cy="2115"/>
              </a:xfrm>
            </p:grpSpPr>
            <p:sp>
              <p:nvSpPr>
                <p:cNvPr id="19" name="Line 15"/>
                <p:cNvSpPr>
                  <a:spLocks noChangeShapeType="1"/>
                </p:cNvSpPr>
                <p:nvPr/>
              </p:nvSpPr>
              <p:spPr bwMode="auto">
                <a:xfrm>
                  <a:off x="2603" y="1083"/>
                  <a:ext cx="0" cy="2115"/>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0" name="Line 16"/>
                <p:cNvSpPr>
                  <a:spLocks noChangeShapeType="1"/>
                </p:cNvSpPr>
                <p:nvPr/>
              </p:nvSpPr>
              <p:spPr bwMode="auto">
                <a:xfrm>
                  <a:off x="2602" y="3197"/>
                  <a:ext cx="3055"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17" name="Text Box 17"/>
              <p:cNvSpPr txBox="1">
                <a:spLocks noChangeArrowheads="1"/>
              </p:cNvSpPr>
              <p:nvPr/>
            </p:nvSpPr>
            <p:spPr bwMode="auto">
              <a:xfrm>
                <a:off x="90" y="974"/>
                <a:ext cx="893" cy="9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r" eaLnBrk="1" hangingPunct="1">
                  <a:spcBef>
                    <a:spcPct val="50000"/>
                  </a:spcBef>
                </a:pPr>
                <a:r>
                  <a:rPr lang="en-US" sz="2200" dirty="0">
                    <a:cs typeface="Arial" charset="0"/>
                  </a:rPr>
                  <a:t>Price of music down-loads</a:t>
                </a:r>
              </a:p>
            </p:txBody>
          </p:sp>
          <p:sp>
            <p:nvSpPr>
              <p:cNvPr id="18" name="Text Box 18"/>
              <p:cNvSpPr txBox="1">
                <a:spLocks noChangeArrowheads="1"/>
              </p:cNvSpPr>
              <p:nvPr/>
            </p:nvSpPr>
            <p:spPr bwMode="auto">
              <a:xfrm>
                <a:off x="2453" y="3466"/>
                <a:ext cx="1660"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r" eaLnBrk="1" hangingPunct="1">
                  <a:spcBef>
                    <a:spcPct val="50000"/>
                  </a:spcBef>
                </a:pPr>
                <a:r>
                  <a:rPr lang="en-US" sz="2200" dirty="0">
                    <a:cs typeface="Arial" charset="0"/>
                  </a:rPr>
                  <a:t>Quantity of </a:t>
                </a:r>
                <a:br>
                  <a:rPr lang="en-US" sz="2200" dirty="0">
                    <a:cs typeface="Arial" charset="0"/>
                  </a:rPr>
                </a:br>
                <a:r>
                  <a:rPr lang="en-US" sz="2200" dirty="0">
                    <a:cs typeface="Arial" charset="0"/>
                  </a:rPr>
                  <a:t>music downloads</a:t>
                </a:r>
              </a:p>
            </p:txBody>
          </p:sp>
        </p:grpSp>
        <p:grpSp>
          <p:nvGrpSpPr>
            <p:cNvPr id="21" name="Group 19"/>
            <p:cNvGrpSpPr>
              <a:grpSpLocks/>
            </p:cNvGrpSpPr>
            <p:nvPr/>
          </p:nvGrpSpPr>
          <p:grpSpPr bwMode="auto">
            <a:xfrm>
              <a:off x="1806575" y="2136775"/>
              <a:ext cx="2732088" cy="3149600"/>
              <a:chOff x="1138" y="1346"/>
              <a:chExt cx="1721" cy="1984"/>
            </a:xfrm>
          </p:grpSpPr>
          <p:sp>
            <p:nvSpPr>
              <p:cNvPr id="22" name="Line 20"/>
              <p:cNvSpPr>
                <a:spLocks noChangeShapeType="1"/>
              </p:cNvSpPr>
              <p:nvPr/>
            </p:nvSpPr>
            <p:spPr bwMode="auto">
              <a:xfrm>
                <a:off x="1138" y="1346"/>
                <a:ext cx="1412" cy="1756"/>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3" name="Text Box 21"/>
              <p:cNvSpPr txBox="1">
                <a:spLocks noChangeArrowheads="1"/>
              </p:cNvSpPr>
              <p:nvPr/>
            </p:nvSpPr>
            <p:spPr bwMode="auto">
              <a:xfrm>
                <a:off x="2479" y="3061"/>
                <a:ext cx="380"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200" b="1" i="1" dirty="0">
                    <a:latin typeface="Tahoma" charset="0"/>
                    <a:cs typeface="Arial" charset="0"/>
                  </a:rPr>
                  <a:t>D</a:t>
                </a:r>
                <a:r>
                  <a:rPr lang="en-US" sz="2200" b="1" baseline="-25000" dirty="0">
                    <a:latin typeface="Tahoma" charset="0"/>
                    <a:cs typeface="Arial" charset="0"/>
                  </a:rPr>
                  <a:t>1</a:t>
                </a:r>
              </a:p>
            </p:txBody>
          </p:sp>
        </p:grpSp>
        <p:grpSp>
          <p:nvGrpSpPr>
            <p:cNvPr id="24" name="Group 22"/>
            <p:cNvGrpSpPr>
              <a:grpSpLocks/>
            </p:cNvGrpSpPr>
            <p:nvPr/>
          </p:nvGrpSpPr>
          <p:grpSpPr bwMode="auto">
            <a:xfrm>
              <a:off x="2759075" y="2138363"/>
              <a:ext cx="2732088" cy="3092450"/>
              <a:chOff x="1738" y="1347"/>
              <a:chExt cx="1721" cy="1948"/>
            </a:xfrm>
          </p:grpSpPr>
          <p:sp>
            <p:nvSpPr>
              <p:cNvPr id="25" name="Line 23"/>
              <p:cNvSpPr>
                <a:spLocks noChangeShapeType="1"/>
              </p:cNvSpPr>
              <p:nvPr/>
            </p:nvSpPr>
            <p:spPr bwMode="auto">
              <a:xfrm>
                <a:off x="1738" y="1347"/>
                <a:ext cx="1412" cy="1756"/>
              </a:xfrm>
              <a:prstGeom prst="line">
                <a:avLst/>
              </a:prstGeom>
              <a:noFill/>
              <a:ln w="38100">
                <a:solidFill>
                  <a:srgbClr val="339966"/>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26" name="Text Box 24"/>
              <p:cNvSpPr txBox="1">
                <a:spLocks noChangeArrowheads="1"/>
              </p:cNvSpPr>
              <p:nvPr/>
            </p:nvSpPr>
            <p:spPr bwMode="auto">
              <a:xfrm>
                <a:off x="3079" y="3026"/>
                <a:ext cx="380"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200" b="1" i="1" dirty="0">
                    <a:solidFill>
                      <a:srgbClr val="006600"/>
                    </a:solidFill>
                    <a:latin typeface="Tahoma" charset="0"/>
                    <a:cs typeface="Arial" charset="0"/>
                  </a:rPr>
                  <a:t>D</a:t>
                </a:r>
                <a:r>
                  <a:rPr lang="en-US" sz="2200" b="1" baseline="-25000" dirty="0">
                    <a:solidFill>
                      <a:srgbClr val="006600"/>
                    </a:solidFill>
                    <a:latin typeface="Tahoma" charset="0"/>
                    <a:cs typeface="Arial" charset="0"/>
                  </a:rPr>
                  <a:t>2</a:t>
                </a:r>
              </a:p>
            </p:txBody>
          </p:sp>
        </p:grpSp>
        <p:grpSp>
          <p:nvGrpSpPr>
            <p:cNvPr id="27" name="Group 25"/>
            <p:cNvGrpSpPr>
              <a:grpSpLocks/>
            </p:cNvGrpSpPr>
            <p:nvPr/>
          </p:nvGrpSpPr>
          <p:grpSpPr bwMode="auto">
            <a:xfrm>
              <a:off x="3005138" y="3473450"/>
              <a:ext cx="960437" cy="138113"/>
              <a:chOff x="1893" y="2188"/>
              <a:chExt cx="605" cy="87"/>
            </a:xfrm>
          </p:grpSpPr>
          <p:sp>
            <p:nvSpPr>
              <p:cNvPr id="28" name="Line 26"/>
              <p:cNvSpPr>
                <a:spLocks noChangeShapeType="1"/>
              </p:cNvSpPr>
              <p:nvPr/>
            </p:nvSpPr>
            <p:spPr bwMode="auto">
              <a:xfrm>
                <a:off x="1893" y="2231"/>
                <a:ext cx="519" cy="0"/>
              </a:xfrm>
              <a:prstGeom prst="line">
                <a:avLst/>
              </a:prstGeom>
              <a:noFill/>
              <a:ln w="44450">
                <a:solidFill>
                  <a:srgbClr val="00CC00"/>
                </a:solidFill>
                <a:round/>
                <a:headEnd/>
                <a:tailEnd type="triangle" w="lg" len="lg"/>
              </a:ln>
              <a:extLst>
                <a:ext uri="{909E8E84-426E-40DD-AFC4-6F175D3DCCD1}">
                  <a14:hiddenFill xmlns:a14="http://schemas.microsoft.com/office/drawing/2010/main">
                    <a:noFill/>
                  </a14:hiddenFill>
                </a:ext>
              </a:extLst>
            </p:spPr>
            <p:txBody>
              <a:bodyPr/>
              <a:lstStyle/>
              <a:p>
                <a:endParaRPr lang="en-US" dirty="0"/>
              </a:p>
            </p:txBody>
          </p:sp>
          <p:sp>
            <p:nvSpPr>
              <p:cNvPr id="29" name="Oval 27"/>
              <p:cNvSpPr>
                <a:spLocks noChangeArrowheads="1"/>
              </p:cNvSpPr>
              <p:nvPr/>
            </p:nvSpPr>
            <p:spPr bwMode="auto">
              <a:xfrm>
                <a:off x="2410" y="2188"/>
                <a:ext cx="88" cy="87"/>
              </a:xfrm>
              <a:prstGeom prst="ellipse">
                <a:avLst/>
              </a:prstGeom>
              <a:solidFill>
                <a:srgbClr val="00CC00"/>
              </a:solidFill>
              <a:ln>
                <a:noFill/>
              </a:ln>
              <a:extLst>
                <a:ext uri="{91240B29-F687-4F45-9708-019B960494DF}">
                  <a14:hiddenLine xmlns:a14="http://schemas.microsoft.com/office/drawing/2010/main" w="9525">
                    <a:solidFill>
                      <a:srgbClr val="000000"/>
                    </a:solidFill>
                    <a:prstDash val="dash"/>
                    <a:round/>
                    <a:headEnd/>
                    <a:tailEnd/>
                  </a14:hiddenLine>
                </a:ext>
              </a:extLst>
            </p:spPr>
            <p:txBody>
              <a:bodyPr wrap="none" anchor="ctr"/>
              <a:lstStyle/>
              <a:p>
                <a:endParaRPr lang="en-AU" dirty="0">
                  <a:cs typeface="Arial" charset="0"/>
                </a:endParaRPr>
              </a:p>
            </p:txBody>
          </p:sp>
        </p:grpSp>
        <p:grpSp>
          <p:nvGrpSpPr>
            <p:cNvPr id="30" name="Group 28"/>
            <p:cNvGrpSpPr>
              <a:grpSpLocks/>
            </p:cNvGrpSpPr>
            <p:nvPr/>
          </p:nvGrpSpPr>
          <p:grpSpPr bwMode="auto">
            <a:xfrm>
              <a:off x="1050925" y="3317875"/>
              <a:ext cx="2176463" cy="2606675"/>
              <a:chOff x="662" y="2090"/>
              <a:chExt cx="1371" cy="1642"/>
            </a:xfrm>
          </p:grpSpPr>
          <p:grpSp>
            <p:nvGrpSpPr>
              <p:cNvPr id="31" name="Group 29"/>
              <p:cNvGrpSpPr>
                <a:grpSpLocks/>
              </p:cNvGrpSpPr>
              <p:nvPr/>
            </p:nvGrpSpPr>
            <p:grpSpPr bwMode="auto">
              <a:xfrm>
                <a:off x="1026" y="2228"/>
                <a:ext cx="819" cy="1243"/>
                <a:chOff x="357" y="2450"/>
                <a:chExt cx="795" cy="646"/>
              </a:xfrm>
            </p:grpSpPr>
            <p:sp>
              <p:nvSpPr>
                <p:cNvPr id="35" name="Line 30"/>
                <p:cNvSpPr>
                  <a:spLocks noChangeShapeType="1"/>
                </p:cNvSpPr>
                <p:nvPr/>
              </p:nvSpPr>
              <p:spPr bwMode="auto">
                <a:xfrm>
                  <a:off x="357" y="2450"/>
                  <a:ext cx="795" cy="0"/>
                </a:xfrm>
                <a:prstGeom prst="line">
                  <a:avLst/>
                </a:prstGeom>
                <a:noFill/>
                <a:ln w="9525">
                  <a:solidFill>
                    <a:schemeClr val="tx1"/>
                  </a:solidFill>
                  <a:prstDash val="lg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6" name="Line 31"/>
                <p:cNvSpPr>
                  <a:spLocks noChangeShapeType="1"/>
                </p:cNvSpPr>
                <p:nvPr/>
              </p:nvSpPr>
              <p:spPr bwMode="auto">
                <a:xfrm>
                  <a:off x="1152" y="2451"/>
                  <a:ext cx="0" cy="645"/>
                </a:xfrm>
                <a:prstGeom prst="line">
                  <a:avLst/>
                </a:prstGeom>
                <a:noFill/>
                <a:ln w="9525">
                  <a:solidFill>
                    <a:schemeClr val="tx1"/>
                  </a:solidFill>
                  <a:prstDash val="lgDash"/>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32" name="Oval 32"/>
              <p:cNvSpPr>
                <a:spLocks noChangeArrowheads="1"/>
              </p:cNvSpPr>
              <p:nvPr/>
            </p:nvSpPr>
            <p:spPr bwMode="auto">
              <a:xfrm>
                <a:off x="1802" y="2190"/>
                <a:ext cx="88" cy="87"/>
              </a:xfrm>
              <a:prstGeom prst="ellipse">
                <a:avLst/>
              </a:prstGeom>
              <a:solidFill>
                <a:srgbClr val="000000"/>
              </a:solidFill>
              <a:ln>
                <a:noFill/>
              </a:ln>
              <a:extLst>
                <a:ext uri="{91240B29-F687-4F45-9708-019B960494DF}">
                  <a14:hiddenLine xmlns:a14="http://schemas.microsoft.com/office/drawing/2010/main" w="9525">
                    <a:solidFill>
                      <a:srgbClr val="000000"/>
                    </a:solidFill>
                    <a:prstDash val="dash"/>
                    <a:round/>
                    <a:headEnd/>
                    <a:tailEnd/>
                  </a14:hiddenLine>
                </a:ext>
              </a:extLst>
            </p:spPr>
            <p:txBody>
              <a:bodyPr wrap="none" anchor="ctr"/>
              <a:lstStyle/>
              <a:p>
                <a:endParaRPr lang="en-AU" dirty="0">
                  <a:cs typeface="Arial" charset="0"/>
                </a:endParaRPr>
              </a:p>
            </p:txBody>
          </p:sp>
          <p:sp>
            <p:nvSpPr>
              <p:cNvPr id="33" name="Text Box 33"/>
              <p:cNvSpPr txBox="1">
                <a:spLocks noChangeArrowheads="1"/>
              </p:cNvSpPr>
              <p:nvPr/>
            </p:nvSpPr>
            <p:spPr bwMode="auto">
              <a:xfrm>
                <a:off x="662" y="2090"/>
                <a:ext cx="380"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200" b="1" i="1" dirty="0">
                    <a:latin typeface="Tahoma" charset="0"/>
                    <a:cs typeface="Arial" charset="0"/>
                  </a:rPr>
                  <a:t>P</a:t>
                </a:r>
                <a:r>
                  <a:rPr lang="en-US" sz="2200" b="1" baseline="-25000" dirty="0">
                    <a:latin typeface="Tahoma" charset="0"/>
                    <a:cs typeface="Arial" charset="0"/>
                  </a:rPr>
                  <a:t>1</a:t>
                </a:r>
              </a:p>
            </p:txBody>
          </p:sp>
          <p:sp>
            <p:nvSpPr>
              <p:cNvPr id="34" name="Text Box 34"/>
              <p:cNvSpPr txBox="1">
                <a:spLocks noChangeArrowheads="1"/>
              </p:cNvSpPr>
              <p:nvPr/>
            </p:nvSpPr>
            <p:spPr bwMode="auto">
              <a:xfrm>
                <a:off x="1653" y="3463"/>
                <a:ext cx="380"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200" b="1" i="1" dirty="0">
                    <a:latin typeface="Tahoma" charset="0"/>
                    <a:cs typeface="Arial" charset="0"/>
                  </a:rPr>
                  <a:t>Q</a:t>
                </a:r>
                <a:r>
                  <a:rPr lang="en-US" sz="2200" b="1" baseline="-25000" dirty="0">
                    <a:latin typeface="Tahoma" charset="0"/>
                    <a:cs typeface="Arial" charset="0"/>
                  </a:rPr>
                  <a:t>1</a:t>
                </a:r>
              </a:p>
            </p:txBody>
          </p:sp>
        </p:grpSp>
      </p:grpSp>
      <p:sp>
        <p:nvSpPr>
          <p:cNvPr id="37" name="Text Box 35"/>
          <p:cNvSpPr txBox="1">
            <a:spLocks noChangeArrowheads="1"/>
          </p:cNvSpPr>
          <p:nvPr/>
        </p:nvSpPr>
        <p:spPr bwMode="auto">
          <a:xfrm>
            <a:off x="6270625" y="1456267"/>
            <a:ext cx="5432425" cy="3302000"/>
          </a:xfrm>
          <a:prstGeom prst="rect">
            <a:avLst/>
          </a:prstGeom>
          <a:solidFill>
            <a:schemeClr val="bg1"/>
          </a:solidFill>
          <a:ln w="9525">
            <a:noFill/>
            <a:miter lim="800000"/>
            <a:headEnd/>
            <a:tailEnd/>
          </a:ln>
          <a:effectLst>
            <a:outerShdw dist="71842" dir="2700000" algn="ctr" rotWithShape="0">
              <a:schemeClr val="bg2"/>
            </a:outerShdw>
          </a:effectLst>
        </p:spPr>
        <p:txBody>
          <a:bodyPr/>
          <a:lstStyle/>
          <a:p>
            <a:pPr>
              <a:lnSpc>
                <a:spcPct val="105000"/>
              </a:lnSpc>
              <a:spcBef>
                <a:spcPct val="30000"/>
              </a:spcBef>
              <a:defRPr/>
            </a:pPr>
            <a:r>
              <a:rPr lang="en-US" sz="2600" dirty="0">
                <a:latin typeface="Century Gothic"/>
                <a:ea typeface="+mn-ea"/>
                <a:cs typeface="Century Gothic"/>
              </a:rPr>
              <a:t>Music downloads and iPods are complements. </a:t>
            </a:r>
          </a:p>
          <a:p>
            <a:pPr>
              <a:lnSpc>
                <a:spcPct val="105000"/>
              </a:lnSpc>
              <a:spcBef>
                <a:spcPct val="30000"/>
              </a:spcBef>
              <a:defRPr/>
            </a:pPr>
            <a:r>
              <a:rPr lang="en-US" sz="2600" dirty="0">
                <a:latin typeface="Century Gothic"/>
                <a:ea typeface="+mn-ea"/>
                <a:cs typeface="Century Gothic"/>
              </a:rPr>
              <a:t>A fall in</a:t>
            </a:r>
            <a:r>
              <a:rPr lang="en-US" sz="2600" dirty="0" smtClean="0">
                <a:latin typeface="Century Gothic"/>
                <a:ea typeface="+mn-ea"/>
                <a:cs typeface="Century Gothic"/>
              </a:rPr>
              <a:t> the price </a:t>
            </a:r>
            <a:r>
              <a:rPr lang="en-US" sz="2600" dirty="0">
                <a:latin typeface="Century Gothic"/>
                <a:ea typeface="+mn-ea"/>
                <a:cs typeface="Century Gothic"/>
              </a:rPr>
              <a:t>of iPods shifts</a:t>
            </a:r>
            <a:r>
              <a:rPr lang="en-US" sz="2600" dirty="0" smtClean="0">
                <a:latin typeface="Century Gothic"/>
                <a:ea typeface="+mn-ea"/>
                <a:cs typeface="Century Gothic"/>
              </a:rPr>
              <a:t> </a:t>
            </a:r>
            <a:br>
              <a:rPr lang="en-US" sz="2600" dirty="0" smtClean="0">
                <a:latin typeface="Century Gothic"/>
                <a:ea typeface="+mn-ea"/>
                <a:cs typeface="Century Gothic"/>
              </a:rPr>
            </a:br>
            <a:r>
              <a:rPr lang="en-US" sz="2600" dirty="0" smtClean="0">
                <a:latin typeface="Century Gothic"/>
                <a:ea typeface="+mn-ea"/>
                <a:cs typeface="Century Gothic"/>
              </a:rPr>
              <a:t>the </a:t>
            </a:r>
            <a:r>
              <a:rPr lang="en-US" sz="2600" dirty="0">
                <a:latin typeface="Century Gothic"/>
                <a:ea typeface="+mn-ea"/>
                <a:cs typeface="Century Gothic"/>
              </a:rPr>
              <a:t>demand curve for music downloads</a:t>
            </a:r>
            <a:r>
              <a:rPr lang="en-US" sz="2600" dirty="0" smtClean="0">
                <a:latin typeface="Century Gothic"/>
                <a:ea typeface="+mn-ea"/>
                <a:cs typeface="Century Gothic"/>
              </a:rPr>
              <a:t> to </a:t>
            </a:r>
            <a:r>
              <a:rPr lang="en-US" sz="2600" dirty="0">
                <a:latin typeface="Century Gothic"/>
                <a:ea typeface="+mn-ea"/>
                <a:cs typeface="Century Gothic"/>
              </a:rPr>
              <a:t>the right.</a:t>
            </a:r>
          </a:p>
        </p:txBody>
      </p:sp>
      <p:sp>
        <p:nvSpPr>
          <p:cNvPr id="38" name="Slide Number Placeholder 37"/>
          <p:cNvSpPr>
            <a:spLocks noGrp="1"/>
          </p:cNvSpPr>
          <p:nvPr>
            <p:ph type="sldNum" sz="quarter" idx="12"/>
          </p:nvPr>
        </p:nvSpPr>
        <p:spPr/>
        <p:txBody>
          <a:bodyPr/>
          <a:lstStyle/>
          <a:p>
            <a:r>
              <a:rPr lang="en-US" dirty="0" smtClean="0"/>
              <a:t>4-</a:t>
            </a:r>
            <a:fld id="{0FF54DE5-C571-48E8-A5BC-B369434E2F44}" type="slidenum">
              <a:rPr lang="en-US" smtClean="0"/>
              <a:pPr/>
              <a:t>24</a:t>
            </a:fld>
            <a:endParaRPr lang="en-US" dirty="0"/>
          </a:p>
        </p:txBody>
      </p:sp>
      <p:sp>
        <p:nvSpPr>
          <p:cNvPr id="39" name="Footer Placeholder 38"/>
          <p:cNvSpPr>
            <a:spLocks noGrp="1"/>
          </p:cNvSpPr>
          <p:nvPr>
            <p:ph type="ftr" sz="quarter" idx="11"/>
          </p:nvPr>
        </p:nvSpPr>
        <p:spPr/>
        <p:txBody>
          <a:bodyPr/>
          <a:lstStyle/>
          <a:p>
            <a:r>
              <a:rPr lang="en-US" dirty="0" smtClean="0"/>
              <a:t>Copyright © 2014 by Nelson Education Ltd. </a:t>
            </a:r>
            <a:endParaRPr lang="en-US" dirty="0"/>
          </a:p>
        </p:txBody>
      </p:sp>
      <p:sp>
        <p:nvSpPr>
          <p:cNvPr id="40" name="Rectangle 39"/>
          <p:cNvSpPr/>
          <p:nvPr/>
        </p:nvSpPr>
        <p:spPr>
          <a:xfrm>
            <a:off x="1049866" y="43020"/>
            <a:ext cx="6379633" cy="1138773"/>
          </a:xfrm>
          <a:prstGeom prst="rect">
            <a:avLst/>
          </a:prstGeom>
        </p:spPr>
        <p:txBody>
          <a:bodyPr wrap="square">
            <a:spAutoFit/>
          </a:bodyPr>
          <a:lstStyle/>
          <a:p>
            <a:pPr>
              <a:defRPr/>
            </a:pPr>
            <a:r>
              <a:rPr lang="en-US" sz="4000" b="1" dirty="0" smtClean="0">
                <a:solidFill>
                  <a:srgbClr val="521569"/>
                </a:solidFill>
                <a:latin typeface="Book Antiqua" pitchFamily="18" charset="0"/>
                <a:ea typeface="ＭＳ Ｐゴシック" charset="-128"/>
                <a:cs typeface="Arial" charset="0"/>
              </a:rPr>
              <a:t>Active Learning </a:t>
            </a:r>
            <a:r>
              <a:rPr lang="en-US" sz="3200" b="1" dirty="0" smtClean="0">
                <a:solidFill>
                  <a:srgbClr val="521569"/>
                </a:solidFill>
                <a:ea typeface="ＭＳ Ｐゴシック" charset="-128"/>
                <a:cs typeface="Arial" charset="0"/>
              </a:rPr>
              <a:t/>
            </a:r>
            <a:br>
              <a:rPr lang="en-US" sz="3200" b="1" dirty="0" smtClean="0">
                <a:solidFill>
                  <a:srgbClr val="521569"/>
                </a:solidFill>
                <a:ea typeface="ＭＳ Ｐゴシック" charset="-128"/>
                <a:cs typeface="Arial" charset="0"/>
              </a:rPr>
            </a:br>
            <a:r>
              <a:rPr lang="en-US" sz="2800" b="1" dirty="0" smtClean="0">
                <a:solidFill>
                  <a:srgbClr val="521569"/>
                </a:solidFill>
                <a:latin typeface="Book Antiqua" pitchFamily="18" charset="0"/>
                <a:ea typeface="ＭＳ Ｐゴシック" charset="-128"/>
                <a:cs typeface="Arial" charset="0"/>
              </a:rPr>
              <a:t>A. The Price of iPods Falls</a:t>
            </a:r>
            <a:endParaRPr lang="en-CA" sz="2800" b="1" dirty="0">
              <a:solidFill>
                <a:srgbClr val="521569"/>
              </a:solidFill>
              <a:latin typeface="Book Antiqua" pitchFamily="18" charset="0"/>
              <a:ea typeface="ＭＳ Ｐゴシック" charset="-128"/>
            </a:endParaRPr>
          </a:p>
        </p:txBody>
      </p:sp>
    </p:spTree>
    <p:extLst>
      <p:ext uri="{BB962C8B-B14F-4D97-AF65-F5344CB8AC3E}">
        <p14:creationId xmlns:p14="http://schemas.microsoft.com/office/powerpoint/2010/main" val="3849181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dissolve">
                                      <p:cBhvr>
                                        <p:cTn id="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Text Box 8"/>
          <p:cNvSpPr txBox="1">
            <a:spLocks noChangeArrowheads="1"/>
          </p:cNvSpPr>
          <p:nvPr/>
        </p:nvSpPr>
        <p:spPr bwMode="auto">
          <a:xfrm>
            <a:off x="6001807" y="1512887"/>
            <a:ext cx="5015443" cy="2351087"/>
          </a:xfrm>
          <a:prstGeom prst="rect">
            <a:avLst/>
          </a:prstGeom>
          <a:solidFill>
            <a:schemeClr val="bg1"/>
          </a:solidFill>
          <a:ln w="9525">
            <a:noFill/>
            <a:miter lim="800000"/>
            <a:headEnd/>
            <a:tailEnd/>
          </a:ln>
          <a:effectLst>
            <a:outerShdw dist="71842" dir="2700000" algn="ctr" rotWithShape="0">
              <a:schemeClr val="bg2"/>
            </a:outerShdw>
          </a:effectLst>
        </p:spPr>
        <p:txBody>
          <a:bodyPr/>
          <a:lstStyle/>
          <a:p>
            <a:pPr>
              <a:lnSpc>
                <a:spcPct val="105000"/>
              </a:lnSpc>
              <a:spcBef>
                <a:spcPct val="30000"/>
              </a:spcBef>
              <a:defRPr/>
            </a:pPr>
            <a:r>
              <a:rPr lang="en-US" sz="2600" dirty="0">
                <a:latin typeface="Century Gothic"/>
                <a:ea typeface="+mn-ea"/>
                <a:cs typeface="Century Gothic"/>
              </a:rPr>
              <a:t>The </a:t>
            </a:r>
            <a:r>
              <a:rPr lang="en-US" sz="2600" b="1" i="1" dirty="0">
                <a:latin typeface="Century Gothic"/>
                <a:ea typeface="+mn-ea"/>
                <a:cs typeface="Century Gothic"/>
              </a:rPr>
              <a:t>D</a:t>
            </a:r>
            <a:r>
              <a:rPr lang="en-US" sz="2600" dirty="0">
                <a:latin typeface="Century Gothic"/>
                <a:ea typeface="+mn-ea"/>
                <a:cs typeface="Century Gothic"/>
              </a:rPr>
              <a:t> curve</a:t>
            </a:r>
            <a:r>
              <a:rPr lang="en-US" sz="2600" dirty="0" smtClean="0">
                <a:latin typeface="Century Gothic"/>
                <a:ea typeface="+mn-ea"/>
                <a:cs typeface="Century Gothic"/>
              </a:rPr>
              <a:t> does </a:t>
            </a:r>
            <a:r>
              <a:rPr lang="en-US" sz="2600" dirty="0">
                <a:latin typeface="Century Gothic"/>
                <a:ea typeface="+mn-ea"/>
                <a:cs typeface="Century Gothic"/>
              </a:rPr>
              <a:t>not shift</a:t>
            </a:r>
            <a:r>
              <a:rPr lang="en-US" sz="2600" dirty="0" smtClean="0">
                <a:latin typeface="Century Gothic"/>
                <a:ea typeface="+mn-ea"/>
                <a:cs typeface="Century Gothic"/>
              </a:rPr>
              <a:t>. </a:t>
            </a:r>
          </a:p>
          <a:p>
            <a:pPr>
              <a:lnSpc>
                <a:spcPct val="105000"/>
              </a:lnSpc>
              <a:spcBef>
                <a:spcPct val="25000"/>
              </a:spcBef>
              <a:defRPr/>
            </a:pPr>
            <a:r>
              <a:rPr lang="en-US" sz="2600" dirty="0">
                <a:latin typeface="Century Gothic"/>
                <a:ea typeface="+mn-ea"/>
                <a:cs typeface="Century Gothic"/>
              </a:rPr>
              <a:t>Move down along</a:t>
            </a:r>
            <a:r>
              <a:rPr lang="en-US" sz="2600" dirty="0" smtClean="0">
                <a:latin typeface="Century Gothic"/>
                <a:ea typeface="+mn-ea"/>
                <a:cs typeface="Century Gothic"/>
              </a:rPr>
              <a:t> the curve </a:t>
            </a:r>
            <a:br>
              <a:rPr lang="en-US" sz="2600" dirty="0" smtClean="0">
                <a:latin typeface="Century Gothic"/>
                <a:ea typeface="+mn-ea"/>
                <a:cs typeface="Century Gothic"/>
              </a:rPr>
            </a:br>
            <a:r>
              <a:rPr lang="en-US" sz="2600" dirty="0" smtClean="0">
                <a:latin typeface="Century Gothic"/>
                <a:ea typeface="+mn-ea"/>
                <a:cs typeface="Century Gothic"/>
              </a:rPr>
              <a:t>to </a:t>
            </a:r>
            <a:r>
              <a:rPr lang="en-US" sz="2600" dirty="0">
                <a:latin typeface="Century Gothic"/>
                <a:ea typeface="+mn-ea"/>
                <a:cs typeface="Century Gothic"/>
              </a:rPr>
              <a:t>a point with lower </a:t>
            </a:r>
            <a:r>
              <a:rPr lang="en-US" sz="2600" b="1" i="1" dirty="0">
                <a:latin typeface="Century Gothic"/>
                <a:ea typeface="+mn-ea"/>
                <a:cs typeface="Century Gothic"/>
              </a:rPr>
              <a:t>P</a:t>
            </a:r>
            <a:r>
              <a:rPr lang="en-US" sz="2600" dirty="0">
                <a:latin typeface="Century Gothic"/>
                <a:ea typeface="+mn-ea"/>
                <a:cs typeface="Century Gothic"/>
              </a:rPr>
              <a:t>,</a:t>
            </a:r>
            <a:r>
              <a:rPr lang="en-US" sz="2600" dirty="0" smtClean="0">
                <a:latin typeface="Century Gothic"/>
                <a:ea typeface="+mn-ea"/>
                <a:cs typeface="Century Gothic"/>
              </a:rPr>
              <a:t> </a:t>
            </a:r>
            <a:br>
              <a:rPr lang="en-US" sz="2600" dirty="0" smtClean="0">
                <a:latin typeface="Century Gothic"/>
                <a:ea typeface="+mn-ea"/>
                <a:cs typeface="Century Gothic"/>
              </a:rPr>
            </a:br>
            <a:r>
              <a:rPr lang="en-US" sz="2600" dirty="0" smtClean="0">
                <a:latin typeface="Century Gothic"/>
                <a:ea typeface="+mn-ea"/>
                <a:cs typeface="Century Gothic"/>
              </a:rPr>
              <a:t>higher </a:t>
            </a:r>
            <a:r>
              <a:rPr lang="en-US" sz="2600" b="1" i="1" dirty="0">
                <a:latin typeface="Century Gothic"/>
                <a:ea typeface="+mn-ea"/>
                <a:cs typeface="Century Gothic"/>
              </a:rPr>
              <a:t>Q</a:t>
            </a:r>
            <a:r>
              <a:rPr lang="en-US" sz="2600" dirty="0">
                <a:latin typeface="Century Gothic"/>
                <a:ea typeface="+mn-ea"/>
                <a:cs typeface="Century Gothic"/>
              </a:rPr>
              <a:t>. </a:t>
            </a:r>
          </a:p>
        </p:txBody>
      </p:sp>
      <p:sp>
        <p:nvSpPr>
          <p:cNvPr id="43" name="Text Box 13"/>
          <p:cNvSpPr txBox="1">
            <a:spLocks noChangeArrowheads="1"/>
          </p:cNvSpPr>
          <p:nvPr/>
        </p:nvSpPr>
        <p:spPr bwMode="auto">
          <a:xfrm>
            <a:off x="4977871" y="5570008"/>
            <a:ext cx="263525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r" eaLnBrk="1" hangingPunct="1">
              <a:spcBef>
                <a:spcPct val="50000"/>
              </a:spcBef>
            </a:pPr>
            <a:r>
              <a:rPr lang="en-US" sz="2200" dirty="0">
                <a:cs typeface="Arial" charset="0"/>
              </a:rPr>
              <a:t>Quantity of </a:t>
            </a:r>
            <a:br>
              <a:rPr lang="en-US" sz="2200" dirty="0">
                <a:cs typeface="Arial" charset="0"/>
              </a:rPr>
            </a:br>
            <a:r>
              <a:rPr lang="en-US" sz="2200" dirty="0">
                <a:cs typeface="Arial" charset="0"/>
              </a:rPr>
              <a:t>music downloads</a:t>
            </a:r>
          </a:p>
        </p:txBody>
      </p:sp>
      <p:grpSp>
        <p:nvGrpSpPr>
          <p:cNvPr id="34" name="Group 33"/>
          <p:cNvGrpSpPr/>
          <p:nvPr/>
        </p:nvGrpSpPr>
        <p:grpSpPr>
          <a:xfrm>
            <a:off x="899583" y="1613958"/>
            <a:ext cx="6078538" cy="4378325"/>
            <a:chOff x="1344083" y="1613958"/>
            <a:chExt cx="6078538" cy="4378325"/>
          </a:xfrm>
        </p:grpSpPr>
        <p:grpSp>
          <p:nvGrpSpPr>
            <p:cNvPr id="39" name="Group 9"/>
            <p:cNvGrpSpPr>
              <a:grpSpLocks/>
            </p:cNvGrpSpPr>
            <p:nvPr/>
          </p:nvGrpSpPr>
          <p:grpSpPr bwMode="auto">
            <a:xfrm>
              <a:off x="2707746" y="1809221"/>
              <a:ext cx="4714875" cy="3775075"/>
              <a:chOff x="2602" y="1083"/>
              <a:chExt cx="3055" cy="2115"/>
            </a:xfrm>
          </p:grpSpPr>
          <p:sp>
            <p:nvSpPr>
              <p:cNvPr id="40" name="Line 10"/>
              <p:cNvSpPr>
                <a:spLocks noChangeShapeType="1"/>
              </p:cNvSpPr>
              <p:nvPr/>
            </p:nvSpPr>
            <p:spPr bwMode="auto">
              <a:xfrm>
                <a:off x="2603" y="1083"/>
                <a:ext cx="0" cy="2115"/>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1" name="Line 11"/>
              <p:cNvSpPr>
                <a:spLocks noChangeShapeType="1"/>
              </p:cNvSpPr>
              <p:nvPr/>
            </p:nvSpPr>
            <p:spPr bwMode="auto">
              <a:xfrm>
                <a:off x="2602" y="3197"/>
                <a:ext cx="3055"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42" name="Text Box 12"/>
            <p:cNvSpPr txBox="1">
              <a:spLocks noChangeArrowheads="1"/>
            </p:cNvSpPr>
            <p:nvPr/>
          </p:nvSpPr>
          <p:spPr bwMode="auto">
            <a:xfrm>
              <a:off x="1344083" y="1613958"/>
              <a:ext cx="1300163" cy="143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r" eaLnBrk="1" hangingPunct="1">
                <a:spcBef>
                  <a:spcPct val="50000"/>
                </a:spcBef>
              </a:pPr>
              <a:r>
                <a:rPr lang="en-US" sz="2200" dirty="0">
                  <a:cs typeface="Arial" charset="0"/>
                </a:rPr>
                <a:t>Price of music down-loads</a:t>
              </a:r>
            </a:p>
          </p:txBody>
        </p:sp>
        <p:grpSp>
          <p:nvGrpSpPr>
            <p:cNvPr id="33" name="Group 32"/>
            <p:cNvGrpSpPr/>
            <p:nvPr/>
          </p:nvGrpSpPr>
          <p:grpSpPr>
            <a:xfrm>
              <a:off x="2118783" y="2204508"/>
              <a:ext cx="3487738" cy="3787775"/>
              <a:chOff x="2134658" y="2204508"/>
              <a:chExt cx="3487738" cy="3787775"/>
            </a:xfrm>
          </p:grpSpPr>
          <p:sp>
            <p:nvSpPr>
              <p:cNvPr id="44" name="Line 14"/>
              <p:cNvSpPr>
                <a:spLocks noChangeShapeType="1"/>
              </p:cNvSpPr>
              <p:nvPr/>
            </p:nvSpPr>
            <p:spPr bwMode="auto">
              <a:xfrm>
                <a:off x="2890308" y="2204508"/>
                <a:ext cx="2241550" cy="278765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5" name="Text Box 15"/>
              <p:cNvSpPr txBox="1">
                <a:spLocks noChangeArrowheads="1"/>
              </p:cNvSpPr>
              <p:nvPr/>
            </p:nvSpPr>
            <p:spPr bwMode="auto">
              <a:xfrm>
                <a:off x="5019146" y="4927071"/>
                <a:ext cx="603250"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200" b="1" i="1" dirty="0">
                    <a:latin typeface="Tahoma" charset="0"/>
                    <a:cs typeface="Arial" charset="0"/>
                  </a:rPr>
                  <a:t>D</a:t>
                </a:r>
                <a:r>
                  <a:rPr lang="en-US" sz="2200" b="1" baseline="-25000" dirty="0">
                    <a:latin typeface="Tahoma" charset="0"/>
                    <a:cs typeface="Arial" charset="0"/>
                  </a:rPr>
                  <a:t>1</a:t>
                </a:r>
              </a:p>
            </p:txBody>
          </p:sp>
          <p:grpSp>
            <p:nvGrpSpPr>
              <p:cNvPr id="46" name="Group 16"/>
              <p:cNvGrpSpPr>
                <a:grpSpLocks/>
              </p:cNvGrpSpPr>
              <p:nvPr/>
            </p:nvGrpSpPr>
            <p:grpSpPr bwMode="auto">
              <a:xfrm>
                <a:off x="2712508" y="3604683"/>
                <a:ext cx="1300163" cy="1973263"/>
                <a:chOff x="357" y="2450"/>
                <a:chExt cx="795" cy="646"/>
              </a:xfrm>
            </p:grpSpPr>
            <p:sp>
              <p:nvSpPr>
                <p:cNvPr id="47" name="Line 17"/>
                <p:cNvSpPr>
                  <a:spLocks noChangeShapeType="1"/>
                </p:cNvSpPr>
                <p:nvPr/>
              </p:nvSpPr>
              <p:spPr bwMode="auto">
                <a:xfrm>
                  <a:off x="357" y="2450"/>
                  <a:ext cx="795" cy="0"/>
                </a:xfrm>
                <a:prstGeom prst="line">
                  <a:avLst/>
                </a:prstGeom>
                <a:noFill/>
                <a:ln w="9525">
                  <a:solidFill>
                    <a:schemeClr val="tx1"/>
                  </a:solidFill>
                  <a:prstDash val="lg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48" name="Line 18"/>
                <p:cNvSpPr>
                  <a:spLocks noChangeShapeType="1"/>
                </p:cNvSpPr>
                <p:nvPr/>
              </p:nvSpPr>
              <p:spPr bwMode="auto">
                <a:xfrm>
                  <a:off x="1152" y="2451"/>
                  <a:ext cx="0" cy="645"/>
                </a:xfrm>
                <a:prstGeom prst="line">
                  <a:avLst/>
                </a:prstGeom>
                <a:noFill/>
                <a:ln w="9525">
                  <a:solidFill>
                    <a:schemeClr val="tx1"/>
                  </a:solidFill>
                  <a:prstDash val="lgDash"/>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49" name="Oval 19"/>
              <p:cNvSpPr>
                <a:spLocks noChangeArrowheads="1"/>
              </p:cNvSpPr>
              <p:nvPr/>
            </p:nvSpPr>
            <p:spPr bwMode="auto">
              <a:xfrm>
                <a:off x="3944408" y="3544358"/>
                <a:ext cx="139700" cy="138113"/>
              </a:xfrm>
              <a:prstGeom prst="ellipse">
                <a:avLst/>
              </a:prstGeom>
              <a:solidFill>
                <a:srgbClr val="000000"/>
              </a:solidFill>
              <a:ln>
                <a:noFill/>
              </a:ln>
              <a:extLst>
                <a:ext uri="{91240B29-F687-4F45-9708-019B960494DF}">
                  <a14:hiddenLine xmlns:a14="http://schemas.microsoft.com/office/drawing/2010/main" w="9525">
                    <a:solidFill>
                      <a:srgbClr val="000000"/>
                    </a:solidFill>
                    <a:prstDash val="dash"/>
                    <a:round/>
                    <a:headEnd/>
                    <a:tailEnd/>
                  </a14:hiddenLine>
                </a:ext>
              </a:extLst>
            </p:spPr>
            <p:txBody>
              <a:bodyPr wrap="none" anchor="ctr"/>
              <a:lstStyle/>
              <a:p>
                <a:endParaRPr lang="en-AU" dirty="0">
                  <a:cs typeface="Arial" charset="0"/>
                </a:endParaRPr>
              </a:p>
            </p:txBody>
          </p:sp>
          <p:sp>
            <p:nvSpPr>
              <p:cNvPr id="50" name="Line 20"/>
              <p:cNvSpPr>
                <a:spLocks noChangeShapeType="1"/>
              </p:cNvSpPr>
              <p:nvPr/>
            </p:nvSpPr>
            <p:spPr bwMode="auto">
              <a:xfrm rot="5400000">
                <a:off x="2499783" y="3965046"/>
                <a:ext cx="704850" cy="0"/>
              </a:xfrm>
              <a:prstGeom prst="line">
                <a:avLst/>
              </a:prstGeom>
              <a:noFill/>
              <a:ln w="38100">
                <a:solidFill>
                  <a:srgbClr val="003399"/>
                </a:solidFill>
                <a:round/>
                <a:headEnd/>
                <a:tailEnd type="triangle" w="lg" len="lg"/>
              </a:ln>
              <a:extLst>
                <a:ext uri="{909E8E84-426E-40DD-AFC4-6F175D3DCCD1}">
                  <a14:hiddenFill xmlns:a14="http://schemas.microsoft.com/office/drawing/2010/main">
                    <a:noFill/>
                  </a14:hiddenFill>
                </a:ext>
              </a:extLst>
            </p:spPr>
            <p:txBody>
              <a:bodyPr/>
              <a:lstStyle/>
              <a:p>
                <a:endParaRPr lang="en-US" dirty="0"/>
              </a:p>
            </p:txBody>
          </p:sp>
          <p:sp>
            <p:nvSpPr>
              <p:cNvPr id="51" name="Text Box 21"/>
              <p:cNvSpPr txBox="1">
                <a:spLocks noChangeArrowheads="1"/>
              </p:cNvSpPr>
              <p:nvPr/>
            </p:nvSpPr>
            <p:spPr bwMode="auto">
              <a:xfrm>
                <a:off x="2134658" y="3385608"/>
                <a:ext cx="60325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200" b="1" i="1" dirty="0">
                    <a:latin typeface="Tahoma" charset="0"/>
                    <a:cs typeface="Arial" charset="0"/>
                  </a:rPr>
                  <a:t>P</a:t>
                </a:r>
                <a:r>
                  <a:rPr lang="en-US" sz="2200" b="1" baseline="-25000" dirty="0">
                    <a:latin typeface="Tahoma" charset="0"/>
                    <a:cs typeface="Arial" charset="0"/>
                  </a:rPr>
                  <a:t>1</a:t>
                </a:r>
              </a:p>
            </p:txBody>
          </p:sp>
          <p:sp>
            <p:nvSpPr>
              <p:cNvPr id="52" name="Text Box 22"/>
              <p:cNvSpPr txBox="1">
                <a:spLocks noChangeArrowheads="1"/>
              </p:cNvSpPr>
              <p:nvPr/>
            </p:nvSpPr>
            <p:spPr bwMode="auto">
              <a:xfrm>
                <a:off x="3674533" y="5565246"/>
                <a:ext cx="603250"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200" b="1" i="1" dirty="0">
                    <a:latin typeface="Tahoma" charset="0"/>
                    <a:cs typeface="Arial" charset="0"/>
                  </a:rPr>
                  <a:t>Q</a:t>
                </a:r>
                <a:r>
                  <a:rPr lang="en-US" sz="2200" b="1" baseline="-25000" dirty="0">
                    <a:latin typeface="Tahoma" charset="0"/>
                    <a:cs typeface="Arial" charset="0"/>
                  </a:rPr>
                  <a:t>1</a:t>
                </a:r>
              </a:p>
            </p:txBody>
          </p:sp>
          <p:grpSp>
            <p:nvGrpSpPr>
              <p:cNvPr id="53" name="Group 23"/>
              <p:cNvGrpSpPr>
                <a:grpSpLocks/>
              </p:cNvGrpSpPr>
              <p:nvPr/>
            </p:nvGrpSpPr>
            <p:grpSpPr bwMode="auto">
              <a:xfrm>
                <a:off x="2142596" y="4093633"/>
                <a:ext cx="2790825" cy="1882775"/>
                <a:chOff x="667" y="2536"/>
                <a:chExt cx="1758" cy="1186"/>
              </a:xfrm>
            </p:grpSpPr>
            <p:sp>
              <p:nvSpPr>
                <p:cNvPr id="54" name="Oval 24"/>
                <p:cNvSpPr>
                  <a:spLocks noChangeArrowheads="1"/>
                </p:cNvSpPr>
                <p:nvPr/>
              </p:nvSpPr>
              <p:spPr bwMode="auto">
                <a:xfrm>
                  <a:off x="2162" y="2637"/>
                  <a:ext cx="88" cy="87"/>
                </a:xfrm>
                <a:prstGeom prst="ellipse">
                  <a:avLst/>
                </a:prstGeom>
                <a:solidFill>
                  <a:srgbClr val="0000FF"/>
                </a:solidFill>
                <a:ln>
                  <a:noFill/>
                </a:ln>
                <a:extLst>
                  <a:ext uri="{91240B29-F687-4F45-9708-019B960494DF}">
                    <a14:hiddenLine xmlns:a14="http://schemas.microsoft.com/office/drawing/2010/main" w="9525">
                      <a:solidFill>
                        <a:srgbClr val="000000"/>
                      </a:solidFill>
                      <a:prstDash val="dash"/>
                      <a:round/>
                      <a:headEnd/>
                      <a:tailEnd/>
                    </a14:hiddenLine>
                  </a:ext>
                </a:extLst>
              </p:spPr>
              <p:txBody>
                <a:bodyPr wrap="none" anchor="ctr"/>
                <a:lstStyle/>
                <a:p>
                  <a:endParaRPr lang="en-AU" dirty="0">
                    <a:cs typeface="Arial" charset="0"/>
                  </a:endParaRPr>
                </a:p>
              </p:txBody>
            </p:sp>
            <p:grpSp>
              <p:nvGrpSpPr>
                <p:cNvPr id="55" name="Group 25"/>
                <p:cNvGrpSpPr>
                  <a:grpSpLocks/>
                </p:cNvGrpSpPr>
                <p:nvPr/>
              </p:nvGrpSpPr>
              <p:grpSpPr bwMode="auto">
                <a:xfrm>
                  <a:off x="667" y="2536"/>
                  <a:ext cx="1758" cy="1186"/>
                  <a:chOff x="667" y="2536"/>
                  <a:chExt cx="1758" cy="1186"/>
                </a:xfrm>
              </p:grpSpPr>
              <p:sp>
                <p:nvSpPr>
                  <p:cNvPr id="56" name="Line 26"/>
                  <p:cNvSpPr>
                    <a:spLocks noChangeShapeType="1"/>
                  </p:cNvSpPr>
                  <p:nvPr/>
                </p:nvSpPr>
                <p:spPr bwMode="auto">
                  <a:xfrm>
                    <a:off x="1844" y="3393"/>
                    <a:ext cx="361" cy="0"/>
                  </a:xfrm>
                  <a:prstGeom prst="line">
                    <a:avLst/>
                  </a:prstGeom>
                  <a:noFill/>
                  <a:ln w="38100">
                    <a:solidFill>
                      <a:srgbClr val="003399"/>
                    </a:solidFill>
                    <a:round/>
                    <a:headEnd/>
                    <a:tailEnd type="triangle" w="lg" len="lg"/>
                  </a:ln>
                  <a:extLst>
                    <a:ext uri="{909E8E84-426E-40DD-AFC4-6F175D3DCCD1}">
                      <a14:hiddenFill xmlns:a14="http://schemas.microsoft.com/office/drawing/2010/main">
                        <a:noFill/>
                      </a14:hiddenFill>
                    </a:ext>
                  </a:extLst>
                </p:spPr>
                <p:txBody>
                  <a:bodyPr/>
                  <a:lstStyle/>
                  <a:p>
                    <a:endParaRPr lang="en-US" dirty="0"/>
                  </a:p>
                </p:txBody>
              </p:sp>
              <p:grpSp>
                <p:nvGrpSpPr>
                  <p:cNvPr id="57" name="Group 27"/>
                  <p:cNvGrpSpPr>
                    <a:grpSpLocks/>
                  </p:cNvGrpSpPr>
                  <p:nvPr/>
                </p:nvGrpSpPr>
                <p:grpSpPr bwMode="auto">
                  <a:xfrm>
                    <a:off x="667" y="2536"/>
                    <a:ext cx="1758" cy="1186"/>
                    <a:chOff x="667" y="2536"/>
                    <a:chExt cx="1758" cy="1186"/>
                  </a:xfrm>
                </p:grpSpPr>
                <p:grpSp>
                  <p:nvGrpSpPr>
                    <p:cNvPr id="58" name="Group 28"/>
                    <p:cNvGrpSpPr>
                      <a:grpSpLocks/>
                    </p:cNvGrpSpPr>
                    <p:nvPr/>
                  </p:nvGrpSpPr>
                  <p:grpSpPr bwMode="auto">
                    <a:xfrm>
                      <a:off x="1023" y="2678"/>
                      <a:ext cx="1182" cy="796"/>
                      <a:chOff x="357" y="2450"/>
                      <a:chExt cx="795" cy="646"/>
                    </a:xfrm>
                  </p:grpSpPr>
                  <p:sp>
                    <p:nvSpPr>
                      <p:cNvPr id="61" name="Line 29"/>
                      <p:cNvSpPr>
                        <a:spLocks noChangeShapeType="1"/>
                      </p:cNvSpPr>
                      <p:nvPr/>
                    </p:nvSpPr>
                    <p:spPr bwMode="auto">
                      <a:xfrm>
                        <a:off x="357" y="2450"/>
                        <a:ext cx="795" cy="0"/>
                      </a:xfrm>
                      <a:prstGeom prst="line">
                        <a:avLst/>
                      </a:prstGeom>
                      <a:noFill/>
                      <a:ln w="9525">
                        <a:solidFill>
                          <a:srgbClr val="0000FF"/>
                        </a:solidFill>
                        <a:prstDash val="lg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62" name="Line 30"/>
                      <p:cNvSpPr>
                        <a:spLocks noChangeShapeType="1"/>
                      </p:cNvSpPr>
                      <p:nvPr/>
                    </p:nvSpPr>
                    <p:spPr bwMode="auto">
                      <a:xfrm>
                        <a:off x="1152" y="2451"/>
                        <a:ext cx="0" cy="645"/>
                      </a:xfrm>
                      <a:prstGeom prst="line">
                        <a:avLst/>
                      </a:prstGeom>
                      <a:noFill/>
                      <a:ln w="9525">
                        <a:solidFill>
                          <a:srgbClr val="0000FF"/>
                        </a:solidFill>
                        <a:prstDash val="lgDash"/>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59" name="Text Box 31"/>
                    <p:cNvSpPr txBox="1">
                      <a:spLocks noChangeArrowheads="1"/>
                    </p:cNvSpPr>
                    <p:nvPr/>
                  </p:nvSpPr>
                  <p:spPr bwMode="auto">
                    <a:xfrm>
                      <a:off x="2045" y="3453"/>
                      <a:ext cx="380"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200" b="1" i="1" dirty="0">
                          <a:latin typeface="Tahoma" charset="0"/>
                          <a:cs typeface="Arial" charset="0"/>
                        </a:rPr>
                        <a:t>Q</a:t>
                      </a:r>
                      <a:r>
                        <a:rPr lang="en-US" sz="2200" b="1" baseline="-25000" dirty="0">
                          <a:latin typeface="Tahoma" charset="0"/>
                          <a:cs typeface="Arial" charset="0"/>
                        </a:rPr>
                        <a:t>2</a:t>
                      </a:r>
                    </a:p>
                  </p:txBody>
                </p:sp>
                <p:sp>
                  <p:nvSpPr>
                    <p:cNvPr id="60" name="Text Box 32"/>
                    <p:cNvSpPr txBox="1">
                      <a:spLocks noChangeArrowheads="1"/>
                    </p:cNvSpPr>
                    <p:nvPr/>
                  </p:nvSpPr>
                  <p:spPr bwMode="auto">
                    <a:xfrm>
                      <a:off x="667" y="2536"/>
                      <a:ext cx="380"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200" b="1" i="1" dirty="0">
                          <a:latin typeface="Tahoma" charset="0"/>
                          <a:cs typeface="Arial" charset="0"/>
                        </a:rPr>
                        <a:t>P</a:t>
                      </a:r>
                      <a:r>
                        <a:rPr lang="en-US" sz="2200" b="1" baseline="-25000" dirty="0">
                          <a:latin typeface="Tahoma" charset="0"/>
                          <a:cs typeface="Arial" charset="0"/>
                        </a:rPr>
                        <a:t>2</a:t>
                      </a:r>
                    </a:p>
                  </p:txBody>
                </p:sp>
              </p:grpSp>
            </p:grpSp>
          </p:grpSp>
        </p:grpSp>
      </p:grpSp>
      <p:sp>
        <p:nvSpPr>
          <p:cNvPr id="30" name="Slide Number Placeholder 29"/>
          <p:cNvSpPr>
            <a:spLocks noGrp="1"/>
          </p:cNvSpPr>
          <p:nvPr>
            <p:ph type="sldNum" sz="quarter" idx="12"/>
          </p:nvPr>
        </p:nvSpPr>
        <p:spPr/>
        <p:txBody>
          <a:bodyPr/>
          <a:lstStyle/>
          <a:p>
            <a:r>
              <a:rPr lang="en-US" dirty="0" smtClean="0"/>
              <a:t>4-</a:t>
            </a:r>
            <a:fld id="{0FF54DE5-C571-48E8-A5BC-B369434E2F44}" type="slidenum">
              <a:rPr lang="en-US" smtClean="0"/>
              <a:pPr/>
              <a:t>25</a:t>
            </a:fld>
            <a:endParaRPr lang="en-US" dirty="0"/>
          </a:p>
        </p:txBody>
      </p:sp>
      <p:sp>
        <p:nvSpPr>
          <p:cNvPr id="31" name="Footer Placeholder 30"/>
          <p:cNvSpPr>
            <a:spLocks noGrp="1"/>
          </p:cNvSpPr>
          <p:nvPr>
            <p:ph type="ftr" sz="quarter" idx="11"/>
          </p:nvPr>
        </p:nvSpPr>
        <p:spPr/>
        <p:txBody>
          <a:bodyPr/>
          <a:lstStyle/>
          <a:p>
            <a:r>
              <a:rPr lang="en-US" dirty="0" smtClean="0"/>
              <a:t>Copyright © 2014 by Nelson Education Ltd. </a:t>
            </a:r>
            <a:endParaRPr lang="en-US" dirty="0"/>
          </a:p>
        </p:txBody>
      </p:sp>
      <p:sp>
        <p:nvSpPr>
          <p:cNvPr id="32" name="Rectangle 31"/>
          <p:cNvSpPr/>
          <p:nvPr/>
        </p:nvSpPr>
        <p:spPr>
          <a:xfrm>
            <a:off x="1049866" y="55720"/>
            <a:ext cx="8056034" cy="1138773"/>
          </a:xfrm>
          <a:prstGeom prst="rect">
            <a:avLst/>
          </a:prstGeom>
        </p:spPr>
        <p:txBody>
          <a:bodyPr wrap="square">
            <a:spAutoFit/>
          </a:bodyPr>
          <a:lstStyle/>
          <a:p>
            <a:pPr>
              <a:defRPr/>
            </a:pPr>
            <a:r>
              <a:rPr lang="en-US" sz="4000" b="1" dirty="0" smtClean="0">
                <a:solidFill>
                  <a:srgbClr val="521569"/>
                </a:solidFill>
                <a:latin typeface="Book Antiqua" pitchFamily="18" charset="0"/>
                <a:ea typeface="ＭＳ Ｐゴシック" charset="-128"/>
                <a:cs typeface="Arial" charset="0"/>
              </a:rPr>
              <a:t>Active Learning </a:t>
            </a:r>
            <a:r>
              <a:rPr lang="en-US" sz="3200" b="1" dirty="0" smtClean="0">
                <a:solidFill>
                  <a:srgbClr val="521569"/>
                </a:solidFill>
                <a:ea typeface="ＭＳ Ｐゴシック" charset="-128"/>
                <a:cs typeface="Arial" charset="0"/>
              </a:rPr>
              <a:t/>
            </a:r>
            <a:br>
              <a:rPr lang="en-US" sz="3200" b="1" dirty="0" smtClean="0">
                <a:solidFill>
                  <a:srgbClr val="521569"/>
                </a:solidFill>
                <a:ea typeface="ＭＳ Ｐゴシック" charset="-128"/>
                <a:cs typeface="Arial" charset="0"/>
              </a:rPr>
            </a:br>
            <a:r>
              <a:rPr lang="en-US" sz="2800" b="1" dirty="0" smtClean="0">
                <a:solidFill>
                  <a:srgbClr val="521569"/>
                </a:solidFill>
                <a:latin typeface="Book Antiqua" pitchFamily="18" charset="0"/>
                <a:ea typeface="ＭＳ Ｐゴシック" charset="-128"/>
                <a:cs typeface="Arial" charset="0"/>
              </a:rPr>
              <a:t>B. The Price of Music Downloads Falls</a:t>
            </a:r>
            <a:endParaRPr lang="en-CA" sz="2800" b="1" dirty="0">
              <a:solidFill>
                <a:srgbClr val="521569"/>
              </a:solidFill>
              <a:latin typeface="Book Antiqua" pitchFamily="18" charset="0"/>
              <a:ea typeface="ＭＳ Ｐゴシック" charset="-128"/>
            </a:endParaRPr>
          </a:p>
        </p:txBody>
      </p:sp>
    </p:spTree>
    <p:extLst>
      <p:ext uri="{BB962C8B-B14F-4D97-AF65-F5344CB8AC3E}">
        <p14:creationId xmlns:p14="http://schemas.microsoft.com/office/powerpoint/2010/main" val="119173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dissolve">
                                      <p:cBhvr>
                                        <p:cTn id="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Text Box 15"/>
          <p:cNvSpPr txBox="1">
            <a:spLocks noChangeArrowheads="1"/>
          </p:cNvSpPr>
          <p:nvPr/>
        </p:nvSpPr>
        <p:spPr bwMode="auto">
          <a:xfrm>
            <a:off x="6586008" y="1528233"/>
            <a:ext cx="4556125" cy="3704167"/>
          </a:xfrm>
          <a:prstGeom prst="rect">
            <a:avLst/>
          </a:prstGeom>
          <a:solidFill>
            <a:schemeClr val="bg1"/>
          </a:solidFill>
          <a:ln w="9525">
            <a:noFill/>
            <a:miter lim="800000"/>
            <a:headEnd/>
            <a:tailEnd/>
          </a:ln>
          <a:effectLst>
            <a:outerShdw dist="71842" dir="2700000" algn="ctr" rotWithShape="0">
              <a:schemeClr val="bg2"/>
            </a:outerShdw>
          </a:effectLst>
        </p:spPr>
        <p:txBody>
          <a:bodyPr/>
          <a:lstStyle/>
          <a:p>
            <a:pPr>
              <a:lnSpc>
                <a:spcPct val="105000"/>
              </a:lnSpc>
              <a:spcBef>
                <a:spcPct val="30000"/>
              </a:spcBef>
              <a:defRPr/>
            </a:pPr>
            <a:r>
              <a:rPr lang="en-US" sz="2600" dirty="0">
                <a:latin typeface="Century Gothic"/>
                <a:ea typeface="+mn-ea"/>
                <a:cs typeface="Century Gothic"/>
              </a:rPr>
              <a:t>CDs and</a:t>
            </a:r>
            <a:r>
              <a:rPr lang="en-US" sz="2600" dirty="0" smtClean="0">
                <a:latin typeface="Century Gothic"/>
                <a:ea typeface="+mn-ea"/>
                <a:cs typeface="Century Gothic"/>
              </a:rPr>
              <a:t> music </a:t>
            </a:r>
            <a:r>
              <a:rPr lang="en-US" sz="2600" dirty="0">
                <a:latin typeface="Century Gothic"/>
                <a:ea typeface="+mn-ea"/>
                <a:cs typeface="Century Gothic"/>
              </a:rPr>
              <a:t>downloads are substitutes</a:t>
            </a:r>
            <a:r>
              <a:rPr lang="en-US" sz="2600" dirty="0" smtClean="0">
                <a:latin typeface="Century Gothic"/>
                <a:ea typeface="+mn-ea"/>
                <a:cs typeface="Century Gothic"/>
              </a:rPr>
              <a:t>. </a:t>
            </a:r>
          </a:p>
          <a:p>
            <a:pPr>
              <a:lnSpc>
                <a:spcPct val="105000"/>
              </a:lnSpc>
              <a:spcBef>
                <a:spcPct val="30000"/>
              </a:spcBef>
              <a:defRPr/>
            </a:pPr>
            <a:r>
              <a:rPr lang="en-US" sz="2600" dirty="0">
                <a:latin typeface="Century Gothic"/>
                <a:ea typeface="+mn-ea"/>
                <a:cs typeface="Century Gothic"/>
              </a:rPr>
              <a:t>A fall in</a:t>
            </a:r>
            <a:r>
              <a:rPr lang="en-US" sz="2600" dirty="0" smtClean="0">
                <a:latin typeface="Century Gothic"/>
                <a:ea typeface="+mn-ea"/>
                <a:cs typeface="Century Gothic"/>
              </a:rPr>
              <a:t> the price </a:t>
            </a:r>
            <a:r>
              <a:rPr lang="en-US" sz="2600" dirty="0">
                <a:latin typeface="Century Gothic"/>
                <a:ea typeface="+mn-ea"/>
                <a:cs typeface="Century Gothic"/>
              </a:rPr>
              <a:t>of CDs shifts demand for music downloads</a:t>
            </a:r>
            <a:r>
              <a:rPr lang="en-US" sz="2600" dirty="0" smtClean="0">
                <a:latin typeface="Century Gothic"/>
                <a:ea typeface="+mn-ea"/>
                <a:cs typeface="Century Gothic"/>
              </a:rPr>
              <a:t> to </a:t>
            </a:r>
            <a:r>
              <a:rPr lang="en-US" sz="2600" dirty="0">
                <a:latin typeface="Century Gothic"/>
                <a:ea typeface="+mn-ea"/>
                <a:cs typeface="Century Gothic"/>
              </a:rPr>
              <a:t>the left. </a:t>
            </a:r>
          </a:p>
        </p:txBody>
      </p:sp>
      <p:grpSp>
        <p:nvGrpSpPr>
          <p:cNvPr id="41" name="Group 40"/>
          <p:cNvGrpSpPr/>
          <p:nvPr/>
        </p:nvGrpSpPr>
        <p:grpSpPr>
          <a:xfrm>
            <a:off x="831850" y="1546225"/>
            <a:ext cx="6269038" cy="4718050"/>
            <a:chOff x="260350" y="1546225"/>
            <a:chExt cx="6269038" cy="4718050"/>
          </a:xfrm>
        </p:grpSpPr>
        <p:grpSp>
          <p:nvGrpSpPr>
            <p:cNvPr id="30" name="Group 8"/>
            <p:cNvGrpSpPr>
              <a:grpSpLocks/>
            </p:cNvGrpSpPr>
            <p:nvPr/>
          </p:nvGrpSpPr>
          <p:grpSpPr bwMode="auto">
            <a:xfrm>
              <a:off x="1050925" y="3317875"/>
              <a:ext cx="2754313" cy="2606675"/>
              <a:chOff x="662" y="2090"/>
              <a:chExt cx="1735" cy="1642"/>
            </a:xfrm>
          </p:grpSpPr>
          <p:grpSp>
            <p:nvGrpSpPr>
              <p:cNvPr id="31" name="Group 9"/>
              <p:cNvGrpSpPr>
                <a:grpSpLocks/>
              </p:cNvGrpSpPr>
              <p:nvPr/>
            </p:nvGrpSpPr>
            <p:grpSpPr bwMode="auto">
              <a:xfrm>
                <a:off x="1026" y="2228"/>
                <a:ext cx="1181" cy="1243"/>
                <a:chOff x="357" y="2450"/>
                <a:chExt cx="795" cy="646"/>
              </a:xfrm>
            </p:grpSpPr>
            <p:sp>
              <p:nvSpPr>
                <p:cNvPr id="35" name="Line 10"/>
                <p:cNvSpPr>
                  <a:spLocks noChangeShapeType="1"/>
                </p:cNvSpPr>
                <p:nvPr/>
              </p:nvSpPr>
              <p:spPr bwMode="auto">
                <a:xfrm>
                  <a:off x="357" y="2450"/>
                  <a:ext cx="795" cy="0"/>
                </a:xfrm>
                <a:prstGeom prst="line">
                  <a:avLst/>
                </a:prstGeom>
                <a:noFill/>
                <a:ln w="9525">
                  <a:solidFill>
                    <a:schemeClr val="tx1"/>
                  </a:solidFill>
                  <a:prstDash val="lg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6" name="Line 11"/>
                <p:cNvSpPr>
                  <a:spLocks noChangeShapeType="1"/>
                </p:cNvSpPr>
                <p:nvPr/>
              </p:nvSpPr>
              <p:spPr bwMode="auto">
                <a:xfrm>
                  <a:off x="1152" y="2451"/>
                  <a:ext cx="0" cy="645"/>
                </a:xfrm>
                <a:prstGeom prst="line">
                  <a:avLst/>
                </a:prstGeom>
                <a:noFill/>
                <a:ln w="9525">
                  <a:solidFill>
                    <a:schemeClr val="tx1"/>
                  </a:solidFill>
                  <a:prstDash val="lgDash"/>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32" name="Oval 12"/>
              <p:cNvSpPr>
                <a:spLocks noChangeArrowheads="1"/>
              </p:cNvSpPr>
              <p:nvPr/>
            </p:nvSpPr>
            <p:spPr bwMode="auto">
              <a:xfrm>
                <a:off x="2166" y="2190"/>
                <a:ext cx="88" cy="87"/>
              </a:xfrm>
              <a:prstGeom prst="ellipse">
                <a:avLst/>
              </a:prstGeom>
              <a:solidFill>
                <a:srgbClr val="000000"/>
              </a:solidFill>
              <a:ln>
                <a:noFill/>
              </a:ln>
              <a:extLst>
                <a:ext uri="{91240B29-F687-4F45-9708-019B960494DF}">
                  <a14:hiddenLine xmlns:a14="http://schemas.microsoft.com/office/drawing/2010/main" w="9525">
                    <a:solidFill>
                      <a:srgbClr val="000000"/>
                    </a:solidFill>
                    <a:prstDash val="dash"/>
                    <a:round/>
                    <a:headEnd/>
                    <a:tailEnd/>
                  </a14:hiddenLine>
                </a:ext>
              </a:extLst>
            </p:spPr>
            <p:txBody>
              <a:bodyPr wrap="none" anchor="ctr"/>
              <a:lstStyle/>
              <a:p>
                <a:endParaRPr lang="en-AU" dirty="0">
                  <a:cs typeface="Arial" charset="0"/>
                </a:endParaRPr>
              </a:p>
            </p:txBody>
          </p:sp>
          <p:sp>
            <p:nvSpPr>
              <p:cNvPr id="33" name="Text Box 13"/>
              <p:cNvSpPr txBox="1">
                <a:spLocks noChangeArrowheads="1"/>
              </p:cNvSpPr>
              <p:nvPr/>
            </p:nvSpPr>
            <p:spPr bwMode="auto">
              <a:xfrm>
                <a:off x="662" y="2090"/>
                <a:ext cx="380"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200" b="1" i="1" dirty="0">
                    <a:latin typeface="Tahoma" charset="0"/>
                    <a:cs typeface="Arial" charset="0"/>
                  </a:rPr>
                  <a:t>P</a:t>
                </a:r>
                <a:r>
                  <a:rPr lang="en-US" sz="2200" b="1" baseline="-25000" dirty="0">
                    <a:latin typeface="Tahoma" charset="0"/>
                    <a:cs typeface="Arial" charset="0"/>
                  </a:rPr>
                  <a:t>1</a:t>
                </a:r>
              </a:p>
            </p:txBody>
          </p:sp>
          <p:sp>
            <p:nvSpPr>
              <p:cNvPr id="34" name="Text Box 14"/>
              <p:cNvSpPr txBox="1">
                <a:spLocks noChangeArrowheads="1"/>
              </p:cNvSpPr>
              <p:nvPr/>
            </p:nvSpPr>
            <p:spPr bwMode="auto">
              <a:xfrm>
                <a:off x="2017" y="3463"/>
                <a:ext cx="380"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200" b="1" i="1" dirty="0">
                    <a:latin typeface="Tahoma" charset="0"/>
                    <a:cs typeface="Arial" charset="0"/>
                  </a:rPr>
                  <a:t>Q</a:t>
                </a:r>
                <a:r>
                  <a:rPr lang="en-US" sz="2200" b="1" baseline="-25000" dirty="0">
                    <a:latin typeface="Tahoma" charset="0"/>
                    <a:cs typeface="Arial" charset="0"/>
                  </a:rPr>
                  <a:t>1</a:t>
                </a:r>
              </a:p>
            </p:txBody>
          </p:sp>
        </p:grpSp>
        <p:grpSp>
          <p:nvGrpSpPr>
            <p:cNvPr id="63" name="Group 16"/>
            <p:cNvGrpSpPr>
              <a:grpSpLocks/>
            </p:cNvGrpSpPr>
            <p:nvPr/>
          </p:nvGrpSpPr>
          <p:grpSpPr bwMode="auto">
            <a:xfrm>
              <a:off x="1624013" y="1741488"/>
              <a:ext cx="4714875" cy="3775075"/>
              <a:chOff x="2602" y="1083"/>
              <a:chExt cx="3055" cy="2115"/>
            </a:xfrm>
          </p:grpSpPr>
          <p:sp>
            <p:nvSpPr>
              <p:cNvPr id="64" name="Line 17"/>
              <p:cNvSpPr>
                <a:spLocks noChangeShapeType="1"/>
              </p:cNvSpPr>
              <p:nvPr/>
            </p:nvSpPr>
            <p:spPr bwMode="auto">
              <a:xfrm>
                <a:off x="2603" y="1083"/>
                <a:ext cx="0" cy="2115"/>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65" name="Line 18"/>
              <p:cNvSpPr>
                <a:spLocks noChangeShapeType="1"/>
              </p:cNvSpPr>
              <p:nvPr/>
            </p:nvSpPr>
            <p:spPr bwMode="auto">
              <a:xfrm>
                <a:off x="2602" y="3197"/>
                <a:ext cx="3055"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66" name="Text Box 19"/>
            <p:cNvSpPr txBox="1">
              <a:spLocks noChangeArrowheads="1"/>
            </p:cNvSpPr>
            <p:nvPr/>
          </p:nvSpPr>
          <p:spPr bwMode="auto">
            <a:xfrm>
              <a:off x="260350" y="1546225"/>
              <a:ext cx="1300163" cy="143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r" eaLnBrk="1" hangingPunct="1">
                <a:spcBef>
                  <a:spcPct val="50000"/>
                </a:spcBef>
              </a:pPr>
              <a:r>
                <a:rPr lang="en-US" sz="2200" dirty="0">
                  <a:cs typeface="Arial" charset="0"/>
                </a:rPr>
                <a:t>Price of music down-loads</a:t>
              </a:r>
            </a:p>
          </p:txBody>
        </p:sp>
        <p:sp>
          <p:nvSpPr>
            <p:cNvPr id="67" name="Text Box 20"/>
            <p:cNvSpPr txBox="1">
              <a:spLocks noChangeArrowheads="1"/>
            </p:cNvSpPr>
            <p:nvPr/>
          </p:nvSpPr>
          <p:spPr bwMode="auto">
            <a:xfrm>
              <a:off x="3894138" y="5502275"/>
              <a:ext cx="263525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r" eaLnBrk="1" hangingPunct="1">
                <a:spcBef>
                  <a:spcPct val="50000"/>
                </a:spcBef>
              </a:pPr>
              <a:r>
                <a:rPr lang="en-US" sz="2200" dirty="0">
                  <a:cs typeface="Arial" charset="0"/>
                </a:rPr>
                <a:t>Quantity of </a:t>
              </a:r>
              <a:br>
                <a:rPr lang="en-US" sz="2200" dirty="0">
                  <a:cs typeface="Arial" charset="0"/>
                </a:rPr>
              </a:br>
              <a:r>
                <a:rPr lang="en-US" sz="2200" dirty="0">
                  <a:cs typeface="Arial" charset="0"/>
                </a:rPr>
                <a:t>music downloads</a:t>
              </a:r>
            </a:p>
          </p:txBody>
        </p:sp>
        <p:grpSp>
          <p:nvGrpSpPr>
            <p:cNvPr id="68" name="Group 21"/>
            <p:cNvGrpSpPr>
              <a:grpSpLocks/>
            </p:cNvGrpSpPr>
            <p:nvPr/>
          </p:nvGrpSpPr>
          <p:grpSpPr bwMode="auto">
            <a:xfrm>
              <a:off x="2384425" y="2136775"/>
              <a:ext cx="2732088" cy="3149600"/>
              <a:chOff x="1502" y="1346"/>
              <a:chExt cx="1721" cy="1984"/>
            </a:xfrm>
          </p:grpSpPr>
          <p:sp>
            <p:nvSpPr>
              <p:cNvPr id="69" name="Line 22"/>
              <p:cNvSpPr>
                <a:spLocks noChangeShapeType="1"/>
              </p:cNvSpPr>
              <p:nvPr/>
            </p:nvSpPr>
            <p:spPr bwMode="auto">
              <a:xfrm>
                <a:off x="1502" y="1346"/>
                <a:ext cx="1412" cy="1756"/>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70" name="Text Box 23"/>
              <p:cNvSpPr txBox="1">
                <a:spLocks noChangeArrowheads="1"/>
              </p:cNvSpPr>
              <p:nvPr/>
            </p:nvSpPr>
            <p:spPr bwMode="auto">
              <a:xfrm>
                <a:off x="2843" y="3061"/>
                <a:ext cx="380"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200" b="1" i="1" dirty="0">
                    <a:latin typeface="Tahoma" charset="0"/>
                    <a:cs typeface="Arial" charset="0"/>
                  </a:rPr>
                  <a:t>D</a:t>
                </a:r>
                <a:r>
                  <a:rPr lang="en-US" sz="2200" b="1" baseline="-25000" dirty="0">
                    <a:latin typeface="Tahoma" charset="0"/>
                    <a:cs typeface="Arial" charset="0"/>
                  </a:rPr>
                  <a:t>1</a:t>
                </a:r>
              </a:p>
            </p:txBody>
          </p:sp>
        </p:grpSp>
        <p:grpSp>
          <p:nvGrpSpPr>
            <p:cNvPr id="71" name="Group 24"/>
            <p:cNvGrpSpPr>
              <a:grpSpLocks/>
            </p:cNvGrpSpPr>
            <p:nvPr/>
          </p:nvGrpSpPr>
          <p:grpSpPr bwMode="auto">
            <a:xfrm>
              <a:off x="1866900" y="2670175"/>
              <a:ext cx="2482850" cy="2705100"/>
              <a:chOff x="1176" y="1682"/>
              <a:chExt cx="1564" cy="1704"/>
            </a:xfrm>
          </p:grpSpPr>
          <p:sp>
            <p:nvSpPr>
              <p:cNvPr id="72" name="Line 25"/>
              <p:cNvSpPr>
                <a:spLocks noChangeShapeType="1"/>
              </p:cNvSpPr>
              <p:nvPr/>
            </p:nvSpPr>
            <p:spPr bwMode="auto">
              <a:xfrm>
                <a:off x="1176" y="1682"/>
                <a:ext cx="1238" cy="1555"/>
              </a:xfrm>
              <a:prstGeom prst="line">
                <a:avLst/>
              </a:prstGeom>
              <a:noFill/>
              <a:ln w="38100">
                <a:solidFill>
                  <a:srgbClr val="CC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73" name="Text Box 26"/>
              <p:cNvSpPr txBox="1">
                <a:spLocks noChangeArrowheads="1"/>
              </p:cNvSpPr>
              <p:nvPr/>
            </p:nvSpPr>
            <p:spPr bwMode="auto">
              <a:xfrm>
                <a:off x="2360" y="3117"/>
                <a:ext cx="380"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spcBef>
                    <a:spcPct val="50000"/>
                  </a:spcBef>
                </a:pPr>
                <a:r>
                  <a:rPr lang="en-US" sz="2200" b="1" i="1" dirty="0">
                    <a:solidFill>
                      <a:srgbClr val="A50021"/>
                    </a:solidFill>
                    <a:latin typeface="Tahoma" charset="0"/>
                    <a:cs typeface="Arial" charset="0"/>
                  </a:rPr>
                  <a:t>D</a:t>
                </a:r>
                <a:r>
                  <a:rPr lang="en-US" sz="2200" b="1" baseline="-25000" dirty="0">
                    <a:solidFill>
                      <a:srgbClr val="A50021"/>
                    </a:solidFill>
                    <a:latin typeface="Tahoma" charset="0"/>
                    <a:cs typeface="Arial" charset="0"/>
                  </a:rPr>
                  <a:t>2</a:t>
                </a:r>
              </a:p>
            </p:txBody>
          </p:sp>
        </p:grpSp>
        <p:sp>
          <p:nvSpPr>
            <p:cNvPr id="74" name="Line 27"/>
            <p:cNvSpPr>
              <a:spLocks noChangeShapeType="1"/>
            </p:cNvSpPr>
            <p:nvPr/>
          </p:nvSpPr>
          <p:spPr bwMode="auto">
            <a:xfrm rot="10800000">
              <a:off x="2620963" y="3538538"/>
              <a:ext cx="823912" cy="0"/>
            </a:xfrm>
            <a:prstGeom prst="line">
              <a:avLst/>
            </a:prstGeom>
            <a:noFill/>
            <a:ln w="44450">
              <a:solidFill>
                <a:srgbClr val="CC0000"/>
              </a:solidFill>
              <a:round/>
              <a:headEnd/>
              <a:tailEnd type="triangle" w="lg" len="lg"/>
            </a:ln>
            <a:extLst>
              <a:ext uri="{909E8E84-426E-40DD-AFC4-6F175D3DCCD1}">
                <a14:hiddenFill xmlns:a14="http://schemas.microsoft.com/office/drawing/2010/main">
                  <a:noFill/>
                </a14:hiddenFill>
              </a:ext>
            </a:extLst>
          </p:spPr>
          <p:txBody>
            <a:bodyPr/>
            <a:lstStyle/>
            <a:p>
              <a:endParaRPr lang="en-US" dirty="0"/>
            </a:p>
          </p:txBody>
        </p:sp>
        <p:grpSp>
          <p:nvGrpSpPr>
            <p:cNvPr id="75" name="Group 28"/>
            <p:cNvGrpSpPr>
              <a:grpSpLocks/>
            </p:cNvGrpSpPr>
            <p:nvPr/>
          </p:nvGrpSpPr>
          <p:grpSpPr bwMode="auto">
            <a:xfrm>
              <a:off x="1620838" y="3470275"/>
              <a:ext cx="1247775" cy="2457450"/>
              <a:chOff x="1021" y="2186"/>
              <a:chExt cx="786" cy="1548"/>
            </a:xfrm>
          </p:grpSpPr>
          <p:grpSp>
            <p:nvGrpSpPr>
              <p:cNvPr id="76" name="Group 29"/>
              <p:cNvGrpSpPr>
                <a:grpSpLocks/>
              </p:cNvGrpSpPr>
              <p:nvPr/>
            </p:nvGrpSpPr>
            <p:grpSpPr bwMode="auto">
              <a:xfrm>
                <a:off x="1021" y="2229"/>
                <a:ext cx="587" cy="1243"/>
                <a:chOff x="357" y="2450"/>
                <a:chExt cx="795" cy="646"/>
              </a:xfrm>
            </p:grpSpPr>
            <p:sp>
              <p:nvSpPr>
                <p:cNvPr id="79" name="Line 30"/>
                <p:cNvSpPr>
                  <a:spLocks noChangeShapeType="1"/>
                </p:cNvSpPr>
                <p:nvPr/>
              </p:nvSpPr>
              <p:spPr bwMode="auto">
                <a:xfrm>
                  <a:off x="357" y="2450"/>
                  <a:ext cx="795" cy="0"/>
                </a:xfrm>
                <a:prstGeom prst="line">
                  <a:avLst/>
                </a:prstGeom>
                <a:noFill/>
                <a:ln w="9525">
                  <a:solidFill>
                    <a:schemeClr val="tx1"/>
                  </a:solidFill>
                  <a:prstDash val="lgDash"/>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80" name="Line 31"/>
                <p:cNvSpPr>
                  <a:spLocks noChangeShapeType="1"/>
                </p:cNvSpPr>
                <p:nvPr/>
              </p:nvSpPr>
              <p:spPr bwMode="auto">
                <a:xfrm>
                  <a:off x="1152" y="2451"/>
                  <a:ext cx="0" cy="645"/>
                </a:xfrm>
                <a:prstGeom prst="line">
                  <a:avLst/>
                </a:prstGeom>
                <a:noFill/>
                <a:ln w="9525">
                  <a:solidFill>
                    <a:schemeClr val="tx1"/>
                  </a:solidFill>
                  <a:prstDash val="lgDash"/>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77" name="Oval 32"/>
              <p:cNvSpPr>
                <a:spLocks noChangeArrowheads="1"/>
              </p:cNvSpPr>
              <p:nvPr/>
            </p:nvSpPr>
            <p:spPr bwMode="auto">
              <a:xfrm>
                <a:off x="1561" y="2186"/>
                <a:ext cx="88" cy="87"/>
              </a:xfrm>
              <a:prstGeom prst="ellipse">
                <a:avLst/>
              </a:prstGeom>
              <a:solidFill>
                <a:srgbClr val="FF0000"/>
              </a:solidFill>
              <a:ln>
                <a:noFill/>
              </a:ln>
              <a:extLst>
                <a:ext uri="{91240B29-F687-4F45-9708-019B960494DF}">
                  <a14:hiddenLine xmlns:a14="http://schemas.microsoft.com/office/drawing/2010/main" w="9525">
                    <a:solidFill>
                      <a:srgbClr val="000000"/>
                    </a:solidFill>
                    <a:prstDash val="dash"/>
                    <a:round/>
                    <a:headEnd/>
                    <a:tailEnd/>
                  </a14:hiddenLine>
                </a:ext>
              </a:extLst>
            </p:spPr>
            <p:txBody>
              <a:bodyPr wrap="none" anchor="ctr"/>
              <a:lstStyle/>
              <a:p>
                <a:endParaRPr lang="en-AU" dirty="0">
                  <a:cs typeface="Arial" charset="0"/>
                </a:endParaRPr>
              </a:p>
            </p:txBody>
          </p:sp>
          <p:sp>
            <p:nvSpPr>
              <p:cNvPr id="78" name="Text Box 33"/>
              <p:cNvSpPr txBox="1">
                <a:spLocks noChangeArrowheads="1"/>
              </p:cNvSpPr>
              <p:nvPr/>
            </p:nvSpPr>
            <p:spPr bwMode="auto">
              <a:xfrm>
                <a:off x="1427" y="3465"/>
                <a:ext cx="380"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US" sz="2200" b="1" i="1" dirty="0">
                    <a:latin typeface="Tahoma" charset="0"/>
                    <a:cs typeface="Arial" charset="0"/>
                  </a:rPr>
                  <a:t>Q</a:t>
                </a:r>
                <a:r>
                  <a:rPr lang="en-US" sz="2200" b="1" baseline="-25000" dirty="0">
                    <a:latin typeface="Tahoma" charset="0"/>
                    <a:cs typeface="Arial" charset="0"/>
                  </a:rPr>
                  <a:t>2</a:t>
                </a:r>
              </a:p>
            </p:txBody>
          </p:sp>
        </p:grpSp>
      </p:grpSp>
      <p:sp>
        <p:nvSpPr>
          <p:cNvPr id="38" name="Slide Number Placeholder 37"/>
          <p:cNvSpPr>
            <a:spLocks noGrp="1"/>
          </p:cNvSpPr>
          <p:nvPr>
            <p:ph type="sldNum" sz="quarter" idx="12"/>
          </p:nvPr>
        </p:nvSpPr>
        <p:spPr/>
        <p:txBody>
          <a:bodyPr/>
          <a:lstStyle/>
          <a:p>
            <a:r>
              <a:rPr lang="en-US" dirty="0" smtClean="0"/>
              <a:t>4-</a:t>
            </a:r>
            <a:fld id="{0FF54DE5-C571-48E8-A5BC-B369434E2F44}" type="slidenum">
              <a:rPr lang="en-US" smtClean="0"/>
              <a:pPr/>
              <a:t>26</a:t>
            </a:fld>
            <a:endParaRPr lang="en-US" dirty="0"/>
          </a:p>
        </p:txBody>
      </p:sp>
      <p:sp>
        <p:nvSpPr>
          <p:cNvPr id="39" name="Footer Placeholder 38"/>
          <p:cNvSpPr>
            <a:spLocks noGrp="1"/>
          </p:cNvSpPr>
          <p:nvPr>
            <p:ph type="ftr" sz="quarter" idx="11"/>
          </p:nvPr>
        </p:nvSpPr>
        <p:spPr/>
        <p:txBody>
          <a:bodyPr/>
          <a:lstStyle/>
          <a:p>
            <a:r>
              <a:rPr lang="en-US" dirty="0" smtClean="0"/>
              <a:t>Copyright © 2014 by Nelson Education Ltd. </a:t>
            </a:r>
            <a:endParaRPr lang="en-US" dirty="0"/>
          </a:p>
        </p:txBody>
      </p:sp>
      <p:sp>
        <p:nvSpPr>
          <p:cNvPr id="40" name="Rectangle 39"/>
          <p:cNvSpPr/>
          <p:nvPr/>
        </p:nvSpPr>
        <p:spPr>
          <a:xfrm>
            <a:off x="1049866" y="62070"/>
            <a:ext cx="6379633" cy="1138773"/>
          </a:xfrm>
          <a:prstGeom prst="rect">
            <a:avLst/>
          </a:prstGeom>
        </p:spPr>
        <p:txBody>
          <a:bodyPr wrap="square">
            <a:spAutoFit/>
          </a:bodyPr>
          <a:lstStyle/>
          <a:p>
            <a:pPr>
              <a:defRPr/>
            </a:pPr>
            <a:r>
              <a:rPr lang="en-US" sz="4000" b="1" dirty="0" smtClean="0">
                <a:solidFill>
                  <a:srgbClr val="521569"/>
                </a:solidFill>
                <a:latin typeface="Book Antiqua" pitchFamily="18" charset="0"/>
                <a:ea typeface="ＭＳ Ｐゴシック" charset="-128"/>
                <a:cs typeface="Arial" charset="0"/>
              </a:rPr>
              <a:t>Active Learning </a:t>
            </a:r>
            <a:r>
              <a:rPr lang="en-US" sz="3200" b="1" dirty="0" smtClean="0">
                <a:solidFill>
                  <a:srgbClr val="521569"/>
                </a:solidFill>
                <a:ea typeface="ＭＳ Ｐゴシック" charset="-128"/>
                <a:cs typeface="Arial" charset="0"/>
              </a:rPr>
              <a:t/>
            </a:r>
            <a:br>
              <a:rPr lang="en-US" sz="3200" b="1" dirty="0" smtClean="0">
                <a:solidFill>
                  <a:srgbClr val="521569"/>
                </a:solidFill>
                <a:ea typeface="ＭＳ Ｐゴシック" charset="-128"/>
                <a:cs typeface="Arial" charset="0"/>
              </a:rPr>
            </a:br>
            <a:r>
              <a:rPr lang="en-US" sz="2800" b="1" dirty="0" smtClean="0">
                <a:solidFill>
                  <a:srgbClr val="521569"/>
                </a:solidFill>
                <a:latin typeface="Book Antiqua" pitchFamily="18" charset="0"/>
                <a:ea typeface="ＭＳ Ｐゴシック" charset="-128"/>
                <a:cs typeface="Arial" charset="0"/>
              </a:rPr>
              <a:t>C. The Price of CDs Falls</a:t>
            </a:r>
            <a:endParaRPr lang="en-CA" sz="2800" b="1" dirty="0">
              <a:solidFill>
                <a:srgbClr val="521569"/>
              </a:solidFill>
              <a:latin typeface="Book Antiqua" pitchFamily="18" charset="0"/>
              <a:ea typeface="ＭＳ Ｐゴシック" charset="-128"/>
            </a:endParaRPr>
          </a:p>
        </p:txBody>
      </p:sp>
    </p:spTree>
    <p:extLst>
      <p:ext uri="{BB962C8B-B14F-4D97-AF65-F5344CB8AC3E}">
        <p14:creationId xmlns:p14="http://schemas.microsoft.com/office/powerpoint/2010/main" val="38443405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dissolve">
                                      <p:cBhvr>
                                        <p:cTn id="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a:bodyPr>
          <a:lstStyle/>
          <a:p>
            <a:r>
              <a:rPr lang="en-US" sz="4400" dirty="0" smtClean="0"/>
              <a:t>SUPPLY</a:t>
            </a:r>
            <a:endParaRPr lang="en-US" sz="4400" dirty="0"/>
          </a:p>
        </p:txBody>
      </p:sp>
      <p:sp>
        <p:nvSpPr>
          <p:cNvPr id="14" name="Content Placeholder 13"/>
          <p:cNvSpPr>
            <a:spLocks noGrp="1"/>
          </p:cNvSpPr>
          <p:nvPr>
            <p:ph idx="1"/>
          </p:nvPr>
        </p:nvSpPr>
        <p:spPr>
          <a:xfrm>
            <a:off x="1122299" y="2069865"/>
            <a:ext cx="9982200" cy="2925467"/>
          </a:xfrm>
        </p:spPr>
        <p:txBody>
          <a:bodyPr anchor="ctr">
            <a:normAutofit/>
          </a:bodyPr>
          <a:lstStyle/>
          <a:p>
            <a:pPr>
              <a:lnSpc>
                <a:spcPct val="100000"/>
              </a:lnSpc>
            </a:pPr>
            <a:r>
              <a:rPr lang="en-US" sz="3600" b="0" dirty="0"/>
              <a:t>We now turn to the other side of the market and examine the behaviour of sellers.</a:t>
            </a:r>
            <a:endParaRPr lang="en-US" sz="3600" b="0" dirty="0" smtClean="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27</a:t>
            </a:fld>
            <a:endParaRPr lang="en-US" dirty="0"/>
          </a:p>
        </p:txBody>
      </p:sp>
    </p:spTree>
    <p:extLst>
      <p:ext uri="{BB962C8B-B14F-4D97-AF65-F5344CB8AC3E}">
        <p14:creationId xmlns:p14="http://schemas.microsoft.com/office/powerpoint/2010/main" val="2085804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124883"/>
            <a:ext cx="12190482" cy="1096962"/>
          </a:xfrm>
        </p:spPr>
        <p:txBody>
          <a:bodyPr>
            <a:noAutofit/>
          </a:bodyPr>
          <a:lstStyle/>
          <a:p>
            <a:pPr algn="ctr"/>
            <a:r>
              <a:rPr lang="en-US" sz="4200" dirty="0" smtClean="0"/>
              <a:t>The Supply Curve</a:t>
            </a:r>
            <a:r>
              <a:rPr lang="en-US" sz="4200" dirty="0"/>
              <a:t>: The Relationship</a:t>
            </a:r>
            <a:r>
              <a:rPr lang="en-US" sz="4200" dirty="0" smtClean="0"/>
              <a:t> </a:t>
            </a:r>
            <a:br>
              <a:rPr lang="en-US" sz="4200" dirty="0" smtClean="0"/>
            </a:br>
            <a:r>
              <a:rPr lang="en-US" sz="4200" dirty="0" smtClean="0"/>
              <a:t>Between </a:t>
            </a:r>
            <a:r>
              <a:rPr lang="en-US" sz="4200" dirty="0"/>
              <a:t>Price and Quantity </a:t>
            </a:r>
            <a:r>
              <a:rPr lang="en-US" sz="4200" dirty="0" smtClean="0"/>
              <a:t>Supplied</a:t>
            </a:r>
            <a:endParaRPr lang="en-US" sz="4200" dirty="0"/>
          </a:p>
        </p:txBody>
      </p:sp>
      <p:sp>
        <p:nvSpPr>
          <p:cNvPr id="14" name="Content Placeholder 13"/>
          <p:cNvSpPr>
            <a:spLocks noGrp="1"/>
          </p:cNvSpPr>
          <p:nvPr>
            <p:ph idx="1"/>
          </p:nvPr>
        </p:nvSpPr>
        <p:spPr>
          <a:xfrm>
            <a:off x="1122299" y="1693333"/>
            <a:ext cx="9982200" cy="4301067"/>
          </a:xfrm>
        </p:spPr>
        <p:txBody>
          <a:bodyPr anchor="t">
            <a:normAutofit/>
          </a:bodyPr>
          <a:lstStyle/>
          <a:p>
            <a:pPr>
              <a:lnSpc>
                <a:spcPct val="100000"/>
              </a:lnSpc>
            </a:pPr>
            <a:r>
              <a:rPr lang="en-US" sz="3600" dirty="0" smtClean="0"/>
              <a:t>Quantity supplied</a:t>
            </a:r>
            <a:r>
              <a:rPr lang="en-US" sz="3600" b="0" dirty="0" smtClean="0"/>
              <a:t>: the amount of a good that sellers are willing and able to sell</a:t>
            </a:r>
          </a:p>
          <a:p>
            <a:pPr>
              <a:lnSpc>
                <a:spcPct val="100000"/>
              </a:lnSpc>
            </a:pPr>
            <a:r>
              <a:rPr lang="en-US" sz="3600" dirty="0" smtClean="0"/>
              <a:t>Law </a:t>
            </a:r>
            <a:r>
              <a:rPr lang="en-US" sz="3600" dirty="0"/>
              <a:t>of</a:t>
            </a:r>
            <a:r>
              <a:rPr lang="en-US" sz="3600" dirty="0" smtClean="0"/>
              <a:t> supply</a:t>
            </a:r>
            <a:r>
              <a:rPr lang="en-US" sz="3600" b="0" dirty="0" smtClean="0"/>
              <a:t>: the </a:t>
            </a:r>
            <a:r>
              <a:rPr lang="en-US" sz="3600" b="0" dirty="0"/>
              <a:t>claim that, other things equal, the quantity supplied of a good rises when the price of the good rises</a:t>
            </a:r>
            <a:endParaRPr lang="en-US" sz="3600" b="0" dirty="0" smtClean="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28</a:t>
            </a:fld>
            <a:endParaRPr lang="en-US" dirty="0"/>
          </a:p>
        </p:txBody>
      </p:sp>
    </p:spTree>
    <p:extLst>
      <p:ext uri="{BB962C8B-B14F-4D97-AF65-F5344CB8AC3E}">
        <p14:creationId xmlns:p14="http://schemas.microsoft.com/office/powerpoint/2010/main" val="26640636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13"/>
          <p:cNvSpPr>
            <a:spLocks noGrp="1"/>
          </p:cNvSpPr>
          <p:nvPr>
            <p:ph idx="1"/>
          </p:nvPr>
        </p:nvSpPr>
        <p:spPr>
          <a:xfrm>
            <a:off x="1122299" y="1693333"/>
            <a:ext cx="9982200" cy="4301067"/>
          </a:xfrm>
        </p:spPr>
        <p:txBody>
          <a:bodyPr anchor="t">
            <a:normAutofit/>
          </a:bodyPr>
          <a:lstStyle/>
          <a:p>
            <a:pPr>
              <a:lnSpc>
                <a:spcPct val="100000"/>
              </a:lnSpc>
            </a:pPr>
            <a:r>
              <a:rPr lang="en-US" sz="3600" dirty="0" smtClean="0"/>
              <a:t>Supply schedule: </a:t>
            </a:r>
            <a:r>
              <a:rPr lang="en-US" sz="3600" b="0" dirty="0" smtClean="0"/>
              <a:t>a </a:t>
            </a:r>
            <a:r>
              <a:rPr lang="en-US" sz="3600" b="0" dirty="0"/>
              <a:t>table that shows the relationship between the price of a good and the quantity </a:t>
            </a:r>
            <a:r>
              <a:rPr lang="en-US" sz="3600" b="0" dirty="0" smtClean="0"/>
              <a:t>supplied</a:t>
            </a:r>
          </a:p>
          <a:p>
            <a:pPr>
              <a:lnSpc>
                <a:spcPct val="100000"/>
              </a:lnSpc>
            </a:pPr>
            <a:r>
              <a:rPr lang="en-US" sz="3600" dirty="0" smtClean="0"/>
              <a:t>Supply curve</a:t>
            </a:r>
            <a:r>
              <a:rPr lang="en-US" sz="3600" b="0" dirty="0" smtClean="0"/>
              <a:t>: a </a:t>
            </a:r>
            <a:r>
              <a:rPr lang="en-US" sz="3600" b="0" dirty="0"/>
              <a:t>graph of the relationship between the price of a good and the quantity </a:t>
            </a:r>
            <a:r>
              <a:rPr lang="en-US" sz="3600" b="0" dirty="0" smtClean="0"/>
              <a:t>supplied</a:t>
            </a:r>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29</a:t>
            </a:fld>
            <a:endParaRPr lang="en-US" dirty="0"/>
          </a:p>
        </p:txBody>
      </p:sp>
      <p:sp>
        <p:nvSpPr>
          <p:cNvPr id="8" name="Title 12"/>
          <p:cNvSpPr>
            <a:spLocks noGrp="1"/>
          </p:cNvSpPr>
          <p:nvPr>
            <p:ph type="title"/>
          </p:nvPr>
        </p:nvSpPr>
        <p:spPr>
          <a:xfrm>
            <a:off x="0" y="124883"/>
            <a:ext cx="12190482" cy="1096962"/>
          </a:xfrm>
        </p:spPr>
        <p:txBody>
          <a:bodyPr>
            <a:noAutofit/>
          </a:bodyPr>
          <a:lstStyle/>
          <a:p>
            <a:pPr algn="ctr"/>
            <a:r>
              <a:rPr lang="en-US" sz="4200" dirty="0" smtClean="0"/>
              <a:t>The Supply Curve</a:t>
            </a:r>
            <a:r>
              <a:rPr lang="en-US" sz="4200" dirty="0"/>
              <a:t>: The Relationship</a:t>
            </a:r>
            <a:r>
              <a:rPr lang="en-US" sz="4200" dirty="0" smtClean="0"/>
              <a:t> </a:t>
            </a:r>
            <a:br>
              <a:rPr lang="en-US" sz="4200" dirty="0" smtClean="0"/>
            </a:br>
            <a:r>
              <a:rPr lang="en-US" sz="4200" dirty="0" smtClean="0"/>
              <a:t>Between </a:t>
            </a:r>
            <a:r>
              <a:rPr lang="en-US" sz="4200" dirty="0"/>
              <a:t>Price and Quantity </a:t>
            </a:r>
            <a:r>
              <a:rPr lang="en-US" sz="4200" dirty="0" smtClean="0"/>
              <a:t>Supplied</a:t>
            </a:r>
            <a:endParaRPr lang="en-US" sz="4200" dirty="0"/>
          </a:p>
        </p:txBody>
      </p:sp>
    </p:spTree>
    <p:extLst>
      <p:ext uri="{BB962C8B-B14F-4D97-AF65-F5344CB8AC3E}">
        <p14:creationId xmlns:p14="http://schemas.microsoft.com/office/powerpoint/2010/main" val="1707600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45508"/>
            <a:ext cx="12190482" cy="1096962"/>
          </a:xfrm>
        </p:spPr>
        <p:txBody>
          <a:bodyPr>
            <a:normAutofit fontScale="90000"/>
          </a:bodyPr>
          <a:lstStyle/>
          <a:p>
            <a:r>
              <a:rPr lang="en-US" sz="4900" dirty="0" smtClean="0"/>
              <a:t>FIGURE 4.5: </a:t>
            </a:r>
            <a:r>
              <a:rPr lang="en-US" sz="4400" dirty="0" smtClean="0"/>
              <a:t/>
            </a:r>
            <a:br>
              <a:rPr lang="en-US" sz="4400" dirty="0" smtClean="0"/>
            </a:br>
            <a:r>
              <a:rPr lang="en-US" sz="3600" dirty="0" smtClean="0"/>
              <a:t>Ben’s Supply Schedule and Supply Curve</a:t>
            </a:r>
            <a:endParaRPr lang="en-US" sz="3600" dirty="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10" name="Slide Number Placeholder 9"/>
          <p:cNvSpPr>
            <a:spLocks noGrp="1"/>
          </p:cNvSpPr>
          <p:nvPr>
            <p:ph type="sldNum" sz="quarter" idx="12"/>
          </p:nvPr>
        </p:nvSpPr>
        <p:spPr/>
        <p:txBody>
          <a:bodyPr/>
          <a:lstStyle/>
          <a:p>
            <a:r>
              <a:rPr lang="en-US" dirty="0" smtClean="0"/>
              <a:t>4-</a:t>
            </a:r>
            <a:fld id="{0FF54DE5-C571-48E8-A5BC-B369434E2F44}" type="slidenum">
              <a:rPr lang="en-US" smtClean="0"/>
              <a:pPr/>
              <a:t>30</a:t>
            </a:fld>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57775" y="1489681"/>
            <a:ext cx="6067425" cy="4274554"/>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28700" y="1489681"/>
            <a:ext cx="3504663" cy="2565269"/>
          </a:xfrm>
          <a:prstGeom prst="rect">
            <a:avLst/>
          </a:prstGeom>
        </p:spPr>
      </p:pic>
    </p:spTree>
    <p:extLst>
      <p:ext uri="{BB962C8B-B14F-4D97-AF65-F5344CB8AC3E}">
        <p14:creationId xmlns:p14="http://schemas.microsoft.com/office/powerpoint/2010/main" val="7519019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13758"/>
            <a:ext cx="12190482" cy="1096962"/>
          </a:xfrm>
        </p:spPr>
        <p:txBody>
          <a:bodyPr>
            <a:normAutofit/>
          </a:bodyPr>
          <a:lstStyle/>
          <a:p>
            <a:r>
              <a:rPr lang="en-US" sz="4400" dirty="0" smtClean="0"/>
              <a:t>Market </a:t>
            </a:r>
            <a:r>
              <a:rPr lang="en-US" sz="4400" dirty="0"/>
              <a:t>Supply versus </a:t>
            </a:r>
            <a:r>
              <a:rPr lang="en-US" sz="4400" dirty="0" smtClean="0"/>
              <a:t>Individual </a:t>
            </a:r>
            <a:r>
              <a:rPr lang="en-US" sz="4400" dirty="0"/>
              <a:t>Supply</a:t>
            </a:r>
          </a:p>
        </p:txBody>
      </p:sp>
      <p:sp>
        <p:nvSpPr>
          <p:cNvPr id="14" name="Content Placeholder 13"/>
          <p:cNvSpPr>
            <a:spLocks noGrp="1"/>
          </p:cNvSpPr>
          <p:nvPr>
            <p:ph idx="1"/>
          </p:nvPr>
        </p:nvSpPr>
        <p:spPr>
          <a:xfrm>
            <a:off x="1104899" y="2139447"/>
            <a:ext cx="10240433" cy="2035366"/>
          </a:xfrm>
        </p:spPr>
        <p:txBody>
          <a:bodyPr anchor="ctr">
            <a:normAutofit/>
          </a:bodyPr>
          <a:lstStyle/>
          <a:p>
            <a:pPr marL="0" indent="0">
              <a:lnSpc>
                <a:spcPct val="100000"/>
              </a:lnSpc>
              <a:buNone/>
            </a:pPr>
            <a:r>
              <a:rPr lang="en-US" sz="3600" dirty="0" smtClean="0"/>
              <a:t>Market supply</a:t>
            </a:r>
            <a:r>
              <a:rPr lang="en-US" sz="3600" b="0" dirty="0" smtClean="0"/>
              <a:t>: the sum of supplies of all sellers</a:t>
            </a:r>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31</a:t>
            </a:fld>
            <a:endParaRPr lang="en-US" dirty="0"/>
          </a:p>
        </p:txBody>
      </p:sp>
    </p:spTree>
    <p:extLst>
      <p:ext uri="{BB962C8B-B14F-4D97-AF65-F5344CB8AC3E}">
        <p14:creationId xmlns:p14="http://schemas.microsoft.com/office/powerpoint/2010/main" val="33882224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61383"/>
            <a:ext cx="12190482" cy="1096962"/>
          </a:xfrm>
        </p:spPr>
        <p:txBody>
          <a:bodyPr>
            <a:normAutofit fontScale="90000"/>
          </a:bodyPr>
          <a:lstStyle/>
          <a:p>
            <a:r>
              <a:rPr lang="en-US" sz="4900" dirty="0" smtClean="0"/>
              <a:t>FIGURE 4.6:</a:t>
            </a:r>
            <a:r>
              <a:rPr lang="en-US" sz="4400" dirty="0" smtClean="0"/>
              <a:t/>
            </a:r>
            <a:br>
              <a:rPr lang="en-US" sz="4400" dirty="0" smtClean="0"/>
            </a:br>
            <a:r>
              <a:rPr lang="en-US" sz="3600" dirty="0" smtClean="0"/>
              <a:t>Market Supply as the Sum of Individual Supplies</a:t>
            </a:r>
            <a:endParaRPr lang="en-US" sz="3600" dirty="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32</a:t>
            </a:fld>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6811" y="2181225"/>
            <a:ext cx="10939214" cy="2266950"/>
          </a:xfrm>
          <a:prstGeom prst="rect">
            <a:avLst/>
          </a:prstGeom>
        </p:spPr>
      </p:pic>
    </p:spTree>
    <p:extLst>
      <p:ext uri="{BB962C8B-B14F-4D97-AF65-F5344CB8AC3E}">
        <p14:creationId xmlns:p14="http://schemas.microsoft.com/office/powerpoint/2010/main" val="2003268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a:bodyPr>
          <a:lstStyle/>
          <a:p>
            <a:r>
              <a:rPr lang="en-US" sz="4400" dirty="0" smtClean="0"/>
              <a:t>FIGURE 4.6 </a:t>
            </a:r>
            <a:r>
              <a:rPr lang="en-US" sz="3200" i="1" dirty="0" smtClean="0"/>
              <a:t>(continued)</a:t>
            </a:r>
            <a:endParaRPr lang="en-US" sz="3200" i="1" dirty="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7" name="Slide Number Placeholder 6"/>
          <p:cNvSpPr>
            <a:spLocks noGrp="1"/>
          </p:cNvSpPr>
          <p:nvPr>
            <p:ph type="sldNum" sz="quarter" idx="12"/>
          </p:nvPr>
        </p:nvSpPr>
        <p:spPr/>
        <p:txBody>
          <a:bodyPr/>
          <a:lstStyle/>
          <a:p>
            <a:r>
              <a:rPr lang="en-US" dirty="0" smtClean="0"/>
              <a:t>4-</a:t>
            </a:r>
            <a:fld id="{0FF54DE5-C571-48E8-A5BC-B369434E2F44}" type="slidenum">
              <a:rPr lang="en-US" smtClean="0"/>
              <a:pPr/>
              <a:t>33</a:t>
            </a:fld>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4791" y="1940257"/>
            <a:ext cx="3496751" cy="3012826"/>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17904" y="1940256"/>
            <a:ext cx="3392596" cy="3012827"/>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124825" y="1940257"/>
            <a:ext cx="3428565" cy="3012826"/>
          </a:xfrm>
          <a:prstGeom prst="rect">
            <a:avLst/>
          </a:prstGeom>
        </p:spPr>
      </p:pic>
    </p:spTree>
    <p:extLst>
      <p:ext uri="{BB962C8B-B14F-4D97-AF65-F5344CB8AC3E}">
        <p14:creationId xmlns:p14="http://schemas.microsoft.com/office/powerpoint/2010/main" val="5022708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13758"/>
            <a:ext cx="12190482" cy="1096962"/>
          </a:xfrm>
        </p:spPr>
        <p:txBody>
          <a:bodyPr>
            <a:normAutofit/>
          </a:bodyPr>
          <a:lstStyle/>
          <a:p>
            <a:r>
              <a:rPr lang="en-US" sz="4400" dirty="0" smtClean="0"/>
              <a:t>Shifts in the Supply Curve</a:t>
            </a:r>
            <a:endParaRPr lang="en-US" sz="4400" dirty="0"/>
          </a:p>
        </p:txBody>
      </p:sp>
      <p:sp>
        <p:nvSpPr>
          <p:cNvPr id="14" name="Content Placeholder 13"/>
          <p:cNvSpPr>
            <a:spLocks noGrp="1"/>
          </p:cNvSpPr>
          <p:nvPr>
            <p:ph idx="1"/>
          </p:nvPr>
        </p:nvSpPr>
        <p:spPr>
          <a:xfrm>
            <a:off x="1104900" y="2139447"/>
            <a:ext cx="9982200" cy="2035366"/>
          </a:xfrm>
        </p:spPr>
        <p:txBody>
          <a:bodyPr anchor="ctr">
            <a:normAutofit/>
          </a:bodyPr>
          <a:lstStyle/>
          <a:p>
            <a:pPr>
              <a:lnSpc>
                <a:spcPct val="110000"/>
              </a:lnSpc>
            </a:pPr>
            <a:r>
              <a:rPr lang="en-US" sz="3200" b="0" dirty="0" smtClean="0"/>
              <a:t>Any change that rises the quantities that sellers wish to produce at a given price shifts the supply curve to the right and vice versa.</a:t>
            </a:r>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34</a:t>
            </a:fld>
            <a:endParaRPr lang="en-US" dirty="0"/>
          </a:p>
        </p:txBody>
      </p:sp>
    </p:spTree>
    <p:extLst>
      <p:ext uri="{BB962C8B-B14F-4D97-AF65-F5344CB8AC3E}">
        <p14:creationId xmlns:p14="http://schemas.microsoft.com/office/powerpoint/2010/main" val="2954727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2117"/>
            <a:ext cx="12190482" cy="1096962"/>
          </a:xfrm>
        </p:spPr>
        <p:txBody>
          <a:bodyPr>
            <a:normAutofit/>
          </a:bodyPr>
          <a:lstStyle/>
          <a:p>
            <a:r>
              <a:rPr lang="en-US" sz="4400" dirty="0" smtClean="0"/>
              <a:t>Shifts in the Supply Curve</a:t>
            </a:r>
            <a:endParaRPr lang="en-US" sz="4400" dirty="0"/>
          </a:p>
        </p:txBody>
      </p:sp>
      <p:sp>
        <p:nvSpPr>
          <p:cNvPr id="14" name="Content Placeholder 13"/>
          <p:cNvSpPr>
            <a:spLocks noGrp="1"/>
          </p:cNvSpPr>
          <p:nvPr>
            <p:ph idx="1"/>
          </p:nvPr>
        </p:nvSpPr>
        <p:spPr>
          <a:xfrm>
            <a:off x="1104900" y="1591733"/>
            <a:ext cx="9982200" cy="4064000"/>
          </a:xfrm>
        </p:spPr>
        <p:txBody>
          <a:bodyPr anchor="t">
            <a:normAutofit/>
          </a:bodyPr>
          <a:lstStyle/>
          <a:p>
            <a:pPr>
              <a:lnSpc>
                <a:spcPct val="110000"/>
              </a:lnSpc>
            </a:pPr>
            <a:r>
              <a:rPr lang="en-US" sz="3600" b="0" dirty="0" smtClean="0"/>
              <a:t>Factors that shift the supply curve:</a:t>
            </a:r>
          </a:p>
          <a:p>
            <a:pPr lvl="1">
              <a:lnSpc>
                <a:spcPct val="110000"/>
              </a:lnSpc>
            </a:pPr>
            <a:r>
              <a:rPr lang="en-US" sz="3600" dirty="0" smtClean="0"/>
              <a:t>Input prices</a:t>
            </a:r>
          </a:p>
          <a:p>
            <a:pPr lvl="1">
              <a:lnSpc>
                <a:spcPct val="110000"/>
              </a:lnSpc>
            </a:pPr>
            <a:r>
              <a:rPr lang="en-US" sz="3600" dirty="0" smtClean="0"/>
              <a:t>Technology</a:t>
            </a:r>
          </a:p>
          <a:p>
            <a:pPr lvl="1">
              <a:lnSpc>
                <a:spcPct val="110000"/>
              </a:lnSpc>
            </a:pPr>
            <a:r>
              <a:rPr lang="en-US" sz="3600" dirty="0" smtClean="0"/>
              <a:t>Expectations</a:t>
            </a:r>
          </a:p>
          <a:p>
            <a:pPr lvl="1">
              <a:lnSpc>
                <a:spcPct val="110000"/>
              </a:lnSpc>
            </a:pPr>
            <a:r>
              <a:rPr lang="en-US" sz="3600" dirty="0" smtClean="0"/>
              <a:t>Number of sellers</a:t>
            </a:r>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35</a:t>
            </a:fld>
            <a:endParaRPr lang="en-US" dirty="0"/>
          </a:p>
        </p:txBody>
      </p:sp>
    </p:spTree>
    <p:extLst>
      <p:ext uri="{BB962C8B-B14F-4D97-AF65-F5344CB8AC3E}">
        <p14:creationId xmlns:p14="http://schemas.microsoft.com/office/powerpoint/2010/main" val="19648371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fontScale="90000"/>
          </a:bodyPr>
          <a:lstStyle/>
          <a:p>
            <a:r>
              <a:rPr lang="en-US" sz="4900" dirty="0" smtClean="0"/>
              <a:t>FIGURE 4.7: </a:t>
            </a:r>
            <a:r>
              <a:rPr lang="en-US" sz="4400" dirty="0" smtClean="0"/>
              <a:t/>
            </a:r>
            <a:br>
              <a:rPr lang="en-US" sz="4400" dirty="0" smtClean="0"/>
            </a:br>
            <a:r>
              <a:rPr lang="en-US" sz="3600" dirty="0" smtClean="0"/>
              <a:t>Shifts in the Supply Curve</a:t>
            </a:r>
            <a:endParaRPr lang="en-US" sz="3600" dirty="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36</a:t>
            </a:fld>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71775" y="1667607"/>
            <a:ext cx="6505575" cy="4131993"/>
          </a:xfrm>
          <a:prstGeom prst="rect">
            <a:avLst/>
          </a:prstGeom>
        </p:spPr>
      </p:pic>
    </p:spTree>
    <p:extLst>
      <p:ext uri="{BB962C8B-B14F-4D97-AF65-F5344CB8AC3E}">
        <p14:creationId xmlns:p14="http://schemas.microsoft.com/office/powerpoint/2010/main" val="3377436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37</a:t>
            </a:fld>
            <a:endParaRPr lang="en-US" dirty="0"/>
          </a:p>
        </p:txBody>
      </p:sp>
      <p:sp>
        <p:nvSpPr>
          <p:cNvPr id="9" name="Title 12"/>
          <p:cNvSpPr>
            <a:spLocks noGrp="1"/>
          </p:cNvSpPr>
          <p:nvPr>
            <p:ph type="title"/>
          </p:nvPr>
        </p:nvSpPr>
        <p:spPr>
          <a:xfrm>
            <a:off x="0" y="93133"/>
            <a:ext cx="12190482" cy="1096962"/>
          </a:xfrm>
        </p:spPr>
        <p:txBody>
          <a:bodyPr>
            <a:normAutofit fontScale="90000"/>
          </a:bodyPr>
          <a:lstStyle/>
          <a:p>
            <a:r>
              <a:rPr lang="en-US" sz="4900" dirty="0" smtClean="0"/>
              <a:t>TABLE 4.2: </a:t>
            </a:r>
            <a:r>
              <a:rPr lang="en-US" sz="4400" dirty="0" smtClean="0"/>
              <a:t/>
            </a:r>
            <a:br>
              <a:rPr lang="en-US" sz="4400" dirty="0" smtClean="0"/>
            </a:br>
            <a:r>
              <a:rPr lang="en-US" sz="3600" dirty="0" smtClean="0"/>
              <a:t>Variables That Influence Sellers</a:t>
            </a:r>
            <a:endParaRPr lang="en-US" sz="36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5737" y="2209799"/>
            <a:ext cx="10220293" cy="2447925"/>
          </a:xfrm>
          <a:prstGeom prst="rect">
            <a:avLst/>
          </a:prstGeom>
        </p:spPr>
      </p:pic>
    </p:spTree>
    <p:extLst>
      <p:ext uri="{BB962C8B-B14F-4D97-AF65-F5344CB8AC3E}">
        <p14:creationId xmlns:p14="http://schemas.microsoft.com/office/powerpoint/2010/main" val="75038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095374" y="1842563"/>
            <a:ext cx="10569576" cy="3755499"/>
          </a:xfrm>
        </p:spPr>
        <p:txBody>
          <a:bodyPr>
            <a:noAutofit/>
          </a:bodyPr>
          <a:lstStyle/>
          <a:p>
            <a:r>
              <a:rPr lang="en-US" sz="3600" dirty="0">
                <a:solidFill>
                  <a:srgbClr val="000000"/>
                </a:solidFill>
                <a:latin typeface="Century Gothic"/>
                <a:cs typeface="Century Gothic"/>
              </a:rPr>
              <a:t>Make up an example of a monthly supply schedule for pizza, and graph the implied supply curve. </a:t>
            </a:r>
            <a:endParaRPr lang="en-US" sz="3600" dirty="0" smtClean="0">
              <a:solidFill>
                <a:srgbClr val="000000"/>
              </a:solidFill>
              <a:latin typeface="Century Gothic"/>
              <a:cs typeface="Century Gothic"/>
            </a:endParaRPr>
          </a:p>
          <a:p>
            <a:r>
              <a:rPr lang="en-US" sz="3600" dirty="0" smtClean="0">
                <a:solidFill>
                  <a:srgbClr val="000000"/>
                </a:solidFill>
                <a:latin typeface="Century Gothic"/>
                <a:cs typeface="Century Gothic"/>
              </a:rPr>
              <a:t>Give </a:t>
            </a:r>
            <a:r>
              <a:rPr lang="en-US" sz="3600" dirty="0">
                <a:solidFill>
                  <a:srgbClr val="000000"/>
                </a:solidFill>
                <a:latin typeface="Century Gothic"/>
                <a:cs typeface="Century Gothic"/>
              </a:rPr>
              <a:t>an example of something that would shift this supply curve. </a:t>
            </a:r>
            <a:endParaRPr lang="en-US" sz="3600" dirty="0" smtClean="0">
              <a:solidFill>
                <a:srgbClr val="000000"/>
              </a:solidFill>
              <a:latin typeface="Century Gothic"/>
              <a:cs typeface="Century Gothic"/>
            </a:endParaRPr>
          </a:p>
          <a:p>
            <a:r>
              <a:rPr lang="en-US" sz="3600" dirty="0" smtClean="0">
                <a:solidFill>
                  <a:srgbClr val="000000"/>
                </a:solidFill>
                <a:latin typeface="Century Gothic"/>
                <a:cs typeface="Century Gothic"/>
              </a:rPr>
              <a:t>Would </a:t>
            </a:r>
            <a:r>
              <a:rPr lang="en-US" sz="3600" dirty="0">
                <a:solidFill>
                  <a:srgbClr val="000000"/>
                </a:solidFill>
                <a:latin typeface="Century Gothic"/>
                <a:cs typeface="Century Gothic"/>
              </a:rPr>
              <a:t>a change in the price of pizza shift this supply curve?</a:t>
            </a:r>
            <a:endParaRPr lang="en-US" sz="3600" dirty="0" smtClean="0">
              <a:solidFill>
                <a:srgbClr val="000000"/>
              </a:solidFill>
              <a:latin typeface="Century Gothic"/>
              <a:cs typeface="Century Gothic"/>
            </a:endParaRPr>
          </a:p>
        </p:txBody>
      </p:sp>
      <p:sp>
        <p:nvSpPr>
          <p:cNvPr id="7" name="Slide Number Placeholder 6"/>
          <p:cNvSpPr>
            <a:spLocks noGrp="1"/>
          </p:cNvSpPr>
          <p:nvPr>
            <p:ph type="sldNum" sz="quarter" idx="12"/>
          </p:nvPr>
        </p:nvSpPr>
        <p:spPr/>
        <p:txBody>
          <a:bodyPr/>
          <a:lstStyle/>
          <a:p>
            <a:r>
              <a:rPr lang="en-US" dirty="0" smtClean="0"/>
              <a:t>4-</a:t>
            </a:r>
            <a:fld id="{22C1DC5E-AE66-8645-9971-1B26E9033952}" type="slidenum">
              <a:rPr lang="en-US" smtClean="0"/>
              <a:pPr/>
              <a:t>38</a:t>
            </a:fld>
            <a:endParaRPr lang="en-US" dirty="0"/>
          </a:p>
        </p:txBody>
      </p:sp>
      <p:sp>
        <p:nvSpPr>
          <p:cNvPr id="10" name="Footer Placeholder 9"/>
          <p:cNvSpPr>
            <a:spLocks noGrp="1"/>
          </p:cNvSpPr>
          <p:nvPr>
            <p:ph type="ftr" sz="quarter" idx="11"/>
          </p:nvPr>
        </p:nvSpPr>
        <p:spPr/>
        <p:txBody>
          <a:bodyPr/>
          <a:lstStyle/>
          <a:p>
            <a:r>
              <a:rPr lang="en-US" dirty="0" smtClean="0"/>
              <a:t>Copyright © 2014 by Nelson Education Ltd. </a:t>
            </a:r>
            <a:endParaRPr lang="en-US" dirty="0"/>
          </a:p>
        </p:txBody>
      </p:sp>
    </p:spTree>
    <p:extLst>
      <p:ext uri="{BB962C8B-B14F-4D97-AF65-F5344CB8AC3E}">
        <p14:creationId xmlns:p14="http://schemas.microsoft.com/office/powerpoint/2010/main" val="36319035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Autofit/>
          </a:bodyPr>
          <a:lstStyle/>
          <a:p>
            <a:r>
              <a:rPr lang="en-US" dirty="0" smtClean="0"/>
              <a:t>SUPPLY AND DEMAND TOGETHER</a:t>
            </a:r>
            <a:endParaRPr lang="en-US" dirty="0"/>
          </a:p>
        </p:txBody>
      </p:sp>
      <p:sp>
        <p:nvSpPr>
          <p:cNvPr id="14" name="Content Placeholder 13"/>
          <p:cNvSpPr>
            <a:spLocks noGrp="1"/>
          </p:cNvSpPr>
          <p:nvPr>
            <p:ph idx="1"/>
          </p:nvPr>
        </p:nvSpPr>
        <p:spPr>
          <a:xfrm>
            <a:off x="1122299" y="1257082"/>
            <a:ext cx="9223968" cy="3774872"/>
          </a:xfrm>
        </p:spPr>
        <p:txBody>
          <a:bodyPr anchor="ctr">
            <a:normAutofit/>
          </a:bodyPr>
          <a:lstStyle/>
          <a:p>
            <a:pPr>
              <a:lnSpc>
                <a:spcPct val="100000"/>
              </a:lnSpc>
            </a:pPr>
            <a:r>
              <a:rPr lang="en-US" sz="3600" b="0" dirty="0"/>
              <a:t>Having analyzed supply and demand separately, we now combine them to see how they determine the price and quantity of a good sold in the market</a:t>
            </a:r>
            <a:r>
              <a:rPr lang="en-US" sz="3200" b="0" dirty="0"/>
              <a:t>.</a:t>
            </a:r>
            <a:endParaRPr lang="en-US" sz="3200" b="0" dirty="0" smtClean="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39</a:t>
            </a:fld>
            <a:endParaRPr lang="en-US" dirty="0"/>
          </a:p>
        </p:txBody>
      </p:sp>
    </p:spTree>
    <p:extLst>
      <p:ext uri="{BB962C8B-B14F-4D97-AF65-F5344CB8AC3E}">
        <p14:creationId xmlns:p14="http://schemas.microsoft.com/office/powerpoint/2010/main" val="3998430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Autofit/>
          </a:bodyPr>
          <a:lstStyle/>
          <a:p>
            <a:r>
              <a:rPr lang="en-US" dirty="0" smtClean="0"/>
              <a:t>Equilibrium</a:t>
            </a:r>
            <a:endParaRPr lang="en-US" dirty="0"/>
          </a:p>
        </p:txBody>
      </p:sp>
      <p:sp>
        <p:nvSpPr>
          <p:cNvPr id="14" name="Content Placeholder 13"/>
          <p:cNvSpPr>
            <a:spLocks noGrp="1"/>
          </p:cNvSpPr>
          <p:nvPr>
            <p:ph idx="1"/>
          </p:nvPr>
        </p:nvSpPr>
        <p:spPr>
          <a:xfrm>
            <a:off x="1122299" y="1494144"/>
            <a:ext cx="9974326" cy="3774872"/>
          </a:xfrm>
        </p:spPr>
        <p:txBody>
          <a:bodyPr anchor="ctr">
            <a:normAutofit/>
          </a:bodyPr>
          <a:lstStyle/>
          <a:p>
            <a:pPr>
              <a:lnSpc>
                <a:spcPct val="100000"/>
              </a:lnSpc>
            </a:pPr>
            <a:r>
              <a:rPr lang="en-US" sz="3600" dirty="0" smtClean="0"/>
              <a:t>Equilibrium</a:t>
            </a:r>
            <a:r>
              <a:rPr lang="en-US" sz="3600" b="0" dirty="0" smtClean="0"/>
              <a:t>: a situation in which the price has reached the level where quantity supplied </a:t>
            </a:r>
            <a:r>
              <a:rPr lang="en-US" sz="3600" b="0" i="1" dirty="0" smtClean="0"/>
              <a:t>EQUALS</a:t>
            </a:r>
            <a:r>
              <a:rPr lang="en-US" sz="3600" b="0" dirty="0" smtClean="0"/>
              <a:t> quantity demanded</a:t>
            </a:r>
            <a:endParaRPr lang="en-US" sz="3200" b="0" dirty="0" smtClean="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40</a:t>
            </a:fld>
            <a:endParaRPr lang="en-US" dirty="0"/>
          </a:p>
        </p:txBody>
      </p:sp>
    </p:spTree>
    <p:extLst>
      <p:ext uri="{BB962C8B-B14F-4D97-AF65-F5344CB8AC3E}">
        <p14:creationId xmlns:p14="http://schemas.microsoft.com/office/powerpoint/2010/main" val="2745962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13"/>
          <p:cNvSpPr>
            <a:spLocks noGrp="1"/>
          </p:cNvSpPr>
          <p:nvPr>
            <p:ph idx="1"/>
          </p:nvPr>
        </p:nvSpPr>
        <p:spPr>
          <a:xfrm>
            <a:off x="1122299" y="1765072"/>
            <a:ext cx="10070634" cy="3774872"/>
          </a:xfrm>
        </p:spPr>
        <p:txBody>
          <a:bodyPr anchor="ctr">
            <a:noAutofit/>
          </a:bodyPr>
          <a:lstStyle/>
          <a:p>
            <a:pPr>
              <a:lnSpc>
                <a:spcPct val="100000"/>
              </a:lnSpc>
            </a:pPr>
            <a:r>
              <a:rPr lang="en-US" sz="3600" dirty="0" smtClean="0"/>
              <a:t>Equilibrium price</a:t>
            </a:r>
            <a:r>
              <a:rPr lang="en-US" sz="3600" b="0" dirty="0" smtClean="0"/>
              <a:t>: the </a:t>
            </a:r>
            <a:r>
              <a:rPr lang="en-US" sz="3600" b="0" dirty="0"/>
              <a:t>price that balances quantity </a:t>
            </a:r>
            <a:r>
              <a:rPr lang="en-US" sz="3600" b="0" dirty="0" smtClean="0"/>
              <a:t>supplied </a:t>
            </a:r>
            <a:r>
              <a:rPr lang="en-US" sz="3600" b="0" dirty="0"/>
              <a:t>and quantity </a:t>
            </a:r>
            <a:r>
              <a:rPr lang="en-US" sz="3600" b="0" dirty="0" smtClean="0"/>
              <a:t>demanded</a:t>
            </a:r>
          </a:p>
          <a:p>
            <a:pPr>
              <a:lnSpc>
                <a:spcPct val="100000"/>
              </a:lnSpc>
            </a:pPr>
            <a:r>
              <a:rPr lang="en-US" sz="3600" dirty="0" smtClean="0"/>
              <a:t>Equilibrium quantity</a:t>
            </a:r>
            <a:r>
              <a:rPr lang="en-US" sz="3600" b="0" dirty="0" smtClean="0"/>
              <a:t>: the </a:t>
            </a:r>
            <a:r>
              <a:rPr lang="en-US" sz="3600" b="0" dirty="0"/>
              <a:t>quantity supplied and the quantity demanded at the equilibrium </a:t>
            </a:r>
            <a:r>
              <a:rPr lang="en-US" sz="3600" b="0" dirty="0" smtClean="0"/>
              <a:t>price</a:t>
            </a:r>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41</a:t>
            </a:fld>
            <a:endParaRPr lang="en-US" dirty="0"/>
          </a:p>
        </p:txBody>
      </p:sp>
      <p:sp>
        <p:nvSpPr>
          <p:cNvPr id="8" name="Title 12"/>
          <p:cNvSpPr>
            <a:spLocks noGrp="1"/>
          </p:cNvSpPr>
          <p:nvPr>
            <p:ph type="title"/>
          </p:nvPr>
        </p:nvSpPr>
        <p:spPr>
          <a:xfrm>
            <a:off x="0" y="93133"/>
            <a:ext cx="12190482" cy="1096962"/>
          </a:xfrm>
        </p:spPr>
        <p:txBody>
          <a:bodyPr>
            <a:noAutofit/>
          </a:bodyPr>
          <a:lstStyle/>
          <a:p>
            <a:r>
              <a:rPr lang="en-US" dirty="0" smtClean="0"/>
              <a:t>Equilibrium</a:t>
            </a:r>
            <a:endParaRPr lang="en-US" dirty="0"/>
          </a:p>
        </p:txBody>
      </p:sp>
    </p:spTree>
    <p:extLst>
      <p:ext uri="{BB962C8B-B14F-4D97-AF65-F5344CB8AC3E}">
        <p14:creationId xmlns:p14="http://schemas.microsoft.com/office/powerpoint/2010/main" val="9305600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fontScale="90000"/>
          </a:bodyPr>
          <a:lstStyle/>
          <a:p>
            <a:r>
              <a:rPr lang="en-US" sz="4900" dirty="0"/>
              <a:t>FIGURE </a:t>
            </a:r>
            <a:r>
              <a:rPr lang="en-US" sz="4900" dirty="0" smtClean="0"/>
              <a:t>4.8:</a:t>
            </a:r>
            <a:r>
              <a:rPr lang="en-US" sz="4400" dirty="0" smtClean="0"/>
              <a:t/>
            </a:r>
            <a:br>
              <a:rPr lang="en-US" sz="4400" dirty="0" smtClean="0"/>
            </a:br>
            <a:r>
              <a:rPr lang="en-US" sz="3600" dirty="0" smtClean="0"/>
              <a:t>The Equilibrium of Supply and Demand</a:t>
            </a:r>
            <a:endParaRPr lang="en-US" sz="3600" dirty="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42</a:t>
            </a:fld>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40371" y="1704975"/>
            <a:ext cx="6884603" cy="4257508"/>
          </a:xfrm>
          <a:prstGeom prst="rect">
            <a:avLst/>
          </a:prstGeom>
        </p:spPr>
      </p:pic>
    </p:spTree>
    <p:extLst>
      <p:ext uri="{BB962C8B-B14F-4D97-AF65-F5344CB8AC3E}">
        <p14:creationId xmlns:p14="http://schemas.microsoft.com/office/powerpoint/2010/main" val="19039971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13"/>
          <p:cNvSpPr>
            <a:spLocks noGrp="1"/>
          </p:cNvSpPr>
          <p:nvPr>
            <p:ph idx="1"/>
          </p:nvPr>
        </p:nvSpPr>
        <p:spPr>
          <a:xfrm>
            <a:off x="1104900" y="1563712"/>
            <a:ext cx="9982200" cy="3702553"/>
          </a:xfrm>
        </p:spPr>
        <p:txBody>
          <a:bodyPr anchor="ctr">
            <a:normAutofit/>
          </a:bodyPr>
          <a:lstStyle/>
          <a:p>
            <a:pPr>
              <a:lnSpc>
                <a:spcPct val="110000"/>
              </a:lnSpc>
            </a:pPr>
            <a:r>
              <a:rPr lang="en-US" sz="3600" dirty="0" smtClean="0"/>
              <a:t>Surplus</a:t>
            </a:r>
            <a:r>
              <a:rPr lang="en-US" sz="3600" b="0" dirty="0" smtClean="0"/>
              <a:t>: quantity supplied is greater than quantity demanded</a:t>
            </a:r>
          </a:p>
          <a:p>
            <a:pPr>
              <a:lnSpc>
                <a:spcPct val="110000"/>
              </a:lnSpc>
            </a:pPr>
            <a:r>
              <a:rPr lang="en-US" sz="3600" dirty="0"/>
              <a:t>Shortage</a:t>
            </a:r>
            <a:r>
              <a:rPr lang="en-US" sz="3600" b="0" dirty="0"/>
              <a:t>:</a:t>
            </a:r>
            <a:r>
              <a:rPr lang="en-US" sz="3600" b="0" dirty="0" smtClean="0"/>
              <a:t> quantity </a:t>
            </a:r>
            <a:r>
              <a:rPr lang="en-US" sz="3600" b="0" dirty="0"/>
              <a:t>demanded is greater than quantity </a:t>
            </a:r>
            <a:r>
              <a:rPr lang="en-US" sz="3600" b="0" dirty="0" smtClean="0"/>
              <a:t>supplied</a:t>
            </a:r>
            <a:endParaRPr lang="en-US" sz="3600" b="0" dirty="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43</a:t>
            </a:fld>
            <a:endParaRPr lang="en-US" dirty="0"/>
          </a:p>
        </p:txBody>
      </p:sp>
      <p:sp>
        <p:nvSpPr>
          <p:cNvPr id="8" name="Title 12"/>
          <p:cNvSpPr>
            <a:spLocks noGrp="1"/>
          </p:cNvSpPr>
          <p:nvPr>
            <p:ph type="title"/>
          </p:nvPr>
        </p:nvSpPr>
        <p:spPr>
          <a:xfrm>
            <a:off x="0" y="93133"/>
            <a:ext cx="12190482" cy="1096962"/>
          </a:xfrm>
        </p:spPr>
        <p:txBody>
          <a:bodyPr>
            <a:noAutofit/>
          </a:bodyPr>
          <a:lstStyle/>
          <a:p>
            <a:r>
              <a:rPr lang="en-US" dirty="0" smtClean="0"/>
              <a:t>Equilibrium</a:t>
            </a:r>
            <a:endParaRPr lang="en-US" dirty="0"/>
          </a:p>
        </p:txBody>
      </p:sp>
    </p:spTree>
    <p:extLst>
      <p:ext uri="{BB962C8B-B14F-4D97-AF65-F5344CB8AC3E}">
        <p14:creationId xmlns:p14="http://schemas.microsoft.com/office/powerpoint/2010/main" val="200513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fontScale="90000"/>
          </a:bodyPr>
          <a:lstStyle/>
          <a:p>
            <a:r>
              <a:rPr lang="en-US" sz="4900" dirty="0" smtClean="0"/>
              <a:t>FIGURE 4.9:</a:t>
            </a:r>
            <a:r>
              <a:rPr lang="en-US" sz="4400" dirty="0" smtClean="0"/>
              <a:t/>
            </a:r>
            <a:br>
              <a:rPr lang="en-US" sz="4400" dirty="0" smtClean="0"/>
            </a:br>
            <a:r>
              <a:rPr lang="en-US" sz="3600" dirty="0" smtClean="0"/>
              <a:t>Markets Not in Equilibrium</a:t>
            </a:r>
            <a:endParaRPr lang="en-US" sz="3600" dirty="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44</a:t>
            </a:fld>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28013" y="1968627"/>
            <a:ext cx="4134612" cy="3228690"/>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28133" y="1968627"/>
            <a:ext cx="4121732" cy="3228690"/>
          </a:xfrm>
          <a:prstGeom prst="rect">
            <a:avLst/>
          </a:prstGeom>
        </p:spPr>
      </p:pic>
    </p:spTree>
    <p:extLst>
      <p:ext uri="{BB962C8B-B14F-4D97-AF65-F5344CB8AC3E}">
        <p14:creationId xmlns:p14="http://schemas.microsoft.com/office/powerpoint/2010/main" val="1733854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a:bodyPr>
          <a:lstStyle/>
          <a:p>
            <a:r>
              <a:rPr lang="en-US" sz="4400" dirty="0"/>
              <a:t>Equilibrium</a:t>
            </a:r>
          </a:p>
        </p:txBody>
      </p:sp>
      <p:sp>
        <p:nvSpPr>
          <p:cNvPr id="14" name="Content Placeholder 13"/>
          <p:cNvSpPr>
            <a:spLocks noGrp="1"/>
          </p:cNvSpPr>
          <p:nvPr>
            <p:ph idx="1"/>
          </p:nvPr>
        </p:nvSpPr>
        <p:spPr>
          <a:xfrm>
            <a:off x="1104900" y="1563712"/>
            <a:ext cx="4974167" cy="3702553"/>
          </a:xfrm>
        </p:spPr>
        <p:txBody>
          <a:bodyPr anchor="ctr">
            <a:normAutofit/>
          </a:bodyPr>
          <a:lstStyle/>
          <a:p>
            <a:pPr>
              <a:lnSpc>
                <a:spcPct val="110000"/>
              </a:lnSpc>
            </a:pPr>
            <a:r>
              <a:rPr lang="en-US" sz="2800" dirty="0" smtClean="0"/>
              <a:t>Law of supply </a:t>
            </a:r>
            <a:r>
              <a:rPr lang="en-US" sz="2800" dirty="0"/>
              <a:t>and</a:t>
            </a:r>
            <a:r>
              <a:rPr lang="en-US" sz="2800" dirty="0" smtClean="0"/>
              <a:t> demand</a:t>
            </a:r>
            <a:r>
              <a:rPr lang="en-US" sz="2800" dirty="0"/>
              <a:t>:</a:t>
            </a:r>
            <a:r>
              <a:rPr lang="en-US" sz="2800" dirty="0" smtClean="0"/>
              <a:t> </a:t>
            </a:r>
            <a:r>
              <a:rPr lang="en-US" sz="2800" b="0" dirty="0" smtClean="0"/>
              <a:t>the </a:t>
            </a:r>
            <a:r>
              <a:rPr lang="en-US" sz="2800" b="0" dirty="0"/>
              <a:t>claim that the price of any good adjusts to bring the quantity supplied and the quantity demanded for that good into </a:t>
            </a:r>
            <a:r>
              <a:rPr lang="en-US" sz="2800" b="0" dirty="0" smtClean="0"/>
              <a:t>balance</a:t>
            </a:r>
            <a:endParaRPr lang="en-US" sz="2800" b="0" dirty="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pic>
        <p:nvPicPr>
          <p:cNvPr id="2050" name="Picture 2" descr="\\NIBBLES\Nelson\Authors\Mankiw_6ce\supplements\6ce PPTs\high res photos\C04 PPT42 179299134.jpg"/>
          <p:cNvPicPr>
            <a:picLocks noChangeAspect="1" noChangeArrowheads="1"/>
          </p:cNvPicPr>
          <p:nvPr/>
        </p:nvPicPr>
        <p:blipFill>
          <a:blip r:embed="rId3" cstate="print"/>
          <a:srcRect/>
          <a:stretch>
            <a:fillRect/>
          </a:stretch>
        </p:blipFill>
        <p:spPr bwMode="auto">
          <a:xfrm>
            <a:off x="6159500" y="1695450"/>
            <a:ext cx="5143499" cy="3421915"/>
          </a:xfrm>
          <a:prstGeom prst="rect">
            <a:avLst/>
          </a:prstGeom>
          <a:noFill/>
        </p:spPr>
      </p:pic>
      <p:sp>
        <p:nvSpPr>
          <p:cNvPr id="8" name="Rectangle 7"/>
          <p:cNvSpPr/>
          <p:nvPr/>
        </p:nvSpPr>
        <p:spPr>
          <a:xfrm rot="5400000">
            <a:off x="11038832" y="4679434"/>
            <a:ext cx="747320" cy="230832"/>
          </a:xfrm>
          <a:prstGeom prst="rect">
            <a:avLst/>
          </a:prstGeom>
        </p:spPr>
        <p:txBody>
          <a:bodyPr wrap="none">
            <a:spAutoFit/>
          </a:bodyPr>
          <a:lstStyle/>
          <a:p>
            <a:r>
              <a:rPr lang="en-CA" sz="900" dirty="0" smtClean="0"/>
              <a:t>Thinkstock</a:t>
            </a:r>
            <a:endParaRPr lang="en-CA" sz="900" dirty="0"/>
          </a:p>
        </p:txBody>
      </p:sp>
      <p:sp>
        <p:nvSpPr>
          <p:cNvPr id="9" name="Slide Number Placeholder 8"/>
          <p:cNvSpPr>
            <a:spLocks noGrp="1"/>
          </p:cNvSpPr>
          <p:nvPr>
            <p:ph type="sldNum" sz="quarter" idx="12"/>
          </p:nvPr>
        </p:nvSpPr>
        <p:spPr/>
        <p:txBody>
          <a:bodyPr/>
          <a:lstStyle/>
          <a:p>
            <a:r>
              <a:rPr lang="en-US" dirty="0" smtClean="0"/>
              <a:t>4-</a:t>
            </a:r>
            <a:fld id="{0FF54DE5-C571-48E8-A5BC-B369434E2F44}" type="slidenum">
              <a:rPr lang="en-US" smtClean="0"/>
              <a:pPr/>
              <a:t>45</a:t>
            </a:fld>
            <a:endParaRPr lang="en-US" dirty="0"/>
          </a:p>
        </p:txBody>
      </p:sp>
    </p:spTree>
    <p:extLst>
      <p:ext uri="{BB962C8B-B14F-4D97-AF65-F5344CB8AC3E}">
        <p14:creationId xmlns:p14="http://schemas.microsoft.com/office/powerpoint/2010/main" val="30392444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124883"/>
            <a:ext cx="12190482" cy="1096962"/>
          </a:xfrm>
        </p:spPr>
        <p:txBody>
          <a:bodyPr>
            <a:noAutofit/>
          </a:bodyPr>
          <a:lstStyle/>
          <a:p>
            <a:pPr algn="ctr"/>
            <a:r>
              <a:rPr lang="en-US" dirty="0" smtClean="0"/>
              <a:t>TABLE 4.3:</a:t>
            </a:r>
            <a:br>
              <a:rPr lang="en-US" dirty="0" smtClean="0"/>
            </a:br>
            <a:r>
              <a:rPr lang="en-US" sz="3100" dirty="0" smtClean="0"/>
              <a:t>A Three-Step Program for Analyzing Changes in Equilibrium</a:t>
            </a:r>
            <a:endParaRPr lang="en-US" sz="3100" dirty="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46</a:t>
            </a:fld>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8306" y="2571750"/>
            <a:ext cx="11142205" cy="1409700"/>
          </a:xfrm>
          <a:prstGeom prst="rect">
            <a:avLst/>
          </a:prstGeom>
        </p:spPr>
      </p:pic>
    </p:spTree>
    <p:extLst>
      <p:ext uri="{BB962C8B-B14F-4D97-AF65-F5344CB8AC3E}">
        <p14:creationId xmlns:p14="http://schemas.microsoft.com/office/powerpoint/2010/main" val="6077700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13"/>
          <p:cNvSpPr>
            <a:spLocks noGrp="1"/>
          </p:cNvSpPr>
          <p:nvPr>
            <p:ph idx="1"/>
          </p:nvPr>
        </p:nvSpPr>
        <p:spPr>
          <a:xfrm>
            <a:off x="1104900" y="1419225"/>
            <a:ext cx="9982200" cy="4924425"/>
          </a:xfrm>
        </p:spPr>
        <p:txBody>
          <a:bodyPr anchor="ctr">
            <a:noAutofit/>
          </a:bodyPr>
          <a:lstStyle/>
          <a:p>
            <a:pPr>
              <a:lnSpc>
                <a:spcPct val="110000"/>
              </a:lnSpc>
            </a:pPr>
            <a:r>
              <a:rPr lang="en-US" sz="3600" dirty="0"/>
              <a:t>Example</a:t>
            </a:r>
            <a:r>
              <a:rPr lang="en-US" sz="3600" b="0" dirty="0"/>
              <a:t>:</a:t>
            </a:r>
            <a:r>
              <a:rPr lang="en-US" sz="3600" b="0" dirty="0" smtClean="0"/>
              <a:t> a change </a:t>
            </a:r>
            <a:r>
              <a:rPr lang="en-US" sz="3600" b="0" dirty="0"/>
              <a:t>in </a:t>
            </a:r>
            <a:r>
              <a:rPr lang="en-US" sz="3600" b="0" dirty="0" smtClean="0"/>
              <a:t>market equilibrium due </a:t>
            </a:r>
            <a:r>
              <a:rPr lang="en-US" sz="3600" b="0" dirty="0"/>
              <a:t>to a </a:t>
            </a:r>
            <a:r>
              <a:rPr lang="en-US" sz="3600" b="0" dirty="0" smtClean="0"/>
              <a:t>shift </a:t>
            </a:r>
            <a:r>
              <a:rPr lang="en-US" sz="3600" b="0" dirty="0"/>
              <a:t>in </a:t>
            </a:r>
            <a:r>
              <a:rPr lang="en-US" sz="3600" b="0" dirty="0" smtClean="0"/>
              <a:t>demand</a:t>
            </a:r>
          </a:p>
          <a:p>
            <a:pPr>
              <a:lnSpc>
                <a:spcPct val="110000"/>
              </a:lnSpc>
            </a:pPr>
            <a:r>
              <a:rPr lang="en-US" sz="3200" b="0" dirty="0" smtClean="0"/>
              <a:t>Suppose </a:t>
            </a:r>
            <a:r>
              <a:rPr lang="en-US" sz="3200" b="0" dirty="0"/>
              <a:t>that one summer the weather is very hot. </a:t>
            </a:r>
            <a:endParaRPr lang="en-US" sz="3200" b="0" dirty="0" smtClean="0"/>
          </a:p>
          <a:p>
            <a:pPr>
              <a:lnSpc>
                <a:spcPct val="110000"/>
              </a:lnSpc>
            </a:pPr>
            <a:r>
              <a:rPr lang="en-US" sz="3200" b="0" dirty="0" smtClean="0"/>
              <a:t>How </a:t>
            </a:r>
            <a:r>
              <a:rPr lang="en-US" sz="3200" b="0" dirty="0"/>
              <a:t>does this event affect the market for ice cream? </a:t>
            </a:r>
            <a:endParaRPr lang="en-US" sz="3200" b="0" dirty="0" smtClean="0"/>
          </a:p>
          <a:p>
            <a:pPr>
              <a:lnSpc>
                <a:spcPct val="110000"/>
              </a:lnSpc>
            </a:pPr>
            <a:r>
              <a:rPr lang="en-US" sz="3200" b="0" dirty="0" smtClean="0"/>
              <a:t>To </a:t>
            </a:r>
            <a:r>
              <a:rPr lang="en-US" sz="3200" b="0" dirty="0"/>
              <a:t>answer this question, let’s follow </a:t>
            </a:r>
            <a:r>
              <a:rPr lang="en-US" sz="3200" b="0" dirty="0" smtClean="0"/>
              <a:t>the three </a:t>
            </a:r>
            <a:r>
              <a:rPr lang="en-US" sz="3200" b="0" dirty="0"/>
              <a:t>steps. </a:t>
            </a:r>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47</a:t>
            </a:fld>
            <a:endParaRPr lang="en-US" dirty="0"/>
          </a:p>
        </p:txBody>
      </p:sp>
      <p:sp>
        <p:nvSpPr>
          <p:cNvPr id="8" name="Title 12"/>
          <p:cNvSpPr>
            <a:spLocks noGrp="1"/>
          </p:cNvSpPr>
          <p:nvPr>
            <p:ph type="title"/>
          </p:nvPr>
        </p:nvSpPr>
        <p:spPr>
          <a:xfrm>
            <a:off x="0" y="124883"/>
            <a:ext cx="12190482" cy="1096962"/>
          </a:xfrm>
        </p:spPr>
        <p:txBody>
          <a:bodyPr>
            <a:noAutofit/>
          </a:bodyPr>
          <a:lstStyle/>
          <a:p>
            <a:pPr algn="ctr"/>
            <a:r>
              <a:rPr lang="en-US" sz="4200" dirty="0"/>
              <a:t>Three Steps to </a:t>
            </a:r>
            <a:r>
              <a:rPr lang="en-US" sz="4200" dirty="0" smtClean="0"/>
              <a:t>Analyzing </a:t>
            </a:r>
            <a:br>
              <a:rPr lang="en-US" sz="4200" dirty="0" smtClean="0"/>
            </a:br>
            <a:r>
              <a:rPr lang="en-US" sz="4200" dirty="0" smtClean="0"/>
              <a:t>Changes </a:t>
            </a:r>
            <a:r>
              <a:rPr lang="en-US" sz="4200" dirty="0"/>
              <a:t>in </a:t>
            </a:r>
            <a:r>
              <a:rPr lang="en-US" sz="4200" dirty="0" smtClean="0"/>
              <a:t>Equilibrium</a:t>
            </a:r>
            <a:endParaRPr lang="en-US" sz="4200" dirty="0"/>
          </a:p>
        </p:txBody>
      </p:sp>
    </p:spTree>
    <p:extLst>
      <p:ext uri="{BB962C8B-B14F-4D97-AF65-F5344CB8AC3E}">
        <p14:creationId xmlns:p14="http://schemas.microsoft.com/office/powerpoint/2010/main" val="896842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fontScale="90000"/>
          </a:bodyPr>
          <a:lstStyle/>
          <a:p>
            <a:r>
              <a:rPr lang="en-US" sz="4900" dirty="0" smtClean="0"/>
              <a:t>FIGURE 4.10: </a:t>
            </a:r>
            <a:r>
              <a:rPr lang="en-US" sz="4400" dirty="0" smtClean="0"/>
              <a:t/>
            </a:r>
            <a:br>
              <a:rPr lang="en-US" sz="4400" dirty="0" smtClean="0"/>
            </a:br>
            <a:r>
              <a:rPr lang="en-US" sz="3600" dirty="0" smtClean="0"/>
              <a:t>Increase in Demand</a:t>
            </a:r>
            <a:endParaRPr lang="en-US" sz="3600" dirty="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48</a:t>
            </a:fld>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86075" y="1571625"/>
            <a:ext cx="6362700" cy="4578378"/>
          </a:xfrm>
          <a:prstGeom prst="rect">
            <a:avLst/>
          </a:prstGeom>
        </p:spPr>
      </p:pic>
    </p:spTree>
    <p:extLst>
      <p:ext uri="{BB962C8B-B14F-4D97-AF65-F5344CB8AC3E}">
        <p14:creationId xmlns:p14="http://schemas.microsoft.com/office/powerpoint/2010/main" val="2183985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13"/>
          <p:cNvSpPr>
            <a:spLocks noGrp="1"/>
          </p:cNvSpPr>
          <p:nvPr>
            <p:ph idx="1"/>
          </p:nvPr>
        </p:nvSpPr>
        <p:spPr>
          <a:xfrm>
            <a:off x="1104900" y="1563712"/>
            <a:ext cx="9982200" cy="4735488"/>
          </a:xfrm>
        </p:spPr>
        <p:txBody>
          <a:bodyPr anchor="ctr">
            <a:noAutofit/>
          </a:bodyPr>
          <a:lstStyle/>
          <a:p>
            <a:pPr>
              <a:lnSpc>
                <a:spcPct val="110000"/>
              </a:lnSpc>
            </a:pPr>
            <a:r>
              <a:rPr lang="en-US" sz="3600" dirty="0"/>
              <a:t>Example</a:t>
            </a:r>
            <a:r>
              <a:rPr lang="en-US" sz="3600" b="0" dirty="0"/>
              <a:t>: A </a:t>
            </a:r>
            <a:r>
              <a:rPr lang="en-US" sz="3600" b="0" dirty="0" smtClean="0"/>
              <a:t>change </a:t>
            </a:r>
            <a:r>
              <a:rPr lang="en-US" sz="3600" b="0" dirty="0"/>
              <a:t>in </a:t>
            </a:r>
            <a:r>
              <a:rPr lang="en-US" sz="3600" b="0" dirty="0" smtClean="0"/>
              <a:t>market equilibrium due </a:t>
            </a:r>
            <a:r>
              <a:rPr lang="en-US" sz="3600" b="0" dirty="0"/>
              <a:t>to a </a:t>
            </a:r>
            <a:r>
              <a:rPr lang="en-US" sz="3600" b="0" dirty="0" smtClean="0"/>
              <a:t>shift </a:t>
            </a:r>
            <a:r>
              <a:rPr lang="en-US" sz="3600" b="0" dirty="0"/>
              <a:t>in </a:t>
            </a:r>
            <a:r>
              <a:rPr lang="en-US" sz="3600" b="0" dirty="0" smtClean="0"/>
              <a:t>supply</a:t>
            </a:r>
          </a:p>
          <a:p>
            <a:pPr>
              <a:lnSpc>
                <a:spcPct val="110000"/>
              </a:lnSpc>
            </a:pPr>
            <a:r>
              <a:rPr lang="en-US" sz="2800" b="0" dirty="0"/>
              <a:t>Suppose that, during another summer, a hurricane destroys part of the sugar cane crop and drives up the price of sugar. </a:t>
            </a:r>
            <a:endParaRPr lang="en-US" sz="2800" b="0" dirty="0" smtClean="0"/>
          </a:p>
          <a:p>
            <a:pPr>
              <a:lnSpc>
                <a:spcPct val="110000"/>
              </a:lnSpc>
            </a:pPr>
            <a:r>
              <a:rPr lang="en-US" sz="2800" b="0" dirty="0" smtClean="0"/>
              <a:t>How </a:t>
            </a:r>
            <a:r>
              <a:rPr lang="en-US" sz="2800" b="0" dirty="0"/>
              <a:t>does this event affect the market for ice cream? </a:t>
            </a:r>
            <a:endParaRPr lang="en-US" sz="2800" b="0" dirty="0" smtClean="0"/>
          </a:p>
          <a:p>
            <a:pPr>
              <a:lnSpc>
                <a:spcPct val="110000"/>
              </a:lnSpc>
            </a:pPr>
            <a:r>
              <a:rPr lang="en-US" sz="2800" b="0" dirty="0" smtClean="0"/>
              <a:t>Once </a:t>
            </a:r>
            <a:r>
              <a:rPr lang="en-US" sz="2800" b="0" dirty="0"/>
              <a:t>again, to answer this question, we follow our three steps.</a:t>
            </a:r>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49</a:t>
            </a:fld>
            <a:endParaRPr lang="en-US" dirty="0"/>
          </a:p>
        </p:txBody>
      </p:sp>
      <p:sp>
        <p:nvSpPr>
          <p:cNvPr id="8" name="Title 12"/>
          <p:cNvSpPr>
            <a:spLocks noGrp="1"/>
          </p:cNvSpPr>
          <p:nvPr>
            <p:ph type="title"/>
          </p:nvPr>
        </p:nvSpPr>
        <p:spPr>
          <a:xfrm>
            <a:off x="0" y="124883"/>
            <a:ext cx="12190482" cy="1096962"/>
          </a:xfrm>
        </p:spPr>
        <p:txBody>
          <a:bodyPr>
            <a:noAutofit/>
          </a:bodyPr>
          <a:lstStyle/>
          <a:p>
            <a:pPr algn="ctr"/>
            <a:r>
              <a:rPr lang="en-US" dirty="0"/>
              <a:t>Three Steps to </a:t>
            </a:r>
            <a:r>
              <a:rPr lang="en-US" dirty="0" smtClean="0"/>
              <a:t>Analyzing </a:t>
            </a:r>
            <a:br>
              <a:rPr lang="en-US" dirty="0" smtClean="0"/>
            </a:br>
            <a:r>
              <a:rPr lang="en-US" sz="4200" dirty="0" smtClean="0"/>
              <a:t>Changes </a:t>
            </a:r>
            <a:r>
              <a:rPr lang="en-US" dirty="0"/>
              <a:t>in </a:t>
            </a:r>
            <a:r>
              <a:rPr lang="en-US" dirty="0" smtClean="0"/>
              <a:t>Equilibrium</a:t>
            </a:r>
            <a:endParaRPr lang="en-US" dirty="0"/>
          </a:p>
        </p:txBody>
      </p:sp>
    </p:spTree>
    <p:extLst>
      <p:ext uri="{BB962C8B-B14F-4D97-AF65-F5344CB8AC3E}">
        <p14:creationId xmlns:p14="http://schemas.microsoft.com/office/powerpoint/2010/main" val="2261698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fontScale="90000"/>
          </a:bodyPr>
          <a:lstStyle/>
          <a:p>
            <a:r>
              <a:rPr lang="en-US" sz="4900" dirty="0" smtClean="0"/>
              <a:t>FIGURE </a:t>
            </a:r>
            <a:r>
              <a:rPr lang="en-US" sz="4900" dirty="0"/>
              <a:t>4.11: </a:t>
            </a:r>
            <a:r>
              <a:rPr lang="en-US" sz="4900" dirty="0" smtClean="0"/>
              <a:t/>
            </a:r>
            <a:br>
              <a:rPr lang="en-US" sz="4900" dirty="0" smtClean="0"/>
            </a:br>
            <a:r>
              <a:rPr lang="en-US" sz="3600" dirty="0" smtClean="0"/>
              <a:t>Decrease </a:t>
            </a:r>
            <a:r>
              <a:rPr lang="en-US" sz="3600" dirty="0"/>
              <a:t>in </a:t>
            </a:r>
            <a:r>
              <a:rPr lang="en-US" sz="3600" dirty="0" smtClean="0"/>
              <a:t>Supply</a:t>
            </a:r>
            <a:endParaRPr lang="en-US" sz="3600" dirty="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50</a:t>
            </a:fld>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38449" y="1567131"/>
            <a:ext cx="6130001" cy="4391840"/>
          </a:xfrm>
          <a:prstGeom prst="rect">
            <a:avLst/>
          </a:prstGeom>
        </p:spPr>
      </p:pic>
    </p:spTree>
    <p:extLst>
      <p:ext uri="{BB962C8B-B14F-4D97-AF65-F5344CB8AC3E}">
        <p14:creationId xmlns:p14="http://schemas.microsoft.com/office/powerpoint/2010/main" val="2183985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13"/>
          <p:cNvSpPr>
            <a:spLocks noGrp="1"/>
          </p:cNvSpPr>
          <p:nvPr>
            <p:ph idx="1"/>
          </p:nvPr>
        </p:nvSpPr>
        <p:spPr>
          <a:xfrm>
            <a:off x="1104900" y="1563712"/>
            <a:ext cx="9982200" cy="4735488"/>
          </a:xfrm>
        </p:spPr>
        <p:txBody>
          <a:bodyPr anchor="t" anchorCtr="0">
            <a:noAutofit/>
          </a:bodyPr>
          <a:lstStyle/>
          <a:p>
            <a:pPr>
              <a:lnSpc>
                <a:spcPct val="110000"/>
              </a:lnSpc>
            </a:pPr>
            <a:r>
              <a:rPr lang="en-US" sz="3600" dirty="0"/>
              <a:t>Example</a:t>
            </a:r>
            <a:r>
              <a:rPr lang="en-US" sz="3600" b="0" dirty="0"/>
              <a:t>: </a:t>
            </a:r>
            <a:r>
              <a:rPr lang="en-US" sz="3600" b="0" dirty="0" smtClean="0"/>
              <a:t>Shifts in both supply and demand</a:t>
            </a:r>
          </a:p>
          <a:p>
            <a:pPr>
              <a:lnSpc>
                <a:spcPct val="110000"/>
              </a:lnSpc>
            </a:pPr>
            <a:r>
              <a:rPr lang="en-US" sz="2800" b="0" dirty="0"/>
              <a:t>Now suppose that the heat wave and the hurricane occur during the same summer. </a:t>
            </a:r>
            <a:endParaRPr lang="en-US" sz="2800" b="0" dirty="0" smtClean="0"/>
          </a:p>
          <a:p>
            <a:pPr>
              <a:lnSpc>
                <a:spcPct val="110000"/>
              </a:lnSpc>
            </a:pPr>
            <a:r>
              <a:rPr lang="en-US" sz="2800" b="0" dirty="0" smtClean="0"/>
              <a:t>To </a:t>
            </a:r>
            <a:r>
              <a:rPr lang="en-US" sz="2800" b="0" dirty="0"/>
              <a:t>analyze this </a:t>
            </a:r>
            <a:r>
              <a:rPr lang="en-US" sz="2800" b="0" dirty="0" smtClean="0"/>
              <a:t>combination </a:t>
            </a:r>
            <a:r>
              <a:rPr lang="en-US" sz="2800" b="0" dirty="0"/>
              <a:t>of events, we again follow our three steps.</a:t>
            </a:r>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51</a:t>
            </a:fld>
            <a:endParaRPr lang="en-US" dirty="0"/>
          </a:p>
        </p:txBody>
      </p:sp>
      <p:sp>
        <p:nvSpPr>
          <p:cNvPr id="8" name="Title 12"/>
          <p:cNvSpPr>
            <a:spLocks noGrp="1"/>
          </p:cNvSpPr>
          <p:nvPr>
            <p:ph type="title"/>
          </p:nvPr>
        </p:nvSpPr>
        <p:spPr>
          <a:xfrm>
            <a:off x="0" y="124883"/>
            <a:ext cx="12190482" cy="1096962"/>
          </a:xfrm>
        </p:spPr>
        <p:txBody>
          <a:bodyPr>
            <a:noAutofit/>
          </a:bodyPr>
          <a:lstStyle/>
          <a:p>
            <a:pPr algn="ctr"/>
            <a:r>
              <a:rPr lang="en-US" sz="4200" dirty="0"/>
              <a:t>Three Steps to </a:t>
            </a:r>
            <a:r>
              <a:rPr lang="en-US" sz="4200" dirty="0" smtClean="0"/>
              <a:t>Analyzing </a:t>
            </a:r>
            <a:br>
              <a:rPr lang="en-US" sz="4200" dirty="0" smtClean="0"/>
            </a:br>
            <a:r>
              <a:rPr lang="en-US" sz="4200" dirty="0" smtClean="0"/>
              <a:t>Changes </a:t>
            </a:r>
            <a:r>
              <a:rPr lang="en-US" sz="4200" dirty="0"/>
              <a:t>in </a:t>
            </a:r>
            <a:r>
              <a:rPr lang="en-US" sz="4200" dirty="0" smtClean="0"/>
              <a:t>Equilibrium</a:t>
            </a:r>
            <a:endParaRPr lang="en-US" sz="4200" dirty="0"/>
          </a:p>
        </p:txBody>
      </p:sp>
    </p:spTree>
    <p:extLst>
      <p:ext uri="{BB962C8B-B14F-4D97-AF65-F5344CB8AC3E}">
        <p14:creationId xmlns:p14="http://schemas.microsoft.com/office/powerpoint/2010/main" val="18773158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93133"/>
            <a:ext cx="12190482" cy="1096962"/>
          </a:xfrm>
        </p:spPr>
        <p:txBody>
          <a:bodyPr>
            <a:noAutofit/>
          </a:bodyPr>
          <a:lstStyle/>
          <a:p>
            <a:r>
              <a:rPr lang="en-US" dirty="0" smtClean="0"/>
              <a:t>FIGURE 4.12: </a:t>
            </a:r>
            <a:r>
              <a:rPr lang="en-US" sz="4200" dirty="0" smtClean="0"/>
              <a:t/>
            </a:r>
            <a:br>
              <a:rPr lang="en-US" sz="4200" dirty="0" smtClean="0"/>
            </a:br>
            <a:r>
              <a:rPr lang="en-US" sz="3200" dirty="0" smtClean="0"/>
              <a:t>A Shift in Both Supply and Demand</a:t>
            </a:r>
            <a:endParaRPr lang="en-US" sz="3200" dirty="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52</a:t>
            </a:fld>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2616" y="2172842"/>
            <a:ext cx="3730819" cy="2959989"/>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56149" y="2172841"/>
            <a:ext cx="3711549" cy="2959989"/>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98498" y="2172843"/>
            <a:ext cx="3761651" cy="2959988"/>
          </a:xfrm>
          <a:prstGeom prst="rect">
            <a:avLst/>
          </a:prstGeom>
        </p:spPr>
      </p:pic>
    </p:spTree>
    <p:extLst>
      <p:ext uri="{BB962C8B-B14F-4D97-AF65-F5344CB8AC3E}">
        <p14:creationId xmlns:p14="http://schemas.microsoft.com/office/powerpoint/2010/main" val="2183985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53</a:t>
            </a:fld>
            <a:endParaRPr lang="en-US" dirty="0"/>
          </a:p>
        </p:txBody>
      </p:sp>
      <p:sp>
        <p:nvSpPr>
          <p:cNvPr id="7" name="Title 12"/>
          <p:cNvSpPr>
            <a:spLocks noGrp="1"/>
          </p:cNvSpPr>
          <p:nvPr>
            <p:ph type="title"/>
          </p:nvPr>
        </p:nvSpPr>
        <p:spPr>
          <a:xfrm>
            <a:off x="0" y="124883"/>
            <a:ext cx="12190482" cy="1096962"/>
          </a:xfrm>
        </p:spPr>
        <p:txBody>
          <a:bodyPr>
            <a:noAutofit/>
          </a:bodyPr>
          <a:lstStyle/>
          <a:p>
            <a:pPr algn="ctr"/>
            <a:r>
              <a:rPr lang="en-US" dirty="0" smtClean="0"/>
              <a:t>TABLE 4.4</a:t>
            </a: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824" y="2209800"/>
            <a:ext cx="10787185" cy="2511643"/>
          </a:xfrm>
          <a:prstGeom prst="rect">
            <a:avLst/>
          </a:prstGeom>
        </p:spPr>
      </p:pic>
    </p:spTree>
    <p:extLst>
      <p:ext uri="{BB962C8B-B14F-4D97-AF65-F5344CB8AC3E}">
        <p14:creationId xmlns:p14="http://schemas.microsoft.com/office/powerpoint/2010/main" val="22887417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989542" y="1817159"/>
            <a:ext cx="10796058" cy="3383492"/>
          </a:xfrm>
        </p:spPr>
        <p:txBody>
          <a:bodyPr>
            <a:noAutofit/>
          </a:bodyPr>
          <a:lstStyle/>
          <a:p>
            <a:r>
              <a:rPr lang="en-US" sz="3600" dirty="0" smtClean="0">
                <a:solidFill>
                  <a:srgbClr val="000000"/>
                </a:solidFill>
                <a:latin typeface="Century Gothic"/>
                <a:cs typeface="Century Gothic"/>
              </a:rPr>
              <a:t>On </a:t>
            </a:r>
            <a:r>
              <a:rPr lang="en-US" sz="3600" dirty="0">
                <a:solidFill>
                  <a:srgbClr val="000000"/>
                </a:solidFill>
                <a:latin typeface="Century Gothic"/>
                <a:cs typeface="Century Gothic"/>
              </a:rPr>
              <a:t>the appropriate diagram, show what</a:t>
            </a:r>
            <a:r>
              <a:rPr lang="en-US" sz="3600" dirty="0" smtClean="0">
                <a:solidFill>
                  <a:srgbClr val="000000"/>
                </a:solidFill>
                <a:latin typeface="Century Gothic"/>
                <a:cs typeface="Century Gothic"/>
              </a:rPr>
              <a:t> </a:t>
            </a:r>
            <a:r>
              <a:rPr lang="en-US" sz="3600" dirty="0" smtClean="0">
                <a:latin typeface="Century Gothic"/>
                <a:cs typeface="Century Gothic"/>
              </a:rPr>
              <a:t>happens </a:t>
            </a:r>
            <a:r>
              <a:rPr lang="en-US" sz="3600" dirty="0" smtClean="0">
                <a:solidFill>
                  <a:srgbClr val="000000"/>
                </a:solidFill>
                <a:latin typeface="Century Gothic"/>
                <a:cs typeface="Century Gothic"/>
              </a:rPr>
              <a:t>to </a:t>
            </a:r>
            <a:r>
              <a:rPr lang="en-US" sz="3600" dirty="0">
                <a:solidFill>
                  <a:srgbClr val="000000"/>
                </a:solidFill>
                <a:latin typeface="Century Gothic"/>
                <a:cs typeface="Century Gothic"/>
              </a:rPr>
              <a:t>the market for pizza if the price</a:t>
            </a:r>
            <a:r>
              <a:rPr lang="en-US" sz="3600" dirty="0" smtClean="0">
                <a:solidFill>
                  <a:srgbClr val="000000"/>
                </a:solidFill>
                <a:latin typeface="Century Gothic"/>
                <a:cs typeface="Century Gothic"/>
              </a:rPr>
              <a:t> of </a:t>
            </a:r>
            <a:r>
              <a:rPr lang="en-US" sz="3600" dirty="0">
                <a:solidFill>
                  <a:srgbClr val="000000"/>
                </a:solidFill>
                <a:latin typeface="Century Gothic"/>
                <a:cs typeface="Century Gothic"/>
              </a:rPr>
              <a:t>tomatoes rises. </a:t>
            </a:r>
            <a:endParaRPr lang="en-US" sz="3600" dirty="0" smtClean="0">
              <a:solidFill>
                <a:srgbClr val="000000"/>
              </a:solidFill>
              <a:latin typeface="Century Gothic"/>
              <a:cs typeface="Century Gothic"/>
            </a:endParaRPr>
          </a:p>
          <a:p>
            <a:r>
              <a:rPr lang="en-US" sz="3600" dirty="0" smtClean="0">
                <a:solidFill>
                  <a:srgbClr val="000000"/>
                </a:solidFill>
                <a:latin typeface="Century Gothic"/>
                <a:cs typeface="Century Gothic"/>
              </a:rPr>
              <a:t>On </a:t>
            </a:r>
            <a:r>
              <a:rPr lang="en-US" sz="3600" dirty="0">
                <a:solidFill>
                  <a:srgbClr val="000000"/>
                </a:solidFill>
                <a:latin typeface="Century Gothic"/>
                <a:cs typeface="Century Gothic"/>
              </a:rPr>
              <a:t>a separate diagram, show what happens</a:t>
            </a:r>
            <a:r>
              <a:rPr lang="en-US" sz="3600" dirty="0" smtClean="0">
                <a:solidFill>
                  <a:srgbClr val="000000"/>
                </a:solidFill>
                <a:latin typeface="Century Gothic"/>
                <a:cs typeface="Century Gothic"/>
              </a:rPr>
              <a:t> </a:t>
            </a:r>
            <a:br>
              <a:rPr lang="en-US" sz="3600" dirty="0" smtClean="0">
                <a:solidFill>
                  <a:srgbClr val="000000"/>
                </a:solidFill>
                <a:latin typeface="Century Gothic"/>
                <a:cs typeface="Century Gothic"/>
              </a:rPr>
            </a:br>
            <a:r>
              <a:rPr lang="en-US" sz="3600" dirty="0" smtClean="0">
                <a:solidFill>
                  <a:srgbClr val="000000"/>
                </a:solidFill>
                <a:latin typeface="Century Gothic"/>
                <a:cs typeface="Century Gothic"/>
              </a:rPr>
              <a:t>to </a:t>
            </a:r>
            <a:r>
              <a:rPr lang="en-US" sz="3600" dirty="0">
                <a:solidFill>
                  <a:srgbClr val="000000"/>
                </a:solidFill>
                <a:latin typeface="Century Gothic"/>
                <a:cs typeface="Century Gothic"/>
              </a:rPr>
              <a:t>the market for pizza if the price of</a:t>
            </a:r>
            <a:r>
              <a:rPr lang="en-US" sz="3600" dirty="0" smtClean="0">
                <a:solidFill>
                  <a:srgbClr val="000000"/>
                </a:solidFill>
                <a:latin typeface="Century Gothic"/>
                <a:cs typeface="Century Gothic"/>
              </a:rPr>
              <a:t> hamburgers </a:t>
            </a:r>
            <a:r>
              <a:rPr lang="en-US" sz="3600" dirty="0">
                <a:solidFill>
                  <a:srgbClr val="000000"/>
                </a:solidFill>
                <a:latin typeface="Century Gothic"/>
                <a:cs typeface="Century Gothic"/>
              </a:rPr>
              <a:t>falls.</a:t>
            </a:r>
          </a:p>
        </p:txBody>
      </p:sp>
      <p:sp>
        <p:nvSpPr>
          <p:cNvPr id="9" name="Slide Number Placeholder 8"/>
          <p:cNvSpPr>
            <a:spLocks noGrp="1"/>
          </p:cNvSpPr>
          <p:nvPr>
            <p:ph type="sldNum" sz="quarter" idx="12"/>
          </p:nvPr>
        </p:nvSpPr>
        <p:spPr/>
        <p:txBody>
          <a:bodyPr/>
          <a:lstStyle/>
          <a:p>
            <a:r>
              <a:rPr lang="en-US" dirty="0" smtClean="0"/>
              <a:t>4-</a:t>
            </a:r>
            <a:fld id="{22C1DC5E-AE66-8645-9971-1B26E9033952}" type="slidenum">
              <a:rPr lang="en-US" smtClean="0"/>
              <a:pPr/>
              <a:t>54</a:t>
            </a:fld>
            <a:endParaRPr lang="en-US" dirty="0"/>
          </a:p>
        </p:txBody>
      </p:sp>
      <p:sp>
        <p:nvSpPr>
          <p:cNvPr id="10" name="Footer Placeholder 9"/>
          <p:cNvSpPr>
            <a:spLocks noGrp="1"/>
          </p:cNvSpPr>
          <p:nvPr>
            <p:ph type="ftr" sz="quarter" idx="11"/>
          </p:nvPr>
        </p:nvSpPr>
        <p:spPr/>
        <p:txBody>
          <a:bodyPr/>
          <a:lstStyle/>
          <a:p>
            <a:r>
              <a:rPr lang="en-US" dirty="0" smtClean="0"/>
              <a:t>Copyright © 2014 by Nelson Education Ltd. </a:t>
            </a:r>
            <a:endParaRPr lang="en-US" dirty="0"/>
          </a:p>
        </p:txBody>
      </p:sp>
    </p:spTree>
    <p:extLst>
      <p:ext uri="{BB962C8B-B14F-4D97-AF65-F5344CB8AC3E}">
        <p14:creationId xmlns:p14="http://schemas.microsoft.com/office/powerpoint/2010/main" val="369216276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3732" y="110066"/>
            <a:ext cx="11106749" cy="1096962"/>
          </a:xfrm>
        </p:spPr>
        <p:txBody>
          <a:bodyPr>
            <a:normAutofit/>
          </a:bodyPr>
          <a:lstStyle/>
          <a:p>
            <a:pPr algn="l"/>
            <a:r>
              <a:rPr lang="en-US" sz="4000" dirty="0" smtClean="0">
                <a:solidFill>
                  <a:srgbClr val="521569"/>
                </a:solidFill>
                <a:cs typeface="Chalkduster"/>
              </a:rPr>
              <a:t>Classroom Activity</a:t>
            </a:r>
            <a:endParaRPr lang="en-US" sz="4000" dirty="0">
              <a:solidFill>
                <a:srgbClr val="521569"/>
              </a:solidFill>
              <a:cs typeface="Chalkduster"/>
            </a:endParaRPr>
          </a:p>
        </p:txBody>
      </p:sp>
      <p:sp>
        <p:nvSpPr>
          <p:cNvPr id="5" name="Rectangle 4"/>
          <p:cNvSpPr/>
          <p:nvPr/>
        </p:nvSpPr>
        <p:spPr>
          <a:xfrm>
            <a:off x="711200" y="1634124"/>
            <a:ext cx="10786533" cy="3416320"/>
          </a:xfrm>
          <a:prstGeom prst="rect">
            <a:avLst/>
          </a:prstGeom>
        </p:spPr>
        <p:txBody>
          <a:bodyPr wrap="square">
            <a:spAutoFit/>
          </a:bodyPr>
          <a:lstStyle/>
          <a:p>
            <a:pPr algn="ctr"/>
            <a:r>
              <a:rPr lang="en-US" sz="4000" dirty="0" smtClean="0">
                <a:solidFill>
                  <a:srgbClr val="008000"/>
                </a:solidFill>
                <a:latin typeface="+mj-lt"/>
                <a:cs typeface="American Typewriter"/>
              </a:rPr>
              <a:t>Getting </a:t>
            </a:r>
            <a:r>
              <a:rPr lang="en-US" sz="4000" dirty="0">
                <a:solidFill>
                  <a:srgbClr val="008000"/>
                </a:solidFill>
                <a:latin typeface="+mj-lt"/>
                <a:cs typeface="American Typewriter"/>
              </a:rPr>
              <a:t>Dressed in the Global Economy</a:t>
            </a:r>
          </a:p>
          <a:p>
            <a:pPr algn="ctr"/>
            <a:endParaRPr lang="en-US" sz="3600" dirty="0">
              <a:solidFill>
                <a:srgbClr val="521569"/>
              </a:solidFill>
              <a:latin typeface="Chalkduster"/>
              <a:cs typeface="Chalkduster"/>
            </a:endParaRPr>
          </a:p>
          <a:p>
            <a:pPr marL="514350" indent="-514350">
              <a:buFont typeface="+mj-lt"/>
              <a:buAutoNum type="arabicPeriod"/>
            </a:pPr>
            <a:r>
              <a:rPr lang="en-US" sz="3600" dirty="0" smtClean="0">
                <a:solidFill>
                  <a:srgbClr val="521569"/>
                </a:solidFill>
                <a:latin typeface="+mj-lt"/>
                <a:cs typeface="Chalkduster"/>
              </a:rPr>
              <a:t>I need volunteers </a:t>
            </a:r>
            <a:r>
              <a:rPr lang="en-US" sz="3600" dirty="0">
                <a:solidFill>
                  <a:srgbClr val="521569"/>
                </a:solidFill>
                <a:latin typeface="+mj-lt"/>
                <a:cs typeface="Chalkduster"/>
              </a:rPr>
              <a:t>to participate in a market for </a:t>
            </a:r>
            <a:r>
              <a:rPr lang="en-US" sz="3600" dirty="0" smtClean="0">
                <a:solidFill>
                  <a:srgbClr val="521569"/>
                </a:solidFill>
                <a:latin typeface="+mj-lt"/>
                <a:cs typeface="Chalkduster"/>
              </a:rPr>
              <a:t>cookies</a:t>
            </a:r>
            <a:r>
              <a:rPr lang="en-US" sz="3600" dirty="0">
                <a:solidFill>
                  <a:srgbClr val="521569"/>
                </a:solidFill>
                <a:latin typeface="+mj-lt"/>
                <a:cs typeface="Chalkduster"/>
              </a:rPr>
              <a:t>. </a:t>
            </a:r>
            <a:endParaRPr lang="en-US" sz="3600" dirty="0" smtClean="0">
              <a:solidFill>
                <a:srgbClr val="521569"/>
              </a:solidFill>
              <a:latin typeface="+mj-lt"/>
              <a:cs typeface="Chalkduster"/>
            </a:endParaRPr>
          </a:p>
          <a:p>
            <a:pPr marL="514350" indent="-514350">
              <a:buFont typeface="+mj-lt"/>
              <a:buAutoNum type="arabicPeriod"/>
            </a:pPr>
            <a:r>
              <a:rPr lang="en-US" sz="3600" dirty="0" smtClean="0">
                <a:solidFill>
                  <a:srgbClr val="521569"/>
                </a:solidFill>
                <a:latin typeface="+mj-lt"/>
                <a:cs typeface="Chalkduster"/>
              </a:rPr>
              <a:t>How many </a:t>
            </a:r>
            <a:r>
              <a:rPr lang="en-US" sz="3600" dirty="0">
                <a:solidFill>
                  <a:srgbClr val="521569"/>
                </a:solidFill>
                <a:latin typeface="+mj-lt"/>
                <a:cs typeface="Chalkduster"/>
              </a:rPr>
              <a:t>cookies </a:t>
            </a:r>
            <a:r>
              <a:rPr lang="en-US" sz="3600" dirty="0" smtClean="0">
                <a:solidFill>
                  <a:srgbClr val="521569"/>
                </a:solidFill>
                <a:latin typeface="+mj-lt"/>
                <a:cs typeface="Chalkduster"/>
              </a:rPr>
              <a:t>would each one of you </a:t>
            </a:r>
            <a:r>
              <a:rPr lang="en-US" sz="3600" dirty="0">
                <a:solidFill>
                  <a:srgbClr val="521569"/>
                </a:solidFill>
                <a:latin typeface="+mj-lt"/>
                <a:cs typeface="Chalkduster"/>
              </a:rPr>
              <a:t>be willing to buy at various </a:t>
            </a:r>
            <a:r>
              <a:rPr lang="en-US" sz="3600" dirty="0" smtClean="0">
                <a:solidFill>
                  <a:srgbClr val="521569"/>
                </a:solidFill>
                <a:latin typeface="+mj-lt"/>
                <a:cs typeface="Chalkduster"/>
              </a:rPr>
              <a:t>prices?</a:t>
            </a:r>
          </a:p>
          <a:p>
            <a:pPr marL="514350" indent="-514350">
              <a:buFont typeface="+mj-lt"/>
              <a:buAutoNum type="arabicPeriod"/>
            </a:pPr>
            <a:endParaRPr lang="en-US" sz="3200" dirty="0">
              <a:solidFill>
                <a:srgbClr val="521569"/>
              </a:solidFill>
              <a:latin typeface="+mj-lt"/>
              <a:cs typeface="Chalkduster"/>
            </a:endParaRPr>
          </a:p>
        </p:txBody>
      </p:sp>
      <p:sp>
        <p:nvSpPr>
          <p:cNvPr id="6" name="Slide Number Placeholder 5"/>
          <p:cNvSpPr>
            <a:spLocks noGrp="1"/>
          </p:cNvSpPr>
          <p:nvPr>
            <p:ph type="sldNum" sz="quarter" idx="12"/>
          </p:nvPr>
        </p:nvSpPr>
        <p:spPr/>
        <p:txBody>
          <a:bodyPr/>
          <a:lstStyle/>
          <a:p>
            <a:r>
              <a:rPr lang="en-US" dirty="0" smtClean="0"/>
              <a:t>4-</a:t>
            </a:r>
            <a:fld id="{0FF54DE5-C571-48E8-A5BC-B369434E2F44}" type="slidenum">
              <a:rPr lang="en-US" smtClean="0"/>
              <a:pPr/>
              <a:t>55</a:t>
            </a:fld>
            <a:endParaRPr lang="en-US" dirty="0"/>
          </a:p>
        </p:txBody>
      </p:sp>
      <p:sp>
        <p:nvSpPr>
          <p:cNvPr id="7" name="Footer Placeholder 6"/>
          <p:cNvSpPr>
            <a:spLocks noGrp="1"/>
          </p:cNvSpPr>
          <p:nvPr>
            <p:ph type="ftr" sz="quarter" idx="11"/>
          </p:nvPr>
        </p:nvSpPr>
        <p:spPr/>
        <p:txBody>
          <a:bodyPr/>
          <a:lstStyle/>
          <a:p>
            <a:r>
              <a:rPr lang="en-US" dirty="0" smtClean="0"/>
              <a:t>Copyright © 2014 by Nelson Education Ltd. </a:t>
            </a:r>
            <a:endParaRPr lang="en-US" dirty="0"/>
          </a:p>
        </p:txBody>
      </p:sp>
    </p:spTree>
    <p:extLst>
      <p:ext uri="{BB962C8B-B14F-4D97-AF65-F5344CB8AC3E}">
        <p14:creationId xmlns:p14="http://schemas.microsoft.com/office/powerpoint/2010/main" val="3271367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73702" y="1996378"/>
            <a:ext cx="6185072" cy="2219691"/>
          </a:xfrm>
        </p:spPr>
        <p:txBody>
          <a:bodyPr/>
          <a:lstStyle/>
          <a:p>
            <a:r>
              <a:rPr lang="en-US" dirty="0" smtClean="0"/>
              <a:t>The end</a:t>
            </a:r>
            <a:endParaRPr lang="en-US" dirty="0"/>
          </a:p>
        </p:txBody>
      </p:sp>
      <p:sp>
        <p:nvSpPr>
          <p:cNvPr id="3" name="Subtitle 2"/>
          <p:cNvSpPr>
            <a:spLocks noGrp="1"/>
          </p:cNvSpPr>
          <p:nvPr>
            <p:ph type="subTitle" idx="1"/>
          </p:nvPr>
        </p:nvSpPr>
        <p:spPr>
          <a:xfrm>
            <a:off x="1545156" y="4511784"/>
            <a:ext cx="10096501" cy="955565"/>
          </a:xfrm>
        </p:spPr>
        <p:txBody>
          <a:bodyPr>
            <a:normAutofit/>
          </a:bodyPr>
          <a:lstStyle/>
          <a:p>
            <a:r>
              <a:rPr lang="en-US" sz="3600" dirty="0" smtClean="0"/>
              <a:t>Chapter 4</a:t>
            </a:r>
            <a:endParaRPr lang="en-US" sz="3600" dirty="0"/>
          </a:p>
        </p:txBody>
      </p:sp>
      <p:sp>
        <p:nvSpPr>
          <p:cNvPr id="4" name="Footer Placeholder 3"/>
          <p:cNvSpPr>
            <a:spLocks noGrp="1"/>
          </p:cNvSpPr>
          <p:nvPr>
            <p:ph type="ftr" sz="quarter" idx="11"/>
          </p:nvPr>
        </p:nvSpPr>
        <p:spPr/>
        <p:txBody>
          <a:bodyPr/>
          <a:lstStyle/>
          <a:p>
            <a:r>
              <a:rPr lang="en-US" dirty="0" smtClean="0"/>
              <a:t>Copyright © 2014 by Nelson Education Ltd. </a:t>
            </a:r>
            <a:endParaRPr lang="en-US" dirty="0"/>
          </a:p>
        </p:txBody>
      </p:sp>
      <p:pic>
        <p:nvPicPr>
          <p:cNvPr id="7" name="Picture 6" descr="C04_P01_pg065.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92354" y="1642022"/>
            <a:ext cx="5917026" cy="3675046"/>
          </a:xfrm>
          <a:prstGeom prst="rect">
            <a:avLst/>
          </a:prstGeom>
        </p:spPr>
      </p:pic>
      <p:sp>
        <p:nvSpPr>
          <p:cNvPr id="8" name="Slide Number Placeholder 7"/>
          <p:cNvSpPr>
            <a:spLocks noGrp="1"/>
          </p:cNvSpPr>
          <p:nvPr>
            <p:ph type="sldNum" sz="quarter" idx="12"/>
          </p:nvPr>
        </p:nvSpPr>
        <p:spPr/>
        <p:txBody>
          <a:bodyPr/>
          <a:lstStyle/>
          <a:p>
            <a:r>
              <a:rPr lang="en-US" dirty="0" smtClean="0"/>
              <a:t>4-</a:t>
            </a:r>
            <a:fld id="{0FF54DE5-C571-48E8-A5BC-B369434E2F44}" type="slidenum">
              <a:rPr lang="en-US" smtClean="0"/>
              <a:pPr/>
              <a:t>56</a:t>
            </a:fld>
            <a:endParaRPr lang="en-US" dirty="0"/>
          </a:p>
        </p:txBody>
      </p:sp>
    </p:spTree>
    <p:extLst>
      <p:ext uri="{BB962C8B-B14F-4D97-AF65-F5344CB8AC3E}">
        <p14:creationId xmlns:p14="http://schemas.microsoft.com/office/powerpoint/2010/main" val="42080695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mp:transition xmlns:mp="http://schemas.microsoft.com/office/mac/powerpoint/2008/main" spd="med"/>
    </mc:Fallback>
  </mc:AlternateContent>
  <p:timing>
    <p:tnLst>
      <p:par>
        <p:cTn id="1" dur="indefinite" restart="never" nodeType="tmRoot"/>
      </p:par>
    </p:tnLst>
  </p:timing>
</p:sld>
</file>

<file path=ppt/theme/theme1.xml><?xml version="1.0" encoding="utf-8"?>
<a:theme xmlns:a="http://schemas.openxmlformats.org/drawingml/2006/main" name="Academic Literature 16x9">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Apothecary">
      <a:majorFont>
        <a:latin typeface="Book Antiqua"/>
        <a:ea typeface=""/>
        <a:cs typeface=""/>
        <a:font script="Jpan" typeface="ＭＳ Ｐ明朝"/>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561E720F-F05D-4536-9C34-0CFCED65D3B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5754</Words>
  <Application>Microsoft Office PowerPoint</Application>
  <PresentationFormat>Custom</PresentationFormat>
  <Paragraphs>490</Paragraphs>
  <Slides>56</Slides>
  <Notes>56</Notes>
  <HiddenSlides>0</HiddenSlides>
  <MMClips>0</MMClips>
  <ScaleCrop>false</ScaleCrop>
  <HeadingPairs>
    <vt:vector size="4" baseType="variant">
      <vt:variant>
        <vt:lpstr>Theme</vt:lpstr>
      </vt:variant>
      <vt:variant>
        <vt:i4>1</vt:i4>
      </vt:variant>
      <vt:variant>
        <vt:lpstr>Slide Titles</vt:lpstr>
      </vt:variant>
      <vt:variant>
        <vt:i4>56</vt:i4>
      </vt:variant>
    </vt:vector>
  </HeadingPairs>
  <TitlesOfParts>
    <vt:vector size="57" baseType="lpstr">
      <vt:lpstr>Academic Literature 16x9</vt:lpstr>
      <vt:lpstr>PowerPoint Presentation</vt:lpstr>
      <vt:lpstr>The Market  Forces of Supply and demand</vt:lpstr>
      <vt:lpstr>THE MARKET FORCES  OF SUPPLY AND DEMAND</vt:lpstr>
      <vt:lpstr>MARKETS AND COMPETITION</vt:lpstr>
      <vt:lpstr>What Is a Market?</vt:lpstr>
      <vt:lpstr>What Is Competition?</vt:lpstr>
      <vt:lpstr>PowerPoint Presentation</vt:lpstr>
      <vt:lpstr>DEMAND</vt:lpstr>
      <vt:lpstr>The Demand Curve: The Relationship  Between Price and Quantity Demanded</vt:lpstr>
      <vt:lpstr>The Demand Curve: The Relationship  Between Price and Quantity Demanded</vt:lpstr>
      <vt:lpstr>FIGURE 4.1: Catherine’s Demand Schedule and Demand Curve</vt:lpstr>
      <vt:lpstr>Market Demand versus Individual Demand</vt:lpstr>
      <vt:lpstr>FIGURE 4.2: Market Demand as the Sum of Individual Demands</vt:lpstr>
      <vt:lpstr>FIGURE 4.2 (continued)</vt:lpstr>
      <vt:lpstr>Shifts in the Demand Curve</vt:lpstr>
      <vt:lpstr>Shifts in the Demand Curve</vt:lpstr>
      <vt:lpstr>Shifts in the Demand Curve</vt:lpstr>
      <vt:lpstr>Shifts in the Demand Curve</vt:lpstr>
      <vt:lpstr>FIGURE 4.3: Shifts in the Demand Curve</vt:lpstr>
      <vt:lpstr>TABLE 4.1: Variables That Influence Buyers</vt:lpstr>
      <vt:lpstr>FIGURE 4.4: Shifts in the Demand Curve versus Movements along the Demand Curve</vt:lpstr>
      <vt:lpstr>PowerPoint Presentation</vt:lpstr>
      <vt:lpstr>PowerPoint Presentation</vt:lpstr>
      <vt:lpstr>PowerPoint Presentation</vt:lpstr>
      <vt:lpstr>PowerPoint Presentation</vt:lpstr>
      <vt:lpstr>PowerPoint Presentation</vt:lpstr>
      <vt:lpstr>SUPPLY</vt:lpstr>
      <vt:lpstr>The Supply Curve: The Relationship  Between Price and Quantity Supplied</vt:lpstr>
      <vt:lpstr>The Supply Curve: The Relationship  Between Price and Quantity Supplied</vt:lpstr>
      <vt:lpstr>FIGURE 4.5:  Ben’s Supply Schedule and Supply Curve</vt:lpstr>
      <vt:lpstr>Market Supply versus Individual Supply</vt:lpstr>
      <vt:lpstr>FIGURE 4.6: Market Supply as the Sum of Individual Supplies</vt:lpstr>
      <vt:lpstr>FIGURE 4.6 (continued)</vt:lpstr>
      <vt:lpstr>Shifts in the Supply Curve</vt:lpstr>
      <vt:lpstr>Shifts in the Supply Curve</vt:lpstr>
      <vt:lpstr>FIGURE 4.7:  Shifts in the Supply Curve</vt:lpstr>
      <vt:lpstr>TABLE 4.2:  Variables That Influence Sellers</vt:lpstr>
      <vt:lpstr>PowerPoint Presentation</vt:lpstr>
      <vt:lpstr>SUPPLY AND DEMAND TOGETHER</vt:lpstr>
      <vt:lpstr>Equilibrium</vt:lpstr>
      <vt:lpstr>Equilibrium</vt:lpstr>
      <vt:lpstr>FIGURE 4.8: The Equilibrium of Supply and Demand</vt:lpstr>
      <vt:lpstr>Equilibrium</vt:lpstr>
      <vt:lpstr>FIGURE 4.9: Markets Not in Equilibrium</vt:lpstr>
      <vt:lpstr>Equilibrium</vt:lpstr>
      <vt:lpstr>TABLE 4.3: A Three-Step Program for Analyzing Changes in Equilibrium</vt:lpstr>
      <vt:lpstr>Three Steps to Analyzing  Changes in Equilibrium</vt:lpstr>
      <vt:lpstr>FIGURE 4.10:  Increase in Demand</vt:lpstr>
      <vt:lpstr>Three Steps to Analyzing  Changes in Equilibrium</vt:lpstr>
      <vt:lpstr>FIGURE 4.11:  Decrease in Supply</vt:lpstr>
      <vt:lpstr>Three Steps to Analyzing  Changes in Equilibrium</vt:lpstr>
      <vt:lpstr>FIGURE 4.12:  A Shift in Both Supply and Demand</vt:lpstr>
      <vt:lpstr>TABLE 4.4</vt:lpstr>
      <vt:lpstr>PowerPoint Presentation</vt:lpstr>
      <vt:lpstr>Classroom Activity</vt:lpstr>
      <vt:lpstr>The end</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2013-11-01T15:07:06Z</dcterms:created>
  <dcterms:modified xsi:type="dcterms:W3CDTF">2013-11-29T15:49:15Z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TC034313809991</vt:lpwstr>
  </property>
</Properties>
</file>