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04" r:id="rId1"/>
  </p:sldMasterIdLst>
  <p:notesMasterIdLst>
    <p:notesMasterId r:id="rId18"/>
  </p:notesMasterIdLst>
  <p:handoutMasterIdLst>
    <p:handoutMasterId r:id="rId19"/>
  </p:handoutMasterIdLst>
  <p:sldIdLst>
    <p:sldId id="381" r:id="rId2"/>
    <p:sldId id="382" r:id="rId3"/>
    <p:sldId id="386" r:id="rId4"/>
    <p:sldId id="389" r:id="rId5"/>
    <p:sldId id="391" r:id="rId6"/>
    <p:sldId id="401" r:id="rId7"/>
    <p:sldId id="383" r:id="rId8"/>
    <p:sldId id="384" r:id="rId9"/>
    <p:sldId id="393" r:id="rId10"/>
    <p:sldId id="396" r:id="rId11"/>
    <p:sldId id="385" r:id="rId12"/>
    <p:sldId id="400" r:id="rId13"/>
    <p:sldId id="388" r:id="rId14"/>
    <p:sldId id="387" r:id="rId15"/>
    <p:sldId id="398" r:id="rId16"/>
    <p:sldId id="399" r:id="rId17"/>
  </p:sldIdLst>
  <p:sldSz cx="9144000" cy="6858000" type="screen4x3"/>
  <p:notesSz cx="7315200" cy="9601200"/>
  <p:defaultTextStyle>
    <a:defPPr>
      <a:defRPr lang="en-US"/>
    </a:defPPr>
    <a:lvl1pPr algn="l" rtl="0" fontAlgn="base">
      <a:spcBef>
        <a:spcPct val="0"/>
      </a:spcBef>
      <a:spcAft>
        <a:spcPct val="0"/>
      </a:spcAft>
      <a:defRPr kumimoji="1" sz="2400" kern="1200">
        <a:solidFill>
          <a:schemeClr val="tx1"/>
        </a:solidFill>
        <a:latin typeface="Times New Roman" pitchFamily="18" charset="0"/>
        <a:ea typeface="+mn-ea"/>
        <a:cs typeface="+mn-cs"/>
      </a:defRPr>
    </a:lvl1pPr>
    <a:lvl2pPr marL="457200" algn="l" rtl="0" fontAlgn="base">
      <a:spcBef>
        <a:spcPct val="0"/>
      </a:spcBef>
      <a:spcAft>
        <a:spcPct val="0"/>
      </a:spcAft>
      <a:defRPr kumimoji="1" sz="2400" kern="1200">
        <a:solidFill>
          <a:schemeClr val="tx1"/>
        </a:solidFill>
        <a:latin typeface="Times New Roman" pitchFamily="18" charset="0"/>
        <a:ea typeface="+mn-ea"/>
        <a:cs typeface="+mn-cs"/>
      </a:defRPr>
    </a:lvl2pPr>
    <a:lvl3pPr marL="914400" algn="l" rtl="0" fontAlgn="base">
      <a:spcBef>
        <a:spcPct val="0"/>
      </a:spcBef>
      <a:spcAft>
        <a:spcPct val="0"/>
      </a:spcAft>
      <a:defRPr kumimoji="1" sz="2400" kern="1200">
        <a:solidFill>
          <a:schemeClr val="tx1"/>
        </a:solidFill>
        <a:latin typeface="Times New Roman" pitchFamily="18" charset="0"/>
        <a:ea typeface="+mn-ea"/>
        <a:cs typeface="+mn-cs"/>
      </a:defRPr>
    </a:lvl3pPr>
    <a:lvl4pPr marL="1371600" algn="l" rtl="0" fontAlgn="base">
      <a:spcBef>
        <a:spcPct val="0"/>
      </a:spcBef>
      <a:spcAft>
        <a:spcPct val="0"/>
      </a:spcAft>
      <a:defRPr kumimoji="1" sz="2400" kern="1200">
        <a:solidFill>
          <a:schemeClr val="tx1"/>
        </a:solidFill>
        <a:latin typeface="Times New Roman" pitchFamily="18" charset="0"/>
        <a:ea typeface="+mn-ea"/>
        <a:cs typeface="+mn-cs"/>
      </a:defRPr>
    </a:lvl4pPr>
    <a:lvl5pPr marL="1828800" algn="l" rtl="0" fontAlgn="base">
      <a:spcBef>
        <a:spcPct val="0"/>
      </a:spcBef>
      <a:spcAft>
        <a:spcPct val="0"/>
      </a:spcAft>
      <a:defRPr kumimoji="1" sz="2400" kern="1200">
        <a:solidFill>
          <a:schemeClr val="tx1"/>
        </a:solidFill>
        <a:latin typeface="Times New Roman" pitchFamily="18" charset="0"/>
        <a:ea typeface="+mn-ea"/>
        <a:cs typeface="+mn-cs"/>
      </a:defRPr>
    </a:lvl5pPr>
    <a:lvl6pPr marL="2286000" algn="l" defTabSz="914400" rtl="0" eaLnBrk="1" latinLnBrk="0" hangingPunct="1">
      <a:defRPr kumimoji="1" sz="2400" kern="1200">
        <a:solidFill>
          <a:schemeClr val="tx1"/>
        </a:solidFill>
        <a:latin typeface="Times New Roman" pitchFamily="18" charset="0"/>
        <a:ea typeface="+mn-ea"/>
        <a:cs typeface="+mn-cs"/>
      </a:defRPr>
    </a:lvl6pPr>
    <a:lvl7pPr marL="2743200" algn="l" defTabSz="914400" rtl="0" eaLnBrk="1" latinLnBrk="0" hangingPunct="1">
      <a:defRPr kumimoji="1" sz="2400" kern="1200">
        <a:solidFill>
          <a:schemeClr val="tx1"/>
        </a:solidFill>
        <a:latin typeface="Times New Roman" pitchFamily="18" charset="0"/>
        <a:ea typeface="+mn-ea"/>
        <a:cs typeface="+mn-cs"/>
      </a:defRPr>
    </a:lvl7pPr>
    <a:lvl8pPr marL="3200400" algn="l" defTabSz="914400" rtl="0" eaLnBrk="1" latinLnBrk="0" hangingPunct="1">
      <a:defRPr kumimoji="1" sz="2400" kern="1200">
        <a:solidFill>
          <a:schemeClr val="tx1"/>
        </a:solidFill>
        <a:latin typeface="Times New Roman" pitchFamily="18" charset="0"/>
        <a:ea typeface="+mn-ea"/>
        <a:cs typeface="+mn-cs"/>
      </a:defRPr>
    </a:lvl8pPr>
    <a:lvl9pPr marL="3657600" algn="l" defTabSz="914400" rtl="0" eaLnBrk="1" latinLnBrk="0" hangingPunct="1">
      <a:defRPr kumimoji="1"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DB2FBA"/>
    <a:srgbClr val="00CCFF"/>
    <a:srgbClr val="FFFF66"/>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p:normalViewPr>
  <p:slideViewPr>
    <p:cSldViewPr>
      <p:cViewPr varScale="1">
        <p:scale>
          <a:sx n="88" d="100"/>
          <a:sy n="88" d="100"/>
        </p:scale>
        <p:origin x="1306" y="5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170238"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defTabSz="966788" eaLnBrk="0" hangingPunct="0">
              <a:defRPr kumimoji="0" sz="1300"/>
            </a:lvl1pPr>
          </a:lstStyle>
          <a:p>
            <a:pPr>
              <a:defRPr/>
            </a:pPr>
            <a:endParaRPr lang="en-US"/>
          </a:p>
        </p:txBody>
      </p:sp>
      <p:sp>
        <p:nvSpPr>
          <p:cNvPr id="15363" name="Rectangle 3"/>
          <p:cNvSpPr>
            <a:spLocks noGrp="1" noChangeArrowheads="1"/>
          </p:cNvSpPr>
          <p:nvPr>
            <p:ph type="dt" sz="quarter" idx="1"/>
          </p:nvPr>
        </p:nvSpPr>
        <p:spPr bwMode="auto">
          <a:xfrm>
            <a:off x="4144963" y="0"/>
            <a:ext cx="3170237"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algn="r" defTabSz="966788" eaLnBrk="0" hangingPunct="0">
              <a:defRPr kumimoji="0" sz="1300"/>
            </a:lvl1pPr>
          </a:lstStyle>
          <a:p>
            <a:pPr>
              <a:defRPr/>
            </a:pPr>
            <a:fld id="{2805F533-C8AA-43E8-B1A6-26A4EFC551E0}" type="datetime1">
              <a:rPr lang="en-US"/>
              <a:pPr>
                <a:defRPr/>
              </a:pPr>
              <a:t>4/6/2017</a:t>
            </a:fld>
            <a:endParaRPr lang="en-US"/>
          </a:p>
        </p:txBody>
      </p:sp>
      <p:sp>
        <p:nvSpPr>
          <p:cNvPr id="15364" name="Rectangle 4"/>
          <p:cNvSpPr>
            <a:spLocks noGrp="1" noChangeArrowheads="1"/>
          </p:cNvSpPr>
          <p:nvPr>
            <p:ph type="ftr" sz="quarter" idx="2"/>
          </p:nvPr>
        </p:nvSpPr>
        <p:spPr bwMode="auto">
          <a:xfrm>
            <a:off x="0" y="9121775"/>
            <a:ext cx="3170238"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defTabSz="966788" eaLnBrk="0" hangingPunct="0">
              <a:defRPr kumimoji="0" sz="1300"/>
            </a:lvl1pPr>
          </a:lstStyle>
          <a:p>
            <a:pPr>
              <a:defRPr/>
            </a:pPr>
            <a:r>
              <a:rPr lang="en-US"/>
              <a:t>CST8110 - L. CraneSample Title</a:t>
            </a:r>
          </a:p>
        </p:txBody>
      </p:sp>
      <p:sp>
        <p:nvSpPr>
          <p:cNvPr id="15365" name="Rectangle 5"/>
          <p:cNvSpPr>
            <a:spLocks noGrp="1" noChangeArrowheads="1"/>
          </p:cNvSpPr>
          <p:nvPr>
            <p:ph type="sldNum" sz="quarter" idx="3"/>
          </p:nvPr>
        </p:nvSpPr>
        <p:spPr bwMode="auto">
          <a:xfrm>
            <a:off x="4144963" y="9121775"/>
            <a:ext cx="3170237"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algn="r" defTabSz="966788" eaLnBrk="0" hangingPunct="0">
              <a:defRPr kumimoji="0" sz="1300"/>
            </a:lvl1pPr>
          </a:lstStyle>
          <a:p>
            <a:pPr>
              <a:defRPr/>
            </a:pPr>
            <a:fld id="{0BC1EB17-1E67-4530-AE82-B2272B7B6BDA}" type="slidenum">
              <a:rPr lang="en-US"/>
              <a:pPr>
                <a:defRPr/>
              </a:pPr>
              <a:t>‹#›</a:t>
            </a:fld>
            <a:endParaRPr lang="en-US"/>
          </a:p>
        </p:txBody>
      </p:sp>
    </p:spTree>
    <p:extLst>
      <p:ext uri="{BB962C8B-B14F-4D97-AF65-F5344CB8AC3E}">
        <p14:creationId xmlns:p14="http://schemas.microsoft.com/office/powerpoint/2010/main" val="12150207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3170238"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defTabSz="966788" eaLnBrk="0" hangingPunct="0">
              <a:defRPr kumimoji="0" sz="1300"/>
            </a:lvl1pPr>
          </a:lstStyle>
          <a:p>
            <a:pPr>
              <a:defRPr/>
            </a:pPr>
            <a:endParaRPr lang="en-US"/>
          </a:p>
        </p:txBody>
      </p:sp>
      <p:sp>
        <p:nvSpPr>
          <p:cNvPr id="17411" name="Rectangle 3"/>
          <p:cNvSpPr>
            <a:spLocks noGrp="1" noChangeArrowheads="1"/>
          </p:cNvSpPr>
          <p:nvPr>
            <p:ph type="dt" idx="1"/>
          </p:nvPr>
        </p:nvSpPr>
        <p:spPr bwMode="auto">
          <a:xfrm>
            <a:off x="4144963" y="0"/>
            <a:ext cx="3170237"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algn="r" defTabSz="966788" eaLnBrk="0" hangingPunct="0">
              <a:defRPr kumimoji="0" sz="1300"/>
            </a:lvl1pPr>
          </a:lstStyle>
          <a:p>
            <a:pPr>
              <a:defRPr/>
            </a:pPr>
            <a:fld id="{88053234-3186-4D68-B9D8-0E1FE476AD41}" type="datetime1">
              <a:rPr lang="en-US"/>
              <a:pPr>
                <a:defRPr/>
              </a:pPr>
              <a:t>4/6/2017</a:t>
            </a:fld>
            <a:endParaRPr lang="en-US"/>
          </a:p>
        </p:txBody>
      </p:sp>
      <p:sp>
        <p:nvSpPr>
          <p:cNvPr id="23556" name="Rectangle 4"/>
          <p:cNvSpPr>
            <a:spLocks noGrp="1" noRot="1" noChangeAspect="1" noChangeArrowheads="1" noTextEdit="1"/>
          </p:cNvSpPr>
          <p:nvPr>
            <p:ph type="sldImg" idx="2"/>
          </p:nvPr>
        </p:nvSpPr>
        <p:spPr bwMode="auto">
          <a:xfrm>
            <a:off x="1257300" y="720725"/>
            <a:ext cx="4800600" cy="3600450"/>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974725" y="4560888"/>
            <a:ext cx="5365750" cy="4319587"/>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7414" name="Rectangle 6"/>
          <p:cNvSpPr>
            <a:spLocks noGrp="1" noChangeArrowheads="1"/>
          </p:cNvSpPr>
          <p:nvPr>
            <p:ph type="ftr" sz="quarter" idx="4"/>
          </p:nvPr>
        </p:nvSpPr>
        <p:spPr bwMode="auto">
          <a:xfrm>
            <a:off x="0" y="9121775"/>
            <a:ext cx="3170238"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defTabSz="966788" eaLnBrk="0" hangingPunct="0">
              <a:defRPr kumimoji="0" sz="1300"/>
            </a:lvl1pPr>
          </a:lstStyle>
          <a:p>
            <a:pPr>
              <a:defRPr/>
            </a:pPr>
            <a:r>
              <a:rPr lang="en-US"/>
              <a:t>CST8110 - L. Crane</a:t>
            </a:r>
          </a:p>
        </p:txBody>
      </p:sp>
      <p:sp>
        <p:nvSpPr>
          <p:cNvPr id="17415" name="Rectangle 7"/>
          <p:cNvSpPr>
            <a:spLocks noGrp="1" noChangeArrowheads="1"/>
          </p:cNvSpPr>
          <p:nvPr>
            <p:ph type="sldNum" sz="quarter" idx="5"/>
          </p:nvPr>
        </p:nvSpPr>
        <p:spPr bwMode="auto">
          <a:xfrm>
            <a:off x="4144963" y="9121775"/>
            <a:ext cx="3170237"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algn="r" defTabSz="966788" eaLnBrk="0" hangingPunct="0">
              <a:defRPr kumimoji="0" sz="1300"/>
            </a:lvl1pPr>
          </a:lstStyle>
          <a:p>
            <a:pPr>
              <a:defRPr/>
            </a:pPr>
            <a:fld id="{BEF0017F-B8DA-4498-B544-FD9DB1621A4F}" type="slidenum">
              <a:rPr lang="en-US"/>
              <a:pPr>
                <a:defRPr/>
              </a:pPr>
              <a:t>‹#›</a:t>
            </a:fld>
            <a:endParaRPr lang="en-US"/>
          </a:p>
        </p:txBody>
      </p:sp>
    </p:spTree>
    <p:extLst>
      <p:ext uri="{BB962C8B-B14F-4D97-AF65-F5344CB8AC3E}">
        <p14:creationId xmlns:p14="http://schemas.microsoft.com/office/powerpoint/2010/main" val="285685115"/>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6"/>
          <p:cNvSpPr>
            <a:spLocks noGrp="1" noChangeArrowheads="1"/>
          </p:cNvSpPr>
          <p:nvPr>
            <p:ph type="ftr" sz="quarter" idx="4"/>
          </p:nvPr>
        </p:nvSpPr>
        <p:spPr>
          <a:noFill/>
        </p:spPr>
        <p:txBody>
          <a:bodyPr/>
          <a:lstStyle/>
          <a:p>
            <a:r>
              <a:rPr lang="en-US" smtClean="0">
                <a:solidFill>
                  <a:prstClr val="black"/>
                </a:solidFill>
              </a:rPr>
              <a:t>CST8110 - L. Crane</a:t>
            </a:r>
          </a:p>
        </p:txBody>
      </p:sp>
      <p:sp>
        <p:nvSpPr>
          <p:cNvPr id="25603" name="Rectangle 7"/>
          <p:cNvSpPr>
            <a:spLocks noGrp="1" noChangeArrowheads="1"/>
          </p:cNvSpPr>
          <p:nvPr>
            <p:ph type="sldNum" sz="quarter" idx="5"/>
          </p:nvPr>
        </p:nvSpPr>
        <p:spPr>
          <a:noFill/>
        </p:spPr>
        <p:txBody>
          <a:bodyPr/>
          <a:lstStyle/>
          <a:p>
            <a:fld id="{0C8736FC-FE96-450A-86E3-6ED03BE71AF3}" type="slidenum">
              <a:rPr lang="en-US" smtClean="0">
                <a:solidFill>
                  <a:prstClr val="black"/>
                </a:solidFill>
              </a:rPr>
              <a:pPr/>
              <a:t>1</a:t>
            </a:fld>
            <a:endParaRPr lang="en-US" smtClean="0">
              <a:solidFill>
                <a:prstClr val="black"/>
              </a:solidFill>
            </a:endParaRPr>
          </a:p>
        </p:txBody>
      </p:sp>
      <p:sp>
        <p:nvSpPr>
          <p:cNvPr id="25604" name="Rectangle 2"/>
          <p:cNvSpPr>
            <a:spLocks noGrp="1" noRot="1" noChangeAspect="1" noChangeArrowheads="1" noTextEdit="1"/>
          </p:cNvSpPr>
          <p:nvPr>
            <p:ph type="sldImg"/>
          </p:nvPr>
        </p:nvSpPr>
        <p:spPr>
          <a:ln/>
        </p:spPr>
      </p:sp>
      <p:sp>
        <p:nvSpPr>
          <p:cNvPr id="25605" name="Rectangle 3"/>
          <p:cNvSpPr>
            <a:spLocks noGrp="1" noChangeArrowheads="1"/>
          </p:cNvSpPr>
          <p:nvPr>
            <p:ph type="body" idx="1"/>
          </p:nvPr>
        </p:nvSpPr>
        <p:spPr>
          <a:noFill/>
          <a:ln w="9525"/>
        </p:spPr>
        <p:txBody>
          <a:bodyPr/>
          <a:lstStyle/>
          <a:p>
            <a:endParaRPr lang="en-US" smtClean="0"/>
          </a:p>
        </p:txBody>
      </p:sp>
    </p:spTree>
    <p:extLst>
      <p:ext uri="{BB962C8B-B14F-4D97-AF65-F5344CB8AC3E}">
        <p14:creationId xmlns:p14="http://schemas.microsoft.com/office/powerpoint/2010/main" val="2028290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ctr" rtl="0" eaLnBrk="1" fontAlgn="t" latinLnBrk="0" hangingPunct="1">
              <a:spcBef>
                <a:spcPts val="0"/>
              </a:spcBef>
              <a:spcAft>
                <a:spcPts val="0"/>
              </a:spcAft>
            </a:pPr>
            <a:r>
              <a:rPr lang="en-US" sz="1200" b="1" i="0" u="none" strike="noStrike" kern="1200" dirty="0" smtClean="0">
                <a:solidFill>
                  <a:srgbClr val="000000"/>
                </a:solidFill>
                <a:effectLst/>
                <a:latin typeface="Calibri" panose="020F0502020204030204" pitchFamily="34" charset="0"/>
                <a:ea typeface="Times New Roman" panose="02020603050405020304" pitchFamily="18" charset="0"/>
                <a:cs typeface="Courier New" panose="02070309020205020404" pitchFamily="49" charset="0"/>
              </a:rPr>
              <a:t>17.</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Assume the following class</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public class </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TestEven</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public static </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boolean</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isEven</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int</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number){</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return (number%2==0);</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Which one of the following JUnit methods would you probably use to test  </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TestEven.isEven</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(3)</a:t>
            </a: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  </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assertBoolean</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a:t>
            </a: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(b)   </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assertTrue</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a:t>
            </a: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(c) </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assertFalse</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a:t>
            </a: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(d) </a:t>
            </a:r>
            <a:r>
              <a:rPr lang="en-US" sz="1200" b="0" i="0" u="none" strike="noStrike" kern="1200" dirty="0" err="1" smtClean="0">
                <a:solidFill>
                  <a:srgbClr val="000000"/>
                </a:solidFill>
                <a:effectLst/>
                <a:latin typeface="Courier New" panose="02070309020205020404" pitchFamily="49" charset="0"/>
                <a:ea typeface="Times New Roman" panose="02020603050405020304" pitchFamily="18" charset="0"/>
              </a:rPr>
              <a:t>assertEquals</a:t>
            </a:r>
            <a:r>
              <a:rPr lang="en-US" sz="1200" b="0" i="0" u="none" strike="noStrike" kern="1200" dirty="0" smtClean="0">
                <a:solidFill>
                  <a:srgbClr val="000000"/>
                </a:solidFill>
                <a:effectLst/>
                <a:latin typeface="Courier New" panose="02070309020205020404" pitchFamily="49" charset="0"/>
                <a:ea typeface="Times New Roman" panose="02020603050405020304" pitchFamily="18" charset="0"/>
              </a:rPr>
              <a:t>() </a:t>
            </a: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(e) none of the above      </a:t>
            </a:r>
            <a:endParaRPr lang="en-CA" sz="1200" b="0" i="0" u="none" strike="noStrike" dirty="0" smtClean="0">
              <a:effectLst/>
              <a:latin typeface="Arial" panose="020B0604020202020204" pitchFamily="34" charset="0"/>
            </a:endParaRPr>
          </a:p>
          <a:p>
            <a:pPr marL="0" marR="0" algn="l" rtl="0" eaLnBrk="1" fontAlgn="t" latinLnBrk="0" hangingPunct="1">
              <a:spcBef>
                <a:spcPts val="0"/>
              </a:spcBef>
              <a:spcAft>
                <a:spcPts val="0"/>
              </a:spcAft>
            </a:pPr>
            <a:r>
              <a:rPr lang="en-US" sz="1200" b="0" i="0" u="none" strike="noStrike"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CA" sz="1200" b="0" i="0" u="none" strike="noStrike" dirty="0" smtClean="0">
              <a:effectLst/>
              <a:latin typeface="Arial" panose="020B0604020202020204" pitchFamily="34" charset="0"/>
            </a:endParaRPr>
          </a:p>
          <a:p>
            <a:endParaRPr lang="en-CA" dirty="0"/>
          </a:p>
        </p:txBody>
      </p:sp>
      <p:sp>
        <p:nvSpPr>
          <p:cNvPr id="4" name="Footer Placeholder 3"/>
          <p:cNvSpPr>
            <a:spLocks noGrp="1"/>
          </p:cNvSpPr>
          <p:nvPr>
            <p:ph type="ftr" sz="quarter" idx="10"/>
          </p:nvPr>
        </p:nvSpPr>
        <p:spPr/>
        <p:txBody>
          <a:bodyPr/>
          <a:lstStyle/>
          <a:p>
            <a:pPr>
              <a:defRPr/>
            </a:pPr>
            <a:r>
              <a:rPr lang="en-US" smtClean="0"/>
              <a:t>CST8110 - L. Crane</a:t>
            </a:r>
            <a:endParaRPr lang="en-US"/>
          </a:p>
        </p:txBody>
      </p:sp>
      <p:sp>
        <p:nvSpPr>
          <p:cNvPr id="5" name="Slide Number Placeholder 4"/>
          <p:cNvSpPr>
            <a:spLocks noGrp="1"/>
          </p:cNvSpPr>
          <p:nvPr>
            <p:ph type="sldNum" sz="quarter" idx="11"/>
          </p:nvPr>
        </p:nvSpPr>
        <p:spPr/>
        <p:txBody>
          <a:bodyPr/>
          <a:lstStyle/>
          <a:p>
            <a:pPr>
              <a:defRPr/>
            </a:pPr>
            <a:fld id="{BEF0017F-B8DA-4498-B544-FD9DB1621A4F}" type="slidenum">
              <a:rPr lang="en-US" smtClean="0"/>
              <a:pPr>
                <a:defRPr/>
              </a:pPr>
              <a:t>3</a:t>
            </a:fld>
            <a:endParaRPr lang="en-US"/>
          </a:p>
        </p:txBody>
      </p:sp>
    </p:spTree>
    <p:extLst>
      <p:ext uri="{BB962C8B-B14F-4D97-AF65-F5344CB8AC3E}">
        <p14:creationId xmlns:p14="http://schemas.microsoft.com/office/powerpoint/2010/main" val="2039929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smtClean="0"/>
              <a:t>CST8110 - L. Crane</a:t>
            </a:r>
            <a:endParaRPr lang="en-US"/>
          </a:p>
        </p:txBody>
      </p:sp>
      <p:sp>
        <p:nvSpPr>
          <p:cNvPr id="5" name="Slide Number Placeholder 4"/>
          <p:cNvSpPr>
            <a:spLocks noGrp="1"/>
          </p:cNvSpPr>
          <p:nvPr>
            <p:ph type="sldNum" sz="quarter" idx="11"/>
          </p:nvPr>
        </p:nvSpPr>
        <p:spPr/>
        <p:txBody>
          <a:bodyPr/>
          <a:lstStyle/>
          <a:p>
            <a:pPr>
              <a:defRPr/>
            </a:pPr>
            <a:fld id="{BEF0017F-B8DA-4498-B544-FD9DB1621A4F}" type="slidenum">
              <a:rPr lang="en-US" smtClean="0"/>
              <a:pPr>
                <a:defRPr/>
              </a:pPr>
              <a:t>7</a:t>
            </a:fld>
            <a:endParaRPr lang="en-US"/>
          </a:p>
        </p:txBody>
      </p:sp>
    </p:spTree>
    <p:extLst>
      <p:ext uri="{BB962C8B-B14F-4D97-AF65-F5344CB8AC3E}">
        <p14:creationId xmlns:p14="http://schemas.microsoft.com/office/powerpoint/2010/main" val="1974925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smtClean="0"/>
              <a:t>CST8110 - L. Crane</a:t>
            </a:r>
            <a:endParaRPr lang="en-US"/>
          </a:p>
        </p:txBody>
      </p:sp>
      <p:sp>
        <p:nvSpPr>
          <p:cNvPr id="5" name="Slide Number Placeholder 4"/>
          <p:cNvSpPr>
            <a:spLocks noGrp="1"/>
          </p:cNvSpPr>
          <p:nvPr>
            <p:ph type="sldNum" sz="quarter" idx="11"/>
          </p:nvPr>
        </p:nvSpPr>
        <p:spPr/>
        <p:txBody>
          <a:bodyPr/>
          <a:lstStyle/>
          <a:p>
            <a:pPr>
              <a:defRPr/>
            </a:pPr>
            <a:fld id="{BEF0017F-B8DA-4498-B544-FD9DB1621A4F}" type="slidenum">
              <a:rPr lang="en-US" smtClean="0"/>
              <a:pPr>
                <a:defRPr/>
              </a:pPr>
              <a:t>16</a:t>
            </a:fld>
            <a:endParaRPr lang="en-US"/>
          </a:p>
        </p:txBody>
      </p:sp>
    </p:spTree>
    <p:extLst>
      <p:ext uri="{BB962C8B-B14F-4D97-AF65-F5344CB8AC3E}">
        <p14:creationId xmlns:p14="http://schemas.microsoft.com/office/powerpoint/2010/main" val="364312288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userDrawn="1"/>
        </p:nvSpPr>
        <p:spPr>
          <a:xfrm>
            <a:off x="0" y="0"/>
            <a:ext cx="9251950" cy="6858000"/>
          </a:xfrm>
          <a:prstGeom prst="rect">
            <a:avLst/>
          </a:prstGeom>
          <a:solidFill>
            <a:srgbClr val="00673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chemeClr val="tx2"/>
              </a:solidFill>
            </a:endParaRPr>
          </a:p>
        </p:txBody>
      </p:sp>
      <p:pic>
        <p:nvPicPr>
          <p:cNvPr id="5" name="Picture 4" descr="White Algonquin College logo"/>
          <p:cNvPicPr>
            <a:picLocks noChangeAspect="1"/>
          </p:cNvPicPr>
          <p:nvPr userDrawn="1"/>
        </p:nvPicPr>
        <p:blipFill>
          <a:blip r:embed="rId2" cstate="print"/>
          <a:stretch>
            <a:fillRect/>
          </a:stretch>
        </p:blipFill>
        <p:spPr>
          <a:xfrm>
            <a:off x="5795963" y="517525"/>
            <a:ext cx="2892425" cy="608013"/>
          </a:xfrm>
          <a:prstGeom prst="rect">
            <a:avLst/>
          </a:prstGeom>
        </p:spPr>
      </p:pic>
      <p:pic>
        <p:nvPicPr>
          <p:cNvPr id="6" name="Picture 5" descr="The AC icon illustrates the Algonquin's connectivity theme."/>
          <p:cNvPicPr>
            <a:picLocks noChangeAspect="1"/>
          </p:cNvPicPr>
          <p:nvPr userDrawn="1"/>
        </p:nvPicPr>
        <p:blipFill rotWithShape="1">
          <a:blip r:embed="rId3" cstate="print"/>
          <a:srcRect l="31137" b="2941"/>
          <a:stretch/>
        </p:blipFill>
        <p:spPr>
          <a:xfrm>
            <a:off x="0" y="2060575"/>
            <a:ext cx="4583113" cy="4797425"/>
          </a:xfrm>
          <a:prstGeom prst="rect">
            <a:avLst/>
          </a:prstGeom>
        </p:spPr>
      </p:pic>
      <p:sp>
        <p:nvSpPr>
          <p:cNvPr id="3" name="Subtitle 2"/>
          <p:cNvSpPr>
            <a:spLocks noGrp="1"/>
          </p:cNvSpPr>
          <p:nvPr>
            <p:ph type="subTitle" idx="1"/>
          </p:nvPr>
        </p:nvSpPr>
        <p:spPr>
          <a:xfrm>
            <a:off x="4724102" y="3861048"/>
            <a:ext cx="3973959" cy="1368152"/>
          </a:xfrm>
        </p:spPr>
        <p:txBody>
          <a:bodyPr lIns="0" tIns="0" rIns="0"/>
          <a:lstStyle>
            <a:lvl1pPr marL="0" indent="0" algn="r">
              <a:buNone/>
              <a:defRPr sz="20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2" name="Title 1"/>
          <p:cNvSpPr>
            <a:spLocks noGrp="1"/>
          </p:cNvSpPr>
          <p:nvPr>
            <p:ph type="ctrTitle"/>
          </p:nvPr>
        </p:nvSpPr>
        <p:spPr>
          <a:xfrm>
            <a:off x="4718347" y="1995317"/>
            <a:ext cx="3971628" cy="1807920"/>
          </a:xfrm>
          <a:noFill/>
        </p:spPr>
        <p:txBody>
          <a:bodyPr lIns="0" tIns="0" rIns="0"/>
          <a:lstStyle>
            <a:lvl1pPr algn="r">
              <a:lnSpc>
                <a:spcPct val="90000"/>
              </a:lnSpc>
              <a:defRPr sz="3200" b="1" i="0" cap="all" baseline="0">
                <a:solidFill>
                  <a:srgbClr val="FFFFFF"/>
                </a:solidFill>
                <a:latin typeface="Arial"/>
                <a:cs typeface="Aria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r>
              <a:rPr lang="en-US"/>
              <a:t>Date</a:t>
            </a:r>
            <a:endParaRPr lang="en-CA" dirty="0"/>
          </a:p>
        </p:txBody>
      </p:sp>
      <p:sp>
        <p:nvSpPr>
          <p:cNvPr id="5" name="Footer Placeholder 4"/>
          <p:cNvSpPr>
            <a:spLocks noGrp="1"/>
          </p:cNvSpPr>
          <p:nvPr>
            <p:ph type="ftr" sz="quarter" idx="11"/>
          </p:nvPr>
        </p:nvSpPr>
        <p:spPr/>
        <p:txBody>
          <a:bodyPr/>
          <a:lstStyle>
            <a:lvl1pPr>
              <a:defRPr/>
            </a:lvl1pPr>
          </a:lstStyle>
          <a:p>
            <a:pPr>
              <a:defRPr/>
            </a:pPr>
            <a:r>
              <a:rPr lang="en-CA"/>
              <a:t>PowerPoint Presentation Title</a:t>
            </a:r>
          </a:p>
        </p:txBody>
      </p:sp>
      <p:sp>
        <p:nvSpPr>
          <p:cNvPr id="6" name="Slide Number Placeholder 5"/>
          <p:cNvSpPr>
            <a:spLocks noGrp="1"/>
          </p:cNvSpPr>
          <p:nvPr>
            <p:ph type="sldNum" sz="quarter" idx="12"/>
          </p:nvPr>
        </p:nvSpPr>
        <p:spPr>
          <a:xfrm>
            <a:off x="8688388" y="6537325"/>
            <a:ext cx="454025" cy="212725"/>
          </a:xfrm>
        </p:spPr>
        <p:txBody>
          <a:bodyPr/>
          <a:lstStyle>
            <a:lvl1pPr>
              <a:defRPr/>
            </a:lvl1pPr>
          </a:lstStyle>
          <a:p>
            <a:pPr>
              <a:defRPr/>
            </a:pPr>
            <a:fld id="{3DD1B580-8283-423C-8B9F-1D7D7650D04F}" type="slidenum">
              <a:rPr lang="en-CA"/>
              <a:pPr>
                <a:defRPr/>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455738"/>
            <a:ext cx="4038600" cy="442153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455739"/>
            <a:ext cx="4038600" cy="442153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r>
              <a:rPr lang="en-US"/>
              <a:t>Date</a:t>
            </a:r>
            <a:endParaRPr lang="en-CA"/>
          </a:p>
        </p:txBody>
      </p:sp>
      <p:sp>
        <p:nvSpPr>
          <p:cNvPr id="6" name="Footer Placeholder 4"/>
          <p:cNvSpPr>
            <a:spLocks noGrp="1"/>
          </p:cNvSpPr>
          <p:nvPr>
            <p:ph type="ftr" sz="quarter" idx="11"/>
          </p:nvPr>
        </p:nvSpPr>
        <p:spPr/>
        <p:txBody>
          <a:bodyPr/>
          <a:lstStyle>
            <a:lvl1pPr>
              <a:defRPr/>
            </a:lvl1pPr>
          </a:lstStyle>
          <a:p>
            <a:pPr>
              <a:defRPr/>
            </a:pPr>
            <a:r>
              <a:rPr lang="en-CA"/>
              <a:t>PowerPoint Presentation Title</a:t>
            </a:r>
          </a:p>
        </p:txBody>
      </p:sp>
      <p:sp>
        <p:nvSpPr>
          <p:cNvPr id="7" name="Slide Number Placeholder 5"/>
          <p:cNvSpPr>
            <a:spLocks noGrp="1"/>
          </p:cNvSpPr>
          <p:nvPr>
            <p:ph type="sldNum" sz="quarter" idx="12"/>
          </p:nvPr>
        </p:nvSpPr>
        <p:spPr/>
        <p:txBody>
          <a:bodyPr/>
          <a:lstStyle>
            <a:lvl1pPr>
              <a:defRPr/>
            </a:lvl1pPr>
          </a:lstStyle>
          <a:p>
            <a:pPr>
              <a:defRPr/>
            </a:pPr>
            <a:fld id="{31846199-8853-43ED-B14C-1A6C2F620D62}" type="slidenum">
              <a:rPr lang="en-CA"/>
              <a:pPr>
                <a:defRPr/>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p:cNvSpPr/>
          <p:nvPr userDrawn="1"/>
        </p:nvSpPr>
        <p:spPr>
          <a:xfrm>
            <a:off x="0" y="0"/>
            <a:ext cx="9144000" cy="6092825"/>
          </a:xfrm>
          <a:prstGeom prst="rect">
            <a:avLst/>
          </a:prstGeom>
          <a:solidFill>
            <a:srgbClr val="00673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4406900"/>
            <a:ext cx="7772400" cy="1362075"/>
          </a:xfrm>
        </p:spPr>
        <p:txBody>
          <a:bodyPr/>
          <a:lstStyle>
            <a:lvl1pPr algn="l">
              <a:defRPr sz="4000" b="1" cap="all">
                <a:solidFill>
                  <a:schemeClr val="bg1"/>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r>
              <a:rPr lang="en-US"/>
              <a:t>Date</a:t>
            </a:r>
            <a:endParaRPr lang="en-CA"/>
          </a:p>
        </p:txBody>
      </p:sp>
      <p:sp>
        <p:nvSpPr>
          <p:cNvPr id="6" name="Footer Placeholder 4"/>
          <p:cNvSpPr>
            <a:spLocks noGrp="1"/>
          </p:cNvSpPr>
          <p:nvPr>
            <p:ph type="ftr" sz="quarter" idx="11"/>
          </p:nvPr>
        </p:nvSpPr>
        <p:spPr/>
        <p:txBody>
          <a:bodyPr/>
          <a:lstStyle>
            <a:lvl1pPr>
              <a:defRPr/>
            </a:lvl1pPr>
          </a:lstStyle>
          <a:p>
            <a:pPr>
              <a:defRPr/>
            </a:pPr>
            <a:r>
              <a:rPr lang="en-CA"/>
              <a:t>PowerPoint Presentation 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r>
              <a:rPr lang="en-US"/>
              <a:t>Date</a:t>
            </a:r>
            <a:endParaRPr lang="en-CA"/>
          </a:p>
        </p:txBody>
      </p:sp>
      <p:sp>
        <p:nvSpPr>
          <p:cNvPr id="4" name="Footer Placeholder 4"/>
          <p:cNvSpPr>
            <a:spLocks noGrp="1"/>
          </p:cNvSpPr>
          <p:nvPr>
            <p:ph type="ftr" sz="quarter" idx="11"/>
          </p:nvPr>
        </p:nvSpPr>
        <p:spPr/>
        <p:txBody>
          <a:bodyPr/>
          <a:lstStyle>
            <a:lvl1pPr>
              <a:defRPr/>
            </a:lvl1pPr>
          </a:lstStyle>
          <a:p>
            <a:pPr>
              <a:defRPr/>
            </a:pPr>
            <a:r>
              <a:rPr lang="en-CA"/>
              <a:t>PowerPoint Presentation Title</a:t>
            </a:r>
          </a:p>
        </p:txBody>
      </p:sp>
      <p:sp>
        <p:nvSpPr>
          <p:cNvPr id="5" name="Slide Number Placeholder 5"/>
          <p:cNvSpPr>
            <a:spLocks noGrp="1"/>
          </p:cNvSpPr>
          <p:nvPr>
            <p:ph type="sldNum" sz="quarter" idx="12"/>
          </p:nvPr>
        </p:nvSpPr>
        <p:spPr/>
        <p:txBody>
          <a:bodyPr/>
          <a:lstStyle>
            <a:lvl1pPr>
              <a:defRPr/>
            </a:lvl1pPr>
          </a:lstStyle>
          <a:p>
            <a:pPr>
              <a:defRPr/>
            </a:pPr>
            <a:fld id="{DBC7E5E6-263D-4C4D-8F4E-9FC9A234F2A8}" type="slidenum">
              <a:rPr lang="en-CA"/>
              <a:pPr>
                <a:defRPr/>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2" name="Date Placeholder 4"/>
          <p:cNvSpPr>
            <a:spLocks noGrp="1"/>
          </p:cNvSpPr>
          <p:nvPr>
            <p:ph type="dt" sz="half" idx="10"/>
          </p:nvPr>
        </p:nvSpPr>
        <p:spPr/>
        <p:txBody>
          <a:bodyPr/>
          <a:lstStyle>
            <a:lvl1pPr>
              <a:defRPr/>
            </a:lvl1pPr>
          </a:lstStyle>
          <a:p>
            <a:pPr>
              <a:defRPr/>
            </a:pPr>
            <a:r>
              <a:rPr lang="en-US"/>
              <a:t>Date</a:t>
            </a:r>
            <a:endParaRPr lang="en-CA" dirty="0"/>
          </a:p>
        </p:txBody>
      </p:sp>
      <p:sp>
        <p:nvSpPr>
          <p:cNvPr id="3" name="Footer Placeholder 5"/>
          <p:cNvSpPr>
            <a:spLocks noGrp="1"/>
          </p:cNvSpPr>
          <p:nvPr>
            <p:ph type="ftr" sz="quarter" idx="11"/>
          </p:nvPr>
        </p:nvSpPr>
        <p:spPr/>
        <p:txBody>
          <a:bodyPr/>
          <a:lstStyle>
            <a:lvl1pPr>
              <a:defRPr/>
            </a:lvl1pPr>
          </a:lstStyle>
          <a:p>
            <a:pPr>
              <a:defRPr/>
            </a:pPr>
            <a:r>
              <a:rPr lang="en-CA"/>
              <a:t>PowerPoint Presentation Title</a:t>
            </a:r>
          </a:p>
        </p:txBody>
      </p:sp>
      <p:sp>
        <p:nvSpPr>
          <p:cNvPr id="4" name="Slide Number Placeholder 6"/>
          <p:cNvSpPr>
            <a:spLocks noGrp="1"/>
          </p:cNvSpPr>
          <p:nvPr>
            <p:ph type="sldNum" sz="quarter" idx="12"/>
          </p:nvPr>
        </p:nvSpPr>
        <p:spPr/>
        <p:txBody>
          <a:bodyPr/>
          <a:lstStyle>
            <a:lvl1pPr>
              <a:defRPr/>
            </a:lvl1pPr>
          </a:lstStyle>
          <a:p>
            <a:pPr>
              <a:defRPr/>
            </a:pPr>
            <a:fld id="{E2C65D6A-98D3-4F63-8B15-D173DF4BB28D}" type="slidenum">
              <a:rPr lang="en-CA"/>
              <a:pPr>
                <a:defRPr/>
              </a:pPr>
              <a:t>‹#›</a:t>
            </a:fld>
            <a:endParaRPr lang="en-CA"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Rectangle 7"/>
          <p:cNvSpPr/>
          <p:nvPr userDrawn="1"/>
        </p:nvSpPr>
        <p:spPr>
          <a:xfrm>
            <a:off x="0" y="6073775"/>
            <a:ext cx="9144000" cy="795338"/>
          </a:xfrm>
          <a:prstGeom prst="rect">
            <a:avLst/>
          </a:prstGeom>
          <a:solidFill>
            <a:schemeClr val="tx2"/>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027" name="Text Placeholder 2"/>
          <p:cNvSpPr>
            <a:spLocks noGrp="1"/>
          </p:cNvSpPr>
          <p:nvPr>
            <p:ph type="body" idx="1"/>
          </p:nvPr>
        </p:nvSpPr>
        <p:spPr bwMode="auto">
          <a:xfrm>
            <a:off x="468313" y="1455738"/>
            <a:ext cx="8207375" cy="43497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1371600" y="6545263"/>
            <a:ext cx="2133600" cy="220662"/>
          </a:xfrm>
          <a:prstGeom prst="rect">
            <a:avLst/>
          </a:prstGeom>
        </p:spPr>
        <p:txBody>
          <a:bodyPr vert="horz" lIns="0" tIns="0" rIns="0" bIns="0" rtlCol="0" anchor="t" anchorCtr="0"/>
          <a:lstStyle>
            <a:lvl1pPr algn="l" fontAlgn="auto">
              <a:spcBef>
                <a:spcPts val="0"/>
              </a:spcBef>
              <a:spcAft>
                <a:spcPts val="0"/>
              </a:spcAft>
              <a:defRPr sz="1200">
                <a:solidFill>
                  <a:srgbClr val="FFFFFF"/>
                </a:solidFill>
                <a:latin typeface="Arial"/>
                <a:cs typeface="Arial"/>
              </a:defRPr>
            </a:lvl1pPr>
          </a:lstStyle>
          <a:p>
            <a:pPr>
              <a:defRPr/>
            </a:pPr>
            <a:r>
              <a:rPr lang="en-US"/>
              <a:t>Date</a:t>
            </a:r>
            <a:endParaRPr lang="en-CA" dirty="0"/>
          </a:p>
        </p:txBody>
      </p:sp>
      <p:sp>
        <p:nvSpPr>
          <p:cNvPr id="5" name="Footer Placeholder 4"/>
          <p:cNvSpPr>
            <a:spLocks noGrp="1"/>
          </p:cNvSpPr>
          <p:nvPr>
            <p:ph type="ftr" sz="quarter" idx="3"/>
          </p:nvPr>
        </p:nvSpPr>
        <p:spPr>
          <a:xfrm>
            <a:off x="1371600" y="6218238"/>
            <a:ext cx="2895600" cy="215900"/>
          </a:xfrm>
          <a:prstGeom prst="rect">
            <a:avLst/>
          </a:prstGeom>
        </p:spPr>
        <p:txBody>
          <a:bodyPr vert="horz" lIns="0" tIns="0" rIns="0" bIns="0" rtlCol="0" anchor="t"/>
          <a:lstStyle>
            <a:lvl1pPr algn="l" fontAlgn="auto">
              <a:spcBef>
                <a:spcPts val="0"/>
              </a:spcBef>
              <a:spcAft>
                <a:spcPts val="0"/>
              </a:spcAft>
              <a:defRPr sz="1300" b="1">
                <a:solidFill>
                  <a:schemeClr val="bg1"/>
                </a:solidFill>
                <a:latin typeface="Arial"/>
                <a:cs typeface="Arial"/>
              </a:defRPr>
            </a:lvl1pPr>
          </a:lstStyle>
          <a:p>
            <a:pPr>
              <a:defRPr/>
            </a:pPr>
            <a:r>
              <a:rPr lang="en-CA"/>
              <a:t>CST8110 – Linda Crane</a:t>
            </a:r>
          </a:p>
        </p:txBody>
      </p:sp>
      <p:sp>
        <p:nvSpPr>
          <p:cNvPr id="6" name="Slide Number Placeholder 5"/>
          <p:cNvSpPr>
            <a:spLocks noGrp="1"/>
          </p:cNvSpPr>
          <p:nvPr>
            <p:ph type="sldNum" sz="quarter" idx="4"/>
          </p:nvPr>
        </p:nvSpPr>
        <p:spPr>
          <a:xfrm>
            <a:off x="8688388" y="6554788"/>
            <a:ext cx="454025" cy="211137"/>
          </a:xfrm>
          <a:prstGeom prst="rect">
            <a:avLst/>
          </a:prstGeom>
        </p:spPr>
        <p:txBody>
          <a:bodyPr vert="horz" lIns="0" tIns="0" rIns="91440" bIns="0" rtlCol="0" anchor="t" anchorCtr="0"/>
          <a:lstStyle>
            <a:lvl1pPr algn="r" fontAlgn="auto">
              <a:spcBef>
                <a:spcPts val="0"/>
              </a:spcBef>
              <a:spcAft>
                <a:spcPts val="0"/>
              </a:spcAft>
              <a:defRPr sz="1200" b="0">
                <a:solidFill>
                  <a:schemeClr val="accent5"/>
                </a:solidFill>
                <a:latin typeface="Arial"/>
                <a:cs typeface="Arial"/>
              </a:defRPr>
            </a:lvl1pPr>
          </a:lstStyle>
          <a:p>
            <a:pPr>
              <a:defRPr/>
            </a:pPr>
            <a:fld id="{A3479E3C-D380-424F-9A56-2F4F75D27D95}" type="slidenum">
              <a:rPr lang="en-CA"/>
              <a:pPr>
                <a:defRPr/>
              </a:pPr>
              <a:t>‹#›</a:t>
            </a:fld>
            <a:endParaRPr lang="en-CA" dirty="0"/>
          </a:p>
        </p:txBody>
      </p:sp>
      <p:sp>
        <p:nvSpPr>
          <p:cNvPr id="1031" name="Title Placeholder 1"/>
          <p:cNvSpPr>
            <a:spLocks noGrp="1"/>
          </p:cNvSpPr>
          <p:nvPr>
            <p:ph type="title"/>
          </p:nvPr>
        </p:nvSpPr>
        <p:spPr bwMode="auto">
          <a:xfrm>
            <a:off x="468313" y="146050"/>
            <a:ext cx="8207375" cy="11953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a:t>
            </a:r>
            <a:br>
              <a:rPr lang="en-US" smtClean="0"/>
            </a:br>
            <a:r>
              <a:rPr lang="en-US" smtClean="0"/>
              <a:t>title style</a:t>
            </a:r>
          </a:p>
        </p:txBody>
      </p:sp>
      <p:pic>
        <p:nvPicPr>
          <p:cNvPr id="2" name="Picture 1" descr="Algonquin College Logo"/>
          <p:cNvPicPr>
            <a:picLocks noChangeAspect="1"/>
          </p:cNvPicPr>
          <p:nvPr userDrawn="1"/>
        </p:nvPicPr>
        <p:blipFill>
          <a:blip r:embed="rId8" cstate="print"/>
          <a:stretch>
            <a:fillRect/>
          </a:stretch>
        </p:blipFill>
        <p:spPr>
          <a:xfrm>
            <a:off x="6443663" y="6218238"/>
            <a:ext cx="2232025" cy="468312"/>
          </a:xfrm>
          <a:prstGeom prst="rect">
            <a:avLst/>
          </a:prstGeom>
        </p:spPr>
      </p:pic>
      <p:pic>
        <p:nvPicPr>
          <p:cNvPr id="11" name="Picture 10" descr="Algonquin College Icon"/>
          <p:cNvPicPr>
            <a:picLocks noChangeAspect="1"/>
          </p:cNvPicPr>
          <p:nvPr userDrawn="1"/>
        </p:nvPicPr>
        <p:blipFill rotWithShape="1">
          <a:blip r:embed="rId9" cstate="print"/>
          <a:srcRect l="12779" t="5165" b="5138"/>
          <a:stretch/>
        </p:blipFill>
        <p:spPr>
          <a:xfrm>
            <a:off x="0" y="6061075"/>
            <a:ext cx="1042988" cy="796925"/>
          </a:xfrm>
          <a:prstGeom prst="rect">
            <a:avLst/>
          </a:prstGeom>
        </p:spPr>
      </p:pic>
    </p:spTree>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Lst>
  <p:timing>
    <p:tnLst>
      <p:par>
        <p:cTn id="1" dur="indefinite" restart="never" nodeType="tmRoot"/>
      </p:par>
    </p:tnLst>
  </p:timing>
  <p:hf hdr="0"/>
  <p:txStyles>
    <p:titleStyle>
      <a:lvl1pPr algn="l" rtl="0" eaLnBrk="0" fontAlgn="base" hangingPunct="0">
        <a:spcBef>
          <a:spcPct val="0"/>
        </a:spcBef>
        <a:spcAft>
          <a:spcPct val="0"/>
        </a:spcAft>
        <a:defRPr sz="3600" b="1" kern="1200">
          <a:solidFill>
            <a:schemeClr val="tx2"/>
          </a:solidFill>
          <a:latin typeface="Arial"/>
          <a:ea typeface="+mj-ea"/>
          <a:cs typeface="Arial"/>
        </a:defRPr>
      </a:lvl1pPr>
      <a:lvl2pPr algn="l" rtl="0" eaLnBrk="0" fontAlgn="base" hangingPunct="0">
        <a:spcBef>
          <a:spcPct val="0"/>
        </a:spcBef>
        <a:spcAft>
          <a:spcPct val="0"/>
        </a:spcAft>
        <a:defRPr sz="3600" b="1">
          <a:solidFill>
            <a:schemeClr val="tx2"/>
          </a:solidFill>
          <a:latin typeface="Arial" charset="0"/>
          <a:cs typeface="Arial" charset="0"/>
        </a:defRPr>
      </a:lvl2pPr>
      <a:lvl3pPr algn="l" rtl="0" eaLnBrk="0" fontAlgn="base" hangingPunct="0">
        <a:spcBef>
          <a:spcPct val="0"/>
        </a:spcBef>
        <a:spcAft>
          <a:spcPct val="0"/>
        </a:spcAft>
        <a:defRPr sz="3600" b="1">
          <a:solidFill>
            <a:schemeClr val="tx2"/>
          </a:solidFill>
          <a:latin typeface="Arial" charset="0"/>
          <a:cs typeface="Arial" charset="0"/>
        </a:defRPr>
      </a:lvl3pPr>
      <a:lvl4pPr algn="l" rtl="0" eaLnBrk="0" fontAlgn="base" hangingPunct="0">
        <a:spcBef>
          <a:spcPct val="0"/>
        </a:spcBef>
        <a:spcAft>
          <a:spcPct val="0"/>
        </a:spcAft>
        <a:defRPr sz="3600" b="1">
          <a:solidFill>
            <a:schemeClr val="tx2"/>
          </a:solidFill>
          <a:latin typeface="Arial" charset="0"/>
          <a:cs typeface="Arial" charset="0"/>
        </a:defRPr>
      </a:lvl4pPr>
      <a:lvl5pPr algn="l" rtl="0" eaLnBrk="0" fontAlgn="base" hangingPunct="0">
        <a:spcBef>
          <a:spcPct val="0"/>
        </a:spcBef>
        <a:spcAft>
          <a:spcPct val="0"/>
        </a:spcAft>
        <a:defRPr sz="3600" b="1">
          <a:solidFill>
            <a:schemeClr val="tx2"/>
          </a:solidFill>
          <a:latin typeface="Arial" charset="0"/>
          <a:cs typeface="Arial" charset="0"/>
        </a:defRPr>
      </a:lvl5pPr>
      <a:lvl6pPr marL="457200" algn="ctr" rtl="0" fontAlgn="base">
        <a:spcBef>
          <a:spcPct val="0"/>
        </a:spcBef>
        <a:spcAft>
          <a:spcPct val="0"/>
        </a:spcAft>
        <a:defRPr sz="3600">
          <a:solidFill>
            <a:srgbClr val="339933"/>
          </a:solidFill>
          <a:latin typeface="Calibri" pitchFamily="34" charset="0"/>
        </a:defRPr>
      </a:lvl6pPr>
      <a:lvl7pPr marL="914400" algn="ctr" rtl="0" fontAlgn="base">
        <a:spcBef>
          <a:spcPct val="0"/>
        </a:spcBef>
        <a:spcAft>
          <a:spcPct val="0"/>
        </a:spcAft>
        <a:defRPr sz="3600">
          <a:solidFill>
            <a:srgbClr val="339933"/>
          </a:solidFill>
          <a:latin typeface="Calibri" pitchFamily="34" charset="0"/>
        </a:defRPr>
      </a:lvl7pPr>
      <a:lvl8pPr marL="1371600" algn="ctr" rtl="0" fontAlgn="base">
        <a:spcBef>
          <a:spcPct val="0"/>
        </a:spcBef>
        <a:spcAft>
          <a:spcPct val="0"/>
        </a:spcAft>
        <a:defRPr sz="3600">
          <a:solidFill>
            <a:srgbClr val="339933"/>
          </a:solidFill>
          <a:latin typeface="Calibri" pitchFamily="34" charset="0"/>
        </a:defRPr>
      </a:lvl8pPr>
      <a:lvl9pPr marL="1828800" algn="ctr" rtl="0" fontAlgn="base">
        <a:spcBef>
          <a:spcPct val="0"/>
        </a:spcBef>
        <a:spcAft>
          <a:spcPct val="0"/>
        </a:spcAft>
        <a:defRPr sz="3600">
          <a:solidFill>
            <a:srgbClr val="339933"/>
          </a:solidFill>
          <a:latin typeface="Calibri" pitchFamily="34" charset="0"/>
        </a:defRPr>
      </a:lvl9pPr>
    </p:titleStyle>
    <p:bodyStyle>
      <a:lvl1pPr marL="342900" indent="-342900" algn="l" rtl="0" eaLnBrk="0" fontAlgn="base" hangingPunct="0">
        <a:spcBef>
          <a:spcPct val="20000"/>
        </a:spcBef>
        <a:spcAft>
          <a:spcPct val="0"/>
        </a:spcAft>
        <a:buClr>
          <a:schemeClr val="tx2"/>
        </a:buClr>
        <a:buFont typeface="Arial" charset="0"/>
        <a:buChar char="•"/>
        <a:defRPr sz="3200" kern="1200">
          <a:solidFill>
            <a:srgbClr val="63666A"/>
          </a:solidFill>
          <a:latin typeface="Arial"/>
          <a:ea typeface="+mn-ea"/>
          <a:cs typeface="Arial"/>
        </a:defRPr>
      </a:lvl1pPr>
      <a:lvl2pPr marL="742950" indent="-285750" algn="l" rtl="0" eaLnBrk="0" fontAlgn="base" hangingPunct="0">
        <a:spcBef>
          <a:spcPct val="20000"/>
        </a:spcBef>
        <a:spcAft>
          <a:spcPct val="0"/>
        </a:spcAft>
        <a:buClr>
          <a:schemeClr val="tx2"/>
        </a:buClr>
        <a:buFont typeface="Arial" charset="0"/>
        <a:buChar char="•"/>
        <a:defRPr sz="2800" kern="1200">
          <a:solidFill>
            <a:srgbClr val="63666A"/>
          </a:solidFill>
          <a:latin typeface="Arial"/>
          <a:ea typeface="+mn-ea"/>
          <a:cs typeface="Arial"/>
        </a:defRPr>
      </a:lvl2pPr>
      <a:lvl3pPr marL="1143000" indent="-228600" algn="l" rtl="0" eaLnBrk="0" fontAlgn="base" hangingPunct="0">
        <a:spcBef>
          <a:spcPct val="20000"/>
        </a:spcBef>
        <a:spcAft>
          <a:spcPct val="0"/>
        </a:spcAft>
        <a:buClr>
          <a:schemeClr val="tx2"/>
        </a:buClr>
        <a:buFont typeface="Arial" charset="0"/>
        <a:buChar char="•"/>
        <a:defRPr sz="2400" kern="1200">
          <a:solidFill>
            <a:srgbClr val="63666A"/>
          </a:solidFill>
          <a:latin typeface="Arial"/>
          <a:ea typeface="+mn-ea"/>
          <a:cs typeface="Arial"/>
        </a:defRPr>
      </a:lvl3pPr>
      <a:lvl4pPr marL="1600200" indent="-228600" algn="l" rtl="0" eaLnBrk="0" fontAlgn="base" hangingPunct="0">
        <a:spcBef>
          <a:spcPct val="20000"/>
        </a:spcBef>
        <a:spcAft>
          <a:spcPct val="0"/>
        </a:spcAft>
        <a:buClr>
          <a:schemeClr val="tx2"/>
        </a:buClr>
        <a:buFont typeface="Arial" charset="0"/>
        <a:buChar char="•"/>
        <a:defRPr sz="2000" kern="1200">
          <a:solidFill>
            <a:srgbClr val="63666A"/>
          </a:solidFill>
          <a:latin typeface="Arial"/>
          <a:ea typeface="+mn-ea"/>
          <a:cs typeface="Arial"/>
        </a:defRPr>
      </a:lvl4pPr>
      <a:lvl5pPr marL="2057400" indent="-228600" algn="l" rtl="0" eaLnBrk="0" fontAlgn="base" hangingPunct="0">
        <a:spcBef>
          <a:spcPct val="20000"/>
        </a:spcBef>
        <a:spcAft>
          <a:spcPct val="0"/>
        </a:spcAft>
        <a:buClr>
          <a:schemeClr val="tx2"/>
        </a:buClr>
        <a:buFont typeface="Arial" charset="0"/>
        <a:buChar char="•"/>
        <a:defRPr sz="2000" kern="1200">
          <a:solidFill>
            <a:srgbClr val="63666A"/>
          </a:solidFill>
          <a:latin typeface="Arial"/>
          <a:ea typeface="+mn-ea"/>
          <a:cs typeface="Arial"/>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 B – Solutions</a:t>
            </a:r>
            <a:endParaRPr lang="en-US" dirty="0"/>
          </a:p>
        </p:txBody>
      </p:sp>
      <p:sp>
        <p:nvSpPr>
          <p:cNvPr id="3" name="TextBox 2"/>
          <p:cNvSpPr txBox="1"/>
          <p:nvPr/>
        </p:nvSpPr>
        <p:spPr>
          <a:xfrm>
            <a:off x="468313" y="743744"/>
            <a:ext cx="8064127" cy="530915"/>
          </a:xfrm>
          <a:prstGeom prst="rect">
            <a:avLst/>
          </a:prstGeom>
          <a:noFill/>
        </p:spPr>
        <p:txBody>
          <a:bodyPr wrap="square" rtlCol="0">
            <a:spAutoFit/>
          </a:bodyPr>
          <a:lstStyle/>
          <a:p>
            <a:r>
              <a:rPr kumimoji="0" lang="en-US" sz="1800" b="1" dirty="0" smtClean="0">
                <a:solidFill>
                  <a:srgbClr val="00673E"/>
                </a:solidFill>
                <a:latin typeface="Arial"/>
                <a:ea typeface="+mj-ea"/>
                <a:cs typeface="Arial"/>
              </a:rPr>
              <a:t>Exam A has the same multiple choice questions, </a:t>
            </a:r>
            <a:r>
              <a:rPr kumimoji="0" lang="en-US" sz="1800" b="1" dirty="0">
                <a:solidFill>
                  <a:srgbClr val="00673E"/>
                </a:solidFill>
                <a:latin typeface="Arial"/>
                <a:ea typeface="+mj-ea"/>
                <a:cs typeface="Arial"/>
              </a:rPr>
              <a:t>but </a:t>
            </a:r>
            <a:r>
              <a:rPr kumimoji="0" lang="en-US" sz="1800" b="1" dirty="0" smtClean="0">
                <a:solidFill>
                  <a:srgbClr val="00673E"/>
                </a:solidFill>
                <a:latin typeface="Arial"/>
                <a:ea typeface="+mj-ea"/>
                <a:cs typeface="Arial"/>
              </a:rPr>
              <a:t>in different order.  </a:t>
            </a:r>
          </a:p>
          <a:p>
            <a:endParaRPr kumimoji="0" lang="en-US" sz="1050" b="1" dirty="0" smtClean="0">
              <a:solidFill>
                <a:srgbClr val="00673E"/>
              </a:solidFill>
              <a:latin typeface="Arial"/>
              <a:ea typeface="+mj-ea"/>
              <a:cs typeface="Arial"/>
            </a:endParaRPr>
          </a:p>
        </p:txBody>
      </p:sp>
      <p:sp>
        <p:nvSpPr>
          <p:cNvPr id="12"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aphicFrame>
        <p:nvGraphicFramePr>
          <p:cNvPr id="7" name="Table 6"/>
          <p:cNvGraphicFramePr>
            <a:graphicFrameLocks noGrp="1"/>
          </p:cNvGraphicFramePr>
          <p:nvPr>
            <p:extLst>
              <p:ext uri="{D42A27DB-BD31-4B8C-83A1-F6EECF244321}">
                <p14:modId xmlns:p14="http://schemas.microsoft.com/office/powerpoint/2010/main" val="1645635461"/>
              </p:ext>
            </p:extLst>
          </p:nvPr>
        </p:nvGraphicFramePr>
        <p:xfrm>
          <a:off x="539552" y="1124744"/>
          <a:ext cx="8064896" cy="5134416"/>
        </p:xfrm>
        <a:graphic>
          <a:graphicData uri="http://schemas.openxmlformats.org/drawingml/2006/table">
            <a:tbl>
              <a:tblPr firstRow="1" firstCol="1" bandRow="1"/>
              <a:tblGrid>
                <a:gridCol w="437849">
                  <a:extLst>
                    <a:ext uri="{9D8B030D-6E8A-4147-A177-3AD203B41FA5}">
                      <a16:colId xmlns:a16="http://schemas.microsoft.com/office/drawing/2014/main" val="20000"/>
                    </a:ext>
                  </a:extLst>
                </a:gridCol>
                <a:gridCol w="7627047">
                  <a:extLst>
                    <a:ext uri="{9D8B030D-6E8A-4147-A177-3AD203B41FA5}">
                      <a16:colId xmlns:a16="http://schemas.microsoft.com/office/drawing/2014/main" val="20001"/>
                    </a:ext>
                  </a:extLst>
                </a:gridCol>
              </a:tblGrid>
              <a:tr h="314083">
                <a:tc>
                  <a:txBody>
                    <a:bodyPr/>
                    <a:lstStyle/>
                    <a:p>
                      <a:pPr marL="0" marR="0" algn="ctr">
                        <a:spcBef>
                          <a:spcPts val="0"/>
                        </a:spcBef>
                        <a:spcAft>
                          <a:spcPts val="0"/>
                        </a:spcAft>
                      </a:pPr>
                      <a:r>
                        <a:rPr lang="en-US" sz="1800" b="1" dirty="0">
                          <a:effectLst/>
                          <a:latin typeface="Calibri" panose="020F0502020204030204" pitchFamily="34" charset="0"/>
                          <a:ea typeface="Times New Roman" panose="02020603050405020304" pitchFamily="18" charset="0"/>
                          <a:cs typeface="Courier New" panose="02070309020205020404" pitchFamily="49" charset="0"/>
                        </a:rPr>
                        <a:t>2.</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TRUE</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 or </a:t>
                      </a: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FALSE</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(b): A superclass object will never have access to more non-private methods than its subclasses.</a:t>
                      </a:r>
                      <a:r>
                        <a:rPr lang="en-US" sz="105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050" dirty="0" smtClean="0">
                        <a:effectLst/>
                        <a:latin typeface="Calibri" panose="020F0502020204030204" pitchFamily="34" charset="0"/>
                        <a:ea typeface="Times New Roman" panose="02020603050405020304" pitchFamily="18" charset="0"/>
                        <a:cs typeface="Courier New" panose="02070309020205020404" pitchFamily="49" charset="0"/>
                      </a:endParaRPr>
                    </a:p>
                    <a:p>
                      <a:pPr marL="0" marR="0">
                        <a:spcBef>
                          <a:spcPts val="0"/>
                        </a:spcBef>
                        <a:spcAft>
                          <a:spcPts val="0"/>
                        </a:spcAft>
                      </a:pPr>
                      <a:endParaRPr lang="en-US" sz="9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1626610">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3.</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When </a:t>
                      </a:r>
                      <a:r>
                        <a:rPr lang="en-US" sz="1600" kern="1200" dirty="0">
                          <a:solidFill>
                            <a:srgbClr val="000000"/>
                          </a:solidFill>
                          <a:effectLst/>
                          <a:latin typeface="Calibri" panose="020F0502020204030204" pitchFamily="34" charset="0"/>
                          <a:ea typeface="Times New Roman" panose="02020603050405020304" pitchFamily="18" charset="0"/>
                        </a:rPr>
                        <a:t>the </a:t>
                      </a:r>
                      <a:r>
                        <a:rPr lang="en-US" sz="1600" kern="1200" dirty="0">
                          <a:solidFill>
                            <a:srgbClr val="000000"/>
                          </a:solidFill>
                          <a:effectLst/>
                          <a:latin typeface="Courier New" panose="02070309020205020404" pitchFamily="49" charset="0"/>
                          <a:ea typeface="Times New Roman" panose="02020603050405020304" pitchFamily="18" charset="0"/>
                          <a:cs typeface="+mn-cs"/>
                        </a:rPr>
                        <a:t>main </a:t>
                      </a:r>
                      <a:r>
                        <a:rPr lang="en-US" sz="1600" kern="1200" dirty="0">
                          <a:solidFill>
                            <a:srgbClr val="000000"/>
                          </a:solidFill>
                          <a:effectLst/>
                          <a:latin typeface="Calibri" panose="020F0502020204030204" pitchFamily="34" charset="0"/>
                          <a:ea typeface="Times New Roman" panose="02020603050405020304" pitchFamily="18" charset="0"/>
                        </a:rPr>
                        <a:t>method </a:t>
                      </a:r>
                      <a:r>
                        <a:rPr lang="en-US" sz="16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is written in a UML class diagram, it will appear as:</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9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a:effectLst/>
                        <a:latin typeface="Times New Roman" panose="02020603050405020304" pitchFamily="18" charset="0"/>
                        <a:ea typeface="Times New Roman" panose="02020603050405020304" pitchFamily="18" charset="0"/>
                      </a:endParaRPr>
                    </a:p>
                    <a:p>
                      <a:pPr marL="342900" lvl="0" indent="-342900">
                        <a:buFont typeface="+mj-lt"/>
                        <a:buAutoNum type="alphaLcParenBoth"/>
                        <a:tabLst>
                          <a:tab pos="457200" algn="l"/>
                        </a:tabLst>
                      </a:pPr>
                      <a:r>
                        <a:rPr lang="en-US" sz="1600" kern="1200" dirty="0">
                          <a:solidFill>
                            <a:srgbClr val="000000"/>
                          </a:solidFill>
                          <a:effectLst/>
                          <a:latin typeface="Courier New" panose="02070309020205020404" pitchFamily="49" charset="0"/>
                          <a:cs typeface="Calibri" panose="020F0502020204030204" pitchFamily="34" charset="0"/>
                        </a:rPr>
                        <a:t>+</a:t>
                      </a:r>
                      <a:r>
                        <a:rPr lang="en-US" sz="1600" u="sng" kern="1200" dirty="0">
                          <a:solidFill>
                            <a:srgbClr val="000000"/>
                          </a:solidFill>
                          <a:effectLst/>
                          <a:latin typeface="Courier New" panose="02070309020205020404" pitchFamily="49" charset="0"/>
                          <a:cs typeface="Calibri" panose="020F0502020204030204" pitchFamily="34" charset="0"/>
                        </a:rPr>
                        <a:t>main</a:t>
                      </a:r>
                      <a:r>
                        <a:rPr lang="en-US" sz="1600" kern="1200" dirty="0">
                          <a:solidFill>
                            <a:srgbClr val="000000"/>
                          </a:solidFill>
                          <a:effectLst/>
                          <a:latin typeface="Courier New" panose="02070309020205020404" pitchFamily="49" charset="0"/>
                          <a:cs typeface="Calibri" panose="020F0502020204030204" pitchFamily="34" charset="0"/>
                        </a:rPr>
                        <a:t>(</a:t>
                      </a:r>
                      <a:r>
                        <a:rPr lang="en-US" sz="1600" kern="1200" dirty="0" err="1">
                          <a:solidFill>
                            <a:srgbClr val="000000"/>
                          </a:solidFill>
                          <a:effectLst/>
                          <a:latin typeface="Courier New" panose="02070309020205020404" pitchFamily="49" charset="0"/>
                          <a:cs typeface="Calibri" panose="020F0502020204030204" pitchFamily="34" charset="0"/>
                        </a:rPr>
                        <a:t>args</a:t>
                      </a:r>
                      <a:r>
                        <a:rPr lang="en-US" sz="1600" kern="1200" dirty="0">
                          <a:solidFill>
                            <a:srgbClr val="000000"/>
                          </a:solidFill>
                          <a:effectLst/>
                          <a:latin typeface="Courier New" panose="02070309020205020404" pitchFamily="49" charset="0"/>
                          <a:cs typeface="Calibri" panose="020F0502020204030204" pitchFamily="34" charset="0"/>
                        </a:rPr>
                        <a:t>: String[]): void</a:t>
                      </a:r>
                      <a:endParaRPr lang="en-CA" sz="1200" dirty="0">
                        <a:effectLst/>
                        <a:latin typeface="Times New Roman" panose="02020603050405020304" pitchFamily="18" charset="0"/>
                      </a:endParaRPr>
                    </a:p>
                    <a:p>
                      <a:pPr marL="342900" lvl="0" indent="-342900">
                        <a:buFont typeface="+mj-lt"/>
                        <a:buAutoNum type="alphaLcParenBoth"/>
                        <a:tabLst>
                          <a:tab pos="457200" algn="l"/>
                        </a:tabLst>
                      </a:pPr>
                      <a:r>
                        <a:rPr lang="en-US" sz="1600" kern="1200" dirty="0">
                          <a:solidFill>
                            <a:srgbClr val="000000"/>
                          </a:solidFill>
                          <a:effectLst/>
                          <a:latin typeface="Courier New" panose="02070309020205020404" pitchFamily="49" charset="0"/>
                          <a:cs typeface="Calibri" panose="020F0502020204030204" pitchFamily="34" charset="0"/>
                        </a:rPr>
                        <a:t>–main(</a:t>
                      </a:r>
                      <a:r>
                        <a:rPr lang="en-US" sz="1600" kern="1200" dirty="0" err="1">
                          <a:solidFill>
                            <a:srgbClr val="000000"/>
                          </a:solidFill>
                          <a:effectLst/>
                          <a:latin typeface="Courier New" panose="02070309020205020404" pitchFamily="49" charset="0"/>
                          <a:cs typeface="Calibri" panose="020F0502020204030204" pitchFamily="34" charset="0"/>
                        </a:rPr>
                        <a:t>args</a:t>
                      </a:r>
                      <a:r>
                        <a:rPr lang="en-US" sz="1600" kern="1200" dirty="0">
                          <a:solidFill>
                            <a:srgbClr val="000000"/>
                          </a:solidFill>
                          <a:effectLst/>
                          <a:latin typeface="Courier New" panose="02070309020205020404" pitchFamily="49" charset="0"/>
                          <a:cs typeface="Calibri" panose="020F0502020204030204" pitchFamily="34" charset="0"/>
                        </a:rPr>
                        <a:t>: String[]): void</a:t>
                      </a:r>
                      <a:endParaRPr lang="en-CA" sz="1200" dirty="0">
                        <a:effectLst/>
                        <a:latin typeface="Times New Roman" panose="02020603050405020304" pitchFamily="18" charset="0"/>
                      </a:endParaRPr>
                    </a:p>
                    <a:p>
                      <a:pPr marL="342900" lvl="0" indent="-342900">
                        <a:buFont typeface="+mj-lt"/>
                        <a:buAutoNum type="alphaLcParenBoth"/>
                        <a:tabLst>
                          <a:tab pos="457200" algn="l"/>
                        </a:tabLst>
                      </a:pPr>
                      <a:r>
                        <a:rPr lang="en-US" sz="1600" kern="1200" dirty="0">
                          <a:solidFill>
                            <a:srgbClr val="000000"/>
                          </a:solidFill>
                          <a:effectLst/>
                          <a:latin typeface="Courier New" panose="02070309020205020404" pitchFamily="49" charset="0"/>
                          <a:cs typeface="Calibri" panose="020F0502020204030204" pitchFamily="34" charset="0"/>
                        </a:rPr>
                        <a:t>+main(</a:t>
                      </a:r>
                      <a:r>
                        <a:rPr lang="en-US" sz="1600" kern="1200" dirty="0" err="1">
                          <a:solidFill>
                            <a:srgbClr val="000000"/>
                          </a:solidFill>
                          <a:effectLst/>
                          <a:latin typeface="Courier New" panose="02070309020205020404" pitchFamily="49" charset="0"/>
                          <a:cs typeface="Calibri" panose="020F0502020204030204" pitchFamily="34" charset="0"/>
                        </a:rPr>
                        <a:t>args</a:t>
                      </a:r>
                      <a:r>
                        <a:rPr lang="en-US" sz="1600" kern="1200" dirty="0">
                          <a:solidFill>
                            <a:srgbClr val="000000"/>
                          </a:solidFill>
                          <a:effectLst/>
                          <a:latin typeface="Courier New" panose="02070309020205020404" pitchFamily="49" charset="0"/>
                          <a:cs typeface="Calibri" panose="020F0502020204030204" pitchFamily="34" charset="0"/>
                        </a:rPr>
                        <a:t>: String[]): void</a:t>
                      </a:r>
                      <a:endParaRPr lang="en-CA" sz="1200" dirty="0">
                        <a:effectLst/>
                        <a:latin typeface="Times New Roman" panose="02020603050405020304" pitchFamily="18" charset="0"/>
                      </a:endParaRPr>
                    </a:p>
                    <a:p>
                      <a:pPr marL="342900" lvl="0" indent="-342900">
                        <a:buFont typeface="+mj-lt"/>
                        <a:buAutoNum type="alphaLcParenBoth"/>
                        <a:tabLst>
                          <a:tab pos="457200" algn="l"/>
                        </a:tabLst>
                      </a:pPr>
                      <a:r>
                        <a:rPr lang="en-US" sz="1600" kern="1200" dirty="0">
                          <a:solidFill>
                            <a:srgbClr val="000000"/>
                          </a:solidFill>
                          <a:effectLst/>
                          <a:latin typeface="Courier New" panose="02070309020205020404" pitchFamily="49" charset="0"/>
                          <a:cs typeface="Calibri" panose="020F0502020204030204" pitchFamily="34" charset="0"/>
                        </a:rPr>
                        <a:t>+</a:t>
                      </a:r>
                      <a:r>
                        <a:rPr lang="en-US" sz="1600" u="sng" kern="1200" dirty="0">
                          <a:solidFill>
                            <a:srgbClr val="000000"/>
                          </a:solidFill>
                          <a:effectLst/>
                          <a:latin typeface="Courier New" panose="02070309020205020404" pitchFamily="49" charset="0"/>
                          <a:cs typeface="Calibri" panose="020F0502020204030204" pitchFamily="34" charset="0"/>
                        </a:rPr>
                        <a:t>main</a:t>
                      </a:r>
                      <a:r>
                        <a:rPr lang="en-US" sz="1600" kern="1200" dirty="0">
                          <a:solidFill>
                            <a:srgbClr val="000000"/>
                          </a:solidFill>
                          <a:effectLst/>
                          <a:latin typeface="Courier New" panose="02070309020205020404" pitchFamily="49" charset="0"/>
                          <a:cs typeface="Calibri" panose="020F0502020204030204" pitchFamily="34" charset="0"/>
                        </a:rPr>
                        <a:t>(): void</a:t>
                      </a:r>
                      <a:endParaRPr lang="en-CA" sz="1200" dirty="0">
                        <a:effectLst/>
                        <a:latin typeface="Times New Roman" panose="02020603050405020304" pitchFamily="18" charset="0"/>
                      </a:endParaRPr>
                    </a:p>
                    <a:p>
                      <a:pPr marL="342900" lvl="0" indent="-342900">
                        <a:buFont typeface="+mj-lt"/>
                        <a:buAutoNum type="alphaLcParenBoth"/>
                        <a:tabLst>
                          <a:tab pos="457200" algn="l"/>
                        </a:tabLst>
                      </a:pPr>
                      <a:r>
                        <a:rPr lang="en-US" sz="1600" kern="1200" dirty="0">
                          <a:solidFill>
                            <a:srgbClr val="000000"/>
                          </a:solidFill>
                          <a:effectLst/>
                          <a:latin typeface="Calibri" panose="020F0502020204030204" pitchFamily="34" charset="0"/>
                        </a:rPr>
                        <a:t>none of the above</a:t>
                      </a:r>
                      <a:endParaRPr lang="en-CA" sz="1200" dirty="0">
                        <a:effectLst/>
                        <a:latin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1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859596">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4.</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Which one of the following can the word </a:t>
                      </a:r>
                      <a:r>
                        <a:rPr lang="en-US" sz="1600" dirty="0">
                          <a:effectLst/>
                          <a:latin typeface="Courier New" panose="02070309020205020404" pitchFamily="49" charset="0"/>
                          <a:ea typeface="Times New Roman" panose="02020603050405020304" pitchFamily="18" charset="0"/>
                        </a:rPr>
                        <a:t>final</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NOT be used with:</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(a) a property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b) a method  </a:t>
                      </a:r>
                      <a:r>
                        <a:rPr lang="en-US" sz="1600" baseline="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(c) a class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(d)  an abstract method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e) none of the above</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7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05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r h="859596">
                <a:tc>
                  <a:txBody>
                    <a:bodyPr/>
                    <a:lstStyle/>
                    <a:p>
                      <a:pPr marL="0" marR="0" algn="ctr">
                        <a:spcBef>
                          <a:spcPts val="0"/>
                        </a:spcBef>
                        <a:spcAft>
                          <a:spcPts val="0"/>
                        </a:spcAft>
                      </a:pPr>
                      <a:r>
                        <a:rPr lang="en-US" sz="1600" b="1">
                          <a:effectLst/>
                          <a:latin typeface="Calibri" panose="020F0502020204030204" pitchFamily="34" charset="0"/>
                          <a:ea typeface="Times New Roman" panose="02020603050405020304" pitchFamily="18" charset="0"/>
                          <a:cs typeface="Courier New" panose="02070309020205020404" pitchFamily="49" charset="0"/>
                        </a:rPr>
                        <a:t>5.</a:t>
                      </a:r>
                      <a:endParaRPr lang="en-CA" sz="16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400" dirty="0">
                          <a:effectLst/>
                          <a:latin typeface="Calibri" panose="020F0502020204030204" pitchFamily="34" charset="0"/>
                          <a:ea typeface="Times New Roman" panose="02020603050405020304" pitchFamily="18" charset="0"/>
                          <a:cs typeface="Courier New" panose="02070309020205020404" pitchFamily="49" charset="0"/>
                        </a:rPr>
                        <a:t>Given an array loaded using   </a:t>
                      </a:r>
                      <a:r>
                        <a:rPr lang="en-US" sz="1400" dirty="0" err="1">
                          <a:effectLst/>
                          <a:latin typeface="Courier New" panose="02070309020205020404" pitchFamily="49" charset="0"/>
                          <a:ea typeface="Times New Roman" panose="02020603050405020304" pitchFamily="18" charset="0"/>
                        </a:rPr>
                        <a:t>int</a:t>
                      </a:r>
                      <a:r>
                        <a:rPr lang="en-US" sz="1400" dirty="0">
                          <a:effectLst/>
                          <a:latin typeface="Courier New" panose="02070309020205020404" pitchFamily="49" charset="0"/>
                          <a:ea typeface="Times New Roman" panose="02020603050405020304" pitchFamily="18" charset="0"/>
                        </a:rPr>
                        <a:t>[] </a:t>
                      </a:r>
                      <a:r>
                        <a:rPr lang="en-US" sz="1400" dirty="0" err="1">
                          <a:effectLst/>
                          <a:latin typeface="Courier New" panose="02070309020205020404" pitchFamily="49" charset="0"/>
                          <a:ea typeface="Times New Roman" panose="02020603050405020304" pitchFamily="18" charset="0"/>
                        </a:rPr>
                        <a:t>Ar</a:t>
                      </a:r>
                      <a:r>
                        <a:rPr lang="en-US" sz="1400" dirty="0">
                          <a:effectLst/>
                          <a:latin typeface="Courier New" panose="02070309020205020404" pitchFamily="49" charset="0"/>
                          <a:ea typeface="Times New Roman" panose="02020603050405020304" pitchFamily="18" charset="0"/>
                        </a:rPr>
                        <a:t> = {2,4,6,8,10};</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which one of the following statements successfully prints out each element of the array </a:t>
                      </a:r>
                      <a:r>
                        <a:rPr lang="en-US" sz="1400" i="1" dirty="0">
                          <a:effectLst/>
                          <a:latin typeface="Calibri" panose="020F0502020204030204" pitchFamily="34" charset="0"/>
                          <a:ea typeface="Times New Roman" panose="02020603050405020304" pitchFamily="18" charset="0"/>
                          <a:cs typeface="Courier New" panose="02070309020205020404" pitchFamily="49" charset="0"/>
                        </a:rPr>
                        <a:t>counting</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400" i="1" dirty="0">
                          <a:effectLst/>
                          <a:latin typeface="Calibri" panose="020F0502020204030204" pitchFamily="34" charset="0"/>
                          <a:ea typeface="Times New Roman" panose="02020603050405020304" pitchFamily="18" charset="0"/>
                          <a:cs typeface="Courier New" panose="02070309020205020404" pitchFamily="49" charset="0"/>
                        </a:rPr>
                        <a:t>down</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from the largest value to the smallest?</a:t>
                      </a:r>
                      <a:endParaRPr lang="en-CA" sz="16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2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400" dirty="0">
                          <a:effectLst/>
                          <a:latin typeface="Courier New" panose="02070309020205020404" pitchFamily="49" charset="0"/>
                          <a:ea typeface="Times New Roman" panose="02020603050405020304" pitchFamily="18" charset="0"/>
                        </a:rPr>
                        <a:t>for(</a:t>
                      </a:r>
                      <a:r>
                        <a:rPr lang="en-US" sz="1400" dirty="0" err="1">
                          <a:effectLst/>
                          <a:latin typeface="Courier New" panose="02070309020205020404" pitchFamily="49" charset="0"/>
                          <a:ea typeface="Times New Roman" panose="02020603050405020304" pitchFamily="18" charset="0"/>
                        </a:rPr>
                        <a:t>int</a:t>
                      </a:r>
                      <a:r>
                        <a:rPr lang="en-US" sz="1400" dirty="0">
                          <a:effectLst/>
                          <a:latin typeface="Courier New" panose="02070309020205020404" pitchFamily="49" charset="0"/>
                          <a:ea typeface="Times New Roman" panose="02020603050405020304" pitchFamily="18" charset="0"/>
                        </a:rPr>
                        <a:t> x=</a:t>
                      </a:r>
                      <a:r>
                        <a:rPr lang="en-US" sz="1400" dirty="0" err="1">
                          <a:effectLst/>
                          <a:latin typeface="Courier New" panose="02070309020205020404" pitchFamily="49" charset="0"/>
                          <a:ea typeface="Times New Roman" panose="02020603050405020304" pitchFamily="18" charset="0"/>
                        </a:rPr>
                        <a:t>Ar.length</a:t>
                      </a:r>
                      <a:r>
                        <a:rPr lang="en-US" sz="1400" dirty="0">
                          <a:effectLst/>
                          <a:latin typeface="Courier New" panose="02070309020205020404" pitchFamily="49" charset="0"/>
                          <a:ea typeface="Times New Roman" panose="02020603050405020304" pitchFamily="18" charset="0"/>
                        </a:rPr>
                        <a:t>; x=0; x--)</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400" dirty="0" err="1">
                          <a:effectLst/>
                          <a:latin typeface="Courier New" panose="02070309020205020404" pitchFamily="49" charset="0"/>
                          <a:ea typeface="Times New Roman" panose="02020603050405020304" pitchFamily="18" charset="0"/>
                        </a:rPr>
                        <a:t>System.out.println</a:t>
                      </a:r>
                      <a:r>
                        <a:rPr lang="en-US" sz="1400" dirty="0">
                          <a:effectLst/>
                          <a:latin typeface="Courier New" panose="02070309020205020404" pitchFamily="49" charset="0"/>
                          <a:ea typeface="Times New Roman" panose="02020603050405020304" pitchFamily="18" charset="0"/>
                        </a:rPr>
                        <a:t>(</a:t>
                      </a:r>
                      <a:r>
                        <a:rPr lang="en-US" sz="1400" dirty="0" err="1">
                          <a:effectLst/>
                          <a:latin typeface="Courier New" panose="02070309020205020404" pitchFamily="49" charset="0"/>
                          <a:ea typeface="Times New Roman" panose="02020603050405020304" pitchFamily="18" charset="0"/>
                        </a:rPr>
                        <a:t>Ar</a:t>
                      </a:r>
                      <a:r>
                        <a:rPr lang="en-US" sz="1400" dirty="0">
                          <a:effectLst/>
                          <a:latin typeface="Courier New" panose="02070309020205020404" pitchFamily="49" charset="0"/>
                          <a:ea typeface="Times New Roman" panose="02020603050405020304" pitchFamily="18" charset="0"/>
                        </a:rPr>
                        <a:t>[x-1]);</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400" dirty="0">
                          <a:effectLst/>
                          <a:latin typeface="Courier New" panose="02070309020205020404" pitchFamily="49" charset="0"/>
                          <a:ea typeface="Times New Roman" panose="02020603050405020304" pitchFamily="18" charset="0"/>
                        </a:rPr>
                        <a:t>for(</a:t>
                      </a:r>
                      <a:r>
                        <a:rPr lang="en-US" sz="1400" dirty="0" err="1">
                          <a:effectLst/>
                          <a:latin typeface="Courier New" panose="02070309020205020404" pitchFamily="49" charset="0"/>
                          <a:ea typeface="Times New Roman" panose="02020603050405020304" pitchFamily="18" charset="0"/>
                        </a:rPr>
                        <a:t>int</a:t>
                      </a:r>
                      <a:r>
                        <a:rPr lang="en-US" sz="1400" dirty="0">
                          <a:effectLst/>
                          <a:latin typeface="Courier New" panose="02070309020205020404" pitchFamily="49" charset="0"/>
                          <a:ea typeface="Times New Roman" panose="02020603050405020304" pitchFamily="18" charset="0"/>
                        </a:rPr>
                        <a:t> x=</a:t>
                      </a:r>
                      <a:r>
                        <a:rPr lang="en-US" sz="1400" dirty="0" err="1">
                          <a:effectLst/>
                          <a:latin typeface="Courier New" panose="02070309020205020404" pitchFamily="49" charset="0"/>
                          <a:ea typeface="Times New Roman" panose="02020603050405020304" pitchFamily="18" charset="0"/>
                        </a:rPr>
                        <a:t>Ar.length</a:t>
                      </a:r>
                      <a:r>
                        <a:rPr lang="en-US" sz="1400" dirty="0">
                          <a:effectLst/>
                          <a:latin typeface="Courier New" panose="02070309020205020404" pitchFamily="49" charset="0"/>
                          <a:ea typeface="Times New Roman" panose="02020603050405020304" pitchFamily="18" charset="0"/>
                        </a:rPr>
                        <a:t>; x&gt;0; x++) </a:t>
                      </a:r>
                      <a:r>
                        <a:rPr lang="en-US" sz="1400" dirty="0" err="1">
                          <a:effectLst/>
                          <a:latin typeface="Courier New" panose="02070309020205020404" pitchFamily="49" charset="0"/>
                          <a:ea typeface="Times New Roman" panose="02020603050405020304" pitchFamily="18" charset="0"/>
                        </a:rPr>
                        <a:t>System.out.println</a:t>
                      </a:r>
                      <a:r>
                        <a:rPr lang="en-US" sz="1400" dirty="0">
                          <a:effectLst/>
                          <a:latin typeface="Courier New" panose="02070309020205020404" pitchFamily="49" charset="0"/>
                          <a:ea typeface="Times New Roman" panose="02020603050405020304" pitchFamily="18" charset="0"/>
                        </a:rPr>
                        <a:t>(</a:t>
                      </a:r>
                      <a:r>
                        <a:rPr lang="en-US" sz="1400" dirty="0" err="1">
                          <a:effectLst/>
                          <a:latin typeface="Courier New" panose="02070309020205020404" pitchFamily="49" charset="0"/>
                          <a:ea typeface="Times New Roman" panose="02020603050405020304" pitchFamily="18" charset="0"/>
                        </a:rPr>
                        <a:t>Ar</a:t>
                      </a:r>
                      <a:r>
                        <a:rPr lang="en-US" sz="1400" dirty="0">
                          <a:effectLst/>
                          <a:latin typeface="Courier New" panose="02070309020205020404" pitchFamily="49" charset="0"/>
                          <a:ea typeface="Times New Roman" panose="02020603050405020304" pitchFamily="18" charset="0"/>
                        </a:rPr>
                        <a:t>[x-1]);</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400" dirty="0">
                          <a:effectLst/>
                          <a:latin typeface="Courier New" panose="02070309020205020404" pitchFamily="49" charset="0"/>
                          <a:ea typeface="Times New Roman" panose="02020603050405020304" pitchFamily="18" charset="0"/>
                        </a:rPr>
                        <a:t>for(</a:t>
                      </a:r>
                      <a:r>
                        <a:rPr lang="en-US" sz="1400" dirty="0" err="1">
                          <a:effectLst/>
                          <a:latin typeface="Courier New" panose="02070309020205020404" pitchFamily="49" charset="0"/>
                          <a:ea typeface="Times New Roman" panose="02020603050405020304" pitchFamily="18" charset="0"/>
                        </a:rPr>
                        <a:t>int</a:t>
                      </a:r>
                      <a:r>
                        <a:rPr lang="en-US" sz="1400" dirty="0">
                          <a:effectLst/>
                          <a:latin typeface="Courier New" panose="02070309020205020404" pitchFamily="49" charset="0"/>
                          <a:ea typeface="Times New Roman" panose="02020603050405020304" pitchFamily="18" charset="0"/>
                        </a:rPr>
                        <a:t> x=</a:t>
                      </a:r>
                      <a:r>
                        <a:rPr lang="en-US" sz="1400" dirty="0" err="1">
                          <a:effectLst/>
                          <a:latin typeface="Courier New" panose="02070309020205020404" pitchFamily="49" charset="0"/>
                          <a:ea typeface="Times New Roman" panose="02020603050405020304" pitchFamily="18" charset="0"/>
                        </a:rPr>
                        <a:t>Ar.length</a:t>
                      </a:r>
                      <a:r>
                        <a:rPr lang="en-US" sz="1400" dirty="0">
                          <a:effectLst/>
                          <a:latin typeface="Courier New" panose="02070309020205020404" pitchFamily="49" charset="0"/>
                          <a:ea typeface="Times New Roman" panose="02020603050405020304" pitchFamily="18" charset="0"/>
                        </a:rPr>
                        <a:t>; x &gt; 0; x--) </a:t>
                      </a:r>
                      <a:r>
                        <a:rPr lang="en-US" sz="1400" dirty="0" err="1">
                          <a:effectLst/>
                          <a:latin typeface="Courier New" panose="02070309020205020404" pitchFamily="49" charset="0"/>
                          <a:ea typeface="Times New Roman" panose="02020603050405020304" pitchFamily="18" charset="0"/>
                        </a:rPr>
                        <a:t>System.out.println</a:t>
                      </a:r>
                      <a:r>
                        <a:rPr lang="en-US" sz="1400" dirty="0">
                          <a:effectLst/>
                          <a:latin typeface="Courier New" panose="02070309020205020404" pitchFamily="49" charset="0"/>
                          <a:ea typeface="Times New Roman" panose="02020603050405020304" pitchFamily="18" charset="0"/>
                        </a:rPr>
                        <a:t>(</a:t>
                      </a:r>
                      <a:r>
                        <a:rPr lang="en-US" sz="1400" dirty="0" err="1">
                          <a:effectLst/>
                          <a:latin typeface="Courier New" panose="02070309020205020404" pitchFamily="49" charset="0"/>
                          <a:ea typeface="Times New Roman" panose="02020603050405020304" pitchFamily="18" charset="0"/>
                        </a:rPr>
                        <a:t>Ar</a:t>
                      </a:r>
                      <a:r>
                        <a:rPr lang="en-US" sz="1400" dirty="0">
                          <a:effectLst/>
                          <a:latin typeface="Courier New" panose="02070309020205020404" pitchFamily="49" charset="0"/>
                          <a:ea typeface="Times New Roman" panose="02020603050405020304" pitchFamily="18" charset="0"/>
                        </a:rPr>
                        <a:t>[x-1]);</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400" dirty="0">
                          <a:effectLst/>
                          <a:latin typeface="Courier New" panose="02070309020205020404" pitchFamily="49" charset="0"/>
                          <a:ea typeface="Times New Roman" panose="02020603050405020304" pitchFamily="18" charset="0"/>
                        </a:rPr>
                        <a:t>for (</a:t>
                      </a:r>
                      <a:r>
                        <a:rPr lang="en-US" sz="1400" dirty="0" err="1">
                          <a:effectLst/>
                          <a:latin typeface="Courier New" panose="02070309020205020404" pitchFamily="49" charset="0"/>
                          <a:ea typeface="Times New Roman" panose="02020603050405020304" pitchFamily="18" charset="0"/>
                        </a:rPr>
                        <a:t>int</a:t>
                      </a:r>
                      <a:r>
                        <a:rPr lang="en-US" sz="1400" dirty="0">
                          <a:effectLst/>
                          <a:latin typeface="Courier New" panose="02070309020205020404" pitchFamily="49" charset="0"/>
                          <a:ea typeface="Times New Roman" panose="02020603050405020304" pitchFamily="18" charset="0"/>
                        </a:rPr>
                        <a:t> x=</a:t>
                      </a:r>
                      <a:r>
                        <a:rPr lang="en-US" sz="1400" dirty="0" err="1">
                          <a:effectLst/>
                          <a:latin typeface="Courier New" panose="02070309020205020404" pitchFamily="49" charset="0"/>
                          <a:ea typeface="Times New Roman" panose="02020603050405020304" pitchFamily="18" charset="0"/>
                        </a:rPr>
                        <a:t>Ar.length</a:t>
                      </a:r>
                      <a:r>
                        <a:rPr lang="en-US" sz="1400" dirty="0">
                          <a:effectLst/>
                          <a:latin typeface="Courier New" panose="02070309020205020404" pitchFamily="49" charset="0"/>
                          <a:ea typeface="Times New Roman" panose="02020603050405020304" pitchFamily="18" charset="0"/>
                        </a:rPr>
                        <a:t>; x &gt; -1; x--)</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400" dirty="0" err="1">
                          <a:effectLst/>
                          <a:latin typeface="Courier New" panose="02070309020205020404" pitchFamily="49" charset="0"/>
                          <a:ea typeface="Times New Roman" panose="02020603050405020304" pitchFamily="18" charset="0"/>
                        </a:rPr>
                        <a:t>System.out.println</a:t>
                      </a:r>
                      <a:r>
                        <a:rPr lang="en-US" sz="1400" dirty="0">
                          <a:effectLst/>
                          <a:latin typeface="Courier New" panose="02070309020205020404" pitchFamily="49" charset="0"/>
                          <a:ea typeface="Times New Roman" panose="02020603050405020304" pitchFamily="18" charset="0"/>
                        </a:rPr>
                        <a:t>(</a:t>
                      </a:r>
                      <a:r>
                        <a:rPr lang="en-US" sz="1400" dirty="0" err="1">
                          <a:effectLst/>
                          <a:latin typeface="Courier New" panose="02070309020205020404" pitchFamily="49" charset="0"/>
                          <a:ea typeface="Times New Roman" panose="02020603050405020304" pitchFamily="18" charset="0"/>
                        </a:rPr>
                        <a:t>Ar</a:t>
                      </a:r>
                      <a:r>
                        <a:rPr lang="en-US" sz="1400" dirty="0">
                          <a:effectLst/>
                          <a:latin typeface="Courier New" panose="02070309020205020404" pitchFamily="49" charset="0"/>
                          <a:ea typeface="Times New Roman" panose="02020603050405020304" pitchFamily="18" charset="0"/>
                        </a:rPr>
                        <a:t>[x-1]);</a:t>
                      </a:r>
                      <a:r>
                        <a:rPr lang="en-US" sz="14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400" dirty="0">
                          <a:effectLst/>
                          <a:latin typeface="Calibri" panose="020F0502020204030204" pitchFamily="34" charset="0"/>
                          <a:ea typeface="Times New Roman" panose="02020603050405020304" pitchFamily="18" charset="0"/>
                          <a:cs typeface="Courier New" panose="02070309020205020404" pitchFamily="49" charset="0"/>
                        </a:rPr>
                        <a:t>none of the above</a:t>
                      </a:r>
                      <a:endParaRPr lang="en-CA" sz="16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2381982555"/>
                  </a:ext>
                </a:extLst>
              </a:tr>
            </a:tbl>
          </a:graphicData>
        </a:graphic>
      </p:graphicFrame>
      <p:sp>
        <p:nvSpPr>
          <p:cNvPr id="19" name="Oval 18"/>
          <p:cNvSpPr/>
          <p:nvPr/>
        </p:nvSpPr>
        <p:spPr>
          <a:xfrm>
            <a:off x="1459473" y="1078863"/>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1043608" y="206084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p:cNvGrpSpPr/>
          <p:nvPr/>
        </p:nvGrpSpPr>
        <p:grpSpPr>
          <a:xfrm>
            <a:off x="972488" y="3707018"/>
            <a:ext cx="7272808" cy="523706"/>
            <a:chOff x="972488" y="3707018"/>
            <a:chExt cx="7272808" cy="523706"/>
          </a:xfrm>
        </p:grpSpPr>
        <p:sp>
          <p:nvSpPr>
            <p:cNvPr id="21" name="Oval 20"/>
            <p:cNvSpPr/>
            <p:nvPr/>
          </p:nvSpPr>
          <p:spPr>
            <a:xfrm>
              <a:off x="4608892" y="370701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972488" y="3984503"/>
              <a:ext cx="7272808" cy="246221"/>
            </a:xfrm>
            <a:prstGeom prst="rect">
              <a:avLst/>
            </a:prstGeom>
            <a:noFill/>
          </p:spPr>
          <p:txBody>
            <a:bodyPr wrap="square" rtlCol="0">
              <a:spAutoFit/>
            </a:bodyPr>
            <a:lstStyle/>
            <a:p>
              <a:r>
                <a:rPr lang="en-US" sz="1000" i="1" dirty="0" smtClean="0">
                  <a:latin typeface="+mn-lt"/>
                </a:rPr>
                <a:t>A method cannot be both abstract and final</a:t>
              </a:r>
              <a:endParaRPr lang="en-CA" sz="1000" i="1" dirty="0">
                <a:latin typeface="+mn-lt"/>
              </a:endParaRPr>
            </a:p>
          </p:txBody>
        </p:sp>
      </p:grpSp>
      <p:sp>
        <p:nvSpPr>
          <p:cNvPr id="13" name="Oval 12"/>
          <p:cNvSpPr/>
          <p:nvPr/>
        </p:nvSpPr>
        <p:spPr>
          <a:xfrm>
            <a:off x="1021052" y="5386269"/>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4857006"/>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138126736"/>
              </p:ext>
            </p:extLst>
          </p:nvPr>
        </p:nvGraphicFramePr>
        <p:xfrm>
          <a:off x="539552" y="404664"/>
          <a:ext cx="8208912" cy="5425440"/>
        </p:xfrm>
        <a:graphic>
          <a:graphicData uri="http://schemas.openxmlformats.org/drawingml/2006/table">
            <a:tbl>
              <a:tblPr firstRow="1" firstCol="1" bandRow="1"/>
              <a:tblGrid>
                <a:gridCol w="445668">
                  <a:extLst>
                    <a:ext uri="{9D8B030D-6E8A-4147-A177-3AD203B41FA5}">
                      <a16:colId xmlns:a16="http://schemas.microsoft.com/office/drawing/2014/main" val="20000"/>
                    </a:ext>
                  </a:extLst>
                </a:gridCol>
                <a:gridCol w="7763244">
                  <a:extLst>
                    <a:ext uri="{9D8B030D-6E8A-4147-A177-3AD203B41FA5}">
                      <a16:colId xmlns:a16="http://schemas.microsoft.com/office/drawing/2014/main" val="20001"/>
                    </a:ext>
                  </a:extLst>
                </a:gridCol>
              </a:tblGrid>
              <a:tr h="0">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6.</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TRUE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or </a:t>
                      </a:r>
                      <a:r>
                        <a:rPr lang="en-US" sz="1600" b="1" dirty="0">
                          <a:effectLst/>
                          <a:latin typeface="Calibri" panose="020F0502020204030204" pitchFamily="34" charset="0"/>
                          <a:ea typeface="Times New Roman" panose="02020603050405020304" pitchFamily="18" charset="0"/>
                          <a:cs typeface="Courier New" panose="02070309020205020404" pitchFamily="49" charset="0"/>
                        </a:rPr>
                        <a:t>FALSE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(b): A no-</a:t>
                      </a:r>
                      <a:r>
                        <a:rPr lang="en-US" sz="1600" dirty="0" err="1">
                          <a:effectLst/>
                          <a:latin typeface="Calibri" panose="020F0502020204030204" pitchFamily="34" charset="0"/>
                          <a:ea typeface="Times New Roman" panose="02020603050405020304" pitchFamily="18" charset="0"/>
                          <a:cs typeface="Courier New" panose="02070309020205020404" pitchFamily="49" charset="0"/>
                        </a:rPr>
                        <a:t>arg</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constructor is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not</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an essential feature of a superclass if that superclass has no other constructors.  It is only when that superclass has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any</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constructors that a no-</a:t>
                      </a:r>
                      <a:r>
                        <a:rPr lang="en-US" sz="1600" dirty="0" err="1">
                          <a:effectLst/>
                          <a:latin typeface="Calibri" panose="020F0502020204030204" pitchFamily="34" charset="0"/>
                          <a:ea typeface="Times New Roman" panose="02020603050405020304" pitchFamily="18" charset="0"/>
                          <a:cs typeface="Courier New" panose="02070309020205020404" pitchFamily="49" charset="0"/>
                        </a:rPr>
                        <a:t>arg</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constructor becomes necessary.</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182880">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7.</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TRUE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or </a:t>
                      </a:r>
                      <a:r>
                        <a:rPr lang="en-US" sz="1600" b="1" dirty="0">
                          <a:effectLst/>
                          <a:latin typeface="Calibri" panose="020F0502020204030204" pitchFamily="34" charset="0"/>
                          <a:ea typeface="Times New Roman" panose="02020603050405020304" pitchFamily="18" charset="0"/>
                          <a:cs typeface="Courier New" panose="02070309020205020404" pitchFamily="49" charset="0"/>
                        </a:rPr>
                        <a:t>FALSE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(b): You cannot instantiate a class that contains an abstract member.</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4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r h="548640">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8.</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TRUE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or </a:t>
                      </a:r>
                      <a:r>
                        <a:rPr lang="en-US" sz="1600" b="1" dirty="0">
                          <a:effectLst/>
                          <a:latin typeface="Calibri" panose="020F0502020204030204" pitchFamily="34" charset="0"/>
                          <a:ea typeface="Times New Roman" panose="02020603050405020304" pitchFamily="18" charset="0"/>
                          <a:cs typeface="Courier New" panose="02070309020205020404" pitchFamily="49" charset="0"/>
                        </a:rPr>
                        <a:t>FALSE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(b): When using file IO, the term ‘input’ is used to indicate that data is taken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from</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program and input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into</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file.</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3020716313"/>
                  </a:ext>
                </a:extLst>
              </a:tr>
              <a:tr h="365760">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9.</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TRUE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or </a:t>
                      </a:r>
                      <a:r>
                        <a:rPr lang="en-US" sz="1600" b="1" dirty="0">
                          <a:effectLst/>
                          <a:latin typeface="Calibri" panose="020F0502020204030204" pitchFamily="34" charset="0"/>
                          <a:ea typeface="Times New Roman" panose="02020603050405020304" pitchFamily="18" charset="0"/>
                          <a:cs typeface="Courier New" panose="02070309020205020404" pitchFamily="49" charset="0"/>
                        </a:rPr>
                        <a:t>FALSE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(b): The abstract members of a superclass must always be overridden in its first non-abstract subclass.</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2772608265"/>
                  </a:ext>
                </a:extLst>
              </a:tr>
              <a:tr h="426720">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10.</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If a method is declared without an access modifier, then, assuming it is in a public class, its visibility is limited to</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(a) the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class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b) the package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(c) the project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(d) subclasses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(e) none of the above</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9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3706782569"/>
                  </a:ext>
                </a:extLst>
              </a:tr>
              <a:tr h="568776">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11.</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TRUE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or </a:t>
                      </a:r>
                      <a:r>
                        <a:rPr lang="en-US" sz="1600" b="1" dirty="0">
                          <a:effectLst/>
                          <a:latin typeface="Calibri" panose="020F0502020204030204" pitchFamily="34" charset="0"/>
                          <a:ea typeface="Times New Roman" panose="02020603050405020304" pitchFamily="18" charset="0"/>
                          <a:cs typeface="Courier New" panose="02070309020205020404" pitchFamily="49" charset="0"/>
                        </a:rPr>
                        <a:t>FALSE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(b): A UML diagram can only describe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is a</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and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has a</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relationships between classes, nothing else</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a:t>
                      </a:r>
                    </a:p>
                    <a:p>
                      <a:pPr marL="0" marR="0">
                        <a:spcBef>
                          <a:spcPts val="0"/>
                        </a:spcBef>
                        <a:spcAft>
                          <a:spcPts val="0"/>
                        </a:spcAft>
                      </a:pPr>
                      <a:endParaRPr lang="en-CA" sz="12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365416523"/>
                  </a:ext>
                </a:extLst>
              </a:tr>
              <a:tr h="426720">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12.</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Assume that </a:t>
                      </a:r>
                      <a:r>
                        <a:rPr lang="en-US" sz="1600" dirty="0">
                          <a:effectLst/>
                          <a:latin typeface="Courier New" panose="02070309020205020404" pitchFamily="49" charset="0"/>
                          <a:ea typeface="Times New Roman" panose="02020603050405020304" pitchFamily="18" charset="0"/>
                        </a:rPr>
                        <a:t>Classroom</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and </a:t>
                      </a:r>
                      <a:r>
                        <a:rPr lang="en-US" sz="1600" dirty="0">
                          <a:effectLst/>
                          <a:latin typeface="Courier New" panose="02070309020205020404" pitchFamily="49" charset="0"/>
                          <a:ea typeface="Times New Roman" panose="02020603050405020304" pitchFamily="18" charset="0"/>
                        </a:rPr>
                        <a:t>Room</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are two classes directly related by inheritance.  Given what you know about the relative complexity of </a:t>
                      </a:r>
                      <a:r>
                        <a:rPr lang="en-US" sz="1600" dirty="0" err="1">
                          <a:effectLst/>
                          <a:latin typeface="Calibri" panose="020F0502020204030204" pitchFamily="34" charset="0"/>
                          <a:ea typeface="Times New Roman" panose="02020603050405020304" pitchFamily="18" charset="0"/>
                          <a:cs typeface="Courier New" panose="02070309020205020404" pitchFamily="49" charset="0"/>
                        </a:rPr>
                        <a:t>superclasses</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and subclasses, which one of the following is most likely to be correct? </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                  (a)  </a:t>
                      </a:r>
                      <a:r>
                        <a:rPr lang="en-US" sz="1600" dirty="0">
                          <a:effectLst/>
                          <a:latin typeface="Courier New" panose="02070309020205020404" pitchFamily="49" charset="0"/>
                          <a:ea typeface="Times New Roman" panose="02020603050405020304" pitchFamily="18" charset="0"/>
                        </a:rPr>
                        <a:t>public class Room extends Classroom</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                  (b)  </a:t>
                      </a:r>
                      <a:r>
                        <a:rPr lang="en-US" sz="1600" dirty="0">
                          <a:effectLst/>
                          <a:latin typeface="Courier New" panose="02070309020205020404" pitchFamily="49" charset="0"/>
                          <a:ea typeface="Times New Roman" panose="02020603050405020304" pitchFamily="18" charset="0"/>
                        </a:rPr>
                        <a:t>public class Classroom extends Room</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305773602"/>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2</a:t>
            </a:fld>
            <a:endParaRPr lang="en-CA"/>
          </a:p>
        </p:txBody>
      </p:sp>
      <p:sp>
        <p:nvSpPr>
          <p:cNvPr id="10" name="Oval 9"/>
          <p:cNvSpPr/>
          <p:nvPr/>
        </p:nvSpPr>
        <p:spPr>
          <a:xfrm>
            <a:off x="1475656" y="35608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1466947" y="1253520"/>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2509798" y="170080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9" name="Oval 8"/>
          <p:cNvSpPr/>
          <p:nvPr/>
        </p:nvSpPr>
        <p:spPr>
          <a:xfrm>
            <a:off x="1466947" y="2343641"/>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2233221" y="3460656"/>
            <a:ext cx="353144"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1809569" y="5518640"/>
            <a:ext cx="353144"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516915" y="3869272"/>
            <a:ext cx="353144"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11072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9" grpId="0" animBg="1"/>
      <p:bldP spid="13" grpId="0" animBg="1"/>
      <p:bldP spid="14"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2990012569"/>
              </p:ext>
            </p:extLst>
          </p:nvPr>
        </p:nvGraphicFramePr>
        <p:xfrm>
          <a:off x="539552" y="476671"/>
          <a:ext cx="8280920" cy="5870809"/>
        </p:xfrm>
        <a:graphic>
          <a:graphicData uri="http://schemas.openxmlformats.org/drawingml/2006/table">
            <a:tbl>
              <a:tblPr firstRow="1" firstCol="1" bandRow="1"/>
              <a:tblGrid>
                <a:gridCol w="449577">
                  <a:extLst>
                    <a:ext uri="{9D8B030D-6E8A-4147-A177-3AD203B41FA5}">
                      <a16:colId xmlns:a16="http://schemas.microsoft.com/office/drawing/2014/main" val="20000"/>
                    </a:ext>
                  </a:extLst>
                </a:gridCol>
                <a:gridCol w="7831343">
                  <a:extLst>
                    <a:ext uri="{9D8B030D-6E8A-4147-A177-3AD203B41FA5}">
                      <a16:colId xmlns:a16="http://schemas.microsoft.com/office/drawing/2014/main" val="20001"/>
                    </a:ext>
                  </a:extLst>
                </a:gridCol>
              </a:tblGrid>
              <a:tr h="1008113">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13.</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Which one of the following symbols is used to indicate that a method is </a:t>
                      </a:r>
                      <a:r>
                        <a:rPr lang="en-US" sz="1600" dirty="0">
                          <a:effectLst/>
                          <a:latin typeface="Courier New" panose="02070309020205020404" pitchFamily="49" charset="0"/>
                          <a:ea typeface="Times New Roman" panose="02020603050405020304" pitchFamily="18" charset="0"/>
                        </a:rPr>
                        <a:t>protected</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in UML</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t>
                      </a:r>
                      <a:endParaRPr lang="en-CA" sz="18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  </a:t>
                      </a:r>
                      <a:r>
                        <a:rPr lang="en-US" sz="2800" dirty="0" smtClean="0">
                          <a:effectLst/>
                          <a:latin typeface="Calibri" panose="020F0502020204030204" pitchFamily="34" charset="0"/>
                          <a:ea typeface="Times New Roman" panose="02020603050405020304" pitchFamily="18" charset="0"/>
                          <a:cs typeface="Times New Roman" panose="02020603050405020304" pitchFamily="18" charset="0"/>
                        </a:rPr>
                        <a:t>-</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(b)  </a:t>
                      </a:r>
                      <a:r>
                        <a:rPr lang="en-US" sz="2000" dirty="0" smtClean="0">
                          <a:effectLst/>
                          <a:latin typeface="Calibri" panose="020F0502020204030204" pitchFamily="34" charset="0"/>
                          <a:ea typeface="Times New Roman" panose="02020603050405020304" pitchFamily="18" charset="0"/>
                          <a:cs typeface="Times New Roman" panose="02020603050405020304" pitchFamily="18" charset="0"/>
                        </a:rPr>
                        <a:t>+</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(c) </a:t>
                      </a:r>
                      <a:r>
                        <a:rPr lang="en-US" sz="2400" dirty="0" smtClean="0">
                          <a:effectLst/>
                          <a:latin typeface="Calibri" panose="020F0502020204030204" pitchFamily="34" charset="0"/>
                          <a:ea typeface="Times New Roman" panose="02020603050405020304" pitchFamily="18" charset="0"/>
                          <a:cs typeface="Times New Roman" panose="02020603050405020304" pitchFamily="18" charset="0"/>
                        </a:rPr>
                        <a:t>@</a:t>
                      </a:r>
                      <a:r>
                        <a:rPr lang="en-US" sz="2400" b="1"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(d) </a:t>
                      </a:r>
                      <a:r>
                        <a:rPr lang="en-US" sz="2400" dirty="0" smtClean="0">
                          <a:effectLst/>
                          <a:latin typeface="Calibri" panose="020F0502020204030204" pitchFamily="34" charset="0"/>
                          <a:ea typeface="Times New Roman" panose="02020603050405020304" pitchFamily="18" charset="0"/>
                          <a:cs typeface="Times New Roman" panose="02020603050405020304" pitchFamily="18" charset="0"/>
                        </a:rPr>
                        <a:t>#</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(e) none of the above</a:t>
                      </a:r>
                      <a:endParaRPr lang="en-CA" sz="18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430129">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14.</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Times New Roman" panose="02020603050405020304" pitchFamily="18" charset="0"/>
                        </a:rPr>
                        <a:t>TRUE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 or </a:t>
                      </a:r>
                      <a:r>
                        <a:rPr lang="en-US" sz="1600" b="1" dirty="0">
                          <a:effectLst/>
                          <a:latin typeface="Calibri" panose="020F0502020204030204" pitchFamily="34" charset="0"/>
                          <a:ea typeface="Times New Roman" panose="02020603050405020304" pitchFamily="18" charset="0"/>
                          <a:cs typeface="Times New Roman" panose="02020603050405020304" pitchFamily="18" charset="0"/>
                        </a:rPr>
                        <a:t>FALSE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(b): Subclasses inherit their superclass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constructors</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936104">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15.</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Which one of the following symbols is used to indicate inheritance between a superclass and its subclass</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t>
                      </a:r>
                    </a:p>
                    <a:p>
                      <a:pPr marL="0" marR="0">
                        <a:spcBef>
                          <a:spcPts val="0"/>
                        </a:spcBef>
                        <a:spcAft>
                          <a:spcPts val="0"/>
                        </a:spcAft>
                      </a:pPr>
                      <a:endParaRPr lang="en-US" sz="8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800" dirty="0" smtClean="0">
                          <a:effectLst/>
                          <a:latin typeface="+mn-lt"/>
                          <a:ea typeface="Times New Roman" panose="02020603050405020304" pitchFamily="18" charset="0"/>
                        </a:rPr>
                        <a:t>(a)                   (b)                         (c)                         (d)                    (e) none of the above</a:t>
                      </a:r>
                    </a:p>
                    <a:p>
                      <a:pPr marL="0" marR="0">
                        <a:spcBef>
                          <a:spcPts val="0"/>
                        </a:spcBef>
                        <a:spcAft>
                          <a:spcPts val="0"/>
                        </a:spcAft>
                      </a:pPr>
                      <a:endParaRPr lang="en-CA" sz="1000" dirty="0">
                        <a:effectLst/>
                        <a:latin typeface="+mn-lt"/>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3"/>
                  </a:ext>
                </a:extLst>
              </a:tr>
              <a:tr h="965691">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16.</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In Java File IO, the “try-with-resources” feature ensures that</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you must use the resources in the block of code that follows</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it is associated with error handling</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this is a special File IO method that opens both text-based and binary files</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default File IO resources will be employed in accessing the file</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none of the above</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4"/>
                  </a:ext>
                </a:extLst>
              </a:tr>
              <a:tr h="876986">
                <a:tc>
                  <a:txBody>
                    <a:bodyPr/>
                    <a:lstStyle/>
                    <a:p>
                      <a:pPr marL="0" marR="0" algn="ctr">
                        <a:spcBef>
                          <a:spcPts val="0"/>
                        </a:spcBef>
                        <a:spcAft>
                          <a:spcPts val="0"/>
                        </a:spcAft>
                      </a:pPr>
                      <a:r>
                        <a:rPr lang="en-US" sz="1800" b="1" smtClean="0">
                          <a:effectLst/>
                          <a:latin typeface="Calibri" panose="020F0502020204030204" pitchFamily="34" charset="0"/>
                          <a:ea typeface="Times New Roman" panose="02020603050405020304" pitchFamily="18" charset="0"/>
                          <a:cs typeface="Courier New" panose="02070309020205020404" pitchFamily="49" charset="0"/>
                        </a:rPr>
                        <a:t>17.</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Assume the following class</a:t>
                      </a:r>
                      <a:endParaRPr lang="en-CA" sz="18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700" dirty="0" smtClean="0">
                          <a:effectLst/>
                          <a:latin typeface="Calibri" panose="020F0502020204030204" pitchFamily="34" charset="0"/>
                          <a:ea typeface="Times New Roman" panose="02020603050405020304" pitchFamily="18" charset="0"/>
                          <a:cs typeface="Times New Roman" panose="02020603050405020304" pitchFamily="18" charset="0"/>
                        </a:rPr>
                        <a:t> </a:t>
                      </a:r>
                      <a:endParaRPr lang="en-CA" sz="4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ourier New" panose="02070309020205020404" pitchFamily="49" charset="0"/>
                          <a:ea typeface="Times New Roman" panose="02020603050405020304" pitchFamily="18" charset="0"/>
                        </a:rPr>
                        <a:t>    </a:t>
                      </a:r>
                      <a:r>
                        <a:rPr lang="en-US" sz="1400" dirty="0" smtClean="0">
                          <a:effectLst/>
                          <a:latin typeface="Courier New" panose="02070309020205020404" pitchFamily="49" charset="0"/>
                          <a:ea typeface="Times New Roman" panose="02020603050405020304" pitchFamily="18" charset="0"/>
                        </a:rPr>
                        <a:t>public class </a:t>
                      </a:r>
                      <a:r>
                        <a:rPr lang="en-US" sz="1400" dirty="0" err="1" smtClean="0">
                          <a:effectLst/>
                          <a:latin typeface="Courier New" panose="02070309020205020404" pitchFamily="49" charset="0"/>
                          <a:ea typeface="Times New Roman" panose="02020603050405020304" pitchFamily="18" charset="0"/>
                        </a:rPr>
                        <a:t>TestEven</a:t>
                      </a:r>
                      <a:r>
                        <a:rPr lang="en-US" sz="1400" dirty="0" smtClean="0">
                          <a:effectLst/>
                          <a:latin typeface="Courier New" panose="02070309020205020404" pitchFamily="49" charset="0"/>
                          <a:ea typeface="Times New Roman" panose="02020603050405020304" pitchFamily="18" charset="0"/>
                        </a:rPr>
                        <a:t>{</a:t>
                      </a:r>
                      <a:endParaRPr lang="en-CA" sz="16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smtClean="0">
                          <a:effectLst/>
                          <a:latin typeface="Courier New" panose="02070309020205020404" pitchFamily="49" charset="0"/>
                          <a:ea typeface="Times New Roman" panose="02020603050405020304" pitchFamily="18" charset="0"/>
                        </a:rPr>
                        <a:t>        public static </a:t>
                      </a:r>
                      <a:r>
                        <a:rPr lang="en-US" sz="1400" dirty="0" err="1" smtClean="0">
                          <a:effectLst/>
                          <a:latin typeface="Courier New" panose="02070309020205020404" pitchFamily="49" charset="0"/>
                          <a:ea typeface="Times New Roman" panose="02020603050405020304" pitchFamily="18" charset="0"/>
                        </a:rPr>
                        <a:t>boolean</a:t>
                      </a:r>
                      <a:r>
                        <a:rPr lang="en-US" sz="1400" dirty="0" smtClean="0">
                          <a:effectLst/>
                          <a:latin typeface="Courier New" panose="02070309020205020404" pitchFamily="49" charset="0"/>
                          <a:ea typeface="Times New Roman" panose="02020603050405020304" pitchFamily="18" charset="0"/>
                        </a:rPr>
                        <a:t> </a:t>
                      </a:r>
                      <a:r>
                        <a:rPr lang="en-US" sz="1400" dirty="0" err="1" smtClean="0">
                          <a:effectLst/>
                          <a:latin typeface="Courier New" panose="02070309020205020404" pitchFamily="49" charset="0"/>
                          <a:ea typeface="Times New Roman" panose="02020603050405020304" pitchFamily="18" charset="0"/>
                        </a:rPr>
                        <a:t>isEven</a:t>
                      </a:r>
                      <a:r>
                        <a:rPr lang="en-US" sz="1400" dirty="0" smtClean="0">
                          <a:effectLst/>
                          <a:latin typeface="Courier New" panose="02070309020205020404" pitchFamily="49" charset="0"/>
                          <a:ea typeface="Times New Roman" panose="02020603050405020304" pitchFamily="18" charset="0"/>
                        </a:rPr>
                        <a:t>(</a:t>
                      </a:r>
                      <a:r>
                        <a:rPr lang="en-US" sz="1400" dirty="0" err="1" smtClean="0">
                          <a:effectLst/>
                          <a:latin typeface="Courier New" panose="02070309020205020404" pitchFamily="49" charset="0"/>
                          <a:ea typeface="Times New Roman" panose="02020603050405020304" pitchFamily="18" charset="0"/>
                        </a:rPr>
                        <a:t>int</a:t>
                      </a:r>
                      <a:r>
                        <a:rPr lang="en-US" sz="1400" dirty="0" smtClean="0">
                          <a:effectLst/>
                          <a:latin typeface="Courier New" panose="02070309020205020404" pitchFamily="49" charset="0"/>
                          <a:ea typeface="Times New Roman" panose="02020603050405020304" pitchFamily="18" charset="0"/>
                        </a:rPr>
                        <a:t> number){</a:t>
                      </a:r>
                      <a:endParaRPr lang="en-CA" sz="16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smtClean="0">
                          <a:effectLst/>
                          <a:latin typeface="Courier New" panose="02070309020205020404" pitchFamily="49" charset="0"/>
                          <a:ea typeface="Times New Roman" panose="02020603050405020304" pitchFamily="18" charset="0"/>
                        </a:rPr>
                        <a:t>           return (number%2==0);</a:t>
                      </a:r>
                      <a:endParaRPr lang="en-CA" sz="16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smtClean="0">
                          <a:effectLst/>
                          <a:latin typeface="Courier New" panose="02070309020205020404" pitchFamily="49" charset="0"/>
                          <a:ea typeface="Times New Roman" panose="02020603050405020304" pitchFamily="18" charset="0"/>
                        </a:rPr>
                        <a:t>        }</a:t>
                      </a:r>
                      <a:endParaRPr lang="en-CA" sz="16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smtClean="0">
                          <a:effectLst/>
                          <a:latin typeface="Courier New" panose="02070309020205020404" pitchFamily="49" charset="0"/>
                          <a:ea typeface="Times New Roman" panose="02020603050405020304" pitchFamily="18" charset="0"/>
                        </a:rPr>
                        <a:t>     }    </a:t>
                      </a:r>
                      <a:r>
                        <a:rPr lang="en-US" sz="1400" dirty="0" smtClean="0">
                          <a:effectLst/>
                          <a:latin typeface="+mn-lt"/>
                          <a:ea typeface="Times New Roman" panose="02020603050405020304" pitchFamily="18" charset="0"/>
                        </a:rPr>
                        <a:t>// </a:t>
                      </a:r>
                      <a:r>
                        <a:rPr lang="en-US" sz="1400" dirty="0" err="1" smtClean="0">
                          <a:effectLst/>
                          <a:latin typeface="+mn-lt"/>
                          <a:ea typeface="Times New Roman" panose="02020603050405020304" pitchFamily="18" charset="0"/>
                        </a:rPr>
                        <a:t>con’t</a:t>
                      </a:r>
                      <a:r>
                        <a:rPr lang="en-US" sz="1400" dirty="0" smtClean="0">
                          <a:effectLst/>
                          <a:latin typeface="+mn-lt"/>
                          <a:ea typeface="Times New Roman" panose="02020603050405020304" pitchFamily="18" charset="0"/>
                        </a:rPr>
                        <a:t> next slide</a:t>
                      </a:r>
                      <a:endParaRPr lang="en-CA" sz="1600" dirty="0" smtClean="0">
                        <a:effectLst/>
                        <a:latin typeface="+mn-lt"/>
                        <a:ea typeface="Times New Roman" panose="02020603050405020304" pitchFamily="18" charset="0"/>
                      </a:endParaRPr>
                    </a:p>
                    <a:p>
                      <a:pPr marL="0" marR="0">
                        <a:spcBef>
                          <a:spcPts val="0"/>
                        </a:spcBef>
                        <a:spcAft>
                          <a:spcPts val="0"/>
                        </a:spcAft>
                      </a:pPr>
                      <a:r>
                        <a:rPr lang="en-US" sz="11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5"/>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3</a:t>
            </a:fld>
            <a:endParaRPr lang="en-CA"/>
          </a:p>
        </p:txBody>
      </p:sp>
      <p:sp>
        <p:nvSpPr>
          <p:cNvPr id="14" name="Oval 13"/>
          <p:cNvSpPr/>
          <p:nvPr/>
        </p:nvSpPr>
        <p:spPr>
          <a:xfrm>
            <a:off x="4991223" y="1054771"/>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511538" y="1500952"/>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5371708" y="2576643"/>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976724" y="4192733"/>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cxnSp>
        <p:nvCxnSpPr>
          <p:cNvPr id="11" name="Straight Arrow Connector 10"/>
          <p:cNvCxnSpPr/>
          <p:nvPr/>
        </p:nvCxnSpPr>
        <p:spPr>
          <a:xfrm>
            <a:off x="1403648" y="2772545"/>
            <a:ext cx="784422"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2662009" y="2576643"/>
            <a:ext cx="1045895" cy="312866"/>
            <a:chOff x="0" y="0"/>
            <a:chExt cx="771525" cy="142875"/>
          </a:xfrm>
        </p:grpSpPr>
        <p:sp>
          <p:nvSpPr>
            <p:cNvPr id="27" name="Flowchart: Decision 26"/>
            <p:cNvSpPr/>
            <p:nvPr/>
          </p:nvSpPr>
          <p:spPr>
            <a:xfrm>
              <a:off x="0" y="0"/>
              <a:ext cx="95250" cy="142875"/>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CA"/>
            </a:p>
          </p:txBody>
        </p:sp>
        <p:cxnSp>
          <p:nvCxnSpPr>
            <p:cNvPr id="28" name="Straight Connector 27"/>
            <p:cNvCxnSpPr/>
            <p:nvPr/>
          </p:nvCxnSpPr>
          <p:spPr>
            <a:xfrm>
              <a:off x="95250" y="76200"/>
              <a:ext cx="676275" cy="0"/>
            </a:xfrm>
            <a:prstGeom prst="line">
              <a:avLst/>
            </a:prstGeom>
            <a:ln w="25400"/>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4211960" y="2564904"/>
            <a:ext cx="1045895" cy="322404"/>
            <a:chOff x="0" y="0"/>
            <a:chExt cx="771525" cy="142875"/>
          </a:xfrm>
        </p:grpSpPr>
        <p:sp>
          <p:nvSpPr>
            <p:cNvPr id="25" name="Flowchart: Decision 24"/>
            <p:cNvSpPr/>
            <p:nvPr/>
          </p:nvSpPr>
          <p:spPr>
            <a:xfrm>
              <a:off x="0" y="0"/>
              <a:ext cx="95250" cy="142875"/>
            </a:xfrm>
            <a:prstGeom prst="flowChartDecision">
              <a:avLst/>
            </a:pr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CA"/>
            </a:p>
          </p:txBody>
        </p:sp>
        <p:cxnSp>
          <p:nvCxnSpPr>
            <p:cNvPr id="26" name="Straight Connector 25"/>
            <p:cNvCxnSpPr/>
            <p:nvPr/>
          </p:nvCxnSpPr>
          <p:spPr>
            <a:xfrm>
              <a:off x="95250" y="76200"/>
              <a:ext cx="676275" cy="0"/>
            </a:xfrm>
            <a:prstGeom prst="line">
              <a:avLst/>
            </a:prstGeom>
            <a:ln w="25400"/>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a:off x="5724128" y="2624337"/>
            <a:ext cx="864096" cy="265172"/>
            <a:chOff x="0" y="47625"/>
            <a:chExt cx="809625" cy="171412"/>
          </a:xfrm>
        </p:grpSpPr>
        <p:cxnSp>
          <p:nvCxnSpPr>
            <p:cNvPr id="23" name="Straight Connector 22"/>
            <p:cNvCxnSpPr/>
            <p:nvPr/>
          </p:nvCxnSpPr>
          <p:spPr>
            <a:xfrm>
              <a:off x="0" y="138179"/>
              <a:ext cx="676275" cy="0"/>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24" name="Isosceles Triangle 23"/>
            <p:cNvSpPr/>
            <p:nvPr/>
          </p:nvSpPr>
          <p:spPr>
            <a:xfrm rot="5400000">
              <a:off x="664248" y="73659"/>
              <a:ext cx="171412" cy="119343"/>
            </a:xfrm>
            <a:prstGeom prst="triangle">
              <a:avLst/>
            </a:pr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CA"/>
            </a:p>
          </p:txBody>
        </p:sp>
      </p:grpSp>
    </p:spTree>
    <p:extLst>
      <p:ext uri="{BB962C8B-B14F-4D97-AF65-F5344CB8AC3E}">
        <p14:creationId xmlns:p14="http://schemas.microsoft.com/office/powerpoint/2010/main" val="1111968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616876790"/>
              </p:ext>
            </p:extLst>
          </p:nvPr>
        </p:nvGraphicFramePr>
        <p:xfrm>
          <a:off x="683568" y="476672"/>
          <a:ext cx="8004820" cy="3282220"/>
        </p:xfrm>
        <a:graphic>
          <a:graphicData uri="http://schemas.openxmlformats.org/drawingml/2006/table">
            <a:tbl>
              <a:tblPr firstRow="1" firstCol="1" bandRow="1"/>
              <a:tblGrid>
                <a:gridCol w="434588">
                  <a:extLst>
                    <a:ext uri="{9D8B030D-6E8A-4147-A177-3AD203B41FA5}">
                      <a16:colId xmlns:a16="http://schemas.microsoft.com/office/drawing/2014/main" val="20000"/>
                    </a:ext>
                  </a:extLst>
                </a:gridCol>
                <a:gridCol w="7570232">
                  <a:extLst>
                    <a:ext uri="{9D8B030D-6E8A-4147-A177-3AD203B41FA5}">
                      <a16:colId xmlns:a16="http://schemas.microsoft.com/office/drawing/2014/main" val="20001"/>
                    </a:ext>
                  </a:extLst>
                </a:gridCol>
              </a:tblGrid>
              <a:tr h="1296144">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17.</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Times New Roman" panose="02020603050405020304" pitchFamily="18" charset="0"/>
                        </a:rPr>
                        <a:t>(</a:t>
                      </a:r>
                      <a:r>
                        <a:rPr lang="en-US" sz="1600" b="1" dirty="0" err="1" smtClean="0">
                          <a:effectLst/>
                          <a:latin typeface="Calibri" panose="020F0502020204030204" pitchFamily="34" charset="0"/>
                          <a:ea typeface="Times New Roman" panose="02020603050405020304" pitchFamily="18" charset="0"/>
                          <a:cs typeface="Times New Roman" panose="02020603050405020304" pitchFamily="18" charset="0"/>
                        </a:rPr>
                        <a:t>con’t</a:t>
                      </a:r>
                      <a:r>
                        <a:rPr lang="en-US" sz="1600" b="1"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Which one of the following JUnit methods would you probably use to test  </a:t>
                      </a:r>
                      <a:r>
                        <a:rPr lang="en-US" sz="1600" dirty="0" err="1" smtClean="0">
                          <a:effectLst/>
                          <a:latin typeface="Courier New" panose="02070309020205020404" pitchFamily="49" charset="0"/>
                          <a:ea typeface="Times New Roman" panose="02020603050405020304" pitchFamily="18" charset="0"/>
                        </a:rPr>
                        <a:t>TestEven.isEven</a:t>
                      </a:r>
                      <a:r>
                        <a:rPr lang="en-US" sz="1600" dirty="0" smtClean="0">
                          <a:effectLst/>
                          <a:latin typeface="Courier New" panose="02070309020205020404" pitchFamily="49" charset="0"/>
                          <a:ea typeface="Times New Roman" panose="02020603050405020304" pitchFamily="18" charset="0"/>
                        </a:rPr>
                        <a:t>(3)</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800" dirty="0" smtClean="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  </a:t>
                      </a:r>
                      <a:r>
                        <a:rPr lang="en-US" sz="1600" dirty="0" err="1" smtClean="0">
                          <a:effectLst/>
                          <a:latin typeface="Courier New" panose="02070309020205020404" pitchFamily="49" charset="0"/>
                          <a:ea typeface="Times New Roman" panose="02020603050405020304" pitchFamily="18" charset="0"/>
                        </a:rPr>
                        <a:t>assertBoolean</a:t>
                      </a:r>
                      <a:r>
                        <a:rPr lang="en-US" sz="1600" dirty="0" smtClean="0">
                          <a:effectLst/>
                          <a:latin typeface="Courier New" panose="02070309020205020404" pitchFamily="49" charset="0"/>
                          <a:ea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(b)   </a:t>
                      </a:r>
                      <a:r>
                        <a:rPr lang="en-US" sz="1600" dirty="0" err="1" smtClean="0">
                          <a:effectLst/>
                          <a:latin typeface="Courier New" panose="02070309020205020404" pitchFamily="49" charset="0"/>
                          <a:ea typeface="Times New Roman" panose="02020603050405020304" pitchFamily="18" charset="0"/>
                        </a:rPr>
                        <a:t>assertTrue</a:t>
                      </a:r>
                      <a:r>
                        <a:rPr lang="en-US" sz="1600" dirty="0" smtClean="0">
                          <a:effectLst/>
                          <a:latin typeface="Courier New" panose="02070309020205020404" pitchFamily="49" charset="0"/>
                          <a:ea typeface="Times New Roman" panose="02020603050405020304" pitchFamily="18" charset="0"/>
                        </a:rPr>
                        <a:t>()</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(c) </a:t>
                      </a:r>
                      <a:r>
                        <a:rPr lang="en-US" sz="1600" dirty="0" err="1" smtClean="0">
                          <a:effectLst/>
                          <a:latin typeface="Courier New" panose="02070309020205020404" pitchFamily="49" charset="0"/>
                          <a:ea typeface="Times New Roman" panose="02020603050405020304" pitchFamily="18" charset="0"/>
                        </a:rPr>
                        <a:t>assertFalse</a:t>
                      </a:r>
                      <a:r>
                        <a:rPr lang="en-US" sz="1600" dirty="0" smtClean="0">
                          <a:effectLst/>
                          <a:latin typeface="Courier New" panose="02070309020205020404" pitchFamily="49" charset="0"/>
                          <a:ea typeface="Times New Roman" panose="02020603050405020304" pitchFamily="18" charset="0"/>
                        </a:rPr>
                        <a:t>()</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(d) </a:t>
                      </a:r>
                      <a:r>
                        <a:rPr lang="en-US" sz="1600" dirty="0" err="1" smtClean="0">
                          <a:effectLst/>
                          <a:latin typeface="Courier New" panose="02070309020205020404" pitchFamily="49" charset="0"/>
                          <a:ea typeface="Times New Roman" panose="02020603050405020304" pitchFamily="18" charset="0"/>
                        </a:rPr>
                        <a:t>assertEquals</a:t>
                      </a:r>
                      <a:r>
                        <a:rPr lang="en-US" sz="1600" dirty="0" smtClean="0">
                          <a:effectLst/>
                          <a:latin typeface="Courier New" panose="02070309020205020404" pitchFamily="49" charset="0"/>
                          <a:ea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(e) none of the above      </a:t>
                      </a:r>
                      <a:endParaRPr lang="en-CA" sz="18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CA" sz="9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381724">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18.</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Times New Roman" panose="02020603050405020304" pitchFamily="18" charset="0"/>
                        </a:rPr>
                        <a:t>TRUE</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(a) or </a:t>
                      </a:r>
                      <a:r>
                        <a:rPr lang="en-US" sz="1600" b="1" dirty="0" smtClean="0">
                          <a:effectLst/>
                          <a:latin typeface="Calibri" panose="020F0502020204030204" pitchFamily="34" charset="0"/>
                          <a:ea typeface="Times New Roman" panose="02020603050405020304" pitchFamily="18" charset="0"/>
                          <a:cs typeface="Times New Roman" panose="02020603050405020304" pitchFamily="18" charset="0"/>
                        </a:rPr>
                        <a:t>FALSE</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(b): Every class has a superclass </a:t>
                      </a:r>
                      <a:endParaRPr lang="en-CA" sz="1800" dirty="0" smtClean="0">
                        <a:effectLst/>
                        <a:latin typeface="Times New Roman" panose="02020603050405020304" pitchFamily="18" charset="0"/>
                        <a:ea typeface="Times New Roman" panose="02020603050405020304" pitchFamily="18" charset="0"/>
                      </a:endParaRPr>
                    </a:p>
                    <a:p>
                      <a:pPr marL="0" marR="0" algn="l">
                        <a:spcBef>
                          <a:spcPts val="0"/>
                        </a:spcBef>
                        <a:spcAft>
                          <a:spcPts val="0"/>
                        </a:spcAft>
                      </a:pPr>
                      <a:r>
                        <a:rPr lang="en-US" sz="9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0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964272">
                <a:tc>
                  <a:txBody>
                    <a:bodyPr/>
                    <a:lstStyle/>
                    <a:p>
                      <a:pPr marL="0" marR="0" algn="ctr">
                        <a:spcBef>
                          <a:spcPts val="0"/>
                        </a:spcBef>
                        <a:spcAft>
                          <a:spcPts val="0"/>
                        </a:spcAft>
                      </a:pP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lgn="ctr">
                        <a:spcBef>
                          <a:spcPts val="0"/>
                        </a:spcBef>
                        <a:spcAft>
                          <a:spcPts val="0"/>
                        </a:spcAft>
                      </a:pPr>
                      <a:r>
                        <a:rPr lang="en-US" sz="1400" i="1" dirty="0" smtClean="0">
                          <a:effectLst/>
                          <a:latin typeface="Times New Roman" panose="02020603050405020304" pitchFamily="18" charset="0"/>
                          <a:ea typeface="Times New Roman" panose="02020603050405020304" pitchFamily="18" charset="0"/>
                        </a:rPr>
                        <a:t>Note: for the questions below, you may find the following JavaFX UML diagram useful</a:t>
                      </a:r>
                    </a:p>
                    <a:p>
                      <a:pPr marL="0" marR="0" algn="ctr">
                        <a:spcBef>
                          <a:spcPts val="0"/>
                        </a:spcBef>
                        <a:spcAft>
                          <a:spcPts val="0"/>
                        </a:spcAft>
                      </a:pPr>
                      <a:endParaRPr lang="en-US" sz="1400" i="1" dirty="0" smtClean="0">
                        <a:effectLst/>
                        <a:latin typeface="Times New Roman" panose="02020603050405020304" pitchFamily="18" charset="0"/>
                        <a:ea typeface="Times New Roman" panose="02020603050405020304" pitchFamily="18" charset="0"/>
                      </a:endParaRPr>
                    </a:p>
                    <a:p>
                      <a:pPr marL="0" marR="0" algn="ctr">
                        <a:spcBef>
                          <a:spcPts val="0"/>
                        </a:spcBef>
                        <a:spcAft>
                          <a:spcPts val="0"/>
                        </a:spcAft>
                      </a:pPr>
                      <a:endParaRPr lang="en-CA" sz="1400" i="1"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r h="320040">
                <a:tc>
                  <a:txBody>
                    <a:bodyPr/>
                    <a:lstStyle/>
                    <a:p>
                      <a:pPr marL="0" marR="0" algn="ctr">
                        <a:spcBef>
                          <a:spcPts val="0"/>
                        </a:spcBef>
                        <a:spcAft>
                          <a:spcPts val="0"/>
                        </a:spcAft>
                      </a:pP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lvl="0" indent="0">
                        <a:spcBef>
                          <a:spcPts val="0"/>
                        </a:spcBef>
                        <a:spcAft>
                          <a:spcPts val="0"/>
                        </a:spcAft>
                        <a:buFont typeface="+mj-lt"/>
                        <a:buNone/>
                      </a:pPr>
                      <a:endParaRPr lang="en-CA" sz="10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3"/>
                  </a:ext>
                </a:extLst>
              </a:tr>
              <a:tr h="320040">
                <a:tc>
                  <a:txBody>
                    <a:bodyPr/>
                    <a:lstStyle/>
                    <a:p>
                      <a:pPr marL="0" marR="0" algn="ctr">
                        <a:spcBef>
                          <a:spcPts val="0"/>
                        </a:spcBef>
                        <a:spcAft>
                          <a:spcPts val="0"/>
                        </a:spcAft>
                      </a:pP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342900" marR="0" lvl="0" indent="-342900">
                        <a:spcBef>
                          <a:spcPts val="0"/>
                        </a:spcBef>
                        <a:spcAft>
                          <a:spcPts val="0"/>
                        </a:spcAft>
                        <a:buFont typeface="+mj-lt"/>
                        <a:buAutoNum type="alphaLcParenBoth"/>
                      </a:pP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3994382815"/>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4</a:t>
            </a:fld>
            <a:endParaRPr lang="en-CA"/>
          </a:p>
        </p:txBody>
      </p:sp>
      <p:sp>
        <p:nvSpPr>
          <p:cNvPr id="14" name="Oval 13"/>
          <p:cNvSpPr/>
          <p:nvPr/>
        </p:nvSpPr>
        <p:spPr>
          <a:xfrm>
            <a:off x="6625396" y="103531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639380" y="1746689"/>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pic>
        <p:nvPicPr>
          <p:cNvPr id="3" name="Picture 2"/>
          <p:cNvPicPr>
            <a:picLocks noChangeAspect="1"/>
          </p:cNvPicPr>
          <p:nvPr/>
        </p:nvPicPr>
        <p:blipFill>
          <a:blip r:embed="rId2"/>
          <a:stretch>
            <a:fillRect/>
          </a:stretch>
        </p:blipFill>
        <p:spPr>
          <a:xfrm>
            <a:off x="1366057" y="2708920"/>
            <a:ext cx="6701315" cy="2952328"/>
          </a:xfrm>
          <a:prstGeom prst="rect">
            <a:avLst/>
          </a:prstGeom>
        </p:spPr>
      </p:pic>
    </p:spTree>
    <p:extLst>
      <p:ext uri="{BB962C8B-B14F-4D97-AF65-F5344CB8AC3E}">
        <p14:creationId xmlns:p14="http://schemas.microsoft.com/office/powerpoint/2010/main" val="1731142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187957955"/>
              </p:ext>
            </p:extLst>
          </p:nvPr>
        </p:nvGraphicFramePr>
        <p:xfrm>
          <a:off x="442761" y="188640"/>
          <a:ext cx="8280920" cy="3199399"/>
        </p:xfrm>
        <a:graphic>
          <a:graphicData uri="http://schemas.openxmlformats.org/drawingml/2006/table">
            <a:tbl>
              <a:tblPr firstRow="1" firstCol="1" bandRow="1"/>
              <a:tblGrid>
                <a:gridCol w="449577">
                  <a:extLst>
                    <a:ext uri="{9D8B030D-6E8A-4147-A177-3AD203B41FA5}">
                      <a16:colId xmlns:a16="http://schemas.microsoft.com/office/drawing/2014/main" val="20000"/>
                    </a:ext>
                  </a:extLst>
                </a:gridCol>
                <a:gridCol w="7831343">
                  <a:extLst>
                    <a:ext uri="{9D8B030D-6E8A-4147-A177-3AD203B41FA5}">
                      <a16:colId xmlns:a16="http://schemas.microsoft.com/office/drawing/2014/main" val="20001"/>
                    </a:ext>
                  </a:extLst>
                </a:gridCol>
              </a:tblGrid>
              <a:tr h="839511">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19.</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Which one of the following </a:t>
                      </a:r>
                      <a:r>
                        <a:rPr lang="en-US" sz="1600" dirty="0">
                          <a:effectLst/>
                          <a:latin typeface="Courier New" panose="02070309020205020404" pitchFamily="49" charset="0"/>
                          <a:ea typeface="Times New Roman" panose="02020603050405020304" pitchFamily="18" charset="0"/>
                        </a:rPr>
                        <a:t>Application</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methods starts the execution of a JavaFX application, before all the others?</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(a) </a:t>
                      </a:r>
                      <a:r>
                        <a:rPr lang="en-US" sz="1600" dirty="0">
                          <a:effectLst/>
                          <a:latin typeface="Courier New" panose="02070309020205020404" pitchFamily="49" charset="0"/>
                          <a:ea typeface="Times New Roman" panose="02020603050405020304" pitchFamily="18" charset="0"/>
                        </a:rPr>
                        <a:t>launch()</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(b) </a:t>
                      </a:r>
                      <a:r>
                        <a:rPr lang="en-US" sz="1600" dirty="0">
                          <a:effectLst/>
                          <a:latin typeface="Courier New" panose="02070309020205020404" pitchFamily="49" charset="0"/>
                          <a:ea typeface="Times New Roman" panose="02020603050405020304" pitchFamily="18" charset="0"/>
                        </a:rPr>
                        <a:t>start()</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(c) </a:t>
                      </a:r>
                      <a:r>
                        <a:rPr lang="en-US" sz="1600" dirty="0" err="1">
                          <a:effectLst/>
                          <a:latin typeface="Courier New" panose="02070309020205020404" pitchFamily="49" charset="0"/>
                          <a:ea typeface="Times New Roman" panose="02020603050405020304" pitchFamily="18" charset="0"/>
                        </a:rPr>
                        <a:t>init</a:t>
                      </a:r>
                      <a:r>
                        <a:rPr lang="en-US" sz="1600" dirty="0">
                          <a:effectLst/>
                          <a:latin typeface="Courier New" panose="02070309020205020404" pitchFamily="49" charset="0"/>
                          <a:ea typeface="Times New Roman" panose="02020603050405020304" pitchFamily="18" charset="0"/>
                        </a:rPr>
                        <a:t>()</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(d) </a:t>
                      </a:r>
                      <a:r>
                        <a:rPr lang="en-US" sz="1600" dirty="0">
                          <a:effectLst/>
                          <a:latin typeface="Courier New" panose="02070309020205020404" pitchFamily="49" charset="0"/>
                          <a:ea typeface="Times New Roman" panose="02020603050405020304" pitchFamily="18" charset="0"/>
                        </a:rPr>
                        <a:t>stop()</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(e) none of the above</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380218">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20. </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Times New Roman" panose="02020603050405020304" pitchFamily="18" charset="0"/>
                        </a:rPr>
                        <a:t>TRUE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 or </a:t>
                      </a:r>
                      <a:r>
                        <a:rPr lang="en-US" sz="1600" b="1" dirty="0">
                          <a:effectLst/>
                          <a:latin typeface="Calibri" panose="020F0502020204030204" pitchFamily="34" charset="0"/>
                          <a:ea typeface="Times New Roman" panose="02020603050405020304" pitchFamily="18" charset="0"/>
                          <a:cs typeface="Times New Roman" panose="02020603050405020304" pitchFamily="18" charset="0"/>
                        </a:rPr>
                        <a:t>FALSE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(b) : Any variable that holds a </a:t>
                      </a:r>
                      <a:r>
                        <a:rPr lang="en-US" sz="1600" dirty="0">
                          <a:effectLst/>
                          <a:latin typeface="Courier New" panose="02070309020205020404" pitchFamily="49" charset="0"/>
                          <a:ea typeface="Times New Roman" panose="02020603050405020304" pitchFamily="18" charset="0"/>
                        </a:rPr>
                        <a:t>Stage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object should never be declared </a:t>
                      </a:r>
                      <a:r>
                        <a:rPr lang="en-US" sz="1600" dirty="0">
                          <a:effectLst/>
                          <a:latin typeface="Courier New" panose="02070309020205020404" pitchFamily="49" charset="0"/>
                          <a:ea typeface="Times New Roman" panose="02020603050405020304" pitchFamily="18" charset="0"/>
                        </a:rPr>
                        <a:t>final.</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1100" dirty="0" smtClean="0">
                        <a:effectLst/>
                        <a:latin typeface="Calibri" panose="020F0502020204030204" pitchFamily="34" charset="0"/>
                        <a:ea typeface="Times New Roman" panose="02020603050405020304" pitchFamily="18" charset="0"/>
                        <a:cs typeface="Times New Roman" panose="02020603050405020304" pitchFamily="18" charset="0"/>
                      </a:endParaRPr>
                    </a:p>
                    <a:p>
                      <a:pPr marL="0" marR="0">
                        <a:spcBef>
                          <a:spcPts val="0"/>
                        </a:spcBef>
                        <a:spcAft>
                          <a:spcPts val="0"/>
                        </a:spcAft>
                      </a:pP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882919">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21.</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CA" sz="1600" dirty="0" smtClean="0">
                          <a:solidFill>
                            <a:srgbClr val="000000"/>
                          </a:solidFill>
                          <a:effectLst/>
                          <a:latin typeface="Calibri" panose="020F0502020204030204" pitchFamily="34" charset="0"/>
                          <a:ea typeface="Times New Roman" panose="02020603050405020304" pitchFamily="18" charset="0"/>
                        </a:rPr>
                        <a:t>Which one of the following classes supplies methods to its subclasses designed to handle collections of “children”?</a:t>
                      </a:r>
                      <a:endParaRPr lang="en-CA" sz="16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CA" sz="1600" dirty="0" smtClean="0">
                          <a:solidFill>
                            <a:srgbClr val="000000"/>
                          </a:solidFill>
                          <a:effectLst/>
                          <a:latin typeface="Calibri" panose="020F0502020204030204" pitchFamily="34" charset="0"/>
                          <a:ea typeface="Times New Roman" panose="02020603050405020304" pitchFamily="18" charset="0"/>
                        </a:rPr>
                        <a:t>(a)</a:t>
                      </a:r>
                      <a:r>
                        <a:rPr lang="en-CA" sz="1600" dirty="0" smtClean="0">
                          <a:solidFill>
                            <a:srgbClr val="000000"/>
                          </a:solidFill>
                          <a:effectLst/>
                          <a:latin typeface="Courier New" panose="02070309020205020404" pitchFamily="49" charset="0"/>
                          <a:ea typeface="Times New Roman" panose="02020603050405020304" pitchFamily="18" charset="0"/>
                        </a:rPr>
                        <a:t> node    (</a:t>
                      </a:r>
                      <a:r>
                        <a:rPr lang="en-CA" sz="1600" dirty="0" smtClean="0">
                          <a:solidFill>
                            <a:srgbClr val="000000"/>
                          </a:solidFill>
                          <a:effectLst/>
                          <a:latin typeface="Calibri" panose="020F0502020204030204" pitchFamily="34" charset="0"/>
                          <a:ea typeface="Times New Roman" panose="02020603050405020304" pitchFamily="18" charset="0"/>
                        </a:rPr>
                        <a:t>b) </a:t>
                      </a:r>
                      <a:r>
                        <a:rPr lang="en-CA" sz="1600" dirty="0" smtClean="0">
                          <a:solidFill>
                            <a:srgbClr val="000000"/>
                          </a:solidFill>
                          <a:effectLst/>
                          <a:latin typeface="Courier New" panose="02070309020205020404" pitchFamily="49" charset="0"/>
                          <a:ea typeface="Times New Roman" panose="02020603050405020304" pitchFamily="18" charset="0"/>
                        </a:rPr>
                        <a:t>control   (</a:t>
                      </a:r>
                      <a:r>
                        <a:rPr lang="en-CA" sz="1600" dirty="0" smtClean="0">
                          <a:solidFill>
                            <a:srgbClr val="000000"/>
                          </a:solidFill>
                          <a:effectLst/>
                          <a:latin typeface="Calibri" panose="020F0502020204030204" pitchFamily="34" charset="0"/>
                          <a:ea typeface="Times New Roman" panose="02020603050405020304" pitchFamily="18" charset="0"/>
                        </a:rPr>
                        <a:t>c) </a:t>
                      </a:r>
                      <a:r>
                        <a:rPr lang="en-CA" sz="1600" dirty="0" smtClean="0">
                          <a:solidFill>
                            <a:srgbClr val="000000"/>
                          </a:solidFill>
                          <a:effectLst/>
                          <a:latin typeface="Courier New" panose="02070309020205020404" pitchFamily="49" charset="0"/>
                          <a:ea typeface="Times New Roman" panose="02020603050405020304" pitchFamily="18" charset="0"/>
                        </a:rPr>
                        <a:t>pane    (</a:t>
                      </a:r>
                      <a:r>
                        <a:rPr lang="en-CA" sz="1600" dirty="0" smtClean="0">
                          <a:solidFill>
                            <a:srgbClr val="000000"/>
                          </a:solidFill>
                          <a:effectLst/>
                          <a:latin typeface="Calibri" panose="020F0502020204030204" pitchFamily="34" charset="0"/>
                          <a:ea typeface="Times New Roman" panose="02020603050405020304" pitchFamily="18" charset="0"/>
                        </a:rPr>
                        <a:t>d) </a:t>
                      </a:r>
                      <a:r>
                        <a:rPr lang="en-CA" sz="1600" dirty="0" smtClean="0">
                          <a:solidFill>
                            <a:srgbClr val="000000"/>
                          </a:solidFill>
                          <a:effectLst/>
                          <a:latin typeface="Courier New" panose="02070309020205020404" pitchFamily="49" charset="0"/>
                          <a:ea typeface="Times New Roman" panose="02020603050405020304" pitchFamily="18" charset="0"/>
                        </a:rPr>
                        <a:t>parent   (</a:t>
                      </a:r>
                      <a:r>
                        <a:rPr lang="en-CA" sz="1600" dirty="0" smtClean="0">
                          <a:solidFill>
                            <a:srgbClr val="000000"/>
                          </a:solidFill>
                          <a:effectLst/>
                          <a:latin typeface="Calibri" panose="020F0502020204030204" pitchFamily="34" charset="0"/>
                          <a:ea typeface="Times New Roman" panose="02020603050405020304" pitchFamily="18" charset="0"/>
                        </a:rPr>
                        <a:t>e) none of the above</a:t>
                      </a:r>
                      <a:endParaRPr lang="en-CA" sz="1600" dirty="0" smtClean="0">
                        <a:effectLst/>
                        <a:latin typeface="Times New Roman" panose="02020603050405020304" pitchFamily="18" charset="0"/>
                        <a:ea typeface="Times New Roman" panose="02020603050405020304" pitchFamily="18" charset="0"/>
                      </a:endParaRPr>
                    </a:p>
                    <a:p>
                      <a:endParaRPr lang="en-CA" sz="600" dirty="0"/>
                    </a:p>
                  </a:txBody>
                  <a:tcPr marL="68580" marR="68580" marT="0" marB="0">
                    <a:lnL>
                      <a:noFill/>
                    </a:lnL>
                    <a:lnR>
                      <a:noFill/>
                    </a:lnR>
                    <a:lnT>
                      <a:noFill/>
                    </a:lnT>
                    <a:lnB>
                      <a:noFill/>
                    </a:lnB>
                  </a:tcPr>
                </a:tc>
                <a:extLst>
                  <a:ext uri="{0D108BD9-81ED-4DB2-BD59-A6C34878D82A}">
                    <a16:rowId xmlns:a16="http://schemas.microsoft.com/office/drawing/2014/main" val="10002"/>
                  </a:ext>
                </a:extLst>
              </a:tr>
              <a:tr h="243840">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22.</a:t>
                      </a: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Times New Roman" panose="02020603050405020304" pitchFamily="18" charset="0"/>
                        </a:rPr>
                        <a:t>TRUE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 or </a:t>
                      </a:r>
                      <a:r>
                        <a:rPr lang="en-US" sz="1600" b="1" dirty="0">
                          <a:effectLst/>
                          <a:latin typeface="Calibri" panose="020F0502020204030204" pitchFamily="34" charset="0"/>
                          <a:ea typeface="Times New Roman" panose="02020603050405020304" pitchFamily="18" charset="0"/>
                          <a:cs typeface="Times New Roman" panose="02020603050405020304" pitchFamily="18" charset="0"/>
                        </a:rPr>
                        <a:t>FALSE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(b): Graphical applications in JavaFX are </a:t>
                      </a:r>
                      <a:r>
                        <a:rPr lang="en-US" sz="1600" i="1" dirty="0">
                          <a:effectLst/>
                          <a:latin typeface="Calibri" panose="020F0502020204030204" pitchFamily="34" charset="0"/>
                          <a:ea typeface="Times New Roman" panose="02020603050405020304" pitchFamily="18" charset="0"/>
                          <a:cs typeface="Times New Roman" panose="02020603050405020304" pitchFamily="18" charset="0"/>
                        </a:rPr>
                        <a:t>event driven</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4173497720"/>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5</a:t>
            </a:fld>
            <a:endParaRPr lang="en-CA"/>
          </a:p>
        </p:txBody>
      </p:sp>
      <p:sp>
        <p:nvSpPr>
          <p:cNvPr id="15" name="Oval 14"/>
          <p:cNvSpPr/>
          <p:nvPr/>
        </p:nvSpPr>
        <p:spPr>
          <a:xfrm>
            <a:off x="873699" y="62068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5121937" y="243667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6151" name="Group 11"/>
          <p:cNvGrpSpPr>
            <a:grpSpLocks/>
          </p:cNvGrpSpPr>
          <p:nvPr/>
        </p:nvGrpSpPr>
        <p:grpSpPr bwMode="auto">
          <a:xfrm>
            <a:off x="239713" y="6350"/>
            <a:ext cx="771525" cy="142875"/>
            <a:chOff x="0" y="0"/>
            <a:chExt cx="7715" cy="1428"/>
          </a:xfrm>
        </p:grpSpPr>
      </p:grpSp>
      <p:grpSp>
        <p:nvGrpSpPr>
          <p:cNvPr id="6148" name="Group 14"/>
          <p:cNvGrpSpPr>
            <a:grpSpLocks/>
          </p:cNvGrpSpPr>
          <p:nvPr/>
        </p:nvGrpSpPr>
        <p:grpSpPr bwMode="auto">
          <a:xfrm>
            <a:off x="236538" y="6350"/>
            <a:ext cx="771525" cy="142875"/>
            <a:chOff x="0" y="0"/>
            <a:chExt cx="7715" cy="1428"/>
          </a:xfrm>
        </p:grpSpPr>
      </p:grpSp>
      <p:grpSp>
        <p:nvGrpSpPr>
          <p:cNvPr id="6145" name="Group 17"/>
          <p:cNvGrpSpPr>
            <a:grpSpLocks/>
          </p:cNvGrpSpPr>
          <p:nvPr/>
        </p:nvGrpSpPr>
        <p:grpSpPr bwMode="auto">
          <a:xfrm>
            <a:off x="190500" y="6350"/>
            <a:ext cx="809625" cy="171450"/>
            <a:chOff x="0" y="476"/>
            <a:chExt cx="8096" cy="1714"/>
          </a:xfrm>
        </p:grpSpPr>
      </p:grpSp>
      <p:grpSp>
        <p:nvGrpSpPr>
          <p:cNvPr id="6161" name="Group 17"/>
          <p:cNvGrpSpPr>
            <a:grpSpLocks/>
          </p:cNvGrpSpPr>
          <p:nvPr/>
        </p:nvGrpSpPr>
        <p:grpSpPr bwMode="auto">
          <a:xfrm>
            <a:off x="239713" y="6350"/>
            <a:ext cx="771525" cy="142875"/>
            <a:chOff x="0" y="0"/>
            <a:chExt cx="7715" cy="1428"/>
          </a:xfrm>
        </p:grpSpPr>
      </p:grpSp>
      <p:grpSp>
        <p:nvGrpSpPr>
          <p:cNvPr id="6158" name="Group 14"/>
          <p:cNvGrpSpPr>
            <a:grpSpLocks/>
          </p:cNvGrpSpPr>
          <p:nvPr/>
        </p:nvGrpSpPr>
        <p:grpSpPr bwMode="auto">
          <a:xfrm>
            <a:off x="236538" y="6350"/>
            <a:ext cx="771525" cy="142875"/>
            <a:chOff x="0" y="0"/>
            <a:chExt cx="7715" cy="1428"/>
          </a:xfrm>
        </p:grpSpPr>
      </p:grpSp>
      <p:grpSp>
        <p:nvGrpSpPr>
          <p:cNvPr id="6155" name="Group 11"/>
          <p:cNvGrpSpPr>
            <a:grpSpLocks/>
          </p:cNvGrpSpPr>
          <p:nvPr/>
        </p:nvGrpSpPr>
        <p:grpSpPr bwMode="auto">
          <a:xfrm>
            <a:off x="190500" y="6350"/>
            <a:ext cx="809625" cy="171450"/>
            <a:chOff x="0" y="476"/>
            <a:chExt cx="8096" cy="1714"/>
          </a:xfrm>
        </p:grpSpPr>
      </p:grpSp>
      <p:sp>
        <p:nvSpPr>
          <p:cNvPr id="18" name="Oval 17"/>
          <p:cNvSpPr/>
          <p:nvPr/>
        </p:nvSpPr>
        <p:spPr>
          <a:xfrm>
            <a:off x="1372324" y="2852936"/>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p:cNvGrpSpPr/>
          <p:nvPr/>
        </p:nvGrpSpPr>
        <p:grpSpPr>
          <a:xfrm>
            <a:off x="873699" y="1023930"/>
            <a:ext cx="7748225" cy="1051166"/>
            <a:chOff x="873699" y="1023930"/>
            <a:chExt cx="7748225" cy="1051166"/>
          </a:xfrm>
        </p:grpSpPr>
        <p:sp>
          <p:nvSpPr>
            <p:cNvPr id="16" name="Oval 15"/>
            <p:cNvSpPr/>
            <p:nvPr/>
          </p:nvSpPr>
          <p:spPr>
            <a:xfrm>
              <a:off x="2412889" y="1023930"/>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a:off x="873699" y="1613431"/>
              <a:ext cx="7748225" cy="461665"/>
            </a:xfrm>
            <a:prstGeom prst="rect">
              <a:avLst/>
            </a:prstGeom>
            <a:noFill/>
          </p:spPr>
          <p:txBody>
            <a:bodyPr wrap="square" rtlCol="0">
              <a:spAutoFit/>
            </a:bodyPr>
            <a:lstStyle/>
            <a:p>
              <a:r>
                <a:rPr lang="en-US" sz="1200" i="1" dirty="0" smtClean="0">
                  <a:latin typeface="+mn-lt"/>
                </a:rPr>
                <a:t>There’s nothing wrong with making a variable final if it isn’t going to be changed during execution.  And since you typically load the stage only once, it’s probably a good idea to make it final</a:t>
              </a:r>
              <a:endParaRPr lang="en-CA" sz="1200" i="1" dirty="0">
                <a:latin typeface="+mn-lt"/>
              </a:endParaRPr>
            </a:p>
          </p:txBody>
        </p:sp>
      </p:grpSp>
    </p:spTree>
    <p:extLst>
      <p:ext uri="{BB962C8B-B14F-4D97-AF65-F5344CB8AC3E}">
        <p14:creationId xmlns:p14="http://schemas.microsoft.com/office/powerpoint/2010/main" val="2523357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3377091414"/>
              </p:ext>
            </p:extLst>
          </p:nvPr>
        </p:nvGraphicFramePr>
        <p:xfrm>
          <a:off x="442761" y="517872"/>
          <a:ext cx="8280920" cy="5359400"/>
        </p:xfrm>
        <a:graphic>
          <a:graphicData uri="http://schemas.openxmlformats.org/drawingml/2006/table">
            <a:tbl>
              <a:tblPr firstRow="1" firstCol="1" bandRow="1"/>
              <a:tblGrid>
                <a:gridCol w="449577">
                  <a:extLst>
                    <a:ext uri="{9D8B030D-6E8A-4147-A177-3AD203B41FA5}">
                      <a16:colId xmlns:a16="http://schemas.microsoft.com/office/drawing/2014/main" val="20000"/>
                    </a:ext>
                  </a:extLst>
                </a:gridCol>
                <a:gridCol w="7831343">
                  <a:extLst>
                    <a:ext uri="{9D8B030D-6E8A-4147-A177-3AD203B41FA5}">
                      <a16:colId xmlns:a16="http://schemas.microsoft.com/office/drawing/2014/main" val="20001"/>
                    </a:ext>
                  </a:extLst>
                </a:gridCol>
              </a:tblGrid>
              <a:tr h="380218">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23.</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If you attempt to load and display a new </a:t>
                      </a:r>
                      <a:r>
                        <a:rPr lang="en-US" sz="1600" dirty="0">
                          <a:effectLst/>
                          <a:latin typeface="Courier New" panose="02070309020205020404" pitchFamily="49" charset="0"/>
                          <a:ea typeface="Times New Roman" panose="02020603050405020304" pitchFamily="18" charset="0"/>
                        </a:rPr>
                        <a:t>Control</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object in the </a:t>
                      </a:r>
                      <a:r>
                        <a:rPr lang="en-US" sz="1600" dirty="0" err="1">
                          <a:effectLst/>
                          <a:latin typeface="Courier New" panose="02070309020205020404" pitchFamily="49" charset="0"/>
                          <a:ea typeface="Times New Roman" panose="02020603050405020304" pitchFamily="18" charset="0"/>
                        </a:rPr>
                        <a:t>primaryStage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using the code</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400" dirty="0" smtClean="0">
                          <a:solidFill>
                            <a:srgbClr val="000000"/>
                          </a:solidFill>
                          <a:effectLst/>
                          <a:latin typeface="Courier New" panose="02070309020205020404" pitchFamily="49" charset="0"/>
                          <a:ea typeface="Times New Roman" panose="02020603050405020304" pitchFamily="18" charset="0"/>
                        </a:rPr>
                        <a:t>            Control </a:t>
                      </a:r>
                      <a:r>
                        <a:rPr lang="en-US" sz="1400" dirty="0" err="1">
                          <a:solidFill>
                            <a:srgbClr val="000000"/>
                          </a:solidFill>
                          <a:effectLst/>
                          <a:latin typeface="Courier New" panose="02070309020205020404" pitchFamily="49" charset="0"/>
                          <a:ea typeface="Times New Roman" panose="02020603050405020304" pitchFamily="18" charset="0"/>
                        </a:rPr>
                        <a:t>myCtl</a:t>
                      </a:r>
                      <a:r>
                        <a:rPr lang="en-US" sz="1400" dirty="0">
                          <a:solidFill>
                            <a:srgbClr val="000000"/>
                          </a:solidFill>
                          <a:effectLst/>
                          <a:latin typeface="Courier New" panose="02070309020205020404" pitchFamily="49" charset="0"/>
                          <a:ea typeface="Times New Roman" panose="02020603050405020304" pitchFamily="18" charset="0"/>
                        </a:rPr>
                        <a:t> = new Control</a:t>
                      </a:r>
                      <a:r>
                        <a:rPr lang="en-US" sz="1400" dirty="0" smtClean="0">
                          <a:solidFill>
                            <a:srgbClr val="000000"/>
                          </a:solidFill>
                          <a:effectLst/>
                          <a:latin typeface="Courier New" panose="02070309020205020404" pitchFamily="49" charset="0"/>
                          <a:ea typeface="Times New Roman" panose="02020603050405020304" pitchFamily="18" charset="0"/>
                        </a:rPr>
                        <a:t>();</a:t>
                      </a:r>
                      <a:endParaRPr lang="en-CA" sz="1600" dirty="0" smtClean="0">
                        <a:solidFill>
                          <a:schemeClr val="tx1"/>
                        </a:solidFill>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CA" sz="1600" kern="1200" baseline="0" dirty="0" smtClean="0">
                          <a:solidFill>
                            <a:schemeClr val="tx1"/>
                          </a:solidFill>
                          <a:effectLst/>
                          <a:latin typeface="Times New Roman" panose="02020603050405020304" pitchFamily="18" charset="0"/>
                          <a:ea typeface="+mn-ea"/>
                        </a:rPr>
                        <a:t>                         </a:t>
                      </a:r>
                      <a:r>
                        <a:rPr lang="en-US" sz="1400" kern="1200" dirty="0" smtClean="0">
                          <a:solidFill>
                            <a:srgbClr val="000000"/>
                          </a:solidFill>
                          <a:effectLst/>
                          <a:latin typeface="Courier New" panose="02070309020205020404" pitchFamily="49" charset="0"/>
                          <a:ea typeface="+mn-ea"/>
                        </a:rPr>
                        <a:t>Scene </a:t>
                      </a:r>
                      <a:r>
                        <a:rPr lang="en-US" sz="1400" kern="1200" dirty="0" err="1">
                          <a:solidFill>
                            <a:srgbClr val="000000"/>
                          </a:solidFill>
                          <a:effectLst/>
                          <a:latin typeface="Courier New" panose="02070309020205020404" pitchFamily="49" charset="0"/>
                          <a:ea typeface="+mn-ea"/>
                        </a:rPr>
                        <a:t>myNewScene</a:t>
                      </a:r>
                      <a:r>
                        <a:rPr lang="en-US" sz="1400" kern="1200" dirty="0">
                          <a:solidFill>
                            <a:srgbClr val="000000"/>
                          </a:solidFill>
                          <a:effectLst/>
                          <a:latin typeface="Courier New" panose="02070309020205020404" pitchFamily="49" charset="0"/>
                          <a:ea typeface="+mn-ea"/>
                        </a:rPr>
                        <a:t> = new Scene(</a:t>
                      </a:r>
                      <a:r>
                        <a:rPr lang="en-US" sz="1400" kern="1200" dirty="0" err="1">
                          <a:solidFill>
                            <a:srgbClr val="000000"/>
                          </a:solidFill>
                          <a:effectLst/>
                          <a:latin typeface="Courier New" panose="02070309020205020404" pitchFamily="49" charset="0"/>
                          <a:ea typeface="+mn-ea"/>
                        </a:rPr>
                        <a:t>myCtl</a:t>
                      </a:r>
                      <a:r>
                        <a:rPr lang="en-US" sz="1400" kern="1200" dirty="0">
                          <a:solidFill>
                            <a:srgbClr val="000000"/>
                          </a:solidFill>
                          <a:effectLst/>
                          <a:latin typeface="Courier New" panose="02070309020205020404" pitchFamily="49" charset="0"/>
                          <a:ea typeface="+mn-ea"/>
                        </a:rPr>
                        <a:t>, 500, 300);</a:t>
                      </a:r>
                      <a:endParaRPr lang="en-CA" sz="1100" dirty="0">
                        <a:effectLst/>
                        <a:latin typeface="Times New Roman" panose="02020603050405020304" pitchFamily="18" charset="0"/>
                        <a:ea typeface="Times New Roman" panose="02020603050405020304" pitchFamily="18" charset="0"/>
                      </a:endParaRPr>
                    </a:p>
                    <a:p>
                      <a:pPr marL="457200" marR="0" fontAlgn="base">
                        <a:spcBef>
                          <a:spcPts val="385"/>
                        </a:spcBef>
                        <a:spcAft>
                          <a:spcPts val="0"/>
                        </a:spcAft>
                      </a:pPr>
                      <a:r>
                        <a:rPr lang="en-US" sz="1400" kern="1200" dirty="0">
                          <a:solidFill>
                            <a:srgbClr val="000000"/>
                          </a:solidFill>
                          <a:effectLst/>
                          <a:latin typeface="Courier New" panose="02070309020205020404" pitchFamily="49" charset="0"/>
                          <a:ea typeface="+mn-ea"/>
                        </a:rPr>
                        <a:t>        </a:t>
                      </a:r>
                      <a:r>
                        <a:rPr lang="en-US" sz="1400" kern="1200" dirty="0" err="1">
                          <a:solidFill>
                            <a:srgbClr val="000000"/>
                          </a:solidFill>
                          <a:effectLst/>
                          <a:latin typeface="Courier New" panose="02070309020205020404" pitchFamily="49" charset="0"/>
                          <a:ea typeface="+mn-ea"/>
                        </a:rPr>
                        <a:t>primaryStage.setScene</a:t>
                      </a:r>
                      <a:r>
                        <a:rPr lang="en-US" sz="1400" kern="1200" dirty="0">
                          <a:solidFill>
                            <a:srgbClr val="000000"/>
                          </a:solidFill>
                          <a:effectLst/>
                          <a:latin typeface="Courier New" panose="02070309020205020404" pitchFamily="49" charset="0"/>
                          <a:ea typeface="+mn-ea"/>
                        </a:rPr>
                        <a:t>(</a:t>
                      </a:r>
                      <a:r>
                        <a:rPr lang="en-US" sz="1400" kern="1200" dirty="0" err="1">
                          <a:solidFill>
                            <a:srgbClr val="000000"/>
                          </a:solidFill>
                          <a:effectLst/>
                          <a:latin typeface="Courier New" panose="02070309020205020404" pitchFamily="49" charset="0"/>
                          <a:ea typeface="+mn-ea"/>
                        </a:rPr>
                        <a:t>myNewScene</a:t>
                      </a:r>
                      <a:r>
                        <a:rPr lang="en-US" sz="1400" kern="1200" dirty="0">
                          <a:solidFill>
                            <a:srgbClr val="000000"/>
                          </a:solidFill>
                          <a:effectLst/>
                          <a:latin typeface="Courier New" panose="02070309020205020404" pitchFamily="49" charset="0"/>
                          <a:ea typeface="+mn-ea"/>
                        </a:rPr>
                        <a:t>);</a:t>
                      </a:r>
                      <a:endParaRPr lang="en-CA" sz="1100" dirty="0">
                        <a:effectLst/>
                        <a:latin typeface="Times New Roman" panose="02020603050405020304" pitchFamily="18" charset="0"/>
                        <a:ea typeface="Times New Roman" panose="02020603050405020304" pitchFamily="18" charset="0"/>
                      </a:endParaRPr>
                    </a:p>
                    <a:p>
                      <a:pPr marL="457200" marR="0" fontAlgn="base">
                        <a:spcBef>
                          <a:spcPts val="385"/>
                        </a:spcBef>
                        <a:spcAft>
                          <a:spcPts val="0"/>
                        </a:spcAft>
                      </a:pPr>
                      <a:r>
                        <a:rPr lang="en-US" sz="1400" kern="1200" dirty="0">
                          <a:solidFill>
                            <a:srgbClr val="000000"/>
                          </a:solidFill>
                          <a:effectLst/>
                          <a:latin typeface="Courier New" panose="02070309020205020404" pitchFamily="49" charset="0"/>
                          <a:ea typeface="+mn-ea"/>
                        </a:rPr>
                        <a:t>        </a:t>
                      </a:r>
                      <a:r>
                        <a:rPr lang="en-US" sz="1400" kern="1200" dirty="0" err="1">
                          <a:solidFill>
                            <a:srgbClr val="000000"/>
                          </a:solidFill>
                          <a:effectLst/>
                          <a:latin typeface="Courier New" panose="02070309020205020404" pitchFamily="49" charset="0"/>
                          <a:ea typeface="+mn-ea"/>
                        </a:rPr>
                        <a:t>primaryStage.show</a:t>
                      </a:r>
                      <a:r>
                        <a:rPr lang="en-US" sz="1400" kern="1200" dirty="0">
                          <a:solidFill>
                            <a:srgbClr val="000000"/>
                          </a:solidFill>
                          <a:effectLst/>
                          <a:latin typeface="Courier New" panose="02070309020205020404" pitchFamily="49" charset="0"/>
                          <a:ea typeface="+mn-ea"/>
                        </a:rPr>
                        <a:t>();</a:t>
                      </a:r>
                      <a:endParaRPr lang="en-CA" sz="11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9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the </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result will be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t>
                      </a: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100" dirty="0" smtClean="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An error on the first line of the code fragment above</a:t>
                      </a:r>
                      <a:endParaRPr lang="en-CA" sz="1800" dirty="0" smtClean="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An </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error on the second line of the code fragment above</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The window will display correctly, but the </a:t>
                      </a:r>
                      <a:r>
                        <a:rPr lang="en-US" sz="1600" dirty="0">
                          <a:effectLst/>
                          <a:latin typeface="Courier New" panose="02070309020205020404" pitchFamily="49" charset="0"/>
                          <a:ea typeface="Times New Roman" panose="02020603050405020304" pitchFamily="18" charset="0"/>
                        </a:rPr>
                        <a:t>Control</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object will be stretched to fit the scene</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The window will not display anything</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none of the </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above</a:t>
                      </a:r>
                    </a:p>
                    <a:p>
                      <a:pPr marL="0" marR="0" lvl="0" indent="0">
                        <a:spcBef>
                          <a:spcPts val="0"/>
                        </a:spcBef>
                        <a:spcAft>
                          <a:spcPts val="0"/>
                        </a:spcAft>
                        <a:buFont typeface="+mj-lt"/>
                        <a:buNone/>
                      </a:pP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1"/>
                  </a:ext>
                </a:extLst>
              </a:tr>
              <a:tr h="882919">
                <a:tc>
                  <a:txBody>
                    <a:bodyPr/>
                    <a:lstStyle/>
                    <a:p>
                      <a:pPr marL="0" marR="0" algn="ctr">
                        <a:spcBef>
                          <a:spcPts val="0"/>
                        </a:spcBef>
                        <a:spcAft>
                          <a:spcPts val="0"/>
                        </a:spcAft>
                      </a:pPr>
                      <a:r>
                        <a:rPr lang="en-US" sz="1800" b="1" dirty="0" smtClean="0">
                          <a:effectLst/>
                          <a:latin typeface="Calibri" panose="020F0502020204030204" pitchFamily="34" charset="0"/>
                          <a:ea typeface="Times New Roman" panose="02020603050405020304" pitchFamily="18" charset="0"/>
                          <a:cs typeface="Courier New" panose="02070309020205020404" pitchFamily="49" charset="0"/>
                        </a:rPr>
                        <a:t>24.</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Which one of the following JavaFX objects is a control whose contents cannot be changed by the user (i.e. during program execution) by first inserting the cursor, and then typing a new string into the object itself?</a:t>
                      </a:r>
                      <a:endParaRPr lang="en-CA"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7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ourier New" panose="02070309020205020404" pitchFamily="49" charset="0"/>
                          <a:ea typeface="Times New Roman" panose="02020603050405020304" pitchFamily="18" charset="0"/>
                        </a:rPr>
                        <a:t>Text</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(b) </a:t>
                      </a:r>
                      <a:r>
                        <a:rPr lang="en-US" sz="1600" dirty="0" err="1">
                          <a:effectLst/>
                          <a:latin typeface="Courier New" panose="02070309020205020404" pitchFamily="49" charset="0"/>
                          <a:ea typeface="Times New Roman" panose="02020603050405020304" pitchFamily="18" charset="0"/>
                        </a:rPr>
                        <a:t>TextField</a:t>
                      </a:r>
                      <a:r>
                        <a:rPr lang="en-US" sz="1600" dirty="0">
                          <a:effectLst/>
                          <a:latin typeface="Courier New" panose="02070309020205020404" pitchFamily="49" charset="0"/>
                          <a:ea typeface="Times New Roman" panose="02020603050405020304" pitchFamily="18"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(c) </a:t>
                      </a:r>
                      <a:r>
                        <a:rPr lang="en-US" sz="1600" dirty="0" err="1">
                          <a:effectLst/>
                          <a:latin typeface="Courier New" panose="02070309020205020404" pitchFamily="49" charset="0"/>
                          <a:ea typeface="Times New Roman" panose="02020603050405020304" pitchFamily="18" charset="0"/>
                        </a:rPr>
                        <a:t>TextArea</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(d) </a:t>
                      </a:r>
                      <a:r>
                        <a:rPr lang="en-US" sz="1600" dirty="0">
                          <a:effectLst/>
                          <a:latin typeface="Courier New" panose="02070309020205020404" pitchFamily="49" charset="0"/>
                          <a:ea typeface="Times New Roman" panose="02020603050405020304" pitchFamily="18" charset="0"/>
                        </a:rPr>
                        <a:t>Label</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(e) none of the above</a:t>
                      </a:r>
                      <a:endParaRPr lang="en-CA" sz="1800" dirty="0">
                        <a:effectLst/>
                        <a:latin typeface="Times New Roman" panose="02020603050405020304" pitchFamily="18" charset="0"/>
                        <a:ea typeface="Times New Roman" panose="02020603050405020304" pitchFamily="18" charset="0"/>
                      </a:endParaRPr>
                    </a:p>
                    <a:p>
                      <a:pPr marL="228600" marR="0">
                        <a:spcBef>
                          <a:spcPts val="0"/>
                        </a:spcBef>
                        <a:spcAft>
                          <a:spcPts val="0"/>
                        </a:spcAft>
                      </a:pPr>
                      <a:r>
                        <a:rPr lang="en-US" sz="18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2"/>
                  </a:ext>
                </a:extLst>
              </a:tr>
              <a:tr h="243840">
                <a:tc>
                  <a:txBody>
                    <a:bodyPr/>
                    <a:lstStyle/>
                    <a:p>
                      <a:pPr marL="0" marR="0" algn="ctr">
                        <a:spcBef>
                          <a:spcPts val="0"/>
                        </a:spcBef>
                        <a:spcAft>
                          <a:spcPts val="0"/>
                        </a:spcAft>
                      </a:pPr>
                      <a:endParaRPr lang="en-CA" sz="16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4138064521"/>
                  </a:ext>
                </a:extLst>
              </a:tr>
              <a:tr h="243840">
                <a:tc>
                  <a:txBody>
                    <a:bodyPr/>
                    <a:lstStyle/>
                    <a:p>
                      <a:pPr marL="0" marR="0" algn="ctr">
                        <a:spcBef>
                          <a:spcPts val="0"/>
                        </a:spcBef>
                        <a:spcAft>
                          <a:spcPts val="0"/>
                        </a:spcAft>
                      </a:pPr>
                      <a:endParaRPr lang="en-CA"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4173497720"/>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6</a:t>
            </a:fld>
            <a:endParaRPr lang="en-CA"/>
          </a:p>
        </p:txBody>
      </p:sp>
      <p:sp>
        <p:nvSpPr>
          <p:cNvPr id="15" name="Oval 14"/>
          <p:cNvSpPr/>
          <p:nvPr/>
        </p:nvSpPr>
        <p:spPr>
          <a:xfrm>
            <a:off x="882174" y="2204864"/>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6151" name="Group 11"/>
          <p:cNvGrpSpPr>
            <a:grpSpLocks/>
          </p:cNvGrpSpPr>
          <p:nvPr/>
        </p:nvGrpSpPr>
        <p:grpSpPr bwMode="auto">
          <a:xfrm>
            <a:off x="239713" y="6350"/>
            <a:ext cx="771525" cy="142875"/>
            <a:chOff x="0" y="0"/>
            <a:chExt cx="7715" cy="1428"/>
          </a:xfrm>
        </p:grpSpPr>
      </p:grpSp>
      <p:grpSp>
        <p:nvGrpSpPr>
          <p:cNvPr id="6148" name="Group 14"/>
          <p:cNvGrpSpPr>
            <a:grpSpLocks/>
          </p:cNvGrpSpPr>
          <p:nvPr/>
        </p:nvGrpSpPr>
        <p:grpSpPr bwMode="auto">
          <a:xfrm>
            <a:off x="236538" y="6350"/>
            <a:ext cx="771525" cy="142875"/>
            <a:chOff x="0" y="0"/>
            <a:chExt cx="7715" cy="1428"/>
          </a:xfrm>
        </p:grpSpPr>
      </p:grpSp>
      <p:grpSp>
        <p:nvGrpSpPr>
          <p:cNvPr id="6145" name="Group 17"/>
          <p:cNvGrpSpPr>
            <a:grpSpLocks/>
          </p:cNvGrpSpPr>
          <p:nvPr/>
        </p:nvGrpSpPr>
        <p:grpSpPr bwMode="auto">
          <a:xfrm>
            <a:off x="190500" y="6350"/>
            <a:ext cx="809625" cy="171450"/>
            <a:chOff x="0" y="476"/>
            <a:chExt cx="8096" cy="1714"/>
          </a:xfrm>
        </p:grpSpPr>
      </p:grpSp>
      <p:grpSp>
        <p:nvGrpSpPr>
          <p:cNvPr id="6161" name="Group 17"/>
          <p:cNvGrpSpPr>
            <a:grpSpLocks/>
          </p:cNvGrpSpPr>
          <p:nvPr/>
        </p:nvGrpSpPr>
        <p:grpSpPr bwMode="auto">
          <a:xfrm>
            <a:off x="239713" y="6350"/>
            <a:ext cx="771525" cy="142875"/>
            <a:chOff x="0" y="0"/>
            <a:chExt cx="7715" cy="1428"/>
          </a:xfrm>
        </p:grpSpPr>
      </p:grpSp>
      <p:grpSp>
        <p:nvGrpSpPr>
          <p:cNvPr id="6158" name="Group 14"/>
          <p:cNvGrpSpPr>
            <a:grpSpLocks/>
          </p:cNvGrpSpPr>
          <p:nvPr/>
        </p:nvGrpSpPr>
        <p:grpSpPr bwMode="auto">
          <a:xfrm>
            <a:off x="236538" y="6350"/>
            <a:ext cx="771525" cy="142875"/>
            <a:chOff x="0" y="0"/>
            <a:chExt cx="7715" cy="1428"/>
          </a:xfrm>
        </p:grpSpPr>
      </p:grpSp>
      <p:grpSp>
        <p:nvGrpSpPr>
          <p:cNvPr id="6155" name="Group 11"/>
          <p:cNvGrpSpPr>
            <a:grpSpLocks/>
          </p:cNvGrpSpPr>
          <p:nvPr/>
        </p:nvGrpSpPr>
        <p:grpSpPr bwMode="auto">
          <a:xfrm>
            <a:off x="190500" y="6350"/>
            <a:ext cx="809625" cy="171450"/>
            <a:chOff x="0" y="476"/>
            <a:chExt cx="8096" cy="1714"/>
          </a:xfrm>
        </p:grpSpPr>
      </p:grpSp>
      <p:sp>
        <p:nvSpPr>
          <p:cNvPr id="12" name="Oval 11"/>
          <p:cNvSpPr/>
          <p:nvPr/>
        </p:nvSpPr>
        <p:spPr>
          <a:xfrm>
            <a:off x="5545276" y="4725144"/>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97009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7</a:t>
            </a:fld>
            <a:endParaRPr lang="en-CA"/>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6"/>
          <p:cNvSpPr>
            <a:spLocks noChangeArrowheads="1"/>
          </p:cNvSpPr>
          <p:nvPr/>
        </p:nvSpPr>
        <p:spPr bwMode="auto">
          <a:xfrm>
            <a:off x="611560" y="361538"/>
            <a:ext cx="7920880" cy="5801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1" i="0" u="sng"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Part B: </a:t>
            </a:r>
            <a:r>
              <a:rPr kumimoji="0" lang="en-US" altLang="en-US" sz="1800" b="1" i="0" u="sng"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Terminology – worth 1 mark each</a:t>
            </a:r>
            <a:endParaRPr kumimoji="0" lang="en-US" altLang="en-US" sz="7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FILL IN THE SINGLE </a:t>
            </a:r>
            <a:r>
              <a:rPr kumimoji="0" lang="en-US" altLang="en-US" sz="1400" b="1" i="0" u="sng"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BEST</a:t>
            </a:r>
            <a:r>
              <a:rPr kumimoji="0" lang="en-US" altLang="en-US" sz="14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ANSWER—ONE WORD OR SYMBOL IN THE EACH SPACE PROVIDED BELOW.</a:t>
            </a:r>
            <a:endParaRPr kumimoji="0" lang="en-US" altLang="en-US" sz="7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USE ONE WORD ONLY IN EACH SPACE</a:t>
            </a:r>
            <a:r>
              <a:rPr kumimoji="0" lang="en-US" altLang="en-US" sz="16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t>
            </a:r>
            <a:r>
              <a:rPr kumimoji="0" lang="en-US" altLang="en-US" sz="20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DO NOT USE ACRONYMS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700" b="0" i="0" u="none" strike="noStrike" cap="none" normalizeH="0" baseline="0" dirty="0" smtClean="0">
              <a:ln>
                <a:noFill/>
              </a:ln>
              <a:solidFill>
                <a:schemeClr val="tx1"/>
              </a:solidFill>
              <a:effectLst/>
            </a:endParaRPr>
          </a:p>
          <a:p>
            <a:r>
              <a:rPr lang="en-US" sz="1600" b="1" dirty="0"/>
              <a:t>26.</a:t>
            </a:r>
            <a:r>
              <a:rPr lang="en-US" sz="1600" dirty="0"/>
              <a:t> The keyword _______________________, when used in a class declaration, indicates that </a:t>
            </a:r>
            <a:r>
              <a:rPr lang="en-US" sz="1600" dirty="0" smtClean="0"/>
              <a:t>a superclass </a:t>
            </a:r>
            <a:r>
              <a:rPr lang="en-US" sz="1600" dirty="0"/>
              <a:t>cannot be extended to a subclass</a:t>
            </a:r>
            <a:endParaRPr lang="en-CA" sz="1600" dirty="0"/>
          </a:p>
          <a:p>
            <a:r>
              <a:rPr lang="en-US" sz="1600" dirty="0"/>
              <a:t> </a:t>
            </a:r>
            <a:endParaRPr lang="en-CA" sz="1600" dirty="0"/>
          </a:p>
          <a:p>
            <a:r>
              <a:rPr lang="en-US" sz="1600" b="1" dirty="0"/>
              <a:t>27.</a:t>
            </a:r>
            <a:r>
              <a:rPr lang="en-US" sz="1600" dirty="0"/>
              <a:t>  The   ___________________         _________________      ________________ Cycle describes the various stages in the evolution of a software project, from its inception through to finished product (</a:t>
            </a:r>
            <a:r>
              <a:rPr lang="en-US" sz="1600" i="1" dirty="0"/>
              <a:t>3 words</a:t>
            </a:r>
            <a:r>
              <a:rPr lang="en-US" sz="1600" dirty="0"/>
              <a:t>)</a:t>
            </a:r>
            <a:endParaRPr lang="en-CA" sz="1600" dirty="0"/>
          </a:p>
          <a:p>
            <a:r>
              <a:rPr lang="en-US" sz="1600" dirty="0"/>
              <a:t> </a:t>
            </a:r>
            <a:endParaRPr lang="en-CA" sz="1600" dirty="0"/>
          </a:p>
          <a:p>
            <a:r>
              <a:rPr lang="en-US" sz="1600" b="1" dirty="0"/>
              <a:t>28.</a:t>
            </a:r>
            <a:r>
              <a:rPr lang="en-US" sz="1600" dirty="0"/>
              <a:t> A(n)   _____________________  can be thought of as data ‘flowing’ through computer memory, which a program can read from, even when new data is being written to it.</a:t>
            </a:r>
            <a:endParaRPr lang="en-CA" sz="1600" dirty="0"/>
          </a:p>
          <a:p>
            <a:r>
              <a:rPr lang="en-US" sz="1600" dirty="0"/>
              <a:t> </a:t>
            </a:r>
            <a:endParaRPr lang="en-CA" sz="1600" dirty="0"/>
          </a:p>
          <a:p>
            <a:r>
              <a:rPr lang="en-US" sz="1600" b="1" dirty="0"/>
              <a:t>29.</a:t>
            </a:r>
            <a:r>
              <a:rPr lang="en-US" sz="1600" dirty="0"/>
              <a:t>   An abstract class is one that can’t be instantiated into an object; it must first be extended to a(n) </a:t>
            </a:r>
            <a:r>
              <a:rPr lang="en-US" sz="1600" dirty="0" smtClean="0"/>
              <a:t>______________________  </a:t>
            </a:r>
            <a:r>
              <a:rPr lang="en-US" sz="1600" dirty="0"/>
              <a:t>class (Note: “non-abstract”, or any of its variants, is not a correct answer</a:t>
            </a:r>
            <a:r>
              <a:rPr lang="en-US" sz="1600" dirty="0" smtClean="0"/>
              <a:t>)</a:t>
            </a:r>
          </a:p>
          <a:p>
            <a:endParaRPr lang="en-US" sz="1600" dirty="0"/>
          </a:p>
          <a:p>
            <a:pPr marL="0" marR="0">
              <a:spcBef>
                <a:spcPts val="0"/>
              </a:spcBef>
              <a:spcAft>
                <a:spcPts val="0"/>
              </a:spcAft>
            </a:pPr>
            <a:r>
              <a:rPr lang="en-US" sz="1800" b="1" dirty="0">
                <a:latin typeface="Calibri" panose="020F0502020204030204" pitchFamily="34" charset="0"/>
                <a:ea typeface="Times New Roman" panose="02020603050405020304" pitchFamily="18" charset="0"/>
                <a:cs typeface="Times New Roman" panose="02020603050405020304" pitchFamily="18" charset="0"/>
              </a:rPr>
              <a:t>30.</a:t>
            </a:r>
            <a:r>
              <a:rPr lang="en-US" sz="1800" dirty="0">
                <a:latin typeface="Calibri" panose="020F0502020204030204" pitchFamily="34" charset="0"/>
                <a:ea typeface="Times New Roman" panose="02020603050405020304" pitchFamily="18" charset="0"/>
                <a:cs typeface="Times New Roman" panose="02020603050405020304" pitchFamily="18" charset="0"/>
              </a:rPr>
              <a:t>  </a:t>
            </a:r>
            <a:r>
              <a:rPr lang="en-US" sz="1800" i="1" dirty="0">
                <a:latin typeface="Calibri" panose="020F0502020204030204" pitchFamily="34" charset="0"/>
                <a:ea typeface="Times New Roman" panose="02020603050405020304" pitchFamily="18" charset="0"/>
                <a:cs typeface="Times New Roman" panose="02020603050405020304" pitchFamily="18" charset="0"/>
              </a:rPr>
              <a:t>is a</a:t>
            </a:r>
            <a:r>
              <a:rPr lang="en-US" sz="1800" dirty="0">
                <a:latin typeface="Calibri" panose="020F0502020204030204" pitchFamily="34" charset="0"/>
                <a:ea typeface="Times New Roman" panose="02020603050405020304" pitchFamily="18" charset="0"/>
                <a:cs typeface="Times New Roman" panose="02020603050405020304" pitchFamily="18" charset="0"/>
              </a:rPr>
              <a:t> and </a:t>
            </a:r>
            <a:r>
              <a:rPr lang="en-US" sz="1800" i="1" dirty="0">
                <a:latin typeface="Calibri" panose="020F0502020204030204" pitchFamily="34" charset="0"/>
                <a:ea typeface="Times New Roman" panose="02020603050405020304" pitchFamily="18" charset="0"/>
                <a:cs typeface="Times New Roman" panose="02020603050405020304" pitchFamily="18" charset="0"/>
              </a:rPr>
              <a:t>has a </a:t>
            </a:r>
            <a:r>
              <a:rPr lang="en-US" sz="1800" dirty="0">
                <a:latin typeface="Calibri" panose="020F0502020204030204" pitchFamily="34" charset="0"/>
                <a:ea typeface="Times New Roman" panose="02020603050405020304" pitchFamily="18" charset="0"/>
                <a:cs typeface="Times New Roman" panose="02020603050405020304" pitchFamily="18" charset="0"/>
              </a:rPr>
              <a:t>relationships are more formally described by the terms </a:t>
            </a:r>
            <a:endParaRPr lang="en-CA" sz="18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latin typeface="Calibri" panose="020F0502020204030204" pitchFamily="34" charset="0"/>
                <a:ea typeface="Times New Roman" panose="02020603050405020304" pitchFamily="18" charset="0"/>
                <a:cs typeface="Times New Roman" panose="02020603050405020304" pitchFamily="18" charset="0"/>
              </a:rPr>
              <a:t> </a:t>
            </a:r>
            <a:endParaRPr lang="en-CA" sz="16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latin typeface="Calibri" panose="020F0502020204030204" pitchFamily="34" charset="0"/>
                <a:ea typeface="Times New Roman" panose="02020603050405020304" pitchFamily="18" charset="0"/>
                <a:cs typeface="Times New Roman" panose="02020603050405020304" pitchFamily="18" charset="0"/>
              </a:rPr>
              <a:t>____________________________ and ______________________, respectively.</a:t>
            </a:r>
            <a:endParaRPr lang="en-CA" sz="1600" dirty="0">
              <a:latin typeface="Times New Roman" panose="02020603050405020304" pitchFamily="18" charset="0"/>
              <a:ea typeface="Times New Roman" panose="02020603050405020304" pitchFamily="18" charset="0"/>
            </a:endParaRPr>
          </a:p>
          <a:p>
            <a:endParaRPr lang="en-CA" sz="16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800" dirty="0">
              <a:latin typeface="Calibri" panose="020F0502020204030204" pitchFamily="34" charset="0"/>
              <a:ea typeface="Times New Roman" panose="02020603050405020304" pitchFamily="18" charset="0"/>
              <a:cs typeface="Calibri" panose="020F0502020204030204" pitchFamily="34" charset="0"/>
            </a:endParaRPr>
          </a:p>
        </p:txBody>
      </p:sp>
      <p:sp>
        <p:nvSpPr>
          <p:cNvPr id="15" name="TextBox 14"/>
          <p:cNvSpPr txBox="1"/>
          <p:nvPr/>
        </p:nvSpPr>
        <p:spPr>
          <a:xfrm>
            <a:off x="2195736" y="1183179"/>
            <a:ext cx="2304256" cy="400110"/>
          </a:xfrm>
          <a:prstGeom prst="rect">
            <a:avLst/>
          </a:prstGeom>
          <a:noFill/>
        </p:spPr>
        <p:txBody>
          <a:bodyPr wrap="square" rtlCol="0">
            <a:spAutoFit/>
          </a:bodyPr>
          <a:lstStyle/>
          <a:p>
            <a:pPr algn="ctr"/>
            <a:r>
              <a:rPr lang="en-US" sz="2000" i="1" dirty="0" smtClean="0"/>
              <a:t>final</a:t>
            </a:r>
            <a:endParaRPr lang="en-US" sz="2000" i="1" dirty="0"/>
          </a:p>
        </p:txBody>
      </p:sp>
      <p:sp>
        <p:nvSpPr>
          <p:cNvPr id="18" name="TextBox 17"/>
          <p:cNvSpPr txBox="1"/>
          <p:nvPr/>
        </p:nvSpPr>
        <p:spPr>
          <a:xfrm>
            <a:off x="1667272" y="2864182"/>
            <a:ext cx="2304256" cy="400110"/>
          </a:xfrm>
          <a:prstGeom prst="rect">
            <a:avLst/>
          </a:prstGeom>
          <a:noFill/>
        </p:spPr>
        <p:txBody>
          <a:bodyPr wrap="square" rtlCol="0">
            <a:spAutoFit/>
          </a:bodyPr>
          <a:lstStyle/>
          <a:p>
            <a:pPr algn="ctr"/>
            <a:r>
              <a:rPr lang="en-US" sz="2000" i="1" dirty="0"/>
              <a:t>s</a:t>
            </a:r>
            <a:r>
              <a:rPr lang="en-US" sz="2000" i="1" dirty="0" smtClean="0"/>
              <a:t>tream</a:t>
            </a:r>
            <a:endParaRPr lang="en-US" sz="2000" i="1" dirty="0"/>
          </a:p>
        </p:txBody>
      </p:sp>
      <p:sp>
        <p:nvSpPr>
          <p:cNvPr id="22" name="TextBox 21"/>
          <p:cNvSpPr txBox="1"/>
          <p:nvPr/>
        </p:nvSpPr>
        <p:spPr>
          <a:xfrm>
            <a:off x="2411760" y="4129449"/>
            <a:ext cx="2304256" cy="400110"/>
          </a:xfrm>
          <a:prstGeom prst="rect">
            <a:avLst/>
          </a:prstGeom>
          <a:noFill/>
        </p:spPr>
        <p:txBody>
          <a:bodyPr wrap="square" rtlCol="0">
            <a:spAutoFit/>
          </a:bodyPr>
          <a:lstStyle/>
          <a:p>
            <a:pPr algn="ctr"/>
            <a:r>
              <a:rPr lang="en-US" sz="2000" i="1" dirty="0" smtClean="0"/>
              <a:t>concrete</a:t>
            </a:r>
            <a:endParaRPr lang="en-US" sz="2000" i="1" dirty="0"/>
          </a:p>
        </p:txBody>
      </p:sp>
      <p:sp>
        <p:nvSpPr>
          <p:cNvPr id="26"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2" name="Group 1"/>
          <p:cNvGrpSpPr/>
          <p:nvPr/>
        </p:nvGrpSpPr>
        <p:grpSpPr>
          <a:xfrm>
            <a:off x="1439652" y="1898050"/>
            <a:ext cx="7020780" cy="416366"/>
            <a:chOff x="1187624" y="1945807"/>
            <a:chExt cx="7020780" cy="416366"/>
          </a:xfrm>
        </p:grpSpPr>
        <p:sp>
          <p:nvSpPr>
            <p:cNvPr id="17" name="TextBox 16"/>
            <p:cNvSpPr txBox="1"/>
            <p:nvPr/>
          </p:nvSpPr>
          <p:spPr>
            <a:xfrm>
              <a:off x="3599892" y="1962063"/>
              <a:ext cx="2304256" cy="400110"/>
            </a:xfrm>
            <a:prstGeom prst="rect">
              <a:avLst/>
            </a:prstGeom>
            <a:noFill/>
          </p:spPr>
          <p:txBody>
            <a:bodyPr wrap="square" rtlCol="0">
              <a:spAutoFit/>
            </a:bodyPr>
            <a:lstStyle/>
            <a:p>
              <a:pPr algn="ctr"/>
              <a:r>
                <a:rPr lang="en-US" sz="2000" i="1" dirty="0" smtClean="0"/>
                <a:t>Development</a:t>
              </a:r>
              <a:endParaRPr lang="en-US" sz="2000" i="1" dirty="0"/>
            </a:p>
          </p:txBody>
        </p:sp>
        <p:sp>
          <p:nvSpPr>
            <p:cNvPr id="13" name="TextBox 12"/>
            <p:cNvSpPr txBox="1"/>
            <p:nvPr/>
          </p:nvSpPr>
          <p:spPr>
            <a:xfrm>
              <a:off x="1187624" y="1959292"/>
              <a:ext cx="2304256" cy="400110"/>
            </a:xfrm>
            <a:prstGeom prst="rect">
              <a:avLst/>
            </a:prstGeom>
            <a:noFill/>
          </p:spPr>
          <p:txBody>
            <a:bodyPr wrap="square" rtlCol="0">
              <a:spAutoFit/>
            </a:bodyPr>
            <a:lstStyle/>
            <a:p>
              <a:pPr algn="ctr"/>
              <a:r>
                <a:rPr lang="en-US" sz="2000" i="1" dirty="0" smtClean="0"/>
                <a:t>Software</a:t>
              </a:r>
              <a:endParaRPr lang="en-US" sz="2000" i="1" dirty="0"/>
            </a:p>
          </p:txBody>
        </p:sp>
        <p:sp>
          <p:nvSpPr>
            <p:cNvPr id="14" name="TextBox 13"/>
            <p:cNvSpPr txBox="1"/>
            <p:nvPr/>
          </p:nvSpPr>
          <p:spPr>
            <a:xfrm>
              <a:off x="5904148" y="1945807"/>
              <a:ext cx="2304256" cy="400110"/>
            </a:xfrm>
            <a:prstGeom prst="rect">
              <a:avLst/>
            </a:prstGeom>
            <a:noFill/>
          </p:spPr>
          <p:txBody>
            <a:bodyPr wrap="square" rtlCol="0">
              <a:spAutoFit/>
            </a:bodyPr>
            <a:lstStyle/>
            <a:p>
              <a:pPr algn="ctr"/>
              <a:r>
                <a:rPr lang="en-US" sz="2000" i="1" dirty="0" smtClean="0"/>
                <a:t>Life</a:t>
              </a:r>
              <a:endParaRPr lang="en-US" sz="2000" i="1" dirty="0"/>
            </a:p>
          </p:txBody>
        </p:sp>
      </p:grpSp>
      <p:sp>
        <p:nvSpPr>
          <p:cNvPr id="20" name="TextBox 19"/>
          <p:cNvSpPr txBox="1"/>
          <p:nvPr/>
        </p:nvSpPr>
        <p:spPr>
          <a:xfrm>
            <a:off x="954832" y="5364980"/>
            <a:ext cx="5489376" cy="400110"/>
          </a:xfrm>
          <a:prstGeom prst="rect">
            <a:avLst/>
          </a:prstGeom>
          <a:noFill/>
        </p:spPr>
        <p:txBody>
          <a:bodyPr wrap="square" rtlCol="0">
            <a:spAutoFit/>
          </a:bodyPr>
          <a:lstStyle/>
          <a:p>
            <a:pPr algn="ctr"/>
            <a:r>
              <a:rPr lang="en-US" sz="2000" i="1" dirty="0" smtClean="0"/>
              <a:t> inheritance                      composition</a:t>
            </a:r>
            <a:endParaRPr lang="en-US" sz="2000" i="1" dirty="0"/>
          </a:p>
        </p:txBody>
      </p:sp>
    </p:spTree>
    <p:extLst>
      <p:ext uri="{BB962C8B-B14F-4D97-AF65-F5344CB8AC3E}">
        <p14:creationId xmlns:p14="http://schemas.microsoft.com/office/powerpoint/2010/main" val="591365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P spid="22"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8</a:t>
            </a:fld>
            <a:endParaRPr lang="en-CA"/>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2" name="Rectangle 2"/>
          <p:cNvSpPr>
            <a:spLocks noChangeArrowheads="1"/>
          </p:cNvSpPr>
          <p:nvPr/>
        </p:nvSpPr>
        <p:spPr bwMode="auto">
          <a:xfrm>
            <a:off x="449535" y="1139"/>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4"/>
          <p:cNvSpPr>
            <a:spLocks noChangeArrowheads="1"/>
          </p:cNvSpPr>
          <p:nvPr/>
        </p:nvSpPr>
        <p:spPr bwMode="auto">
          <a:xfrm>
            <a:off x="611559" y="728410"/>
            <a:ext cx="7935895"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a:spcBef>
                <a:spcPts val="0"/>
              </a:spcBef>
              <a:spcAft>
                <a:spcPts val="0"/>
              </a:spcAft>
            </a:pPr>
            <a:r>
              <a:rPr lang="en-US" sz="1800" b="1" dirty="0">
                <a:latin typeface="Calibri" panose="020F0502020204030204" pitchFamily="34" charset="0"/>
                <a:ea typeface="Times New Roman" panose="02020603050405020304" pitchFamily="18" charset="0"/>
                <a:cs typeface="Courier New" panose="02070309020205020404" pitchFamily="49" charset="0"/>
              </a:rPr>
              <a:t>31</a:t>
            </a:r>
            <a:r>
              <a:rPr lang="en-US" sz="1600" b="1" dirty="0">
                <a:latin typeface="Calibri" panose="020F0502020204030204" pitchFamily="34" charset="0"/>
                <a:ea typeface="Times New Roman" panose="02020603050405020304" pitchFamily="18" charset="0"/>
                <a:cs typeface="Courier New" panose="02070309020205020404" pitchFamily="49" charset="0"/>
              </a:rPr>
              <a:t>.  </a:t>
            </a:r>
            <a:r>
              <a:rPr lang="en-US" sz="1600" dirty="0">
                <a:latin typeface="Calibri" panose="020F0502020204030204" pitchFamily="34" charset="0"/>
                <a:ea typeface="Times New Roman" panose="02020603050405020304" pitchFamily="18" charset="0"/>
                <a:cs typeface="Courier New" panose="02070309020205020404" pitchFamily="49" charset="0"/>
              </a:rPr>
              <a:t>Give three short, distinct reasons why it is preferable to chain constructors and methods. 2 Marks ea.</a:t>
            </a:r>
            <a:endParaRPr lang="en-CA" sz="1800" dirty="0">
              <a:ea typeface="Times New Roman" panose="02020603050405020304" pitchFamily="18" charset="0"/>
            </a:endParaRPr>
          </a:p>
          <a:p>
            <a:pPr marL="0" marR="0">
              <a:spcBef>
                <a:spcPts val="0"/>
              </a:spcBef>
              <a:spcAft>
                <a:spcPts val="0"/>
              </a:spcAft>
            </a:pPr>
            <a:endParaRPr lang="en-US" sz="1600" dirty="0">
              <a:latin typeface="Calibri" panose="020F0502020204030204" pitchFamily="34" charset="0"/>
              <a:ea typeface="Times New Roman" panose="02020603050405020304" pitchFamily="18" charset="0"/>
              <a:cs typeface="Courier New" panose="02070309020205020404" pitchFamily="49" charset="0"/>
            </a:endParaRPr>
          </a:p>
          <a:p>
            <a:pPr marL="0" marR="0">
              <a:spcBef>
                <a:spcPts val="0"/>
              </a:spcBef>
              <a:spcAft>
                <a:spcPts val="0"/>
              </a:spcAft>
            </a:pPr>
            <a:r>
              <a:rPr lang="en-US" sz="1200" dirty="0">
                <a:latin typeface="Calibri" panose="020F0502020204030204" pitchFamily="34" charset="0"/>
                <a:ea typeface="Times New Roman" panose="02020603050405020304" pitchFamily="18" charset="0"/>
                <a:cs typeface="Courier New" panose="02070309020205020404" pitchFamily="49" charset="0"/>
              </a:rPr>
              <a:t> </a:t>
            </a:r>
            <a:endParaRPr lang="en-CA" sz="1400" dirty="0">
              <a:ea typeface="Times New Roman" panose="02020603050405020304" pitchFamily="18" charset="0"/>
            </a:endParaRPr>
          </a:p>
          <a:p>
            <a:pPr marL="342900" marR="0" lvl="0" indent="-342900">
              <a:spcBef>
                <a:spcPts val="0"/>
              </a:spcBef>
              <a:spcAft>
                <a:spcPts val="0"/>
              </a:spcAft>
              <a:buFont typeface="+mj-lt"/>
              <a:buAutoNum type="alphaUcPeriod"/>
            </a:pPr>
            <a:r>
              <a:rPr lang="en-US" sz="2000" dirty="0">
                <a:latin typeface="Calibri" panose="020F0502020204030204" pitchFamily="34" charset="0"/>
                <a:ea typeface="Times New Roman" panose="02020603050405020304" pitchFamily="18" charset="0"/>
                <a:cs typeface="Courier New" panose="02070309020205020404" pitchFamily="49" charset="0"/>
              </a:rPr>
              <a:t>____________________________________________________ ____________________________________________________ ____________________________________________________</a:t>
            </a:r>
            <a:endParaRPr lang="en-CA" sz="1400" dirty="0">
              <a:ea typeface="Times New Roman" panose="02020603050405020304" pitchFamily="18" charset="0"/>
            </a:endParaRPr>
          </a:p>
          <a:p>
            <a:pPr marL="342900" marR="0" lvl="0" indent="-342900">
              <a:spcBef>
                <a:spcPts val="0"/>
              </a:spcBef>
              <a:spcAft>
                <a:spcPts val="0"/>
              </a:spcAft>
              <a:buFont typeface="+mj-lt"/>
              <a:buAutoNum type="alphaUcPeriod"/>
            </a:pPr>
            <a:r>
              <a:rPr lang="en-US" sz="2000" dirty="0">
                <a:latin typeface="Calibri" panose="020F0502020204030204" pitchFamily="34" charset="0"/>
                <a:ea typeface="Times New Roman" panose="02020603050405020304" pitchFamily="18" charset="0"/>
                <a:cs typeface="Courier New" panose="02070309020205020404" pitchFamily="49" charset="0"/>
              </a:rPr>
              <a:t>____________________________________________________</a:t>
            </a:r>
            <a:endParaRPr lang="en-CA" sz="1400" dirty="0">
              <a:ea typeface="Times New Roman" panose="02020603050405020304" pitchFamily="18" charset="0"/>
            </a:endParaRPr>
          </a:p>
          <a:p>
            <a:pPr marL="0" marR="0">
              <a:spcBef>
                <a:spcPts val="0"/>
              </a:spcBef>
              <a:spcAft>
                <a:spcPts val="0"/>
              </a:spcAft>
            </a:pPr>
            <a:r>
              <a:rPr lang="en-US" sz="2000" dirty="0">
                <a:latin typeface="Calibri" panose="020F0502020204030204" pitchFamily="34" charset="0"/>
                <a:ea typeface="Times New Roman" panose="02020603050405020304" pitchFamily="18" charset="0"/>
                <a:cs typeface="Courier New" panose="02070309020205020404" pitchFamily="49" charset="0"/>
              </a:rPr>
              <a:t>     </a:t>
            </a:r>
            <a:r>
              <a:rPr lang="en-US" sz="2000" dirty="0" smtClean="0">
                <a:latin typeface="Calibri" panose="020F0502020204030204" pitchFamily="34" charset="0"/>
                <a:ea typeface="Times New Roman" panose="02020603050405020304" pitchFamily="18" charset="0"/>
                <a:cs typeface="Courier New" panose="02070309020205020404" pitchFamily="49" charset="0"/>
              </a:rPr>
              <a:t> </a:t>
            </a:r>
            <a:r>
              <a:rPr lang="en-US" sz="2000" dirty="0">
                <a:latin typeface="Calibri" panose="020F0502020204030204" pitchFamily="34" charset="0"/>
                <a:ea typeface="Times New Roman" panose="02020603050405020304" pitchFamily="18" charset="0"/>
                <a:cs typeface="Courier New" panose="02070309020205020404" pitchFamily="49" charset="0"/>
              </a:rPr>
              <a:t>____________________________________________________</a:t>
            </a:r>
            <a:endParaRPr lang="en-CA" sz="1400" dirty="0">
              <a:ea typeface="Times New Roman" panose="02020603050405020304" pitchFamily="18" charset="0"/>
            </a:endParaRPr>
          </a:p>
          <a:p>
            <a:pPr marL="0" marR="0">
              <a:spcBef>
                <a:spcPts val="0"/>
              </a:spcBef>
              <a:spcAft>
                <a:spcPts val="0"/>
              </a:spcAft>
            </a:pPr>
            <a:r>
              <a:rPr lang="en-US" sz="2000" dirty="0">
                <a:latin typeface="Calibri" panose="020F0502020204030204" pitchFamily="34" charset="0"/>
                <a:ea typeface="Times New Roman" panose="02020603050405020304" pitchFamily="18" charset="0"/>
                <a:cs typeface="Courier New" panose="02070309020205020404" pitchFamily="49" charset="0"/>
              </a:rPr>
              <a:t>      </a:t>
            </a:r>
            <a:r>
              <a:rPr lang="en-US" sz="2000" dirty="0" smtClean="0">
                <a:latin typeface="Calibri" panose="020F0502020204030204" pitchFamily="34" charset="0"/>
                <a:ea typeface="Times New Roman" panose="02020603050405020304" pitchFamily="18" charset="0"/>
                <a:cs typeface="Courier New" panose="02070309020205020404" pitchFamily="49" charset="0"/>
              </a:rPr>
              <a:t>____________________________________________________</a:t>
            </a:r>
            <a:endParaRPr lang="en-CA" sz="1400" dirty="0">
              <a:ea typeface="Times New Roman" panose="02020603050405020304" pitchFamily="18" charset="0"/>
            </a:endParaRPr>
          </a:p>
          <a:p>
            <a:pPr marR="0" lvl="0">
              <a:spcBef>
                <a:spcPts val="0"/>
              </a:spcBef>
              <a:spcAft>
                <a:spcPts val="0"/>
              </a:spcAft>
            </a:pPr>
            <a:r>
              <a:rPr lang="en-US" sz="2000" dirty="0" smtClean="0">
                <a:latin typeface="Calibri" panose="020F0502020204030204" pitchFamily="34" charset="0"/>
                <a:ea typeface="Times New Roman" panose="02020603050405020304" pitchFamily="18" charset="0"/>
                <a:cs typeface="Courier New" panose="02070309020205020404" pitchFamily="49" charset="0"/>
              </a:rPr>
              <a:t>C.  ____________________________________________________</a:t>
            </a:r>
          </a:p>
          <a:p>
            <a:pPr marR="0" lvl="0">
              <a:spcBef>
                <a:spcPts val="0"/>
              </a:spcBef>
              <a:spcAft>
                <a:spcPts val="0"/>
              </a:spcAft>
            </a:pPr>
            <a:r>
              <a:rPr lang="en-US" sz="1800" dirty="0" smtClean="0">
                <a:ea typeface="Times New Roman" panose="02020603050405020304" pitchFamily="18" charset="0"/>
              </a:rPr>
              <a:t>     </a:t>
            </a:r>
            <a:r>
              <a:rPr lang="en-US" sz="1800" b="1" dirty="0" smtClean="0">
                <a:ea typeface="Times New Roman" panose="02020603050405020304" pitchFamily="18" charset="0"/>
              </a:rPr>
              <a:t>__________________________________________________________</a:t>
            </a:r>
            <a:endParaRPr lang="en-CA" sz="1800" b="1" dirty="0" smtClean="0">
              <a:ea typeface="Times New Roman" panose="02020603050405020304" pitchFamily="18" charset="0"/>
            </a:endParaRPr>
          </a:p>
          <a:p>
            <a:pPr marL="0" marR="0">
              <a:spcBef>
                <a:spcPts val="0"/>
              </a:spcBef>
              <a:spcAft>
                <a:spcPts val="0"/>
              </a:spcAft>
            </a:pPr>
            <a:r>
              <a:rPr lang="en-US" sz="1800" dirty="0">
                <a:solidFill>
                  <a:prstClr val="black"/>
                </a:solidFill>
                <a:ea typeface="Times New Roman" panose="02020603050405020304" pitchFamily="18" charset="0"/>
              </a:rPr>
              <a:t> </a:t>
            </a:r>
            <a:r>
              <a:rPr lang="en-US" sz="1800" dirty="0" smtClean="0">
                <a:solidFill>
                  <a:prstClr val="black"/>
                </a:solidFill>
                <a:ea typeface="Times New Roman" panose="02020603050405020304" pitchFamily="18" charset="0"/>
              </a:rPr>
              <a:t>   </a:t>
            </a:r>
            <a:r>
              <a:rPr lang="en-US" sz="1800" b="1" dirty="0" smtClean="0">
                <a:solidFill>
                  <a:prstClr val="black"/>
                </a:solidFill>
                <a:ea typeface="Times New Roman" panose="02020603050405020304" pitchFamily="18" charset="0"/>
              </a:rPr>
              <a:t>__________________________________________________________</a:t>
            </a:r>
            <a:endParaRPr lang="en-US" sz="1800" b="1" dirty="0">
              <a:ea typeface="Times New Roman" panose="02020603050405020304" pitchFamily="18" charset="0"/>
            </a:endParaRPr>
          </a:p>
          <a:p>
            <a:pPr marL="0" marR="0">
              <a:spcBef>
                <a:spcPts val="0"/>
              </a:spcBef>
              <a:spcAft>
                <a:spcPts val="0"/>
              </a:spcAft>
            </a:pPr>
            <a:endParaRPr lang="en-CA" sz="1400" dirty="0">
              <a:ea typeface="Times New Roman" panose="02020603050405020304" pitchFamily="18" charset="0"/>
            </a:endParaRPr>
          </a:p>
        </p:txBody>
      </p:sp>
      <p:sp>
        <p:nvSpPr>
          <p:cNvPr id="9" name="TextBox 8"/>
          <p:cNvSpPr txBox="1"/>
          <p:nvPr/>
        </p:nvSpPr>
        <p:spPr>
          <a:xfrm>
            <a:off x="683568" y="1412776"/>
            <a:ext cx="7560840" cy="4655121"/>
          </a:xfrm>
          <a:prstGeom prst="rect">
            <a:avLst/>
          </a:prstGeom>
          <a:solidFill>
            <a:schemeClr val="bg1"/>
          </a:solidFill>
        </p:spPr>
        <p:txBody>
          <a:bodyPr wrap="square" rtlCol="0">
            <a:spAutoFit/>
          </a:bodyPr>
          <a:lstStyle/>
          <a:p>
            <a:pPr marL="800100" lvl="1" indent="-342900">
              <a:buClr>
                <a:srgbClr val="00673E"/>
              </a:buClr>
              <a:buFont typeface="+mj-lt"/>
              <a:buAutoNum type="alphaLcParenR"/>
            </a:pPr>
            <a:r>
              <a:rPr lang="en-US" sz="1800" i="1" dirty="0">
                <a:solidFill>
                  <a:prstClr val="black">
                    <a:lumMod val="65000"/>
                    <a:lumOff val="35000"/>
                  </a:prstClr>
                </a:solidFill>
                <a:latin typeface="Calibri"/>
                <a:cs typeface="Arial" charset="0"/>
              </a:rPr>
              <a:t>Ease of Maintenance</a:t>
            </a:r>
            <a:r>
              <a:rPr lang="en-US" sz="1800" dirty="0">
                <a:solidFill>
                  <a:prstClr val="black">
                    <a:lumMod val="65000"/>
                    <a:lumOff val="35000"/>
                  </a:prstClr>
                </a:solidFill>
                <a:latin typeface="Calibri"/>
                <a:cs typeface="Arial" charset="0"/>
              </a:rPr>
              <a:t>: Changing the output—say "Hello" to "Hi" in the </a:t>
            </a:r>
            <a:r>
              <a:rPr lang="en-US" sz="1800" dirty="0" err="1">
                <a:solidFill>
                  <a:prstClr val="black">
                    <a:lumMod val="65000"/>
                    <a:lumOff val="35000"/>
                  </a:prstClr>
                </a:solidFill>
                <a:latin typeface="Courier New" panose="02070309020205020404" pitchFamily="49" charset="0"/>
                <a:cs typeface="Courier New" panose="02070309020205020404" pitchFamily="49" charset="0"/>
              </a:rPr>
              <a:t>SayHello</a:t>
            </a:r>
            <a:r>
              <a:rPr lang="en-US" sz="1800" dirty="0">
                <a:solidFill>
                  <a:prstClr val="black">
                    <a:lumMod val="65000"/>
                    <a:lumOff val="35000"/>
                  </a:prstClr>
                </a:solidFill>
                <a:latin typeface="Calibri"/>
                <a:cs typeface="Arial" charset="0"/>
              </a:rPr>
              <a:t> class—doesn't require that you change every constructor, just the final one</a:t>
            </a:r>
            <a:r>
              <a:rPr lang="en-US" sz="1800" dirty="0" smtClean="0">
                <a:solidFill>
                  <a:prstClr val="black">
                    <a:lumMod val="65000"/>
                    <a:lumOff val="35000"/>
                  </a:prstClr>
                </a:solidFill>
                <a:latin typeface="Calibri"/>
                <a:cs typeface="Arial" charset="0"/>
              </a:rPr>
              <a:t>.</a:t>
            </a:r>
          </a:p>
          <a:p>
            <a:pPr lvl="1">
              <a:buClr>
                <a:srgbClr val="00673E"/>
              </a:buClr>
            </a:pPr>
            <a:r>
              <a:rPr lang="en-US" sz="900" dirty="0" smtClean="0">
                <a:solidFill>
                  <a:prstClr val="black">
                    <a:lumMod val="65000"/>
                    <a:lumOff val="35000"/>
                  </a:prstClr>
                </a:solidFill>
                <a:latin typeface="Calibri"/>
                <a:cs typeface="Arial" charset="0"/>
              </a:rPr>
              <a:t>  </a:t>
            </a:r>
            <a:endParaRPr lang="en-US" sz="400" dirty="0" smtClean="0">
              <a:solidFill>
                <a:prstClr val="black">
                  <a:lumMod val="65000"/>
                  <a:lumOff val="35000"/>
                </a:prstClr>
              </a:solidFill>
              <a:latin typeface="Calibri"/>
              <a:cs typeface="Arial" charset="0"/>
            </a:endParaRPr>
          </a:p>
          <a:p>
            <a:pPr marL="800100" lvl="1" indent="-342900">
              <a:buClr>
                <a:srgbClr val="00673E"/>
              </a:buClr>
              <a:buFont typeface="+mj-lt"/>
              <a:buAutoNum type="alphaLcParenR"/>
            </a:pPr>
            <a:r>
              <a:rPr lang="en-US" sz="1800" i="1" dirty="0" smtClean="0">
                <a:solidFill>
                  <a:prstClr val="black">
                    <a:lumMod val="65000"/>
                    <a:lumOff val="35000"/>
                  </a:prstClr>
                </a:solidFill>
                <a:latin typeface="Calibri"/>
                <a:cs typeface="Arial" charset="0"/>
              </a:rPr>
              <a:t>Code </a:t>
            </a:r>
            <a:r>
              <a:rPr lang="en-US" sz="1800" i="1" dirty="0">
                <a:solidFill>
                  <a:prstClr val="black">
                    <a:lumMod val="65000"/>
                    <a:lumOff val="35000"/>
                  </a:prstClr>
                </a:solidFill>
                <a:latin typeface="Calibri"/>
                <a:cs typeface="Arial" charset="0"/>
              </a:rPr>
              <a:t>Reuse</a:t>
            </a:r>
            <a:r>
              <a:rPr lang="en-US" sz="1800" dirty="0">
                <a:solidFill>
                  <a:prstClr val="black">
                    <a:lumMod val="65000"/>
                    <a:lumOff val="35000"/>
                  </a:prstClr>
                </a:solidFill>
                <a:latin typeface="Calibri"/>
                <a:cs typeface="Arial" charset="0"/>
              </a:rPr>
              <a:t>: Once you have one of your methods working, why reinvent the wheel again and again?  Simple chain to it</a:t>
            </a:r>
            <a:r>
              <a:rPr lang="en-US" sz="1800" dirty="0" smtClean="0">
                <a:solidFill>
                  <a:prstClr val="black">
                    <a:lumMod val="65000"/>
                    <a:lumOff val="35000"/>
                  </a:prstClr>
                </a:solidFill>
                <a:latin typeface="Calibri"/>
                <a:cs typeface="Arial" charset="0"/>
              </a:rPr>
              <a:t>;</a:t>
            </a:r>
          </a:p>
          <a:p>
            <a:pPr marL="800100" lvl="1" indent="-342900">
              <a:buClr>
                <a:srgbClr val="00673E"/>
              </a:buClr>
              <a:buFont typeface="+mj-lt"/>
              <a:buAutoNum type="alphaLcParenR"/>
            </a:pPr>
            <a:endParaRPr lang="en-US" sz="600" dirty="0" smtClean="0">
              <a:solidFill>
                <a:prstClr val="black">
                  <a:lumMod val="65000"/>
                  <a:lumOff val="35000"/>
                </a:prstClr>
              </a:solidFill>
              <a:latin typeface="Calibri"/>
              <a:cs typeface="Arial" charset="0"/>
            </a:endParaRPr>
          </a:p>
          <a:p>
            <a:pPr marL="800100" lvl="1" indent="-342900">
              <a:buClr>
                <a:srgbClr val="00673E"/>
              </a:buClr>
              <a:buFont typeface="+mj-lt"/>
              <a:buAutoNum type="alphaLcParenR"/>
            </a:pPr>
            <a:r>
              <a:rPr lang="en-US" sz="1800" i="1" dirty="0" smtClean="0">
                <a:solidFill>
                  <a:prstClr val="black">
                    <a:lumMod val="65000"/>
                    <a:lumOff val="35000"/>
                  </a:prstClr>
                </a:solidFill>
                <a:latin typeface="Calibri"/>
                <a:cs typeface="Arial" charset="0"/>
              </a:rPr>
              <a:t>Less </a:t>
            </a:r>
            <a:r>
              <a:rPr lang="en-US" sz="1800" i="1" dirty="0">
                <a:solidFill>
                  <a:prstClr val="black">
                    <a:lumMod val="65000"/>
                    <a:lumOff val="35000"/>
                  </a:prstClr>
                </a:solidFill>
                <a:latin typeface="Calibri"/>
                <a:cs typeface="Arial" charset="0"/>
              </a:rPr>
              <a:t>Chance to Introduce New Errors during Upgrades</a:t>
            </a:r>
            <a:r>
              <a:rPr lang="en-US" sz="1800" dirty="0">
                <a:solidFill>
                  <a:prstClr val="black">
                    <a:lumMod val="65000"/>
                    <a:lumOff val="35000"/>
                  </a:prstClr>
                </a:solidFill>
                <a:latin typeface="Calibri"/>
                <a:cs typeface="Arial" charset="0"/>
              </a:rPr>
              <a:t>: when changes are needed, there is less code to alter, hence less chance of introducing mistakes.  You only need to upgrade one constructor in the chain, not all of them</a:t>
            </a:r>
            <a:r>
              <a:rPr lang="en-US" sz="1800" dirty="0" smtClean="0">
                <a:solidFill>
                  <a:prstClr val="black">
                    <a:lumMod val="65000"/>
                    <a:lumOff val="35000"/>
                  </a:prstClr>
                </a:solidFill>
                <a:latin typeface="Calibri"/>
                <a:cs typeface="Arial" charset="0"/>
              </a:rPr>
              <a:t>;</a:t>
            </a:r>
          </a:p>
          <a:p>
            <a:pPr marL="800100" lvl="1" indent="-342900">
              <a:buClr>
                <a:srgbClr val="00673E"/>
              </a:buClr>
              <a:buFont typeface="+mj-lt"/>
              <a:buAutoNum type="alphaLcParenR"/>
            </a:pPr>
            <a:endParaRPr lang="en-US" sz="600" dirty="0" smtClean="0">
              <a:solidFill>
                <a:prstClr val="black">
                  <a:lumMod val="65000"/>
                  <a:lumOff val="35000"/>
                </a:prstClr>
              </a:solidFill>
              <a:latin typeface="Calibri"/>
              <a:cs typeface="Arial" charset="0"/>
            </a:endParaRPr>
          </a:p>
          <a:p>
            <a:pPr marL="800100" lvl="1" indent="-342900">
              <a:buClr>
                <a:srgbClr val="00673E"/>
              </a:buClr>
              <a:buFont typeface="+mj-lt"/>
              <a:buAutoNum type="alphaLcParenR"/>
            </a:pPr>
            <a:r>
              <a:rPr lang="en-US" sz="1800" i="1" dirty="0" smtClean="0">
                <a:solidFill>
                  <a:prstClr val="black">
                    <a:lumMod val="65000"/>
                    <a:lumOff val="35000"/>
                  </a:prstClr>
                </a:solidFill>
                <a:latin typeface="Calibri"/>
                <a:cs typeface="Arial" charset="0"/>
              </a:rPr>
              <a:t>Consistent </a:t>
            </a:r>
            <a:r>
              <a:rPr lang="en-US" sz="1800" i="1" dirty="0">
                <a:solidFill>
                  <a:prstClr val="black">
                    <a:lumMod val="65000"/>
                    <a:lumOff val="35000"/>
                  </a:prstClr>
                </a:solidFill>
                <a:latin typeface="Calibri"/>
                <a:cs typeface="Arial" charset="0"/>
              </a:rPr>
              <a:t>Usage</a:t>
            </a:r>
            <a:r>
              <a:rPr lang="en-US" sz="1800" dirty="0">
                <a:solidFill>
                  <a:prstClr val="black">
                    <a:lumMod val="65000"/>
                    <a:lumOff val="35000"/>
                  </a:prstClr>
                </a:solidFill>
                <a:latin typeface="Calibri"/>
                <a:cs typeface="Arial" charset="0"/>
              </a:rPr>
              <a:t>:  by chaining your constructors, all constructors behave in a predictable fashion, because they are all, ultimately, based upon the same base constructor.  The client of such a class understands this implicitly, and doesn't have to relearn each constructor separately, since they can be relied upon to all behave in the same, intuitive manner.</a:t>
            </a:r>
            <a:endParaRPr kumimoji="0" lang="en-US" altLang="en-US" sz="1050" dirty="0">
              <a:solidFill>
                <a:prstClr val="black"/>
              </a:solidFill>
            </a:endParaRPr>
          </a:p>
        </p:txBody>
      </p:sp>
    </p:spTree>
    <p:extLst>
      <p:ext uri="{BB962C8B-B14F-4D97-AF65-F5344CB8AC3E}">
        <p14:creationId xmlns:p14="http://schemas.microsoft.com/office/powerpoint/2010/main" val="912835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9</a:t>
            </a:fld>
            <a:endParaRPr lang="en-CA"/>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8" name="Rectangle 12"/>
          <p:cNvSpPr>
            <a:spLocks noChangeArrowheads="1"/>
          </p:cNvSpPr>
          <p:nvPr/>
        </p:nvSpPr>
        <p:spPr bwMode="auto">
          <a:xfrm>
            <a:off x="683568" y="265584"/>
            <a:ext cx="7848872" cy="3554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a:spcBef>
                <a:spcPts val="0"/>
              </a:spcBef>
              <a:spcAft>
                <a:spcPts val="0"/>
              </a:spcAft>
            </a:pPr>
            <a:r>
              <a:rPr lang="en-US" sz="1800" b="1" dirty="0">
                <a:latin typeface="Calibri" panose="020F0502020204030204" pitchFamily="34" charset="0"/>
                <a:ea typeface="Times New Roman" panose="02020603050405020304" pitchFamily="18" charset="0"/>
                <a:cs typeface="Courier New" panose="02070309020205020404" pitchFamily="49" charset="0"/>
              </a:rPr>
              <a:t>32</a:t>
            </a:r>
            <a:r>
              <a:rPr lang="en-US" sz="1600" b="1" dirty="0">
                <a:latin typeface="Calibri" panose="020F0502020204030204" pitchFamily="34" charset="0"/>
                <a:ea typeface="Times New Roman" panose="02020603050405020304" pitchFamily="18" charset="0"/>
                <a:cs typeface="Courier New" panose="02070309020205020404" pitchFamily="49" charset="0"/>
              </a:rPr>
              <a:t>.  </a:t>
            </a:r>
            <a:r>
              <a:rPr lang="en-US" sz="1400" dirty="0">
                <a:latin typeface="Calibri" panose="020F0502020204030204" pitchFamily="34" charset="0"/>
                <a:ea typeface="Times New Roman" panose="02020603050405020304" pitchFamily="18" charset="0"/>
                <a:cs typeface="Courier New" panose="02070309020205020404" pitchFamily="49" charset="0"/>
              </a:rPr>
              <a:t>A </a:t>
            </a:r>
            <a:r>
              <a:rPr lang="en-US" sz="1400" i="1" dirty="0">
                <a:latin typeface="Calibri" panose="020F0502020204030204" pitchFamily="34" charset="0"/>
                <a:ea typeface="Times New Roman" panose="02020603050405020304" pitchFamily="18" charset="0"/>
                <a:cs typeface="Courier New" panose="02070309020205020404" pitchFamily="49" charset="0"/>
              </a:rPr>
              <a:t>Linked List</a:t>
            </a:r>
            <a:r>
              <a:rPr lang="en-US" sz="1400" dirty="0">
                <a:latin typeface="Calibri" panose="020F0502020204030204" pitchFamily="34" charset="0"/>
                <a:ea typeface="Times New Roman" panose="02020603050405020304" pitchFamily="18" charset="0"/>
                <a:cs typeface="Courier New" panose="02070309020205020404" pitchFamily="49" charset="0"/>
              </a:rPr>
              <a:t> is a data structure consisting of a set of </a:t>
            </a:r>
            <a:r>
              <a:rPr lang="en-US" sz="1400" i="1" dirty="0">
                <a:latin typeface="Calibri" panose="020F0502020204030204" pitchFamily="34" charset="0"/>
                <a:ea typeface="Times New Roman" panose="02020603050405020304" pitchFamily="18" charset="0"/>
                <a:cs typeface="Courier New" panose="02070309020205020404" pitchFamily="49" charset="0"/>
              </a:rPr>
              <a:t>nodes</a:t>
            </a:r>
            <a:r>
              <a:rPr lang="en-US" sz="1400" dirty="0">
                <a:latin typeface="Calibri" panose="020F0502020204030204" pitchFamily="34" charset="0"/>
                <a:ea typeface="Times New Roman" panose="02020603050405020304" pitchFamily="18" charset="0"/>
                <a:cs typeface="Courier New" panose="02070309020205020404" pitchFamily="49" charset="0"/>
              </a:rPr>
              <a:t> chained together sequentially.  (Note: this </a:t>
            </a:r>
            <a:r>
              <a:rPr lang="en-US" sz="1400" i="1" dirty="0">
                <a:latin typeface="Calibri" panose="020F0502020204030204" pitchFamily="34" charset="0"/>
                <a:ea typeface="Times New Roman" panose="02020603050405020304" pitchFamily="18" charset="0"/>
                <a:cs typeface="Courier New" panose="02070309020205020404" pitchFamily="49" charset="0"/>
              </a:rPr>
              <a:t>node</a:t>
            </a:r>
            <a:r>
              <a:rPr lang="en-US" sz="1400" dirty="0">
                <a:latin typeface="Calibri" panose="020F0502020204030204" pitchFamily="34" charset="0"/>
                <a:ea typeface="Times New Roman" panose="02020603050405020304" pitchFamily="18" charset="0"/>
                <a:cs typeface="Courier New" panose="02070309020205020404" pitchFamily="49" charset="0"/>
              </a:rPr>
              <a:t> is not to be confused with a </a:t>
            </a:r>
            <a:r>
              <a:rPr lang="en-US" sz="1400" dirty="0">
                <a:latin typeface="Courier New" panose="02070309020205020404" pitchFamily="49" charset="0"/>
                <a:ea typeface="Times New Roman" panose="02020603050405020304" pitchFamily="18" charset="0"/>
              </a:rPr>
              <a:t>Node</a:t>
            </a:r>
            <a:r>
              <a:rPr lang="en-US" sz="1400" dirty="0">
                <a:latin typeface="Calibri" panose="020F0502020204030204" pitchFamily="34" charset="0"/>
                <a:ea typeface="Times New Roman" panose="02020603050405020304" pitchFamily="18" charset="0"/>
                <a:cs typeface="Courier New" panose="02070309020205020404" pitchFamily="49" charset="0"/>
              </a:rPr>
              <a:t> object used in JavaFX.  In the case, a </a:t>
            </a:r>
            <a:r>
              <a:rPr lang="en-US" sz="1400" i="1" dirty="0">
                <a:latin typeface="Calibri" panose="020F0502020204030204" pitchFamily="34" charset="0"/>
                <a:ea typeface="Times New Roman" panose="02020603050405020304" pitchFamily="18" charset="0"/>
                <a:cs typeface="Courier New" panose="02070309020205020404" pitchFamily="49" charset="0"/>
              </a:rPr>
              <a:t>node</a:t>
            </a:r>
            <a:r>
              <a:rPr lang="en-US" sz="1400" dirty="0">
                <a:latin typeface="Calibri" panose="020F0502020204030204" pitchFamily="34" charset="0"/>
                <a:ea typeface="Times New Roman" panose="02020603050405020304" pitchFamily="18" charset="0"/>
                <a:cs typeface="Courier New" panose="02070309020205020404" pitchFamily="49" charset="0"/>
              </a:rPr>
              <a:t> is any class that acts as a single link in a sequential chain of other nodes.  This has nothing to do with the graphical </a:t>
            </a:r>
            <a:r>
              <a:rPr lang="en-US" sz="1400" dirty="0">
                <a:latin typeface="Courier New" panose="02070309020205020404" pitchFamily="49" charset="0"/>
                <a:ea typeface="Times New Roman" panose="02020603050405020304" pitchFamily="18" charset="0"/>
              </a:rPr>
              <a:t>Node</a:t>
            </a:r>
            <a:r>
              <a:rPr lang="en-US" sz="1400" dirty="0">
                <a:latin typeface="Calibri" panose="020F0502020204030204" pitchFamily="34" charset="0"/>
                <a:ea typeface="Times New Roman" panose="02020603050405020304" pitchFamily="18" charset="0"/>
                <a:cs typeface="Courier New" panose="02070309020205020404" pitchFamily="49" charset="0"/>
              </a:rPr>
              <a:t> class.)  Each node holds, in addition to a reference to an object, the next node in the list.  The list is </a:t>
            </a:r>
            <a:r>
              <a:rPr lang="en-US" sz="1400" dirty="0" err="1">
                <a:latin typeface="Calibri" panose="020F0502020204030204" pitchFamily="34" charset="0"/>
                <a:ea typeface="Times New Roman" panose="02020603050405020304" pitchFamily="18" charset="0"/>
                <a:cs typeface="Courier New" panose="02070309020205020404" pitchFamily="49" charset="0"/>
              </a:rPr>
              <a:t>transversed</a:t>
            </a:r>
            <a:r>
              <a:rPr lang="en-US" sz="1400" dirty="0">
                <a:latin typeface="Calibri" panose="020F0502020204030204" pitchFamily="34" charset="0"/>
                <a:ea typeface="Times New Roman" panose="02020603050405020304" pitchFamily="18" charset="0"/>
                <a:cs typeface="Courier New" panose="02070309020205020404" pitchFamily="49" charset="0"/>
              </a:rPr>
              <a:t> by starting at the first node and using it to locate the second node.  The second node contains a link to the third, the third to the fourth, and so on to the end.</a:t>
            </a:r>
            <a:endParaRPr lang="en-CA" sz="1600" dirty="0">
              <a:ea typeface="Times New Roman" panose="02020603050405020304" pitchFamily="18" charset="0"/>
            </a:endParaRPr>
          </a:p>
          <a:p>
            <a:pPr marL="0" marR="0">
              <a:spcBef>
                <a:spcPts val="0"/>
              </a:spcBef>
              <a:spcAft>
                <a:spcPts val="0"/>
              </a:spcAft>
            </a:pPr>
            <a:r>
              <a:rPr lang="en-US" sz="400" dirty="0">
                <a:latin typeface="Calibri" panose="020F0502020204030204" pitchFamily="34" charset="0"/>
                <a:ea typeface="Times New Roman" panose="02020603050405020304" pitchFamily="18" charset="0"/>
                <a:cs typeface="Courier New" panose="02070309020205020404" pitchFamily="49" charset="0"/>
              </a:rPr>
              <a:t> </a:t>
            </a:r>
            <a:endParaRPr lang="en-CA" sz="1100" dirty="0">
              <a:ea typeface="Times New Roman" panose="02020603050405020304" pitchFamily="18" charset="0"/>
            </a:endParaRPr>
          </a:p>
          <a:p>
            <a:pPr marL="0" marR="0">
              <a:spcBef>
                <a:spcPts val="0"/>
              </a:spcBef>
              <a:spcAft>
                <a:spcPts val="0"/>
              </a:spcAft>
            </a:pPr>
            <a:r>
              <a:rPr lang="en-US" sz="1400" dirty="0">
                <a:latin typeface="Calibri" panose="020F0502020204030204" pitchFamily="34" charset="0"/>
                <a:ea typeface="Times New Roman" panose="02020603050405020304" pitchFamily="18" charset="0"/>
                <a:cs typeface="Courier New" panose="02070309020205020404" pitchFamily="49" charset="0"/>
              </a:rPr>
              <a:t>Shown at right below is the </a:t>
            </a:r>
            <a:r>
              <a:rPr lang="en-US" sz="1400" dirty="0" err="1">
                <a:latin typeface="Courier New" panose="02070309020205020404" pitchFamily="49" charset="0"/>
                <a:ea typeface="Times New Roman" panose="02020603050405020304" pitchFamily="18" charset="0"/>
              </a:rPr>
              <a:t>LinkedList</a:t>
            </a:r>
            <a:r>
              <a:rPr lang="en-US" sz="1400" dirty="0">
                <a:latin typeface="Courier New" panose="02070309020205020404" pitchFamily="49" charset="0"/>
                <a:ea typeface="Times New Roman" panose="02020603050405020304" pitchFamily="18" charset="0"/>
              </a:rPr>
              <a:t> </a:t>
            </a:r>
            <a:r>
              <a:rPr lang="en-US" sz="1400" dirty="0">
                <a:latin typeface="Calibri" panose="020F0502020204030204" pitchFamily="34" charset="0"/>
                <a:ea typeface="Times New Roman" panose="02020603050405020304" pitchFamily="18" charset="0"/>
                <a:cs typeface="Courier New" panose="02070309020205020404" pitchFamily="49" charset="0"/>
              </a:rPr>
              <a:t>class.  It holds the first node in the list (the “head”) and the last (the “tail”), as well as methods that allow the user to add, get, and remove nodes.  The </a:t>
            </a:r>
            <a:r>
              <a:rPr lang="en-US" sz="1400" dirty="0">
                <a:latin typeface="Courier New" panose="02070309020205020404" pitchFamily="49" charset="0"/>
                <a:ea typeface="Times New Roman" panose="02020603050405020304" pitchFamily="18" charset="0"/>
              </a:rPr>
              <a:t>Node</a:t>
            </a:r>
            <a:r>
              <a:rPr lang="en-US" sz="1400" dirty="0">
                <a:latin typeface="Calibri" panose="020F0502020204030204" pitchFamily="34" charset="0"/>
                <a:ea typeface="Times New Roman" panose="02020603050405020304" pitchFamily="18" charset="0"/>
                <a:cs typeface="Courier New" panose="02070309020205020404" pitchFamily="49" charset="0"/>
              </a:rPr>
              <a:t> on the left stores both a reference to the next node in the chain, as well a member object.  (So a linked list may be thought of, by analogy, as a necklace: the nodes are the links in the chain, the member objects are jewels connected to each link in the chain, and the </a:t>
            </a:r>
            <a:r>
              <a:rPr lang="en-US" sz="1400" dirty="0" err="1">
                <a:latin typeface="Courier New" panose="02070309020205020404" pitchFamily="49" charset="0"/>
                <a:ea typeface="Times New Roman" panose="02020603050405020304" pitchFamily="18" charset="0"/>
              </a:rPr>
              <a:t>LinkedList</a:t>
            </a:r>
            <a:r>
              <a:rPr lang="en-US" sz="1400" dirty="0">
                <a:latin typeface="Courier New" panose="02070309020205020404" pitchFamily="49" charset="0"/>
                <a:ea typeface="Times New Roman" panose="02020603050405020304" pitchFamily="18" charset="0"/>
              </a:rPr>
              <a:t> </a:t>
            </a:r>
            <a:r>
              <a:rPr lang="en-US" sz="1400" dirty="0">
                <a:latin typeface="Calibri" panose="020F0502020204030204" pitchFamily="34" charset="0"/>
                <a:ea typeface="Times New Roman" panose="02020603050405020304" pitchFamily="18" charset="0"/>
                <a:cs typeface="Courier New" panose="02070309020205020404" pitchFamily="49" charset="0"/>
              </a:rPr>
              <a:t>is a clasp that ties the two ends of the chain together).</a:t>
            </a:r>
            <a:endParaRPr lang="en-CA" sz="1600" dirty="0">
              <a:ea typeface="Times New Roman" panose="02020603050405020304" pitchFamily="18" charset="0"/>
            </a:endParaRPr>
          </a:p>
          <a:p>
            <a:pPr marL="0" marR="0">
              <a:spcBef>
                <a:spcPts val="0"/>
              </a:spcBef>
              <a:spcAft>
                <a:spcPts val="0"/>
              </a:spcAft>
            </a:pPr>
            <a:r>
              <a:rPr lang="en-US" sz="400" dirty="0">
                <a:latin typeface="Calibri" panose="020F0502020204030204" pitchFamily="34" charset="0"/>
                <a:ea typeface="Times New Roman" panose="02020603050405020304" pitchFamily="18" charset="0"/>
                <a:cs typeface="Courier New" panose="02070309020205020404" pitchFamily="49" charset="0"/>
              </a:rPr>
              <a:t> </a:t>
            </a:r>
            <a:endParaRPr lang="en-CA" sz="1100" dirty="0">
              <a:ea typeface="Times New Roman" panose="02020603050405020304" pitchFamily="18" charset="0"/>
            </a:endParaRPr>
          </a:p>
          <a:p>
            <a:pPr marL="0" marR="0">
              <a:spcBef>
                <a:spcPts val="0"/>
              </a:spcBef>
              <a:spcAft>
                <a:spcPts val="0"/>
              </a:spcAft>
            </a:pPr>
            <a:r>
              <a:rPr lang="en-US" sz="1400" dirty="0">
                <a:latin typeface="Calibri" panose="020F0502020204030204" pitchFamily="34" charset="0"/>
                <a:ea typeface="Times New Roman" panose="02020603050405020304" pitchFamily="18" charset="0"/>
                <a:cs typeface="Courier New" panose="02070309020205020404" pitchFamily="49" charset="0"/>
              </a:rPr>
              <a:t>Assume we wish to store a list of club members using a linked list.  The class used, called </a:t>
            </a:r>
            <a:r>
              <a:rPr lang="en-US" sz="1400" dirty="0">
                <a:latin typeface="Courier New" panose="02070309020205020404" pitchFamily="49" charset="0"/>
                <a:ea typeface="Times New Roman" panose="02020603050405020304" pitchFamily="18" charset="0"/>
              </a:rPr>
              <a:t>Member</a:t>
            </a:r>
            <a:r>
              <a:rPr lang="en-US" sz="1400" dirty="0">
                <a:latin typeface="Calibri" panose="020F0502020204030204" pitchFamily="34" charset="0"/>
                <a:ea typeface="Times New Roman" panose="02020603050405020304" pitchFamily="18" charset="0"/>
                <a:cs typeface="Courier New" panose="02070309020205020404" pitchFamily="49" charset="0"/>
              </a:rPr>
              <a:t>, is indicated below left.  Using standard UML symbols (i.e. lines, arrows and diamonds) show how these three class would be connected to one another.</a:t>
            </a:r>
            <a:endParaRPr lang="en-CA" sz="1600" dirty="0">
              <a:ea typeface="Times New Roman" panose="02020603050405020304" pitchFamily="18" charset="0"/>
            </a:endParaRPr>
          </a:p>
        </p:txBody>
      </p:sp>
      <p:grpSp>
        <p:nvGrpSpPr>
          <p:cNvPr id="97" name="Group 96"/>
          <p:cNvGrpSpPr/>
          <p:nvPr/>
        </p:nvGrpSpPr>
        <p:grpSpPr>
          <a:xfrm>
            <a:off x="5073650" y="3933056"/>
            <a:ext cx="2514600" cy="2064385"/>
            <a:chOff x="0" y="0"/>
            <a:chExt cx="2514600" cy="2064704"/>
          </a:xfrm>
        </p:grpSpPr>
        <p:sp>
          <p:nvSpPr>
            <p:cNvPr id="113" name="Text Box 2"/>
            <p:cNvSpPr txBox="1">
              <a:spLocks noChangeArrowheads="1"/>
            </p:cNvSpPr>
            <p:nvPr/>
          </p:nvSpPr>
          <p:spPr bwMode="auto">
            <a:xfrm>
              <a:off x="0" y="279400"/>
              <a:ext cx="2505710" cy="38798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-head: Node</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-tail: Node</a:t>
              </a:r>
              <a:endParaRPr lang="en-CA" sz="1200">
                <a:effectLst/>
                <a:latin typeface="Times New Roman" panose="02020603050405020304" pitchFamily="18" charset="0"/>
                <a:ea typeface="Times New Roman" panose="02020603050405020304" pitchFamily="18" charset="0"/>
              </a:endParaRPr>
            </a:p>
          </p:txBody>
        </p:sp>
        <p:sp>
          <p:nvSpPr>
            <p:cNvPr id="114" name="Text Box 2"/>
            <p:cNvSpPr txBox="1">
              <a:spLocks noChangeArrowheads="1"/>
            </p:cNvSpPr>
            <p:nvPr/>
          </p:nvSpPr>
          <p:spPr bwMode="auto">
            <a:xfrm>
              <a:off x="0" y="668822"/>
              <a:ext cx="2506344" cy="139588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+LinkedList()</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+LinkedList(nodeArray: Node[])</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 </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+addFirstNode(n: Node): void</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+getFirst(): Node</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+getLast(): Node</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+removeFirstNode(): boolean</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+removeLastNode(): boolean</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…etc.</a:t>
              </a:r>
              <a:endParaRPr lang="en-CA" sz="1200">
                <a:effectLst/>
                <a:latin typeface="Times New Roman" panose="02020603050405020304" pitchFamily="18" charset="0"/>
                <a:ea typeface="Times New Roman" panose="02020603050405020304" pitchFamily="18" charset="0"/>
              </a:endParaRPr>
            </a:p>
          </p:txBody>
        </p:sp>
        <p:sp>
          <p:nvSpPr>
            <p:cNvPr id="115" name="Text Box 2"/>
            <p:cNvSpPr txBox="1">
              <a:spLocks noChangeArrowheads="1"/>
            </p:cNvSpPr>
            <p:nvPr/>
          </p:nvSpPr>
          <p:spPr bwMode="auto">
            <a:xfrm>
              <a:off x="0" y="0"/>
              <a:ext cx="2514600" cy="273050"/>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spAutoFit/>
            </a:bodyPr>
            <a:lstStyle/>
            <a:p>
              <a:pPr marL="0" marR="0" algn="ctr">
                <a:spcBef>
                  <a:spcPts val="0"/>
                </a:spcBef>
                <a:spcAft>
                  <a:spcPts val="0"/>
                </a:spcAft>
              </a:pPr>
              <a:r>
                <a:rPr lang="en-US" sz="1200" b="1">
                  <a:effectLst/>
                  <a:latin typeface="Courier New" panose="02070309020205020404" pitchFamily="49" charset="0"/>
                  <a:ea typeface="Times New Roman" panose="02020603050405020304" pitchFamily="18" charset="0"/>
                </a:rPr>
                <a:t>LinkedList</a:t>
              </a:r>
              <a:endParaRPr lang="en-CA" sz="1200">
                <a:effectLst/>
                <a:latin typeface="Times New Roman" panose="02020603050405020304" pitchFamily="18" charset="0"/>
                <a:ea typeface="Times New Roman" panose="02020603050405020304" pitchFamily="18" charset="0"/>
              </a:endParaRPr>
            </a:p>
          </p:txBody>
        </p:sp>
      </p:grpSp>
      <p:grpSp>
        <p:nvGrpSpPr>
          <p:cNvPr id="98" name="Group 97"/>
          <p:cNvGrpSpPr/>
          <p:nvPr/>
        </p:nvGrpSpPr>
        <p:grpSpPr>
          <a:xfrm>
            <a:off x="1572260" y="3933056"/>
            <a:ext cx="2522855" cy="667385"/>
            <a:chOff x="0" y="0"/>
            <a:chExt cx="1651000" cy="667385"/>
          </a:xfrm>
        </p:grpSpPr>
        <p:sp>
          <p:nvSpPr>
            <p:cNvPr id="111" name="Text Box 2"/>
            <p:cNvSpPr txBox="1">
              <a:spLocks noChangeArrowheads="1"/>
            </p:cNvSpPr>
            <p:nvPr/>
          </p:nvSpPr>
          <p:spPr bwMode="auto">
            <a:xfrm>
              <a:off x="0" y="279400"/>
              <a:ext cx="1651000" cy="38798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+nodeClass: Member</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+nextNode: Node</a:t>
              </a:r>
              <a:endParaRPr lang="en-CA" sz="1200">
                <a:effectLst/>
                <a:latin typeface="Times New Roman" panose="02020603050405020304" pitchFamily="18" charset="0"/>
                <a:ea typeface="Times New Roman" panose="02020603050405020304" pitchFamily="18" charset="0"/>
              </a:endParaRPr>
            </a:p>
          </p:txBody>
        </p:sp>
        <p:sp>
          <p:nvSpPr>
            <p:cNvPr id="112" name="Text Box 2"/>
            <p:cNvSpPr txBox="1">
              <a:spLocks noChangeArrowheads="1"/>
            </p:cNvSpPr>
            <p:nvPr/>
          </p:nvSpPr>
          <p:spPr bwMode="auto">
            <a:xfrm>
              <a:off x="0" y="0"/>
              <a:ext cx="1651000" cy="273050"/>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Courier New" panose="02070309020205020404" pitchFamily="49" charset="0"/>
                  <a:ea typeface="Times New Roman" panose="02020603050405020304" pitchFamily="18" charset="0"/>
                </a:rPr>
                <a:t>Node</a:t>
              </a:r>
              <a:endParaRPr lang="en-CA" sz="1200">
                <a:effectLst/>
                <a:latin typeface="Times New Roman" panose="02020603050405020304" pitchFamily="18" charset="0"/>
                <a:ea typeface="Times New Roman" panose="02020603050405020304" pitchFamily="18" charset="0"/>
              </a:endParaRPr>
            </a:p>
          </p:txBody>
        </p:sp>
      </p:grpSp>
      <p:grpSp>
        <p:nvGrpSpPr>
          <p:cNvPr id="99" name="Group 98"/>
          <p:cNvGrpSpPr/>
          <p:nvPr/>
        </p:nvGrpSpPr>
        <p:grpSpPr>
          <a:xfrm>
            <a:off x="1555750" y="5157192"/>
            <a:ext cx="2565400" cy="811530"/>
            <a:chOff x="0" y="0"/>
            <a:chExt cx="1651634" cy="812164"/>
          </a:xfrm>
        </p:grpSpPr>
        <p:sp>
          <p:nvSpPr>
            <p:cNvPr id="101" name="Text Box 2"/>
            <p:cNvSpPr txBox="1">
              <a:spLocks noChangeArrowheads="1"/>
            </p:cNvSpPr>
            <p:nvPr/>
          </p:nvSpPr>
          <p:spPr bwMode="auto">
            <a:xfrm>
              <a:off x="0" y="279400"/>
              <a:ext cx="1651634" cy="53276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+Member(fullName: String)</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+getFullName(fullName: String)</a:t>
              </a:r>
              <a:endParaRPr lang="en-CA" sz="12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a:effectLst/>
                  <a:latin typeface="Courier New" panose="02070309020205020404" pitchFamily="49" charset="0"/>
                  <a:ea typeface="Times New Roman" panose="02020603050405020304" pitchFamily="18" charset="0"/>
                </a:rPr>
                <a:t>…etc.</a:t>
              </a:r>
              <a:endParaRPr lang="en-CA" sz="1200">
                <a:effectLst/>
                <a:latin typeface="Times New Roman" panose="02020603050405020304" pitchFamily="18" charset="0"/>
                <a:ea typeface="Times New Roman" panose="02020603050405020304" pitchFamily="18" charset="0"/>
              </a:endParaRPr>
            </a:p>
          </p:txBody>
        </p:sp>
        <p:sp>
          <p:nvSpPr>
            <p:cNvPr id="108" name="Text Box 2"/>
            <p:cNvSpPr txBox="1">
              <a:spLocks noChangeArrowheads="1"/>
            </p:cNvSpPr>
            <p:nvPr/>
          </p:nvSpPr>
          <p:spPr bwMode="auto">
            <a:xfrm>
              <a:off x="0" y="0"/>
              <a:ext cx="1651000" cy="273050"/>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Courier New" panose="02070309020205020404" pitchFamily="49" charset="0"/>
                  <a:ea typeface="Times New Roman" panose="02020603050405020304" pitchFamily="18" charset="0"/>
                </a:rPr>
                <a:t>Member</a:t>
              </a:r>
              <a:endParaRPr lang="en-CA" sz="1200">
                <a:effectLst/>
                <a:latin typeface="Times New Roman" panose="02020603050405020304" pitchFamily="18" charset="0"/>
                <a:ea typeface="Times New Roman" panose="02020603050405020304" pitchFamily="18" charset="0"/>
              </a:endParaRPr>
            </a:p>
          </p:txBody>
        </p:sp>
      </p:grpSp>
      <p:sp>
        <p:nvSpPr>
          <p:cNvPr id="120" name="Diamond 119"/>
          <p:cNvSpPr/>
          <p:nvPr/>
        </p:nvSpPr>
        <p:spPr>
          <a:xfrm rot="16200000">
            <a:off x="2255306" y="4571088"/>
            <a:ext cx="140976" cy="216024"/>
          </a:xfrm>
          <a:prstGeom prst="diamond">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nvGrpSpPr>
          <p:cNvPr id="16" name="Group 15"/>
          <p:cNvGrpSpPr/>
          <p:nvPr/>
        </p:nvGrpSpPr>
        <p:grpSpPr>
          <a:xfrm>
            <a:off x="1132114" y="4267200"/>
            <a:ext cx="3940902" cy="889993"/>
            <a:chOff x="1132114" y="4267200"/>
            <a:chExt cx="3940902" cy="889993"/>
          </a:xfrm>
        </p:grpSpPr>
        <p:grpSp>
          <p:nvGrpSpPr>
            <p:cNvPr id="12" name="Group 11"/>
            <p:cNvGrpSpPr/>
            <p:nvPr/>
          </p:nvGrpSpPr>
          <p:grpSpPr>
            <a:xfrm>
              <a:off x="4095115" y="4301299"/>
              <a:ext cx="977901" cy="216024"/>
              <a:chOff x="4095115" y="4301299"/>
              <a:chExt cx="977901" cy="216024"/>
            </a:xfrm>
          </p:grpSpPr>
          <p:sp>
            <p:nvSpPr>
              <p:cNvPr id="7" name="Diamond 6"/>
              <p:cNvSpPr/>
              <p:nvPr/>
            </p:nvSpPr>
            <p:spPr>
              <a:xfrm>
                <a:off x="4932040" y="4301299"/>
                <a:ext cx="140976" cy="216024"/>
              </a:xfrm>
              <a:prstGeom prst="diamond">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1" name="Straight Connector 10"/>
              <p:cNvCxnSpPr>
                <a:stCxn id="7" idx="1"/>
                <a:endCxn id="111" idx="3"/>
              </p:cNvCxnSpPr>
              <p:nvPr/>
            </p:nvCxnSpPr>
            <p:spPr>
              <a:xfrm flipH="1" flipV="1">
                <a:off x="4095115" y="4406449"/>
                <a:ext cx="836925" cy="2862"/>
              </a:xfrm>
              <a:prstGeom prst="line">
                <a:avLst/>
              </a:prstGeom>
              <a:ln w="15875"/>
            </p:spPr>
            <p:style>
              <a:lnRef idx="1">
                <a:schemeClr val="accent1"/>
              </a:lnRef>
              <a:fillRef idx="0">
                <a:schemeClr val="accent1"/>
              </a:fillRef>
              <a:effectRef idx="0">
                <a:schemeClr val="accent1"/>
              </a:effectRef>
              <a:fontRef idx="minor">
                <a:schemeClr val="tx1"/>
              </a:fontRef>
            </p:style>
          </p:cxnSp>
        </p:grpSp>
        <p:grpSp>
          <p:nvGrpSpPr>
            <p:cNvPr id="116" name="Group 115"/>
            <p:cNvGrpSpPr/>
            <p:nvPr/>
          </p:nvGrpSpPr>
          <p:grpSpPr>
            <a:xfrm rot="16200000">
              <a:off x="2814669" y="4768014"/>
              <a:ext cx="562334" cy="216024"/>
              <a:chOff x="4510682" y="4301299"/>
              <a:chExt cx="562334" cy="216024"/>
            </a:xfrm>
          </p:grpSpPr>
          <p:sp>
            <p:nvSpPr>
              <p:cNvPr id="117" name="Diamond 116"/>
              <p:cNvSpPr/>
              <p:nvPr/>
            </p:nvSpPr>
            <p:spPr>
              <a:xfrm>
                <a:off x="4932040" y="4301299"/>
                <a:ext cx="140976" cy="216024"/>
              </a:xfrm>
              <a:prstGeom prst="diamond">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118" name="Straight Connector 117"/>
              <p:cNvCxnSpPr>
                <a:stCxn id="117" idx="1"/>
              </p:cNvCxnSpPr>
              <p:nvPr/>
            </p:nvCxnSpPr>
            <p:spPr>
              <a:xfrm rot="5400000">
                <a:off x="4721361" y="4198633"/>
                <a:ext cx="0" cy="421357"/>
              </a:xfrm>
              <a:prstGeom prst="line">
                <a:avLst/>
              </a:prstGeom>
              <a:ln w="15875"/>
            </p:spPr>
            <p:style>
              <a:lnRef idx="1">
                <a:schemeClr val="accent1"/>
              </a:lnRef>
              <a:fillRef idx="0">
                <a:schemeClr val="accent1"/>
              </a:fillRef>
              <a:effectRef idx="0">
                <a:schemeClr val="accent1"/>
              </a:effectRef>
              <a:fontRef idx="minor">
                <a:schemeClr val="tx1"/>
              </a:fontRef>
            </p:style>
          </p:cxnSp>
        </p:grpSp>
        <p:sp>
          <p:nvSpPr>
            <p:cNvPr id="15" name="Freeform 14"/>
            <p:cNvSpPr/>
            <p:nvPr/>
          </p:nvSpPr>
          <p:spPr>
            <a:xfrm>
              <a:off x="1132114" y="4267200"/>
              <a:ext cx="1193075" cy="696686"/>
            </a:xfrm>
            <a:custGeom>
              <a:avLst/>
              <a:gdLst>
                <a:gd name="connsiteX0" fmla="*/ 1193075 w 1193075"/>
                <a:gd name="connsiteY0" fmla="*/ 470263 h 696686"/>
                <a:gd name="connsiteX1" fmla="*/ 1193075 w 1193075"/>
                <a:gd name="connsiteY1" fmla="*/ 696686 h 696686"/>
                <a:gd name="connsiteX2" fmla="*/ 0 w 1193075"/>
                <a:gd name="connsiteY2" fmla="*/ 687977 h 696686"/>
                <a:gd name="connsiteX3" fmla="*/ 8709 w 1193075"/>
                <a:gd name="connsiteY3" fmla="*/ 0 h 696686"/>
                <a:gd name="connsiteX4" fmla="*/ 452846 w 1193075"/>
                <a:gd name="connsiteY4" fmla="*/ 8709 h 696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3075" h="696686">
                  <a:moveTo>
                    <a:pt x="1193075" y="470263"/>
                  </a:moveTo>
                  <a:lnTo>
                    <a:pt x="1193075" y="696686"/>
                  </a:lnTo>
                  <a:lnTo>
                    <a:pt x="0" y="687977"/>
                  </a:lnTo>
                  <a:lnTo>
                    <a:pt x="8709" y="0"/>
                  </a:lnTo>
                  <a:lnTo>
                    <a:pt x="452846" y="8709"/>
                  </a:lnTo>
                </a:path>
              </a:pathLst>
            </a:cu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spTree>
    <p:extLst>
      <p:ext uri="{BB962C8B-B14F-4D97-AF65-F5344CB8AC3E}">
        <p14:creationId xmlns:p14="http://schemas.microsoft.com/office/powerpoint/2010/main" val="1633520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10</a:t>
            </a:fld>
            <a:endParaRPr lang="en-CA"/>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7" name="Text Box 37"/>
          <p:cNvSpPr txBox="1"/>
          <p:nvPr/>
        </p:nvSpPr>
        <p:spPr>
          <a:xfrm>
            <a:off x="683568" y="1601820"/>
            <a:ext cx="7632848" cy="3123324"/>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600" dirty="0" smtClean="0">
                <a:effectLst/>
                <a:ea typeface="Times New Roman" panose="02020603050405020304" pitchFamily="18" charset="0"/>
              </a:rPr>
              <a:t>An abstract method </a:t>
            </a:r>
            <a:r>
              <a:rPr lang="en-US" sz="1600" i="1" dirty="0" smtClean="0">
                <a:effectLst/>
                <a:ea typeface="Times New Roman" panose="02020603050405020304" pitchFamily="18" charset="0"/>
              </a:rPr>
              <a:t>must</a:t>
            </a:r>
            <a:r>
              <a:rPr lang="en-US" sz="1600" dirty="0" smtClean="0">
                <a:effectLst/>
                <a:ea typeface="Times New Roman" panose="02020603050405020304" pitchFamily="18" charset="0"/>
              </a:rPr>
              <a:t> be overridden in its (concrete) subclass(</a:t>
            </a:r>
            <a:r>
              <a:rPr lang="en-US" sz="1600" dirty="0" err="1" smtClean="0">
                <a:effectLst/>
                <a:ea typeface="Times New Roman" panose="02020603050405020304" pitchFamily="18" charset="0"/>
              </a:rPr>
              <a:t>es</a:t>
            </a:r>
            <a:r>
              <a:rPr lang="en-US" sz="1600" dirty="0" smtClean="0">
                <a:effectLst/>
                <a:ea typeface="Times New Roman" panose="02020603050405020304" pitchFamily="18" charset="0"/>
              </a:rPr>
              <a:t>).  Therefore, if the signature is wrong in the subclass, the JVM will flag an error, even if @Override is </a:t>
            </a:r>
            <a:r>
              <a:rPr lang="en-US" sz="1600" i="1" dirty="0" smtClean="0">
                <a:effectLst/>
                <a:ea typeface="Times New Roman" panose="02020603050405020304" pitchFamily="18" charset="0"/>
              </a:rPr>
              <a:t>not</a:t>
            </a:r>
            <a:r>
              <a:rPr lang="en-US" sz="1600" dirty="0" smtClean="0">
                <a:effectLst/>
                <a:ea typeface="Times New Roman" panose="02020603050405020304" pitchFamily="18" charset="0"/>
              </a:rPr>
              <a:t> used.  So it is not necessary to use @Override when overriding </a:t>
            </a:r>
            <a:r>
              <a:rPr lang="en-US" sz="1600" i="1" dirty="0" smtClean="0">
                <a:effectLst/>
                <a:ea typeface="Times New Roman" panose="02020603050405020304" pitchFamily="18" charset="0"/>
              </a:rPr>
              <a:t>abstract</a:t>
            </a:r>
            <a:r>
              <a:rPr lang="en-US" sz="1600" dirty="0" smtClean="0">
                <a:effectLst/>
                <a:ea typeface="Times New Roman" panose="02020603050405020304" pitchFamily="18" charset="0"/>
              </a:rPr>
              <a:t> methods when the subclass signature is wrong, since the JVM will catch the error anyway.</a:t>
            </a:r>
          </a:p>
          <a:p>
            <a:pPr marL="0" marR="0">
              <a:spcBef>
                <a:spcPts val="0"/>
              </a:spcBef>
              <a:spcAft>
                <a:spcPts val="0"/>
              </a:spcAft>
            </a:pPr>
            <a:endParaRPr lang="en-US" sz="1600" dirty="0">
              <a:ea typeface="Times New Roman" panose="02020603050405020304" pitchFamily="18" charset="0"/>
            </a:endParaRPr>
          </a:p>
          <a:p>
            <a:pPr marL="0" marR="0">
              <a:spcBef>
                <a:spcPts val="0"/>
              </a:spcBef>
              <a:spcAft>
                <a:spcPts val="0"/>
              </a:spcAft>
            </a:pPr>
            <a:r>
              <a:rPr lang="en-US" sz="1400" i="1" dirty="0" smtClean="0">
                <a:effectLst/>
                <a:ea typeface="Times New Roman" panose="02020603050405020304" pitchFamily="18" charset="0"/>
              </a:rPr>
              <a:t>Note: a number of students apparently failed to read the entire question, explaining that @Override was not necessary if the method signature was correct, but only essential if the signature was incorrect, and that the @Override was a convenience, a signature-checker, etc., thus missing the fact that this is a question about overriding </a:t>
            </a:r>
            <a:r>
              <a:rPr lang="en-US" sz="1400" dirty="0" smtClean="0">
                <a:effectLst/>
                <a:ea typeface="Times New Roman" panose="02020603050405020304" pitchFamily="18" charset="0"/>
              </a:rPr>
              <a:t>abstract</a:t>
            </a:r>
            <a:r>
              <a:rPr lang="en-US" sz="1400" i="1" dirty="0" smtClean="0">
                <a:effectLst/>
                <a:ea typeface="Times New Roman" panose="02020603050405020304" pitchFamily="18" charset="0"/>
              </a:rPr>
              <a:t> superclass methods in the subclass, and not about using @Override </a:t>
            </a:r>
            <a:r>
              <a:rPr lang="en-US" sz="1400" dirty="0" smtClean="0">
                <a:effectLst/>
                <a:ea typeface="Times New Roman" panose="02020603050405020304" pitchFamily="18" charset="0"/>
              </a:rPr>
              <a:t>per se</a:t>
            </a:r>
            <a:r>
              <a:rPr lang="en-US" sz="1400" i="1" dirty="0" smtClean="0">
                <a:effectLst/>
                <a:ea typeface="Times New Roman" panose="02020603050405020304" pitchFamily="18" charset="0"/>
              </a:rPr>
              <a:t>. </a:t>
            </a:r>
          </a:p>
          <a:p>
            <a:pPr marL="0" marR="0">
              <a:spcBef>
                <a:spcPts val="0"/>
              </a:spcBef>
              <a:spcAft>
                <a:spcPts val="0"/>
              </a:spcAft>
            </a:pPr>
            <a:endParaRPr lang="en-US" sz="1000" i="1" dirty="0" smtClean="0">
              <a:effectLst/>
              <a:ea typeface="Times New Roman" panose="02020603050405020304" pitchFamily="18" charset="0"/>
            </a:endParaRPr>
          </a:p>
          <a:p>
            <a:pPr marL="0" marR="0">
              <a:spcBef>
                <a:spcPts val="0"/>
              </a:spcBef>
              <a:spcAft>
                <a:spcPts val="0"/>
              </a:spcAft>
            </a:pPr>
            <a:r>
              <a:rPr lang="en-US" sz="1400" i="1" dirty="0" smtClean="0">
                <a:effectLst/>
                <a:ea typeface="Times New Roman" panose="02020603050405020304" pitchFamily="18" charset="0"/>
              </a:rPr>
              <a:t>Read the </a:t>
            </a:r>
            <a:r>
              <a:rPr lang="en-US" sz="1400" dirty="0" smtClean="0">
                <a:effectLst/>
                <a:ea typeface="Times New Roman" panose="02020603050405020304" pitchFamily="18" charset="0"/>
              </a:rPr>
              <a:t>entire</a:t>
            </a:r>
            <a:r>
              <a:rPr lang="en-US" sz="1400" i="1" dirty="0" smtClean="0">
                <a:effectLst/>
                <a:ea typeface="Times New Roman" panose="02020603050405020304" pitchFamily="18" charset="0"/>
              </a:rPr>
              <a:t> question before answering; don’t assume you know what the question is about in advance.</a:t>
            </a:r>
            <a:endParaRPr lang="en-US" sz="1200" i="1" dirty="0">
              <a:effectLst/>
              <a:ea typeface="Times New Roman" panose="02020603050405020304" pitchFamily="18" charset="0"/>
            </a:endParaRPr>
          </a:p>
        </p:txBody>
      </p:sp>
      <p:sp>
        <p:nvSpPr>
          <p:cNvPr id="3" name="TextBox 2"/>
          <p:cNvSpPr txBox="1"/>
          <p:nvPr/>
        </p:nvSpPr>
        <p:spPr>
          <a:xfrm>
            <a:off x="683568" y="548680"/>
            <a:ext cx="7776864" cy="830997"/>
          </a:xfrm>
          <a:prstGeom prst="rect">
            <a:avLst/>
          </a:prstGeom>
          <a:noFill/>
        </p:spPr>
        <p:txBody>
          <a:bodyPr wrap="square" rtlCol="0">
            <a:spAutoFit/>
          </a:bodyPr>
          <a:lstStyle/>
          <a:p>
            <a:r>
              <a:rPr lang="en-US" sz="1600" b="1" dirty="0" smtClean="0">
                <a:latin typeface="+mn-lt"/>
              </a:rPr>
              <a:t>33</a:t>
            </a:r>
            <a:r>
              <a:rPr lang="en-US" sz="1600" dirty="0">
                <a:latin typeface="Calibri" panose="020F0502020204030204" pitchFamily="34" charset="0"/>
                <a:ea typeface="Times New Roman" panose="02020603050405020304" pitchFamily="18" charset="0"/>
                <a:cs typeface="Courier New" panose="02070309020205020404" pitchFamily="49" charset="0"/>
              </a:rPr>
              <a:t>. In the box below, explain why it is not strictly necessary to use </a:t>
            </a:r>
            <a:r>
              <a:rPr lang="en-US" sz="1600" dirty="0">
                <a:latin typeface="Courier New" panose="02070309020205020404" pitchFamily="49" charset="0"/>
                <a:ea typeface="Times New Roman" panose="02020603050405020304" pitchFamily="18" charset="0"/>
              </a:rPr>
              <a:t>@Override</a:t>
            </a:r>
            <a:r>
              <a:rPr lang="en-US" sz="1600" dirty="0">
                <a:latin typeface="Calibri" panose="020F0502020204030204" pitchFamily="34" charset="0"/>
                <a:ea typeface="Times New Roman" panose="02020603050405020304" pitchFamily="18" charset="0"/>
                <a:cs typeface="Courier New" panose="02070309020205020404" pitchFamily="49" charset="0"/>
              </a:rPr>
              <a:t> when overriding abstract methods, even when a method’s signature in the subclass does not match the abstract method’s signature in the superclass.</a:t>
            </a:r>
            <a:endParaRPr lang="en-CA" sz="1600" dirty="0">
              <a:latin typeface="+mn-lt"/>
            </a:endParaRPr>
          </a:p>
        </p:txBody>
      </p:sp>
    </p:spTree>
    <p:extLst>
      <p:ext uri="{BB962C8B-B14F-4D97-AF65-F5344CB8AC3E}">
        <p14:creationId xmlns:p14="http://schemas.microsoft.com/office/powerpoint/2010/main" val="1573922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11</a:t>
            </a:fld>
            <a:endParaRPr lang="en-CA"/>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2" name="Rectangle 1"/>
          <p:cNvSpPr/>
          <p:nvPr/>
        </p:nvSpPr>
        <p:spPr>
          <a:xfrm>
            <a:off x="683568" y="476672"/>
            <a:ext cx="7704856" cy="1569660"/>
          </a:xfrm>
          <a:prstGeom prst="rect">
            <a:avLst/>
          </a:prstGeom>
        </p:spPr>
        <p:txBody>
          <a:bodyPr wrap="square">
            <a:spAutoFit/>
          </a:bodyPr>
          <a:lstStyle/>
          <a:p>
            <a:pPr marL="0" marR="0">
              <a:spcBef>
                <a:spcPts val="0"/>
              </a:spcBef>
              <a:spcAft>
                <a:spcPts val="0"/>
              </a:spcAft>
            </a:pPr>
            <a:r>
              <a:rPr lang="en-US" sz="1600" b="1" dirty="0">
                <a:latin typeface="Calibri" panose="020F0502020204030204" pitchFamily="34" charset="0"/>
                <a:ea typeface="Times New Roman" panose="02020603050405020304" pitchFamily="18" charset="0"/>
                <a:cs typeface="Courier New" panose="02070309020205020404" pitchFamily="49" charset="0"/>
              </a:rPr>
              <a:t>34.</a:t>
            </a:r>
            <a:r>
              <a:rPr lang="en-US" sz="1600" dirty="0">
                <a:latin typeface="Calibri" panose="020F0502020204030204" pitchFamily="34" charset="0"/>
                <a:ea typeface="Times New Roman" panose="02020603050405020304" pitchFamily="18" charset="0"/>
                <a:cs typeface="Courier New" panose="02070309020205020404" pitchFamily="49" charset="0"/>
              </a:rPr>
              <a:t> The code on the next three pages contain no fewer than 17 errors, which could be manifested as either compile-time warnings or run-time errors.  The latter may be due to logic errors on the part of the programmer.  Your job is to find 12 of those errors.  </a:t>
            </a:r>
            <a:r>
              <a:rPr lang="en-US" sz="1600" b="1" dirty="0">
                <a:latin typeface="Calibri" panose="020F0502020204030204" pitchFamily="34" charset="0"/>
                <a:ea typeface="Times New Roman" panose="02020603050405020304" pitchFamily="18" charset="0"/>
                <a:cs typeface="Courier New" panose="02070309020205020404" pitchFamily="49" charset="0"/>
              </a:rPr>
              <a:t>Place a number from 1 to 12 next to each of these errors, </a:t>
            </a:r>
            <a:r>
              <a:rPr lang="en-US" sz="1600" b="1" u="sng" dirty="0">
                <a:latin typeface="Calibri" panose="020F0502020204030204" pitchFamily="34" charset="0"/>
                <a:ea typeface="Times New Roman" panose="02020603050405020304" pitchFamily="18" charset="0"/>
                <a:cs typeface="Courier New" panose="02070309020205020404" pitchFamily="49" charset="0"/>
              </a:rPr>
              <a:t>circle each of these numbers</a:t>
            </a:r>
            <a:r>
              <a:rPr lang="en-US" sz="1600" b="1" dirty="0">
                <a:latin typeface="Calibri" panose="020F0502020204030204" pitchFamily="34" charset="0"/>
                <a:ea typeface="Times New Roman" panose="02020603050405020304" pitchFamily="18" charset="0"/>
                <a:cs typeface="Courier New" panose="02070309020205020404" pitchFamily="49" charset="0"/>
              </a:rPr>
              <a:t>, and explain why the code is in error in the box on page 9, next to the number you just circled in the code.</a:t>
            </a:r>
            <a:endParaRPr lang="en-CA" sz="1600" dirty="0">
              <a:ea typeface="Times New Roman" panose="02020603050405020304" pitchFamily="18" charset="0"/>
            </a:endParaRPr>
          </a:p>
        </p:txBody>
      </p:sp>
      <p:sp>
        <p:nvSpPr>
          <p:cNvPr id="3" name="Rectangle 2"/>
          <p:cNvSpPr/>
          <p:nvPr/>
        </p:nvSpPr>
        <p:spPr>
          <a:xfrm>
            <a:off x="683568" y="2157457"/>
            <a:ext cx="7704856" cy="3539430"/>
          </a:xfrm>
          <a:prstGeom prst="rect">
            <a:avLst/>
          </a:prstGeom>
        </p:spPr>
        <p:txBody>
          <a:bodyPr wrap="square">
            <a:spAutoFit/>
          </a:bodyPr>
          <a:lstStyle/>
          <a:p>
            <a:pPr marL="0" marR="0">
              <a:spcBef>
                <a:spcPts val="0"/>
              </a:spcBef>
              <a:spcAft>
                <a:spcPts val="0"/>
              </a:spcAft>
            </a:pPr>
            <a:r>
              <a:rPr lang="en-US" sz="1600" b="1" dirty="0">
                <a:latin typeface="Calibri" panose="020F0502020204030204" pitchFamily="34" charset="0"/>
                <a:ea typeface="Times New Roman" panose="02020603050405020304" pitchFamily="18" charset="0"/>
                <a:cs typeface="Courier New" panose="02070309020205020404" pitchFamily="49" charset="0"/>
              </a:rPr>
              <a:t>Description</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The following program* consists of five classes, highlighted in bold.  A </a:t>
            </a:r>
            <a:r>
              <a:rPr lang="en-US" sz="1600" b="1" dirty="0" smtClean="0">
                <a:latin typeface="Courier New" panose="02070309020205020404" pitchFamily="49" charset="0"/>
                <a:ea typeface="Times New Roman" panose="02020603050405020304" pitchFamily="18" charset="0"/>
              </a:rPr>
              <a:t>Shape</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class stores the </a:t>
            </a:r>
            <a:r>
              <a:rPr lang="en-US" sz="1600" dirty="0" smtClean="0">
                <a:latin typeface="Courier New" panose="02070309020205020404" pitchFamily="49" charset="0"/>
                <a:ea typeface="Times New Roman" panose="02020603050405020304" pitchFamily="18" charset="0"/>
              </a:rPr>
              <a:t>x</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and</a:t>
            </a:r>
            <a:r>
              <a:rPr lang="en-US" sz="1600" dirty="0" smtClean="0">
                <a:latin typeface="Courier New" panose="02070309020205020404" pitchFamily="49" charset="0"/>
                <a:ea typeface="Times New Roman" panose="02020603050405020304" pitchFamily="18" charset="0"/>
              </a:rPr>
              <a:t> y</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coordinates of a </a:t>
            </a:r>
            <a:r>
              <a:rPr lang="en-US" sz="1600" dirty="0" smtClean="0">
                <a:latin typeface="Courier New" panose="02070309020205020404" pitchFamily="49" charset="0"/>
                <a:ea typeface="Times New Roman" panose="02020603050405020304" pitchFamily="18" charset="0"/>
              </a:rPr>
              <a:t>Shape</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object. It contains an abstract method </a:t>
            </a:r>
            <a:r>
              <a:rPr lang="en-US" sz="1600" dirty="0" err="1" smtClean="0">
                <a:latin typeface="Courier New" panose="02070309020205020404" pitchFamily="49" charset="0"/>
                <a:ea typeface="Times New Roman" panose="02020603050405020304" pitchFamily="18" charset="0"/>
              </a:rPr>
              <a:t>getArea</a:t>
            </a:r>
            <a:r>
              <a:rPr lang="en-US" sz="1600" dirty="0" smtClean="0">
                <a:latin typeface="Courier New" panose="02070309020205020404" pitchFamily="49" charset="0"/>
                <a:ea typeface="Times New Roman" panose="02020603050405020304" pitchFamily="18" charset="0"/>
              </a:rPr>
              <a:t>()</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Additionally, it contains the </a:t>
            </a:r>
            <a:r>
              <a:rPr lang="en-US" sz="1600" dirty="0" err="1" smtClean="0">
                <a:latin typeface="Courier New" panose="02070309020205020404" pitchFamily="49" charset="0"/>
                <a:ea typeface="Times New Roman" panose="02020603050405020304" pitchFamily="18" charset="0"/>
              </a:rPr>
              <a:t>inputAllFields</a:t>
            </a:r>
            <a:r>
              <a:rPr lang="en-US" sz="1600" dirty="0" smtClean="0">
                <a:latin typeface="Courier New" panose="02070309020205020404" pitchFamily="49" charset="0"/>
                <a:ea typeface="Times New Roman" panose="02020603050405020304" pitchFamily="18" charset="0"/>
              </a:rPr>
              <a:t>()</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method, that prompts the user to input the </a:t>
            </a:r>
            <a:r>
              <a:rPr lang="en-US" sz="1600" dirty="0" smtClean="0">
                <a:latin typeface="Courier New" panose="02070309020205020404" pitchFamily="49" charset="0"/>
                <a:ea typeface="Times New Roman" panose="02020603050405020304" pitchFamily="18" charset="0"/>
              </a:rPr>
              <a:t>x</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and </a:t>
            </a:r>
            <a:r>
              <a:rPr lang="en-US" sz="1600" dirty="0" smtClean="0">
                <a:latin typeface="Courier New" panose="02070309020205020404" pitchFamily="49" charset="0"/>
                <a:ea typeface="Times New Roman" panose="02020603050405020304" pitchFamily="18" charset="0"/>
              </a:rPr>
              <a:t>y</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coordinates.  </a:t>
            </a:r>
            <a:r>
              <a:rPr lang="en-US" sz="1600" b="1" dirty="0" smtClean="0">
                <a:latin typeface="Courier New" panose="02070309020205020404" pitchFamily="49" charset="0"/>
                <a:ea typeface="Times New Roman" panose="02020603050405020304" pitchFamily="18" charset="0"/>
              </a:rPr>
              <a:t>Circle</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and </a:t>
            </a:r>
            <a:r>
              <a:rPr lang="en-US" sz="1600" b="1" dirty="0" smtClean="0">
                <a:latin typeface="Courier New" panose="02070309020205020404" pitchFamily="49" charset="0"/>
                <a:ea typeface="Times New Roman" panose="02020603050405020304" pitchFamily="18" charset="0"/>
              </a:rPr>
              <a:t>Rectangle</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are two classes that extend </a:t>
            </a:r>
            <a:r>
              <a:rPr lang="en-US" sz="1600" dirty="0" smtClean="0">
                <a:latin typeface="Courier New" panose="02070309020205020404" pitchFamily="49" charset="0"/>
                <a:ea typeface="Times New Roman" panose="02020603050405020304" pitchFamily="18" charset="0"/>
              </a:rPr>
              <a:t>Shape</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They each override </a:t>
            </a:r>
            <a:r>
              <a:rPr lang="en-US" sz="1600" dirty="0" err="1" smtClean="0">
                <a:latin typeface="Courier New" panose="02070309020205020404" pitchFamily="49" charset="0"/>
                <a:ea typeface="Times New Roman" panose="02020603050405020304" pitchFamily="18" charset="0"/>
              </a:rPr>
              <a:t>getArea</a:t>
            </a:r>
            <a:r>
              <a:rPr lang="en-US" sz="1600" dirty="0" smtClean="0">
                <a:latin typeface="Courier New" panose="02070309020205020404" pitchFamily="49" charset="0"/>
                <a:ea typeface="Times New Roman" panose="02020603050405020304" pitchFamily="18" charset="0"/>
              </a:rPr>
              <a:t>()</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with an appropriate calculation.  Additionally, they override </a:t>
            </a:r>
            <a:r>
              <a:rPr lang="en-US" sz="1600" dirty="0" err="1" smtClean="0">
                <a:latin typeface="Courier New" panose="02070309020205020404" pitchFamily="49" charset="0"/>
                <a:ea typeface="Times New Roman" panose="02020603050405020304" pitchFamily="18" charset="0"/>
              </a:rPr>
              <a:t>inputAllFields</a:t>
            </a:r>
            <a:r>
              <a:rPr lang="en-US" sz="1600" dirty="0" smtClean="0">
                <a:latin typeface="Courier New" panose="02070309020205020404" pitchFamily="49" charset="0"/>
                <a:ea typeface="Times New Roman" panose="02020603050405020304" pitchFamily="18" charset="0"/>
              </a:rPr>
              <a:t>()</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and </a:t>
            </a:r>
            <a:r>
              <a:rPr lang="en-US" sz="1600" dirty="0" err="1" smtClean="0">
                <a:latin typeface="Courier New" panose="02070309020205020404" pitchFamily="49" charset="0"/>
                <a:ea typeface="Times New Roman" panose="02020603050405020304" pitchFamily="18" charset="0"/>
              </a:rPr>
              <a:t>toString</a:t>
            </a:r>
            <a:r>
              <a:rPr lang="en-US" sz="1600" dirty="0" smtClean="0">
                <a:latin typeface="Courier New" panose="02070309020205020404" pitchFamily="49" charset="0"/>
                <a:ea typeface="Times New Roman" panose="02020603050405020304" pitchFamily="18" charset="0"/>
              </a:rPr>
              <a:t>()</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in the superclass and append their own information on to these methods.  The </a:t>
            </a:r>
            <a:r>
              <a:rPr lang="en-US" sz="1600" b="1" dirty="0" smtClean="0">
                <a:latin typeface="Courier New" panose="02070309020205020404" pitchFamily="49" charset="0"/>
                <a:ea typeface="Times New Roman" panose="02020603050405020304" pitchFamily="18" charset="0"/>
              </a:rPr>
              <a:t>Input</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class contains two static methods that prompt the user for input, display a string output, and then checks to see that the input is between two appropriate ranges before prompting the user for input; otherwise, the user is prompted to re-enter the values.  Finally, the </a:t>
            </a:r>
            <a:r>
              <a:rPr lang="en-US" sz="1600" b="1" dirty="0" err="1" smtClean="0">
                <a:latin typeface="Courier New" panose="02070309020205020404" pitchFamily="49" charset="0"/>
                <a:ea typeface="Times New Roman" panose="02020603050405020304" pitchFamily="18" charset="0"/>
              </a:rPr>
              <a:t>TestShapes</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class runs the </a:t>
            </a:r>
            <a:r>
              <a:rPr lang="en-US" sz="1600" dirty="0" smtClean="0">
                <a:latin typeface="Courier New" panose="02070309020205020404" pitchFamily="49" charset="0"/>
                <a:ea typeface="Times New Roman" panose="02020603050405020304" pitchFamily="18" charset="0"/>
              </a:rPr>
              <a:t>main()</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routine, which prompts the user to input some number of shapes, and prompts the user for the coordinates and measurements of each shape, before finally calculating each result.  Note that for simplicity, the only shapes used are </a:t>
            </a:r>
            <a:r>
              <a:rPr lang="en-US" sz="1600" dirty="0" smtClean="0">
                <a:latin typeface="Courier New" panose="02070309020205020404" pitchFamily="49" charset="0"/>
                <a:ea typeface="Times New Roman" panose="02020603050405020304" pitchFamily="18" charset="0"/>
              </a:rPr>
              <a:t>Circles</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and </a:t>
            </a:r>
            <a:r>
              <a:rPr lang="en-US" sz="1600" dirty="0" smtClean="0">
                <a:latin typeface="Courier New" panose="02070309020205020404" pitchFamily="49" charset="0"/>
                <a:ea typeface="Times New Roman" panose="02020603050405020304" pitchFamily="18" charset="0"/>
              </a:rPr>
              <a:t>Rectangles</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t>
            </a:r>
            <a:endParaRPr lang="en-US" sz="1800" dirty="0">
              <a:ea typeface="Times New Roman" panose="02020603050405020304" pitchFamily="18" charset="0"/>
            </a:endParaRPr>
          </a:p>
        </p:txBody>
      </p:sp>
      <p:sp>
        <p:nvSpPr>
          <p:cNvPr id="26" name="Text Box 42"/>
          <p:cNvSpPr txBox="1"/>
          <p:nvPr/>
        </p:nvSpPr>
        <p:spPr>
          <a:xfrm>
            <a:off x="865593" y="5669236"/>
            <a:ext cx="3390900" cy="228600"/>
          </a:xfrm>
          <a:prstGeom prst="rect">
            <a:avLst/>
          </a:prstGeom>
          <a:solidFill>
            <a:sysClr val="window" lastClr="FFFFFF"/>
          </a:solid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8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rPr>
              <a:t>*From code originally supplied by Rex Woolard</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20431325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12</a:t>
            </a:fld>
            <a:endParaRPr lang="en-CA"/>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21" name="Text Box 7"/>
          <p:cNvSpPr txBox="1"/>
          <p:nvPr/>
        </p:nvSpPr>
        <p:spPr>
          <a:xfrm>
            <a:off x="599887" y="473424"/>
            <a:ext cx="7572513" cy="4683768"/>
          </a:xfrm>
          <a:prstGeom prst="rect">
            <a:avLst/>
          </a:prstGeom>
          <a:solidFill>
            <a:sysClr val="window" lastClr="FFFFFF"/>
          </a:solidFill>
          <a:ln w="9525">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public class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TestShapes</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public static void main(String[]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args</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private Shape[]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listShapes</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 new Shape[10];</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int</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numShapes</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Input.</a:t>
            </a:r>
            <a:r>
              <a:rPr lang="en-CA" sz="1400" i="1"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getInt</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("Input number of shapes (10 max):", 1, 10);</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for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int</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i</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 1;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i</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&lt;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numShapes</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i</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Shape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shape</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if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Input.</a:t>
            </a:r>
            <a:r>
              <a:rPr lang="en-CA" sz="1400" i="1"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getInt</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nChoose</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1:Circle 2:Rectangle", 1, 2) == 1)</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shape = new Circle();</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else</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shape = new Rectangle();</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shape.inputAllFields</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listShapes</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i</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 shape;</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 </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System.</a:t>
            </a:r>
            <a:r>
              <a:rPr lang="en-CA" sz="1400" i="1"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out</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.print</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nCalculating</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Area of Shapes\n");</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for (Shape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shape</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 Shapes[])</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System.</a:t>
            </a:r>
            <a:r>
              <a:rPr lang="en-CA" sz="1400" i="1"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out</a:t>
            </a:r>
            <a:r>
              <a:rPr lang="en-CA" sz="1400" dirty="0" err="1">
                <a:solidFill>
                  <a:srgbClr val="000000"/>
                </a:solidFill>
                <a:latin typeface="Consolas" panose="020B0609020204030204" pitchFamily="49" charset="0"/>
                <a:ea typeface="Times New Roman" panose="02020603050405020304" pitchFamily="18" charset="0"/>
                <a:cs typeface="Consolas" panose="020B0609020204030204" pitchFamily="49" charset="0"/>
              </a:rPr>
              <a:t>.println</a:t>
            </a: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(shape);</a:t>
            </a:r>
            <a:endParaRPr lang="en-CA" sz="1600" dirty="0">
              <a:ea typeface="Times New Roman" panose="02020603050405020304" pitchFamily="18" charset="0"/>
            </a:endParaRPr>
          </a:p>
          <a:p>
            <a:pPr marL="0" marR="0">
              <a:spcBef>
                <a:spcPts val="0"/>
              </a:spcBef>
              <a:spcAft>
                <a:spcPts val="0"/>
              </a:spcAft>
            </a:pPr>
            <a:r>
              <a:rPr lang="en-CA"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a:t>
            </a:r>
            <a:endParaRPr lang="en-CA" sz="1600" dirty="0">
              <a:ea typeface="Times New Roman" panose="02020603050405020304" pitchFamily="18" charset="0"/>
            </a:endParaRPr>
          </a:p>
        </p:txBody>
      </p:sp>
      <p:grpSp>
        <p:nvGrpSpPr>
          <p:cNvPr id="8" name="Group 7"/>
          <p:cNvGrpSpPr/>
          <p:nvPr/>
        </p:nvGrpSpPr>
        <p:grpSpPr>
          <a:xfrm>
            <a:off x="5763438" y="436547"/>
            <a:ext cx="3252293" cy="1183544"/>
            <a:chOff x="5739502" y="361856"/>
            <a:chExt cx="3252293" cy="1183544"/>
          </a:xfrm>
        </p:grpSpPr>
        <p:sp>
          <p:nvSpPr>
            <p:cNvPr id="9" name="Text Box 2"/>
            <p:cNvSpPr txBox="1">
              <a:spLocks noChangeArrowheads="1"/>
            </p:cNvSpPr>
            <p:nvPr/>
          </p:nvSpPr>
          <p:spPr bwMode="auto">
            <a:xfrm>
              <a:off x="5739502" y="361856"/>
              <a:ext cx="3252293" cy="61618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R="0" lvl="0">
                <a:spcBef>
                  <a:spcPts val="0"/>
                </a:spcBef>
                <a:spcAft>
                  <a:spcPts val="0"/>
                </a:spcAft>
              </a:pPr>
              <a:r>
                <a:rPr lang="en-US" sz="1600" dirty="0" smtClean="0">
                  <a:ea typeface="Times New Roman" panose="02020603050405020304" pitchFamily="18" charset="0"/>
                </a:rPr>
                <a:t>        Difference between actual output and code output (’10’ v. ’20’)</a:t>
              </a:r>
              <a:endParaRPr lang="en-US" sz="1600" dirty="0">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12" name="Group 11"/>
            <p:cNvGrpSpPr/>
            <p:nvPr/>
          </p:nvGrpSpPr>
          <p:grpSpPr>
            <a:xfrm>
              <a:off x="5872613" y="394562"/>
              <a:ext cx="295631" cy="288032"/>
              <a:chOff x="2920285" y="1257418"/>
              <a:chExt cx="295631" cy="288032"/>
            </a:xfrm>
          </p:grpSpPr>
          <p:sp>
            <p:nvSpPr>
              <p:cNvPr id="10" name="Oval 9"/>
              <p:cNvSpPr/>
              <p:nvPr/>
            </p:nvSpPr>
            <p:spPr>
              <a:xfrm>
                <a:off x="2920285" y="1257418"/>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927884" y="1268451"/>
                <a:ext cx="288032" cy="276999"/>
              </a:xfrm>
              <a:prstGeom prst="rect">
                <a:avLst/>
              </a:prstGeom>
              <a:noFill/>
            </p:spPr>
            <p:txBody>
              <a:bodyPr wrap="square" rtlCol="0">
                <a:spAutoFit/>
              </a:bodyPr>
              <a:lstStyle/>
              <a:p>
                <a:r>
                  <a:rPr lang="en-US" sz="1200" b="1" dirty="0" smtClean="0"/>
                  <a:t>1</a:t>
                </a:r>
                <a:endParaRPr lang="en-US" sz="1200" b="1" dirty="0"/>
              </a:p>
            </p:txBody>
          </p:sp>
        </p:grpSp>
        <p:grpSp>
          <p:nvGrpSpPr>
            <p:cNvPr id="28" name="Group 27"/>
            <p:cNvGrpSpPr/>
            <p:nvPr/>
          </p:nvGrpSpPr>
          <p:grpSpPr>
            <a:xfrm>
              <a:off x="6038590" y="1257368"/>
              <a:ext cx="313901" cy="288032"/>
              <a:chOff x="3950358" y="1382481"/>
              <a:chExt cx="313901" cy="288032"/>
            </a:xfrm>
          </p:grpSpPr>
          <p:sp>
            <p:nvSpPr>
              <p:cNvPr id="29" name="Oval 28"/>
              <p:cNvSpPr/>
              <p:nvPr/>
            </p:nvSpPr>
            <p:spPr>
              <a:xfrm>
                <a:off x="3950358" y="1382481"/>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976227" y="1391190"/>
                <a:ext cx="288032" cy="276999"/>
              </a:xfrm>
              <a:prstGeom prst="rect">
                <a:avLst/>
              </a:prstGeom>
              <a:noFill/>
            </p:spPr>
            <p:txBody>
              <a:bodyPr wrap="square" rtlCol="0">
                <a:spAutoFit/>
              </a:bodyPr>
              <a:lstStyle/>
              <a:p>
                <a:r>
                  <a:rPr lang="en-US" sz="1200" b="1" dirty="0" smtClean="0"/>
                  <a:t>1</a:t>
                </a:r>
                <a:endParaRPr lang="en-US" sz="1200" b="1" dirty="0"/>
              </a:p>
            </p:txBody>
          </p:sp>
        </p:grpSp>
      </p:grpSp>
      <p:grpSp>
        <p:nvGrpSpPr>
          <p:cNvPr id="39" name="Group 38"/>
          <p:cNvGrpSpPr/>
          <p:nvPr/>
        </p:nvGrpSpPr>
        <p:grpSpPr>
          <a:xfrm>
            <a:off x="4123184" y="4184275"/>
            <a:ext cx="4892547" cy="861774"/>
            <a:chOff x="3905573" y="2574196"/>
            <a:chExt cx="5058915" cy="861774"/>
          </a:xfrm>
        </p:grpSpPr>
        <p:sp>
          <p:nvSpPr>
            <p:cNvPr id="3" name="Rectangle 2"/>
            <p:cNvSpPr/>
            <p:nvPr/>
          </p:nvSpPr>
          <p:spPr>
            <a:xfrm>
              <a:off x="5436096" y="2574196"/>
              <a:ext cx="3528392" cy="861774"/>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800" dirty="0" smtClean="0">
                  <a:solidFill>
                    <a:prstClr val="black"/>
                  </a:solidFill>
                  <a:ea typeface="Times New Roman" panose="02020603050405020304" pitchFamily="18" charset="0"/>
                </a:rPr>
                <a:t>      </a:t>
              </a:r>
              <a:r>
                <a:rPr lang="en-US" sz="1600" dirty="0" smtClean="0">
                  <a:solidFill>
                    <a:prstClr val="black"/>
                  </a:solidFill>
                  <a:ea typeface="Times New Roman" panose="02020603050405020304" pitchFamily="18" charset="0"/>
                </a:rPr>
                <a:t>Must use </a:t>
              </a:r>
              <a:r>
                <a:rPr lang="en-US" sz="1600" dirty="0" err="1"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listShapes</a:t>
              </a:r>
              <a:r>
                <a:rPr lang="en-US" sz="1600" dirty="0" smtClean="0">
                  <a:solidFill>
                    <a:prstClr val="black"/>
                  </a:solidFill>
                  <a:ea typeface="Times New Roman" panose="02020603050405020304" pitchFamily="18" charset="0"/>
                </a:rPr>
                <a:t> in </a:t>
              </a:r>
              <a:r>
                <a:rPr lang="en-US" sz="1600" i="1" dirty="0" smtClean="0">
                  <a:solidFill>
                    <a:prstClr val="black"/>
                  </a:solidFill>
                  <a:ea typeface="Times New Roman" panose="02020603050405020304" pitchFamily="18" charset="0"/>
                </a:rPr>
                <a:t>enhanced for</a:t>
              </a:r>
              <a:r>
                <a:rPr lang="en-US" sz="1600" dirty="0" smtClean="0">
                  <a:solidFill>
                    <a:prstClr val="black"/>
                  </a:solidFill>
                  <a:ea typeface="Times New Roman" panose="02020603050405020304" pitchFamily="18" charset="0"/>
                </a:rPr>
                <a:t>, not </a:t>
              </a:r>
              <a:r>
                <a:rPr lang="en-US" sz="16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Shapes[] </a:t>
              </a:r>
              <a:r>
                <a:rPr lang="en-US" sz="1600" dirty="0" smtClean="0">
                  <a:solidFill>
                    <a:prstClr val="black"/>
                  </a:solidFill>
                  <a:ea typeface="Times New Roman" panose="02020603050405020304" pitchFamily="18" charset="0"/>
                </a:rPr>
                <a:t>or </a:t>
              </a:r>
              <a:r>
                <a:rPr lang="en-US" sz="16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Shape[] </a:t>
              </a:r>
              <a:r>
                <a:rPr lang="en-US" sz="1600" dirty="0" smtClean="0">
                  <a:solidFill>
                    <a:prstClr val="black"/>
                  </a:solidFill>
                  <a:ea typeface="Times New Roman" panose="02020603050405020304" pitchFamily="18" charset="0"/>
                </a:rPr>
                <a:t>which is a declaration only</a:t>
              </a:r>
              <a:endParaRPr lang="en-US" sz="1600" dirty="0">
                <a:solidFill>
                  <a:prstClr val="black"/>
                </a:solidFill>
                <a:ea typeface="Times New Roman" panose="02020603050405020304" pitchFamily="18" charset="0"/>
              </a:endParaRPr>
            </a:p>
          </p:txBody>
        </p:sp>
        <p:grpSp>
          <p:nvGrpSpPr>
            <p:cNvPr id="36" name="Group 35"/>
            <p:cNvGrpSpPr/>
            <p:nvPr/>
          </p:nvGrpSpPr>
          <p:grpSpPr>
            <a:xfrm>
              <a:off x="5532404" y="2596476"/>
              <a:ext cx="294382" cy="289272"/>
              <a:chOff x="2699792" y="1267520"/>
              <a:chExt cx="294382" cy="289272"/>
            </a:xfrm>
          </p:grpSpPr>
          <p:sp>
            <p:nvSpPr>
              <p:cNvPr id="37" name="Oval 36"/>
              <p:cNvSpPr/>
              <p:nvPr/>
            </p:nvSpPr>
            <p:spPr>
              <a:xfrm>
                <a:off x="2699792" y="12687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p:cNvSpPr txBox="1"/>
              <p:nvPr/>
            </p:nvSpPr>
            <p:spPr>
              <a:xfrm>
                <a:off x="2706142" y="1267520"/>
                <a:ext cx="288032" cy="276999"/>
              </a:xfrm>
              <a:prstGeom prst="rect">
                <a:avLst/>
              </a:prstGeom>
              <a:noFill/>
            </p:spPr>
            <p:txBody>
              <a:bodyPr wrap="square" rtlCol="0">
                <a:spAutoFit/>
              </a:bodyPr>
              <a:lstStyle/>
              <a:p>
                <a:r>
                  <a:rPr lang="en-US" sz="1200" b="1" dirty="0" smtClean="0"/>
                  <a:t>4</a:t>
                </a:r>
                <a:endParaRPr lang="en-US" sz="1200" b="1" dirty="0"/>
              </a:p>
            </p:txBody>
          </p:sp>
        </p:grpSp>
        <p:grpSp>
          <p:nvGrpSpPr>
            <p:cNvPr id="16" name="Group 15"/>
            <p:cNvGrpSpPr/>
            <p:nvPr/>
          </p:nvGrpSpPr>
          <p:grpSpPr>
            <a:xfrm>
              <a:off x="3905573" y="2585443"/>
              <a:ext cx="315020" cy="288032"/>
              <a:chOff x="3980756" y="390426"/>
              <a:chExt cx="315020" cy="288032"/>
            </a:xfrm>
          </p:grpSpPr>
          <p:sp>
            <p:nvSpPr>
              <p:cNvPr id="17" name="Oval 16"/>
              <p:cNvSpPr/>
              <p:nvPr/>
            </p:nvSpPr>
            <p:spPr>
              <a:xfrm>
                <a:off x="3980756" y="390426"/>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4007744" y="395942"/>
                <a:ext cx="288032" cy="276999"/>
              </a:xfrm>
              <a:prstGeom prst="rect">
                <a:avLst/>
              </a:prstGeom>
              <a:noFill/>
            </p:spPr>
            <p:txBody>
              <a:bodyPr wrap="square" rtlCol="0">
                <a:spAutoFit/>
              </a:bodyPr>
              <a:lstStyle/>
              <a:p>
                <a:r>
                  <a:rPr lang="en-US" sz="1200" b="1" dirty="0" smtClean="0"/>
                  <a:t>4</a:t>
                </a:r>
                <a:endParaRPr lang="en-US" sz="1200" b="1" dirty="0"/>
              </a:p>
            </p:txBody>
          </p:sp>
        </p:grpSp>
      </p:grpSp>
      <p:grpSp>
        <p:nvGrpSpPr>
          <p:cNvPr id="27" name="Group 26"/>
          <p:cNvGrpSpPr/>
          <p:nvPr/>
        </p:nvGrpSpPr>
        <p:grpSpPr>
          <a:xfrm>
            <a:off x="2510923" y="1841642"/>
            <a:ext cx="6526594" cy="615553"/>
            <a:chOff x="2425755" y="1772816"/>
            <a:chExt cx="6526594" cy="615553"/>
          </a:xfrm>
        </p:grpSpPr>
        <p:sp>
          <p:nvSpPr>
            <p:cNvPr id="40" name="TextBox 39"/>
            <p:cNvSpPr txBox="1"/>
            <p:nvPr/>
          </p:nvSpPr>
          <p:spPr>
            <a:xfrm>
              <a:off x="5652120" y="1772816"/>
              <a:ext cx="3300229" cy="615553"/>
            </a:xfrm>
            <a:prstGeom prst="rect">
              <a:avLst/>
            </a:prstGeom>
            <a:solidFill>
              <a:schemeClr val="bg1"/>
            </a:solidFill>
            <a:ln>
              <a:solidFill>
                <a:srgbClr val="000000"/>
              </a:solidFill>
            </a:ln>
          </p:spPr>
          <p:txBody>
            <a:bodyPr wrap="square" rtlCol="0">
              <a:spAutoFit/>
            </a:bodyPr>
            <a:lstStyle/>
            <a:p>
              <a:pPr marR="0" lvl="0">
                <a:spcBef>
                  <a:spcPts val="0"/>
                </a:spcBef>
                <a:spcAft>
                  <a:spcPts val="0"/>
                </a:spcAft>
              </a:pPr>
              <a:r>
                <a:rPr lang="en-US" sz="1800" dirty="0">
                  <a:ea typeface="Times New Roman" panose="02020603050405020304" pitchFamily="18" charset="0"/>
                </a:rPr>
                <a:t> </a:t>
              </a:r>
              <a:r>
                <a:rPr lang="en-US" sz="1800" dirty="0" smtClean="0">
                  <a:ea typeface="Times New Roman" panose="02020603050405020304" pitchFamily="18" charset="0"/>
                </a:rPr>
                <a:t>    </a:t>
              </a:r>
              <a:r>
                <a:rPr lang="en-US" sz="1600" dirty="0" smtClean="0">
                  <a:ea typeface="Times New Roman" panose="02020603050405020304" pitchFamily="18" charset="0"/>
                </a:rPr>
                <a:t>for loop starts at 1, therefore </a:t>
              </a:r>
              <a:r>
                <a:rPr lang="en-US" sz="1600" dirty="0" err="1" smtClean="0">
                  <a:ea typeface="Times New Roman" panose="02020603050405020304" pitchFamily="18" charset="0"/>
                </a:rPr>
                <a:t>i</a:t>
              </a:r>
              <a:r>
                <a:rPr lang="en-US" sz="1600" dirty="0" smtClean="0">
                  <a:ea typeface="Times New Roman" panose="02020603050405020304" pitchFamily="18" charset="0"/>
                </a:rPr>
                <a:t>=0 will not be loaded</a:t>
              </a:r>
              <a:endParaRPr lang="en-US" sz="1600" dirty="0"/>
            </a:p>
          </p:txBody>
        </p:sp>
        <p:pic>
          <p:nvPicPr>
            <p:cNvPr id="41" name="Picture 40"/>
            <p:cNvPicPr>
              <a:picLocks noChangeAspect="1"/>
            </p:cNvPicPr>
            <p:nvPr/>
          </p:nvPicPr>
          <p:blipFill>
            <a:blip r:embed="rId2"/>
            <a:stretch>
              <a:fillRect/>
            </a:stretch>
          </p:blipFill>
          <p:spPr>
            <a:xfrm>
              <a:off x="5679595" y="1789827"/>
              <a:ext cx="310923" cy="335309"/>
            </a:xfrm>
            <a:prstGeom prst="rect">
              <a:avLst/>
            </a:prstGeom>
          </p:spPr>
        </p:pic>
        <p:grpSp>
          <p:nvGrpSpPr>
            <p:cNvPr id="42" name="Group 41"/>
            <p:cNvGrpSpPr/>
            <p:nvPr/>
          </p:nvGrpSpPr>
          <p:grpSpPr>
            <a:xfrm>
              <a:off x="2425755" y="1937575"/>
              <a:ext cx="288032" cy="288032"/>
              <a:chOff x="-1033804" y="1802374"/>
              <a:chExt cx="288032" cy="288032"/>
            </a:xfrm>
          </p:grpSpPr>
          <p:sp>
            <p:nvSpPr>
              <p:cNvPr id="43" name="Oval 42"/>
              <p:cNvSpPr/>
              <p:nvPr/>
            </p:nvSpPr>
            <p:spPr>
              <a:xfrm>
                <a:off x="-1033804" y="1802374"/>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TextBox 43"/>
              <p:cNvSpPr txBox="1"/>
              <p:nvPr/>
            </p:nvSpPr>
            <p:spPr>
              <a:xfrm>
                <a:off x="-1033804" y="1806891"/>
                <a:ext cx="288032" cy="276999"/>
              </a:xfrm>
              <a:prstGeom prst="rect">
                <a:avLst/>
              </a:prstGeom>
              <a:noFill/>
            </p:spPr>
            <p:txBody>
              <a:bodyPr wrap="square" rtlCol="0">
                <a:spAutoFit/>
              </a:bodyPr>
              <a:lstStyle/>
              <a:p>
                <a:r>
                  <a:rPr lang="en-US" sz="1200" b="1" dirty="0" smtClean="0"/>
                  <a:t>2</a:t>
                </a:r>
                <a:endParaRPr lang="en-US" sz="1200" b="1" dirty="0"/>
              </a:p>
            </p:txBody>
          </p:sp>
        </p:grpSp>
      </p:grpSp>
      <p:grpSp>
        <p:nvGrpSpPr>
          <p:cNvPr id="5" name="Group 4"/>
          <p:cNvGrpSpPr/>
          <p:nvPr/>
        </p:nvGrpSpPr>
        <p:grpSpPr>
          <a:xfrm>
            <a:off x="785727" y="2779899"/>
            <a:ext cx="8074543" cy="1880832"/>
            <a:chOff x="785727" y="2779899"/>
            <a:chExt cx="8074543" cy="1880832"/>
          </a:xfrm>
        </p:grpSpPr>
        <p:grpSp>
          <p:nvGrpSpPr>
            <p:cNvPr id="4" name="Group 3"/>
            <p:cNvGrpSpPr/>
            <p:nvPr/>
          </p:nvGrpSpPr>
          <p:grpSpPr>
            <a:xfrm>
              <a:off x="785727" y="2779899"/>
              <a:ext cx="8074543" cy="1880832"/>
              <a:chOff x="785727" y="2779899"/>
              <a:chExt cx="8074543" cy="1880832"/>
            </a:xfrm>
          </p:grpSpPr>
          <p:sp>
            <p:nvSpPr>
              <p:cNvPr id="2" name="TextBox 1"/>
              <p:cNvSpPr txBox="1"/>
              <p:nvPr/>
            </p:nvSpPr>
            <p:spPr>
              <a:xfrm>
                <a:off x="5560041" y="2779899"/>
                <a:ext cx="3300229" cy="1107996"/>
              </a:xfrm>
              <a:prstGeom prst="rect">
                <a:avLst/>
              </a:prstGeom>
              <a:solidFill>
                <a:schemeClr val="bg1"/>
              </a:solidFill>
              <a:ln>
                <a:solidFill>
                  <a:srgbClr val="000000"/>
                </a:solidFill>
              </a:ln>
            </p:spPr>
            <p:txBody>
              <a:bodyPr wrap="square" rtlCol="0">
                <a:spAutoFit/>
              </a:bodyPr>
              <a:lstStyle/>
              <a:p>
                <a:pPr marR="0" lvl="0">
                  <a:spcBef>
                    <a:spcPts val="0"/>
                  </a:spcBef>
                  <a:spcAft>
                    <a:spcPts val="0"/>
                  </a:spcAft>
                </a:pPr>
                <a:r>
                  <a:rPr lang="en-US" sz="1800" dirty="0">
                    <a:ea typeface="Times New Roman" panose="02020603050405020304" pitchFamily="18" charset="0"/>
                  </a:rPr>
                  <a:t> </a:t>
                </a:r>
                <a:r>
                  <a:rPr lang="en-US" sz="1800" dirty="0" smtClean="0">
                    <a:ea typeface="Times New Roman" panose="02020603050405020304" pitchFamily="18" charset="0"/>
                  </a:rPr>
                  <a:t>    </a:t>
                </a:r>
                <a:r>
                  <a:rPr lang="en-US" sz="1600" dirty="0" smtClean="0">
                    <a:ea typeface="Times New Roman" panose="02020603050405020304" pitchFamily="18" charset="0"/>
                  </a:rPr>
                  <a:t>Output will include </a:t>
                </a:r>
                <a:r>
                  <a:rPr lang="en-US" sz="1600" dirty="0" smtClean="0">
                    <a:latin typeface="Courier New" panose="02070309020205020404" pitchFamily="49" charset="0"/>
                    <a:ea typeface="Times New Roman" panose="02020603050405020304" pitchFamily="18" charset="0"/>
                    <a:cs typeface="Courier New" panose="02070309020205020404" pitchFamily="49" charset="0"/>
                  </a:rPr>
                  <a:t>null</a:t>
                </a:r>
                <a:r>
                  <a:rPr lang="en-US" sz="1600" dirty="0" smtClean="0">
                    <a:ea typeface="Times New Roman" panose="02020603050405020304" pitchFamily="18" charset="0"/>
                  </a:rPr>
                  <a:t> in all the uninitialized elements of memory, unless you limit the </a:t>
                </a:r>
                <a:r>
                  <a:rPr lang="en-US" sz="1600" dirty="0" smtClean="0">
                    <a:latin typeface="Courier New" panose="02070309020205020404" pitchFamily="49" charset="0"/>
                    <a:ea typeface="Times New Roman" panose="02020603050405020304" pitchFamily="18" charset="0"/>
                    <a:cs typeface="Courier New" panose="02070309020205020404" pitchFamily="49" charset="0"/>
                  </a:rPr>
                  <a:t>for</a:t>
                </a:r>
                <a:r>
                  <a:rPr lang="en-US" sz="1600" dirty="0" smtClean="0">
                    <a:ea typeface="Times New Roman" panose="02020603050405020304" pitchFamily="18" charset="0"/>
                  </a:rPr>
                  <a:t> loop to </a:t>
                </a:r>
                <a:r>
                  <a:rPr lang="en-US" sz="1600" dirty="0" err="1" smtClean="0">
                    <a:latin typeface="Courier New" panose="02070309020205020404" pitchFamily="49" charset="0"/>
                    <a:ea typeface="Times New Roman" panose="02020603050405020304" pitchFamily="18" charset="0"/>
                    <a:cs typeface="Courier New" panose="02070309020205020404" pitchFamily="49" charset="0"/>
                  </a:rPr>
                  <a:t>numShapes</a:t>
                </a:r>
                <a:r>
                  <a:rPr lang="en-US" sz="1600" dirty="0" smtClean="0">
                    <a:ea typeface="Times New Roman" panose="02020603050405020304" pitchFamily="18" charset="0"/>
                  </a:rPr>
                  <a:t> elements</a:t>
                </a:r>
                <a:endParaRPr lang="en-US" sz="1600" dirty="0"/>
              </a:p>
            </p:txBody>
          </p:sp>
          <p:grpSp>
            <p:nvGrpSpPr>
              <p:cNvPr id="32" name="Group 31"/>
              <p:cNvGrpSpPr/>
              <p:nvPr/>
            </p:nvGrpSpPr>
            <p:grpSpPr>
              <a:xfrm>
                <a:off x="785727" y="4372699"/>
                <a:ext cx="318444" cy="288032"/>
                <a:chOff x="-2581753" y="3230415"/>
                <a:chExt cx="318444" cy="288032"/>
              </a:xfrm>
            </p:grpSpPr>
            <p:sp>
              <p:nvSpPr>
                <p:cNvPr id="33" name="Oval 32"/>
                <p:cNvSpPr/>
                <p:nvPr/>
              </p:nvSpPr>
              <p:spPr>
                <a:xfrm>
                  <a:off x="-2581753" y="3230415"/>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2551341" y="3235931"/>
                  <a:ext cx="288032" cy="276999"/>
                </a:xfrm>
                <a:prstGeom prst="rect">
                  <a:avLst/>
                </a:prstGeom>
                <a:noFill/>
              </p:spPr>
              <p:txBody>
                <a:bodyPr wrap="square" rtlCol="0">
                  <a:spAutoFit/>
                </a:bodyPr>
                <a:lstStyle/>
                <a:p>
                  <a:r>
                    <a:rPr lang="en-US" sz="1200" b="1" dirty="0" smtClean="0"/>
                    <a:t>3</a:t>
                  </a:r>
                  <a:endParaRPr lang="en-US" sz="1200" b="1" dirty="0"/>
                </a:p>
              </p:txBody>
            </p:sp>
          </p:grpSp>
        </p:grpSp>
        <p:sp>
          <p:nvSpPr>
            <p:cNvPr id="45" name="TextBox 44"/>
            <p:cNvSpPr txBox="1"/>
            <p:nvPr/>
          </p:nvSpPr>
          <p:spPr>
            <a:xfrm>
              <a:off x="5626356" y="2814844"/>
              <a:ext cx="288032" cy="276999"/>
            </a:xfrm>
            <a:prstGeom prst="rect">
              <a:avLst/>
            </a:prstGeom>
            <a:noFill/>
          </p:spPr>
          <p:txBody>
            <a:bodyPr wrap="square" rtlCol="0">
              <a:spAutoFit/>
            </a:bodyPr>
            <a:lstStyle/>
            <a:p>
              <a:r>
                <a:rPr lang="en-US" sz="1200" b="1" dirty="0" smtClean="0"/>
                <a:t>3</a:t>
              </a:r>
              <a:endParaRPr lang="en-US" sz="1200" b="1" dirty="0"/>
            </a:p>
          </p:txBody>
        </p:sp>
        <p:sp>
          <p:nvSpPr>
            <p:cNvPr id="46" name="Oval 45"/>
            <p:cNvSpPr/>
            <p:nvPr/>
          </p:nvSpPr>
          <p:spPr>
            <a:xfrm>
              <a:off x="5603374" y="2803811"/>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49634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13</a:t>
            </a:fld>
            <a:endParaRPr lang="en-CA"/>
          </a:p>
        </p:txBody>
      </p:sp>
      <p:sp>
        <p:nvSpPr>
          <p:cNvPr id="7" name="Text Box 7"/>
          <p:cNvSpPr txBox="1"/>
          <p:nvPr/>
        </p:nvSpPr>
        <p:spPr>
          <a:xfrm>
            <a:off x="467544" y="399604"/>
            <a:ext cx="7992888" cy="4397548"/>
          </a:xfrm>
          <a:prstGeom prst="rect">
            <a:avLst/>
          </a:prstGeom>
          <a:solidFill>
            <a:schemeClr val="lt1"/>
          </a:solidFill>
          <a:ln w="952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public class Shape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1400" dirty="0" smtClean="0">
              <a:latin typeface="Consolas" panose="020B0609020204030204" pitchFamily="49" charset="0"/>
              <a:ea typeface="Times New Roman" panose="02020603050405020304" pitchFamily="18" charset="0"/>
              <a:cs typeface="Consolas" panose="020B0609020204030204" pitchFamily="49"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smtClean="0">
                <a:latin typeface="Consolas" panose="020B0609020204030204" pitchFamily="49" charset="0"/>
                <a:ea typeface="Times New Roman" panose="02020603050405020304" pitchFamily="18" charset="0"/>
                <a:cs typeface="Consolas" panose="020B0609020204030204" pitchFamily="49" charset="0"/>
              </a:rPr>
              <a:t>  private </a:t>
            </a:r>
            <a:r>
              <a:rPr lang="en-CA" sz="1400" dirty="0">
                <a:latin typeface="Consolas" panose="020B0609020204030204" pitchFamily="49" charset="0"/>
                <a:ea typeface="Times New Roman" panose="02020603050405020304" pitchFamily="18" charset="0"/>
                <a:cs typeface="Consolas" panose="020B0609020204030204" pitchFamily="49" charset="0"/>
              </a:rPr>
              <a:t>final static double </a:t>
            </a:r>
            <a:r>
              <a:rPr lang="en-CA" sz="1400" i="1" dirty="0">
                <a:latin typeface="Consolas" panose="020B0609020204030204" pitchFamily="49" charset="0"/>
                <a:ea typeface="Times New Roman" panose="02020603050405020304" pitchFamily="18" charset="0"/>
                <a:cs typeface="Consolas" panose="020B0609020204030204" pitchFamily="49" charset="0"/>
              </a:rPr>
              <a:t>MAX_X</a:t>
            </a:r>
            <a:r>
              <a:rPr lang="en-CA" sz="1400" dirty="0">
                <a:latin typeface="Consolas" panose="020B0609020204030204" pitchFamily="49" charset="0"/>
                <a:ea typeface="Times New Roman" panose="02020603050405020304" pitchFamily="18" charset="0"/>
                <a:cs typeface="Consolas" panose="020B0609020204030204" pitchFamily="49" charset="0"/>
              </a:rPr>
              <a:t> = 1920.0, </a:t>
            </a:r>
            <a:r>
              <a:rPr lang="en-CA" sz="1400" i="1" dirty="0">
                <a:latin typeface="Consolas" panose="020B0609020204030204" pitchFamily="49" charset="0"/>
                <a:ea typeface="Times New Roman" panose="02020603050405020304" pitchFamily="18" charset="0"/>
                <a:cs typeface="Consolas" panose="020B0609020204030204" pitchFamily="49" charset="0"/>
              </a:rPr>
              <a:t>MAX_Y</a:t>
            </a:r>
            <a:r>
              <a:rPr lang="en-CA" sz="1400" dirty="0">
                <a:latin typeface="Consolas" panose="020B0609020204030204" pitchFamily="49" charset="0"/>
                <a:ea typeface="Times New Roman" panose="02020603050405020304" pitchFamily="18" charset="0"/>
                <a:cs typeface="Consolas" panose="020B0609020204030204" pitchFamily="49" charset="0"/>
              </a:rPr>
              <a:t> = 1080.0;</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private </a:t>
            </a:r>
            <a:r>
              <a:rPr lang="en-CA" sz="1400" dirty="0">
                <a:latin typeface="Consolas" panose="020B0609020204030204" pitchFamily="49" charset="0"/>
                <a:ea typeface="Times New Roman" panose="02020603050405020304" pitchFamily="18" charset="0"/>
                <a:cs typeface="Consolas" panose="020B0609020204030204" pitchFamily="49" charset="0"/>
              </a:rPr>
              <a:t>double x, y;</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8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public </a:t>
            </a:r>
            <a:r>
              <a:rPr lang="en-CA" sz="1400" dirty="0">
                <a:latin typeface="Consolas" panose="020B0609020204030204" pitchFamily="49" charset="0"/>
                <a:ea typeface="Times New Roman" panose="02020603050405020304" pitchFamily="18" charset="0"/>
                <a:cs typeface="Consolas" panose="020B0609020204030204" pitchFamily="49" charset="0"/>
              </a:rPr>
              <a:t>Shape()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public </a:t>
            </a:r>
            <a:r>
              <a:rPr lang="en-CA" sz="1400" dirty="0">
                <a:latin typeface="Consolas" panose="020B0609020204030204" pitchFamily="49" charset="0"/>
                <a:ea typeface="Times New Roman" panose="02020603050405020304" pitchFamily="18" charset="0"/>
                <a:cs typeface="Consolas" panose="020B0609020204030204" pitchFamily="49" charset="0"/>
              </a:rPr>
              <a:t>abstract double </a:t>
            </a:r>
            <a:r>
              <a:rPr lang="en-CA" sz="1400" dirty="0" err="1">
                <a:latin typeface="Consolas" panose="020B0609020204030204" pitchFamily="49" charset="0"/>
                <a:ea typeface="Times New Roman" panose="02020603050405020304" pitchFamily="18" charset="0"/>
                <a:cs typeface="Consolas" panose="020B0609020204030204" pitchFamily="49" charset="0"/>
              </a:rPr>
              <a:t>calcArea</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public </a:t>
            </a:r>
            <a:r>
              <a:rPr lang="en-CA" sz="1400" dirty="0">
                <a:latin typeface="Consolas" panose="020B0609020204030204" pitchFamily="49" charset="0"/>
                <a:ea typeface="Times New Roman" panose="02020603050405020304" pitchFamily="18" charset="0"/>
                <a:cs typeface="Consolas" panose="020B0609020204030204" pitchFamily="49" charset="0"/>
              </a:rPr>
              <a:t>void </a:t>
            </a:r>
            <a:r>
              <a:rPr lang="en-CA" sz="1400" dirty="0" err="1">
                <a:latin typeface="Consolas" panose="020B0609020204030204" pitchFamily="49" charset="0"/>
                <a:ea typeface="Times New Roman" panose="02020603050405020304" pitchFamily="18" charset="0"/>
                <a:cs typeface="Consolas" panose="020B0609020204030204" pitchFamily="49" charset="0"/>
              </a:rPr>
              <a:t>inputAllFields</a:t>
            </a: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x </a:t>
            </a: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err="1">
                <a:latin typeface="Consolas" panose="020B0609020204030204" pitchFamily="49" charset="0"/>
                <a:ea typeface="Times New Roman" panose="02020603050405020304" pitchFamily="18" charset="0"/>
                <a:cs typeface="Consolas" panose="020B0609020204030204" pitchFamily="49" charset="0"/>
              </a:rPr>
              <a:t>input.</a:t>
            </a:r>
            <a:r>
              <a:rPr lang="en-CA" sz="1400" i="1" dirty="0" err="1">
                <a:latin typeface="Consolas" panose="020B0609020204030204" pitchFamily="49" charset="0"/>
                <a:ea typeface="Times New Roman" panose="02020603050405020304" pitchFamily="18" charset="0"/>
                <a:cs typeface="Consolas" panose="020B0609020204030204" pitchFamily="49" charset="0"/>
              </a:rPr>
              <a:t>getDouble</a:t>
            </a:r>
            <a:r>
              <a:rPr lang="en-CA" sz="1400" dirty="0">
                <a:latin typeface="Consolas" panose="020B0609020204030204" pitchFamily="49" charset="0"/>
                <a:ea typeface="Times New Roman" panose="02020603050405020304" pitchFamily="18" charset="0"/>
                <a:cs typeface="Consolas" panose="020B0609020204030204" pitchFamily="49" charset="0"/>
              </a:rPr>
              <a:t>("Enter x:", 0.0, </a:t>
            </a:r>
            <a:r>
              <a:rPr lang="en-CA" sz="1400" i="1" dirty="0">
                <a:latin typeface="Consolas" panose="020B0609020204030204" pitchFamily="49" charset="0"/>
                <a:ea typeface="Times New Roman" panose="02020603050405020304" pitchFamily="18" charset="0"/>
                <a:cs typeface="Consolas" panose="020B0609020204030204" pitchFamily="49" charset="0"/>
              </a:rPr>
              <a:t>MAX_X</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y </a:t>
            </a: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err="1">
                <a:latin typeface="Consolas" panose="020B0609020204030204" pitchFamily="49" charset="0"/>
                <a:ea typeface="Times New Roman" panose="02020603050405020304" pitchFamily="18" charset="0"/>
                <a:cs typeface="Consolas" panose="020B0609020204030204" pitchFamily="49" charset="0"/>
              </a:rPr>
              <a:t>input.</a:t>
            </a:r>
            <a:r>
              <a:rPr lang="en-CA" sz="1400" i="1" dirty="0" err="1">
                <a:latin typeface="Consolas" panose="020B0609020204030204" pitchFamily="49" charset="0"/>
                <a:ea typeface="Times New Roman" panose="02020603050405020304" pitchFamily="18" charset="0"/>
                <a:cs typeface="Consolas" panose="020B0609020204030204" pitchFamily="49" charset="0"/>
              </a:rPr>
              <a:t>getDouble</a:t>
            </a:r>
            <a:r>
              <a:rPr lang="en-CA" sz="1400" dirty="0">
                <a:latin typeface="Consolas" panose="020B0609020204030204" pitchFamily="49" charset="0"/>
                <a:ea typeface="Times New Roman" panose="02020603050405020304" pitchFamily="18" charset="0"/>
                <a:cs typeface="Consolas" panose="020B0609020204030204" pitchFamily="49" charset="0"/>
              </a:rPr>
              <a:t>("Enter y:", 0.0, </a:t>
            </a:r>
            <a:r>
              <a:rPr lang="en-CA" sz="1400" i="1" dirty="0">
                <a:latin typeface="Consolas" panose="020B0609020204030204" pitchFamily="49" charset="0"/>
                <a:ea typeface="Times New Roman" panose="02020603050405020304" pitchFamily="18" charset="0"/>
                <a:cs typeface="Consolas" panose="020B0609020204030204" pitchFamily="49" charset="0"/>
              </a:rPr>
              <a:t>MAX_Y</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8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a:t>
            </a:r>
            <a:r>
              <a:rPr lang="en-CA" sz="1400" dirty="0">
                <a:latin typeface="Consolas" panose="020B0609020204030204" pitchFamily="49" charset="0"/>
                <a:ea typeface="Times New Roman" panose="02020603050405020304" pitchFamily="18" charset="0"/>
                <a:cs typeface="Consolas" panose="020B0609020204030204" pitchFamily="49" charset="0"/>
              </a:rPr>
              <a:t>Override</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public </a:t>
            </a:r>
            <a:r>
              <a:rPr lang="en-CA" sz="1400" dirty="0">
                <a:latin typeface="Consolas" panose="020B0609020204030204" pitchFamily="49" charset="0"/>
                <a:ea typeface="Times New Roman" panose="02020603050405020304" pitchFamily="18" charset="0"/>
                <a:cs typeface="Consolas" panose="020B0609020204030204" pitchFamily="49" charset="0"/>
              </a:rPr>
              <a:t>String </a:t>
            </a:r>
            <a:r>
              <a:rPr lang="en-CA" sz="1400" dirty="0" err="1">
                <a:latin typeface="Consolas" panose="020B0609020204030204" pitchFamily="49" charset="0"/>
                <a:ea typeface="Times New Roman" panose="02020603050405020304" pitchFamily="18" charset="0"/>
                <a:cs typeface="Consolas" panose="020B0609020204030204" pitchFamily="49" charset="0"/>
              </a:rPr>
              <a:t>toString</a:t>
            </a:r>
            <a:r>
              <a:rPr lang="en-CA" sz="1400" dirty="0">
                <a:latin typeface="Consolas" panose="020B0609020204030204" pitchFamily="49" charset="0"/>
                <a:ea typeface="Times New Roman" panose="02020603050405020304" pitchFamily="18" charset="0"/>
                <a:cs typeface="Consolas" panose="020B06090202040302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return</a:t>
            </a:r>
            <a:r>
              <a:rPr lang="en-CA" sz="1400" dirty="0">
                <a:latin typeface="Consolas" panose="020B0609020204030204" pitchFamily="49" charset="0"/>
                <a:ea typeface="Times New Roman" panose="02020603050405020304" pitchFamily="18" charset="0"/>
                <a:cs typeface="Consolas" panose="020B0609020204030204" pitchFamily="49" charset="0"/>
              </a:rPr>
              <a:t>((this </a:t>
            </a:r>
            <a:r>
              <a:rPr lang="en-CA" sz="1400" dirty="0" err="1">
                <a:latin typeface="Consolas" panose="020B0609020204030204" pitchFamily="49" charset="0"/>
                <a:ea typeface="Times New Roman" panose="02020603050405020304" pitchFamily="18" charset="0"/>
                <a:cs typeface="Consolas" panose="020B0609020204030204" pitchFamily="49" charset="0"/>
              </a:rPr>
              <a:t>instanceOf</a:t>
            </a:r>
            <a:r>
              <a:rPr lang="en-CA" sz="1400" dirty="0">
                <a:latin typeface="Consolas" panose="020B0609020204030204" pitchFamily="49" charset="0"/>
                <a:ea typeface="Times New Roman" panose="02020603050405020304" pitchFamily="18" charset="0"/>
                <a:cs typeface="Consolas" panose="020B0609020204030204" pitchFamily="49" charset="0"/>
              </a:rPr>
              <a:t> Circle)?"</a:t>
            </a:r>
            <a:r>
              <a:rPr lang="en-CA" sz="1400" dirty="0" err="1">
                <a:latin typeface="Consolas" panose="020B0609020204030204" pitchFamily="49" charset="0"/>
                <a:ea typeface="Times New Roman" panose="02020603050405020304" pitchFamily="18" charset="0"/>
                <a:cs typeface="Consolas" panose="020B0609020204030204" pitchFamily="49" charset="0"/>
              </a:rPr>
              <a:t>Circle":"Rectangle</a:t>
            </a:r>
            <a:r>
              <a:rPr lang="en-CA" sz="1400" dirty="0">
                <a:latin typeface="Consolas" panose="020B0609020204030204" pitchFamily="49" charset="0"/>
                <a:ea typeface="Times New Roman" panose="02020603050405020304" pitchFamily="18" charset="0"/>
                <a:cs typeface="Consolas" panose="020B06090202040302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 </a:t>
            </a:r>
            <a:r>
              <a:rPr lang="en-CA" sz="1400" dirty="0">
                <a:latin typeface="Consolas" panose="020B0609020204030204" pitchFamily="49" charset="0"/>
                <a:ea typeface="Times New Roman" panose="02020603050405020304" pitchFamily="18" charset="0"/>
                <a:cs typeface="Consolas" panose="020B0609020204030204" pitchFamily="49" charset="0"/>
              </a:rPr>
              <a:t>coordinates are (" + x + ", "+ y + "), area = " + </a:t>
            </a:r>
            <a:r>
              <a:rPr lang="en-CA" sz="1400" dirty="0" err="1">
                <a:latin typeface="Consolas" panose="020B0609020204030204" pitchFamily="49" charset="0"/>
                <a:ea typeface="Times New Roman" panose="02020603050405020304" pitchFamily="18" charset="0"/>
                <a:cs typeface="Consolas" panose="020B0609020204030204" pitchFamily="49" charset="0"/>
              </a:rPr>
              <a:t>calcArea</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solidFill>
                  <a:srgbClr val="000000"/>
                </a:solidFill>
                <a:effectLst/>
                <a:latin typeface="Courier New" panose="02070309020205020404" pitchFamily="49"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200" dirty="0">
              <a:effectLst/>
              <a:latin typeface="Times New Roman" panose="02020603050405020304" pitchFamily="18" charset="0"/>
              <a:ea typeface="Times New Roman" panose="02020603050405020304" pitchFamily="18" charset="0"/>
            </a:endParaRPr>
          </a:p>
        </p:txBody>
      </p:sp>
      <p:sp>
        <p:nvSpPr>
          <p:cNvPr id="52"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53" name="Group 52"/>
          <p:cNvGrpSpPr/>
          <p:nvPr/>
        </p:nvGrpSpPr>
        <p:grpSpPr>
          <a:xfrm>
            <a:off x="3931867" y="1376160"/>
            <a:ext cx="5133760" cy="1754662"/>
            <a:chOff x="4647283" y="-493363"/>
            <a:chExt cx="5133760" cy="1754662"/>
          </a:xfrm>
        </p:grpSpPr>
        <p:sp>
          <p:nvSpPr>
            <p:cNvPr id="54" name="Text Box 2"/>
            <p:cNvSpPr txBox="1">
              <a:spLocks noChangeArrowheads="1"/>
            </p:cNvSpPr>
            <p:nvPr/>
          </p:nvSpPr>
          <p:spPr bwMode="auto">
            <a:xfrm>
              <a:off x="5580112" y="624847"/>
              <a:ext cx="4200931" cy="63645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lvl="0"/>
              <a:r>
                <a:rPr lang="en-US" sz="1200" dirty="0" smtClean="0">
                  <a:ea typeface="Times New Roman" panose="02020603050405020304" pitchFamily="18" charset="0"/>
                </a:rPr>
                <a:t>          </a:t>
              </a:r>
              <a:r>
                <a:rPr lang="en-US" sz="1600" dirty="0" err="1" smtClean="0">
                  <a:solidFill>
                    <a:prstClr val="black"/>
                  </a:solidFill>
                  <a:latin typeface="Courier New" panose="02070309020205020404" pitchFamily="49" charset="0"/>
                  <a:cs typeface="Courier New" panose="02070309020205020404" pitchFamily="49" charset="0"/>
                </a:rPr>
                <a:t>calcArea</a:t>
              </a:r>
              <a:r>
                <a:rPr lang="en-US" sz="1600" dirty="0" smtClean="0">
                  <a:solidFill>
                    <a:prstClr val="black"/>
                  </a:solidFill>
                </a:rPr>
                <a:t> is abstract, hence there should be no body, including anything after ()</a:t>
              </a:r>
              <a:endParaRPr lang="en-US" sz="1600" dirty="0">
                <a:solidFill>
                  <a:prstClr val="black"/>
                </a:solidFill>
              </a:endParaRPr>
            </a:p>
            <a:p>
              <a:pPr marR="0" lvl="0">
                <a:spcBef>
                  <a:spcPts val="0"/>
                </a:spcBef>
                <a:spcAft>
                  <a:spcPts val="0"/>
                </a:spcAft>
              </a:pPr>
              <a:r>
                <a:rPr lang="en-US" sz="1600" dirty="0" smtClean="0">
                  <a:ea typeface="Times New Roman" panose="02020603050405020304" pitchFamily="18" charset="0"/>
                </a:rPr>
                <a:t> </a:t>
              </a:r>
              <a:endParaRPr lang="en-US" sz="1600" dirty="0">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55" name="Group 54"/>
            <p:cNvGrpSpPr/>
            <p:nvPr/>
          </p:nvGrpSpPr>
          <p:grpSpPr>
            <a:xfrm>
              <a:off x="5651713" y="628275"/>
              <a:ext cx="296741" cy="297685"/>
              <a:chOff x="2699385" y="1491131"/>
              <a:chExt cx="296741" cy="297685"/>
            </a:xfrm>
          </p:grpSpPr>
          <p:sp>
            <p:nvSpPr>
              <p:cNvPr id="59" name="Oval 58"/>
              <p:cNvSpPr/>
              <p:nvPr/>
            </p:nvSpPr>
            <p:spPr>
              <a:xfrm>
                <a:off x="2699385" y="1500784"/>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extBox 59"/>
              <p:cNvSpPr txBox="1"/>
              <p:nvPr/>
            </p:nvSpPr>
            <p:spPr>
              <a:xfrm>
                <a:off x="2708094" y="1491131"/>
                <a:ext cx="288032" cy="276999"/>
              </a:xfrm>
              <a:prstGeom prst="rect">
                <a:avLst/>
              </a:prstGeom>
              <a:noFill/>
            </p:spPr>
            <p:txBody>
              <a:bodyPr wrap="square" rtlCol="0">
                <a:spAutoFit/>
              </a:bodyPr>
              <a:lstStyle/>
              <a:p>
                <a:r>
                  <a:rPr lang="en-US" sz="1200" b="1" dirty="0" smtClean="0"/>
                  <a:t>7</a:t>
                </a:r>
                <a:endParaRPr lang="en-US" sz="1200" b="1" dirty="0"/>
              </a:p>
            </p:txBody>
          </p:sp>
        </p:grpSp>
        <p:grpSp>
          <p:nvGrpSpPr>
            <p:cNvPr id="56" name="Group 55"/>
            <p:cNvGrpSpPr/>
            <p:nvPr/>
          </p:nvGrpSpPr>
          <p:grpSpPr>
            <a:xfrm>
              <a:off x="4647283" y="-493363"/>
              <a:ext cx="318070" cy="288032"/>
              <a:chOff x="2559051" y="-368250"/>
              <a:chExt cx="318070" cy="288032"/>
            </a:xfrm>
          </p:grpSpPr>
          <p:sp>
            <p:nvSpPr>
              <p:cNvPr id="57" name="Oval 56"/>
              <p:cNvSpPr/>
              <p:nvPr/>
            </p:nvSpPr>
            <p:spPr>
              <a:xfrm>
                <a:off x="2559051" y="-36825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Box 57"/>
              <p:cNvSpPr txBox="1"/>
              <p:nvPr/>
            </p:nvSpPr>
            <p:spPr>
              <a:xfrm>
                <a:off x="2589089" y="-368250"/>
                <a:ext cx="288032" cy="276999"/>
              </a:xfrm>
              <a:prstGeom prst="rect">
                <a:avLst/>
              </a:prstGeom>
              <a:noFill/>
            </p:spPr>
            <p:txBody>
              <a:bodyPr wrap="square" rtlCol="0">
                <a:spAutoFit/>
              </a:bodyPr>
              <a:lstStyle/>
              <a:p>
                <a:r>
                  <a:rPr lang="en-US" sz="1200" b="1" dirty="0" smtClean="0"/>
                  <a:t>7</a:t>
                </a:r>
                <a:endParaRPr lang="en-US" sz="1200" b="1" dirty="0"/>
              </a:p>
            </p:txBody>
          </p:sp>
        </p:grpSp>
      </p:grpSp>
      <p:grpSp>
        <p:nvGrpSpPr>
          <p:cNvPr id="61" name="Group 60"/>
          <p:cNvGrpSpPr/>
          <p:nvPr/>
        </p:nvGrpSpPr>
        <p:grpSpPr>
          <a:xfrm>
            <a:off x="1444569" y="2371810"/>
            <a:ext cx="7621058" cy="1914893"/>
            <a:chOff x="1143818" y="-961789"/>
            <a:chExt cx="7621058" cy="1914893"/>
          </a:xfrm>
        </p:grpSpPr>
        <p:sp>
          <p:nvSpPr>
            <p:cNvPr id="62" name="Text Box 2"/>
            <p:cNvSpPr txBox="1">
              <a:spLocks noChangeArrowheads="1"/>
            </p:cNvSpPr>
            <p:nvPr/>
          </p:nvSpPr>
          <p:spPr bwMode="auto">
            <a:xfrm>
              <a:off x="4597130" y="339635"/>
              <a:ext cx="4167746" cy="61346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R="0" lvl="0">
                <a:spcBef>
                  <a:spcPts val="0"/>
                </a:spcBef>
                <a:spcAft>
                  <a:spcPts val="0"/>
                </a:spcAft>
              </a:pPr>
              <a:r>
                <a:rPr lang="en-US" sz="1800" dirty="0" smtClean="0">
                  <a:ea typeface="Times New Roman" panose="02020603050405020304" pitchFamily="18" charset="0"/>
                </a:rPr>
                <a:t>        </a:t>
              </a:r>
              <a:r>
                <a:rPr lang="en-US" sz="1600" dirty="0" err="1" smtClean="0">
                  <a:latin typeface="Courier New" panose="02070309020205020404" pitchFamily="49" charset="0"/>
                  <a:ea typeface="Times New Roman" panose="02020603050405020304" pitchFamily="18" charset="0"/>
                  <a:cs typeface="Courier New" panose="02070309020205020404" pitchFamily="49" charset="0"/>
                </a:rPr>
                <a:t>getDouble</a:t>
              </a:r>
              <a:r>
                <a:rPr lang="en-US" sz="1600" dirty="0" smtClean="0">
                  <a:latin typeface="Courier New" panose="02070309020205020404" pitchFamily="49" charset="0"/>
                  <a:ea typeface="Times New Roman" panose="02020603050405020304" pitchFamily="18" charset="0"/>
                  <a:cs typeface="Courier New" panose="02070309020205020404" pitchFamily="49" charset="0"/>
                </a:rPr>
                <a:t>()</a:t>
              </a:r>
              <a:r>
                <a:rPr lang="en-US" sz="1600" dirty="0" smtClean="0">
                  <a:ea typeface="Times New Roman" panose="02020603050405020304" pitchFamily="18" charset="0"/>
                </a:rPr>
                <a:t> is a static method of class </a:t>
              </a:r>
              <a:r>
                <a:rPr lang="en-US" sz="1600" dirty="0" smtClean="0">
                  <a:latin typeface="Courier New" panose="02070309020205020404" pitchFamily="49" charset="0"/>
                  <a:ea typeface="Times New Roman" panose="02020603050405020304" pitchFamily="18" charset="0"/>
                  <a:cs typeface="Courier New" panose="02070309020205020404" pitchFamily="49" charset="0"/>
                </a:rPr>
                <a:t>Input</a:t>
              </a:r>
              <a:r>
                <a:rPr lang="en-US" sz="1600" dirty="0" smtClean="0">
                  <a:ea typeface="Times New Roman" panose="02020603050405020304" pitchFamily="18" charset="0"/>
                </a:rPr>
                <a:t>, hence should be </a:t>
              </a:r>
              <a:r>
                <a:rPr lang="en-US" sz="1600" dirty="0" smtClean="0">
                  <a:latin typeface="Courier New" panose="02070309020205020404" pitchFamily="49" charset="0"/>
                  <a:ea typeface="Times New Roman" panose="02020603050405020304" pitchFamily="18" charset="0"/>
                  <a:cs typeface="Courier New" panose="02070309020205020404" pitchFamily="49" charset="0"/>
                </a:rPr>
                <a:t>Input</a:t>
              </a:r>
              <a:r>
                <a:rPr lang="en-US" sz="1600" dirty="0" smtClean="0">
                  <a:ea typeface="Times New Roman" panose="02020603050405020304" pitchFamily="18" charset="0"/>
                </a:rPr>
                <a:t>, not </a:t>
              </a:r>
              <a:r>
                <a:rPr lang="en-US" sz="1600" dirty="0" smtClean="0">
                  <a:latin typeface="Courier New" panose="02070309020205020404" pitchFamily="49" charset="0"/>
                  <a:ea typeface="Times New Roman" panose="02020603050405020304" pitchFamily="18" charset="0"/>
                  <a:cs typeface="Courier New" panose="02070309020205020404" pitchFamily="49" charset="0"/>
                </a:rPr>
                <a:t>input</a:t>
              </a:r>
              <a:endParaRPr lang="en-US" sz="1600" dirty="0">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63" name="Group 62"/>
            <p:cNvGrpSpPr/>
            <p:nvPr/>
          </p:nvGrpSpPr>
          <p:grpSpPr>
            <a:xfrm>
              <a:off x="4710472" y="339635"/>
              <a:ext cx="304507" cy="295813"/>
              <a:chOff x="1758144" y="1202491"/>
              <a:chExt cx="304507" cy="295813"/>
            </a:xfrm>
          </p:grpSpPr>
          <p:sp>
            <p:nvSpPr>
              <p:cNvPr id="67" name="Oval 66"/>
              <p:cNvSpPr/>
              <p:nvPr/>
            </p:nvSpPr>
            <p:spPr>
              <a:xfrm>
                <a:off x="1758144" y="1202491"/>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TextBox 67"/>
              <p:cNvSpPr txBox="1"/>
              <p:nvPr/>
            </p:nvSpPr>
            <p:spPr>
              <a:xfrm>
                <a:off x="1774619" y="1221305"/>
                <a:ext cx="288032" cy="276999"/>
              </a:xfrm>
              <a:prstGeom prst="rect">
                <a:avLst/>
              </a:prstGeom>
              <a:noFill/>
            </p:spPr>
            <p:txBody>
              <a:bodyPr wrap="square" rtlCol="0">
                <a:spAutoFit/>
              </a:bodyPr>
              <a:lstStyle/>
              <a:p>
                <a:r>
                  <a:rPr lang="en-US" sz="1200" b="1" dirty="0" smtClean="0"/>
                  <a:t>8</a:t>
                </a:r>
                <a:endParaRPr lang="en-US" sz="1200" b="1" dirty="0"/>
              </a:p>
            </p:txBody>
          </p:sp>
        </p:grpSp>
        <p:grpSp>
          <p:nvGrpSpPr>
            <p:cNvPr id="64" name="Group 63"/>
            <p:cNvGrpSpPr/>
            <p:nvPr/>
          </p:nvGrpSpPr>
          <p:grpSpPr>
            <a:xfrm>
              <a:off x="1143818" y="-961789"/>
              <a:ext cx="294382" cy="288032"/>
              <a:chOff x="-944414" y="-836676"/>
              <a:chExt cx="294382" cy="288032"/>
            </a:xfrm>
          </p:grpSpPr>
          <p:sp>
            <p:nvSpPr>
              <p:cNvPr id="65" name="Oval 64"/>
              <p:cNvSpPr/>
              <p:nvPr/>
            </p:nvSpPr>
            <p:spPr>
              <a:xfrm>
                <a:off x="-938064" y="-836676"/>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TextBox 65"/>
              <p:cNvSpPr txBox="1"/>
              <p:nvPr/>
            </p:nvSpPr>
            <p:spPr>
              <a:xfrm>
                <a:off x="-944414" y="-825643"/>
                <a:ext cx="288032" cy="276999"/>
              </a:xfrm>
              <a:prstGeom prst="rect">
                <a:avLst/>
              </a:prstGeom>
              <a:noFill/>
            </p:spPr>
            <p:txBody>
              <a:bodyPr wrap="square" rtlCol="0">
                <a:spAutoFit/>
              </a:bodyPr>
              <a:lstStyle/>
              <a:p>
                <a:r>
                  <a:rPr lang="en-US" sz="1200" b="1" dirty="0" smtClean="0"/>
                  <a:t>8</a:t>
                </a:r>
                <a:endParaRPr lang="en-US" sz="1200" b="1" dirty="0"/>
              </a:p>
            </p:txBody>
          </p:sp>
        </p:grpSp>
      </p:grpSp>
      <p:grpSp>
        <p:nvGrpSpPr>
          <p:cNvPr id="74" name="Group 73"/>
          <p:cNvGrpSpPr/>
          <p:nvPr/>
        </p:nvGrpSpPr>
        <p:grpSpPr>
          <a:xfrm>
            <a:off x="3490980" y="2890693"/>
            <a:ext cx="5545516" cy="2664298"/>
            <a:chOff x="3959032" y="982335"/>
            <a:chExt cx="5545516" cy="2664298"/>
          </a:xfrm>
        </p:grpSpPr>
        <p:grpSp>
          <p:nvGrpSpPr>
            <p:cNvPr id="39" name="Group 38"/>
            <p:cNvGrpSpPr/>
            <p:nvPr/>
          </p:nvGrpSpPr>
          <p:grpSpPr>
            <a:xfrm>
              <a:off x="5371651" y="2538637"/>
              <a:ext cx="4132897" cy="1107996"/>
              <a:chOff x="5716710" y="3429000"/>
              <a:chExt cx="4132897" cy="1107996"/>
            </a:xfrm>
          </p:grpSpPr>
          <p:sp>
            <p:nvSpPr>
              <p:cNvPr id="69" name="TextBox 68"/>
              <p:cNvSpPr txBox="1"/>
              <p:nvPr/>
            </p:nvSpPr>
            <p:spPr>
              <a:xfrm>
                <a:off x="5716710" y="3429000"/>
                <a:ext cx="4132897" cy="1107996"/>
              </a:xfrm>
              <a:prstGeom prst="rect">
                <a:avLst/>
              </a:prstGeom>
              <a:solidFill>
                <a:schemeClr val="bg1"/>
              </a:solidFill>
              <a:ln>
                <a:solidFill>
                  <a:prstClr val="black"/>
                </a:solidFill>
              </a:ln>
            </p:spPr>
            <p:txBody>
              <a:bodyPr wrap="square" rtlCol="0">
                <a:spAutoFit/>
              </a:bodyPr>
              <a:lstStyle/>
              <a:p>
                <a:pPr lvl="0">
                  <a:spcBef>
                    <a:spcPts val="0"/>
                  </a:spcBef>
                  <a:spcAft>
                    <a:spcPts val="0"/>
                  </a:spcAft>
                </a:pPr>
                <a:r>
                  <a:rPr lang="en-US" sz="1800" dirty="0">
                    <a:solidFill>
                      <a:prstClr val="black"/>
                    </a:solidFill>
                    <a:ea typeface="Times New Roman" panose="02020603050405020304" pitchFamily="18" charset="0"/>
                  </a:rPr>
                  <a:t>       </a:t>
                </a:r>
                <a:r>
                  <a:rPr lang="en-US" sz="16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this</a:t>
                </a:r>
                <a:r>
                  <a:rPr lang="en-US" sz="1600" dirty="0" smtClean="0">
                    <a:solidFill>
                      <a:prstClr val="black"/>
                    </a:solidFill>
                    <a:ea typeface="Times New Roman" panose="02020603050405020304" pitchFamily="18" charset="0"/>
                    <a:cs typeface="Times New Roman" panose="02020603050405020304" pitchFamily="18" charset="0"/>
                  </a:rPr>
                  <a:t> refers to </a:t>
                </a:r>
                <a:r>
                  <a:rPr lang="en-US" sz="16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Shape</a:t>
                </a:r>
                <a:r>
                  <a:rPr lang="en-US" sz="1600" dirty="0" smtClean="0">
                    <a:solidFill>
                      <a:prstClr val="black"/>
                    </a:solidFill>
                    <a:ea typeface="Times New Roman" panose="02020603050405020304" pitchFamily="18" charset="0"/>
                    <a:cs typeface="Times New Roman" panose="02020603050405020304" pitchFamily="18" charset="0"/>
                  </a:rPr>
                  <a:t>, and a </a:t>
                </a:r>
                <a:r>
                  <a:rPr lang="en-US" sz="16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Shape</a:t>
                </a:r>
                <a:r>
                  <a:rPr lang="en-US" sz="1600" dirty="0" smtClean="0">
                    <a:solidFill>
                      <a:prstClr val="black"/>
                    </a:solidFill>
                    <a:ea typeface="Times New Roman" panose="02020603050405020304" pitchFamily="18" charset="0"/>
                    <a:cs typeface="Times New Roman" panose="02020603050405020304" pitchFamily="18" charset="0"/>
                  </a:rPr>
                  <a:t> is not an instance of a </a:t>
                </a:r>
                <a:r>
                  <a:rPr lang="en-US" sz="16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Circle</a:t>
                </a:r>
                <a:r>
                  <a:rPr lang="en-US" sz="1600" dirty="0" smtClean="0">
                    <a:solidFill>
                      <a:prstClr val="black"/>
                    </a:solidFill>
                    <a:ea typeface="Times New Roman" panose="02020603050405020304" pitchFamily="18" charset="0"/>
                    <a:cs typeface="Times New Roman" panose="02020603050405020304" pitchFamily="18" charset="0"/>
                  </a:rPr>
                  <a:t>.  Hence the </a:t>
                </a:r>
                <a:r>
                  <a:rPr lang="en-US" sz="1600" i="1" dirty="0" smtClean="0">
                    <a:solidFill>
                      <a:prstClr val="black"/>
                    </a:solidFill>
                    <a:latin typeface="+mn-lt"/>
                    <a:ea typeface="Times New Roman" panose="02020603050405020304" pitchFamily="18" charset="0"/>
                    <a:cs typeface="Times New Roman" panose="02020603050405020304" pitchFamily="18" charset="0"/>
                  </a:rPr>
                  <a:t>conditional </a:t>
                </a:r>
                <a:r>
                  <a:rPr lang="en-US" sz="1600" i="1" dirty="0" smtClean="0">
                    <a:solidFill>
                      <a:prstClr val="black"/>
                    </a:solidFill>
                    <a:latin typeface="+mn-lt"/>
                    <a:ea typeface="Times New Roman" panose="02020603050405020304" pitchFamily="18" charset="0"/>
                    <a:cs typeface="Courier New" panose="02070309020205020404" pitchFamily="49" charset="0"/>
                  </a:rPr>
                  <a:t>if</a:t>
                </a:r>
                <a:r>
                  <a:rPr lang="en-US" sz="1600" dirty="0" smtClean="0">
                    <a:solidFill>
                      <a:prstClr val="black"/>
                    </a:solidFill>
                    <a:ea typeface="Times New Roman" panose="02020603050405020304" pitchFamily="18" charset="0"/>
                    <a:cs typeface="Times New Roman" panose="02020603050405020304" pitchFamily="18" charset="0"/>
                  </a:rPr>
                  <a:t> always returns the String “Rectangle”</a:t>
                </a:r>
                <a:endParaRPr lang="en-US" sz="1600" dirty="0">
                  <a:solidFill>
                    <a:prstClr val="black"/>
                  </a:solidFill>
                  <a:ea typeface="Times New Roman" panose="02020603050405020304" pitchFamily="18" charset="0"/>
                  <a:cs typeface="Times New Roman" panose="02020603050405020304" pitchFamily="18" charset="0"/>
                </a:endParaRPr>
              </a:p>
            </p:txBody>
          </p:sp>
          <p:grpSp>
            <p:nvGrpSpPr>
              <p:cNvPr id="18" name="Group 17"/>
              <p:cNvGrpSpPr/>
              <p:nvPr/>
            </p:nvGrpSpPr>
            <p:grpSpPr>
              <a:xfrm>
                <a:off x="5793707" y="3465190"/>
                <a:ext cx="294382" cy="289272"/>
                <a:chOff x="2699792" y="1267520"/>
                <a:chExt cx="294382" cy="289272"/>
              </a:xfrm>
            </p:grpSpPr>
            <p:sp>
              <p:nvSpPr>
                <p:cNvPr id="19" name="Oval 18"/>
                <p:cNvSpPr/>
                <p:nvPr/>
              </p:nvSpPr>
              <p:spPr>
                <a:xfrm>
                  <a:off x="2699792" y="12687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2706142" y="1267520"/>
                  <a:ext cx="288032" cy="276999"/>
                </a:xfrm>
                <a:prstGeom prst="rect">
                  <a:avLst/>
                </a:prstGeom>
                <a:noFill/>
              </p:spPr>
              <p:txBody>
                <a:bodyPr wrap="square" rtlCol="0">
                  <a:spAutoFit/>
                </a:bodyPr>
                <a:lstStyle/>
                <a:p>
                  <a:r>
                    <a:rPr lang="en-US" sz="1200" b="1" dirty="0" smtClean="0"/>
                    <a:t>9</a:t>
                  </a:r>
                  <a:endParaRPr lang="en-US" sz="1200" b="1" dirty="0"/>
                </a:p>
              </p:txBody>
            </p:sp>
          </p:grpSp>
        </p:grpSp>
        <p:grpSp>
          <p:nvGrpSpPr>
            <p:cNvPr id="24" name="Group 23"/>
            <p:cNvGrpSpPr/>
            <p:nvPr/>
          </p:nvGrpSpPr>
          <p:grpSpPr>
            <a:xfrm>
              <a:off x="3959032" y="982335"/>
              <a:ext cx="288932" cy="311250"/>
              <a:chOff x="5687224" y="-1251153"/>
              <a:chExt cx="288932" cy="311250"/>
            </a:xfrm>
          </p:grpSpPr>
          <p:sp>
            <p:nvSpPr>
              <p:cNvPr id="25" name="Oval 24"/>
              <p:cNvSpPr/>
              <p:nvPr/>
            </p:nvSpPr>
            <p:spPr>
              <a:xfrm>
                <a:off x="5687224" y="-1251153"/>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p:cNvSpPr txBox="1"/>
              <p:nvPr/>
            </p:nvSpPr>
            <p:spPr>
              <a:xfrm>
                <a:off x="5688124" y="-1216902"/>
                <a:ext cx="288032" cy="276999"/>
              </a:xfrm>
              <a:prstGeom prst="rect">
                <a:avLst/>
              </a:prstGeom>
              <a:noFill/>
            </p:spPr>
            <p:txBody>
              <a:bodyPr wrap="square" rtlCol="0">
                <a:spAutoFit/>
              </a:bodyPr>
              <a:lstStyle/>
              <a:p>
                <a:r>
                  <a:rPr lang="en-US" sz="1200" b="1" dirty="0" smtClean="0"/>
                  <a:t>9</a:t>
                </a:r>
                <a:endParaRPr lang="en-US" sz="1200" b="1" dirty="0"/>
              </a:p>
            </p:txBody>
          </p:sp>
        </p:grpSp>
      </p:grpSp>
      <p:grpSp>
        <p:nvGrpSpPr>
          <p:cNvPr id="73" name="Group 72"/>
          <p:cNvGrpSpPr/>
          <p:nvPr/>
        </p:nvGrpSpPr>
        <p:grpSpPr>
          <a:xfrm>
            <a:off x="1280621" y="212375"/>
            <a:ext cx="7755875" cy="647956"/>
            <a:chOff x="1610453" y="3489612"/>
            <a:chExt cx="7755875" cy="647956"/>
          </a:xfrm>
        </p:grpSpPr>
        <p:sp>
          <p:nvSpPr>
            <p:cNvPr id="99" name="TextBox 98"/>
            <p:cNvSpPr txBox="1"/>
            <p:nvPr/>
          </p:nvSpPr>
          <p:spPr>
            <a:xfrm>
              <a:off x="5189865" y="3489612"/>
              <a:ext cx="4176463" cy="615553"/>
            </a:xfrm>
            <a:prstGeom prst="rect">
              <a:avLst/>
            </a:prstGeom>
            <a:solidFill>
              <a:schemeClr val="bg1"/>
            </a:solidFill>
            <a:ln>
              <a:solidFill>
                <a:prstClr val="black"/>
              </a:solidFill>
            </a:ln>
          </p:spPr>
          <p:txBody>
            <a:bodyPr wrap="square" rtlCol="0">
              <a:spAutoFit/>
            </a:bodyPr>
            <a:lstStyle/>
            <a:p>
              <a:pPr lvl="0">
                <a:spcBef>
                  <a:spcPts val="0"/>
                </a:spcBef>
                <a:spcAft>
                  <a:spcPts val="0"/>
                </a:spcAft>
              </a:pPr>
              <a:r>
                <a:rPr lang="en-US" sz="1800" dirty="0" smtClean="0">
                  <a:solidFill>
                    <a:prstClr val="black"/>
                  </a:solidFill>
                  <a:ea typeface="Times New Roman" panose="02020603050405020304" pitchFamily="18" charset="0"/>
                </a:rPr>
                <a:t>       </a:t>
              </a:r>
              <a:r>
                <a:rPr lang="en-US" sz="1800" dirty="0">
                  <a:solidFill>
                    <a:prstClr val="black"/>
                  </a:solidFill>
                  <a:ea typeface="Times New Roman" panose="02020603050405020304" pitchFamily="18" charset="0"/>
                </a:rPr>
                <a:t> </a:t>
              </a:r>
              <a:r>
                <a:rPr lang="en-US" sz="1600" dirty="0" smtClean="0">
                  <a:solidFill>
                    <a:prstClr val="black"/>
                  </a:solidFill>
                  <a:ea typeface="Times New Roman" panose="02020603050405020304" pitchFamily="18" charset="0"/>
                </a:rPr>
                <a:t>class has abstract method, hence it must be abstract</a:t>
              </a:r>
              <a:endParaRPr lang="en-US" sz="1600" dirty="0">
                <a:solidFill>
                  <a:prstClr val="black"/>
                </a:solidFill>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109" name="Group 108"/>
            <p:cNvGrpSpPr/>
            <p:nvPr/>
          </p:nvGrpSpPr>
          <p:grpSpPr>
            <a:xfrm>
              <a:off x="1610453" y="3844351"/>
              <a:ext cx="296741" cy="293217"/>
              <a:chOff x="-345436" y="1523734"/>
              <a:chExt cx="296741" cy="293217"/>
            </a:xfrm>
          </p:grpSpPr>
          <p:sp>
            <p:nvSpPr>
              <p:cNvPr id="113" name="Oval 112"/>
              <p:cNvSpPr/>
              <p:nvPr/>
            </p:nvSpPr>
            <p:spPr>
              <a:xfrm>
                <a:off x="-345436" y="1523734"/>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TextBox 113"/>
              <p:cNvSpPr txBox="1"/>
              <p:nvPr/>
            </p:nvSpPr>
            <p:spPr>
              <a:xfrm>
                <a:off x="-336727" y="1539952"/>
                <a:ext cx="288032" cy="276999"/>
              </a:xfrm>
              <a:prstGeom prst="rect">
                <a:avLst/>
              </a:prstGeom>
              <a:noFill/>
            </p:spPr>
            <p:txBody>
              <a:bodyPr wrap="square" rtlCol="0">
                <a:spAutoFit/>
              </a:bodyPr>
              <a:lstStyle/>
              <a:p>
                <a:r>
                  <a:rPr lang="en-US" sz="1200" b="1" dirty="0" smtClean="0"/>
                  <a:t>5</a:t>
                </a:r>
                <a:endParaRPr lang="en-US" sz="1200" b="1" dirty="0"/>
              </a:p>
            </p:txBody>
          </p:sp>
        </p:grpSp>
        <p:grpSp>
          <p:nvGrpSpPr>
            <p:cNvPr id="110" name="Group 109"/>
            <p:cNvGrpSpPr/>
            <p:nvPr/>
          </p:nvGrpSpPr>
          <p:grpSpPr>
            <a:xfrm>
              <a:off x="5361101" y="3550355"/>
              <a:ext cx="288032" cy="307270"/>
              <a:chOff x="2199099" y="1294369"/>
              <a:chExt cx="288032" cy="307270"/>
            </a:xfrm>
          </p:grpSpPr>
          <p:sp>
            <p:nvSpPr>
              <p:cNvPr id="111" name="Oval 110"/>
              <p:cNvSpPr/>
              <p:nvPr/>
            </p:nvSpPr>
            <p:spPr>
              <a:xfrm>
                <a:off x="2199099" y="1313607"/>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TextBox 111"/>
              <p:cNvSpPr txBox="1"/>
              <p:nvPr/>
            </p:nvSpPr>
            <p:spPr>
              <a:xfrm>
                <a:off x="2199099" y="1294369"/>
                <a:ext cx="288032" cy="276999"/>
              </a:xfrm>
              <a:prstGeom prst="rect">
                <a:avLst/>
              </a:prstGeom>
              <a:noFill/>
            </p:spPr>
            <p:txBody>
              <a:bodyPr wrap="square" rtlCol="0">
                <a:spAutoFit/>
              </a:bodyPr>
              <a:lstStyle/>
              <a:p>
                <a:r>
                  <a:rPr lang="en-US" sz="1200" b="1" dirty="0" smtClean="0"/>
                  <a:t>5</a:t>
                </a:r>
                <a:endParaRPr lang="en-US" sz="1200" b="1" dirty="0"/>
              </a:p>
            </p:txBody>
          </p:sp>
        </p:grpSp>
      </p:grpSp>
      <p:grpSp>
        <p:nvGrpSpPr>
          <p:cNvPr id="115" name="Group 114"/>
          <p:cNvGrpSpPr/>
          <p:nvPr/>
        </p:nvGrpSpPr>
        <p:grpSpPr>
          <a:xfrm>
            <a:off x="2570886" y="574320"/>
            <a:ext cx="6465610" cy="1375663"/>
            <a:chOff x="3102290" y="3906613"/>
            <a:chExt cx="6051001" cy="1375663"/>
          </a:xfrm>
        </p:grpSpPr>
        <p:sp>
          <p:nvSpPr>
            <p:cNvPr id="116" name="TextBox 115"/>
            <p:cNvSpPr txBox="1"/>
            <p:nvPr/>
          </p:nvSpPr>
          <p:spPr>
            <a:xfrm>
              <a:off x="5244645" y="4666723"/>
              <a:ext cx="3908646" cy="615553"/>
            </a:xfrm>
            <a:prstGeom prst="rect">
              <a:avLst/>
            </a:prstGeom>
            <a:solidFill>
              <a:schemeClr val="bg1"/>
            </a:solidFill>
            <a:ln>
              <a:solidFill>
                <a:prstClr val="black"/>
              </a:solidFill>
            </a:ln>
          </p:spPr>
          <p:txBody>
            <a:bodyPr wrap="square" rtlCol="0">
              <a:spAutoFit/>
            </a:bodyPr>
            <a:lstStyle/>
            <a:p>
              <a:pPr lvl="0">
                <a:spcBef>
                  <a:spcPts val="0"/>
                </a:spcBef>
                <a:spcAft>
                  <a:spcPts val="0"/>
                </a:spcAft>
              </a:pPr>
              <a:r>
                <a:rPr lang="en-US" sz="1800" dirty="0" smtClean="0">
                  <a:solidFill>
                    <a:prstClr val="black"/>
                  </a:solidFill>
                  <a:ea typeface="Times New Roman" panose="02020603050405020304" pitchFamily="18" charset="0"/>
                </a:rPr>
                <a:t>      </a:t>
              </a:r>
              <a:r>
                <a:rPr lang="en-US" sz="1600" dirty="0" smtClean="0">
                  <a:solidFill>
                    <a:prstClr val="black"/>
                  </a:solidFill>
                  <a:ea typeface="Times New Roman" panose="02020603050405020304" pitchFamily="18" charset="0"/>
                </a:rPr>
                <a:t>must be </a:t>
              </a:r>
              <a:r>
                <a:rPr lang="en-US" sz="16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static final</a:t>
              </a:r>
              <a:r>
                <a:rPr lang="en-US" sz="1600" dirty="0" smtClean="0">
                  <a:solidFill>
                    <a:prstClr val="black"/>
                  </a:solidFill>
                  <a:ea typeface="Times New Roman" panose="02020603050405020304" pitchFamily="18" charset="0"/>
                </a:rPr>
                <a:t>, not </a:t>
              </a:r>
              <a:r>
                <a:rPr lang="en-US" sz="16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final static</a:t>
              </a:r>
              <a:endParaRPr lang="en-US" sz="1600" dirty="0">
                <a:solidFill>
                  <a:prstClr val="black"/>
                </a:solidFill>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117" name="Group 116"/>
            <p:cNvGrpSpPr/>
            <p:nvPr/>
          </p:nvGrpSpPr>
          <p:grpSpPr>
            <a:xfrm>
              <a:off x="3102290" y="3906613"/>
              <a:ext cx="320634" cy="291528"/>
              <a:chOff x="5610062" y="5231056"/>
              <a:chExt cx="320634" cy="291528"/>
            </a:xfrm>
          </p:grpSpPr>
          <p:sp>
            <p:nvSpPr>
              <p:cNvPr id="121" name="TextBox 120"/>
              <p:cNvSpPr txBox="1"/>
              <p:nvPr/>
            </p:nvSpPr>
            <p:spPr>
              <a:xfrm>
                <a:off x="5642664" y="5231056"/>
                <a:ext cx="288032" cy="276999"/>
              </a:xfrm>
              <a:prstGeom prst="rect">
                <a:avLst/>
              </a:prstGeom>
              <a:noFill/>
            </p:spPr>
            <p:txBody>
              <a:bodyPr wrap="square" rtlCol="0">
                <a:spAutoFit/>
              </a:bodyPr>
              <a:lstStyle/>
              <a:p>
                <a:r>
                  <a:rPr lang="en-US" sz="1200" b="1" dirty="0" smtClean="0"/>
                  <a:t>6</a:t>
                </a:r>
                <a:endParaRPr lang="en-US" sz="1200" b="1" dirty="0"/>
              </a:p>
            </p:txBody>
          </p:sp>
          <p:sp>
            <p:nvSpPr>
              <p:cNvPr id="122" name="Oval 121"/>
              <p:cNvSpPr/>
              <p:nvPr/>
            </p:nvSpPr>
            <p:spPr>
              <a:xfrm>
                <a:off x="5610062" y="523455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8" name="Group 117"/>
            <p:cNvGrpSpPr/>
            <p:nvPr/>
          </p:nvGrpSpPr>
          <p:grpSpPr>
            <a:xfrm>
              <a:off x="5330532" y="4704597"/>
              <a:ext cx="315289" cy="297868"/>
              <a:chOff x="3936842" y="5531387"/>
              <a:chExt cx="315289" cy="297868"/>
            </a:xfrm>
          </p:grpSpPr>
          <p:sp>
            <p:nvSpPr>
              <p:cNvPr id="119" name="TextBox 118"/>
              <p:cNvSpPr txBox="1"/>
              <p:nvPr/>
            </p:nvSpPr>
            <p:spPr>
              <a:xfrm>
                <a:off x="3964099" y="5552256"/>
                <a:ext cx="288032" cy="276999"/>
              </a:xfrm>
              <a:prstGeom prst="rect">
                <a:avLst/>
              </a:prstGeom>
              <a:noFill/>
            </p:spPr>
            <p:txBody>
              <a:bodyPr wrap="square" rtlCol="0">
                <a:spAutoFit/>
              </a:bodyPr>
              <a:lstStyle/>
              <a:p>
                <a:r>
                  <a:rPr lang="en-US" sz="1200" b="1" dirty="0" smtClean="0"/>
                  <a:t>6</a:t>
                </a:r>
                <a:endParaRPr lang="en-US" sz="1200" b="1" dirty="0"/>
              </a:p>
            </p:txBody>
          </p:sp>
          <p:sp>
            <p:nvSpPr>
              <p:cNvPr id="120" name="Oval 119"/>
              <p:cNvSpPr/>
              <p:nvPr/>
            </p:nvSpPr>
            <p:spPr>
              <a:xfrm>
                <a:off x="3936842" y="5531387"/>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46" name="Group 45"/>
          <p:cNvGrpSpPr/>
          <p:nvPr/>
        </p:nvGrpSpPr>
        <p:grpSpPr>
          <a:xfrm>
            <a:off x="577264" y="2890693"/>
            <a:ext cx="4167746" cy="2505661"/>
            <a:chOff x="1745775" y="-2166026"/>
            <a:chExt cx="4167746" cy="2505661"/>
          </a:xfrm>
        </p:grpSpPr>
        <p:sp>
          <p:nvSpPr>
            <p:cNvPr id="47" name="Text Box 2"/>
            <p:cNvSpPr txBox="1">
              <a:spLocks noChangeArrowheads="1"/>
            </p:cNvSpPr>
            <p:nvPr/>
          </p:nvSpPr>
          <p:spPr bwMode="auto">
            <a:xfrm>
              <a:off x="1745775" y="-37719"/>
              <a:ext cx="4167746" cy="37735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R="0" lvl="0">
                <a:spcBef>
                  <a:spcPts val="0"/>
                </a:spcBef>
                <a:spcAft>
                  <a:spcPts val="0"/>
                </a:spcAft>
              </a:pPr>
              <a:r>
                <a:rPr lang="en-US" sz="1800" dirty="0" smtClean="0">
                  <a:ea typeface="Times New Roman" panose="02020603050405020304" pitchFamily="18" charset="0"/>
                </a:rPr>
                <a:t>        </a:t>
              </a:r>
              <a:r>
                <a:rPr lang="en-US" sz="1600" dirty="0" err="1" smtClean="0">
                  <a:latin typeface="Courier New" panose="02070309020205020404" pitchFamily="49" charset="0"/>
                  <a:ea typeface="Times New Roman" panose="02020603050405020304" pitchFamily="18" charset="0"/>
                  <a:cs typeface="Courier New" panose="02070309020205020404" pitchFamily="49" charset="0"/>
                </a:rPr>
                <a:t>instance</a:t>
              </a:r>
              <a:r>
                <a:rPr lang="en-US" sz="1600" b="1" dirty="0" err="1" smtClean="0">
                  <a:latin typeface="Courier New" panose="02070309020205020404" pitchFamily="49" charset="0"/>
                  <a:ea typeface="Times New Roman" panose="02020603050405020304" pitchFamily="18" charset="0"/>
                  <a:cs typeface="Courier New" panose="02070309020205020404" pitchFamily="49" charset="0"/>
                </a:rPr>
                <a:t>O</a:t>
              </a:r>
              <a:r>
                <a:rPr lang="en-US" sz="1600" dirty="0" err="1" smtClean="0">
                  <a:latin typeface="Courier New" panose="02070309020205020404" pitchFamily="49" charset="0"/>
                  <a:ea typeface="Times New Roman" panose="02020603050405020304" pitchFamily="18" charset="0"/>
                  <a:cs typeface="Courier New" panose="02070309020205020404" pitchFamily="49" charset="0"/>
                </a:rPr>
                <a:t>f</a:t>
              </a:r>
              <a:r>
                <a:rPr lang="en-US" sz="1600" dirty="0" smtClean="0">
                  <a:ea typeface="Times New Roman" panose="02020603050405020304" pitchFamily="18" charset="0"/>
                </a:rPr>
                <a:t> should be </a:t>
              </a:r>
              <a:r>
                <a:rPr lang="en-US" sz="1600" dirty="0" err="1" smtClean="0">
                  <a:latin typeface="Courier New" panose="02070309020205020404" pitchFamily="49" charset="0"/>
                  <a:ea typeface="Times New Roman" panose="02020603050405020304" pitchFamily="18" charset="0"/>
                  <a:cs typeface="Courier New" panose="02070309020205020404" pitchFamily="49" charset="0"/>
                </a:rPr>
                <a:t>instance</a:t>
              </a:r>
              <a:r>
                <a:rPr lang="en-US" sz="1600" b="1" dirty="0" err="1" smtClean="0">
                  <a:latin typeface="Courier New" panose="02070309020205020404" pitchFamily="49" charset="0"/>
                  <a:ea typeface="Times New Roman" panose="02020603050405020304" pitchFamily="18" charset="0"/>
                  <a:cs typeface="Courier New" panose="02070309020205020404" pitchFamily="49" charset="0"/>
                </a:rPr>
                <a:t>o</a:t>
              </a:r>
              <a:r>
                <a:rPr lang="en-US" sz="1600" dirty="0" err="1" smtClean="0">
                  <a:latin typeface="Courier New" panose="02070309020205020404" pitchFamily="49" charset="0"/>
                  <a:ea typeface="Times New Roman" panose="02020603050405020304" pitchFamily="18" charset="0"/>
                  <a:cs typeface="Courier New" panose="02070309020205020404" pitchFamily="49" charset="0"/>
                </a:rPr>
                <a:t>f</a:t>
              </a:r>
              <a:endParaRPr lang="en-US" sz="1600" dirty="0">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48" name="Group 47"/>
            <p:cNvGrpSpPr/>
            <p:nvPr/>
          </p:nvGrpSpPr>
          <p:grpSpPr>
            <a:xfrm>
              <a:off x="1780071" y="7359"/>
              <a:ext cx="406248" cy="288032"/>
              <a:chOff x="-1172257" y="870215"/>
              <a:chExt cx="406248" cy="288032"/>
            </a:xfrm>
          </p:grpSpPr>
          <p:sp>
            <p:nvSpPr>
              <p:cNvPr id="70" name="Oval 69"/>
              <p:cNvSpPr/>
              <p:nvPr/>
            </p:nvSpPr>
            <p:spPr>
              <a:xfrm>
                <a:off x="-1140622" y="870215"/>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TextBox 70"/>
              <p:cNvSpPr txBox="1"/>
              <p:nvPr/>
            </p:nvSpPr>
            <p:spPr>
              <a:xfrm>
                <a:off x="-1172257" y="879077"/>
                <a:ext cx="406248" cy="276999"/>
              </a:xfrm>
              <a:prstGeom prst="rect">
                <a:avLst/>
              </a:prstGeom>
              <a:noFill/>
            </p:spPr>
            <p:txBody>
              <a:bodyPr wrap="square" rtlCol="0">
                <a:spAutoFit/>
              </a:bodyPr>
              <a:lstStyle/>
              <a:p>
                <a:r>
                  <a:rPr lang="en-US" sz="1200" b="1" dirty="0" smtClean="0"/>
                  <a:t>10</a:t>
                </a:r>
                <a:endParaRPr lang="en-US" sz="1200" b="1" dirty="0"/>
              </a:p>
            </p:txBody>
          </p:sp>
        </p:grpSp>
        <p:grpSp>
          <p:nvGrpSpPr>
            <p:cNvPr id="49" name="Group 48"/>
            <p:cNvGrpSpPr/>
            <p:nvPr/>
          </p:nvGrpSpPr>
          <p:grpSpPr>
            <a:xfrm>
              <a:off x="5020431" y="-2166026"/>
              <a:ext cx="399276" cy="302541"/>
              <a:chOff x="2932199" y="-2040913"/>
              <a:chExt cx="399276" cy="302541"/>
            </a:xfrm>
          </p:grpSpPr>
          <p:sp>
            <p:nvSpPr>
              <p:cNvPr id="50" name="Oval 49"/>
              <p:cNvSpPr/>
              <p:nvPr/>
            </p:nvSpPr>
            <p:spPr>
              <a:xfrm>
                <a:off x="2959105" y="-2040913"/>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TextBox 50"/>
              <p:cNvSpPr txBox="1"/>
              <p:nvPr/>
            </p:nvSpPr>
            <p:spPr>
              <a:xfrm>
                <a:off x="2932199" y="-2015371"/>
                <a:ext cx="399276" cy="276999"/>
              </a:xfrm>
              <a:prstGeom prst="rect">
                <a:avLst/>
              </a:prstGeom>
              <a:noFill/>
            </p:spPr>
            <p:txBody>
              <a:bodyPr wrap="square" rtlCol="0">
                <a:spAutoFit/>
              </a:bodyPr>
              <a:lstStyle/>
              <a:p>
                <a:r>
                  <a:rPr lang="en-US" sz="1200" b="1" dirty="0" smtClean="0"/>
                  <a:t>10</a:t>
                </a:r>
                <a:endParaRPr lang="en-US" sz="1200" b="1" dirty="0"/>
              </a:p>
            </p:txBody>
          </p:sp>
        </p:grpSp>
      </p:grpSp>
    </p:spTree>
    <p:extLst>
      <p:ext uri="{BB962C8B-B14F-4D97-AF65-F5344CB8AC3E}">
        <p14:creationId xmlns:p14="http://schemas.microsoft.com/office/powerpoint/2010/main" val="3423798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14</a:t>
            </a:fld>
            <a:endParaRPr lang="en-CA"/>
          </a:p>
        </p:txBody>
      </p:sp>
      <p:sp>
        <p:nvSpPr>
          <p:cNvPr id="7" name="Text Box 6"/>
          <p:cNvSpPr txBox="1"/>
          <p:nvPr/>
        </p:nvSpPr>
        <p:spPr>
          <a:xfrm>
            <a:off x="755575" y="260648"/>
            <a:ext cx="5184577" cy="5616624"/>
          </a:xfrm>
          <a:prstGeom prst="rect">
            <a:avLst/>
          </a:prstGeom>
          <a:solidFill>
            <a:schemeClr val="lt1"/>
          </a:solidFill>
          <a:ln w="952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public class Circle extends Shape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private </a:t>
            </a:r>
            <a:r>
              <a:rPr lang="en-CA" sz="1400" dirty="0">
                <a:latin typeface="Consolas" panose="020B0609020204030204" pitchFamily="49" charset="0"/>
                <a:ea typeface="Times New Roman" panose="02020603050405020304" pitchFamily="18" charset="0"/>
                <a:cs typeface="Courier New" panose="02070309020205020404" pitchFamily="49" charset="0"/>
              </a:rPr>
              <a:t>static final double </a:t>
            </a:r>
            <a:r>
              <a:rPr lang="en-CA" sz="1400" i="1" dirty="0">
                <a:latin typeface="Consolas" panose="020B0609020204030204" pitchFamily="49" charset="0"/>
                <a:ea typeface="Times New Roman" panose="02020603050405020304" pitchFamily="18" charset="0"/>
                <a:cs typeface="Courier New" panose="02070309020205020404" pitchFamily="49" charset="0"/>
              </a:rPr>
              <a:t>MIN_RADIUS</a:t>
            </a:r>
            <a:r>
              <a:rPr lang="en-CA" sz="1400" dirty="0">
                <a:latin typeface="Consolas" panose="020B0609020204030204" pitchFamily="49" charset="0"/>
                <a:ea typeface="Times New Roman" panose="02020603050405020304" pitchFamily="18" charset="0"/>
                <a:cs typeface="Courier New" panose="02070309020205020404" pitchFamily="49" charset="0"/>
              </a:rPr>
              <a:t> = 1.0;</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private </a:t>
            </a:r>
            <a:r>
              <a:rPr lang="en-CA" sz="1400" dirty="0">
                <a:latin typeface="Consolas" panose="020B0609020204030204" pitchFamily="49" charset="0"/>
                <a:ea typeface="Times New Roman" panose="02020603050405020304" pitchFamily="18" charset="0"/>
                <a:cs typeface="Courier New" panose="02070309020205020404" pitchFamily="49" charset="0"/>
              </a:rPr>
              <a:t>static final double </a:t>
            </a:r>
            <a:r>
              <a:rPr lang="en-CA" sz="1400" i="1" dirty="0">
                <a:latin typeface="Consolas" panose="020B0609020204030204" pitchFamily="49" charset="0"/>
                <a:ea typeface="Times New Roman" panose="02020603050405020304" pitchFamily="18" charset="0"/>
                <a:cs typeface="Courier New" panose="02070309020205020404" pitchFamily="49" charset="0"/>
              </a:rPr>
              <a:t>MAX_RADIUS</a:t>
            </a:r>
            <a:r>
              <a:rPr lang="en-CA" sz="1400" dirty="0">
                <a:latin typeface="Consolas" panose="020B0609020204030204" pitchFamily="49" charset="0"/>
                <a:ea typeface="Times New Roman" panose="02020603050405020304" pitchFamily="18" charset="0"/>
                <a:cs typeface="Courier New" panose="02070309020205020404" pitchFamily="49" charset="0"/>
              </a:rPr>
              <a:t> = 1000;</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private </a:t>
            </a:r>
            <a:r>
              <a:rPr lang="en-CA" sz="1400" dirty="0">
                <a:latin typeface="Consolas" panose="020B0609020204030204" pitchFamily="49" charset="0"/>
                <a:ea typeface="Times New Roman" panose="02020603050405020304" pitchFamily="18" charset="0"/>
                <a:cs typeface="Courier New" panose="02070309020205020404" pitchFamily="49" charset="0"/>
              </a:rPr>
              <a:t>double radius;</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800" dirty="0">
                <a:latin typeface="Consolas" panose="020B0609020204030204" pitchFamily="49" charset="0"/>
                <a:ea typeface="Times New Roman" panose="02020603050405020304" pitchFamily="18" charset="0"/>
                <a:cs typeface="Courier New" panose="020703090202050204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a:t>
            </a:r>
            <a:r>
              <a:rPr lang="en-CA" sz="1400" dirty="0">
                <a:latin typeface="Consolas" panose="020B0609020204030204" pitchFamily="49" charset="0"/>
                <a:ea typeface="Times New Roman" panose="02020603050405020304" pitchFamily="18" charset="0"/>
                <a:cs typeface="Courier New" panose="02070309020205020404" pitchFamily="49" charset="0"/>
              </a:rPr>
              <a:t>Override</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public </a:t>
            </a:r>
            <a:r>
              <a:rPr lang="en-CA" sz="1400" dirty="0">
                <a:latin typeface="Consolas" panose="020B0609020204030204" pitchFamily="49" charset="0"/>
                <a:ea typeface="Times New Roman" panose="02020603050405020304" pitchFamily="18" charset="0"/>
                <a:cs typeface="Courier New" panose="02070309020205020404" pitchFamily="49" charset="0"/>
              </a:rPr>
              <a:t>void </a:t>
            </a:r>
            <a:r>
              <a:rPr lang="en-CA" sz="1400" dirty="0" err="1">
                <a:latin typeface="Consolas" panose="020B0609020204030204" pitchFamily="49" charset="0"/>
                <a:ea typeface="Times New Roman" panose="02020603050405020304" pitchFamily="18" charset="0"/>
                <a:cs typeface="Courier New" panose="02070309020205020404" pitchFamily="49" charset="0"/>
              </a:rPr>
              <a:t>inputAllFields</a:t>
            </a:r>
            <a:r>
              <a:rPr lang="en-CA" sz="1400" dirty="0">
                <a:latin typeface="Consolas" panose="020B0609020204030204" pitchFamily="49" charset="0"/>
                <a:ea typeface="Times New Roman" panose="02020603050405020304" pitchFamily="18" charset="0"/>
                <a:cs typeface="Courier New" panose="020703090202050204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urier New" panose="02070309020205020404" pitchFamily="49" charset="0"/>
              </a:rPr>
              <a:t>      </a:t>
            </a:r>
            <a:r>
              <a:rPr lang="en-CA" sz="1400" dirty="0" err="1" smtClean="0">
                <a:latin typeface="Consolas" panose="020B0609020204030204" pitchFamily="49" charset="0"/>
                <a:ea typeface="Times New Roman" panose="02020603050405020304" pitchFamily="18" charset="0"/>
                <a:cs typeface="Courier New" panose="02070309020205020404" pitchFamily="49" charset="0"/>
              </a:rPr>
              <a:t>super.inputAllFields</a:t>
            </a:r>
            <a:r>
              <a:rPr lang="en-CA" sz="1400" dirty="0">
                <a:latin typeface="Consolas" panose="020B0609020204030204" pitchFamily="49" charset="0"/>
                <a:ea typeface="Times New Roman" panose="02020603050405020304" pitchFamily="18" charset="0"/>
                <a:cs typeface="Courier New" panose="020703090202050204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urier New" panose="02070309020205020404" pitchFamily="49" charset="0"/>
              </a:rPr>
              <a:t>      radius </a:t>
            </a: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err="1">
                <a:latin typeface="Consolas" panose="020B0609020204030204" pitchFamily="49" charset="0"/>
                <a:ea typeface="Times New Roman" panose="02020603050405020304" pitchFamily="18" charset="0"/>
                <a:cs typeface="Courier New" panose="02070309020205020404" pitchFamily="49" charset="0"/>
              </a:rPr>
              <a:t>Input.</a:t>
            </a:r>
            <a:r>
              <a:rPr lang="en-CA" sz="1400" i="1" dirty="0" err="1">
                <a:latin typeface="Consolas" panose="020B0609020204030204" pitchFamily="49" charset="0"/>
                <a:ea typeface="Times New Roman" panose="02020603050405020304" pitchFamily="18" charset="0"/>
                <a:cs typeface="Courier New" panose="02070309020205020404" pitchFamily="49" charset="0"/>
              </a:rPr>
              <a:t>getDouble</a:t>
            </a:r>
            <a:r>
              <a:rPr lang="en-CA" sz="1400" dirty="0">
                <a:latin typeface="Consolas" panose="020B0609020204030204" pitchFamily="49" charset="0"/>
                <a:ea typeface="Times New Roman" panose="02020603050405020304" pitchFamily="18" charset="0"/>
                <a:cs typeface="Courier New" panose="02070309020205020404" pitchFamily="49" charset="0"/>
              </a:rPr>
              <a:t>("Enter radius:",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i="1" dirty="0">
                <a:latin typeface="Consolas" panose="020B0609020204030204" pitchFamily="49" charset="0"/>
                <a:ea typeface="Times New Roman" panose="02020603050405020304" pitchFamily="18" charset="0"/>
                <a:cs typeface="Courier New" panose="02070309020205020404" pitchFamily="49" charset="0"/>
              </a:rPr>
              <a:t>MAX_RADIUS</a:t>
            </a: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i="1" dirty="0">
                <a:latin typeface="Consolas" panose="020B0609020204030204" pitchFamily="49" charset="0"/>
                <a:ea typeface="Times New Roman" panose="02020603050405020304" pitchFamily="18" charset="0"/>
                <a:cs typeface="Courier New" panose="02070309020205020404" pitchFamily="49" charset="0"/>
              </a:rPr>
              <a:t>MIN_RADIUS</a:t>
            </a:r>
            <a:r>
              <a:rPr lang="en-CA" sz="1400" dirty="0">
                <a:latin typeface="Consolas" panose="020B0609020204030204" pitchFamily="49" charset="0"/>
                <a:ea typeface="Times New Roman" panose="02020603050405020304" pitchFamily="18" charset="0"/>
                <a:cs typeface="Courier New" panose="020703090202050204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800" dirty="0">
                <a:latin typeface="Consolas" panose="020B0609020204030204" pitchFamily="49" charset="0"/>
                <a:ea typeface="Times New Roman" panose="02020603050405020304" pitchFamily="18" charset="0"/>
                <a:cs typeface="Courier New" panose="020703090202050204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a:t>
            </a:r>
            <a:r>
              <a:rPr lang="en-CA" sz="1400" dirty="0">
                <a:latin typeface="Consolas" panose="020B0609020204030204" pitchFamily="49" charset="0"/>
                <a:ea typeface="Times New Roman" panose="02020603050405020304" pitchFamily="18" charset="0"/>
                <a:cs typeface="Courier New" panose="02070309020205020404" pitchFamily="49" charset="0"/>
              </a:rPr>
              <a:t>Override</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public </a:t>
            </a:r>
            <a:r>
              <a:rPr lang="en-CA" sz="1400" dirty="0">
                <a:latin typeface="Consolas" panose="020B0609020204030204" pitchFamily="49" charset="0"/>
                <a:ea typeface="Times New Roman" panose="02020603050405020304" pitchFamily="18" charset="0"/>
                <a:cs typeface="Courier New" panose="02070309020205020404" pitchFamily="49" charset="0"/>
              </a:rPr>
              <a:t>double </a:t>
            </a:r>
            <a:r>
              <a:rPr lang="en-CA" sz="1400" dirty="0" err="1">
                <a:latin typeface="Consolas" panose="020B0609020204030204" pitchFamily="49" charset="0"/>
                <a:ea typeface="Times New Roman" panose="02020603050405020304" pitchFamily="18" charset="0"/>
                <a:cs typeface="Courier New" panose="02070309020205020404" pitchFamily="49" charset="0"/>
              </a:rPr>
              <a:t>calcArea</a:t>
            </a:r>
            <a:r>
              <a:rPr lang="en-CA" sz="1400" dirty="0">
                <a:latin typeface="Consolas" panose="020B0609020204030204" pitchFamily="49" charset="0"/>
                <a:ea typeface="Times New Roman" panose="02020603050405020304" pitchFamily="18" charset="0"/>
                <a:cs typeface="Courier New" panose="020703090202050204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urier New" panose="02070309020205020404" pitchFamily="49" charset="0"/>
              </a:rPr>
              <a:t>      return </a:t>
            </a:r>
            <a:r>
              <a:rPr lang="en-CA" sz="1400" dirty="0" err="1">
                <a:latin typeface="Consolas" panose="020B0609020204030204" pitchFamily="49" charset="0"/>
                <a:ea typeface="Times New Roman" panose="02020603050405020304" pitchFamily="18" charset="0"/>
                <a:cs typeface="Courier New" panose="02070309020205020404" pitchFamily="49" charset="0"/>
              </a:rPr>
              <a:t>Math.</a:t>
            </a:r>
            <a:r>
              <a:rPr lang="en-CA" sz="1400" i="1" dirty="0" err="1">
                <a:latin typeface="Consolas" panose="020B0609020204030204" pitchFamily="49" charset="0"/>
                <a:ea typeface="Times New Roman" panose="02020603050405020304" pitchFamily="18" charset="0"/>
                <a:cs typeface="Courier New" panose="02070309020205020404" pitchFamily="49" charset="0"/>
              </a:rPr>
              <a:t>Pi</a:t>
            </a:r>
            <a:r>
              <a:rPr lang="en-CA" sz="1400" dirty="0">
                <a:latin typeface="Consolas" panose="020B0609020204030204" pitchFamily="49" charset="0"/>
                <a:ea typeface="Times New Roman" panose="02020603050405020304" pitchFamily="18" charset="0"/>
                <a:cs typeface="Courier New" panose="02070309020205020404" pitchFamily="49" charset="0"/>
              </a:rPr>
              <a:t> * radius * radius;</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800" dirty="0">
                <a:latin typeface="Consolas" panose="020B0609020204030204" pitchFamily="49" charset="0"/>
                <a:ea typeface="Times New Roman" panose="02020603050405020304" pitchFamily="18" charset="0"/>
                <a:cs typeface="Courier New" panose="020703090202050204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a:t>
            </a:r>
            <a:r>
              <a:rPr lang="en-CA" sz="1400" dirty="0">
                <a:latin typeface="Consolas" panose="020B0609020204030204" pitchFamily="49" charset="0"/>
                <a:ea typeface="Times New Roman" panose="02020603050405020304" pitchFamily="18" charset="0"/>
                <a:cs typeface="Courier New" panose="02070309020205020404" pitchFamily="49" charset="0"/>
              </a:rPr>
              <a:t>Override</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CA" sz="1400" dirty="0" smtClean="0">
                <a:latin typeface="Consolas" panose="020B0609020204030204" pitchFamily="49" charset="0"/>
                <a:ea typeface="Times New Roman" panose="02020603050405020304" pitchFamily="18" charset="0"/>
                <a:cs typeface="Courier New" panose="02070309020205020404" pitchFamily="49" charset="0"/>
              </a:rPr>
              <a:t> public </a:t>
            </a:r>
            <a:r>
              <a:rPr lang="en-CA" sz="1400" dirty="0">
                <a:latin typeface="Consolas" panose="020B0609020204030204" pitchFamily="49" charset="0"/>
                <a:ea typeface="Times New Roman" panose="02020603050405020304" pitchFamily="18" charset="0"/>
                <a:cs typeface="Courier New" panose="02070309020205020404" pitchFamily="49" charset="0"/>
              </a:rPr>
              <a:t>String </a:t>
            </a:r>
            <a:r>
              <a:rPr lang="en-CA" sz="1400" dirty="0" err="1">
                <a:latin typeface="Consolas" panose="020B0609020204030204" pitchFamily="49" charset="0"/>
                <a:ea typeface="Times New Roman" panose="02020603050405020304" pitchFamily="18" charset="0"/>
                <a:cs typeface="Courier New" panose="02070309020205020404" pitchFamily="49" charset="0"/>
              </a:rPr>
              <a:t>toString</a:t>
            </a:r>
            <a:r>
              <a:rPr lang="en-CA" sz="1400" dirty="0">
                <a:latin typeface="Consolas" panose="020B0609020204030204" pitchFamily="49" charset="0"/>
                <a:ea typeface="Times New Roman" panose="02020603050405020304" pitchFamily="18" charset="0"/>
                <a:cs typeface="Courier New" panose="02070309020205020404" pitchFamily="49" charset="0"/>
              </a:rPr>
              <a:t>() {</a:t>
            </a:r>
            <a:r>
              <a:rPr lang="en-US" sz="1400" dirty="0">
                <a:latin typeface="Consolas" panose="020B0609020204030204" pitchFamily="49" charset="0"/>
                <a:ea typeface="Times New Roman" panose="02020603050405020304" pitchFamily="18" charset="0"/>
                <a:cs typeface="Courier New" panose="020703090202050204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a:t>
            </a:r>
            <a:r>
              <a:rPr lang="en-US" sz="1400" dirty="0" smtClean="0">
                <a:latin typeface="Consolas" panose="020B0609020204030204" pitchFamily="49" charset="0"/>
                <a:ea typeface="Times New Roman" panose="02020603050405020304" pitchFamily="18" charset="0"/>
                <a:cs typeface="Courier New" panose="02070309020205020404" pitchFamily="49" charset="0"/>
              </a:rPr>
              <a:t> return(</a:t>
            </a:r>
            <a:r>
              <a:rPr lang="en-US" sz="1400" dirty="0" err="1" smtClean="0">
                <a:latin typeface="Consolas" panose="020B0609020204030204" pitchFamily="49" charset="0"/>
                <a:ea typeface="Times New Roman" panose="02020603050405020304" pitchFamily="18" charset="0"/>
                <a:cs typeface="Courier New" panose="02070309020205020404" pitchFamily="49" charset="0"/>
              </a:rPr>
              <a:t>super.toString</a:t>
            </a:r>
            <a:r>
              <a:rPr lang="en-US" sz="1400" dirty="0">
                <a:latin typeface="Consolas" panose="020B0609020204030204" pitchFamily="49" charset="0"/>
                <a:ea typeface="Times New Roman" panose="02020603050405020304" pitchFamily="18" charset="0"/>
                <a:cs typeface="Courier New" panose="02070309020205020404" pitchFamily="49" charset="0"/>
              </a:rPr>
              <a:t>() +"radius: "+radius);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a:t>
            </a:r>
            <a:r>
              <a:rPr lang="en-US" sz="1400" dirty="0" smtClean="0">
                <a:latin typeface="Consolas" panose="020B0609020204030204" pitchFamily="49" charset="0"/>
                <a:ea typeface="Times New Roman" panose="02020603050405020304" pitchFamily="18" charset="0"/>
                <a:cs typeface="Courier New" panose="020703090202050204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b="1" dirty="0">
                <a:solidFill>
                  <a:srgbClr val="000000"/>
                </a:solidFill>
                <a:effectLst/>
                <a:latin typeface="Consolas" panose="020B0609020204030204" pitchFamily="49" charset="0"/>
                <a:ea typeface="Times New Roman" panose="02020603050405020304" pitchFamily="18" charset="0"/>
                <a:cs typeface="Consolas" panose="020B0609020204030204" pitchFamily="49" charset="0"/>
              </a:rPr>
              <a:t> </a:t>
            </a:r>
            <a:endParaRPr lang="en-US" sz="14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dirty="0">
                <a:effectLst/>
                <a:latin typeface="Consolas" panose="020B0609020204030204" pitchFamily="49" charset="0"/>
                <a:ea typeface="Times New Roman" panose="02020603050405020304" pitchFamily="18" charset="0"/>
                <a:cs typeface="Consolas" panose="020B0609020204030204" pitchFamily="49"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73" name="Group 72"/>
          <p:cNvGrpSpPr/>
          <p:nvPr/>
        </p:nvGrpSpPr>
        <p:grpSpPr>
          <a:xfrm>
            <a:off x="3707904" y="1556792"/>
            <a:ext cx="4700646" cy="1010626"/>
            <a:chOff x="-343288" y="3458677"/>
            <a:chExt cx="4700646" cy="1010626"/>
          </a:xfrm>
        </p:grpSpPr>
        <p:grpSp>
          <p:nvGrpSpPr>
            <p:cNvPr id="74" name="Group 73"/>
            <p:cNvGrpSpPr/>
            <p:nvPr/>
          </p:nvGrpSpPr>
          <p:grpSpPr>
            <a:xfrm>
              <a:off x="-343288" y="4181271"/>
              <a:ext cx="366076" cy="288032"/>
              <a:chOff x="-126003" y="1922512"/>
              <a:chExt cx="366076" cy="288032"/>
            </a:xfrm>
          </p:grpSpPr>
          <p:sp>
            <p:nvSpPr>
              <p:cNvPr id="80" name="Oval 79"/>
              <p:cNvSpPr/>
              <p:nvPr/>
            </p:nvSpPr>
            <p:spPr>
              <a:xfrm>
                <a:off x="-97416" y="192251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TextBox 80"/>
              <p:cNvSpPr txBox="1"/>
              <p:nvPr/>
            </p:nvSpPr>
            <p:spPr>
              <a:xfrm>
                <a:off x="-126003" y="1933545"/>
                <a:ext cx="366076" cy="276999"/>
              </a:xfrm>
              <a:prstGeom prst="rect">
                <a:avLst/>
              </a:prstGeom>
              <a:noFill/>
            </p:spPr>
            <p:txBody>
              <a:bodyPr wrap="square" rtlCol="0">
                <a:spAutoFit/>
              </a:bodyPr>
              <a:lstStyle/>
              <a:p>
                <a:r>
                  <a:rPr lang="en-US" sz="1200" b="1" dirty="0" smtClean="0"/>
                  <a:t>11</a:t>
                </a:r>
                <a:endParaRPr lang="en-US" sz="1200" b="1" dirty="0"/>
              </a:p>
            </p:txBody>
          </p:sp>
        </p:grpSp>
        <p:grpSp>
          <p:nvGrpSpPr>
            <p:cNvPr id="75" name="Group 74"/>
            <p:cNvGrpSpPr/>
            <p:nvPr/>
          </p:nvGrpSpPr>
          <p:grpSpPr>
            <a:xfrm>
              <a:off x="2168554" y="3458677"/>
              <a:ext cx="2188804" cy="615553"/>
              <a:chOff x="1779580" y="4928040"/>
              <a:chExt cx="2188804" cy="615553"/>
            </a:xfrm>
          </p:grpSpPr>
          <p:sp>
            <p:nvSpPr>
              <p:cNvPr id="76" name="Rectangle 75"/>
              <p:cNvSpPr/>
              <p:nvPr/>
            </p:nvSpPr>
            <p:spPr>
              <a:xfrm>
                <a:off x="1779580" y="4928040"/>
                <a:ext cx="2188804" cy="615553"/>
              </a:xfrm>
              <a:prstGeom prst="rect">
                <a:avLst/>
              </a:prstGeom>
              <a:solidFill>
                <a:schemeClr val="bg1"/>
              </a:solidFill>
              <a:ln>
                <a:solidFill>
                  <a:srgbClr val="000000"/>
                </a:solidFill>
              </a:ln>
            </p:spPr>
            <p:txBody>
              <a:bodyPr wrap="none">
                <a:spAutoFit/>
              </a:bodyPr>
              <a:lstStyle/>
              <a:p>
                <a:r>
                  <a:rPr lang="en-US" sz="1800" dirty="0" smtClean="0">
                    <a:latin typeface="+mn-lt"/>
                    <a:cs typeface="Courier New" panose="02070309020205020404" pitchFamily="49" charset="0"/>
                  </a:rPr>
                  <a:t>      </a:t>
                </a:r>
                <a:r>
                  <a:rPr lang="en-US" sz="1600" dirty="0" smtClean="0">
                    <a:latin typeface="Courier New" panose="02070309020205020404" pitchFamily="49" charset="0"/>
                    <a:cs typeface="Courier New" panose="02070309020205020404" pitchFamily="49" charset="0"/>
                  </a:rPr>
                  <a:t>MAX_RADIUS</a:t>
                </a:r>
                <a:r>
                  <a:rPr lang="en-US" sz="1600" dirty="0" smtClean="0">
                    <a:latin typeface="+mn-lt"/>
                    <a:cs typeface="Courier New" panose="02070309020205020404" pitchFamily="49" charset="0"/>
                  </a:rPr>
                  <a:t> and </a:t>
                </a:r>
              </a:p>
              <a:p>
                <a:r>
                  <a:rPr lang="en-US" sz="1600" dirty="0" smtClean="0">
                    <a:latin typeface="Courier New" panose="02070309020205020404" pitchFamily="49" charset="0"/>
                    <a:cs typeface="Courier New" panose="02070309020205020404" pitchFamily="49" charset="0"/>
                  </a:rPr>
                  <a:t>MIN_RADIUS</a:t>
                </a:r>
                <a:r>
                  <a:rPr lang="en-US" sz="1600" dirty="0" smtClean="0">
                    <a:latin typeface="+mn-lt"/>
                    <a:cs typeface="Courier New" panose="02070309020205020404" pitchFamily="49" charset="0"/>
                  </a:rPr>
                  <a:t> reversed</a:t>
                </a:r>
                <a:endParaRPr lang="en-US" sz="1600" dirty="0">
                  <a:latin typeface="Courier New" panose="02070309020205020404" pitchFamily="49" charset="0"/>
                  <a:cs typeface="Courier New" panose="02070309020205020404" pitchFamily="49" charset="0"/>
                </a:endParaRPr>
              </a:p>
            </p:txBody>
          </p:sp>
          <p:grpSp>
            <p:nvGrpSpPr>
              <p:cNvPr id="77" name="Group 76"/>
              <p:cNvGrpSpPr/>
              <p:nvPr/>
            </p:nvGrpSpPr>
            <p:grpSpPr>
              <a:xfrm>
                <a:off x="1783207" y="4972865"/>
                <a:ext cx="443995" cy="304182"/>
                <a:chOff x="-698852" y="1238606"/>
                <a:chExt cx="443995" cy="304182"/>
              </a:xfrm>
            </p:grpSpPr>
            <p:sp>
              <p:nvSpPr>
                <p:cNvPr id="78" name="Oval 77"/>
                <p:cNvSpPr/>
                <p:nvPr/>
              </p:nvSpPr>
              <p:spPr>
                <a:xfrm>
                  <a:off x="-678685" y="1238606"/>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TextBox 78"/>
                <p:cNvSpPr txBox="1"/>
                <p:nvPr/>
              </p:nvSpPr>
              <p:spPr>
                <a:xfrm>
                  <a:off x="-698852" y="1265789"/>
                  <a:ext cx="443995" cy="276999"/>
                </a:xfrm>
                <a:prstGeom prst="rect">
                  <a:avLst/>
                </a:prstGeom>
                <a:noFill/>
              </p:spPr>
              <p:txBody>
                <a:bodyPr wrap="square" rtlCol="0">
                  <a:spAutoFit/>
                </a:bodyPr>
                <a:lstStyle/>
                <a:p>
                  <a:r>
                    <a:rPr lang="en-US" sz="1200" b="1" dirty="0" smtClean="0"/>
                    <a:t>11</a:t>
                  </a:r>
                  <a:endParaRPr lang="en-US" sz="1200" b="1" dirty="0"/>
                </a:p>
              </p:txBody>
            </p:sp>
          </p:grpSp>
        </p:grpSp>
      </p:grpSp>
      <p:grpSp>
        <p:nvGrpSpPr>
          <p:cNvPr id="32" name="Group 31"/>
          <p:cNvGrpSpPr/>
          <p:nvPr/>
        </p:nvGrpSpPr>
        <p:grpSpPr>
          <a:xfrm>
            <a:off x="2453324" y="3286115"/>
            <a:ext cx="6040576" cy="369332"/>
            <a:chOff x="-1622688" y="3458677"/>
            <a:chExt cx="6040576" cy="369332"/>
          </a:xfrm>
        </p:grpSpPr>
        <p:grpSp>
          <p:nvGrpSpPr>
            <p:cNvPr id="33" name="Group 32"/>
            <p:cNvGrpSpPr/>
            <p:nvPr/>
          </p:nvGrpSpPr>
          <p:grpSpPr>
            <a:xfrm>
              <a:off x="-1622688" y="3530685"/>
              <a:ext cx="366076" cy="288032"/>
              <a:chOff x="-1405403" y="1271926"/>
              <a:chExt cx="366076" cy="288032"/>
            </a:xfrm>
          </p:grpSpPr>
          <p:sp>
            <p:nvSpPr>
              <p:cNvPr id="39" name="Oval 38"/>
              <p:cNvSpPr/>
              <p:nvPr/>
            </p:nvSpPr>
            <p:spPr>
              <a:xfrm>
                <a:off x="-1366381" y="1271926"/>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p:cNvSpPr txBox="1"/>
              <p:nvPr/>
            </p:nvSpPr>
            <p:spPr>
              <a:xfrm>
                <a:off x="-1405403" y="1271926"/>
                <a:ext cx="366076" cy="276999"/>
              </a:xfrm>
              <a:prstGeom prst="rect">
                <a:avLst/>
              </a:prstGeom>
              <a:noFill/>
            </p:spPr>
            <p:txBody>
              <a:bodyPr wrap="square" rtlCol="0">
                <a:spAutoFit/>
              </a:bodyPr>
              <a:lstStyle/>
              <a:p>
                <a:r>
                  <a:rPr lang="en-US" sz="1200" b="1" dirty="0" smtClean="0"/>
                  <a:t>12</a:t>
                </a:r>
                <a:endParaRPr lang="en-US" sz="1200" b="1" dirty="0"/>
              </a:p>
            </p:txBody>
          </p:sp>
        </p:grpSp>
        <p:grpSp>
          <p:nvGrpSpPr>
            <p:cNvPr id="34" name="Group 33"/>
            <p:cNvGrpSpPr/>
            <p:nvPr/>
          </p:nvGrpSpPr>
          <p:grpSpPr>
            <a:xfrm>
              <a:off x="2168554" y="3458677"/>
              <a:ext cx="2249334" cy="369332"/>
              <a:chOff x="1779580" y="4928040"/>
              <a:chExt cx="2249334" cy="369332"/>
            </a:xfrm>
          </p:grpSpPr>
          <p:sp>
            <p:nvSpPr>
              <p:cNvPr id="35" name="Rectangle 34"/>
              <p:cNvSpPr/>
              <p:nvPr/>
            </p:nvSpPr>
            <p:spPr>
              <a:xfrm>
                <a:off x="1779580" y="4928040"/>
                <a:ext cx="2249334" cy="369332"/>
              </a:xfrm>
              <a:prstGeom prst="rect">
                <a:avLst/>
              </a:prstGeom>
              <a:solidFill>
                <a:schemeClr val="bg1"/>
              </a:solidFill>
              <a:ln>
                <a:solidFill>
                  <a:srgbClr val="000000"/>
                </a:solidFill>
              </a:ln>
            </p:spPr>
            <p:txBody>
              <a:bodyPr wrap="none">
                <a:spAutoFit/>
              </a:bodyPr>
              <a:lstStyle/>
              <a:p>
                <a:r>
                  <a:rPr lang="en-US" sz="1800" dirty="0" smtClean="0">
                    <a:latin typeface="+mn-lt"/>
                    <a:cs typeface="Courier New" panose="02070309020205020404" pitchFamily="49" charset="0"/>
                  </a:rPr>
                  <a:t>      </a:t>
                </a:r>
                <a:r>
                  <a:rPr lang="en-US" sz="1600" dirty="0" smtClean="0">
                    <a:latin typeface="+mn-lt"/>
                    <a:cs typeface="Courier New" panose="02070309020205020404" pitchFamily="49" charset="0"/>
                  </a:rPr>
                  <a:t>Should be </a:t>
                </a:r>
                <a:r>
                  <a:rPr lang="en-US" sz="1600" dirty="0" smtClean="0">
                    <a:latin typeface="Courier New" panose="02070309020205020404" pitchFamily="49" charset="0"/>
                    <a:cs typeface="Courier New" panose="02070309020205020404" pitchFamily="49" charset="0"/>
                  </a:rPr>
                  <a:t>PI</a:t>
                </a:r>
                <a:r>
                  <a:rPr lang="en-US" sz="1600" dirty="0" smtClean="0">
                    <a:latin typeface="+mn-lt"/>
                    <a:cs typeface="Courier New" panose="02070309020205020404" pitchFamily="49" charset="0"/>
                  </a:rPr>
                  <a:t> not </a:t>
                </a:r>
                <a:r>
                  <a:rPr lang="en-US" sz="1600" dirty="0" smtClean="0">
                    <a:latin typeface="Courier New" panose="02070309020205020404" pitchFamily="49" charset="0"/>
                    <a:cs typeface="Courier New" panose="02070309020205020404" pitchFamily="49" charset="0"/>
                  </a:rPr>
                  <a:t>Pi</a:t>
                </a:r>
                <a:endParaRPr lang="en-US" sz="1600" dirty="0">
                  <a:latin typeface="Courier New" panose="02070309020205020404" pitchFamily="49" charset="0"/>
                  <a:cs typeface="Courier New" panose="02070309020205020404" pitchFamily="49" charset="0"/>
                </a:endParaRPr>
              </a:p>
            </p:txBody>
          </p:sp>
          <p:grpSp>
            <p:nvGrpSpPr>
              <p:cNvPr id="36" name="Group 35"/>
              <p:cNvGrpSpPr/>
              <p:nvPr/>
            </p:nvGrpSpPr>
            <p:grpSpPr>
              <a:xfrm>
                <a:off x="1783207" y="4972865"/>
                <a:ext cx="443995" cy="304182"/>
                <a:chOff x="-698852" y="1238606"/>
                <a:chExt cx="443995" cy="304182"/>
              </a:xfrm>
            </p:grpSpPr>
            <p:sp>
              <p:nvSpPr>
                <p:cNvPr id="37" name="Oval 36"/>
                <p:cNvSpPr/>
                <p:nvPr/>
              </p:nvSpPr>
              <p:spPr>
                <a:xfrm>
                  <a:off x="-678685" y="1238606"/>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p:cNvSpPr txBox="1"/>
                <p:nvPr/>
              </p:nvSpPr>
              <p:spPr>
                <a:xfrm>
                  <a:off x="-698852" y="1265789"/>
                  <a:ext cx="443995" cy="276999"/>
                </a:xfrm>
                <a:prstGeom prst="rect">
                  <a:avLst/>
                </a:prstGeom>
                <a:noFill/>
              </p:spPr>
              <p:txBody>
                <a:bodyPr wrap="square" rtlCol="0">
                  <a:spAutoFit/>
                </a:bodyPr>
                <a:lstStyle/>
                <a:p>
                  <a:r>
                    <a:rPr lang="en-US" sz="1200" b="1" dirty="0" smtClean="0"/>
                    <a:t>12</a:t>
                  </a:r>
                  <a:endParaRPr lang="en-US" sz="1200" b="1" dirty="0"/>
                </a:p>
              </p:txBody>
            </p:sp>
          </p:grpSp>
        </p:grpSp>
      </p:grpSp>
    </p:spTree>
    <p:extLst>
      <p:ext uri="{BB962C8B-B14F-4D97-AF65-F5344CB8AC3E}">
        <p14:creationId xmlns:p14="http://schemas.microsoft.com/office/powerpoint/2010/main" val="2704142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15</a:t>
            </a:fld>
            <a:endParaRPr lang="en-CA"/>
          </a:p>
        </p:txBody>
      </p:sp>
      <p:sp>
        <p:nvSpPr>
          <p:cNvPr id="7" name="Text Box 6"/>
          <p:cNvSpPr txBox="1"/>
          <p:nvPr/>
        </p:nvSpPr>
        <p:spPr>
          <a:xfrm>
            <a:off x="755576" y="260648"/>
            <a:ext cx="5616624" cy="5112568"/>
          </a:xfrm>
          <a:prstGeom prst="rect">
            <a:avLst/>
          </a:prstGeom>
          <a:solidFill>
            <a:schemeClr val="lt1"/>
          </a:solidFill>
          <a:ln w="952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public abstract class Rectangle extends Shape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private static final double </a:t>
            </a:r>
            <a:r>
              <a:rPr lang="en-CA" sz="1400" i="1" dirty="0">
                <a:latin typeface="Consolas" panose="020B0609020204030204" pitchFamily="49" charset="0"/>
                <a:ea typeface="Times New Roman" panose="02020603050405020304" pitchFamily="18" charset="0"/>
                <a:cs typeface="Consolas" panose="020B0609020204030204" pitchFamily="49" charset="0"/>
              </a:rPr>
              <a:t>MIN_DIM</a:t>
            </a:r>
            <a:r>
              <a:rPr lang="en-CA" sz="1400" dirty="0">
                <a:latin typeface="Consolas" panose="020B0609020204030204" pitchFamily="49" charset="0"/>
                <a:ea typeface="Times New Roman" panose="02020603050405020304" pitchFamily="18" charset="0"/>
                <a:cs typeface="Consolas" panose="020B0609020204030204" pitchFamily="49" charset="0"/>
              </a:rPr>
              <a:t> = 1.0;</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private static final double </a:t>
            </a:r>
            <a:r>
              <a:rPr lang="en-CA" sz="1400" i="1" dirty="0">
                <a:latin typeface="Consolas" panose="020B0609020204030204" pitchFamily="49" charset="0"/>
                <a:ea typeface="Times New Roman" panose="02020603050405020304" pitchFamily="18" charset="0"/>
                <a:cs typeface="Consolas" panose="020B0609020204030204" pitchFamily="49" charset="0"/>
              </a:rPr>
              <a:t>MAX_DIM</a:t>
            </a:r>
            <a:r>
              <a:rPr lang="en-CA" sz="1400" dirty="0">
                <a:latin typeface="Consolas" panose="020B0609020204030204" pitchFamily="49" charset="0"/>
                <a:ea typeface="Times New Roman" panose="02020603050405020304" pitchFamily="18" charset="0"/>
                <a:cs typeface="Consolas" panose="020B0609020204030204" pitchFamily="49" charset="0"/>
              </a:rPr>
              <a:t> = 1000;</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private double length, width;</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8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@Override</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public void </a:t>
            </a:r>
            <a:r>
              <a:rPr lang="en-CA" sz="1400" dirty="0" err="1">
                <a:latin typeface="Consolas" panose="020B0609020204030204" pitchFamily="49" charset="0"/>
                <a:ea typeface="Times New Roman" panose="02020603050405020304" pitchFamily="18" charset="0"/>
                <a:cs typeface="Consolas" panose="020B0609020204030204" pitchFamily="49" charset="0"/>
              </a:rPr>
              <a:t>inputAllFields</a:t>
            </a: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a:t>
            </a:r>
            <a:r>
              <a:rPr lang="en-CA" sz="1400" dirty="0" err="1" smtClean="0">
                <a:latin typeface="Consolas" panose="020B0609020204030204" pitchFamily="49" charset="0"/>
                <a:ea typeface="Times New Roman" panose="02020603050405020304" pitchFamily="18" charset="0"/>
                <a:cs typeface="Consolas" panose="020B0609020204030204" pitchFamily="49" charset="0"/>
              </a:rPr>
              <a:t>super.inputAllFields</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length </a:t>
            </a: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err="1">
                <a:latin typeface="Consolas" panose="020B0609020204030204" pitchFamily="49" charset="0"/>
                <a:ea typeface="Times New Roman" panose="02020603050405020304" pitchFamily="18" charset="0"/>
                <a:cs typeface="Consolas" panose="020B0609020204030204" pitchFamily="49" charset="0"/>
              </a:rPr>
              <a:t>Input.</a:t>
            </a:r>
            <a:r>
              <a:rPr lang="en-CA" sz="1400" i="1" dirty="0" err="1">
                <a:latin typeface="Consolas" panose="020B0609020204030204" pitchFamily="49" charset="0"/>
                <a:ea typeface="Times New Roman" panose="02020603050405020304" pitchFamily="18" charset="0"/>
                <a:cs typeface="Consolas" panose="020B0609020204030204" pitchFamily="49" charset="0"/>
              </a:rPr>
              <a:t>getDouble</a:t>
            </a:r>
            <a:r>
              <a:rPr lang="en-CA" sz="1400" dirty="0">
                <a:latin typeface="Consolas" panose="020B0609020204030204" pitchFamily="49" charset="0"/>
                <a:ea typeface="Times New Roman" panose="02020603050405020304" pitchFamily="18" charset="0"/>
                <a:cs typeface="Consolas" panose="020B0609020204030204" pitchFamily="49" charset="0"/>
              </a:rPr>
              <a:t>("Enter "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"length:", </a:t>
            </a:r>
            <a:r>
              <a:rPr lang="en-CA" sz="1400" i="1" dirty="0">
                <a:latin typeface="Consolas" panose="020B0609020204030204" pitchFamily="49" charset="0"/>
                <a:ea typeface="Times New Roman" panose="02020603050405020304" pitchFamily="18" charset="0"/>
                <a:cs typeface="Consolas" panose="020B0609020204030204" pitchFamily="49" charset="0"/>
              </a:rPr>
              <a:t>MIN_DIM</a:t>
            </a: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i="1" dirty="0">
                <a:latin typeface="Consolas" panose="020B0609020204030204" pitchFamily="49" charset="0"/>
                <a:ea typeface="Times New Roman" panose="02020603050405020304" pitchFamily="18" charset="0"/>
                <a:cs typeface="Consolas" panose="020B0609020204030204" pitchFamily="49" charset="0"/>
              </a:rPr>
              <a:t>MAX_DIM</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width </a:t>
            </a: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err="1">
                <a:latin typeface="Consolas" panose="020B0609020204030204" pitchFamily="49" charset="0"/>
                <a:ea typeface="Times New Roman" panose="02020603050405020304" pitchFamily="18" charset="0"/>
                <a:cs typeface="Consolas" panose="020B0609020204030204" pitchFamily="49" charset="0"/>
              </a:rPr>
              <a:t>Input.</a:t>
            </a:r>
            <a:r>
              <a:rPr lang="en-CA" sz="1400" i="1" dirty="0" err="1">
                <a:latin typeface="Consolas" panose="020B0609020204030204" pitchFamily="49" charset="0"/>
                <a:ea typeface="Times New Roman" panose="02020603050405020304" pitchFamily="18" charset="0"/>
                <a:cs typeface="Consolas" panose="020B0609020204030204" pitchFamily="49" charset="0"/>
              </a:rPr>
              <a:t>getDouble</a:t>
            </a:r>
            <a:r>
              <a:rPr lang="en-CA" sz="1400" dirty="0">
                <a:latin typeface="Consolas" panose="020B0609020204030204" pitchFamily="49" charset="0"/>
                <a:ea typeface="Times New Roman" panose="02020603050405020304" pitchFamily="18" charset="0"/>
                <a:cs typeface="Consolas" panose="020B0609020204030204" pitchFamily="49" charset="0"/>
              </a:rPr>
              <a:t>("Enter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"width:", </a:t>
            </a:r>
            <a:r>
              <a:rPr lang="en-CA" sz="1400" i="1" dirty="0">
                <a:latin typeface="Consolas" panose="020B0609020204030204" pitchFamily="49" charset="0"/>
                <a:ea typeface="Times New Roman" panose="02020603050405020304" pitchFamily="18" charset="0"/>
                <a:cs typeface="Consolas" panose="020B0609020204030204" pitchFamily="49" charset="0"/>
              </a:rPr>
              <a:t>MIN_DIM</a:t>
            </a: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i="1" dirty="0">
                <a:latin typeface="Consolas" panose="020B0609020204030204" pitchFamily="49" charset="0"/>
                <a:ea typeface="Times New Roman" panose="02020603050405020304" pitchFamily="18" charset="0"/>
                <a:cs typeface="Consolas" panose="020B0609020204030204" pitchFamily="49" charset="0"/>
              </a:rPr>
              <a:t>MAX_DIM</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smtClean="0">
                <a:latin typeface="Consolas" panose="020B0609020204030204" pitchFamily="49" charset="0"/>
                <a:ea typeface="Times New Roman" panose="02020603050405020304" pitchFamily="18" charset="0"/>
                <a:cs typeface="Consolas" panose="020B06090202040302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8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a:t>
            </a:r>
            <a:r>
              <a:rPr lang="en-CA" sz="1400" dirty="0">
                <a:latin typeface="Consolas" panose="020B0609020204030204" pitchFamily="49" charset="0"/>
                <a:ea typeface="Times New Roman" panose="02020603050405020304" pitchFamily="18" charset="0"/>
                <a:cs typeface="Consolas" panose="020B0609020204030204" pitchFamily="49" charset="0"/>
              </a:rPr>
              <a:t>Override</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public </a:t>
            </a:r>
            <a:r>
              <a:rPr lang="en-CA" sz="1400" dirty="0">
                <a:latin typeface="Consolas" panose="020B0609020204030204" pitchFamily="49" charset="0"/>
                <a:ea typeface="Times New Roman" panose="02020603050405020304" pitchFamily="18" charset="0"/>
                <a:cs typeface="Consolas" panose="020B0609020204030204" pitchFamily="49" charset="0"/>
              </a:rPr>
              <a:t>double </a:t>
            </a:r>
            <a:r>
              <a:rPr lang="en-CA" sz="1400" dirty="0" err="1">
                <a:latin typeface="Consolas" panose="020B0609020204030204" pitchFamily="49" charset="0"/>
                <a:ea typeface="Times New Roman" panose="02020603050405020304" pitchFamily="18" charset="0"/>
                <a:cs typeface="Consolas" panose="020B0609020204030204" pitchFamily="49" charset="0"/>
              </a:rPr>
              <a:t>calcArea</a:t>
            </a: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return </a:t>
            </a:r>
            <a:r>
              <a:rPr lang="en-CA" sz="1400" dirty="0" err="1">
                <a:latin typeface="Consolas" panose="020B0609020204030204" pitchFamily="49" charset="0"/>
                <a:ea typeface="Times New Roman" panose="02020603050405020304" pitchFamily="18" charset="0"/>
                <a:cs typeface="Consolas" panose="020B0609020204030204" pitchFamily="49" charset="0"/>
              </a:rPr>
              <a:t>super.x</a:t>
            </a:r>
            <a:r>
              <a:rPr lang="en-CA" sz="1400" dirty="0">
                <a:latin typeface="Consolas" panose="020B0609020204030204" pitchFamily="49" charset="0"/>
                <a:ea typeface="Times New Roman" panose="02020603050405020304" pitchFamily="18" charset="0"/>
                <a:cs typeface="Consolas" panose="020B0609020204030204" pitchFamily="49" charset="0"/>
              </a:rPr>
              <a:t> * </a:t>
            </a:r>
            <a:r>
              <a:rPr lang="en-CA" sz="1400" dirty="0" err="1">
                <a:latin typeface="Consolas" panose="020B0609020204030204" pitchFamily="49" charset="0"/>
                <a:ea typeface="Times New Roman" panose="02020603050405020304" pitchFamily="18" charset="0"/>
                <a:cs typeface="Consolas" panose="020B0609020204030204" pitchFamily="49" charset="0"/>
              </a:rPr>
              <a:t>super.y</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8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public </a:t>
            </a:r>
            <a:r>
              <a:rPr lang="en-CA" sz="1400" dirty="0">
                <a:latin typeface="Consolas" panose="020B0609020204030204" pitchFamily="49" charset="0"/>
                <a:ea typeface="Times New Roman" panose="02020603050405020304" pitchFamily="18" charset="0"/>
                <a:cs typeface="Consolas" panose="020B0609020204030204" pitchFamily="49" charset="0"/>
              </a:rPr>
              <a:t>String </a:t>
            </a:r>
            <a:r>
              <a:rPr lang="en-CA" sz="1400" dirty="0" err="1">
                <a:latin typeface="Consolas" panose="020B0609020204030204" pitchFamily="49" charset="0"/>
                <a:ea typeface="Times New Roman" panose="02020603050405020304" pitchFamily="18" charset="0"/>
                <a:cs typeface="Consolas" panose="020B0609020204030204" pitchFamily="49" charset="0"/>
              </a:rPr>
              <a:t>toString</a:t>
            </a:r>
            <a:r>
              <a:rPr lang="en-CA" sz="1400" dirty="0">
                <a:latin typeface="Consolas" panose="020B0609020204030204" pitchFamily="49" charset="0"/>
                <a:ea typeface="Times New Roman" panose="02020603050405020304" pitchFamily="18" charset="0"/>
                <a:cs typeface="Consolas" panose="020B06090202040302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err="1">
                <a:latin typeface="Consolas" panose="020B0609020204030204" pitchFamily="49" charset="0"/>
                <a:ea typeface="Times New Roman" panose="02020603050405020304" pitchFamily="18" charset="0"/>
                <a:cs typeface="Consolas" panose="020B0609020204030204" pitchFamily="49" charset="0"/>
              </a:rPr>
              <a:t>System.out.println</a:t>
            </a:r>
            <a:r>
              <a:rPr lang="en-CA" sz="1400" dirty="0">
                <a:latin typeface="Consolas" panose="020B0609020204030204" pitchFamily="49" charset="0"/>
                <a:ea typeface="Times New Roman" panose="02020603050405020304" pitchFamily="18" charset="0"/>
                <a:cs typeface="Consolas" panose="020B0609020204030204" pitchFamily="49" charset="0"/>
              </a:rPr>
              <a:t>(</a:t>
            </a:r>
            <a:r>
              <a:rPr lang="en-CA" sz="1400" dirty="0" err="1">
                <a:latin typeface="Consolas" panose="020B0609020204030204" pitchFamily="49" charset="0"/>
                <a:ea typeface="Times New Roman" panose="02020603050405020304" pitchFamily="18" charset="0"/>
                <a:cs typeface="Consolas" panose="020B0609020204030204" pitchFamily="49" charset="0"/>
              </a:rPr>
              <a:t>super.toString</a:t>
            </a:r>
            <a:r>
              <a:rPr lang="en-CA" sz="1400" dirty="0">
                <a:latin typeface="Consolas" panose="020B0609020204030204" pitchFamily="49" charset="0"/>
                <a:ea typeface="Times New Roman" panose="02020603050405020304" pitchFamily="18" charset="0"/>
                <a:cs typeface="Consolas" panose="020B0609020204030204" pitchFamily="49" charset="0"/>
              </a:rPr>
              <a:t>() +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length: " + length + "  width: " + width);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smtClean="0">
                <a:latin typeface="Consolas" panose="020B0609020204030204" pitchFamily="49" charset="0"/>
                <a:ea typeface="Times New Roman" panose="02020603050405020304" pitchFamily="18" charset="0"/>
                <a:cs typeface="Consolas" panose="020B0609020204030204" pitchFamily="49" charset="0"/>
              </a:rPr>
              <a:t>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2000" dirty="0">
                <a:solidFill>
                  <a:srgbClr val="595959"/>
                </a:solidFill>
                <a:latin typeface="Times New Roman" panose="02020603050405020304" pitchFamily="18" charset="0"/>
                <a:ea typeface="Times New Roman" panose="02020603050405020304" pitchFamily="18" charset="0"/>
              </a:rPr>
              <a:t> </a:t>
            </a:r>
            <a:endParaRPr lang="en-CA" sz="2000" dirty="0">
              <a:effectLst/>
              <a:latin typeface="Times New Roman" panose="02020603050405020304" pitchFamily="18" charset="0"/>
              <a:ea typeface="Times New Roman" panose="02020603050405020304" pitchFamily="18" charset="0"/>
            </a:endParaRPr>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63" name="Group 62"/>
          <p:cNvGrpSpPr/>
          <p:nvPr/>
        </p:nvGrpSpPr>
        <p:grpSpPr>
          <a:xfrm>
            <a:off x="3552529" y="2819172"/>
            <a:ext cx="5485890" cy="1232192"/>
            <a:chOff x="2377866" y="4795433"/>
            <a:chExt cx="5485890" cy="1232192"/>
          </a:xfrm>
        </p:grpSpPr>
        <p:grpSp>
          <p:nvGrpSpPr>
            <p:cNvPr id="64" name="Group 63"/>
            <p:cNvGrpSpPr/>
            <p:nvPr/>
          </p:nvGrpSpPr>
          <p:grpSpPr>
            <a:xfrm>
              <a:off x="2377866" y="5736990"/>
              <a:ext cx="366076" cy="290635"/>
              <a:chOff x="2595151" y="3478231"/>
              <a:chExt cx="366076" cy="290635"/>
            </a:xfrm>
          </p:grpSpPr>
          <p:sp>
            <p:nvSpPr>
              <p:cNvPr id="70" name="Oval 69"/>
              <p:cNvSpPr/>
              <p:nvPr/>
            </p:nvSpPr>
            <p:spPr>
              <a:xfrm>
                <a:off x="2619373" y="3478231"/>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TextBox 70"/>
              <p:cNvSpPr txBox="1"/>
              <p:nvPr/>
            </p:nvSpPr>
            <p:spPr>
              <a:xfrm>
                <a:off x="2595151" y="3491867"/>
                <a:ext cx="366076" cy="276999"/>
              </a:xfrm>
              <a:prstGeom prst="rect">
                <a:avLst/>
              </a:prstGeom>
              <a:noFill/>
            </p:spPr>
            <p:txBody>
              <a:bodyPr wrap="square" rtlCol="0">
                <a:spAutoFit/>
              </a:bodyPr>
              <a:lstStyle/>
              <a:p>
                <a:r>
                  <a:rPr lang="en-US" sz="1200" b="1" dirty="0" smtClean="0"/>
                  <a:t>13</a:t>
                </a:r>
                <a:endParaRPr lang="en-US" sz="1200" b="1" dirty="0"/>
              </a:p>
            </p:txBody>
          </p:sp>
        </p:grpSp>
        <p:grpSp>
          <p:nvGrpSpPr>
            <p:cNvPr id="65" name="Group 64"/>
            <p:cNvGrpSpPr/>
            <p:nvPr/>
          </p:nvGrpSpPr>
          <p:grpSpPr>
            <a:xfrm>
              <a:off x="5264968" y="4795433"/>
              <a:ext cx="2598788" cy="1107996"/>
              <a:chOff x="4875994" y="6264796"/>
              <a:chExt cx="2598788" cy="1107996"/>
            </a:xfrm>
          </p:grpSpPr>
          <p:sp>
            <p:nvSpPr>
              <p:cNvPr id="66" name="Rectangle 65"/>
              <p:cNvSpPr/>
              <p:nvPr/>
            </p:nvSpPr>
            <p:spPr>
              <a:xfrm>
                <a:off x="4875994" y="6264796"/>
                <a:ext cx="2598788" cy="1107996"/>
              </a:xfrm>
              <a:prstGeom prst="rect">
                <a:avLst/>
              </a:prstGeom>
              <a:solidFill>
                <a:schemeClr val="bg1"/>
              </a:solidFill>
              <a:ln>
                <a:solidFill>
                  <a:srgbClr val="000000"/>
                </a:solidFill>
              </a:ln>
            </p:spPr>
            <p:txBody>
              <a:bodyPr wrap="none">
                <a:spAutoFit/>
              </a:bodyPr>
              <a:lstStyle/>
              <a:p>
                <a:r>
                  <a:rPr lang="en-US" sz="1800" dirty="0" smtClean="0">
                    <a:latin typeface="+mn-lt"/>
                    <a:cs typeface="Courier New" panose="02070309020205020404" pitchFamily="49" charset="0"/>
                  </a:rPr>
                  <a:t>      </a:t>
                </a:r>
                <a:r>
                  <a:rPr lang="en-US" sz="1600" dirty="0" smtClean="0">
                    <a:latin typeface="+mn-lt"/>
                    <a:cs typeface="Courier New" panose="02070309020205020404" pitchFamily="49" charset="0"/>
                  </a:rPr>
                  <a:t>calculation is wrong; </a:t>
                </a:r>
              </a:p>
              <a:p>
                <a:r>
                  <a:rPr lang="en-US" sz="1600" dirty="0" smtClean="0">
                    <a:latin typeface="+mn-lt"/>
                    <a:cs typeface="Courier New" panose="02070309020205020404" pitchFamily="49" charset="0"/>
                  </a:rPr>
                  <a:t>should be </a:t>
                </a:r>
                <a:r>
                  <a:rPr lang="en-US" sz="1600" dirty="0" smtClean="0">
                    <a:latin typeface="Courier New" panose="02070309020205020404" pitchFamily="49" charset="0"/>
                    <a:cs typeface="Courier New" panose="02070309020205020404" pitchFamily="49" charset="0"/>
                  </a:rPr>
                  <a:t>length</a:t>
                </a:r>
                <a:r>
                  <a:rPr lang="en-US" sz="1600" dirty="0" smtClean="0">
                    <a:latin typeface="+mn-lt"/>
                    <a:cs typeface="Courier New" panose="02070309020205020404" pitchFamily="49" charset="0"/>
                  </a:rPr>
                  <a:t> * </a:t>
                </a:r>
                <a:r>
                  <a:rPr lang="en-US" sz="1600" dirty="0" smtClean="0">
                    <a:latin typeface="Courier New" panose="02070309020205020404" pitchFamily="49" charset="0"/>
                    <a:cs typeface="Courier New" panose="02070309020205020404" pitchFamily="49" charset="0"/>
                  </a:rPr>
                  <a:t>width</a:t>
                </a:r>
              </a:p>
              <a:p>
                <a:r>
                  <a:rPr lang="en-US" sz="1600" dirty="0" smtClean="0">
                    <a:latin typeface="+mn-lt"/>
                    <a:cs typeface="Courier New" panose="02070309020205020404" pitchFamily="49" charset="0"/>
                  </a:rPr>
                  <a:t>(x and y are coordinates of</a:t>
                </a:r>
              </a:p>
              <a:p>
                <a:r>
                  <a:rPr lang="en-US" sz="1600" dirty="0" smtClean="0">
                    <a:latin typeface="+mn-lt"/>
                    <a:cs typeface="Courier New" panose="02070309020205020404" pitchFamily="49" charset="0"/>
                  </a:rPr>
                  <a:t> the </a:t>
                </a:r>
                <a:r>
                  <a:rPr lang="en-US" sz="1600" dirty="0" smtClean="0">
                    <a:latin typeface="Courier New" panose="02070309020205020404" pitchFamily="49" charset="0"/>
                    <a:cs typeface="Courier New" panose="02070309020205020404" pitchFamily="49" charset="0"/>
                  </a:rPr>
                  <a:t>Shape</a:t>
                </a:r>
                <a:r>
                  <a:rPr lang="en-US" sz="1600" dirty="0" smtClean="0">
                    <a:latin typeface="+mn-lt"/>
                    <a:cs typeface="Courier New" panose="02070309020205020404" pitchFamily="49" charset="0"/>
                  </a:rPr>
                  <a:t> object)</a:t>
                </a:r>
                <a:endParaRPr lang="en-US" sz="1600" dirty="0">
                  <a:latin typeface="Courier New" panose="02070309020205020404" pitchFamily="49" charset="0"/>
                  <a:cs typeface="Courier New" panose="02070309020205020404" pitchFamily="49" charset="0"/>
                </a:endParaRPr>
              </a:p>
            </p:txBody>
          </p:sp>
          <p:grpSp>
            <p:nvGrpSpPr>
              <p:cNvPr id="67" name="Group 66"/>
              <p:cNvGrpSpPr/>
              <p:nvPr/>
            </p:nvGrpSpPr>
            <p:grpSpPr>
              <a:xfrm>
                <a:off x="4942739" y="6299521"/>
                <a:ext cx="443995" cy="300536"/>
                <a:chOff x="2460680" y="2565262"/>
                <a:chExt cx="443995" cy="300536"/>
              </a:xfrm>
            </p:grpSpPr>
            <p:sp>
              <p:nvSpPr>
                <p:cNvPr id="68" name="Oval 67"/>
                <p:cNvSpPr/>
                <p:nvPr/>
              </p:nvSpPr>
              <p:spPr>
                <a:xfrm>
                  <a:off x="2469211" y="256526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TextBox 68"/>
                <p:cNvSpPr txBox="1"/>
                <p:nvPr/>
              </p:nvSpPr>
              <p:spPr>
                <a:xfrm>
                  <a:off x="2460680" y="2588799"/>
                  <a:ext cx="443995" cy="276999"/>
                </a:xfrm>
                <a:prstGeom prst="rect">
                  <a:avLst/>
                </a:prstGeom>
                <a:noFill/>
              </p:spPr>
              <p:txBody>
                <a:bodyPr wrap="square" rtlCol="0">
                  <a:spAutoFit/>
                </a:bodyPr>
                <a:lstStyle/>
                <a:p>
                  <a:r>
                    <a:rPr lang="en-US" sz="1200" b="1" dirty="0" smtClean="0"/>
                    <a:t>13</a:t>
                  </a:r>
                  <a:endParaRPr lang="en-US" sz="1200" b="1" dirty="0"/>
                </a:p>
              </p:txBody>
            </p:sp>
          </p:grpSp>
        </p:grpSp>
      </p:grpSp>
      <p:grpSp>
        <p:nvGrpSpPr>
          <p:cNvPr id="14" name="Group 13"/>
          <p:cNvGrpSpPr/>
          <p:nvPr/>
        </p:nvGrpSpPr>
        <p:grpSpPr>
          <a:xfrm>
            <a:off x="899592" y="4339151"/>
            <a:ext cx="8091938" cy="892552"/>
            <a:chOff x="-276143" y="4518434"/>
            <a:chExt cx="8091938" cy="892552"/>
          </a:xfrm>
        </p:grpSpPr>
        <p:grpSp>
          <p:nvGrpSpPr>
            <p:cNvPr id="15" name="Group 14"/>
            <p:cNvGrpSpPr/>
            <p:nvPr/>
          </p:nvGrpSpPr>
          <p:grpSpPr>
            <a:xfrm>
              <a:off x="-276143" y="4518434"/>
              <a:ext cx="366076" cy="303415"/>
              <a:chOff x="-58858" y="2259675"/>
              <a:chExt cx="366076" cy="303415"/>
            </a:xfrm>
          </p:grpSpPr>
          <p:sp>
            <p:nvSpPr>
              <p:cNvPr id="21" name="Oval 20"/>
              <p:cNvSpPr/>
              <p:nvPr/>
            </p:nvSpPr>
            <p:spPr>
              <a:xfrm>
                <a:off x="-19836" y="2275058"/>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58858" y="2259675"/>
                <a:ext cx="366076" cy="276999"/>
              </a:xfrm>
              <a:prstGeom prst="rect">
                <a:avLst/>
              </a:prstGeom>
              <a:noFill/>
            </p:spPr>
            <p:txBody>
              <a:bodyPr wrap="square" rtlCol="0">
                <a:spAutoFit/>
              </a:bodyPr>
              <a:lstStyle/>
              <a:p>
                <a:r>
                  <a:rPr lang="en-US" sz="1200" b="1" dirty="0" smtClean="0"/>
                  <a:t>14</a:t>
                </a:r>
                <a:endParaRPr lang="en-US" sz="1200" b="1" dirty="0"/>
              </a:p>
            </p:txBody>
          </p:sp>
        </p:grpSp>
        <p:grpSp>
          <p:nvGrpSpPr>
            <p:cNvPr id="16" name="Group 15"/>
            <p:cNvGrpSpPr/>
            <p:nvPr/>
          </p:nvGrpSpPr>
          <p:grpSpPr>
            <a:xfrm>
              <a:off x="5264968" y="4795433"/>
              <a:ext cx="2550827" cy="615553"/>
              <a:chOff x="4875994" y="6264796"/>
              <a:chExt cx="2550827" cy="615553"/>
            </a:xfrm>
          </p:grpSpPr>
          <p:sp>
            <p:nvSpPr>
              <p:cNvPr id="17" name="Rectangle 16"/>
              <p:cNvSpPr/>
              <p:nvPr/>
            </p:nvSpPr>
            <p:spPr>
              <a:xfrm>
                <a:off x="4875994" y="6264796"/>
                <a:ext cx="2550827" cy="615553"/>
              </a:xfrm>
              <a:prstGeom prst="rect">
                <a:avLst/>
              </a:prstGeom>
              <a:solidFill>
                <a:schemeClr val="bg1"/>
              </a:solidFill>
              <a:ln>
                <a:solidFill>
                  <a:srgbClr val="000000"/>
                </a:solidFill>
              </a:ln>
            </p:spPr>
            <p:txBody>
              <a:bodyPr wrap="none">
                <a:spAutoFit/>
              </a:bodyPr>
              <a:lstStyle/>
              <a:p>
                <a:r>
                  <a:rPr lang="en-US" sz="1800" dirty="0" smtClean="0">
                    <a:latin typeface="+mn-lt"/>
                    <a:cs typeface="Courier New" panose="02070309020205020404" pitchFamily="49" charset="0"/>
                  </a:rPr>
                  <a:t>      </a:t>
                </a:r>
                <a:r>
                  <a:rPr lang="en-US" sz="1600" dirty="0" smtClean="0">
                    <a:latin typeface="+mn-lt"/>
                    <a:cs typeface="Courier New" panose="02070309020205020404" pitchFamily="49" charset="0"/>
                  </a:rPr>
                  <a:t>should return String, not</a:t>
                </a:r>
              </a:p>
              <a:p>
                <a:r>
                  <a:rPr lang="en-US" sz="1600" dirty="0">
                    <a:latin typeface="+mn-lt"/>
                    <a:cs typeface="Courier New" panose="02070309020205020404" pitchFamily="49" charset="0"/>
                  </a:rPr>
                  <a:t>p</a:t>
                </a:r>
                <a:r>
                  <a:rPr lang="en-US" sz="1600" dirty="0" smtClean="0">
                    <a:latin typeface="+mn-lt"/>
                    <a:cs typeface="Courier New" panose="02070309020205020404" pitchFamily="49" charset="0"/>
                  </a:rPr>
                  <a:t>rint it out</a:t>
                </a:r>
                <a:endParaRPr lang="en-US" sz="1600" dirty="0">
                  <a:latin typeface="Courier New" panose="02070309020205020404" pitchFamily="49" charset="0"/>
                  <a:cs typeface="Courier New" panose="02070309020205020404" pitchFamily="49" charset="0"/>
                </a:endParaRPr>
              </a:p>
            </p:txBody>
          </p:sp>
          <p:grpSp>
            <p:nvGrpSpPr>
              <p:cNvPr id="18" name="Group 17"/>
              <p:cNvGrpSpPr/>
              <p:nvPr/>
            </p:nvGrpSpPr>
            <p:grpSpPr>
              <a:xfrm>
                <a:off x="4942739" y="6299521"/>
                <a:ext cx="443995" cy="300536"/>
                <a:chOff x="2460680" y="2565262"/>
                <a:chExt cx="443995" cy="300536"/>
              </a:xfrm>
            </p:grpSpPr>
            <p:sp>
              <p:nvSpPr>
                <p:cNvPr id="19" name="Oval 18"/>
                <p:cNvSpPr/>
                <p:nvPr/>
              </p:nvSpPr>
              <p:spPr>
                <a:xfrm>
                  <a:off x="2469211" y="256526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2460680" y="2588799"/>
                  <a:ext cx="443995" cy="276999"/>
                </a:xfrm>
                <a:prstGeom prst="rect">
                  <a:avLst/>
                </a:prstGeom>
                <a:noFill/>
              </p:spPr>
              <p:txBody>
                <a:bodyPr wrap="square" rtlCol="0">
                  <a:spAutoFit/>
                </a:bodyPr>
                <a:lstStyle/>
                <a:p>
                  <a:r>
                    <a:rPr lang="en-US" sz="1200" b="1" dirty="0" smtClean="0"/>
                    <a:t>14</a:t>
                  </a:r>
                  <a:endParaRPr lang="en-US" sz="1200" b="1" dirty="0"/>
                </a:p>
              </p:txBody>
            </p:sp>
          </p:grpSp>
        </p:grpSp>
      </p:grpSp>
    </p:spTree>
    <p:extLst>
      <p:ext uri="{BB962C8B-B14F-4D97-AF65-F5344CB8AC3E}">
        <p14:creationId xmlns:p14="http://schemas.microsoft.com/office/powerpoint/2010/main" val="4034982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16</a:t>
            </a:fld>
            <a:endParaRPr lang="en-CA"/>
          </a:p>
        </p:txBody>
      </p:sp>
      <p:sp>
        <p:nvSpPr>
          <p:cNvPr id="7" name="Text Box 6"/>
          <p:cNvSpPr txBox="1"/>
          <p:nvPr/>
        </p:nvSpPr>
        <p:spPr>
          <a:xfrm>
            <a:off x="755576" y="260648"/>
            <a:ext cx="7272808" cy="5706643"/>
          </a:xfrm>
          <a:prstGeom prst="rect">
            <a:avLst/>
          </a:prstGeom>
          <a:solidFill>
            <a:schemeClr val="lt1"/>
          </a:solidFill>
          <a:ln w="952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import </a:t>
            </a:r>
            <a:r>
              <a:rPr lang="en-CA" sz="1400" dirty="0" err="1">
                <a:latin typeface="Consolas" panose="020B0609020204030204" pitchFamily="49" charset="0"/>
                <a:ea typeface="Times New Roman" panose="02020603050405020304" pitchFamily="18" charset="0"/>
                <a:cs typeface="Consolas" panose="020B0609020204030204" pitchFamily="49" charset="0"/>
              </a:rPr>
              <a:t>java.util.Scanner</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public class Input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private Scanner </a:t>
            </a:r>
            <a:r>
              <a:rPr lang="en-CA" sz="1400" i="1" dirty="0">
                <a:latin typeface="Consolas" panose="020B0609020204030204" pitchFamily="49" charset="0"/>
                <a:ea typeface="Times New Roman" panose="02020603050405020304" pitchFamily="18" charset="0"/>
                <a:cs typeface="Consolas" panose="020B0609020204030204" pitchFamily="49" charset="0"/>
              </a:rPr>
              <a:t>input</a:t>
            </a:r>
            <a:r>
              <a:rPr lang="en-CA" sz="1400" dirty="0">
                <a:latin typeface="Consolas" panose="020B0609020204030204" pitchFamily="49" charset="0"/>
                <a:ea typeface="Times New Roman" panose="02020603050405020304" pitchFamily="18" charset="0"/>
                <a:cs typeface="Consolas" panose="020B0609020204030204" pitchFamily="49" charset="0"/>
              </a:rPr>
              <a:t> = new Scanner(System.</a:t>
            </a:r>
            <a:r>
              <a:rPr lang="en-CA" sz="1400" i="1" dirty="0">
                <a:latin typeface="Consolas" panose="020B0609020204030204" pitchFamily="49" charset="0"/>
                <a:ea typeface="Times New Roman" panose="02020603050405020304" pitchFamily="18" charset="0"/>
                <a:cs typeface="Consolas" panose="020B0609020204030204" pitchFamily="49" charset="0"/>
              </a:rPr>
              <a:t>in</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private static double </a:t>
            </a:r>
            <a:r>
              <a:rPr lang="en-CA" sz="1400" i="1" dirty="0">
                <a:latin typeface="Consolas" panose="020B0609020204030204" pitchFamily="49" charset="0"/>
                <a:ea typeface="Times New Roman" panose="02020603050405020304" pitchFamily="18" charset="0"/>
                <a:cs typeface="Consolas" panose="020B0609020204030204" pitchFamily="49" charset="0"/>
              </a:rPr>
              <a:t>d</a:t>
            </a:r>
            <a:r>
              <a:rPr lang="en-CA" sz="1400" dirty="0">
                <a:latin typeface="Consolas" panose="020B0609020204030204" pitchFamily="49" charset="0"/>
                <a:ea typeface="Times New Roman" panose="02020603050405020304" pitchFamily="18" charset="0"/>
                <a:cs typeface="Consolas" panose="020B0609020204030204" pitchFamily="49" charset="0"/>
              </a:rPr>
              <a:t>; private static </a:t>
            </a:r>
            <a:r>
              <a:rPr lang="en-CA" sz="1400" dirty="0" err="1">
                <a:latin typeface="Consolas" panose="020B0609020204030204" pitchFamily="49" charset="0"/>
                <a:ea typeface="Times New Roman" panose="02020603050405020304" pitchFamily="18" charset="0"/>
                <a:cs typeface="Consolas" panose="020B0609020204030204" pitchFamily="49" charset="0"/>
              </a:rPr>
              <a:t>int</a:t>
            </a: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i="1" dirty="0" err="1">
                <a:latin typeface="Consolas" panose="020B0609020204030204" pitchFamily="49" charset="0"/>
                <a:ea typeface="Times New Roman" panose="02020603050405020304" pitchFamily="18" charset="0"/>
                <a:cs typeface="Consolas" panose="020B0609020204030204" pitchFamily="49" charset="0"/>
              </a:rPr>
              <a:t>i</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public static double </a:t>
            </a:r>
            <a:r>
              <a:rPr lang="en-CA" sz="1400" dirty="0" err="1">
                <a:latin typeface="Consolas" panose="020B0609020204030204" pitchFamily="49" charset="0"/>
                <a:ea typeface="Times New Roman" panose="02020603050405020304" pitchFamily="18" charset="0"/>
                <a:cs typeface="Consolas" panose="020B0609020204030204" pitchFamily="49" charset="0"/>
              </a:rPr>
              <a:t>getDouble</a:t>
            </a:r>
            <a:r>
              <a:rPr lang="en-CA" sz="1400" dirty="0">
                <a:latin typeface="Consolas" panose="020B0609020204030204" pitchFamily="49" charset="0"/>
                <a:ea typeface="Times New Roman" panose="02020603050405020304" pitchFamily="18" charset="0"/>
                <a:cs typeface="Consolas" panose="020B0609020204030204" pitchFamily="49" charset="0"/>
              </a:rPr>
              <a:t>(String s, double min, double max){</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err="1">
                <a:latin typeface="Consolas" panose="020B0609020204030204" pitchFamily="49" charset="0"/>
                <a:ea typeface="Times New Roman" panose="02020603050405020304" pitchFamily="18" charset="0"/>
                <a:cs typeface="Consolas" panose="020B0609020204030204" pitchFamily="49" charset="0"/>
              </a:rPr>
              <a:t>System.</a:t>
            </a:r>
            <a:r>
              <a:rPr lang="en-CA" sz="1400" i="1" dirty="0" err="1">
                <a:latin typeface="Consolas" panose="020B0609020204030204" pitchFamily="49" charset="0"/>
                <a:ea typeface="Times New Roman" panose="02020603050405020304" pitchFamily="18" charset="0"/>
                <a:cs typeface="Consolas" panose="020B0609020204030204" pitchFamily="49" charset="0"/>
              </a:rPr>
              <a:t>out</a:t>
            </a:r>
            <a:r>
              <a:rPr lang="en-CA" sz="1400" dirty="0" err="1">
                <a:latin typeface="Consolas" panose="020B0609020204030204" pitchFamily="49" charset="0"/>
                <a:ea typeface="Times New Roman" panose="02020603050405020304" pitchFamily="18" charset="0"/>
                <a:cs typeface="Consolas" panose="020B0609020204030204" pitchFamily="49" charset="0"/>
              </a:rPr>
              <a:t>.print</a:t>
            </a:r>
            <a:r>
              <a:rPr lang="en-CA" sz="1400" dirty="0">
                <a:latin typeface="Consolas" panose="020B0609020204030204" pitchFamily="49" charset="0"/>
                <a:ea typeface="Times New Roman" panose="02020603050405020304" pitchFamily="18" charset="0"/>
                <a:cs typeface="Consolas" panose="020B0609020204030204" pitchFamily="49" charset="0"/>
              </a:rPr>
              <a:t>(s + "("+ max + "-" + min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do{</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i="1" dirty="0">
                <a:latin typeface="Consolas" panose="020B0609020204030204" pitchFamily="49" charset="0"/>
                <a:ea typeface="Times New Roman" panose="02020603050405020304" pitchFamily="18" charset="0"/>
                <a:cs typeface="Consolas" panose="020B0609020204030204" pitchFamily="49" charset="0"/>
              </a:rPr>
              <a:t>d</a:t>
            </a:r>
            <a:r>
              <a:rPr lang="en-CA" sz="1400" dirty="0">
                <a:latin typeface="Consolas" panose="020B0609020204030204" pitchFamily="49" charset="0"/>
                <a:ea typeface="Times New Roman" panose="02020603050405020304" pitchFamily="18" charset="0"/>
                <a:cs typeface="Consolas" panose="020B0609020204030204" pitchFamily="49" charset="0"/>
              </a:rPr>
              <a:t> = </a:t>
            </a:r>
            <a:r>
              <a:rPr lang="en-CA" sz="1400" i="1" dirty="0" err="1">
                <a:latin typeface="Consolas" panose="020B0609020204030204" pitchFamily="49" charset="0"/>
                <a:ea typeface="Times New Roman" panose="02020603050405020304" pitchFamily="18" charset="0"/>
                <a:cs typeface="Consolas" panose="020B0609020204030204" pitchFamily="49" charset="0"/>
              </a:rPr>
              <a:t>input</a:t>
            </a:r>
            <a:r>
              <a:rPr lang="en-CA" sz="1400" dirty="0" err="1">
                <a:latin typeface="Consolas" panose="020B0609020204030204" pitchFamily="49" charset="0"/>
                <a:ea typeface="Times New Roman" panose="02020603050405020304" pitchFamily="18" charset="0"/>
                <a:cs typeface="Consolas" panose="020B0609020204030204" pitchFamily="49" charset="0"/>
              </a:rPr>
              <a:t>.nextInt</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i="1" dirty="0" err="1">
                <a:latin typeface="Consolas" panose="020B0609020204030204" pitchFamily="49" charset="0"/>
                <a:ea typeface="Times New Roman" panose="02020603050405020304" pitchFamily="18" charset="0"/>
                <a:cs typeface="Consolas" panose="020B0609020204030204" pitchFamily="49" charset="0"/>
              </a:rPr>
              <a:t>input</a:t>
            </a:r>
            <a:r>
              <a:rPr lang="en-CA" sz="1400" dirty="0" err="1">
                <a:latin typeface="Consolas" panose="020B0609020204030204" pitchFamily="49" charset="0"/>
                <a:ea typeface="Times New Roman" panose="02020603050405020304" pitchFamily="18" charset="0"/>
                <a:cs typeface="Consolas" panose="020B0609020204030204" pitchFamily="49" charset="0"/>
              </a:rPr>
              <a:t>.nextLine</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 while ((</a:t>
            </a:r>
            <a:r>
              <a:rPr lang="en-CA" sz="1400" i="1" dirty="0">
                <a:latin typeface="Consolas" panose="020B0609020204030204" pitchFamily="49" charset="0"/>
                <a:ea typeface="Times New Roman" panose="02020603050405020304" pitchFamily="18" charset="0"/>
                <a:cs typeface="Consolas" panose="020B0609020204030204" pitchFamily="49" charset="0"/>
              </a:rPr>
              <a:t>d</a:t>
            </a:r>
            <a:r>
              <a:rPr lang="en-CA" sz="1400" dirty="0">
                <a:latin typeface="Consolas" panose="020B0609020204030204" pitchFamily="49" charset="0"/>
                <a:ea typeface="Times New Roman" panose="02020603050405020304" pitchFamily="18" charset="0"/>
                <a:cs typeface="Consolas" panose="020B0609020204030204" pitchFamily="49" charset="0"/>
              </a:rPr>
              <a:t> &lt; min) || (</a:t>
            </a:r>
            <a:r>
              <a:rPr lang="en-CA" sz="1400" i="1" dirty="0">
                <a:latin typeface="Consolas" panose="020B0609020204030204" pitchFamily="49" charset="0"/>
                <a:ea typeface="Times New Roman" panose="02020603050405020304" pitchFamily="18" charset="0"/>
                <a:cs typeface="Consolas" panose="020B0609020204030204" pitchFamily="49" charset="0"/>
              </a:rPr>
              <a:t>d</a:t>
            </a:r>
            <a:r>
              <a:rPr lang="en-CA" sz="1400" dirty="0">
                <a:latin typeface="Consolas" panose="020B0609020204030204" pitchFamily="49" charset="0"/>
                <a:ea typeface="Times New Roman" panose="02020603050405020304" pitchFamily="18" charset="0"/>
                <a:cs typeface="Consolas" panose="020B0609020204030204" pitchFamily="49" charset="0"/>
              </a:rPr>
              <a:t> &gt; max))</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return </a:t>
            </a:r>
            <a:r>
              <a:rPr lang="en-CA" sz="1400" i="1" dirty="0">
                <a:latin typeface="Consolas" panose="020B0609020204030204" pitchFamily="49" charset="0"/>
                <a:ea typeface="Times New Roman" panose="02020603050405020304" pitchFamily="18" charset="0"/>
                <a:cs typeface="Consolas" panose="020B0609020204030204" pitchFamily="49" charset="0"/>
              </a:rPr>
              <a:t>d</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public static </a:t>
            </a:r>
            <a:r>
              <a:rPr lang="en-CA" sz="1400" dirty="0" err="1">
                <a:latin typeface="Consolas" panose="020B0609020204030204" pitchFamily="49" charset="0"/>
                <a:ea typeface="Times New Roman" panose="02020603050405020304" pitchFamily="18" charset="0"/>
                <a:cs typeface="Consolas" panose="020B0609020204030204" pitchFamily="49" charset="0"/>
              </a:rPr>
              <a:t>int</a:t>
            </a: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err="1">
                <a:latin typeface="Consolas" panose="020B0609020204030204" pitchFamily="49" charset="0"/>
                <a:ea typeface="Times New Roman" panose="02020603050405020304" pitchFamily="18" charset="0"/>
                <a:cs typeface="Consolas" panose="020B0609020204030204" pitchFamily="49" charset="0"/>
              </a:rPr>
              <a:t>getInt</a:t>
            </a:r>
            <a:r>
              <a:rPr lang="en-CA" sz="1400" dirty="0">
                <a:latin typeface="Consolas" panose="020B0609020204030204" pitchFamily="49" charset="0"/>
                <a:ea typeface="Times New Roman" panose="02020603050405020304" pitchFamily="18" charset="0"/>
                <a:cs typeface="Consolas" panose="020B0609020204030204" pitchFamily="49" charset="0"/>
              </a:rPr>
              <a:t>(String s, </a:t>
            </a:r>
            <a:r>
              <a:rPr lang="en-CA" sz="1400" dirty="0" err="1">
                <a:latin typeface="Consolas" panose="020B0609020204030204" pitchFamily="49" charset="0"/>
                <a:ea typeface="Times New Roman" panose="02020603050405020304" pitchFamily="18" charset="0"/>
                <a:cs typeface="Consolas" panose="020B0609020204030204" pitchFamily="49" charset="0"/>
              </a:rPr>
              <a:t>int</a:t>
            </a:r>
            <a:r>
              <a:rPr lang="en-CA" sz="1400" dirty="0">
                <a:latin typeface="Consolas" panose="020B0609020204030204" pitchFamily="49" charset="0"/>
                <a:ea typeface="Times New Roman" panose="02020603050405020304" pitchFamily="18" charset="0"/>
                <a:cs typeface="Consolas" panose="020B0609020204030204" pitchFamily="49" charset="0"/>
              </a:rPr>
              <a:t> min, </a:t>
            </a:r>
            <a:r>
              <a:rPr lang="en-CA" sz="1400" dirty="0" err="1">
                <a:latin typeface="Consolas" panose="020B0609020204030204" pitchFamily="49" charset="0"/>
                <a:ea typeface="Times New Roman" panose="02020603050405020304" pitchFamily="18" charset="0"/>
                <a:cs typeface="Consolas" panose="020B0609020204030204" pitchFamily="49" charset="0"/>
              </a:rPr>
              <a:t>int</a:t>
            </a:r>
            <a:r>
              <a:rPr lang="en-CA" sz="1400" dirty="0">
                <a:latin typeface="Consolas" panose="020B0609020204030204" pitchFamily="49" charset="0"/>
                <a:ea typeface="Times New Roman" panose="02020603050405020304" pitchFamily="18" charset="0"/>
                <a:cs typeface="Consolas" panose="020B0609020204030204" pitchFamily="49" charset="0"/>
              </a:rPr>
              <a:t> max){</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dirty="0" err="1">
                <a:latin typeface="Consolas" panose="020B0609020204030204" pitchFamily="49" charset="0"/>
                <a:ea typeface="Times New Roman" panose="02020603050405020304" pitchFamily="18" charset="0"/>
                <a:cs typeface="Consolas" panose="020B0609020204030204" pitchFamily="49" charset="0"/>
              </a:rPr>
              <a:t>System.</a:t>
            </a:r>
            <a:r>
              <a:rPr lang="en-CA" sz="1400" i="1" dirty="0" err="1">
                <a:latin typeface="Consolas" panose="020B0609020204030204" pitchFamily="49" charset="0"/>
                <a:ea typeface="Times New Roman" panose="02020603050405020304" pitchFamily="18" charset="0"/>
                <a:cs typeface="Consolas" panose="020B0609020204030204" pitchFamily="49" charset="0"/>
              </a:rPr>
              <a:t>out</a:t>
            </a:r>
            <a:r>
              <a:rPr lang="en-CA" sz="1400" dirty="0" err="1">
                <a:latin typeface="Consolas" panose="020B0609020204030204" pitchFamily="49" charset="0"/>
                <a:ea typeface="Times New Roman" panose="02020603050405020304" pitchFamily="18" charset="0"/>
                <a:cs typeface="Consolas" panose="020B0609020204030204" pitchFamily="49" charset="0"/>
              </a:rPr>
              <a:t>.print</a:t>
            </a:r>
            <a:r>
              <a:rPr lang="en-CA" sz="1400" dirty="0">
                <a:latin typeface="Consolas" panose="020B0609020204030204" pitchFamily="49" charset="0"/>
                <a:ea typeface="Times New Roman" panose="02020603050405020304" pitchFamily="18" charset="0"/>
                <a:cs typeface="Consolas" panose="020B0609020204030204" pitchFamily="49" charset="0"/>
              </a:rPr>
              <a:t>(s + "("+ min + "-" + max +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do{</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i="1" dirty="0" err="1">
                <a:latin typeface="Consolas" panose="020B0609020204030204" pitchFamily="49" charset="0"/>
                <a:ea typeface="Times New Roman" panose="02020603050405020304" pitchFamily="18" charset="0"/>
                <a:cs typeface="Consolas" panose="020B0609020204030204" pitchFamily="49" charset="0"/>
              </a:rPr>
              <a:t>i</a:t>
            </a:r>
            <a:r>
              <a:rPr lang="en-CA" sz="1400" dirty="0">
                <a:latin typeface="Consolas" panose="020B0609020204030204" pitchFamily="49" charset="0"/>
                <a:ea typeface="Times New Roman" panose="02020603050405020304" pitchFamily="18" charset="0"/>
                <a:cs typeface="Consolas" panose="020B0609020204030204" pitchFamily="49" charset="0"/>
              </a:rPr>
              <a:t> = </a:t>
            </a:r>
            <a:r>
              <a:rPr lang="en-CA" sz="1400" i="1" dirty="0" err="1">
                <a:latin typeface="Consolas" panose="020B0609020204030204" pitchFamily="49" charset="0"/>
                <a:ea typeface="Times New Roman" panose="02020603050405020304" pitchFamily="18" charset="0"/>
                <a:cs typeface="Consolas" panose="020B0609020204030204" pitchFamily="49" charset="0"/>
              </a:rPr>
              <a:t>input</a:t>
            </a:r>
            <a:r>
              <a:rPr lang="en-CA" sz="1400" dirty="0" err="1">
                <a:latin typeface="Consolas" panose="020B0609020204030204" pitchFamily="49" charset="0"/>
                <a:ea typeface="Times New Roman" panose="02020603050405020304" pitchFamily="18" charset="0"/>
                <a:cs typeface="Consolas" panose="020B0609020204030204" pitchFamily="49" charset="0"/>
              </a:rPr>
              <a:t>.nextInt</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r>
              <a:rPr lang="en-CA" sz="1400" i="1" dirty="0" err="1">
                <a:latin typeface="Consolas" panose="020B0609020204030204" pitchFamily="49" charset="0"/>
                <a:ea typeface="Times New Roman" panose="02020603050405020304" pitchFamily="18" charset="0"/>
                <a:cs typeface="Consolas" panose="020B0609020204030204" pitchFamily="49" charset="0"/>
              </a:rPr>
              <a:t>input</a:t>
            </a:r>
            <a:r>
              <a:rPr lang="en-CA" sz="1400" dirty="0" err="1">
                <a:latin typeface="Consolas" panose="020B0609020204030204" pitchFamily="49" charset="0"/>
                <a:ea typeface="Times New Roman" panose="02020603050405020304" pitchFamily="18" charset="0"/>
                <a:cs typeface="Consolas" panose="020B0609020204030204" pitchFamily="49" charset="0"/>
              </a:rPr>
              <a:t>.nextLine</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 while ((</a:t>
            </a:r>
            <a:r>
              <a:rPr lang="en-CA" sz="1400" i="1" dirty="0" err="1">
                <a:latin typeface="Consolas" panose="020B0609020204030204" pitchFamily="49" charset="0"/>
                <a:ea typeface="Times New Roman" panose="02020603050405020304" pitchFamily="18" charset="0"/>
                <a:cs typeface="Consolas" panose="020B0609020204030204" pitchFamily="49" charset="0"/>
              </a:rPr>
              <a:t>i</a:t>
            </a:r>
            <a:r>
              <a:rPr lang="en-CA" sz="1400" dirty="0">
                <a:latin typeface="Consolas" panose="020B0609020204030204" pitchFamily="49" charset="0"/>
                <a:ea typeface="Times New Roman" panose="02020603050405020304" pitchFamily="18" charset="0"/>
                <a:cs typeface="Consolas" panose="020B0609020204030204" pitchFamily="49" charset="0"/>
              </a:rPr>
              <a:t> &lt; min) || (</a:t>
            </a:r>
            <a:r>
              <a:rPr lang="en-CA" sz="1400" i="1" dirty="0" err="1">
                <a:latin typeface="Consolas" panose="020B0609020204030204" pitchFamily="49" charset="0"/>
                <a:ea typeface="Times New Roman" panose="02020603050405020304" pitchFamily="18" charset="0"/>
                <a:cs typeface="Consolas" panose="020B0609020204030204" pitchFamily="49" charset="0"/>
              </a:rPr>
              <a:t>i</a:t>
            </a:r>
            <a:r>
              <a:rPr lang="en-CA" sz="1400" dirty="0">
                <a:latin typeface="Consolas" panose="020B0609020204030204" pitchFamily="49" charset="0"/>
                <a:ea typeface="Times New Roman" panose="02020603050405020304" pitchFamily="18" charset="0"/>
                <a:cs typeface="Consolas" panose="020B0609020204030204" pitchFamily="49" charset="0"/>
              </a:rPr>
              <a:t> &gt; max))</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return </a:t>
            </a:r>
            <a:r>
              <a:rPr lang="en-CA" sz="1400" i="1" dirty="0" err="1">
                <a:latin typeface="Consolas" panose="020B0609020204030204" pitchFamily="49" charset="0"/>
                <a:ea typeface="Times New Roman" panose="02020603050405020304" pitchFamily="18" charset="0"/>
                <a:cs typeface="Consolas" panose="020B0609020204030204" pitchFamily="49" charset="0"/>
              </a:rPr>
              <a:t>i</a:t>
            </a: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   }</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CA" sz="1400" dirty="0">
                <a:latin typeface="Consolas" panose="020B0609020204030204" pitchFamily="49" charset="0"/>
                <a:ea typeface="Times New Roman" panose="02020603050405020304" pitchFamily="18" charset="0"/>
                <a:cs typeface="Consolas" panose="020B0609020204030204" pitchFamily="49" charset="0"/>
              </a:rPr>
              <a:t>}</a:t>
            </a:r>
            <a:endParaRPr lang="en-CA"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b="1" dirty="0">
                <a:solidFill>
                  <a:srgbClr val="000000"/>
                </a:solidFill>
                <a:effectLst/>
                <a:latin typeface="Consolas" panose="020B0609020204030204" pitchFamily="49" charset="0"/>
                <a:ea typeface="Times New Roman" panose="02020603050405020304" pitchFamily="18" charset="0"/>
                <a:cs typeface="Consolas" panose="020B0609020204030204" pitchFamily="49" charset="0"/>
              </a:rPr>
              <a:t> </a:t>
            </a:r>
            <a:endParaRPr lang="en-US" sz="14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dirty="0">
                <a:effectLst/>
                <a:latin typeface="Consolas" panose="020B0609020204030204" pitchFamily="49" charset="0"/>
                <a:ea typeface="Times New Roman" panose="02020603050405020304" pitchFamily="18" charset="0"/>
                <a:cs typeface="Consolas" panose="020B0609020204030204" pitchFamily="49"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54" name="Group 53"/>
          <p:cNvGrpSpPr/>
          <p:nvPr/>
        </p:nvGrpSpPr>
        <p:grpSpPr>
          <a:xfrm>
            <a:off x="1188562" y="3977663"/>
            <a:ext cx="7483975" cy="830997"/>
            <a:chOff x="992465" y="3324588"/>
            <a:chExt cx="7483975" cy="830997"/>
          </a:xfrm>
        </p:grpSpPr>
        <p:grpSp>
          <p:nvGrpSpPr>
            <p:cNvPr id="55" name="Group 54"/>
            <p:cNvGrpSpPr/>
            <p:nvPr/>
          </p:nvGrpSpPr>
          <p:grpSpPr>
            <a:xfrm>
              <a:off x="992465" y="3463087"/>
              <a:ext cx="366076" cy="305970"/>
              <a:chOff x="1209750" y="1204328"/>
              <a:chExt cx="366076" cy="305970"/>
            </a:xfrm>
          </p:grpSpPr>
          <p:sp>
            <p:nvSpPr>
              <p:cNvPr id="59" name="Oval 58"/>
              <p:cNvSpPr/>
              <p:nvPr/>
            </p:nvSpPr>
            <p:spPr>
              <a:xfrm>
                <a:off x="1248772" y="1222266"/>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extBox 59"/>
              <p:cNvSpPr txBox="1"/>
              <p:nvPr/>
            </p:nvSpPr>
            <p:spPr>
              <a:xfrm>
                <a:off x="1209750" y="1204328"/>
                <a:ext cx="366076" cy="276999"/>
              </a:xfrm>
              <a:prstGeom prst="rect">
                <a:avLst/>
              </a:prstGeom>
              <a:noFill/>
            </p:spPr>
            <p:txBody>
              <a:bodyPr wrap="square" rtlCol="0">
                <a:spAutoFit/>
              </a:bodyPr>
              <a:lstStyle/>
              <a:p>
                <a:r>
                  <a:rPr lang="en-US" sz="1200" b="1" dirty="0" smtClean="0"/>
                  <a:t>18</a:t>
                </a:r>
                <a:endParaRPr lang="en-US" sz="1200" b="1" dirty="0"/>
              </a:p>
            </p:txBody>
          </p:sp>
        </p:grpSp>
        <p:grpSp>
          <p:nvGrpSpPr>
            <p:cNvPr id="56" name="Group 55"/>
            <p:cNvGrpSpPr/>
            <p:nvPr/>
          </p:nvGrpSpPr>
          <p:grpSpPr>
            <a:xfrm>
              <a:off x="5280137" y="3324588"/>
              <a:ext cx="3196303" cy="830997"/>
              <a:chOff x="2409104" y="1059692"/>
              <a:chExt cx="3196303" cy="830997"/>
            </a:xfrm>
          </p:grpSpPr>
          <p:sp>
            <p:nvSpPr>
              <p:cNvPr id="57" name="TextBox 56"/>
              <p:cNvSpPr txBox="1"/>
              <p:nvPr/>
            </p:nvSpPr>
            <p:spPr>
              <a:xfrm>
                <a:off x="2409104" y="1059692"/>
                <a:ext cx="3196303" cy="830997"/>
              </a:xfrm>
              <a:prstGeom prst="rect">
                <a:avLst/>
              </a:prstGeom>
              <a:solidFill>
                <a:schemeClr val="bg1"/>
              </a:solidFill>
              <a:ln>
                <a:solidFill>
                  <a:srgbClr val="000000"/>
                </a:solidFill>
              </a:ln>
            </p:spPr>
            <p:txBody>
              <a:bodyPr wrap="square" rtlCol="0">
                <a:spAutoFit/>
              </a:bodyPr>
              <a:lstStyle/>
              <a:p>
                <a:r>
                  <a:rPr lang="en-US" sz="1200" b="1" dirty="0" smtClean="0"/>
                  <a:t>18    </a:t>
                </a:r>
                <a:r>
                  <a:rPr lang="en-US" sz="1600" dirty="0" smtClean="0">
                    <a:latin typeface="Courier New" panose="02070309020205020404" pitchFamily="49" charset="0"/>
                    <a:cs typeface="Courier New" panose="02070309020205020404" pitchFamily="49" charset="0"/>
                  </a:rPr>
                  <a:t>Scanner</a:t>
                </a:r>
                <a:r>
                  <a:rPr lang="en-US" sz="1600" dirty="0" smtClean="0">
                    <a:latin typeface="+mn-lt"/>
                    <a:cs typeface="Courier New" panose="02070309020205020404" pitchFamily="49" charset="0"/>
                  </a:rPr>
                  <a:t> needs to be declared </a:t>
                </a:r>
                <a:r>
                  <a:rPr lang="en-US" sz="1600" dirty="0" smtClean="0">
                    <a:latin typeface="Courier New" panose="02070309020205020404" pitchFamily="49" charset="0"/>
                    <a:cs typeface="Courier New" panose="02070309020205020404" pitchFamily="49" charset="0"/>
                  </a:rPr>
                  <a:t>static</a:t>
                </a:r>
                <a:r>
                  <a:rPr lang="en-US" sz="1600" dirty="0" smtClean="0">
                    <a:latin typeface="+mn-lt"/>
                    <a:cs typeface="Courier New" panose="02070309020205020404" pitchFamily="49" charset="0"/>
                  </a:rPr>
                  <a:t> if </a:t>
                </a:r>
                <a:r>
                  <a:rPr lang="en-US" sz="1600" dirty="0" smtClean="0">
                    <a:latin typeface="Courier New" panose="02070309020205020404" pitchFamily="49" charset="0"/>
                    <a:cs typeface="Courier New" panose="02070309020205020404" pitchFamily="49" charset="0"/>
                  </a:rPr>
                  <a:t>input</a:t>
                </a:r>
                <a:r>
                  <a:rPr lang="en-US" sz="1600" dirty="0" smtClean="0">
                    <a:latin typeface="+mn-lt"/>
                    <a:cs typeface="Courier New" panose="02070309020205020404" pitchFamily="49" charset="0"/>
                  </a:rPr>
                  <a:t> is to be referenced inside static method</a:t>
                </a:r>
                <a:endParaRPr lang="en-US" sz="1600" dirty="0">
                  <a:latin typeface="+mn-lt"/>
                </a:endParaRPr>
              </a:p>
            </p:txBody>
          </p:sp>
          <p:sp>
            <p:nvSpPr>
              <p:cNvPr id="58" name="Oval 57"/>
              <p:cNvSpPr/>
              <p:nvPr/>
            </p:nvSpPr>
            <p:spPr>
              <a:xfrm>
                <a:off x="2447625" y="107590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61" name="Group 60"/>
          <p:cNvGrpSpPr/>
          <p:nvPr/>
        </p:nvGrpSpPr>
        <p:grpSpPr>
          <a:xfrm>
            <a:off x="4066763" y="221148"/>
            <a:ext cx="4473724" cy="2068609"/>
            <a:chOff x="3803093" y="2531156"/>
            <a:chExt cx="4473724" cy="2068609"/>
          </a:xfrm>
        </p:grpSpPr>
        <p:grpSp>
          <p:nvGrpSpPr>
            <p:cNvPr id="62" name="Group 61"/>
            <p:cNvGrpSpPr/>
            <p:nvPr/>
          </p:nvGrpSpPr>
          <p:grpSpPr>
            <a:xfrm>
              <a:off x="3803093" y="4311370"/>
              <a:ext cx="366076" cy="288395"/>
              <a:chOff x="4020378" y="2052611"/>
              <a:chExt cx="366076" cy="288395"/>
            </a:xfrm>
          </p:grpSpPr>
          <p:sp>
            <p:nvSpPr>
              <p:cNvPr id="68" name="Oval 67"/>
              <p:cNvSpPr/>
              <p:nvPr/>
            </p:nvSpPr>
            <p:spPr>
              <a:xfrm>
                <a:off x="4053222" y="2052974"/>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TextBox 68"/>
              <p:cNvSpPr txBox="1"/>
              <p:nvPr/>
            </p:nvSpPr>
            <p:spPr>
              <a:xfrm>
                <a:off x="4020378" y="2052611"/>
                <a:ext cx="366076" cy="276999"/>
              </a:xfrm>
              <a:prstGeom prst="rect">
                <a:avLst/>
              </a:prstGeom>
              <a:noFill/>
            </p:spPr>
            <p:txBody>
              <a:bodyPr wrap="square" rtlCol="0">
                <a:spAutoFit/>
              </a:bodyPr>
              <a:lstStyle/>
              <a:p>
                <a:r>
                  <a:rPr lang="en-US" sz="1200" b="1" dirty="0" smtClean="0"/>
                  <a:t>15</a:t>
                </a:r>
                <a:endParaRPr lang="en-US" sz="1200" b="1" dirty="0"/>
              </a:p>
            </p:txBody>
          </p:sp>
        </p:grpSp>
        <p:grpSp>
          <p:nvGrpSpPr>
            <p:cNvPr id="63" name="Group 62"/>
            <p:cNvGrpSpPr/>
            <p:nvPr/>
          </p:nvGrpSpPr>
          <p:grpSpPr>
            <a:xfrm>
              <a:off x="5068941" y="2531156"/>
              <a:ext cx="3207876" cy="615553"/>
              <a:chOff x="4679967" y="4000519"/>
              <a:chExt cx="3207876" cy="615553"/>
            </a:xfrm>
          </p:grpSpPr>
          <p:sp>
            <p:nvSpPr>
              <p:cNvPr id="64" name="Rectangle 63"/>
              <p:cNvSpPr/>
              <p:nvPr/>
            </p:nvSpPr>
            <p:spPr>
              <a:xfrm>
                <a:off x="4679967" y="4000519"/>
                <a:ext cx="3207876" cy="615553"/>
              </a:xfrm>
              <a:prstGeom prst="rect">
                <a:avLst/>
              </a:prstGeom>
              <a:solidFill>
                <a:schemeClr val="bg1"/>
              </a:solidFill>
              <a:ln>
                <a:solidFill>
                  <a:srgbClr val="000000"/>
                </a:solidFill>
              </a:ln>
            </p:spPr>
            <p:txBody>
              <a:bodyPr wrap="square">
                <a:spAutoFit/>
              </a:bodyPr>
              <a:lstStyle/>
              <a:p>
                <a:r>
                  <a:rPr lang="en-US" sz="1800" dirty="0">
                    <a:latin typeface="+mn-lt"/>
                    <a:cs typeface="Courier New" panose="02070309020205020404" pitchFamily="49" charset="0"/>
                  </a:rPr>
                  <a:t>      </a:t>
                </a:r>
                <a:r>
                  <a:rPr lang="en-US" sz="1600" dirty="0" smtClean="0">
                    <a:latin typeface="Courier New" panose="02070309020205020404" pitchFamily="49" charset="0"/>
                    <a:cs typeface="Courier New" panose="02070309020205020404" pitchFamily="49" charset="0"/>
                  </a:rPr>
                  <a:t>min </a:t>
                </a:r>
                <a:r>
                  <a:rPr lang="en-US" sz="1600" dirty="0" smtClean="0">
                    <a:latin typeface="+mn-lt"/>
                    <a:cs typeface="Courier New" panose="02070309020205020404" pitchFamily="49" charset="0"/>
                  </a:rPr>
                  <a:t>and</a:t>
                </a:r>
                <a:r>
                  <a:rPr lang="en-US" sz="1600" dirty="0" smtClean="0">
                    <a:latin typeface="Courier New" panose="02070309020205020404" pitchFamily="49" charset="0"/>
                    <a:cs typeface="Courier New" panose="02070309020205020404" pitchFamily="49" charset="0"/>
                  </a:rPr>
                  <a:t> max </a:t>
                </a:r>
                <a:r>
                  <a:rPr lang="en-US" sz="1600" dirty="0" smtClean="0">
                    <a:latin typeface="+mn-lt"/>
                    <a:cs typeface="Courier New" panose="02070309020205020404" pitchFamily="49" charset="0"/>
                  </a:rPr>
                  <a:t>are</a:t>
                </a:r>
                <a:r>
                  <a:rPr lang="en-US" sz="1600" dirty="0" smtClean="0">
                    <a:latin typeface="Courier New" panose="02070309020205020404" pitchFamily="49" charset="0"/>
                    <a:cs typeface="Courier New" panose="02070309020205020404" pitchFamily="49" charset="0"/>
                  </a:rPr>
                  <a:t> </a:t>
                </a:r>
                <a:r>
                  <a:rPr lang="en-US" sz="1600" dirty="0" smtClean="0">
                    <a:latin typeface="+mn-lt"/>
                    <a:cs typeface="Courier New" panose="02070309020205020404" pitchFamily="49" charset="0"/>
                  </a:rPr>
                  <a:t>backward from output string</a:t>
                </a:r>
                <a:endParaRPr lang="en-US" sz="1600" dirty="0">
                  <a:latin typeface="+mn-lt"/>
                  <a:cs typeface="Courier New" panose="02070309020205020404" pitchFamily="49" charset="0"/>
                </a:endParaRPr>
              </a:p>
            </p:txBody>
          </p:sp>
          <p:grpSp>
            <p:nvGrpSpPr>
              <p:cNvPr id="65" name="Group 64"/>
              <p:cNvGrpSpPr/>
              <p:nvPr/>
            </p:nvGrpSpPr>
            <p:grpSpPr>
              <a:xfrm>
                <a:off x="4745976" y="4000519"/>
                <a:ext cx="443995" cy="288032"/>
                <a:chOff x="2263917" y="266260"/>
                <a:chExt cx="443995" cy="288032"/>
              </a:xfrm>
            </p:grpSpPr>
            <p:sp>
              <p:nvSpPr>
                <p:cNvPr id="66" name="Oval 65"/>
                <p:cNvSpPr/>
                <p:nvPr/>
              </p:nvSpPr>
              <p:spPr>
                <a:xfrm>
                  <a:off x="2275864" y="2662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TextBox 66"/>
                <p:cNvSpPr txBox="1"/>
                <p:nvPr/>
              </p:nvSpPr>
              <p:spPr>
                <a:xfrm>
                  <a:off x="2263917" y="266260"/>
                  <a:ext cx="443995" cy="276999"/>
                </a:xfrm>
                <a:prstGeom prst="rect">
                  <a:avLst/>
                </a:prstGeom>
                <a:noFill/>
              </p:spPr>
              <p:txBody>
                <a:bodyPr wrap="square" rtlCol="0">
                  <a:spAutoFit/>
                </a:bodyPr>
                <a:lstStyle/>
                <a:p>
                  <a:r>
                    <a:rPr lang="en-US" sz="1200" b="1" dirty="0" smtClean="0"/>
                    <a:t>15</a:t>
                  </a:r>
                  <a:endParaRPr lang="en-US" sz="1200" b="1" dirty="0"/>
                </a:p>
              </p:txBody>
            </p:sp>
          </p:grpSp>
        </p:grpSp>
      </p:grpSp>
      <p:grpSp>
        <p:nvGrpSpPr>
          <p:cNvPr id="70" name="Group 69"/>
          <p:cNvGrpSpPr/>
          <p:nvPr/>
        </p:nvGrpSpPr>
        <p:grpSpPr>
          <a:xfrm>
            <a:off x="2789155" y="1337852"/>
            <a:ext cx="5747492" cy="960569"/>
            <a:chOff x="2761208" y="3026699"/>
            <a:chExt cx="5747492" cy="960569"/>
          </a:xfrm>
        </p:grpSpPr>
        <p:grpSp>
          <p:nvGrpSpPr>
            <p:cNvPr id="71" name="Group 70"/>
            <p:cNvGrpSpPr/>
            <p:nvPr/>
          </p:nvGrpSpPr>
          <p:grpSpPr>
            <a:xfrm>
              <a:off x="2761208" y="3689022"/>
              <a:ext cx="366076" cy="298246"/>
              <a:chOff x="2978493" y="1430263"/>
              <a:chExt cx="366076" cy="298246"/>
            </a:xfrm>
          </p:grpSpPr>
          <p:sp>
            <p:nvSpPr>
              <p:cNvPr id="77" name="Oval 76"/>
              <p:cNvSpPr/>
              <p:nvPr/>
            </p:nvSpPr>
            <p:spPr>
              <a:xfrm>
                <a:off x="2990132" y="1440477"/>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TextBox 77"/>
              <p:cNvSpPr txBox="1"/>
              <p:nvPr/>
            </p:nvSpPr>
            <p:spPr>
              <a:xfrm>
                <a:off x="2978493" y="1430263"/>
                <a:ext cx="366076" cy="276999"/>
              </a:xfrm>
              <a:prstGeom prst="rect">
                <a:avLst/>
              </a:prstGeom>
              <a:noFill/>
            </p:spPr>
            <p:txBody>
              <a:bodyPr wrap="square" rtlCol="0">
                <a:spAutoFit/>
              </a:bodyPr>
              <a:lstStyle/>
              <a:p>
                <a:r>
                  <a:rPr lang="en-US" sz="1200" b="1" dirty="0" smtClean="0"/>
                  <a:t>16</a:t>
                </a:r>
                <a:endParaRPr lang="en-US" sz="1200" b="1" dirty="0"/>
              </a:p>
            </p:txBody>
          </p:sp>
        </p:grpSp>
        <p:grpSp>
          <p:nvGrpSpPr>
            <p:cNvPr id="72" name="Group 71"/>
            <p:cNvGrpSpPr/>
            <p:nvPr/>
          </p:nvGrpSpPr>
          <p:grpSpPr>
            <a:xfrm>
              <a:off x="5394129" y="3026699"/>
              <a:ext cx="3114571" cy="615553"/>
              <a:chOff x="5005155" y="4496062"/>
              <a:chExt cx="3114571" cy="615553"/>
            </a:xfrm>
          </p:grpSpPr>
          <p:sp>
            <p:nvSpPr>
              <p:cNvPr id="73" name="Rectangle 72"/>
              <p:cNvSpPr/>
              <p:nvPr/>
            </p:nvSpPr>
            <p:spPr>
              <a:xfrm>
                <a:off x="5005155" y="4496062"/>
                <a:ext cx="3114571" cy="615553"/>
              </a:xfrm>
              <a:prstGeom prst="rect">
                <a:avLst/>
              </a:prstGeom>
              <a:solidFill>
                <a:schemeClr val="bg1"/>
              </a:solidFill>
              <a:ln>
                <a:solidFill>
                  <a:srgbClr val="000000"/>
                </a:solidFill>
              </a:ln>
            </p:spPr>
            <p:txBody>
              <a:bodyPr wrap="none">
                <a:spAutoFit/>
              </a:bodyPr>
              <a:lstStyle/>
              <a:p>
                <a:r>
                  <a:rPr lang="en-US" sz="1800" dirty="0">
                    <a:latin typeface="+mn-lt"/>
                    <a:cs typeface="Courier New" panose="02070309020205020404" pitchFamily="49" charset="0"/>
                  </a:rPr>
                  <a:t>      </a:t>
                </a:r>
                <a:r>
                  <a:rPr lang="en-US" sz="1600" dirty="0" smtClean="0">
                    <a:latin typeface="+mn-lt"/>
                    <a:cs typeface="Courier New" panose="02070309020205020404" pitchFamily="49" charset="0"/>
                  </a:rPr>
                  <a:t>Needs to use </a:t>
                </a:r>
                <a:r>
                  <a:rPr lang="en-US" sz="1600" dirty="0" err="1" smtClean="0">
                    <a:latin typeface="Courier New" panose="02070309020205020404" pitchFamily="49" charset="0"/>
                    <a:cs typeface="Courier New" panose="02070309020205020404" pitchFamily="49" charset="0"/>
                  </a:rPr>
                  <a:t>nextDouble</a:t>
                </a:r>
                <a:r>
                  <a:rPr lang="en-US" sz="1600" dirty="0" smtClean="0">
                    <a:latin typeface="Courier New" panose="02070309020205020404" pitchFamily="49" charset="0"/>
                    <a:cs typeface="Courier New" panose="02070309020205020404" pitchFamily="49" charset="0"/>
                  </a:rPr>
                  <a:t>()</a:t>
                </a:r>
              </a:p>
              <a:p>
                <a:r>
                  <a:rPr lang="en-US" sz="1600" dirty="0">
                    <a:latin typeface="+mn-lt"/>
                    <a:cs typeface="Courier New" panose="02070309020205020404" pitchFamily="49" charset="0"/>
                  </a:rPr>
                  <a:t>t</a:t>
                </a:r>
                <a:r>
                  <a:rPr lang="en-US" sz="1600" dirty="0" smtClean="0">
                    <a:latin typeface="+mn-lt"/>
                    <a:cs typeface="Courier New" panose="02070309020205020404" pitchFamily="49" charset="0"/>
                  </a:rPr>
                  <a:t>o read in a </a:t>
                </a:r>
                <a:r>
                  <a:rPr lang="en-US" sz="1600" dirty="0" smtClean="0">
                    <a:latin typeface="Courier New" panose="02070309020205020404" pitchFamily="49" charset="0"/>
                    <a:cs typeface="Courier New" panose="02070309020205020404" pitchFamily="49" charset="0"/>
                  </a:rPr>
                  <a:t>double</a:t>
                </a:r>
                <a:r>
                  <a:rPr lang="en-US" sz="1600" dirty="0" smtClean="0">
                    <a:latin typeface="+mn-lt"/>
                    <a:cs typeface="Courier New" panose="02070309020205020404" pitchFamily="49" charset="0"/>
                  </a:rPr>
                  <a:t> value </a:t>
                </a:r>
                <a:r>
                  <a:rPr lang="en-US" sz="1600" dirty="0" smtClean="0">
                    <a:latin typeface="Courier New" panose="02070309020205020404" pitchFamily="49" charset="0"/>
                    <a:cs typeface="Courier New" panose="02070309020205020404" pitchFamily="49" charset="0"/>
                  </a:rPr>
                  <a:t>d</a:t>
                </a:r>
                <a:endParaRPr lang="en-US" sz="1600" dirty="0">
                  <a:latin typeface="Courier New" panose="02070309020205020404" pitchFamily="49" charset="0"/>
                  <a:cs typeface="Courier New" panose="02070309020205020404" pitchFamily="49" charset="0"/>
                </a:endParaRPr>
              </a:p>
            </p:txBody>
          </p:sp>
          <p:grpSp>
            <p:nvGrpSpPr>
              <p:cNvPr id="74" name="Group 73"/>
              <p:cNvGrpSpPr/>
              <p:nvPr/>
            </p:nvGrpSpPr>
            <p:grpSpPr>
              <a:xfrm>
                <a:off x="5021765" y="4535141"/>
                <a:ext cx="443995" cy="289603"/>
                <a:chOff x="2539706" y="800882"/>
                <a:chExt cx="443995" cy="289603"/>
              </a:xfrm>
            </p:grpSpPr>
            <p:sp>
              <p:nvSpPr>
                <p:cNvPr id="75" name="Oval 74"/>
                <p:cNvSpPr/>
                <p:nvPr/>
              </p:nvSpPr>
              <p:spPr>
                <a:xfrm>
                  <a:off x="2559626" y="802453"/>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TextBox 75"/>
                <p:cNvSpPr txBox="1"/>
                <p:nvPr/>
              </p:nvSpPr>
              <p:spPr>
                <a:xfrm>
                  <a:off x="2539706" y="800882"/>
                  <a:ext cx="443995" cy="276999"/>
                </a:xfrm>
                <a:prstGeom prst="rect">
                  <a:avLst/>
                </a:prstGeom>
                <a:noFill/>
              </p:spPr>
              <p:txBody>
                <a:bodyPr wrap="square" rtlCol="0">
                  <a:spAutoFit/>
                </a:bodyPr>
                <a:lstStyle/>
                <a:p>
                  <a:r>
                    <a:rPr lang="en-US" sz="1200" b="1" dirty="0" smtClean="0"/>
                    <a:t>16</a:t>
                  </a:r>
                  <a:endParaRPr lang="en-US" sz="1200" b="1" dirty="0"/>
                </a:p>
              </p:txBody>
            </p:sp>
          </p:grpSp>
        </p:grpSp>
      </p:grpSp>
      <p:sp>
        <p:nvSpPr>
          <p:cNvPr id="2" name="TextBox 1"/>
          <p:cNvSpPr txBox="1"/>
          <p:nvPr/>
        </p:nvSpPr>
        <p:spPr>
          <a:xfrm>
            <a:off x="814970" y="5444071"/>
            <a:ext cx="6997389" cy="523220"/>
          </a:xfrm>
          <a:prstGeom prst="rect">
            <a:avLst/>
          </a:prstGeom>
          <a:noFill/>
        </p:spPr>
        <p:txBody>
          <a:bodyPr wrap="square" rtlCol="0">
            <a:spAutoFit/>
          </a:bodyPr>
          <a:lstStyle/>
          <a:p>
            <a:r>
              <a:rPr lang="en-US" sz="1400" dirty="0" smtClean="0">
                <a:latin typeface="+mn-lt"/>
              </a:rPr>
              <a:t>Note: in keeping with previous midterms, the last three entries in this question were treated as bonus questions.  Hence your exam was marked out of 55, not 58</a:t>
            </a:r>
            <a:endParaRPr lang="en-CA" sz="1400" dirty="0">
              <a:latin typeface="+mn-lt"/>
            </a:endParaRPr>
          </a:p>
        </p:txBody>
      </p:sp>
      <p:grpSp>
        <p:nvGrpSpPr>
          <p:cNvPr id="3" name="Group 2"/>
          <p:cNvGrpSpPr/>
          <p:nvPr/>
        </p:nvGrpSpPr>
        <p:grpSpPr>
          <a:xfrm>
            <a:off x="4512603" y="2641741"/>
            <a:ext cx="4303930" cy="2168297"/>
            <a:chOff x="4512603" y="2641741"/>
            <a:chExt cx="4303930" cy="2168297"/>
          </a:xfrm>
        </p:grpSpPr>
        <p:grpSp>
          <p:nvGrpSpPr>
            <p:cNvPr id="79" name="Group 78"/>
            <p:cNvGrpSpPr/>
            <p:nvPr/>
          </p:nvGrpSpPr>
          <p:grpSpPr>
            <a:xfrm>
              <a:off x="4512603" y="2641741"/>
              <a:ext cx="4303930" cy="469133"/>
              <a:chOff x="4161448" y="3561923"/>
              <a:chExt cx="4303930" cy="469133"/>
            </a:xfrm>
          </p:grpSpPr>
          <p:grpSp>
            <p:nvGrpSpPr>
              <p:cNvPr id="80" name="Group 79"/>
              <p:cNvGrpSpPr/>
              <p:nvPr/>
            </p:nvGrpSpPr>
            <p:grpSpPr>
              <a:xfrm>
                <a:off x="4161448" y="3561923"/>
                <a:ext cx="366076" cy="288032"/>
                <a:chOff x="4378733" y="1303164"/>
                <a:chExt cx="366076" cy="288032"/>
              </a:xfrm>
            </p:grpSpPr>
            <p:sp>
              <p:nvSpPr>
                <p:cNvPr id="86" name="Oval 85"/>
                <p:cNvSpPr/>
                <p:nvPr/>
              </p:nvSpPr>
              <p:spPr>
                <a:xfrm>
                  <a:off x="4422476" y="1303164"/>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TextBox 86"/>
                <p:cNvSpPr txBox="1"/>
                <p:nvPr/>
              </p:nvSpPr>
              <p:spPr>
                <a:xfrm>
                  <a:off x="4378733" y="1303503"/>
                  <a:ext cx="366076" cy="276999"/>
                </a:xfrm>
                <a:prstGeom prst="rect">
                  <a:avLst/>
                </a:prstGeom>
                <a:noFill/>
              </p:spPr>
              <p:txBody>
                <a:bodyPr wrap="square" rtlCol="0">
                  <a:spAutoFit/>
                </a:bodyPr>
                <a:lstStyle/>
                <a:p>
                  <a:r>
                    <a:rPr lang="en-US" sz="1200" b="1" dirty="0" smtClean="0"/>
                    <a:t>17</a:t>
                  </a:r>
                  <a:endParaRPr lang="en-US" sz="1200" b="1" dirty="0"/>
                </a:p>
              </p:txBody>
            </p:sp>
          </p:grpSp>
          <p:grpSp>
            <p:nvGrpSpPr>
              <p:cNvPr id="81" name="Group 80"/>
              <p:cNvGrpSpPr/>
              <p:nvPr/>
            </p:nvGrpSpPr>
            <p:grpSpPr>
              <a:xfrm>
                <a:off x="5017798" y="3692502"/>
                <a:ext cx="3447580" cy="338554"/>
                <a:chOff x="4628824" y="5161865"/>
                <a:chExt cx="3447580" cy="338554"/>
              </a:xfrm>
            </p:grpSpPr>
            <p:sp>
              <p:nvSpPr>
                <p:cNvPr id="82" name="Rectangle 81"/>
                <p:cNvSpPr/>
                <p:nvPr/>
              </p:nvSpPr>
              <p:spPr>
                <a:xfrm>
                  <a:off x="4628824" y="5161865"/>
                  <a:ext cx="3447580" cy="338554"/>
                </a:xfrm>
                <a:prstGeom prst="rect">
                  <a:avLst/>
                </a:prstGeom>
                <a:solidFill>
                  <a:schemeClr val="bg1"/>
                </a:solidFill>
                <a:ln>
                  <a:solidFill>
                    <a:srgbClr val="000000"/>
                  </a:solidFill>
                </a:ln>
              </p:spPr>
              <p:txBody>
                <a:bodyPr wrap="square">
                  <a:spAutoFit/>
                </a:bodyPr>
                <a:lstStyle/>
                <a:p>
                  <a:r>
                    <a:rPr lang="en-US" sz="1600" dirty="0">
                      <a:latin typeface="+mn-lt"/>
                      <a:cs typeface="Courier New" panose="02070309020205020404" pitchFamily="49" charset="0"/>
                    </a:rPr>
                    <a:t>      </a:t>
                  </a:r>
                  <a:r>
                    <a:rPr lang="en-US" sz="1600" dirty="0" smtClean="0">
                      <a:latin typeface="+mn-lt"/>
                      <a:cs typeface="Courier New" panose="02070309020205020404" pitchFamily="49" charset="0"/>
                    </a:rPr>
                    <a:t>missing ; after </a:t>
                  </a:r>
                  <a:r>
                    <a:rPr lang="en-US" sz="1600" dirty="0" smtClean="0">
                      <a:latin typeface="Courier New" panose="02070309020205020404" pitchFamily="49" charset="0"/>
                      <a:cs typeface="Courier New" panose="02070309020205020404" pitchFamily="49" charset="0"/>
                    </a:rPr>
                    <a:t>while</a:t>
                  </a:r>
                  <a:endParaRPr lang="en-US" sz="1400" dirty="0">
                    <a:latin typeface="Courier New" panose="02070309020205020404" pitchFamily="49" charset="0"/>
                    <a:cs typeface="Courier New" panose="02070309020205020404" pitchFamily="49" charset="0"/>
                  </a:endParaRPr>
                </a:p>
              </p:txBody>
            </p:sp>
            <p:grpSp>
              <p:nvGrpSpPr>
                <p:cNvPr id="83" name="Group 82"/>
                <p:cNvGrpSpPr/>
                <p:nvPr/>
              </p:nvGrpSpPr>
              <p:grpSpPr>
                <a:xfrm>
                  <a:off x="4642576" y="5170125"/>
                  <a:ext cx="443995" cy="293209"/>
                  <a:chOff x="2160517" y="1435866"/>
                  <a:chExt cx="443995" cy="293209"/>
                </a:xfrm>
              </p:grpSpPr>
              <p:sp>
                <p:nvSpPr>
                  <p:cNvPr id="84" name="Oval 83"/>
                  <p:cNvSpPr/>
                  <p:nvPr/>
                </p:nvSpPr>
                <p:spPr>
                  <a:xfrm>
                    <a:off x="2188379" y="1441043"/>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TextBox 84"/>
                  <p:cNvSpPr txBox="1"/>
                  <p:nvPr/>
                </p:nvSpPr>
                <p:spPr>
                  <a:xfrm>
                    <a:off x="2160517" y="1435866"/>
                    <a:ext cx="443995" cy="276999"/>
                  </a:xfrm>
                  <a:prstGeom prst="rect">
                    <a:avLst/>
                  </a:prstGeom>
                  <a:noFill/>
                </p:spPr>
                <p:txBody>
                  <a:bodyPr wrap="square" rtlCol="0">
                    <a:spAutoFit/>
                  </a:bodyPr>
                  <a:lstStyle/>
                  <a:p>
                    <a:r>
                      <a:rPr lang="en-US" sz="1200" b="1" dirty="0" smtClean="0"/>
                      <a:t>17</a:t>
                    </a:r>
                    <a:endParaRPr lang="en-US" sz="1200" b="1" dirty="0"/>
                  </a:p>
                </p:txBody>
              </p:sp>
            </p:grpSp>
          </p:grpSp>
        </p:grpSp>
        <p:sp>
          <p:nvSpPr>
            <p:cNvPr id="43" name="TextBox 42"/>
            <p:cNvSpPr txBox="1"/>
            <p:nvPr/>
          </p:nvSpPr>
          <p:spPr>
            <a:xfrm>
              <a:off x="4688085" y="4533039"/>
              <a:ext cx="366076" cy="276999"/>
            </a:xfrm>
            <a:prstGeom prst="rect">
              <a:avLst/>
            </a:prstGeom>
            <a:noFill/>
          </p:spPr>
          <p:txBody>
            <a:bodyPr wrap="square" rtlCol="0">
              <a:spAutoFit/>
            </a:bodyPr>
            <a:lstStyle/>
            <a:p>
              <a:r>
                <a:rPr lang="en-US" sz="1200" b="1" dirty="0" smtClean="0"/>
                <a:t>17</a:t>
              </a:r>
              <a:endParaRPr lang="en-US" sz="1200" b="1" dirty="0"/>
            </a:p>
          </p:txBody>
        </p:sp>
        <p:sp>
          <p:nvSpPr>
            <p:cNvPr id="46" name="Oval 45"/>
            <p:cNvSpPr/>
            <p:nvPr/>
          </p:nvSpPr>
          <p:spPr>
            <a:xfrm>
              <a:off x="4727107" y="4520186"/>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486098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Algonquin College">
      <a:dk1>
        <a:sysClr val="windowText" lastClr="000000"/>
      </a:dk1>
      <a:lt1>
        <a:sysClr val="window" lastClr="FFFFFF"/>
      </a:lt1>
      <a:dk2>
        <a:srgbClr val="00673E"/>
      </a:dk2>
      <a:lt2>
        <a:srgbClr val="A0C93C"/>
      </a:lt2>
      <a:accent1>
        <a:srgbClr val="00675A"/>
      </a:accent1>
      <a:accent2>
        <a:srgbClr val="009AA6"/>
      </a:accent2>
      <a:accent3>
        <a:srgbClr val="007096"/>
      </a:accent3>
      <a:accent4>
        <a:srgbClr val="EAAB00"/>
      </a:accent4>
      <a:accent5>
        <a:srgbClr val="63666A"/>
      </a:accent5>
      <a:accent6>
        <a:srgbClr val="63666A"/>
      </a:accent6>
      <a:hlink>
        <a:srgbClr val="009AA6"/>
      </a:hlink>
      <a:folHlink>
        <a:srgbClr val="63666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10679</TotalTime>
  <Words>2284</Words>
  <Application>Microsoft Office PowerPoint</Application>
  <PresentationFormat>On-screen Show (4:3)</PresentationFormat>
  <Paragraphs>418</Paragraphs>
  <Slides>16</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Consolas</vt:lpstr>
      <vt:lpstr>Courier New</vt:lpstr>
      <vt:lpstr>Times New Roman</vt:lpstr>
      <vt:lpstr>Office Theme</vt:lpstr>
      <vt:lpstr>Exam B – Solutions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Algonquin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Shawn McBride</dc:creator>
  <cp:lastModifiedBy>David Houtman</cp:lastModifiedBy>
  <cp:revision>464</cp:revision>
  <cp:lastPrinted>1601-01-01T00:00:00Z</cp:lastPrinted>
  <dcterms:created xsi:type="dcterms:W3CDTF">2000-10-05T13:47:11Z</dcterms:created>
  <dcterms:modified xsi:type="dcterms:W3CDTF">2017-04-06T21:13:44Z</dcterms:modified>
</cp:coreProperties>
</file>