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51" r:id="rId1"/>
    <p:sldMasterId id="2147483675" r:id="rId2"/>
    <p:sldMasterId id="2147483687" r:id="rId3"/>
    <p:sldMasterId id="2147483699" r:id="rId4"/>
  </p:sldMasterIdLst>
  <p:notesMasterIdLst>
    <p:notesMasterId r:id="rId53"/>
  </p:notesMasterIdLst>
  <p:sldIdLst>
    <p:sldId id="359" r:id="rId5"/>
    <p:sldId id="379" r:id="rId6"/>
    <p:sldId id="393" r:id="rId7"/>
    <p:sldId id="256" r:id="rId8"/>
    <p:sldId id="382" r:id="rId9"/>
    <p:sldId id="333" r:id="rId10"/>
    <p:sldId id="258" r:id="rId11"/>
    <p:sldId id="285" r:id="rId12"/>
    <p:sldId id="394" r:id="rId13"/>
    <p:sldId id="395" r:id="rId14"/>
    <p:sldId id="324" r:id="rId15"/>
    <p:sldId id="326" r:id="rId16"/>
    <p:sldId id="390" r:id="rId17"/>
    <p:sldId id="381" r:id="rId18"/>
    <p:sldId id="396" r:id="rId19"/>
    <p:sldId id="350" r:id="rId20"/>
    <p:sldId id="386" r:id="rId21"/>
    <p:sldId id="387" r:id="rId22"/>
    <p:sldId id="266" r:id="rId23"/>
    <p:sldId id="267" r:id="rId24"/>
    <p:sldId id="268" r:id="rId25"/>
    <p:sldId id="269" r:id="rId26"/>
    <p:sldId id="270" r:id="rId27"/>
    <p:sldId id="271" r:id="rId28"/>
    <p:sldId id="272" r:id="rId29"/>
    <p:sldId id="389" r:id="rId30"/>
    <p:sldId id="388" r:id="rId31"/>
    <p:sldId id="274" r:id="rId32"/>
    <p:sldId id="275" r:id="rId33"/>
    <p:sldId id="276" r:id="rId34"/>
    <p:sldId id="328" r:id="rId35"/>
    <p:sldId id="297" r:id="rId36"/>
    <p:sldId id="298" r:id="rId37"/>
    <p:sldId id="299" r:id="rId38"/>
    <p:sldId id="300" r:id="rId39"/>
    <p:sldId id="356" r:id="rId40"/>
    <p:sldId id="397" r:id="rId41"/>
    <p:sldId id="364" r:id="rId42"/>
    <p:sldId id="365" r:id="rId43"/>
    <p:sldId id="391" r:id="rId44"/>
    <p:sldId id="368" r:id="rId45"/>
    <p:sldId id="392" r:id="rId46"/>
    <p:sldId id="367" r:id="rId47"/>
    <p:sldId id="366" r:id="rId48"/>
    <p:sldId id="369" r:id="rId49"/>
    <p:sldId id="370" r:id="rId50"/>
    <p:sldId id="398" r:id="rId51"/>
    <p:sldId id="378" r:id="rId5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00FF"/>
    <a:srgbClr val="B92BA8"/>
    <a:srgbClr val="AF355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44" autoAdjust="0"/>
    <p:restoredTop sz="94583" autoAdjust="0"/>
  </p:normalViewPr>
  <p:slideViewPr>
    <p:cSldViewPr>
      <p:cViewPr varScale="1">
        <p:scale>
          <a:sx n="119" d="100"/>
          <a:sy n="119" d="100"/>
        </p:scale>
        <p:origin x="-1392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theme" Target="theme/theme1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slideMaster" Target="slideMasters/slideMaster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08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782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09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809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09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275E91DB-54C4-4AAA-BD1A-01F48EA5C31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325456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3435D61F-BFF1-42D3-844F-7014E5B1A9A3}" type="slidenum">
              <a:rPr lang="en-US"/>
              <a:pPr eaLnBrk="1" hangingPunct="1"/>
              <a:t>5</a:t>
            </a:fld>
            <a:endParaRPr lang="en-US"/>
          </a:p>
        </p:txBody>
      </p:sp>
      <p:sp>
        <p:nvSpPr>
          <p:cNvPr id="798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98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</p:spPr>
        <p:txBody>
          <a:bodyPr/>
          <a:lstStyle/>
          <a:p>
            <a:pPr eaLnBrk="1" hangingPunct="1"/>
            <a:endParaRPr lang="fr-CA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8763000" cy="5943600"/>
            <a:chOff x="0" y="0"/>
            <a:chExt cx="5520" cy="3744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1104" cy="307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fr-CA" sz="2400">
                <a:latin typeface="Times New Roman" pitchFamily="18" charset="0"/>
              </a:endParaRPr>
            </a:p>
          </p:txBody>
        </p:sp>
        <p:grpSp>
          <p:nvGrpSpPr>
            <p:cNvPr id="6" name="Group 4"/>
            <p:cNvGrpSpPr>
              <a:grpSpLocks/>
            </p:cNvGrpSpPr>
            <p:nvPr userDrawn="1"/>
          </p:nvGrpSpPr>
          <p:grpSpPr bwMode="auto">
            <a:xfrm>
              <a:off x="0" y="2208"/>
              <a:ext cx="5520" cy="1536"/>
              <a:chOff x="0" y="2208"/>
              <a:chExt cx="5520" cy="1536"/>
            </a:xfrm>
          </p:grpSpPr>
          <p:sp>
            <p:nvSpPr>
              <p:cNvPr id="10" name="Rectangle 5"/>
              <p:cNvSpPr>
                <a:spLocks noChangeArrowheads="1"/>
              </p:cNvSpPr>
              <p:nvPr/>
            </p:nvSpPr>
            <p:spPr bwMode="ltGray">
              <a:xfrm>
                <a:off x="624" y="2208"/>
                <a:ext cx="4896" cy="1536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2400">
                  <a:latin typeface="Times New Roman" pitchFamily="18" charset="0"/>
                </a:endParaRPr>
              </a:p>
            </p:txBody>
          </p:sp>
          <p:sp>
            <p:nvSpPr>
              <p:cNvPr id="11" name="Rectangle 6"/>
              <p:cNvSpPr>
                <a:spLocks noChangeArrowheads="1"/>
              </p:cNvSpPr>
              <p:nvPr/>
            </p:nvSpPr>
            <p:spPr bwMode="white">
              <a:xfrm>
                <a:off x="654" y="2352"/>
                <a:ext cx="4818" cy="134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2400">
                  <a:latin typeface="Times New Roman" pitchFamily="18" charset="0"/>
                </a:endParaRPr>
              </a:p>
            </p:txBody>
          </p:sp>
          <p:sp>
            <p:nvSpPr>
              <p:cNvPr id="12" name="Line 7"/>
              <p:cNvSpPr>
                <a:spLocks noChangeShapeType="1"/>
              </p:cNvSpPr>
              <p:nvPr/>
            </p:nvSpPr>
            <p:spPr bwMode="auto">
              <a:xfrm>
                <a:off x="0" y="3072"/>
                <a:ext cx="624" cy="0"/>
              </a:xfrm>
              <a:prstGeom prst="line">
                <a:avLst/>
              </a:prstGeom>
              <a:noFill/>
              <a:ln w="5080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A"/>
              </a:p>
            </p:txBody>
          </p:sp>
        </p:grpSp>
        <p:grpSp>
          <p:nvGrpSpPr>
            <p:cNvPr id="7" name="Group 8"/>
            <p:cNvGrpSpPr>
              <a:grpSpLocks/>
            </p:cNvGrpSpPr>
            <p:nvPr userDrawn="1"/>
          </p:nvGrpSpPr>
          <p:grpSpPr bwMode="auto">
            <a:xfrm>
              <a:off x="400" y="336"/>
              <a:ext cx="5088" cy="192"/>
              <a:chOff x="400" y="336"/>
              <a:chExt cx="5088" cy="192"/>
            </a:xfrm>
          </p:grpSpPr>
          <p:sp>
            <p:nvSpPr>
              <p:cNvPr id="8" name="Rectangle 9"/>
              <p:cNvSpPr>
                <a:spLocks noChangeArrowheads="1"/>
              </p:cNvSpPr>
              <p:nvPr/>
            </p:nvSpPr>
            <p:spPr bwMode="auto">
              <a:xfrm>
                <a:off x="3952" y="336"/>
                <a:ext cx="1536" cy="19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2400">
                  <a:latin typeface="Times New Roman" pitchFamily="18" charset="0"/>
                </a:endParaRPr>
              </a:p>
            </p:txBody>
          </p:sp>
          <p:sp>
            <p:nvSpPr>
              <p:cNvPr id="9" name="Line 10"/>
              <p:cNvSpPr>
                <a:spLocks noChangeShapeType="1"/>
              </p:cNvSpPr>
              <p:nvPr/>
            </p:nvSpPr>
            <p:spPr bwMode="auto">
              <a:xfrm>
                <a:off x="400" y="432"/>
                <a:ext cx="5088" cy="0"/>
              </a:xfrm>
              <a:prstGeom prst="line">
                <a:avLst/>
              </a:prstGeom>
              <a:noFill/>
              <a:ln w="4445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A"/>
              </a:p>
            </p:txBody>
          </p:sp>
        </p:grpSp>
      </p:grpSp>
      <p:sp>
        <p:nvSpPr>
          <p:cNvPr id="135179" name="Rectangle 11"/>
          <p:cNvSpPr>
            <a:spLocks noGrp="1" noChangeArrowheads="1"/>
          </p:cNvSpPr>
          <p:nvPr>
            <p:ph type="ctrTitle"/>
          </p:nvPr>
        </p:nvSpPr>
        <p:spPr>
          <a:xfrm>
            <a:off x="2057400" y="1143000"/>
            <a:ext cx="6629400" cy="2209800"/>
          </a:xfrm>
        </p:spPr>
        <p:txBody>
          <a:bodyPr/>
          <a:lstStyle>
            <a:lvl1pPr>
              <a:defRPr sz="4200"/>
            </a:lvl1pPr>
          </a:lstStyle>
          <a:p>
            <a:pPr lvl="0"/>
            <a:r>
              <a:rPr lang="fr-CA" noProof="0" smtClean="0"/>
              <a:t>Click to edit Master title style</a:t>
            </a:r>
          </a:p>
        </p:txBody>
      </p:sp>
      <p:sp>
        <p:nvSpPr>
          <p:cNvPr id="135180" name="Rectangle 12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962400"/>
            <a:ext cx="6858000" cy="1600200"/>
          </a:xfrm>
        </p:spPr>
        <p:txBody>
          <a:bodyPr anchor="ctr"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fr-CA" noProof="0" smtClean="0"/>
              <a:t>Click to edit Master subtitle style</a:t>
            </a:r>
          </a:p>
        </p:txBody>
      </p:sp>
      <p:sp>
        <p:nvSpPr>
          <p:cNvPr id="13" name="Rectangle 13"/>
          <p:cNvSpPr>
            <a:spLocks noGrp="1" noChangeArrowheads="1"/>
          </p:cNvSpPr>
          <p:nvPr>
            <p:ph type="dt" sz="half" idx="10"/>
          </p:nvPr>
        </p:nvSpPr>
        <p:spPr>
          <a:xfrm>
            <a:off x="912813" y="6251575"/>
            <a:ext cx="1905000" cy="457200"/>
          </a:xfrm>
          <a:prstGeom prst="rect">
            <a:avLst/>
          </a:prstGeo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en-US" smtClean="0"/>
              <a:t>ECO 1192B --Winter 2010</a:t>
            </a:r>
            <a:endParaRPr lang="fr-CA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ftr" sz="quarter" idx="11"/>
          </p:nvPr>
        </p:nvSpPr>
        <p:spPr>
          <a:xfrm>
            <a:off x="3354388" y="6248400"/>
            <a:ext cx="28956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en-CA" smtClean="0"/>
              <a:t>Topic 10: Decision-making with price changes</a:t>
            </a:r>
            <a:endParaRPr lang="fr-CA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DEA94FC6-443C-4E0C-873D-B5B0506D7BB2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9646046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/>
              <a:t>Topic 10: Decision-making with price changes</a:t>
            </a:r>
            <a:endParaRPr lang="fr-CA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789BD2-4A4F-4906-80E8-F3557043D600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9008018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xfrm>
            <a:off x="914400" y="6251575"/>
            <a:ext cx="19812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ECO 1192B --Winter 2010</a:t>
            </a:r>
            <a:endParaRPr lang="fr-CA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/>
              <a:t>Topic 10: Decision-making with price changes</a:t>
            </a:r>
            <a:endParaRPr lang="fr-CA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DD51FE-42F7-45E6-985C-7D6B94DECB7D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5020073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600200"/>
            <a:ext cx="38100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76800" y="1600200"/>
            <a:ext cx="38100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xfrm>
            <a:off x="914400" y="6251575"/>
            <a:ext cx="19812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ECO 1192B --Winter 2010</a:t>
            </a:r>
            <a:endParaRPr lang="fr-CA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/>
              <a:t>Topic 10: Decision-making with price changes</a:t>
            </a:r>
            <a:endParaRPr lang="fr-CA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D4989A-B3F9-4D53-ADE8-67E1B11A8153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8923437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dt" sz="half" idx="10"/>
          </p:nvPr>
        </p:nvSpPr>
        <p:spPr>
          <a:xfrm>
            <a:off x="914400" y="6251575"/>
            <a:ext cx="19812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ECO 1192B --Winter 2010</a:t>
            </a:r>
            <a:endParaRPr lang="fr-CA"/>
          </a:p>
        </p:txBody>
      </p:sp>
      <p:sp>
        <p:nvSpPr>
          <p:cNvPr id="8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/>
              <a:t>Topic 10: Decision-making with price changes</a:t>
            </a:r>
            <a:endParaRPr lang="fr-CA"/>
          </a:p>
        </p:txBody>
      </p:sp>
      <p:sp>
        <p:nvSpPr>
          <p:cNvPr id="9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8D259F-753B-4D89-96E4-2D1C5A3218FF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712011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dt" sz="half" idx="10"/>
          </p:nvPr>
        </p:nvSpPr>
        <p:spPr>
          <a:xfrm>
            <a:off x="914400" y="6251575"/>
            <a:ext cx="19812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ECO 1192B --Winter 2010</a:t>
            </a:r>
            <a:endParaRPr lang="fr-CA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/>
              <a:t>Topic 10: Decision-making with price changes</a:t>
            </a:r>
            <a:endParaRPr lang="fr-CA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14523C-4B99-4E74-8762-4ED9B9154F69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4751792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>
            <a:spLocks noGrp="1" noChangeArrowheads="1"/>
          </p:cNvSpPr>
          <p:nvPr>
            <p:ph type="dt" sz="half" idx="10"/>
          </p:nvPr>
        </p:nvSpPr>
        <p:spPr>
          <a:xfrm>
            <a:off x="914400" y="6251575"/>
            <a:ext cx="19812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ECO 1192B --Winter 2010</a:t>
            </a:r>
            <a:endParaRPr lang="fr-CA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/>
              <a:t>Topic 10: Decision-making with price changes</a:t>
            </a:r>
            <a:endParaRPr lang="fr-CA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8F31C1-2166-4327-BB22-7FD673409614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1125681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xfrm>
            <a:off x="914400" y="6251575"/>
            <a:ext cx="19812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ECO 1192B --Winter 2010</a:t>
            </a:r>
            <a:endParaRPr lang="fr-CA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/>
              <a:t>Topic 10: Decision-making with price changes</a:t>
            </a:r>
            <a:endParaRPr lang="fr-CA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BC6539-0E9E-4C54-9928-ECC24AB27A3F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754930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CA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xfrm>
            <a:off x="914400" y="6251575"/>
            <a:ext cx="19812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ECO 1192B --Winter 2010</a:t>
            </a:r>
            <a:endParaRPr lang="fr-CA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/>
              <a:t>Topic 10: Decision-making with price changes</a:t>
            </a:r>
            <a:endParaRPr lang="fr-CA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0250BC-E38E-4FB5-98AD-91CA0FE11622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2766267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xfrm>
            <a:off x="914400" y="6251575"/>
            <a:ext cx="19812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ECO 1192B --Winter 2010</a:t>
            </a:r>
            <a:endParaRPr lang="fr-CA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/>
              <a:t>Topic 10: Decision-making with price changes</a:t>
            </a:r>
            <a:endParaRPr lang="fr-CA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84098F-118F-4506-84A7-B3A713D3DE1E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420228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43700" y="277813"/>
            <a:ext cx="19431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7813"/>
            <a:ext cx="5676900" cy="5853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xfrm>
            <a:off x="914400" y="6251575"/>
            <a:ext cx="19812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ECO 1192B --Winter 2010</a:t>
            </a:r>
            <a:endParaRPr lang="fr-CA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/>
              <a:t>Topic 10: Decision-making with price changes</a:t>
            </a:r>
            <a:endParaRPr lang="fr-CA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3B3F98-41C3-465C-909E-3EC61C08285C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51888392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8763000" cy="5943600"/>
            <a:chOff x="0" y="0"/>
            <a:chExt cx="5520" cy="3744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1104" cy="307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fr-CA" sz="24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grpSp>
          <p:nvGrpSpPr>
            <p:cNvPr id="6" name="Group 4"/>
            <p:cNvGrpSpPr>
              <a:grpSpLocks/>
            </p:cNvGrpSpPr>
            <p:nvPr userDrawn="1"/>
          </p:nvGrpSpPr>
          <p:grpSpPr bwMode="auto">
            <a:xfrm>
              <a:off x="0" y="2208"/>
              <a:ext cx="5520" cy="1536"/>
              <a:chOff x="0" y="2208"/>
              <a:chExt cx="5520" cy="1536"/>
            </a:xfrm>
          </p:grpSpPr>
          <p:sp>
            <p:nvSpPr>
              <p:cNvPr id="10" name="Rectangle 5"/>
              <p:cNvSpPr>
                <a:spLocks noChangeArrowheads="1"/>
              </p:cNvSpPr>
              <p:nvPr/>
            </p:nvSpPr>
            <p:spPr bwMode="ltGray">
              <a:xfrm>
                <a:off x="624" y="2208"/>
                <a:ext cx="4896" cy="1536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1" name="Rectangle 6"/>
              <p:cNvSpPr>
                <a:spLocks noChangeArrowheads="1"/>
              </p:cNvSpPr>
              <p:nvPr/>
            </p:nvSpPr>
            <p:spPr bwMode="white">
              <a:xfrm>
                <a:off x="654" y="2352"/>
                <a:ext cx="4818" cy="134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2" name="Line 7"/>
              <p:cNvSpPr>
                <a:spLocks noChangeShapeType="1"/>
              </p:cNvSpPr>
              <p:nvPr/>
            </p:nvSpPr>
            <p:spPr bwMode="auto">
              <a:xfrm>
                <a:off x="0" y="3072"/>
                <a:ext cx="624" cy="0"/>
              </a:xfrm>
              <a:prstGeom prst="line">
                <a:avLst/>
              </a:prstGeom>
              <a:noFill/>
              <a:ln w="5080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A" sz="3600" b="1">
                  <a:solidFill>
                    <a:srgbClr val="000000"/>
                  </a:solidFill>
                  <a:cs typeface="Courier New" pitchFamily="49" charset="0"/>
                </a:endParaRPr>
              </a:p>
            </p:txBody>
          </p:sp>
        </p:grpSp>
        <p:grpSp>
          <p:nvGrpSpPr>
            <p:cNvPr id="7" name="Group 8"/>
            <p:cNvGrpSpPr>
              <a:grpSpLocks/>
            </p:cNvGrpSpPr>
            <p:nvPr userDrawn="1"/>
          </p:nvGrpSpPr>
          <p:grpSpPr bwMode="auto">
            <a:xfrm>
              <a:off x="400" y="336"/>
              <a:ext cx="5088" cy="192"/>
              <a:chOff x="400" y="336"/>
              <a:chExt cx="5088" cy="192"/>
            </a:xfrm>
          </p:grpSpPr>
          <p:sp>
            <p:nvSpPr>
              <p:cNvPr id="8" name="Rectangle 9"/>
              <p:cNvSpPr>
                <a:spLocks noChangeArrowheads="1"/>
              </p:cNvSpPr>
              <p:nvPr/>
            </p:nvSpPr>
            <p:spPr bwMode="auto">
              <a:xfrm>
                <a:off x="3952" y="336"/>
                <a:ext cx="1536" cy="19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9" name="Line 10"/>
              <p:cNvSpPr>
                <a:spLocks noChangeShapeType="1"/>
              </p:cNvSpPr>
              <p:nvPr/>
            </p:nvSpPr>
            <p:spPr bwMode="auto">
              <a:xfrm>
                <a:off x="400" y="432"/>
                <a:ext cx="5088" cy="0"/>
              </a:xfrm>
              <a:prstGeom prst="line">
                <a:avLst/>
              </a:prstGeom>
              <a:noFill/>
              <a:ln w="4445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A" sz="3600" b="1">
                  <a:solidFill>
                    <a:srgbClr val="000000"/>
                  </a:solidFill>
                  <a:cs typeface="Courier New" pitchFamily="49" charset="0"/>
                </a:endParaRPr>
              </a:p>
            </p:txBody>
          </p:sp>
        </p:grpSp>
      </p:grpSp>
      <p:sp>
        <p:nvSpPr>
          <p:cNvPr id="161803" name="Rectangle 11"/>
          <p:cNvSpPr>
            <a:spLocks noGrp="1" noChangeArrowheads="1"/>
          </p:cNvSpPr>
          <p:nvPr>
            <p:ph type="ctrTitle"/>
          </p:nvPr>
        </p:nvSpPr>
        <p:spPr>
          <a:xfrm>
            <a:off x="2057400" y="1143000"/>
            <a:ext cx="6629400" cy="2209800"/>
          </a:xfrm>
        </p:spPr>
        <p:txBody>
          <a:bodyPr/>
          <a:lstStyle>
            <a:lvl1pPr>
              <a:defRPr sz="4200"/>
            </a:lvl1pPr>
          </a:lstStyle>
          <a:p>
            <a:pPr lvl="0"/>
            <a:r>
              <a:rPr lang="fr-CA" noProof="0" smtClean="0"/>
              <a:t>Click to edit Master title style</a:t>
            </a:r>
          </a:p>
        </p:txBody>
      </p:sp>
      <p:sp>
        <p:nvSpPr>
          <p:cNvPr id="161804" name="Rectangle 12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962400"/>
            <a:ext cx="6858000" cy="1600200"/>
          </a:xfrm>
        </p:spPr>
        <p:txBody>
          <a:bodyPr anchor="ctr"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fr-CA" noProof="0" smtClean="0"/>
              <a:t>Click to edit Master subtitle style</a:t>
            </a:r>
          </a:p>
        </p:txBody>
      </p:sp>
      <p:sp>
        <p:nvSpPr>
          <p:cNvPr id="13" name="Rectangle 13"/>
          <p:cNvSpPr>
            <a:spLocks noGrp="1" noChangeArrowheads="1"/>
          </p:cNvSpPr>
          <p:nvPr>
            <p:ph type="dt" sz="half" idx="10"/>
          </p:nvPr>
        </p:nvSpPr>
        <p:spPr>
          <a:xfrm>
            <a:off x="912813" y="6251575"/>
            <a:ext cx="19050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ECO 1192B --Winter 2010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ftr" sz="quarter" idx="11"/>
          </p:nvPr>
        </p:nvSpPr>
        <p:spPr>
          <a:xfrm>
            <a:off x="3354388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10: Decision-making with price changes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7AA93A-90BD-48DE-8D24-D75435EB279E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948708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ECO 1192B --Winter 2010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10: Decision-making with price changes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EDBD31-5775-4905-B8C7-763BDF3CB8EF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016581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ECO 1192B --Winter 2010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10: Decision-making with price changes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F90192-E42F-43C0-AD09-737B0DEFDBE4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415213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600200"/>
            <a:ext cx="38100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76800" y="1600200"/>
            <a:ext cx="38100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ECO 1192B --Winter 2010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10: Decision-making with price changes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D53142-2161-4FFF-8ACD-A74B39325159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314837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ECO 1192B --Winter 2010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8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10: Decision-making with price changes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9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0462FA-2D9A-46E2-9AA8-65A2B6E16CDF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320292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ECO 1192B --Winter 2010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10: Decision-making with price changes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F53480-1DE3-4C56-825C-8B603478ACD2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735592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ECO 1192B --Winter 2010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10: Decision-making with price changes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CA9038-52C1-4FED-8AD4-8C2537176C2A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147990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ECO 1192B --Winter 2010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10: Decision-making with price changes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C4F954-779C-4B43-A8B8-AC6C9193774E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65063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CA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ECO 1192B --Winter 2010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10: Decision-making with price changes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59B6A8-85F1-4B54-BDDC-1A99B574A27F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892032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ECO 1192B --Winter 2010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10: Decision-making with price changes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2BAE0A-72B3-4702-8D27-84453576EE47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125695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43700" y="277813"/>
            <a:ext cx="19431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7813"/>
            <a:ext cx="5676900" cy="5853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ECO 1192B --Winter 2010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10: Decision-making with price changes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B2FC1D-A991-4941-8F74-3AC031BAE8AD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475551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8763000" cy="5943600"/>
            <a:chOff x="0" y="0"/>
            <a:chExt cx="5520" cy="3744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1104" cy="307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fr-CA" sz="24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grpSp>
          <p:nvGrpSpPr>
            <p:cNvPr id="6" name="Group 4"/>
            <p:cNvGrpSpPr>
              <a:grpSpLocks/>
            </p:cNvGrpSpPr>
            <p:nvPr userDrawn="1"/>
          </p:nvGrpSpPr>
          <p:grpSpPr bwMode="auto">
            <a:xfrm>
              <a:off x="0" y="2208"/>
              <a:ext cx="5520" cy="1536"/>
              <a:chOff x="0" y="2208"/>
              <a:chExt cx="5520" cy="1536"/>
            </a:xfrm>
          </p:grpSpPr>
          <p:sp>
            <p:nvSpPr>
              <p:cNvPr id="10" name="Rectangle 5"/>
              <p:cNvSpPr>
                <a:spLocks noChangeArrowheads="1"/>
              </p:cNvSpPr>
              <p:nvPr/>
            </p:nvSpPr>
            <p:spPr bwMode="ltGray">
              <a:xfrm>
                <a:off x="624" y="2208"/>
                <a:ext cx="4896" cy="1536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1" name="Rectangle 6"/>
              <p:cNvSpPr>
                <a:spLocks noChangeArrowheads="1"/>
              </p:cNvSpPr>
              <p:nvPr/>
            </p:nvSpPr>
            <p:spPr bwMode="white">
              <a:xfrm>
                <a:off x="654" y="2352"/>
                <a:ext cx="4818" cy="134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2" name="Line 7"/>
              <p:cNvSpPr>
                <a:spLocks noChangeShapeType="1"/>
              </p:cNvSpPr>
              <p:nvPr/>
            </p:nvSpPr>
            <p:spPr bwMode="auto">
              <a:xfrm>
                <a:off x="0" y="3072"/>
                <a:ext cx="624" cy="0"/>
              </a:xfrm>
              <a:prstGeom prst="line">
                <a:avLst/>
              </a:prstGeom>
              <a:noFill/>
              <a:ln w="5080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A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7" name="Group 8"/>
            <p:cNvGrpSpPr>
              <a:grpSpLocks/>
            </p:cNvGrpSpPr>
            <p:nvPr userDrawn="1"/>
          </p:nvGrpSpPr>
          <p:grpSpPr bwMode="auto">
            <a:xfrm>
              <a:off x="400" y="336"/>
              <a:ext cx="5088" cy="192"/>
              <a:chOff x="400" y="336"/>
              <a:chExt cx="5088" cy="192"/>
            </a:xfrm>
          </p:grpSpPr>
          <p:sp>
            <p:nvSpPr>
              <p:cNvPr id="8" name="Rectangle 9"/>
              <p:cNvSpPr>
                <a:spLocks noChangeArrowheads="1"/>
              </p:cNvSpPr>
              <p:nvPr/>
            </p:nvSpPr>
            <p:spPr bwMode="auto">
              <a:xfrm>
                <a:off x="3952" y="336"/>
                <a:ext cx="1536" cy="19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9" name="Line 10"/>
              <p:cNvSpPr>
                <a:spLocks noChangeShapeType="1"/>
              </p:cNvSpPr>
              <p:nvPr/>
            </p:nvSpPr>
            <p:spPr bwMode="auto">
              <a:xfrm>
                <a:off x="400" y="432"/>
                <a:ext cx="5088" cy="0"/>
              </a:xfrm>
              <a:prstGeom prst="line">
                <a:avLst/>
              </a:prstGeom>
              <a:noFill/>
              <a:ln w="4445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A">
                  <a:solidFill>
                    <a:srgbClr val="000000"/>
                  </a:solidFill>
                </a:endParaRPr>
              </a:p>
            </p:txBody>
          </p:sp>
        </p:grpSp>
      </p:grpSp>
      <p:sp>
        <p:nvSpPr>
          <p:cNvPr id="135179" name="Rectangle 11"/>
          <p:cNvSpPr>
            <a:spLocks noGrp="1" noChangeArrowheads="1"/>
          </p:cNvSpPr>
          <p:nvPr>
            <p:ph type="ctrTitle"/>
          </p:nvPr>
        </p:nvSpPr>
        <p:spPr>
          <a:xfrm>
            <a:off x="2057400" y="1143000"/>
            <a:ext cx="6629400" cy="2209800"/>
          </a:xfrm>
        </p:spPr>
        <p:txBody>
          <a:bodyPr/>
          <a:lstStyle>
            <a:lvl1pPr>
              <a:defRPr sz="4200"/>
            </a:lvl1pPr>
          </a:lstStyle>
          <a:p>
            <a:pPr lvl="0"/>
            <a:r>
              <a:rPr lang="fr-CA" noProof="0" smtClean="0"/>
              <a:t>Click to edit Master title style</a:t>
            </a:r>
          </a:p>
        </p:txBody>
      </p:sp>
      <p:sp>
        <p:nvSpPr>
          <p:cNvPr id="135180" name="Rectangle 12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962400"/>
            <a:ext cx="6858000" cy="1600200"/>
          </a:xfrm>
        </p:spPr>
        <p:txBody>
          <a:bodyPr anchor="ctr"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fr-CA" noProof="0" smtClean="0"/>
              <a:t>Click to edit Master subtitle style</a:t>
            </a:r>
          </a:p>
        </p:txBody>
      </p:sp>
      <p:sp>
        <p:nvSpPr>
          <p:cNvPr id="13" name="Rectangle 13"/>
          <p:cNvSpPr>
            <a:spLocks noGrp="1" noChangeArrowheads="1"/>
          </p:cNvSpPr>
          <p:nvPr>
            <p:ph type="dt" sz="half" idx="10"/>
          </p:nvPr>
        </p:nvSpPr>
        <p:spPr>
          <a:xfrm>
            <a:off x="912813" y="6251575"/>
            <a:ext cx="19050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ECO 1192B --Winter 2010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ftr" sz="quarter" idx="11"/>
          </p:nvPr>
        </p:nvSpPr>
        <p:spPr>
          <a:xfrm>
            <a:off x="3354388" y="6248400"/>
            <a:ext cx="28956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10: Decision-making with price changes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DEA94FC6-443C-4E0C-873D-B5B0506D7BB2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036164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ECO 1192B --Winter 2010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10: Decision-making with price changes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789BD2-4A4F-4906-80E8-F3557043D600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259784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ECO 1192B --Winter 2010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10: Decision-making with price changes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DD51FE-42F7-45E6-985C-7D6B94DECB7D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338896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600200"/>
            <a:ext cx="38100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76800" y="1600200"/>
            <a:ext cx="38100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ECO 1192B --Winter 2010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10: Decision-making with price changes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D4989A-B3F9-4D53-ADE8-67E1B11A8153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859843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ECO 1192B --Winter 2010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8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10: Decision-making with price changes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9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8D259F-753B-4D89-96E4-2D1C5A3218FF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041930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ECO 1192B --Winter 2010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10: Decision-making with price changes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14523C-4B99-4E74-8762-4ED9B9154F69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746179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ECO 1192B --Winter 2010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10: Decision-making with price changes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8F31C1-2166-4327-BB22-7FD673409614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146535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ECO 1192B --Winter 2010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10: Decision-making with price changes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BC6539-0E9E-4C54-9928-ECC24AB27A3F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782290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CA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ECO 1192B --Winter 2010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10: Decision-making with price changes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0250BC-E38E-4FB5-98AD-91CA0FE11622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476586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ECO 1192B --Winter 2010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10: Decision-making with price changes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84098F-118F-4506-84A7-B3A713D3DE1E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176754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43700" y="277813"/>
            <a:ext cx="19431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7813"/>
            <a:ext cx="5676900" cy="5853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ECO 1192B --Winter 2010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10: Decision-making with price changes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3B3F98-41C3-465C-909E-3EC61C08285C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037236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8763000" cy="5943600"/>
            <a:chOff x="0" y="0"/>
            <a:chExt cx="5520" cy="3744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1104" cy="307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fr-CA" sz="24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grpSp>
          <p:nvGrpSpPr>
            <p:cNvPr id="6" name="Group 4"/>
            <p:cNvGrpSpPr>
              <a:grpSpLocks/>
            </p:cNvGrpSpPr>
            <p:nvPr userDrawn="1"/>
          </p:nvGrpSpPr>
          <p:grpSpPr bwMode="auto">
            <a:xfrm>
              <a:off x="0" y="2208"/>
              <a:ext cx="5520" cy="1536"/>
              <a:chOff x="0" y="2208"/>
              <a:chExt cx="5520" cy="1536"/>
            </a:xfrm>
          </p:grpSpPr>
          <p:sp>
            <p:nvSpPr>
              <p:cNvPr id="10" name="Rectangle 5"/>
              <p:cNvSpPr>
                <a:spLocks noChangeArrowheads="1"/>
              </p:cNvSpPr>
              <p:nvPr/>
            </p:nvSpPr>
            <p:spPr bwMode="ltGray">
              <a:xfrm>
                <a:off x="624" y="2208"/>
                <a:ext cx="4896" cy="1536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1" name="Rectangle 6"/>
              <p:cNvSpPr>
                <a:spLocks noChangeArrowheads="1"/>
              </p:cNvSpPr>
              <p:nvPr/>
            </p:nvSpPr>
            <p:spPr bwMode="white">
              <a:xfrm>
                <a:off x="654" y="2352"/>
                <a:ext cx="4818" cy="134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2" name="Line 7"/>
              <p:cNvSpPr>
                <a:spLocks noChangeShapeType="1"/>
              </p:cNvSpPr>
              <p:nvPr/>
            </p:nvSpPr>
            <p:spPr bwMode="auto">
              <a:xfrm>
                <a:off x="0" y="3072"/>
                <a:ext cx="624" cy="0"/>
              </a:xfrm>
              <a:prstGeom prst="line">
                <a:avLst/>
              </a:prstGeom>
              <a:noFill/>
              <a:ln w="5080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A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7" name="Group 8"/>
            <p:cNvGrpSpPr>
              <a:grpSpLocks/>
            </p:cNvGrpSpPr>
            <p:nvPr userDrawn="1"/>
          </p:nvGrpSpPr>
          <p:grpSpPr bwMode="auto">
            <a:xfrm>
              <a:off x="400" y="336"/>
              <a:ext cx="5088" cy="192"/>
              <a:chOff x="400" y="336"/>
              <a:chExt cx="5088" cy="192"/>
            </a:xfrm>
          </p:grpSpPr>
          <p:sp>
            <p:nvSpPr>
              <p:cNvPr id="8" name="Rectangle 9"/>
              <p:cNvSpPr>
                <a:spLocks noChangeArrowheads="1"/>
              </p:cNvSpPr>
              <p:nvPr/>
            </p:nvSpPr>
            <p:spPr bwMode="auto">
              <a:xfrm>
                <a:off x="3952" y="336"/>
                <a:ext cx="1536" cy="19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9" name="Line 10"/>
              <p:cNvSpPr>
                <a:spLocks noChangeShapeType="1"/>
              </p:cNvSpPr>
              <p:nvPr/>
            </p:nvSpPr>
            <p:spPr bwMode="auto">
              <a:xfrm>
                <a:off x="400" y="432"/>
                <a:ext cx="5088" cy="0"/>
              </a:xfrm>
              <a:prstGeom prst="line">
                <a:avLst/>
              </a:prstGeom>
              <a:noFill/>
              <a:ln w="4445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A">
                  <a:solidFill>
                    <a:srgbClr val="000000"/>
                  </a:solidFill>
                </a:endParaRPr>
              </a:p>
            </p:txBody>
          </p:sp>
        </p:grpSp>
      </p:grpSp>
      <p:sp>
        <p:nvSpPr>
          <p:cNvPr id="135179" name="Rectangle 11"/>
          <p:cNvSpPr>
            <a:spLocks noGrp="1" noChangeArrowheads="1"/>
          </p:cNvSpPr>
          <p:nvPr>
            <p:ph type="ctrTitle"/>
          </p:nvPr>
        </p:nvSpPr>
        <p:spPr>
          <a:xfrm>
            <a:off x="2057400" y="1143000"/>
            <a:ext cx="6629400" cy="2209800"/>
          </a:xfrm>
        </p:spPr>
        <p:txBody>
          <a:bodyPr/>
          <a:lstStyle>
            <a:lvl1pPr>
              <a:defRPr sz="4200"/>
            </a:lvl1pPr>
          </a:lstStyle>
          <a:p>
            <a:pPr lvl="0"/>
            <a:r>
              <a:rPr lang="fr-CA" noProof="0" smtClean="0"/>
              <a:t>Click to edit Master title style</a:t>
            </a:r>
          </a:p>
        </p:txBody>
      </p:sp>
      <p:sp>
        <p:nvSpPr>
          <p:cNvPr id="135180" name="Rectangle 12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962400"/>
            <a:ext cx="6858000" cy="1600200"/>
          </a:xfrm>
        </p:spPr>
        <p:txBody>
          <a:bodyPr anchor="ctr"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fr-CA" noProof="0" smtClean="0"/>
              <a:t>Click to edit Master subtitle style</a:t>
            </a:r>
          </a:p>
        </p:txBody>
      </p:sp>
      <p:sp>
        <p:nvSpPr>
          <p:cNvPr id="13" name="Rectangle 13"/>
          <p:cNvSpPr>
            <a:spLocks noGrp="1" noChangeArrowheads="1"/>
          </p:cNvSpPr>
          <p:nvPr>
            <p:ph type="dt" sz="half" idx="10"/>
          </p:nvPr>
        </p:nvSpPr>
        <p:spPr>
          <a:xfrm>
            <a:off x="912813" y="6251575"/>
            <a:ext cx="19050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ECO 1192B --Winter 2010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ftr" sz="quarter" idx="11"/>
          </p:nvPr>
        </p:nvSpPr>
        <p:spPr>
          <a:xfrm>
            <a:off x="3354388" y="6248400"/>
            <a:ext cx="28956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10: Decision-making with price changes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DEA94FC6-443C-4E0C-873D-B5B0506D7BB2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579230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ECO 1192B --Winter 2010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10: Decision-making with price changes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789BD2-4A4F-4906-80E8-F3557043D600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200706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ECO 1192B --Winter 2010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10: Decision-making with price changes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DD51FE-42F7-45E6-985C-7D6B94DECB7D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189083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600200"/>
            <a:ext cx="38100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76800" y="1600200"/>
            <a:ext cx="38100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ECO 1192B --Winter 2010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10: Decision-making with price changes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D4989A-B3F9-4D53-ADE8-67E1B11A8153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099489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ECO 1192B --Winter 2010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8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10: Decision-making with price changes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9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8D259F-753B-4D89-96E4-2D1C5A3218FF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1033342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ECO 1192B --Winter 2010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10: Decision-making with price changes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14523C-4B99-4E74-8762-4ED9B9154F69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386179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ECO 1192B --Winter 2010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10: Decision-making with price changes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8F31C1-2166-4327-BB22-7FD673409614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33908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ECO 1192B --Winter 2010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10: Decision-making with price changes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BC6539-0E9E-4C54-9928-ECC24AB27A3F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6375072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CA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ECO 1192B --Winter 2010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10: Decision-making with price changes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0250BC-E38E-4FB5-98AD-91CA0FE11622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6090849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ECO 1192B --Winter 2010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10: Decision-making with price changes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84098F-118F-4506-84A7-B3A713D3DE1E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9858488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43700" y="277813"/>
            <a:ext cx="19431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7813"/>
            <a:ext cx="5676900" cy="5853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ECO 1192B --Winter 2010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10: Decision-making with price changes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3B3F98-41C3-465C-909E-3EC61C08285C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02645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8686800" cy="4876800"/>
            <a:chOff x="0" y="0"/>
            <a:chExt cx="5472" cy="3072"/>
          </a:xfrm>
        </p:grpSpPr>
        <p:sp>
          <p:nvSpPr>
            <p:cNvPr id="1033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384" cy="307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fr-CA" sz="2400">
                <a:latin typeface="Times New Roman" pitchFamily="18" charset="0"/>
              </a:endParaRPr>
            </a:p>
          </p:txBody>
        </p:sp>
        <p:grpSp>
          <p:nvGrpSpPr>
            <p:cNvPr id="1034" name="Group 4"/>
            <p:cNvGrpSpPr>
              <a:grpSpLocks/>
            </p:cNvGrpSpPr>
            <p:nvPr/>
          </p:nvGrpSpPr>
          <p:grpSpPr bwMode="auto">
            <a:xfrm>
              <a:off x="240" y="893"/>
              <a:ext cx="5232" cy="115"/>
              <a:chOff x="240" y="893"/>
              <a:chExt cx="5232" cy="115"/>
            </a:xfrm>
          </p:grpSpPr>
          <p:sp>
            <p:nvSpPr>
              <p:cNvPr id="1035" name="Rectangle 5"/>
              <p:cNvSpPr>
                <a:spLocks noChangeArrowheads="1"/>
              </p:cNvSpPr>
              <p:nvPr/>
            </p:nvSpPr>
            <p:spPr bwMode="auto">
              <a:xfrm>
                <a:off x="4320" y="893"/>
                <a:ext cx="1152" cy="115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2400">
                  <a:latin typeface="Times New Roman" pitchFamily="18" charset="0"/>
                </a:endParaRPr>
              </a:p>
            </p:txBody>
          </p:sp>
          <p:sp>
            <p:nvSpPr>
              <p:cNvPr id="1036" name="Line 6"/>
              <p:cNvSpPr>
                <a:spLocks noChangeShapeType="1"/>
              </p:cNvSpPr>
              <p:nvPr/>
            </p:nvSpPr>
            <p:spPr bwMode="auto">
              <a:xfrm>
                <a:off x="240" y="941"/>
                <a:ext cx="5232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A"/>
              </a:p>
            </p:txBody>
          </p:sp>
        </p:grpSp>
      </p:grpSp>
      <p:sp>
        <p:nvSpPr>
          <p:cNvPr id="1027" name="Rectangle 7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277813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8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600200"/>
            <a:ext cx="7772400" cy="4530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</a:p>
        </p:txBody>
      </p:sp>
      <p:sp>
        <p:nvSpPr>
          <p:cNvPr id="134154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2800" y="62484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 smtClean="0"/>
            </a:lvl1pPr>
          </a:lstStyle>
          <a:p>
            <a:pPr>
              <a:defRPr/>
            </a:pPr>
            <a:r>
              <a:rPr lang="en-CA" smtClean="0"/>
              <a:t>Topic 10: Decision-making with price changes</a:t>
            </a:r>
            <a:endParaRPr lang="fr-CA"/>
          </a:p>
        </p:txBody>
      </p:sp>
      <p:sp>
        <p:nvSpPr>
          <p:cNvPr id="134155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81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 smtClean="0"/>
            </a:lvl1pPr>
          </a:lstStyle>
          <a:p>
            <a:pPr>
              <a:defRPr/>
            </a:pPr>
            <a:fld id="{34D9DEB8-7D2F-4775-BAFB-B4DC6D0D3E0D}" type="slidenum">
              <a:rPr lang="fr-CA"/>
              <a:pPr>
                <a:defRPr/>
              </a:pPr>
              <a:t>‹#›</a:t>
            </a:fld>
            <a:endParaRPr lang="fr-CA"/>
          </a:p>
        </p:txBody>
      </p:sp>
      <p:sp>
        <p:nvSpPr>
          <p:cNvPr id="1032" name="Line 12"/>
          <p:cNvSpPr>
            <a:spLocks noChangeShapeType="1"/>
          </p:cNvSpPr>
          <p:nvPr/>
        </p:nvSpPr>
        <p:spPr bwMode="auto">
          <a:xfrm>
            <a:off x="0" y="4876800"/>
            <a:ext cx="609600" cy="0"/>
          </a:xfrm>
          <a:prstGeom prst="line">
            <a:avLst/>
          </a:prstGeom>
          <a:noFill/>
          <a:ln w="44450">
            <a:solidFill>
              <a:schemeClr val="bg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timing>
    <p:tnLst>
      <p:par>
        <p:cTn id="1" dur="indefinite" restart="never" nodeType="tmRoot"/>
      </p:par>
    </p:tnLst>
  </p:timing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95000"/>
        <a:buFont typeface="Wingdings" pitchFamily="2" charset="2"/>
        <a:buChar char="§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5000"/>
        <a:buFont typeface="Wingdings" pitchFamily="2" charset="2"/>
        <a:buChar char="§"/>
        <a:defRPr sz="26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70000"/>
        <a:buChar char="•"/>
        <a:defRPr sz="23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8686800" cy="4876800"/>
            <a:chOff x="0" y="0"/>
            <a:chExt cx="5472" cy="3072"/>
          </a:xfrm>
        </p:grpSpPr>
        <p:sp>
          <p:nvSpPr>
            <p:cNvPr id="1033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384" cy="307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fr-CA" sz="24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grpSp>
          <p:nvGrpSpPr>
            <p:cNvPr id="1034" name="Group 4"/>
            <p:cNvGrpSpPr>
              <a:grpSpLocks/>
            </p:cNvGrpSpPr>
            <p:nvPr/>
          </p:nvGrpSpPr>
          <p:grpSpPr bwMode="auto">
            <a:xfrm>
              <a:off x="240" y="893"/>
              <a:ext cx="5232" cy="115"/>
              <a:chOff x="240" y="893"/>
              <a:chExt cx="5232" cy="115"/>
            </a:xfrm>
          </p:grpSpPr>
          <p:sp>
            <p:nvSpPr>
              <p:cNvPr id="1035" name="Rectangle 5"/>
              <p:cNvSpPr>
                <a:spLocks noChangeArrowheads="1"/>
              </p:cNvSpPr>
              <p:nvPr/>
            </p:nvSpPr>
            <p:spPr bwMode="auto">
              <a:xfrm>
                <a:off x="4320" y="893"/>
                <a:ext cx="1152" cy="115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036" name="Line 6"/>
              <p:cNvSpPr>
                <a:spLocks noChangeShapeType="1"/>
              </p:cNvSpPr>
              <p:nvPr/>
            </p:nvSpPr>
            <p:spPr bwMode="auto">
              <a:xfrm>
                <a:off x="240" y="941"/>
                <a:ext cx="5232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A" sz="3600" b="1">
                  <a:solidFill>
                    <a:srgbClr val="000000"/>
                  </a:solidFill>
                  <a:cs typeface="Courier New" pitchFamily="49" charset="0"/>
                </a:endParaRPr>
              </a:p>
            </p:txBody>
          </p:sp>
        </p:grpSp>
      </p:grpSp>
      <p:sp>
        <p:nvSpPr>
          <p:cNvPr id="1027" name="Rectangle 7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277813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8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600200"/>
            <a:ext cx="7772400" cy="453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</a:p>
        </p:txBody>
      </p:sp>
      <p:sp>
        <p:nvSpPr>
          <p:cNvPr id="160777" name="Rectangle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251575"/>
            <a:ext cx="1981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b="0" smtClean="0">
                <a:latin typeface="Arial" charset="0"/>
                <a:cs typeface="+mn-cs"/>
              </a:defRPr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ECO 1192B --Winter 2010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160778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2800" y="62484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 b="0">
                <a:latin typeface="Arial" charset="0"/>
                <a:cs typeface="+mn-cs"/>
              </a:defRPr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10: Decision-making with price changes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160779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81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 b="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B2543ED3-3EF2-487F-A71D-C9D16C370FF0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  <p:sp>
        <p:nvSpPr>
          <p:cNvPr id="1032" name="Line 12"/>
          <p:cNvSpPr>
            <a:spLocks noChangeShapeType="1"/>
          </p:cNvSpPr>
          <p:nvPr/>
        </p:nvSpPr>
        <p:spPr bwMode="auto">
          <a:xfrm>
            <a:off x="0" y="4876800"/>
            <a:ext cx="609600" cy="0"/>
          </a:xfrm>
          <a:prstGeom prst="line">
            <a:avLst/>
          </a:prstGeom>
          <a:noFill/>
          <a:ln w="44450">
            <a:solidFill>
              <a:schemeClr val="bg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A" sz="3600" b="1">
              <a:solidFill>
                <a:srgbClr val="000000"/>
              </a:solidFill>
              <a:cs typeface="Courier New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52434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</p:sldLayoutIdLst>
  <p:timing>
    <p:tnLst>
      <p:par>
        <p:cTn id="1" dur="indefinite" restart="never" nodeType="tmRoot"/>
      </p:par>
    </p:tnLst>
  </p:timing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5000"/>
        <a:buChar char="•"/>
        <a:defRPr sz="26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55000"/>
        <a:buFont typeface="Wingdings" pitchFamily="2" charset="2"/>
        <a:buChar char="§"/>
        <a:defRPr sz="23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8686800" cy="4876800"/>
            <a:chOff x="0" y="0"/>
            <a:chExt cx="5472" cy="3072"/>
          </a:xfrm>
        </p:grpSpPr>
        <p:sp>
          <p:nvSpPr>
            <p:cNvPr id="1033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384" cy="307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fr-CA" sz="24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grpSp>
          <p:nvGrpSpPr>
            <p:cNvPr id="1034" name="Group 4"/>
            <p:cNvGrpSpPr>
              <a:grpSpLocks/>
            </p:cNvGrpSpPr>
            <p:nvPr/>
          </p:nvGrpSpPr>
          <p:grpSpPr bwMode="auto">
            <a:xfrm>
              <a:off x="240" y="893"/>
              <a:ext cx="5232" cy="115"/>
              <a:chOff x="240" y="893"/>
              <a:chExt cx="5232" cy="115"/>
            </a:xfrm>
          </p:grpSpPr>
          <p:sp>
            <p:nvSpPr>
              <p:cNvPr id="1035" name="Rectangle 5"/>
              <p:cNvSpPr>
                <a:spLocks noChangeArrowheads="1"/>
              </p:cNvSpPr>
              <p:nvPr/>
            </p:nvSpPr>
            <p:spPr bwMode="auto">
              <a:xfrm>
                <a:off x="4320" y="893"/>
                <a:ext cx="1152" cy="115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036" name="Line 6"/>
              <p:cNvSpPr>
                <a:spLocks noChangeShapeType="1"/>
              </p:cNvSpPr>
              <p:nvPr/>
            </p:nvSpPr>
            <p:spPr bwMode="auto">
              <a:xfrm>
                <a:off x="240" y="941"/>
                <a:ext cx="5232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A">
                  <a:solidFill>
                    <a:srgbClr val="000000"/>
                  </a:solidFill>
                </a:endParaRPr>
              </a:p>
            </p:txBody>
          </p:sp>
        </p:grpSp>
      </p:grpSp>
      <p:sp>
        <p:nvSpPr>
          <p:cNvPr id="1027" name="Rectangle 7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277813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8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600200"/>
            <a:ext cx="7772400" cy="453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</a:p>
        </p:txBody>
      </p:sp>
      <p:sp>
        <p:nvSpPr>
          <p:cNvPr id="134153" name="Rectangle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251575"/>
            <a:ext cx="1981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smtClean="0"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ECO 1192B --Winter 2010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134154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2800" y="62484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 smtClean="0"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10: Decision-making with price changes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134155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81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 smtClean="0"/>
            </a:lvl1pPr>
          </a:lstStyle>
          <a:p>
            <a:pPr>
              <a:defRPr/>
            </a:pPr>
            <a:fld id="{34D9DEB8-7D2F-4775-BAFB-B4DC6D0D3E0D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  <p:sp>
        <p:nvSpPr>
          <p:cNvPr id="1032" name="Line 12"/>
          <p:cNvSpPr>
            <a:spLocks noChangeShapeType="1"/>
          </p:cNvSpPr>
          <p:nvPr/>
        </p:nvSpPr>
        <p:spPr bwMode="auto">
          <a:xfrm>
            <a:off x="0" y="4876800"/>
            <a:ext cx="609600" cy="0"/>
          </a:xfrm>
          <a:prstGeom prst="line">
            <a:avLst/>
          </a:prstGeom>
          <a:noFill/>
          <a:ln w="44450">
            <a:solidFill>
              <a:schemeClr val="bg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66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</p:sldLayoutIdLst>
  <p:timing>
    <p:tnLst>
      <p:par>
        <p:cTn id="1" dur="indefinite" restart="never" nodeType="tmRoot"/>
      </p:par>
    </p:tnLst>
  </p:timing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95000"/>
        <a:buFont typeface="Wingdings" pitchFamily="2" charset="2"/>
        <a:buChar char="§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5000"/>
        <a:buFont typeface="Wingdings" pitchFamily="2" charset="2"/>
        <a:buChar char="§"/>
        <a:defRPr sz="26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70000"/>
        <a:buChar char="•"/>
        <a:defRPr sz="23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8686800" cy="4876800"/>
            <a:chOff x="0" y="0"/>
            <a:chExt cx="5472" cy="3072"/>
          </a:xfrm>
        </p:grpSpPr>
        <p:sp>
          <p:nvSpPr>
            <p:cNvPr id="1033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384" cy="307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fr-CA" sz="24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grpSp>
          <p:nvGrpSpPr>
            <p:cNvPr id="1034" name="Group 4"/>
            <p:cNvGrpSpPr>
              <a:grpSpLocks/>
            </p:cNvGrpSpPr>
            <p:nvPr/>
          </p:nvGrpSpPr>
          <p:grpSpPr bwMode="auto">
            <a:xfrm>
              <a:off x="240" y="893"/>
              <a:ext cx="5232" cy="115"/>
              <a:chOff x="240" y="893"/>
              <a:chExt cx="5232" cy="115"/>
            </a:xfrm>
          </p:grpSpPr>
          <p:sp>
            <p:nvSpPr>
              <p:cNvPr id="1035" name="Rectangle 5"/>
              <p:cNvSpPr>
                <a:spLocks noChangeArrowheads="1"/>
              </p:cNvSpPr>
              <p:nvPr/>
            </p:nvSpPr>
            <p:spPr bwMode="auto">
              <a:xfrm>
                <a:off x="4320" y="893"/>
                <a:ext cx="1152" cy="115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036" name="Line 6"/>
              <p:cNvSpPr>
                <a:spLocks noChangeShapeType="1"/>
              </p:cNvSpPr>
              <p:nvPr/>
            </p:nvSpPr>
            <p:spPr bwMode="auto">
              <a:xfrm>
                <a:off x="240" y="941"/>
                <a:ext cx="5232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A">
                  <a:solidFill>
                    <a:srgbClr val="000000"/>
                  </a:solidFill>
                </a:endParaRPr>
              </a:p>
            </p:txBody>
          </p:sp>
        </p:grpSp>
      </p:grpSp>
      <p:sp>
        <p:nvSpPr>
          <p:cNvPr id="1027" name="Rectangle 7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277813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8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600200"/>
            <a:ext cx="7772400" cy="453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</a:p>
        </p:txBody>
      </p:sp>
      <p:sp>
        <p:nvSpPr>
          <p:cNvPr id="134153" name="Rectangle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251575"/>
            <a:ext cx="1981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smtClean="0"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ECO 1192B --Winter 2010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134154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2800" y="62484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 smtClean="0"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10: Decision-making with price changes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134155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81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 smtClean="0"/>
            </a:lvl1pPr>
          </a:lstStyle>
          <a:p>
            <a:pPr>
              <a:defRPr/>
            </a:pPr>
            <a:fld id="{34D9DEB8-7D2F-4775-BAFB-B4DC6D0D3E0D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  <p:sp>
        <p:nvSpPr>
          <p:cNvPr id="1032" name="Line 12"/>
          <p:cNvSpPr>
            <a:spLocks noChangeShapeType="1"/>
          </p:cNvSpPr>
          <p:nvPr/>
        </p:nvSpPr>
        <p:spPr bwMode="auto">
          <a:xfrm>
            <a:off x="0" y="4876800"/>
            <a:ext cx="609600" cy="0"/>
          </a:xfrm>
          <a:prstGeom prst="line">
            <a:avLst/>
          </a:prstGeom>
          <a:noFill/>
          <a:ln w="44450">
            <a:solidFill>
              <a:schemeClr val="bg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2460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</p:sldLayoutIdLst>
  <p:timing>
    <p:tnLst>
      <p:par>
        <p:cTn id="1" dur="indefinite" restart="never" nodeType="tmRoot"/>
      </p:par>
    </p:tnLst>
  </p:timing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95000"/>
        <a:buFont typeface="Wingdings" pitchFamily="2" charset="2"/>
        <a:buChar char="§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5000"/>
        <a:buFont typeface="Wingdings" pitchFamily="2" charset="2"/>
        <a:buChar char="§"/>
        <a:defRPr sz="26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70000"/>
        <a:buChar char="•"/>
        <a:defRPr sz="23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w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53988" y="762000"/>
            <a:ext cx="8990012" cy="2209800"/>
          </a:xfrm>
        </p:spPr>
        <p:txBody>
          <a:bodyPr/>
          <a:lstStyle/>
          <a:p>
            <a:pPr algn="ctr" eaLnBrk="1" hangingPunct="1"/>
            <a:r>
              <a:rPr lang="en-GB" sz="3800" b="1" dirty="0" smtClean="0">
                <a:cs typeface="Times New Roman" pitchFamily="18" charset="0"/>
              </a:rPr>
              <a:t/>
            </a:r>
            <a:br>
              <a:rPr lang="en-GB" sz="3800" b="1" dirty="0" smtClean="0">
                <a:cs typeface="Times New Roman" pitchFamily="18" charset="0"/>
              </a:rPr>
            </a:br>
            <a:r>
              <a:rPr lang="en-GB" sz="3200" b="1" dirty="0" smtClean="0"/>
              <a:t>Engineering Economics</a:t>
            </a:r>
            <a:r>
              <a:rPr lang="en-GB" sz="2500" dirty="0" smtClean="0"/>
              <a:t/>
            </a:r>
            <a:br>
              <a:rPr lang="en-GB" sz="2500" dirty="0" smtClean="0"/>
            </a:br>
            <a:r>
              <a:rPr lang="en-GB" sz="2500" dirty="0" smtClean="0"/>
              <a:t>ECO 1192</a:t>
            </a:r>
            <a:br>
              <a:rPr lang="en-GB" sz="2500" dirty="0" smtClean="0"/>
            </a:br>
            <a:r>
              <a:rPr lang="en-GB" sz="3800" dirty="0" smtClean="0"/>
              <a:t> </a:t>
            </a:r>
            <a:r>
              <a:rPr lang="en-GB" sz="2400" b="1" dirty="0" smtClean="0"/>
              <a:t>Topic 10: Decision-making with Price Changes</a:t>
            </a:r>
            <a:endParaRPr lang="en-US" sz="2400" b="1" dirty="0" smtClean="0">
              <a:cs typeface="Times New Roman" pitchFamily="18" charset="0"/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286000" y="3352800"/>
            <a:ext cx="5486400" cy="1752600"/>
          </a:xfrm>
        </p:spPr>
        <p:txBody>
          <a:bodyPr/>
          <a:lstStyle/>
          <a:p>
            <a:pPr eaLnBrk="1" hangingPunct="1"/>
            <a:r>
              <a:rPr lang="en-GB" b="1" dirty="0" smtClean="0">
                <a:cs typeface="Times New Roman" pitchFamily="18" charset="0"/>
              </a:rPr>
              <a:t/>
            </a:r>
            <a:br>
              <a:rPr lang="en-GB" b="1" dirty="0" smtClean="0">
                <a:cs typeface="Times New Roman" pitchFamily="18" charset="0"/>
              </a:rPr>
            </a:br>
            <a:r>
              <a:rPr lang="en-US" dirty="0" smtClean="0"/>
              <a:t>Claude </a:t>
            </a:r>
            <a:r>
              <a:rPr lang="en-US" dirty="0" err="1" smtClean="0"/>
              <a:t>Théoret</a:t>
            </a:r>
            <a:endParaRPr lang="en-US" dirty="0" smtClean="0"/>
          </a:p>
          <a:p>
            <a:pPr eaLnBrk="1" hangingPunct="1"/>
            <a:r>
              <a:rPr lang="en-US" dirty="0" smtClean="0"/>
              <a:t>University of Ottawa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en-CA" dirty="0" smtClean="0"/>
              <a:t>Topic 10: Decision-making with price changes</a:t>
            </a:r>
            <a:endParaRPr lang="fr-CA" dirty="0"/>
          </a:p>
        </p:txBody>
      </p:sp>
      <p:sp>
        <p:nvSpPr>
          <p:cNvPr id="4099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120096A4-EB4C-4D8A-9A61-B0C6FCDA349F}" type="slidenum">
              <a:rPr lang="fr-CA"/>
              <a:pPr eaLnBrk="1" hangingPunct="1"/>
              <a:t>2</a:t>
            </a:fld>
            <a:endParaRPr lang="fr-CA"/>
          </a:p>
        </p:txBody>
      </p:sp>
      <p:sp>
        <p:nvSpPr>
          <p:cNvPr id="410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Recommended Reading</a:t>
            </a:r>
          </a:p>
        </p:txBody>
      </p:sp>
      <p:sp>
        <p:nvSpPr>
          <p:cNvPr id="410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dirty="0" smtClean="0"/>
              <a:t>Fraser et al.  Chapter 9</a:t>
            </a:r>
          </a:p>
          <a:p>
            <a:pPr lvl="1" eaLnBrk="1" hangingPunct="1"/>
            <a:r>
              <a:rPr lang="en-US" dirty="0" smtClean="0"/>
              <a:t>Newnan et al. chapter 14</a:t>
            </a:r>
          </a:p>
          <a:p>
            <a:pPr lvl="1" eaLnBrk="1" hangingPunct="1">
              <a:buFont typeface="Wingdings" pitchFamily="2" charset="2"/>
              <a:buNone/>
            </a:pPr>
            <a:endParaRPr lang="en-US" dirty="0" smtClean="0"/>
          </a:p>
          <a:p>
            <a:pPr eaLnBrk="1" hangingPunct="1"/>
            <a:endParaRPr lang="en-US" dirty="0" smtClean="0"/>
          </a:p>
        </p:txBody>
      </p:sp>
      <p:graphicFrame>
        <p:nvGraphicFramePr>
          <p:cNvPr id="4102" name="Object 4">
            <a:hlinkClick r:id="" action="ppaction://ole?verb=0"/>
          </p:cNvPr>
          <p:cNvGraphicFramePr>
            <a:graphicFrameLocks/>
          </p:cNvGraphicFramePr>
          <p:nvPr/>
        </p:nvGraphicFramePr>
        <p:xfrm>
          <a:off x="5029200" y="3352800"/>
          <a:ext cx="2895600" cy="2411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59" name="ClipArt" r:id="rId3" imgW="3654479" imgH="3295585" progId="MS_ClipArt_Gallery.2">
                  <p:embed/>
                </p:oleObj>
              </mc:Choice>
              <mc:Fallback>
                <p:oleObj name="ClipArt" r:id="rId3" imgW="3654479" imgH="3295585" progId="MS_ClipArt_Gallery.2">
                  <p:embed/>
                  <p:pic>
                    <p:nvPicPr>
                      <p:cNvPr id="0" name="Object 4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29200" y="3352800"/>
                        <a:ext cx="2895600" cy="24114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Objective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sz="2400" dirty="0" smtClean="0">
                <a:solidFill>
                  <a:srgbClr val="000000"/>
                </a:solidFill>
                <a:latin typeface="Arial" panose="020B0604020202020204" pitchFamily="34" charset="0"/>
                <a:ea typeface="ＭＳ Ｐゴシック"/>
                <a:cs typeface="Arial" panose="020B0604020202020204" pitchFamily="34" charset="0"/>
              </a:rPr>
              <a:t>To show how inflation/deflation </a:t>
            </a:r>
            <a:r>
              <a:rPr lang="en-US" altLang="en-US" sz="2400" dirty="0">
                <a:solidFill>
                  <a:srgbClr val="000000"/>
                </a:solidFill>
                <a:latin typeface="Arial" panose="020B0604020202020204" pitchFamily="34" charset="0"/>
                <a:ea typeface="ＭＳ Ｐゴシック"/>
                <a:cs typeface="Arial" panose="020B0604020202020204" pitchFamily="34" charset="0"/>
              </a:rPr>
              <a:t>is dealt with in engineering economy studies</a:t>
            </a:r>
            <a:r>
              <a:rPr lang="en-US" altLang="en-US" sz="2400" dirty="0" smtClean="0">
                <a:solidFill>
                  <a:srgbClr val="000000"/>
                </a:solidFill>
                <a:latin typeface="Arial" panose="020B0604020202020204" pitchFamily="34" charset="0"/>
                <a:ea typeface="ＭＳ Ｐゴシック"/>
                <a:cs typeface="Arial" panose="020B0604020202020204" pitchFamily="34" charset="0"/>
              </a:rPr>
              <a:t>.</a:t>
            </a:r>
          </a:p>
          <a:p>
            <a:r>
              <a:rPr lang="en-US" sz="2400" dirty="0" smtClean="0">
                <a:solidFill>
                  <a:srgbClr val="000000"/>
                </a:solidFill>
                <a:latin typeface="Arial" panose="020B0604020202020204" pitchFamily="34" charset="0"/>
                <a:ea typeface="ＭＳ Ｐゴシック"/>
                <a:cs typeface="Arial" panose="020B0604020202020204" pitchFamily="34" charset="0"/>
              </a:rPr>
              <a:t>Inflation</a:t>
            </a:r>
          </a:p>
          <a:p>
            <a:r>
              <a:rPr lang="en-US" sz="2400" dirty="0" smtClean="0">
                <a:solidFill>
                  <a:srgbClr val="000000"/>
                </a:solidFill>
                <a:latin typeface="Arial" panose="020B0604020202020204" pitchFamily="34" charset="0"/>
                <a:ea typeface="ＭＳ Ｐゴシック"/>
                <a:cs typeface="Arial" panose="020B0604020202020204" pitchFamily="34" charset="0"/>
              </a:rPr>
              <a:t>general increase in the average price of all goods and services.</a:t>
            </a:r>
          </a:p>
          <a:p>
            <a:r>
              <a:rPr lang="en-US" sz="2400" dirty="0" smtClean="0">
                <a:solidFill>
                  <a:srgbClr val="000000"/>
                </a:solidFill>
                <a:latin typeface="Arial" panose="020B0604020202020204" pitchFamily="34" charset="0"/>
                <a:ea typeface="ＭＳ Ｐゴシック"/>
                <a:cs typeface="Arial" panose="020B0604020202020204" pitchFamily="34" charset="0"/>
              </a:rPr>
              <a:t>Deflation</a:t>
            </a:r>
            <a:endParaRPr lang="en-US" sz="2400" dirty="0">
              <a:solidFill>
                <a:srgbClr val="000000"/>
              </a:solidFill>
              <a:latin typeface="Arial" panose="020B0604020202020204" pitchFamily="34" charset="0"/>
              <a:ea typeface="ＭＳ Ｐゴシック"/>
              <a:cs typeface="Arial" panose="020B0604020202020204" pitchFamily="34" charset="0"/>
            </a:endParaRPr>
          </a:p>
          <a:p>
            <a:pPr lvl="1"/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ea typeface="ＭＳ Ｐゴシック"/>
                <a:cs typeface="Arial" panose="020B0604020202020204" pitchFamily="34" charset="0"/>
              </a:rPr>
              <a:t>general </a:t>
            </a:r>
            <a:r>
              <a:rPr lang="en-US" sz="2400" dirty="0" smtClean="0">
                <a:solidFill>
                  <a:srgbClr val="000000"/>
                </a:solidFill>
                <a:latin typeface="Arial" panose="020B0604020202020204" pitchFamily="34" charset="0"/>
                <a:ea typeface="ＭＳ Ｐゴシック"/>
                <a:cs typeface="Arial" panose="020B0604020202020204" pitchFamily="34" charset="0"/>
              </a:rPr>
              <a:t>decrease 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ea typeface="ＭＳ Ｐゴシック"/>
                <a:cs typeface="Arial" panose="020B0604020202020204" pitchFamily="34" charset="0"/>
              </a:rPr>
              <a:t>in the average price of all goods and </a:t>
            </a:r>
            <a:r>
              <a:rPr lang="en-US" sz="2400" dirty="0" smtClean="0">
                <a:solidFill>
                  <a:srgbClr val="000000"/>
                </a:solidFill>
                <a:latin typeface="Arial" panose="020B0604020202020204" pitchFamily="34" charset="0"/>
                <a:ea typeface="ＭＳ Ｐゴシック"/>
                <a:cs typeface="Arial" panose="020B0604020202020204" pitchFamily="34" charset="0"/>
              </a:rPr>
              <a:t>services.</a:t>
            </a:r>
            <a:endParaRPr lang="en-CA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CA" sz="3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smtClean="0"/>
              <a:t>Topic 10: Decision-making with price changes</a:t>
            </a:r>
            <a:endParaRPr lang="fr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7789BD2-4A4F-4906-80E8-F3557043D600}" type="slidenum">
              <a:rPr lang="fr-CA" smtClean="0"/>
              <a:pPr>
                <a:defRPr/>
              </a:pPr>
              <a:t>3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410328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en-CA" smtClean="0"/>
              <a:t>Topic 10: Decision-making with price changes</a:t>
            </a:r>
            <a:endParaRPr lang="fr-CA"/>
          </a:p>
        </p:txBody>
      </p:sp>
      <p:sp>
        <p:nvSpPr>
          <p:cNvPr id="5123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3C235D77-3ABC-4448-9304-8B60C6318274}" type="slidenum">
              <a:rPr lang="fr-CA"/>
              <a:pPr eaLnBrk="1" hangingPunct="1"/>
              <a:t>4</a:t>
            </a:fld>
            <a:endParaRPr lang="fr-CA"/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mtClean="0"/>
              <a:t>Introduction</a:t>
            </a:r>
            <a:r>
              <a:rPr lang="en-GB" smtClean="0">
                <a:sym typeface="WP TypographicSymbols" pitchFamily="2" charset="0"/>
              </a:rPr>
              <a:t/>
            </a:r>
            <a:br>
              <a:rPr lang="en-GB" smtClean="0">
                <a:sym typeface="WP TypographicSymbols" pitchFamily="2" charset="0"/>
              </a:rPr>
            </a:br>
            <a:endParaRPr lang="en-US" smtClean="0">
              <a:sym typeface="WP TypographicSymbols" pitchFamily="2" charset="0"/>
            </a:endParaRPr>
          </a:p>
        </p:txBody>
      </p:sp>
      <p:sp>
        <p:nvSpPr>
          <p:cNvPr id="5125" name="Rectangle 5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dirty="0" smtClean="0">
                <a:sym typeface="WP TypographicSymbols" pitchFamily="2" charset="0"/>
              </a:rPr>
              <a:t>In all project analyses thus far, the prices of all </a:t>
            </a:r>
            <a:r>
              <a:rPr lang="en-GB" dirty="0" smtClean="0"/>
              <a:t>goods and services were constant.</a:t>
            </a:r>
            <a:endParaRPr lang="en-GB" dirty="0" smtClean="0">
              <a:sym typeface="WP TypographicSymbols" pitchFamily="2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en-GB" dirty="0" smtClean="0"/>
              <a:t>In the real world, prices are not constant, sometimes increasing (inflation) and sometimes decreasing (deflation)</a:t>
            </a:r>
            <a:endParaRPr lang="en-GB" dirty="0" smtClean="0">
              <a:sym typeface="WP TypographicSymbols" pitchFamily="2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en-GB" dirty="0" smtClean="0"/>
              <a:t>Price changes can have significant effects on the value or worth of an investment; hence, they must be factored in an engineering economic study.</a:t>
            </a:r>
            <a:endParaRPr lang="en-US" dirty="0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277813"/>
            <a:ext cx="7772400" cy="990600"/>
          </a:xfrm>
        </p:spPr>
        <p:txBody>
          <a:bodyPr/>
          <a:lstStyle/>
          <a:p>
            <a:pPr eaLnBrk="1" hangingPunct="1"/>
            <a:r>
              <a:rPr lang="en-CA" sz="3200" smtClean="0"/>
              <a:t>Your house ….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1905000"/>
            <a:ext cx="8077200" cy="4225925"/>
          </a:xfrm>
          <a:solidFill>
            <a:srgbClr val="F6F96B"/>
          </a:solidFill>
          <a:ln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marL="533400" indent="-533400" eaLnBrk="1" hangingPunct="1">
              <a:buFont typeface="Wingdings" pitchFamily="2" charset="2"/>
              <a:buAutoNum type="arabicPeriod"/>
            </a:pPr>
            <a:r>
              <a:rPr lang="en-CA" sz="2400" dirty="0" smtClean="0"/>
              <a:t>Purchased in 1990 for $150,000</a:t>
            </a:r>
          </a:p>
          <a:p>
            <a:pPr marL="533400" indent="-533400" eaLnBrk="1" hangingPunct="1">
              <a:buFont typeface="Wingdings" pitchFamily="2" charset="2"/>
              <a:buAutoNum type="arabicPeriod"/>
            </a:pPr>
            <a:r>
              <a:rPr lang="en-CA" sz="2400" dirty="0" smtClean="0"/>
              <a:t>Market value in 2005 (15 years later) is $225,000</a:t>
            </a:r>
          </a:p>
          <a:p>
            <a:pPr marL="533400" indent="-533400" eaLnBrk="1" hangingPunct="1">
              <a:buFont typeface="Wingdings" pitchFamily="2" charset="2"/>
              <a:buAutoNum type="arabicPeriod"/>
            </a:pPr>
            <a:r>
              <a:rPr lang="en-CA" sz="2400" dirty="0" smtClean="0"/>
              <a:t>The annual inflation rate has been, on average, 2%.</a:t>
            </a:r>
          </a:p>
          <a:p>
            <a:pPr marL="533400" indent="-533400" eaLnBrk="1" hangingPunct="1">
              <a:buFont typeface="Wingdings" pitchFamily="2" charset="2"/>
              <a:buAutoNum type="arabicPeriod"/>
            </a:pPr>
            <a:r>
              <a:rPr lang="en-CA" sz="2400" dirty="0" smtClean="0"/>
              <a:t>Did your purchasing power increase between 1990 and 2005?</a:t>
            </a:r>
            <a:endParaRPr lang="en-CA" sz="2400" b="1" dirty="0" smtClean="0"/>
          </a:p>
          <a:p>
            <a:pPr marL="952500" lvl="1" indent="-495300" eaLnBrk="1" hangingPunct="1"/>
            <a:r>
              <a:rPr lang="en-CA" sz="2200" dirty="0" smtClean="0"/>
              <a:t>Real value of your house in 2005 in 1990 dollars</a:t>
            </a:r>
          </a:p>
          <a:p>
            <a:pPr marL="533400" indent="-533400" eaLnBrk="1" hangingPunct="1">
              <a:buFont typeface="Wingdings" pitchFamily="2" charset="2"/>
              <a:buNone/>
            </a:pPr>
            <a:r>
              <a:rPr lang="en-CA" sz="2400" dirty="0" smtClean="0"/>
              <a:t>		= $225,000(1+inflation rate)</a:t>
            </a:r>
            <a:r>
              <a:rPr lang="en-CA" sz="2400" baseline="30000" dirty="0" smtClean="0"/>
              <a:t>-15</a:t>
            </a:r>
            <a:r>
              <a:rPr lang="en-CA" sz="2400" dirty="0" smtClean="0"/>
              <a:t> </a:t>
            </a:r>
          </a:p>
          <a:p>
            <a:pPr marL="533400" indent="-533400" eaLnBrk="1" hangingPunct="1">
              <a:buFont typeface="Wingdings" pitchFamily="2" charset="2"/>
              <a:buNone/>
            </a:pPr>
            <a:r>
              <a:rPr lang="en-CA" sz="2400" dirty="0" smtClean="0"/>
              <a:t>		= $225,000(1+0.02)</a:t>
            </a:r>
            <a:r>
              <a:rPr lang="en-CA" sz="2400" baseline="30000" dirty="0" smtClean="0"/>
              <a:t>-15 </a:t>
            </a:r>
            <a:r>
              <a:rPr lang="en-CA" sz="2400" dirty="0" smtClean="0"/>
              <a:t>= $167,178</a:t>
            </a:r>
          </a:p>
          <a:p>
            <a:pPr marL="533400" indent="-533400" eaLnBrk="1" hangingPunct="1">
              <a:buFont typeface="Wingdings" pitchFamily="2" charset="2"/>
              <a:buNone/>
            </a:pPr>
            <a:r>
              <a:rPr lang="en-CA" sz="2400" dirty="0" smtClean="0"/>
              <a:t>Answer: YES (real value in 2005 &gt; real value in 1990).</a:t>
            </a:r>
          </a:p>
        </p:txBody>
      </p:sp>
      <p:sp>
        <p:nvSpPr>
          <p:cNvPr id="8196" name="Footer Placeholder 1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en-CA" smtClean="0"/>
              <a:t>Topic 10: Decision-making with price changes</a:t>
            </a:r>
            <a:endParaRPr lang="fr-CA"/>
          </a:p>
        </p:txBody>
      </p:sp>
      <p:sp>
        <p:nvSpPr>
          <p:cNvPr id="8197" name="Slide Number Placeholder 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9AD60743-16AF-445A-8B67-1C3EB903A3B8}" type="slidenum">
              <a:rPr lang="fr-CA"/>
              <a:pPr eaLnBrk="1" hangingPunct="1"/>
              <a:t>5</a:t>
            </a:fld>
            <a:endParaRPr lang="fr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en-CA" smtClean="0"/>
              <a:t>Topic 10: Decision-making with price changes</a:t>
            </a:r>
            <a:endParaRPr lang="fr-CA"/>
          </a:p>
        </p:txBody>
      </p:sp>
      <p:sp>
        <p:nvSpPr>
          <p:cNvPr id="6147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0DEF3BFE-9337-42C8-93D8-6E9736920B00}" type="slidenum">
              <a:rPr lang="fr-CA"/>
              <a:pPr eaLnBrk="1" hangingPunct="1"/>
              <a:t>6</a:t>
            </a:fld>
            <a:endParaRPr lang="fr-CA"/>
          </a:p>
        </p:txBody>
      </p:sp>
      <p:sp>
        <p:nvSpPr>
          <p:cNvPr id="614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dirty="0" smtClean="0"/>
              <a:t>Measuring Inflation</a:t>
            </a:r>
            <a:endParaRPr lang="en-US" dirty="0" smtClean="0"/>
          </a:p>
        </p:txBody>
      </p:sp>
      <p:sp>
        <p:nvSpPr>
          <p:cNvPr id="614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dirty="0" smtClean="0"/>
              <a:t>Consumer Price Index </a:t>
            </a:r>
          </a:p>
          <a:p>
            <a:pPr lvl="1" eaLnBrk="1" hangingPunct="1"/>
            <a:r>
              <a:rPr lang="en-GB" dirty="0" smtClean="0"/>
              <a:t>basket of consumer goods and services used to track changes in prices on a monthly basis</a:t>
            </a:r>
            <a:endParaRPr lang="en-GB" dirty="0" smtClean="0">
              <a:sym typeface="WP TypographicSymbols" pitchFamily="2" charset="0"/>
            </a:endParaRPr>
          </a:p>
          <a:p>
            <a:pPr eaLnBrk="1" hangingPunct="1"/>
            <a:r>
              <a:rPr lang="en-GB" dirty="0" smtClean="0"/>
              <a:t>Wholesale Price Index (tracks the prices of wholesale goods)</a:t>
            </a:r>
          </a:p>
          <a:p>
            <a:pPr eaLnBrk="1" hangingPunct="1"/>
            <a:r>
              <a:rPr lang="en-GB" dirty="0" smtClean="0"/>
              <a:t>GDP Implicit Price Deflator (tracks price changes for all final goods and services produced by an economy)</a:t>
            </a:r>
          </a:p>
          <a:p>
            <a:pPr lvl="1" eaLnBrk="1" hangingPunct="1"/>
            <a:r>
              <a:rPr lang="en-US" dirty="0" smtClean="0"/>
              <a:t>Published quarterly and annually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en-CA" smtClean="0"/>
              <a:t>Topic 10: Decision-making with price changes</a:t>
            </a:r>
            <a:endParaRPr lang="fr-CA"/>
          </a:p>
        </p:txBody>
      </p:sp>
      <p:sp>
        <p:nvSpPr>
          <p:cNvPr id="13315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3B9C48B5-0333-4CEB-B573-B1B63AEA416D}" type="slidenum">
              <a:rPr lang="fr-CA"/>
              <a:pPr eaLnBrk="1" hangingPunct="1"/>
              <a:t>7</a:t>
            </a:fld>
            <a:endParaRPr lang="fr-CA"/>
          </a:p>
        </p:txBody>
      </p:sp>
      <p:sp>
        <p:nvSpPr>
          <p:cNvPr id="13316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533400"/>
            <a:ext cx="7793038" cy="838200"/>
          </a:xfrm>
        </p:spPr>
        <p:txBody>
          <a:bodyPr/>
          <a:lstStyle/>
          <a:p>
            <a:pPr eaLnBrk="1" hangingPunct="1"/>
            <a:r>
              <a:rPr lang="en-GB" smtClean="0"/>
              <a:t>Why bother with inflation?</a:t>
            </a:r>
            <a:endParaRPr lang="en-US" smtClean="0"/>
          </a:p>
        </p:txBody>
      </p:sp>
      <p:sp>
        <p:nvSpPr>
          <p:cNvPr id="1331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sz="2400" smtClean="0"/>
              <a:t>Repercussions on the purchasing power of money</a:t>
            </a:r>
            <a:endParaRPr lang="en-GB" sz="2400" smtClean="0">
              <a:sym typeface="WP TypographicSymbols" pitchFamily="2" charset="0"/>
            </a:endParaRPr>
          </a:p>
          <a:p>
            <a:pPr lvl="1" eaLnBrk="1" hangingPunct="1"/>
            <a:r>
              <a:rPr lang="en-GB" sz="2400" smtClean="0"/>
              <a:t>purchasing power (or value) of money declines if prices increase and cash flows (including weekly wages) are not fully responsive (do not grow at the same rate as prices)</a:t>
            </a:r>
          </a:p>
          <a:p>
            <a:pPr lvl="1" eaLnBrk="1" hangingPunct="1"/>
            <a:r>
              <a:rPr lang="en-GB" sz="2400" smtClean="0"/>
              <a:t>future dollars are less valuable than today or present dollars</a:t>
            </a:r>
            <a:endParaRPr lang="en-GB" sz="2400" smtClean="0">
              <a:sym typeface="WP TypographicSymbols" pitchFamily="2" charset="0"/>
            </a:endParaRPr>
          </a:p>
          <a:p>
            <a:pPr lvl="2" eaLnBrk="1" hangingPunct="1"/>
            <a:r>
              <a:rPr lang="en-GB" sz="2400" smtClean="0">
                <a:sym typeface="WP TypographicSymbols" pitchFamily="2" charset="0"/>
              </a:rPr>
              <a:t>$</a:t>
            </a:r>
            <a:r>
              <a:rPr lang="en-GB" sz="2400" smtClean="0"/>
              <a:t>100 today will have a purchasing power of</a:t>
            </a:r>
          </a:p>
          <a:p>
            <a:pPr lvl="3" eaLnBrk="1" hangingPunct="1"/>
            <a:r>
              <a:rPr lang="en-GB" sz="2400" smtClean="0"/>
              <a:t>$90.91 in 1 year if prices increase by 10 per cent during the year or</a:t>
            </a:r>
          </a:p>
          <a:p>
            <a:pPr lvl="3" eaLnBrk="1" hangingPunct="1"/>
            <a:r>
              <a:rPr lang="en-GB" sz="2400" smtClean="0"/>
              <a:t>$62.10 in 5 years</a:t>
            </a:r>
            <a:endParaRPr lang="en-GB" sz="2400" smtClean="0">
              <a:sym typeface="WP TypographicSymbols" pitchFamily="2" charset="0"/>
            </a:endParaRPr>
          </a:p>
          <a:p>
            <a:pPr eaLnBrk="1" hangingPunct="1">
              <a:buFont typeface="Wingdings" pitchFamily="2" charset="2"/>
              <a:buNone/>
            </a:pPr>
            <a:endParaRPr lang="en-US" sz="2400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en-CA" smtClean="0"/>
              <a:t>Topic 10: Decision-making with price changes</a:t>
            </a:r>
            <a:endParaRPr lang="fr-CA"/>
          </a:p>
        </p:txBody>
      </p:sp>
      <p:sp>
        <p:nvSpPr>
          <p:cNvPr id="14339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62C6F024-C267-4211-929F-AF0A1E5E9319}" type="slidenum">
              <a:rPr lang="fr-CA"/>
              <a:pPr eaLnBrk="1" hangingPunct="1"/>
              <a:t>8</a:t>
            </a:fld>
            <a:endParaRPr lang="fr-CA"/>
          </a:p>
        </p:txBody>
      </p:sp>
      <p:sp>
        <p:nvSpPr>
          <p:cNvPr id="14340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685800"/>
            <a:ext cx="7793038" cy="685800"/>
          </a:xfrm>
        </p:spPr>
        <p:txBody>
          <a:bodyPr/>
          <a:lstStyle/>
          <a:p>
            <a:pPr eaLnBrk="1" hangingPunct="1"/>
            <a:r>
              <a:rPr lang="en-GB" smtClean="0"/>
              <a:t>Why bother with inflation?</a:t>
            </a:r>
            <a:r>
              <a:rPr lang="en-GB" b="1" smtClean="0"/>
              <a:t> </a:t>
            </a:r>
            <a:endParaRPr lang="en-US" b="1" smtClean="0"/>
          </a:p>
        </p:txBody>
      </p:sp>
      <p:sp>
        <p:nvSpPr>
          <p:cNvPr id="1434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GB" sz="2000" smtClean="0">
                <a:sym typeface="WP TypographicSymbols" pitchFamily="2" charset="0"/>
              </a:rPr>
              <a:t></a:t>
            </a:r>
            <a:r>
              <a:rPr lang="en-GB" sz="2000" smtClean="0"/>
              <a:t>Investors are not satisfied with keeping pace with inflation</a:t>
            </a:r>
          </a:p>
          <a:p>
            <a:pPr eaLnBrk="1" hangingPunct="1">
              <a:lnSpc>
                <a:spcPct val="80000"/>
              </a:lnSpc>
            </a:pPr>
            <a:r>
              <a:rPr lang="en-GB" sz="2000" smtClean="0"/>
              <a:t>A successful investment must result in a net gain in buying power (i.e., must exceed inflation)</a:t>
            </a:r>
          </a:p>
          <a:p>
            <a:pPr lvl="1" eaLnBrk="1" hangingPunct="1">
              <a:lnSpc>
                <a:spcPct val="80000"/>
              </a:lnSpc>
            </a:pPr>
            <a:r>
              <a:rPr lang="en-GB" sz="2000" smtClean="0">
                <a:sym typeface="WP TypographicSymbols" pitchFamily="2" charset="0"/>
              </a:rPr>
              <a:t>I</a:t>
            </a:r>
            <a:r>
              <a:rPr lang="en-GB" sz="2000" smtClean="0"/>
              <a:t>nvestors who purchase a corporate bond or make a physical investment (such as a restaurant) must account for the impact of price changes in their decision-making</a:t>
            </a:r>
            <a:endParaRPr lang="en-GB" sz="2000" smtClean="0">
              <a:sym typeface="WP TypographicSymbols" pitchFamily="2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en-GB" sz="2000" smtClean="0"/>
              <a:t>Two rates of return are important in an investment decision: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200" smtClean="0"/>
              <a:t>Total or combined rate = real rate + rate of inflation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200" smtClean="0"/>
              <a:t>Real (inflation-free rate)</a:t>
            </a:r>
          </a:p>
          <a:p>
            <a:pPr eaLnBrk="1" hangingPunct="1">
              <a:lnSpc>
                <a:spcPct val="80000"/>
              </a:lnSpc>
            </a:pPr>
            <a:r>
              <a:rPr lang="en-US" sz="2400" smtClean="0"/>
              <a:t>Of course, an investor should not forget the impact of income taxes on the return on investment </a:t>
            </a:r>
            <a:r>
              <a:rPr lang="en-US" sz="2400" smtClean="0">
                <a:sym typeface="Wingdings" pitchFamily="2" charset="2"/>
              </a:rPr>
              <a:t> must determine her/his rate of return after adjusting for price changes AND after accounting for income taxes.</a:t>
            </a:r>
            <a:endParaRPr lang="en-US" sz="2400" smtClean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Terminology (1)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hangingPunct="1">
              <a:buClrTx/>
              <a:buSzTx/>
              <a:buFontTx/>
              <a:buChar char="•"/>
            </a:pPr>
            <a:r>
              <a:rPr lang="en-US" altLang="en-US" dirty="0">
                <a:solidFill>
                  <a:srgbClr val="000000"/>
                </a:solidFill>
                <a:ea typeface="ＭＳ Ｐゴシック"/>
                <a:cs typeface="Times New Roman"/>
              </a:rPr>
              <a:t>Actual </a:t>
            </a:r>
            <a:r>
              <a:rPr lang="en-US" altLang="en-US" dirty="0" smtClean="0">
                <a:solidFill>
                  <a:srgbClr val="000000"/>
                </a:solidFill>
                <a:ea typeface="ＭＳ Ｐゴシック"/>
                <a:cs typeface="Times New Roman"/>
              </a:rPr>
              <a:t>dollars</a:t>
            </a:r>
          </a:p>
          <a:p>
            <a:pPr lvl="1" eaLnBrk="1" hangingPunct="1">
              <a:buClrTx/>
              <a:buSzTx/>
              <a:buFontTx/>
              <a:buChar char="•"/>
            </a:pPr>
            <a:r>
              <a:rPr lang="en-US" altLang="en-US" dirty="0" smtClean="0">
                <a:solidFill>
                  <a:srgbClr val="000000"/>
                </a:solidFill>
                <a:ea typeface="ＭＳ Ｐゴシック"/>
                <a:cs typeface="Times New Roman"/>
              </a:rPr>
              <a:t>also </a:t>
            </a:r>
            <a:r>
              <a:rPr lang="en-US" altLang="en-US" dirty="0">
                <a:solidFill>
                  <a:srgbClr val="000000"/>
                </a:solidFill>
                <a:ea typeface="ＭＳ Ｐゴシック"/>
                <a:cs typeface="Times New Roman"/>
              </a:rPr>
              <a:t>known as current, nominal, or inflated </a:t>
            </a:r>
            <a:r>
              <a:rPr lang="en-US" altLang="en-US" dirty="0" smtClean="0">
                <a:solidFill>
                  <a:srgbClr val="000000"/>
                </a:solidFill>
                <a:ea typeface="ＭＳ Ｐゴシック"/>
                <a:cs typeface="Times New Roman"/>
              </a:rPr>
              <a:t>dollars</a:t>
            </a:r>
          </a:p>
          <a:p>
            <a:pPr lvl="1" eaLnBrk="1" hangingPunct="1">
              <a:buClrTx/>
              <a:buSzTx/>
              <a:buFontTx/>
              <a:buChar char="•"/>
            </a:pPr>
            <a:r>
              <a:rPr lang="en-US" altLang="en-US" dirty="0" smtClean="0">
                <a:solidFill>
                  <a:srgbClr val="000000"/>
                </a:solidFill>
                <a:ea typeface="ＭＳ Ｐゴシック"/>
                <a:cs typeface="Times New Roman"/>
              </a:rPr>
              <a:t>represent </a:t>
            </a:r>
            <a:r>
              <a:rPr lang="en-US" altLang="en-US" dirty="0">
                <a:solidFill>
                  <a:srgbClr val="000000"/>
                </a:solidFill>
                <a:ea typeface="ＭＳ Ｐゴシック"/>
                <a:cs typeface="Times New Roman"/>
              </a:rPr>
              <a:t>cash at the time it occurs.</a:t>
            </a:r>
          </a:p>
          <a:p>
            <a:pPr lvl="0" eaLnBrk="1" hangingPunct="1">
              <a:buClrTx/>
              <a:buSzTx/>
              <a:buFontTx/>
              <a:buChar char="•"/>
            </a:pPr>
            <a:r>
              <a:rPr lang="en-US" altLang="en-US" dirty="0">
                <a:solidFill>
                  <a:srgbClr val="000000"/>
                </a:solidFill>
                <a:ea typeface="ＭＳ Ｐゴシック"/>
                <a:cs typeface="Times New Roman"/>
              </a:rPr>
              <a:t>Real </a:t>
            </a:r>
            <a:r>
              <a:rPr lang="en-US" altLang="en-US" dirty="0" smtClean="0">
                <a:solidFill>
                  <a:srgbClr val="000000"/>
                </a:solidFill>
                <a:ea typeface="ＭＳ Ｐゴシック"/>
                <a:cs typeface="Times New Roman"/>
              </a:rPr>
              <a:t>dollars</a:t>
            </a:r>
          </a:p>
          <a:p>
            <a:pPr lvl="1" eaLnBrk="1" hangingPunct="1">
              <a:buClrTx/>
              <a:buSzTx/>
              <a:buFontTx/>
              <a:buChar char="•"/>
            </a:pPr>
            <a:r>
              <a:rPr lang="en-US" altLang="en-US" dirty="0" smtClean="0">
                <a:solidFill>
                  <a:srgbClr val="000000"/>
                </a:solidFill>
                <a:ea typeface="ＭＳ Ｐゴシック"/>
                <a:cs typeface="Times New Roman"/>
              </a:rPr>
              <a:t>also </a:t>
            </a:r>
            <a:r>
              <a:rPr lang="en-US" altLang="en-US" dirty="0">
                <a:solidFill>
                  <a:srgbClr val="000000"/>
                </a:solidFill>
                <a:ea typeface="ＭＳ Ｐゴシック"/>
                <a:cs typeface="Times New Roman"/>
              </a:rPr>
              <a:t>known as constant </a:t>
            </a:r>
            <a:r>
              <a:rPr lang="en-US" altLang="en-US" dirty="0" smtClean="0">
                <a:solidFill>
                  <a:srgbClr val="000000"/>
                </a:solidFill>
                <a:ea typeface="ＭＳ Ｐゴシック"/>
                <a:cs typeface="Times New Roman"/>
              </a:rPr>
              <a:t>dollars</a:t>
            </a:r>
          </a:p>
          <a:p>
            <a:pPr lvl="1" eaLnBrk="1" hangingPunct="1">
              <a:buClrTx/>
              <a:buSzTx/>
              <a:buFontTx/>
              <a:buChar char="•"/>
            </a:pPr>
            <a:r>
              <a:rPr lang="en-US" altLang="en-US" dirty="0" smtClean="0">
                <a:solidFill>
                  <a:srgbClr val="000000"/>
                </a:solidFill>
                <a:ea typeface="ＭＳ Ｐゴシック"/>
                <a:cs typeface="Times New Roman"/>
              </a:rPr>
              <a:t>dollars </a:t>
            </a:r>
            <a:r>
              <a:rPr lang="en-US" altLang="en-US" dirty="0">
                <a:solidFill>
                  <a:srgbClr val="000000"/>
                </a:solidFill>
                <a:ea typeface="ＭＳ Ｐゴシック"/>
                <a:cs typeface="Times New Roman"/>
              </a:rPr>
              <a:t>expressed in terms of the same purchasing power relative to a particular time.</a:t>
            </a:r>
          </a:p>
          <a:p>
            <a:pPr lvl="0" eaLnBrk="1" hangingPunct="1">
              <a:buClrTx/>
              <a:buSzTx/>
              <a:buFontTx/>
              <a:buChar char="•"/>
            </a:pPr>
            <a:endParaRPr lang="en-C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smtClean="0"/>
              <a:t>Topic 10: Decision-making with price changes</a:t>
            </a:r>
            <a:endParaRPr lang="fr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7789BD2-4A4F-4906-80E8-F3557043D600}" type="slidenum">
              <a:rPr lang="fr-CA" smtClean="0"/>
              <a:pPr>
                <a:defRPr/>
              </a:pPr>
              <a:t>9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2762896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Terminology (2)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hangingPunct="1">
              <a:buClrTx/>
              <a:buSzTx/>
              <a:buFontTx/>
              <a:buChar char="•"/>
            </a:pPr>
            <a:r>
              <a:rPr lang="en-US" altLang="en-US" sz="2400" dirty="0">
                <a:solidFill>
                  <a:srgbClr val="000000"/>
                </a:solidFill>
                <a:latin typeface="Arial" panose="020B0604020202020204" pitchFamily="34" charset="0"/>
                <a:ea typeface="ＭＳ Ｐゴシック"/>
                <a:cs typeface="Arial" panose="020B0604020202020204" pitchFamily="34" charset="0"/>
              </a:rPr>
              <a:t>Market </a:t>
            </a:r>
            <a:r>
              <a:rPr lang="en-US" altLang="en-US" sz="2400" dirty="0" smtClean="0">
                <a:solidFill>
                  <a:srgbClr val="000000"/>
                </a:solidFill>
                <a:latin typeface="Arial" panose="020B0604020202020204" pitchFamily="34" charset="0"/>
                <a:ea typeface="ＭＳ Ｐゴシック"/>
                <a:cs typeface="Arial" panose="020B0604020202020204" pitchFamily="34" charset="0"/>
              </a:rPr>
              <a:t>(actual, current or nominal</a:t>
            </a:r>
            <a:r>
              <a:rPr lang="en-US" altLang="en-US" sz="2400" dirty="0">
                <a:solidFill>
                  <a:srgbClr val="000000"/>
                </a:solidFill>
                <a:latin typeface="Arial" panose="020B0604020202020204" pitchFamily="34" charset="0"/>
                <a:ea typeface="ＭＳ Ｐゴシック"/>
                <a:cs typeface="Arial" panose="020B0604020202020204" pitchFamily="34" charset="0"/>
              </a:rPr>
              <a:t>) interest </a:t>
            </a:r>
            <a:r>
              <a:rPr lang="en-US" altLang="en-US" sz="2400" dirty="0" smtClean="0">
                <a:solidFill>
                  <a:srgbClr val="000000"/>
                </a:solidFill>
                <a:latin typeface="Arial" panose="020B0604020202020204" pitchFamily="34" charset="0"/>
                <a:ea typeface="ＭＳ Ｐゴシック"/>
                <a:cs typeface="Arial" panose="020B0604020202020204" pitchFamily="34" charset="0"/>
              </a:rPr>
              <a:t>rate</a:t>
            </a:r>
          </a:p>
          <a:p>
            <a:pPr lvl="1" eaLnBrk="1" hangingPunct="1">
              <a:buClrTx/>
              <a:buSzTx/>
              <a:buFontTx/>
              <a:buChar char="•"/>
            </a:pPr>
            <a:r>
              <a:rPr lang="en-US" altLang="en-US" sz="2400" dirty="0" smtClean="0">
                <a:solidFill>
                  <a:srgbClr val="000000"/>
                </a:solidFill>
                <a:latin typeface="Arial" panose="020B0604020202020204" pitchFamily="34" charset="0"/>
                <a:ea typeface="ＭＳ Ｐゴシック"/>
                <a:cs typeface="Arial" panose="020B0604020202020204" pitchFamily="34" charset="0"/>
              </a:rPr>
              <a:t>money </a:t>
            </a:r>
            <a:r>
              <a:rPr lang="en-US" altLang="en-US" sz="2400" dirty="0">
                <a:solidFill>
                  <a:srgbClr val="000000"/>
                </a:solidFill>
                <a:latin typeface="Arial" panose="020B0604020202020204" pitchFamily="34" charset="0"/>
                <a:ea typeface="ＭＳ Ｐゴシック"/>
                <a:cs typeface="Arial" panose="020B0604020202020204" pitchFamily="34" charset="0"/>
              </a:rPr>
              <a:t>paid for the use of capital, adjusted for anticipated general price inflation.</a:t>
            </a:r>
          </a:p>
          <a:p>
            <a:pPr lvl="0" eaLnBrk="1" hangingPunct="1">
              <a:buClrTx/>
              <a:buSzTx/>
              <a:buFontTx/>
              <a:buChar char="•"/>
            </a:pPr>
            <a:r>
              <a:rPr lang="en-US" altLang="en-US" sz="2400" dirty="0">
                <a:solidFill>
                  <a:srgbClr val="000000"/>
                </a:solidFill>
                <a:latin typeface="Arial" panose="020B0604020202020204" pitchFamily="34" charset="0"/>
                <a:ea typeface="ＭＳ Ｐゴシック"/>
                <a:cs typeface="Arial" panose="020B0604020202020204" pitchFamily="34" charset="0"/>
              </a:rPr>
              <a:t>Real interest </a:t>
            </a:r>
            <a:r>
              <a:rPr lang="en-US" altLang="en-US" sz="2400" dirty="0" smtClean="0">
                <a:solidFill>
                  <a:srgbClr val="000000"/>
                </a:solidFill>
                <a:latin typeface="Arial" panose="020B0604020202020204" pitchFamily="34" charset="0"/>
                <a:ea typeface="ＭＳ Ｐゴシック"/>
                <a:cs typeface="Arial" panose="020B0604020202020204" pitchFamily="34" charset="0"/>
              </a:rPr>
              <a:t>rate</a:t>
            </a:r>
          </a:p>
          <a:p>
            <a:pPr lvl="1" eaLnBrk="1" hangingPunct="1">
              <a:buClrTx/>
              <a:buSzTx/>
              <a:buFontTx/>
              <a:buChar char="•"/>
            </a:pPr>
            <a:r>
              <a:rPr lang="en-US" altLang="en-US" sz="2400" dirty="0" smtClean="0">
                <a:solidFill>
                  <a:srgbClr val="000000"/>
                </a:solidFill>
                <a:latin typeface="Arial" panose="020B0604020202020204" pitchFamily="34" charset="0"/>
                <a:ea typeface="ＭＳ Ｐゴシック"/>
                <a:cs typeface="Arial" panose="020B0604020202020204" pitchFamily="34" charset="0"/>
              </a:rPr>
              <a:t>money </a:t>
            </a:r>
            <a:r>
              <a:rPr lang="en-US" altLang="en-US" sz="2400" dirty="0">
                <a:solidFill>
                  <a:srgbClr val="000000"/>
                </a:solidFill>
                <a:latin typeface="Arial" panose="020B0604020202020204" pitchFamily="34" charset="0"/>
                <a:ea typeface="ＭＳ Ｐゴシック"/>
                <a:cs typeface="Arial" panose="020B0604020202020204" pitchFamily="34" charset="0"/>
              </a:rPr>
              <a:t>paid for the use of capital, not adjusted for anticipated inflation (the inflation-free interest rate).</a:t>
            </a:r>
          </a:p>
          <a:p>
            <a:pPr lvl="0" eaLnBrk="1" hangingPunct="1">
              <a:buClrTx/>
              <a:buSzTx/>
              <a:buFontTx/>
              <a:buChar char="•"/>
            </a:pPr>
            <a:r>
              <a:rPr lang="en-US" altLang="en-US" sz="2400" dirty="0">
                <a:solidFill>
                  <a:srgbClr val="000000"/>
                </a:solidFill>
                <a:latin typeface="Arial" panose="020B0604020202020204" pitchFamily="34" charset="0"/>
                <a:ea typeface="ＭＳ Ｐゴシック"/>
                <a:cs typeface="Arial" panose="020B0604020202020204" pitchFamily="34" charset="0"/>
              </a:rPr>
              <a:t>Base time </a:t>
            </a:r>
            <a:r>
              <a:rPr lang="en-US" altLang="en-US" sz="2400" dirty="0" smtClean="0">
                <a:solidFill>
                  <a:srgbClr val="000000"/>
                </a:solidFill>
                <a:latin typeface="Arial" panose="020B0604020202020204" pitchFamily="34" charset="0"/>
                <a:ea typeface="ＭＳ Ｐゴシック"/>
                <a:cs typeface="Arial" panose="020B0604020202020204" pitchFamily="34" charset="0"/>
              </a:rPr>
              <a:t>period</a:t>
            </a:r>
          </a:p>
          <a:p>
            <a:pPr lvl="1" eaLnBrk="1" hangingPunct="1">
              <a:buClrTx/>
              <a:buSzTx/>
              <a:buFontTx/>
              <a:buChar char="•"/>
            </a:pPr>
            <a:r>
              <a:rPr lang="en-US" altLang="en-US" sz="2400" dirty="0" smtClean="0">
                <a:solidFill>
                  <a:srgbClr val="000000"/>
                </a:solidFill>
                <a:latin typeface="Arial" panose="020B0604020202020204" pitchFamily="34" charset="0"/>
                <a:ea typeface="ＭＳ Ｐゴシック"/>
                <a:cs typeface="Arial" panose="020B0604020202020204" pitchFamily="34" charset="0"/>
              </a:rPr>
              <a:t>the </a:t>
            </a:r>
            <a:r>
              <a:rPr lang="en-US" altLang="en-US" sz="2400" dirty="0">
                <a:solidFill>
                  <a:srgbClr val="000000"/>
                </a:solidFill>
                <a:latin typeface="Arial" panose="020B0604020202020204" pitchFamily="34" charset="0"/>
                <a:ea typeface="ＭＳ Ｐゴシック"/>
                <a:cs typeface="Arial" panose="020B0604020202020204" pitchFamily="34" charset="0"/>
              </a:rPr>
              <a:t>reference or base time period used to define the constant purchasing power of real dollars.</a:t>
            </a:r>
          </a:p>
          <a:p>
            <a:pPr lvl="0" eaLnBrk="1" hangingPunct="1">
              <a:buClrTx/>
              <a:buSzTx/>
              <a:buFontTx/>
              <a:buChar char="•"/>
            </a:pPr>
            <a:endParaRPr lang="en-C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10: Decision-making with price changes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7789BD2-4A4F-4906-80E8-F3557043D600}" type="slidenum">
              <a:rPr lang="fr-CA" smtClean="0">
                <a:solidFill>
                  <a:srgbClr val="000000"/>
                </a:solidFill>
              </a:rPr>
              <a:pPr>
                <a:defRPr/>
              </a:pPr>
              <a:t>10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83218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en-CA" smtClean="0"/>
              <a:t>Topic 10: Decision-making with price changes</a:t>
            </a:r>
            <a:endParaRPr lang="fr-CA"/>
          </a:p>
        </p:txBody>
      </p:sp>
      <p:sp>
        <p:nvSpPr>
          <p:cNvPr id="16387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E2F05EC6-9272-453F-A351-0A29F37B7F25}" type="slidenum">
              <a:rPr lang="fr-CA"/>
              <a:pPr eaLnBrk="1" hangingPunct="1"/>
              <a:t>11</a:t>
            </a:fld>
            <a:endParaRPr lang="fr-CA"/>
          </a:p>
        </p:txBody>
      </p:sp>
      <p:sp>
        <p:nvSpPr>
          <p:cNvPr id="1638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dirty="0" smtClean="0"/>
              <a:t>Rates of </a:t>
            </a:r>
            <a:r>
              <a:rPr lang="en-US" dirty="0" smtClean="0"/>
              <a:t>interest</a:t>
            </a:r>
          </a:p>
        </p:txBody>
      </p:sp>
      <p:sp>
        <p:nvSpPr>
          <p:cNvPr id="1638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Nominal (or actual)</a:t>
            </a:r>
          </a:p>
          <a:p>
            <a:pPr lvl="1" eaLnBrk="1" hangingPunct="1"/>
            <a:r>
              <a:rPr lang="en-US" dirty="0" smtClean="0"/>
              <a:t>Combination of the real rate and the rate of inflation </a:t>
            </a:r>
          </a:p>
          <a:p>
            <a:pPr eaLnBrk="1" hangingPunct="1"/>
            <a:r>
              <a:rPr lang="en-US" dirty="0" smtClean="0"/>
              <a:t>Real (or constant)</a:t>
            </a:r>
          </a:p>
          <a:p>
            <a:pPr lvl="1" eaLnBrk="1" hangingPunct="1"/>
            <a:r>
              <a:rPr lang="en-US" dirty="0" smtClean="0"/>
              <a:t>Nominal (or actual) rate without inflation</a:t>
            </a:r>
          </a:p>
          <a:p>
            <a:pPr lvl="1" eaLnBrk="1" hangingPunct="1"/>
            <a:r>
              <a:rPr lang="en-US" dirty="0" smtClean="0"/>
              <a:t>In a zero (no) inflation world, the minimum rate required for you to substitute future for current consumption</a:t>
            </a:r>
          </a:p>
          <a:p>
            <a:pPr lvl="2" eaLnBrk="1" hangingPunct="1"/>
            <a:r>
              <a:rPr lang="en-US" dirty="0" smtClean="0"/>
              <a:t>Save now to increase future consumption</a:t>
            </a:r>
          </a:p>
          <a:p>
            <a:pPr lvl="2" eaLnBrk="1" hangingPunct="1"/>
            <a:r>
              <a:rPr lang="en-US" dirty="0" smtClean="0"/>
              <a:t>About 2% 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en-CA" smtClean="0"/>
              <a:t>Topic 10: Decision-making with price changes</a:t>
            </a:r>
            <a:endParaRPr lang="fr-CA"/>
          </a:p>
        </p:txBody>
      </p:sp>
      <p:sp>
        <p:nvSpPr>
          <p:cNvPr id="18435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4BFC7522-80D2-4190-ACC1-BF89F3D80F11}" type="slidenum">
              <a:rPr lang="fr-CA"/>
              <a:pPr eaLnBrk="1" hangingPunct="1"/>
              <a:t>12</a:t>
            </a:fld>
            <a:endParaRPr lang="fr-CA"/>
          </a:p>
        </p:txBody>
      </p:sp>
      <p:sp>
        <p:nvSpPr>
          <p:cNvPr id="1843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dirty="0" smtClean="0"/>
              <a:t>Rates of interest</a:t>
            </a:r>
            <a:r>
              <a:rPr lang="en-GB" b="1" dirty="0" smtClean="0"/>
              <a:t> </a:t>
            </a:r>
            <a:endParaRPr lang="en-US" b="1" dirty="0" smtClean="0"/>
          </a:p>
        </p:txBody>
      </p:sp>
      <p:sp>
        <p:nvSpPr>
          <p:cNvPr id="1843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457200" indent="-457200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GB" sz="2200" dirty="0" smtClean="0"/>
              <a:t>Nominal (actual) interest rate (</a:t>
            </a:r>
            <a:r>
              <a:rPr lang="en-GB" sz="2200" dirty="0" err="1" smtClean="0"/>
              <a:t>i</a:t>
            </a:r>
            <a:r>
              <a:rPr lang="en-GB" sz="2200" baseline="-25000" dirty="0" err="1" smtClean="0"/>
              <a:t>c</a:t>
            </a:r>
            <a:r>
              <a:rPr lang="en-GB" sz="2200" dirty="0" smtClean="0"/>
              <a:t>) </a:t>
            </a:r>
          </a:p>
          <a:p>
            <a:pPr eaLnBrk="1" hangingPunct="1">
              <a:lnSpc>
                <a:spcPct val="90000"/>
              </a:lnSpc>
            </a:pPr>
            <a:r>
              <a:rPr lang="en-GB" sz="2200" dirty="0" smtClean="0"/>
              <a:t>Precise = (1+i</a:t>
            </a:r>
            <a:r>
              <a:rPr lang="en-GB" sz="2200" baseline="-25000" dirty="0" smtClean="0"/>
              <a:t>r</a:t>
            </a:r>
            <a:r>
              <a:rPr lang="en-GB" sz="2200" dirty="0" smtClean="0"/>
              <a:t>)(1+f)-1 </a:t>
            </a:r>
          </a:p>
          <a:p>
            <a:pPr eaLnBrk="1" hangingPunct="1">
              <a:lnSpc>
                <a:spcPct val="90000"/>
              </a:lnSpc>
            </a:pPr>
            <a:r>
              <a:rPr lang="en-GB" sz="2200" b="1" dirty="0" smtClean="0"/>
              <a:t>Approximate = </a:t>
            </a:r>
            <a:r>
              <a:rPr lang="en-GB" sz="2200" dirty="0" err="1" smtClean="0"/>
              <a:t>i</a:t>
            </a:r>
            <a:r>
              <a:rPr lang="en-GB" sz="2200" baseline="-25000" dirty="0" err="1" smtClean="0"/>
              <a:t>r</a:t>
            </a:r>
            <a:r>
              <a:rPr lang="en-GB" sz="2200" dirty="0" smtClean="0"/>
              <a:t> + f</a:t>
            </a:r>
          </a:p>
          <a:p>
            <a:pPr marL="457200" indent="-457200" eaLnBrk="1" hangingPunct="1">
              <a:lnSpc>
                <a:spcPct val="90000"/>
              </a:lnSpc>
              <a:buNone/>
            </a:pPr>
            <a:endParaRPr lang="en-GB" sz="2200" dirty="0" smtClean="0"/>
          </a:p>
          <a:p>
            <a:pPr marL="457200" indent="-457200" eaLnBrk="1" hangingPunct="1">
              <a:lnSpc>
                <a:spcPct val="90000"/>
              </a:lnSpc>
              <a:buNone/>
            </a:pPr>
            <a:r>
              <a:rPr lang="en-GB" sz="2200" dirty="0" smtClean="0"/>
              <a:t>Real (constant) interest rate (</a:t>
            </a:r>
            <a:r>
              <a:rPr lang="en-GB" sz="2200" dirty="0" err="1" smtClean="0"/>
              <a:t>i</a:t>
            </a:r>
            <a:r>
              <a:rPr lang="en-GB" sz="2200" baseline="-25000" dirty="0" err="1"/>
              <a:t>r</a:t>
            </a:r>
            <a:r>
              <a:rPr lang="en-GB" sz="2200" dirty="0" smtClean="0"/>
              <a:t>) </a:t>
            </a:r>
            <a:endParaRPr lang="en-GB" sz="2200" dirty="0"/>
          </a:p>
          <a:p>
            <a:pPr eaLnBrk="1" hangingPunct="1">
              <a:lnSpc>
                <a:spcPct val="90000"/>
              </a:lnSpc>
            </a:pPr>
            <a:r>
              <a:rPr lang="en-GB" sz="2200" dirty="0"/>
              <a:t>Precise = </a:t>
            </a:r>
            <a:r>
              <a:rPr lang="en-GB" sz="2200" dirty="0" smtClean="0"/>
              <a:t>[(1+i</a:t>
            </a:r>
            <a:r>
              <a:rPr lang="en-GB" sz="2200" baseline="-25000" dirty="0" smtClean="0"/>
              <a:t>c</a:t>
            </a:r>
            <a:r>
              <a:rPr lang="en-GB" sz="2200" dirty="0" smtClean="0"/>
              <a:t>)/(</a:t>
            </a:r>
            <a:r>
              <a:rPr lang="en-GB" sz="2200" dirty="0"/>
              <a:t>1+f</a:t>
            </a:r>
            <a:r>
              <a:rPr lang="en-GB" sz="2200" dirty="0" smtClean="0"/>
              <a:t>)]-</a:t>
            </a:r>
            <a:r>
              <a:rPr lang="en-GB" sz="2200" dirty="0"/>
              <a:t>1 </a:t>
            </a:r>
          </a:p>
          <a:p>
            <a:pPr eaLnBrk="1" hangingPunct="1">
              <a:lnSpc>
                <a:spcPct val="90000"/>
              </a:lnSpc>
            </a:pPr>
            <a:r>
              <a:rPr lang="en-GB" sz="2200" b="1" dirty="0"/>
              <a:t>Approximate = </a:t>
            </a:r>
            <a:r>
              <a:rPr lang="en-GB" sz="2200" dirty="0" err="1" smtClean="0"/>
              <a:t>i</a:t>
            </a:r>
            <a:r>
              <a:rPr lang="en-GB" sz="2200" baseline="-25000" dirty="0" err="1" smtClean="0"/>
              <a:t>c</a:t>
            </a:r>
            <a:r>
              <a:rPr lang="en-GB" sz="2200" dirty="0" smtClean="0"/>
              <a:t> - f</a:t>
            </a:r>
            <a:endParaRPr lang="en-GB" sz="2200" dirty="0"/>
          </a:p>
        </p:txBody>
      </p:sp>
      <p:sp>
        <p:nvSpPr>
          <p:cNvPr id="18438" name="Text Box 4"/>
          <p:cNvSpPr txBox="1">
            <a:spLocks noChangeArrowheads="1"/>
          </p:cNvSpPr>
          <p:nvPr/>
        </p:nvSpPr>
        <p:spPr bwMode="auto">
          <a:xfrm>
            <a:off x="2133600" y="4572000"/>
            <a:ext cx="5953874" cy="369332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fr-CA" dirty="0"/>
              <a:t>f = inflation rate; </a:t>
            </a:r>
            <a:r>
              <a:rPr lang="fr-CA" dirty="0" err="1"/>
              <a:t>i</a:t>
            </a:r>
            <a:r>
              <a:rPr lang="fr-CA" baseline="-25000" dirty="0" err="1"/>
              <a:t>r</a:t>
            </a:r>
            <a:r>
              <a:rPr lang="fr-CA" dirty="0"/>
              <a:t> = real </a:t>
            </a:r>
            <a:r>
              <a:rPr lang="fr-CA" dirty="0" smtClean="0"/>
              <a:t>or constant rate</a:t>
            </a:r>
            <a:r>
              <a:rPr lang="fr-CA" dirty="0"/>
              <a:t>; </a:t>
            </a:r>
            <a:r>
              <a:rPr lang="fr-CA" dirty="0" err="1"/>
              <a:t>i</a:t>
            </a:r>
            <a:r>
              <a:rPr lang="fr-CA" baseline="-25000" dirty="0" err="1"/>
              <a:t>c</a:t>
            </a:r>
            <a:r>
              <a:rPr lang="fr-CA" baseline="-25000" dirty="0"/>
              <a:t> </a:t>
            </a:r>
            <a:r>
              <a:rPr lang="fr-CA" dirty="0"/>
              <a:t>= </a:t>
            </a:r>
            <a:r>
              <a:rPr lang="fr-CA" dirty="0" err="1" smtClean="0"/>
              <a:t>actual</a:t>
            </a:r>
            <a:r>
              <a:rPr lang="fr-CA" dirty="0" smtClean="0"/>
              <a:t> </a:t>
            </a:r>
            <a:r>
              <a:rPr lang="fr-CA" dirty="0"/>
              <a:t>rate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Cash </a:t>
            </a:r>
            <a:r>
              <a:rPr lang="fr-CA" dirty="0" err="1" smtClean="0"/>
              <a:t>Flows</a:t>
            </a:r>
            <a:endParaRPr lang="fr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Dollars sensitive (driven in whole or in part) to inflation</a:t>
            </a:r>
          </a:p>
          <a:p>
            <a:pPr lvl="1">
              <a:buClr>
                <a:srgbClr val="000000"/>
              </a:buClr>
            </a:pPr>
            <a:r>
              <a:rPr lang="en-CA" dirty="0" smtClean="0"/>
              <a:t>Nominal or actual cash flows</a:t>
            </a:r>
          </a:p>
          <a:p>
            <a:pPr lvl="0">
              <a:buClr>
                <a:srgbClr val="000000"/>
              </a:buClr>
            </a:pPr>
            <a:r>
              <a:rPr lang="en-CA" dirty="0" smtClean="0">
                <a:solidFill>
                  <a:srgbClr val="000000"/>
                </a:solidFill>
              </a:rPr>
              <a:t>Inflation-free dollars</a:t>
            </a:r>
          </a:p>
          <a:p>
            <a:pPr lvl="1">
              <a:buClr>
                <a:srgbClr val="000000"/>
              </a:buClr>
            </a:pPr>
            <a:r>
              <a:rPr lang="en-CA" dirty="0" smtClean="0">
                <a:solidFill>
                  <a:srgbClr val="000000"/>
                </a:solidFill>
              </a:rPr>
              <a:t>Real or constant cash flows</a:t>
            </a:r>
          </a:p>
          <a:p>
            <a:pPr marL="457200" lvl="1" indent="0">
              <a:buNone/>
            </a:pPr>
            <a:endParaRPr lang="fr-C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smtClean="0"/>
              <a:t>Topic 10: Decision-making with price changes</a:t>
            </a:r>
            <a:endParaRPr lang="fr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7789BD2-4A4F-4906-80E8-F3557043D600}" type="slidenum">
              <a:rPr lang="fr-CA" smtClean="0"/>
              <a:pPr>
                <a:defRPr/>
              </a:pPr>
              <a:t>13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43738946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Footer Placeholder 5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en-CA" smtClean="0"/>
              <a:t>Topic 10: Decision-making with price changes</a:t>
            </a:r>
            <a:endParaRPr lang="fr-CA"/>
          </a:p>
        </p:txBody>
      </p:sp>
      <p:sp>
        <p:nvSpPr>
          <p:cNvPr id="20483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16E34242-C303-404A-B8D0-A362D5A5FEFE}" type="slidenum">
              <a:rPr lang="fr-CA"/>
              <a:pPr eaLnBrk="1" hangingPunct="1"/>
              <a:t>14</a:t>
            </a:fld>
            <a:endParaRPr lang="fr-CA"/>
          </a:p>
        </p:txBody>
      </p:sp>
      <p:sp>
        <p:nvSpPr>
          <p:cNvPr id="2048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dirty="0" smtClean="0"/>
              <a:t>Inflation-free and Inflation-sensitive Cash Flows</a:t>
            </a:r>
          </a:p>
        </p:txBody>
      </p:sp>
      <p:graphicFrame>
        <p:nvGraphicFramePr>
          <p:cNvPr id="191518" name="Group 30"/>
          <p:cNvGraphicFramePr>
            <a:graphicFrameLocks noGrp="1"/>
          </p:cNvGraphicFramePr>
          <p:nvPr>
            <p:ph type="body" sz="half" idx="2"/>
            <p:extLst>
              <p:ext uri="{D42A27DB-BD31-4B8C-83A1-F6EECF244321}">
                <p14:modId xmlns:p14="http://schemas.microsoft.com/office/powerpoint/2010/main" val="200512789"/>
              </p:ext>
            </p:extLst>
          </p:nvPr>
        </p:nvGraphicFramePr>
        <p:xfrm>
          <a:off x="4876800" y="1828801"/>
          <a:ext cx="3810000" cy="4286564"/>
        </p:xfrm>
        <a:graphic>
          <a:graphicData uri="http://schemas.openxmlformats.org/drawingml/2006/table">
            <a:tbl>
              <a:tblPr/>
              <a:tblGrid>
                <a:gridCol w="914400"/>
                <a:gridCol w="2895600"/>
              </a:tblGrid>
              <a:tr h="127745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EOY </a:t>
                      </a:r>
                    </a:p>
                  </a:txBody>
                  <a:tcPr marL="92075" marR="92075" marT="46041" marB="4604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Inflation-sensitive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Cash Flows</a:t>
                      </a:r>
                    </a:p>
                  </a:txBody>
                  <a:tcPr marL="92075" marR="92075" marT="46041" marB="4604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083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2010</a:t>
                      </a:r>
                    </a:p>
                  </a:txBody>
                  <a:tcPr marL="92075" marR="92075" marT="46041" marB="4604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-3 000</a:t>
                      </a:r>
                    </a:p>
                  </a:txBody>
                  <a:tcPr marL="92075" marR="92075" marT="46041" marB="4604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248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2011</a:t>
                      </a:r>
                    </a:p>
                  </a:txBody>
                  <a:tcPr marL="92075" marR="92075" marT="46041" marB="4604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+1 500(1+3%)= 1 545</a:t>
                      </a:r>
                    </a:p>
                  </a:txBody>
                  <a:tcPr marL="92075" marR="92075" marT="46041" marB="4604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248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2012</a:t>
                      </a:r>
                    </a:p>
                  </a:txBody>
                  <a:tcPr marL="92075" marR="92075" marT="46041" marB="4604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+1 800(1.03)</a:t>
                      </a:r>
                      <a:r>
                        <a:rPr kumimoji="0" lang="en-US" sz="2000" b="0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= 1 910</a:t>
                      </a:r>
                      <a:endParaRPr kumimoji="0" lang="en-US" sz="2000" b="0" i="0" u="none" strike="noStrike" cap="none" normalizeH="0" baseline="3000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2075" marR="92075" marT="46041" marB="4604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248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2013</a:t>
                      </a:r>
                    </a:p>
                  </a:txBody>
                  <a:tcPr marL="92075" marR="92075" marT="46041" marB="4604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+2 000(1.03)</a:t>
                      </a:r>
                      <a:r>
                        <a:rPr kumimoji="0" lang="en-US" sz="2000" b="0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=2 186</a:t>
                      </a:r>
                    </a:p>
                  </a:txBody>
                  <a:tcPr marL="92075" marR="92075" marT="46041" marB="4604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083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2014</a:t>
                      </a:r>
                    </a:p>
                  </a:txBody>
                  <a:tcPr marL="92075" marR="92075" marT="46041" marB="4604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+2 200(1.03)</a:t>
                      </a:r>
                      <a:r>
                        <a:rPr kumimoji="0" lang="en-US" sz="2000" b="0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 </a:t>
                      </a: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= 2 476</a:t>
                      </a:r>
                      <a:endParaRPr kumimoji="0" lang="en-US" sz="2000" b="0" i="0" u="none" strike="noStrike" cap="none" normalizeH="0" baseline="3000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2075" marR="92075" marT="46041" marB="4604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68610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1829498"/>
            <a:ext cx="3810000" cy="42665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Imperative to matching interest rates and cash flows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hangingPunct="1">
              <a:buClrTx/>
              <a:buSzTx/>
              <a:buFontTx/>
              <a:buChar char="•"/>
            </a:pPr>
            <a:r>
              <a:rPr lang="en-US" altLang="en-US" sz="3200" dirty="0" smtClean="0">
                <a:solidFill>
                  <a:srgbClr val="000000"/>
                </a:solidFill>
                <a:ea typeface="ＭＳ Ｐゴシック"/>
                <a:cs typeface="Times New Roman"/>
              </a:rPr>
              <a:t>Cash </a:t>
            </a:r>
            <a:r>
              <a:rPr lang="en-US" altLang="en-US" sz="3200" dirty="0">
                <a:solidFill>
                  <a:srgbClr val="000000"/>
                </a:solidFill>
                <a:ea typeface="ＭＳ Ｐゴシック"/>
                <a:cs typeface="Times New Roman"/>
              </a:rPr>
              <a:t>flow estimates </a:t>
            </a:r>
            <a:r>
              <a:rPr lang="en-US" altLang="en-US" sz="3200" dirty="0" smtClean="0">
                <a:solidFill>
                  <a:srgbClr val="000000"/>
                </a:solidFill>
                <a:ea typeface="ＭＳ Ｐゴシック"/>
                <a:cs typeface="Times New Roman"/>
              </a:rPr>
              <a:t>in </a:t>
            </a:r>
            <a:r>
              <a:rPr lang="en-US" altLang="en-US" sz="3200" u="sng" dirty="0" smtClean="0">
                <a:solidFill>
                  <a:srgbClr val="000000"/>
                </a:solidFill>
                <a:ea typeface="ＭＳ Ｐゴシック"/>
                <a:cs typeface="Times New Roman"/>
              </a:rPr>
              <a:t>actual $</a:t>
            </a:r>
            <a:r>
              <a:rPr lang="en-US" altLang="en-US" sz="3200" dirty="0" smtClean="0">
                <a:solidFill>
                  <a:srgbClr val="000000"/>
                </a:solidFill>
                <a:ea typeface="ＭＳ Ｐゴシック"/>
                <a:cs typeface="Times New Roman"/>
              </a:rPr>
              <a:t> with </a:t>
            </a:r>
            <a:r>
              <a:rPr lang="en-US" altLang="en-US" sz="3200" u="sng" dirty="0" smtClean="0">
                <a:solidFill>
                  <a:srgbClr val="000000"/>
                </a:solidFill>
                <a:ea typeface="ＭＳ Ｐゴシック"/>
                <a:cs typeface="Times New Roman"/>
              </a:rPr>
              <a:t>market</a:t>
            </a:r>
            <a:r>
              <a:rPr lang="en-US" altLang="en-US" sz="3200" dirty="0" smtClean="0">
                <a:solidFill>
                  <a:srgbClr val="000000"/>
                </a:solidFill>
                <a:ea typeface="ＭＳ Ｐゴシック"/>
                <a:cs typeface="Times New Roman"/>
              </a:rPr>
              <a:t> </a:t>
            </a:r>
            <a:r>
              <a:rPr lang="en-US" altLang="en-US" sz="3200" dirty="0">
                <a:solidFill>
                  <a:srgbClr val="000000"/>
                </a:solidFill>
                <a:ea typeface="ＭＳ Ｐゴシック"/>
                <a:cs typeface="Times New Roman"/>
              </a:rPr>
              <a:t>interest </a:t>
            </a:r>
            <a:r>
              <a:rPr lang="en-US" altLang="en-US" sz="3200" dirty="0" smtClean="0">
                <a:solidFill>
                  <a:srgbClr val="000000"/>
                </a:solidFill>
                <a:ea typeface="ＭＳ Ｐゴシック"/>
                <a:cs typeface="Times New Roman"/>
              </a:rPr>
              <a:t>rates (rates adjusted </a:t>
            </a:r>
            <a:r>
              <a:rPr lang="en-US" altLang="en-US" sz="3200" dirty="0">
                <a:solidFill>
                  <a:srgbClr val="000000"/>
                </a:solidFill>
                <a:ea typeface="ＭＳ Ｐゴシック"/>
                <a:cs typeface="Times New Roman"/>
              </a:rPr>
              <a:t>for inflation).</a:t>
            </a:r>
          </a:p>
          <a:p>
            <a:pPr lvl="0" eaLnBrk="1" hangingPunct="1">
              <a:buClrTx/>
              <a:buSzTx/>
              <a:buFontTx/>
              <a:buChar char="•"/>
            </a:pPr>
            <a:r>
              <a:rPr lang="en-US" altLang="en-US" sz="3200" dirty="0" smtClean="0">
                <a:solidFill>
                  <a:srgbClr val="000000"/>
                </a:solidFill>
                <a:ea typeface="ＭＳ Ｐゴシック"/>
                <a:cs typeface="Times New Roman"/>
              </a:rPr>
              <a:t>Cash </a:t>
            </a:r>
            <a:r>
              <a:rPr lang="en-US" altLang="en-US" sz="3200" dirty="0">
                <a:solidFill>
                  <a:srgbClr val="000000"/>
                </a:solidFill>
                <a:ea typeface="ＭＳ Ｐゴシック"/>
                <a:cs typeface="Times New Roman"/>
              </a:rPr>
              <a:t>flow estimates </a:t>
            </a:r>
            <a:r>
              <a:rPr lang="en-US" altLang="en-US" sz="3200" dirty="0" smtClean="0">
                <a:solidFill>
                  <a:srgbClr val="000000"/>
                </a:solidFill>
                <a:ea typeface="ＭＳ Ｐゴシック"/>
                <a:cs typeface="Times New Roman"/>
              </a:rPr>
              <a:t>in </a:t>
            </a:r>
            <a:r>
              <a:rPr lang="en-US" altLang="en-US" sz="3200" u="sng" dirty="0" smtClean="0">
                <a:solidFill>
                  <a:srgbClr val="000000"/>
                </a:solidFill>
                <a:ea typeface="ＭＳ Ｐゴシック"/>
                <a:cs typeface="Times New Roman"/>
              </a:rPr>
              <a:t>real</a:t>
            </a:r>
            <a:r>
              <a:rPr lang="en-US" altLang="en-US" sz="3200" dirty="0" smtClean="0">
                <a:solidFill>
                  <a:srgbClr val="000000"/>
                </a:solidFill>
                <a:ea typeface="ＭＳ Ｐゴシック"/>
                <a:cs typeface="Times New Roman"/>
              </a:rPr>
              <a:t> (inflation-free) $ with </a:t>
            </a:r>
            <a:r>
              <a:rPr lang="en-US" altLang="en-US" sz="3200" u="sng" dirty="0" smtClean="0">
                <a:solidFill>
                  <a:srgbClr val="000000"/>
                </a:solidFill>
                <a:ea typeface="ＭＳ Ｐゴシック"/>
                <a:cs typeface="Times New Roman"/>
              </a:rPr>
              <a:t>real</a:t>
            </a:r>
            <a:r>
              <a:rPr lang="en-US" altLang="en-US" sz="3200" dirty="0" smtClean="0">
                <a:solidFill>
                  <a:srgbClr val="000000"/>
                </a:solidFill>
                <a:ea typeface="ＭＳ Ｐゴシック"/>
                <a:cs typeface="Times New Roman"/>
              </a:rPr>
              <a:t> (inflation-free) interest rates.</a:t>
            </a:r>
            <a:endParaRPr lang="en-US" altLang="en-US" sz="3200" dirty="0">
              <a:solidFill>
                <a:srgbClr val="000000"/>
              </a:solidFill>
              <a:ea typeface="ＭＳ Ｐゴシック"/>
              <a:cs typeface="Times New Roman"/>
            </a:endParaRPr>
          </a:p>
          <a:p>
            <a:endParaRPr lang="en-C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smtClean="0"/>
              <a:t>Topic 10: Decision-making with price changes</a:t>
            </a:r>
            <a:endParaRPr lang="fr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7789BD2-4A4F-4906-80E8-F3557043D600}" type="slidenum">
              <a:rPr lang="fr-CA" smtClean="0"/>
              <a:pPr>
                <a:defRPr/>
              </a:pPr>
              <a:t>15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9100694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Discount Rate and Cash Flows</a:t>
            </a:r>
            <a:endParaRPr lang="fr-CA" smtClean="0"/>
          </a:p>
        </p:txBody>
      </p:sp>
      <p:graphicFrame>
        <p:nvGraphicFramePr>
          <p:cNvPr id="153669" name="Group 69"/>
          <p:cNvGraphicFramePr>
            <a:graphicFrameLocks noGrp="1"/>
          </p:cNvGraphicFramePr>
          <p:nvPr>
            <p:ph type="body" sz="half" idx="2"/>
            <p:extLst>
              <p:ext uri="{D42A27DB-BD31-4B8C-83A1-F6EECF244321}">
                <p14:modId xmlns:p14="http://schemas.microsoft.com/office/powerpoint/2010/main" val="2654076924"/>
              </p:ext>
            </p:extLst>
          </p:nvPr>
        </p:nvGraphicFramePr>
        <p:xfrm>
          <a:off x="4648200" y="2286000"/>
          <a:ext cx="3962400" cy="3385584"/>
        </p:xfrm>
        <a:graphic>
          <a:graphicData uri="http://schemas.openxmlformats.org/drawingml/2006/table">
            <a:tbl>
              <a:tblPr/>
              <a:tblGrid>
                <a:gridCol w="990600"/>
                <a:gridCol w="1905000"/>
                <a:gridCol w="1066800"/>
              </a:tblGrid>
              <a:tr h="76216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endParaRPr kumimoji="0" lang="fr-CA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30" marB="4573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Discount Rate (%)</a:t>
                      </a:r>
                      <a:endParaRPr kumimoji="0" lang="fr-CA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30" marB="4573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</a:tr>
              <a:tr h="8860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endParaRPr kumimoji="0" lang="fr-CA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30" marB="4573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Accurate</a:t>
                      </a:r>
                      <a:endParaRPr kumimoji="0" lang="fr-CA" sz="1200" b="1" i="0" u="sng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30" marB="4573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Approximate</a:t>
                      </a:r>
                      <a:endParaRPr kumimoji="0" lang="fr-CA" sz="1200" b="1" i="0" u="sng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30" marB="4573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1704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Current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endParaRPr kumimoji="0" lang="fr-CA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30" marB="4573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= (1+f)(1+r) – 1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endParaRPr kumimoji="0" lang="fr-CA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30" marB="4573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= r + f</a:t>
                      </a:r>
                      <a:endParaRPr kumimoji="0" lang="fr-CA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30" marB="4573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199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Constant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(Real)</a:t>
                      </a:r>
                      <a:endParaRPr kumimoji="0" lang="fr-CA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30" marB="4573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= {(1+c)÷(1+f)} -1</a:t>
                      </a:r>
                      <a:endParaRPr kumimoji="0" lang="fr-CA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30" marB="4573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= c – f</a:t>
                      </a:r>
                      <a:endParaRPr kumimoji="0" lang="fr-CA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30" marB="4573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53666" name="Group 66"/>
          <p:cNvGraphicFramePr>
            <a:graphicFrameLocks noGrp="1"/>
          </p:cNvGraphicFramePr>
          <p:nvPr>
            <p:ph type="body" sz="half" idx="1"/>
            <p:extLst>
              <p:ext uri="{D42A27DB-BD31-4B8C-83A1-F6EECF244321}">
                <p14:modId xmlns:p14="http://schemas.microsoft.com/office/powerpoint/2010/main" val="1881008626"/>
              </p:ext>
            </p:extLst>
          </p:nvPr>
        </p:nvGraphicFramePr>
        <p:xfrm>
          <a:off x="304800" y="2286000"/>
          <a:ext cx="4229100" cy="2985689"/>
        </p:xfrm>
        <a:graphic>
          <a:graphicData uri="http://schemas.openxmlformats.org/drawingml/2006/table">
            <a:tbl>
              <a:tblPr/>
              <a:tblGrid>
                <a:gridCol w="990600"/>
                <a:gridCol w="1066800"/>
                <a:gridCol w="1066800"/>
                <a:gridCol w="1104900"/>
              </a:tblGrid>
              <a:tr h="838200">
                <a:tc rowSpan="2"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endParaRPr kumimoji="0" lang="fr-CA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30" marB="4573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alpha val="50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Cash Flows</a:t>
                      </a:r>
                    </a:p>
                  </a:txBody>
                  <a:tcPr marT="45730" marB="4573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</a:tr>
              <a:tr h="663715">
                <a:tc gridSpan="2" v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Actual $</a:t>
                      </a:r>
                    </a:p>
                  </a:txBody>
                  <a:tcPr marT="45730" marB="4573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Constant $</a:t>
                      </a:r>
                    </a:p>
                  </a:txBody>
                  <a:tcPr marT="45730" marB="4573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7885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Interest 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Rate (%)</a:t>
                      </a:r>
                    </a:p>
                  </a:txBody>
                  <a:tcPr marT="45730" marB="4573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Current,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Nominal,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Actual</a:t>
                      </a:r>
                    </a:p>
                  </a:txBody>
                  <a:tcPr marT="45730" marB="4573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X</a:t>
                      </a:r>
                    </a:p>
                  </a:txBody>
                  <a:tcPr marT="45730" marB="4573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10000"/>
                        <a:lumOff val="90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endParaRPr kumimoji="0" lang="fr-CA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30" marB="4573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</a:tr>
              <a:tr h="666890">
                <a:tc v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Constant or Real</a:t>
                      </a:r>
                    </a:p>
                  </a:txBody>
                  <a:tcPr marT="45730" marB="4573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endParaRPr kumimoji="0" lang="fr-CA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30" marB="4573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X</a:t>
                      </a:r>
                    </a:p>
                  </a:txBody>
                  <a:tcPr marT="45730" marB="4573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>
                        <a:alpha val="50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26670" name="Footer Placeholder 1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en-CA" smtClean="0"/>
              <a:t>Topic 10: Decision-making with price changes</a:t>
            </a:r>
            <a:endParaRPr lang="fr-CA"/>
          </a:p>
        </p:txBody>
      </p:sp>
      <p:sp>
        <p:nvSpPr>
          <p:cNvPr id="26671" name="Slide Number Placeholder 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52EE123B-4C4C-4806-91A8-9D5E1A7E8264}" type="slidenum">
              <a:rPr lang="fr-CA"/>
              <a:pPr eaLnBrk="1" hangingPunct="1"/>
              <a:t>16</a:t>
            </a:fld>
            <a:endParaRPr lang="fr-CA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Your turn!!!!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During a specific 5-year period, the market rate of interest was 12% and the rate of inflation was 5%.</a:t>
            </a:r>
          </a:p>
          <a:p>
            <a:r>
              <a:rPr lang="en-CA" dirty="0" smtClean="0"/>
              <a:t>How many dollars would be required after 5 years to maintain the purchasing power of $2,000 at the beginning of the 5-year period?</a:t>
            </a:r>
            <a:endParaRPr lang="en-C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Topic 10: Decision-making with price changes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AF2A8-C49F-42F9-A474-3FC171A68A93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0959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Your turn!!!!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During a specific 5-year period, the market rate of interest was 12% and the rate of inflation was 5%.</a:t>
            </a:r>
          </a:p>
          <a:p>
            <a:r>
              <a:rPr lang="en-CA" dirty="0"/>
              <a:t>How many dollars would be required after 5 years to maintain the purchasing power of $2,000 at the beginning of the 5-year period?</a:t>
            </a:r>
          </a:p>
          <a:p>
            <a:pPr lvl="1"/>
            <a:r>
              <a:rPr lang="fr-CA" dirty="0" smtClean="0"/>
              <a:t>F </a:t>
            </a:r>
            <a:r>
              <a:rPr lang="fr-CA" dirty="0"/>
              <a:t>= P(1+i)</a:t>
            </a:r>
            <a:r>
              <a:rPr lang="fr-CA" baseline="30000" dirty="0"/>
              <a:t>N</a:t>
            </a:r>
          </a:p>
          <a:p>
            <a:pPr lvl="1"/>
            <a:r>
              <a:rPr lang="fr-CA" dirty="0" smtClean="0"/>
              <a:t>F </a:t>
            </a:r>
            <a:r>
              <a:rPr lang="fr-CA" dirty="0"/>
              <a:t>= </a:t>
            </a:r>
            <a:r>
              <a:rPr lang="fr-CA" dirty="0" smtClean="0"/>
              <a:t>2,000(1+0.05)</a:t>
            </a:r>
            <a:r>
              <a:rPr lang="fr-CA" baseline="30000" dirty="0" smtClean="0"/>
              <a:t>5</a:t>
            </a:r>
          </a:p>
          <a:p>
            <a:pPr lvl="1"/>
            <a:r>
              <a:rPr lang="fr-CA" dirty="0" smtClean="0"/>
              <a:t>F = 2,552 dollars</a:t>
            </a:r>
            <a:endParaRPr lang="fr-CA" baseline="30000" dirty="0"/>
          </a:p>
          <a:p>
            <a:endParaRPr lang="fr-C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Topic 10: Decision-making with price changes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AF2A8-C49F-42F9-A474-3FC171A68A93}" type="slidenum">
              <a:rPr lang="en-US" smtClean="0"/>
              <a:pPr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2965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Footer Placeholder 2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en-CA" smtClean="0"/>
              <a:t>Topic 10: Decision-making with price changes</a:t>
            </a:r>
            <a:endParaRPr lang="fr-CA"/>
          </a:p>
        </p:txBody>
      </p:sp>
      <p:sp>
        <p:nvSpPr>
          <p:cNvPr id="38915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3F2AF2B5-46E9-4904-9B38-59D7CC31A647}" type="slidenum">
              <a:rPr lang="fr-CA"/>
              <a:pPr eaLnBrk="1" hangingPunct="1"/>
              <a:t>19</a:t>
            </a:fld>
            <a:endParaRPr lang="fr-CA"/>
          </a:p>
        </p:txBody>
      </p:sp>
      <p:sp>
        <p:nvSpPr>
          <p:cNvPr id="3891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350963" y="214313"/>
            <a:ext cx="7793037" cy="1462087"/>
          </a:xfrm>
        </p:spPr>
        <p:txBody>
          <a:bodyPr/>
          <a:lstStyle/>
          <a:p>
            <a:pPr eaLnBrk="1" hangingPunct="1"/>
            <a:r>
              <a:rPr lang="en-GB" smtClean="0"/>
              <a:t>Example 5 </a:t>
            </a:r>
            <a:endParaRPr lang="en-US" smtClean="0"/>
          </a:p>
        </p:txBody>
      </p:sp>
      <p:sp>
        <p:nvSpPr>
          <p:cNvPr id="38917" name="Rectangle 4"/>
          <p:cNvSpPr>
            <a:spLocks noChangeArrowheads="1"/>
          </p:cNvSpPr>
          <p:nvPr/>
        </p:nvSpPr>
        <p:spPr bwMode="auto">
          <a:xfrm>
            <a:off x="1295400" y="2041525"/>
            <a:ext cx="7086600" cy="3141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marL="406400" indent="-406400">
              <a:buFontTx/>
              <a:buChar char="•"/>
              <a:tabLst>
                <a:tab pos="2971800" algn="ctr"/>
              </a:tabLst>
            </a:pPr>
            <a:r>
              <a:rPr lang="en-GB" sz="2800"/>
              <a:t>Annual Interest Income </a:t>
            </a:r>
          </a:p>
          <a:p>
            <a:pPr marL="406400" indent="-406400">
              <a:tabLst>
                <a:tab pos="2971800" algn="ctr"/>
              </a:tabLst>
            </a:pPr>
            <a:r>
              <a:rPr lang="en-GB" sz="2800"/>
              <a:t>	= 1,000@15% = $150</a:t>
            </a:r>
          </a:p>
          <a:p>
            <a:pPr marL="406400" indent="-406400">
              <a:buFontTx/>
              <a:buChar char="•"/>
              <a:tabLst>
                <a:tab pos="2971800" algn="ctr"/>
              </a:tabLst>
            </a:pPr>
            <a:r>
              <a:rPr lang="en-GB" sz="2800"/>
              <a:t>Inflation is 10% annually</a:t>
            </a:r>
          </a:p>
          <a:p>
            <a:pPr marL="406400" indent="-406400">
              <a:buFontTx/>
              <a:buChar char="•"/>
              <a:tabLst>
                <a:tab pos="2971800" algn="ctr"/>
              </a:tabLst>
            </a:pPr>
            <a:r>
              <a:rPr lang="en-GB" sz="2800"/>
              <a:t>$1,000 bond investment is fully refunded (without risk of default) after 3 years</a:t>
            </a:r>
          </a:p>
          <a:p>
            <a:pPr marL="406400" indent="-406400">
              <a:buFontTx/>
              <a:buChar char="•"/>
              <a:tabLst>
                <a:tab pos="2971800" algn="ctr"/>
              </a:tabLst>
            </a:pPr>
            <a:r>
              <a:rPr lang="en-GB" sz="2800"/>
              <a:t>N = 3 years</a:t>
            </a:r>
            <a:endParaRPr lang="en-US" sz="2800"/>
          </a:p>
          <a:p>
            <a:pPr marL="406400" indent="-406400" algn="ctr">
              <a:tabLst>
                <a:tab pos="2971800" algn="ctr"/>
              </a:tabLst>
            </a:pPr>
            <a:r>
              <a:rPr lang="en-GB" sz="3200" b="1"/>
              <a:t>Find i</a:t>
            </a:r>
            <a:r>
              <a:rPr lang="en-GB" sz="3200" b="1" baseline="-25000"/>
              <a:t>c</a:t>
            </a:r>
            <a:r>
              <a:rPr lang="en-GB" sz="3200" b="1"/>
              <a:t> and i</a:t>
            </a:r>
            <a:r>
              <a:rPr lang="en-GB" sz="3200" b="1" baseline="-25000"/>
              <a:t>r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en-CA" smtClean="0"/>
              <a:t>Topic 10: Decision-making with price changes</a:t>
            </a:r>
            <a:endParaRPr lang="fr-CA"/>
          </a:p>
        </p:txBody>
      </p:sp>
      <p:sp>
        <p:nvSpPr>
          <p:cNvPr id="39939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BDC29406-9156-4ABB-BDFB-59C59D6D5151}" type="slidenum">
              <a:rPr lang="fr-CA"/>
              <a:pPr eaLnBrk="1" hangingPunct="1"/>
              <a:t>20</a:t>
            </a:fld>
            <a:endParaRPr lang="fr-CA"/>
          </a:p>
        </p:txBody>
      </p:sp>
      <p:sp>
        <p:nvSpPr>
          <p:cNvPr id="3994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mtClean="0"/>
              <a:t>Example 5 (cont’d)</a:t>
            </a:r>
            <a:endParaRPr lang="en-US" smtClean="0"/>
          </a:p>
        </p:txBody>
      </p:sp>
      <p:sp>
        <p:nvSpPr>
          <p:cNvPr id="3994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en-GB" dirty="0" smtClean="0"/>
              <a:t>Using the Present Worth Approach: </a:t>
            </a:r>
          </a:p>
          <a:p>
            <a:pPr algn="ctr" eaLnBrk="1" hangingPunct="1">
              <a:buFont typeface="Wingdings" pitchFamily="2" charset="2"/>
              <a:buNone/>
            </a:pPr>
            <a:r>
              <a:rPr lang="en-GB" dirty="0" smtClean="0"/>
              <a:t>1000 = 150(P/</a:t>
            </a:r>
            <a:r>
              <a:rPr lang="en-GB" dirty="0" err="1" smtClean="0"/>
              <a:t>A,i</a:t>
            </a:r>
            <a:r>
              <a:rPr lang="en-GB" dirty="0" smtClean="0"/>
              <a:t>*,3)+ 1000(P/</a:t>
            </a:r>
            <a:r>
              <a:rPr lang="en-GB" dirty="0" err="1" smtClean="0"/>
              <a:t>F,i</a:t>
            </a:r>
            <a:r>
              <a:rPr lang="en-GB" dirty="0" smtClean="0"/>
              <a:t>*,3)</a:t>
            </a:r>
          </a:p>
          <a:p>
            <a:pPr eaLnBrk="1" hangingPunct="1">
              <a:buFont typeface="Wingdings" pitchFamily="2" charset="2"/>
              <a:buNone/>
            </a:pPr>
            <a:r>
              <a:rPr lang="en-GB" dirty="0" smtClean="0"/>
              <a:t>Solve for </a:t>
            </a:r>
            <a:r>
              <a:rPr lang="en-GB" dirty="0" err="1" smtClean="0"/>
              <a:t>i</a:t>
            </a:r>
            <a:r>
              <a:rPr lang="en-GB" dirty="0" smtClean="0"/>
              <a:t>*:  </a:t>
            </a:r>
            <a:r>
              <a:rPr lang="en-GB" b="1" dirty="0" err="1" smtClean="0"/>
              <a:t>i</a:t>
            </a:r>
            <a:r>
              <a:rPr lang="en-GB" b="1" dirty="0" smtClean="0"/>
              <a:t>* = 15%  (=</a:t>
            </a:r>
            <a:r>
              <a:rPr lang="en-GB" b="1" dirty="0" err="1" smtClean="0"/>
              <a:t>i</a:t>
            </a:r>
            <a:r>
              <a:rPr lang="en-GB" b="1" baseline="-25000" dirty="0" err="1" smtClean="0"/>
              <a:t>c</a:t>
            </a:r>
            <a:r>
              <a:rPr lang="en-GB" b="1" dirty="0" smtClean="0"/>
              <a:t>)</a:t>
            </a:r>
          </a:p>
          <a:p>
            <a:pPr eaLnBrk="1" hangingPunct="1">
              <a:buFont typeface="Wingdings" pitchFamily="2" charset="2"/>
              <a:buNone/>
            </a:pPr>
            <a:r>
              <a:rPr lang="en-GB" dirty="0" smtClean="0"/>
              <a:t>From </a:t>
            </a:r>
            <a:r>
              <a:rPr lang="en-GB" b="1" dirty="0" err="1" smtClean="0"/>
              <a:t>i</a:t>
            </a:r>
            <a:r>
              <a:rPr lang="en-GB" b="1" baseline="-25000" dirty="0" err="1" smtClean="0"/>
              <a:t>r</a:t>
            </a:r>
            <a:r>
              <a:rPr lang="en-GB" b="1" dirty="0" smtClean="0"/>
              <a:t> = [(1 +</a:t>
            </a:r>
            <a:r>
              <a:rPr lang="en-GB" b="1" dirty="0" err="1" smtClean="0"/>
              <a:t>i</a:t>
            </a:r>
            <a:r>
              <a:rPr lang="en-GB" b="1" baseline="-25000" dirty="0" err="1" smtClean="0"/>
              <a:t>c</a:t>
            </a:r>
            <a:r>
              <a:rPr lang="en-GB" b="1" dirty="0" smtClean="0"/>
              <a:t>) / (1 + f)] – 1, </a:t>
            </a:r>
            <a:r>
              <a:rPr lang="en-GB" b="1" dirty="0" err="1" smtClean="0"/>
              <a:t>i</a:t>
            </a:r>
            <a:r>
              <a:rPr lang="en-GB" b="1" baseline="-25000" dirty="0" err="1" smtClean="0"/>
              <a:t>r</a:t>
            </a:r>
            <a:r>
              <a:rPr lang="en-GB" b="1" dirty="0" smtClean="0"/>
              <a:t> </a:t>
            </a:r>
          </a:p>
          <a:p>
            <a:pPr algn="ctr" eaLnBrk="1" hangingPunct="1">
              <a:buFont typeface="Wingdings" pitchFamily="2" charset="2"/>
              <a:buNone/>
            </a:pPr>
            <a:r>
              <a:rPr lang="en-GB" b="1" dirty="0" smtClean="0"/>
              <a:t>= [(1 +0.15) / (1 + 0.1)] – 1 </a:t>
            </a:r>
          </a:p>
          <a:p>
            <a:pPr algn="ctr" eaLnBrk="1" hangingPunct="1">
              <a:buFont typeface="Wingdings" pitchFamily="2" charset="2"/>
              <a:buNone/>
            </a:pPr>
            <a:r>
              <a:rPr lang="en-GB" b="1" dirty="0" smtClean="0"/>
              <a:t>= 0.0455 or 4.55%</a:t>
            </a:r>
            <a:endParaRPr lang="en-GB" b="1" u="sng" dirty="0" smtClean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en-CA" smtClean="0"/>
              <a:t>Topic 10: Decision-making with price changes</a:t>
            </a:r>
            <a:endParaRPr lang="fr-CA"/>
          </a:p>
        </p:txBody>
      </p:sp>
      <p:sp>
        <p:nvSpPr>
          <p:cNvPr id="40963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A0BFE39B-AA2F-4174-BFCE-0CF99EEB76D2}" type="slidenum">
              <a:rPr lang="fr-CA"/>
              <a:pPr eaLnBrk="1" hangingPunct="1"/>
              <a:t>21</a:t>
            </a:fld>
            <a:endParaRPr lang="fr-CA"/>
          </a:p>
        </p:txBody>
      </p:sp>
      <p:sp>
        <p:nvSpPr>
          <p:cNvPr id="4096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3200" u="sng" smtClean="0"/>
              <a:t/>
            </a:r>
            <a:br>
              <a:rPr lang="en-GB" sz="3200" u="sng" smtClean="0"/>
            </a:br>
            <a:r>
              <a:rPr lang="en-GB" sz="3200" smtClean="0"/>
              <a:t>Example 5 (with 30% tax rate)</a:t>
            </a:r>
            <a:endParaRPr lang="en-US" sz="3200" smtClean="0"/>
          </a:p>
        </p:txBody>
      </p:sp>
      <p:sp>
        <p:nvSpPr>
          <p:cNvPr id="4096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en-GB" dirty="0" smtClean="0"/>
              <a:t>Solve for </a:t>
            </a:r>
            <a:r>
              <a:rPr lang="en-GB" dirty="0" err="1" smtClean="0"/>
              <a:t>i</a:t>
            </a:r>
            <a:r>
              <a:rPr lang="en-GB" baseline="-25000" dirty="0" err="1" smtClean="0"/>
              <a:t>c</a:t>
            </a:r>
            <a:r>
              <a:rPr lang="en-GB" dirty="0" smtClean="0"/>
              <a:t> and </a:t>
            </a:r>
            <a:r>
              <a:rPr lang="en-GB" dirty="0" err="1" smtClean="0"/>
              <a:t>i</a:t>
            </a:r>
            <a:r>
              <a:rPr lang="en-GB" baseline="-25000" dirty="0" err="1" smtClean="0"/>
              <a:t>r</a:t>
            </a:r>
            <a:r>
              <a:rPr lang="en-GB" dirty="0" smtClean="0"/>
              <a:t> </a:t>
            </a:r>
          </a:p>
          <a:p>
            <a:pPr eaLnBrk="1" hangingPunct="1">
              <a:buFont typeface="Wingdings" pitchFamily="2" charset="2"/>
              <a:buNone/>
            </a:pPr>
            <a:r>
              <a:rPr lang="en-GB" u="sng" dirty="0" smtClean="0"/>
              <a:t>Using the Present Worth Approach</a:t>
            </a:r>
          </a:p>
          <a:p>
            <a:pPr eaLnBrk="1" hangingPunct="1">
              <a:buFont typeface="Wingdings" pitchFamily="2" charset="2"/>
              <a:buNone/>
            </a:pPr>
            <a:r>
              <a:rPr lang="en-GB" dirty="0" smtClean="0"/>
              <a:t>1000 = 150 (1-0.3)(P/</a:t>
            </a:r>
            <a:r>
              <a:rPr lang="en-GB" dirty="0" err="1" smtClean="0"/>
              <a:t>A,i</a:t>
            </a:r>
            <a:r>
              <a:rPr lang="en-GB" dirty="0" smtClean="0"/>
              <a:t>*,3)+ 1000(P/</a:t>
            </a:r>
            <a:r>
              <a:rPr lang="en-GB" dirty="0" err="1" smtClean="0"/>
              <a:t>F,i</a:t>
            </a:r>
            <a:r>
              <a:rPr lang="en-GB" dirty="0" smtClean="0"/>
              <a:t>*,3)</a:t>
            </a:r>
          </a:p>
          <a:p>
            <a:pPr eaLnBrk="1" hangingPunct="1">
              <a:buFont typeface="Wingdings" pitchFamily="2" charset="2"/>
              <a:buNone/>
            </a:pPr>
            <a:r>
              <a:rPr lang="en-GB" dirty="0" smtClean="0"/>
              <a:t>			</a:t>
            </a:r>
            <a:r>
              <a:rPr lang="en-GB" b="1" dirty="0" err="1" smtClean="0"/>
              <a:t>i</a:t>
            </a:r>
            <a:r>
              <a:rPr lang="en-GB" b="1" dirty="0" smtClean="0"/>
              <a:t>* = 10.5%  (=</a:t>
            </a:r>
            <a:r>
              <a:rPr lang="en-GB" b="1" dirty="0" err="1" smtClean="0"/>
              <a:t>i</a:t>
            </a:r>
            <a:r>
              <a:rPr lang="en-GB" b="1" baseline="-25000" dirty="0" err="1" smtClean="0"/>
              <a:t>c</a:t>
            </a:r>
            <a:r>
              <a:rPr lang="en-GB" b="1" dirty="0" smtClean="0"/>
              <a:t>)</a:t>
            </a:r>
          </a:p>
          <a:p>
            <a:pPr eaLnBrk="1" hangingPunct="1">
              <a:buFont typeface="Wingdings" pitchFamily="2" charset="2"/>
              <a:buNone/>
            </a:pPr>
            <a:r>
              <a:rPr lang="en-GB" dirty="0" smtClean="0"/>
              <a:t>From	 </a:t>
            </a:r>
            <a:r>
              <a:rPr lang="en-GB" b="1" dirty="0" err="1" smtClean="0"/>
              <a:t>i</a:t>
            </a:r>
            <a:r>
              <a:rPr lang="en-GB" b="1" baseline="-25000" dirty="0" err="1" smtClean="0"/>
              <a:t>r</a:t>
            </a:r>
            <a:r>
              <a:rPr lang="en-GB" b="1" dirty="0" smtClean="0"/>
              <a:t> = (1 +</a:t>
            </a:r>
            <a:r>
              <a:rPr lang="en-GB" b="1" dirty="0" err="1" smtClean="0"/>
              <a:t>i</a:t>
            </a:r>
            <a:r>
              <a:rPr lang="en-GB" b="1" baseline="-25000" dirty="0" err="1" smtClean="0"/>
              <a:t>c</a:t>
            </a:r>
            <a:r>
              <a:rPr lang="en-GB" b="1" dirty="0" smtClean="0"/>
              <a:t>) /(1 + f) - 1</a:t>
            </a:r>
          </a:p>
          <a:p>
            <a:pPr algn="ctr" eaLnBrk="1" hangingPunct="1">
              <a:buFont typeface="Wingdings" pitchFamily="2" charset="2"/>
              <a:buNone/>
            </a:pPr>
            <a:r>
              <a:rPr lang="en-GB" b="1" dirty="0" err="1" smtClean="0"/>
              <a:t>i</a:t>
            </a:r>
            <a:r>
              <a:rPr lang="en-GB" b="1" baseline="-25000" dirty="0" err="1" smtClean="0"/>
              <a:t>r</a:t>
            </a:r>
            <a:r>
              <a:rPr lang="en-GB" b="1" dirty="0" smtClean="0"/>
              <a:t> = (1 +0.105) /(1 + 0.1) - 1</a:t>
            </a:r>
          </a:p>
          <a:p>
            <a:pPr eaLnBrk="1" hangingPunct="1">
              <a:buFont typeface="Wingdings" pitchFamily="2" charset="2"/>
              <a:buNone/>
            </a:pPr>
            <a:r>
              <a:rPr lang="en-GB" b="1" dirty="0" smtClean="0"/>
              <a:t>			 </a:t>
            </a:r>
            <a:r>
              <a:rPr lang="en-GB" b="1" dirty="0" err="1" smtClean="0"/>
              <a:t>i</a:t>
            </a:r>
            <a:r>
              <a:rPr lang="en-GB" b="1" baseline="-25000" dirty="0" err="1" smtClean="0"/>
              <a:t>r</a:t>
            </a:r>
            <a:r>
              <a:rPr lang="en-GB" b="1" dirty="0" smtClean="0"/>
              <a:t> = 0.0045 or 0.45% </a:t>
            </a:r>
          </a:p>
          <a:p>
            <a:pPr eaLnBrk="1" hangingPunct="1">
              <a:buFont typeface="Wingdings" pitchFamily="2" charset="2"/>
              <a:buNone/>
            </a:pPr>
            <a:r>
              <a:rPr lang="en-GB" dirty="0" smtClean="0"/>
              <a:t>(compare with 4.55% on previous slide)</a:t>
            </a:r>
            <a:endParaRPr lang="en-US" dirty="0" smtClean="0"/>
          </a:p>
          <a:p>
            <a:pPr eaLnBrk="1" hangingPunct="1"/>
            <a:endParaRPr lang="en-US" dirty="0" smtClean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en-CA" smtClean="0"/>
              <a:t>Topic 10: Decision-making with price changes</a:t>
            </a:r>
            <a:endParaRPr lang="fr-CA"/>
          </a:p>
        </p:txBody>
      </p:sp>
      <p:sp>
        <p:nvSpPr>
          <p:cNvPr id="41987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1518CE85-9F85-4469-B0A3-64D6D176DDC0}" type="slidenum">
              <a:rPr lang="fr-CA"/>
              <a:pPr eaLnBrk="1" hangingPunct="1"/>
              <a:t>22</a:t>
            </a:fld>
            <a:endParaRPr lang="fr-CA"/>
          </a:p>
        </p:txBody>
      </p:sp>
      <p:sp>
        <p:nvSpPr>
          <p:cNvPr id="4198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mtClean="0"/>
              <a:t>Example 6</a:t>
            </a:r>
            <a:endParaRPr lang="en-US" smtClean="0"/>
          </a:p>
        </p:txBody>
      </p:sp>
      <p:sp>
        <p:nvSpPr>
          <p:cNvPr id="4198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smtClean="0"/>
              <a:t>A = Annual interest income is fully responsive to inflation</a:t>
            </a:r>
          </a:p>
          <a:p>
            <a:pPr eaLnBrk="1" hangingPunct="1"/>
            <a:r>
              <a:rPr lang="en-GB" smtClean="0"/>
              <a:t>Inflation (f) = 10%</a:t>
            </a:r>
          </a:p>
          <a:p>
            <a:pPr eaLnBrk="1" hangingPunct="1"/>
            <a:r>
              <a:rPr lang="en-GB" smtClean="0"/>
              <a:t>P = $1,000 which is also fully responsive to inflation</a:t>
            </a:r>
          </a:p>
          <a:p>
            <a:pPr eaLnBrk="1" hangingPunct="1"/>
            <a:r>
              <a:rPr lang="en-GB" smtClean="0"/>
              <a:t>F = $1,000 </a:t>
            </a:r>
          </a:p>
          <a:p>
            <a:pPr eaLnBrk="1" hangingPunct="1"/>
            <a:r>
              <a:rPr lang="en-GB" smtClean="0"/>
              <a:t>N = 3 years</a:t>
            </a:r>
          </a:p>
          <a:p>
            <a:pPr eaLnBrk="1" hangingPunct="1"/>
            <a:r>
              <a:rPr lang="en-GB" smtClean="0"/>
              <a:t>Find i</a:t>
            </a:r>
            <a:r>
              <a:rPr lang="en-GB" baseline="-25000" smtClean="0"/>
              <a:t>c</a:t>
            </a:r>
            <a:r>
              <a:rPr lang="en-GB" smtClean="0"/>
              <a:t> and i</a:t>
            </a:r>
            <a:r>
              <a:rPr lang="en-GB" baseline="-25000" smtClean="0"/>
              <a:t>r</a:t>
            </a:r>
            <a:endParaRPr lang="en-US" baseline="-25000" smtClean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en-CA" smtClean="0"/>
              <a:t>Topic 10: Decision-making with price changes</a:t>
            </a:r>
            <a:endParaRPr lang="fr-CA"/>
          </a:p>
        </p:txBody>
      </p:sp>
      <p:sp>
        <p:nvSpPr>
          <p:cNvPr id="43011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DCC55C9C-0384-4DE5-A751-0C4421ABB0DE}" type="slidenum">
              <a:rPr lang="fr-CA"/>
              <a:pPr eaLnBrk="1" hangingPunct="1"/>
              <a:t>23</a:t>
            </a:fld>
            <a:endParaRPr lang="fr-CA"/>
          </a:p>
        </p:txBody>
      </p:sp>
      <p:sp>
        <p:nvSpPr>
          <p:cNvPr id="4301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mtClean="0"/>
              <a:t>Example 6 cont’d</a:t>
            </a:r>
            <a:endParaRPr lang="en-US" smtClean="0"/>
          </a:p>
        </p:txBody>
      </p:sp>
      <p:sp>
        <p:nvSpPr>
          <p:cNvPr id="4301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en-GB" u="sng" smtClean="0"/>
              <a:t>Using the Present Worth Approach</a:t>
            </a:r>
          </a:p>
          <a:p>
            <a:pPr eaLnBrk="1" hangingPunct="1">
              <a:buFont typeface="Wingdings" pitchFamily="2" charset="2"/>
              <a:buNone/>
            </a:pPr>
            <a:r>
              <a:rPr lang="en-GB" smtClean="0"/>
              <a:t>	1000 = 150(1+f)(P/F,i*,1) </a:t>
            </a:r>
          </a:p>
          <a:p>
            <a:pPr eaLnBrk="1" hangingPunct="1">
              <a:buFont typeface="Wingdings" pitchFamily="2" charset="2"/>
              <a:buNone/>
            </a:pPr>
            <a:r>
              <a:rPr lang="en-GB" smtClean="0"/>
              <a:t>		+ 150(1+f)</a:t>
            </a:r>
            <a:r>
              <a:rPr lang="en-GB" baseline="30000" smtClean="0"/>
              <a:t>2</a:t>
            </a:r>
            <a:r>
              <a:rPr lang="en-GB" smtClean="0"/>
              <a:t>(P/F,i*,2) </a:t>
            </a:r>
          </a:p>
          <a:p>
            <a:pPr eaLnBrk="1" hangingPunct="1">
              <a:buFont typeface="Wingdings" pitchFamily="2" charset="2"/>
              <a:buNone/>
            </a:pPr>
            <a:r>
              <a:rPr lang="en-GB" smtClean="0"/>
              <a:t>	+ 150(1+f)</a:t>
            </a:r>
            <a:r>
              <a:rPr lang="en-GB" baseline="30000" smtClean="0"/>
              <a:t>3</a:t>
            </a:r>
            <a:r>
              <a:rPr lang="en-GB" smtClean="0"/>
              <a:t>(P/F,i*,3) + 1000(1+f)</a:t>
            </a:r>
            <a:r>
              <a:rPr lang="en-GB" baseline="30000" smtClean="0"/>
              <a:t>3</a:t>
            </a:r>
            <a:r>
              <a:rPr lang="en-GB" smtClean="0"/>
              <a:t>(P/F,i*,3)</a:t>
            </a:r>
          </a:p>
          <a:p>
            <a:pPr eaLnBrk="1" hangingPunct="1">
              <a:buFont typeface="Wingdings" pitchFamily="2" charset="2"/>
              <a:buNone/>
            </a:pPr>
            <a:r>
              <a:rPr lang="en-GB" smtClean="0"/>
              <a:t>	Solve for i*:  i* = 26.5%  (=i</a:t>
            </a:r>
            <a:r>
              <a:rPr lang="en-GB" baseline="-25000" smtClean="0"/>
              <a:t>c</a:t>
            </a:r>
            <a:r>
              <a:rPr lang="en-GB" smtClean="0"/>
              <a:t>)</a:t>
            </a:r>
          </a:p>
          <a:p>
            <a:pPr eaLnBrk="1" hangingPunct="1">
              <a:buFont typeface="Wingdings" pitchFamily="2" charset="2"/>
              <a:buNone/>
            </a:pPr>
            <a:r>
              <a:rPr lang="en-GB" smtClean="0"/>
              <a:t>	From i</a:t>
            </a:r>
            <a:r>
              <a:rPr lang="en-GB" baseline="-25000" smtClean="0"/>
              <a:t>r</a:t>
            </a:r>
            <a:r>
              <a:rPr lang="en-GB" smtClean="0"/>
              <a:t> = (1 +i</a:t>
            </a:r>
            <a:r>
              <a:rPr lang="en-GB" baseline="-25000" smtClean="0"/>
              <a:t>c</a:t>
            </a:r>
            <a:r>
              <a:rPr lang="en-GB" smtClean="0"/>
              <a:t>) /(1 + f) - 1</a:t>
            </a:r>
          </a:p>
          <a:p>
            <a:pPr eaLnBrk="1" hangingPunct="1">
              <a:buFont typeface="Wingdings" pitchFamily="2" charset="2"/>
              <a:buNone/>
            </a:pPr>
            <a:r>
              <a:rPr lang="en-GB" smtClean="0"/>
              <a:t>		    i</a:t>
            </a:r>
            <a:r>
              <a:rPr lang="en-GB" baseline="-25000" smtClean="0"/>
              <a:t>r </a:t>
            </a:r>
            <a:r>
              <a:rPr lang="en-GB" smtClean="0"/>
              <a:t>= (1 +0.265) /(1 + 0.1) - 1</a:t>
            </a:r>
          </a:p>
          <a:p>
            <a:pPr eaLnBrk="1" hangingPunct="1">
              <a:buFont typeface="Wingdings" pitchFamily="2" charset="2"/>
              <a:buNone/>
            </a:pPr>
            <a:r>
              <a:rPr lang="en-GB" smtClean="0"/>
              <a:t>		       = 0.15 or 15.0%</a:t>
            </a:r>
            <a:endParaRPr lang="en-US" smtClean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en-CA" smtClean="0"/>
              <a:t>Topic 10: Decision-making with price changes</a:t>
            </a:r>
            <a:endParaRPr lang="fr-CA"/>
          </a:p>
        </p:txBody>
      </p:sp>
      <p:sp>
        <p:nvSpPr>
          <p:cNvPr id="44035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39C1302A-7A2C-4C0B-8E06-77614AB9A300}" type="slidenum">
              <a:rPr lang="fr-CA"/>
              <a:pPr eaLnBrk="1" hangingPunct="1"/>
              <a:t>24</a:t>
            </a:fld>
            <a:endParaRPr lang="fr-CA"/>
          </a:p>
        </p:txBody>
      </p:sp>
      <p:sp>
        <p:nvSpPr>
          <p:cNvPr id="4403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Example 7 – Education Fund</a:t>
            </a:r>
          </a:p>
        </p:txBody>
      </p:sp>
      <p:sp>
        <p:nvSpPr>
          <p:cNvPr id="44037" name="Rectangle 5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GB" sz="2000" smtClean="0"/>
              <a:t>You wish to set up an education fund </a:t>
            </a:r>
            <a:r>
              <a:rPr lang="en-GB" sz="2000" b="1" smtClean="0"/>
              <a:t>TODAY</a:t>
            </a:r>
            <a:r>
              <a:rPr lang="en-GB" sz="2000" smtClean="0"/>
              <a:t> for a child who will attend college in 10 years.</a:t>
            </a:r>
          </a:p>
          <a:p>
            <a:pPr eaLnBrk="1" hangingPunct="1">
              <a:lnSpc>
                <a:spcPct val="80000"/>
              </a:lnSpc>
            </a:pPr>
            <a:r>
              <a:rPr lang="en-GB" sz="2000" smtClean="0"/>
              <a:t>Each of the 4 college years will cost $9,000 in </a:t>
            </a:r>
            <a:r>
              <a:rPr lang="en-GB" sz="2000" u="sng" smtClean="0"/>
              <a:t>today</a:t>
            </a:r>
            <a:r>
              <a:rPr lang="en-GB" sz="2000" smtClean="0"/>
              <a:t> dollars.</a:t>
            </a:r>
          </a:p>
          <a:p>
            <a:pPr eaLnBrk="1" hangingPunct="1">
              <a:lnSpc>
                <a:spcPct val="80000"/>
              </a:lnSpc>
            </a:pPr>
            <a:r>
              <a:rPr lang="en-GB" sz="2000" smtClean="0"/>
              <a:t>Annual college costs are fully responsive to price changes and inflation is projected to be 8% per year for the next 50 years.</a:t>
            </a:r>
          </a:p>
          <a:p>
            <a:pPr eaLnBrk="1" hangingPunct="1">
              <a:lnSpc>
                <a:spcPct val="80000"/>
              </a:lnSpc>
            </a:pPr>
            <a:r>
              <a:rPr lang="en-GB" sz="2000" smtClean="0"/>
              <a:t>The education fund is expected to earn 12% interest compounded annually.</a:t>
            </a:r>
          </a:p>
          <a:p>
            <a:pPr eaLnBrk="1" hangingPunct="1">
              <a:lnSpc>
                <a:spcPct val="80000"/>
              </a:lnSpc>
            </a:pPr>
            <a:r>
              <a:rPr lang="en-GB" sz="2000" smtClean="0"/>
              <a:t>Assume that annual college payments are made in a lump sum at the beginning of each of the four (4) academic years.</a:t>
            </a:r>
            <a:endParaRPr lang="en-GB" sz="2000" u="sng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GB" sz="2000" smtClean="0"/>
              <a:t>	</a:t>
            </a:r>
            <a:r>
              <a:rPr lang="en-GB" sz="2400" b="1" i="1" smtClean="0">
                <a:solidFill>
                  <a:schemeClr val="hlink"/>
                </a:solidFill>
              </a:rPr>
              <a:t>How much money must you deposit in the education fund at the end of each of the next 10 years (with the first deposit in one year from today)?</a:t>
            </a:r>
            <a:endParaRPr lang="en-US" sz="2400" b="1" i="1" smtClean="0">
              <a:solidFill>
                <a:schemeClr val="hlink"/>
              </a:solidFill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4"/>
          <p:cNvSpPr>
            <a:spLocks noGrp="1" noChangeArrowheads="1"/>
          </p:cNvSpPr>
          <p:nvPr>
            <p:ph type="title"/>
          </p:nvPr>
        </p:nvSpPr>
        <p:spPr>
          <a:xfrm>
            <a:off x="914400" y="381000"/>
            <a:ext cx="7267575" cy="914400"/>
          </a:xfrm>
        </p:spPr>
        <p:txBody>
          <a:bodyPr/>
          <a:lstStyle/>
          <a:p>
            <a:pPr eaLnBrk="1" hangingPunct="1"/>
            <a:r>
              <a:rPr lang="en-US" smtClean="0"/>
              <a:t>Example 7 – Education Fund</a:t>
            </a:r>
            <a:r>
              <a:rPr lang="en-GB" b="1" smtClean="0">
                <a:solidFill>
                  <a:schemeClr val="folHlink"/>
                </a:solidFill>
              </a:rPr>
              <a:t> </a:t>
            </a:r>
            <a:endParaRPr lang="en-US" b="1" smtClean="0">
              <a:solidFill>
                <a:schemeClr val="folHlink"/>
              </a:solidFill>
            </a:endParaRPr>
          </a:p>
        </p:txBody>
      </p:sp>
      <p:graphicFrame>
        <p:nvGraphicFramePr>
          <p:cNvPr id="29844" name="Group 148"/>
          <p:cNvGraphicFramePr>
            <a:graphicFrameLocks noGrp="1"/>
          </p:cNvGraphicFramePr>
          <p:nvPr/>
        </p:nvGraphicFramePr>
        <p:xfrm>
          <a:off x="762000" y="1600200"/>
          <a:ext cx="7543800" cy="3729038"/>
        </p:xfrm>
        <a:graphic>
          <a:graphicData uri="http://schemas.openxmlformats.org/drawingml/2006/table">
            <a:tbl>
              <a:tblPr/>
              <a:tblGrid>
                <a:gridCol w="1066800"/>
                <a:gridCol w="2743200"/>
                <a:gridCol w="3733800"/>
              </a:tblGrid>
              <a:tr h="7016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College Year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Cost of College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(Actual College Year Dollars)</a:t>
                      </a:r>
                      <a:endParaRPr kumimoji="0" lang="en-GB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PW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(at the beginning of the First College Year)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75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First</a:t>
                      </a:r>
                      <a:endParaRPr kumimoji="0" lang="en-GB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9000(F/P,8%,10) = $19,431</a:t>
                      </a:r>
                      <a:endParaRPr kumimoji="0" lang="en-GB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19,431(P/F,12%,0) = $19,431</a:t>
                      </a:r>
                      <a:endParaRPr kumimoji="0" lang="en-GB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75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Second</a:t>
                      </a:r>
                      <a:endParaRPr kumimoji="0" lang="en-GB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9000(F/P,8%,11) = 20,985</a:t>
                      </a:r>
                      <a:endParaRPr kumimoji="0" lang="en-GB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20,985(P/F,12%,1) = 18,737</a:t>
                      </a:r>
                      <a:endParaRPr kumimoji="0" lang="en-GB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75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Third</a:t>
                      </a:r>
                      <a:endParaRPr kumimoji="0" lang="en-GB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9000(F/P,8%,12) = 22,664</a:t>
                      </a:r>
                      <a:endParaRPr kumimoji="0" lang="en-GB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22,664(P/F,12%,2) = 18,068</a:t>
                      </a:r>
                      <a:endParaRPr kumimoji="0" lang="en-GB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90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Fourth</a:t>
                      </a:r>
                      <a:endParaRPr kumimoji="0" lang="en-GB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9000(F/P,8%,13) = 24,477</a:t>
                      </a:r>
                      <a:endParaRPr kumimoji="0" lang="en-GB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24,477(P/F,12%,3) = 17,422</a:t>
                      </a:r>
                      <a:endParaRPr kumimoji="0" lang="en-GB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86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endParaRPr kumimoji="0" lang="fr-CA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428750" algn="ctr"/>
                        </a:tabLst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TOTAL = $87,557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TOTAL = $73,658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8188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itchFamily="18" charset="2"/>
                        <a:buNone/>
                        <a:tabLst>
                          <a:tab pos="330200" algn="ctr"/>
                          <a:tab pos="457200" algn="ctr"/>
                        </a:tabLst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itchFamily="18" charset="2"/>
                        <a:buNone/>
                        <a:tabLst>
                          <a:tab pos="330200" algn="ctr"/>
                          <a:tab pos="457200" algn="ctr"/>
                        </a:tabLst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The 10-year annuity becomes: A = F(A/F,12%,10)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itchFamily="18" charset="2"/>
                        <a:buNone/>
                        <a:tabLst>
                          <a:tab pos="330200" algn="ctr"/>
                          <a:tab pos="457200" algn="ctr"/>
                        </a:tabLst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73,658(0.057) = $4,199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5091" name="Footer Placeholder 1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en-CA" smtClean="0"/>
              <a:t>Topic 10: Decision-making with price changes</a:t>
            </a:r>
            <a:endParaRPr lang="fr-CA"/>
          </a:p>
        </p:txBody>
      </p:sp>
      <p:sp>
        <p:nvSpPr>
          <p:cNvPr id="45092" name="Slide Number Placeholder 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20F17825-7946-4C44-91C9-0D6E08F078C2}" type="slidenum">
              <a:rPr lang="fr-CA"/>
              <a:pPr eaLnBrk="1" hangingPunct="1"/>
              <a:t>25</a:t>
            </a:fld>
            <a:endParaRPr lang="fr-CA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5EDBD31-5775-4905-B8C7-763BDF3CB8EF}" type="slidenum">
              <a:rPr lang="fr-CA" smtClean="0">
                <a:solidFill>
                  <a:srgbClr val="000000"/>
                </a:solidFill>
              </a:rPr>
              <a:pPr>
                <a:defRPr/>
              </a:pPr>
              <a:t>26</a:t>
            </a:fld>
            <a:endParaRPr lang="fr-CA">
              <a:solidFill>
                <a:srgbClr val="000000"/>
              </a:solidFill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9904857"/>
              </p:ext>
            </p:extLst>
          </p:nvPr>
        </p:nvGraphicFramePr>
        <p:xfrm>
          <a:off x="609600" y="152400"/>
          <a:ext cx="7924801" cy="6020299"/>
        </p:xfrm>
        <a:graphic>
          <a:graphicData uri="http://schemas.openxmlformats.org/drawingml/2006/table">
            <a:tbl>
              <a:tblPr firstRow="1" firstCol="1" bandRow="1"/>
              <a:tblGrid>
                <a:gridCol w="2530587"/>
                <a:gridCol w="1045110"/>
                <a:gridCol w="1045110"/>
                <a:gridCol w="1130363"/>
                <a:gridCol w="1150602"/>
                <a:gridCol w="1023029"/>
              </a:tblGrid>
              <a:tr h="473556">
                <a:tc gridSpan="6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CA" sz="1600" b="1" u="sng" dirty="0" err="1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Before</a:t>
                      </a:r>
                      <a:r>
                        <a:rPr lang="fr-CA" sz="1600" b="1" u="sng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- and </a:t>
                      </a:r>
                      <a:r>
                        <a:rPr lang="fr-CA" sz="1600" b="1" u="sng" dirty="0" err="1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After-Tax</a:t>
                      </a:r>
                      <a:r>
                        <a:rPr lang="fr-CA" sz="1600" b="1" u="sng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 Cash </a:t>
                      </a:r>
                      <a:r>
                        <a:rPr lang="fr-CA" sz="1600" b="1" u="sng" dirty="0" err="1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Flows</a:t>
                      </a:r>
                      <a:endParaRPr lang="en-CA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34530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CA" sz="8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CA" sz="1000" b="1" u="sng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END OF YEAR</a:t>
                      </a:r>
                      <a:endParaRPr lang="en-CA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3420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CA" sz="8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CA" sz="1000" b="1" u="sng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0</a:t>
                      </a:r>
                      <a:endParaRPr lang="en-CA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CA" sz="1000" b="1" u="sng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1</a:t>
                      </a:r>
                      <a:endParaRPr lang="en-CA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CA" sz="1000" b="1" u="sng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2</a:t>
                      </a:r>
                      <a:endParaRPr lang="en-CA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CA" sz="1000" b="1" u="sng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3</a:t>
                      </a:r>
                      <a:endParaRPr lang="en-CA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CA" sz="1000" b="1" u="sng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4</a:t>
                      </a:r>
                      <a:endParaRPr lang="en-CA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939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2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Annual revenues (AR) (Actual $)</a:t>
                      </a:r>
                      <a:endParaRPr lang="en-C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939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2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Annual costs (AC) (Actual $)</a:t>
                      </a:r>
                      <a:endParaRPr lang="en-C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939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2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1. BTCF "Operations" (Actual $)</a:t>
                      </a:r>
                      <a:endParaRPr lang="en-C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AA</a:t>
                      </a:r>
                      <a:endParaRPr lang="en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BB</a:t>
                      </a:r>
                      <a:endParaRPr lang="en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939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2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2. BTCF "SV" (Actual $)</a:t>
                      </a:r>
                      <a:endParaRPr lang="en-C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CC</a:t>
                      </a:r>
                      <a:endParaRPr lang="en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939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2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3. BTCF "Working Capital" (Actual $)</a:t>
                      </a:r>
                      <a:endParaRPr lang="en-C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939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2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4. Total BTCF (Actual $) </a:t>
                      </a:r>
                      <a:endParaRPr lang="en-C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DD</a:t>
                      </a:r>
                      <a:endParaRPr lang="en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939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2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5. BTCF "Operations" (Constant $)</a:t>
                      </a:r>
                      <a:endParaRPr lang="en-C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EE</a:t>
                      </a:r>
                      <a:endParaRPr lang="en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</a:tr>
              <a:tr h="28939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2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6. BTCF "SV" (Constant $)</a:t>
                      </a:r>
                      <a:endParaRPr lang="en-C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FF</a:t>
                      </a:r>
                      <a:endParaRPr lang="en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</a:tr>
              <a:tr h="28939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2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7. BTCF "Working Capital" (Constant $)</a:t>
                      </a:r>
                      <a:endParaRPr lang="en-C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</a:tr>
              <a:tr h="28939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2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8. Total BTCF (Constant $)</a:t>
                      </a:r>
                      <a:endParaRPr lang="en-C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</a:tr>
              <a:tr h="28939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2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9. Annual Depreciation</a:t>
                      </a:r>
                      <a:endParaRPr lang="en-C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GG</a:t>
                      </a:r>
                      <a:endParaRPr lang="en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HH</a:t>
                      </a:r>
                      <a:endParaRPr lang="en-C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939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2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10. Interest on loan</a:t>
                      </a:r>
                      <a:endParaRPr lang="en-C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II</a:t>
                      </a:r>
                      <a:endParaRPr lang="en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939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2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11. Taxable Operating Income</a:t>
                      </a:r>
                      <a:endParaRPr lang="en-C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939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2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12. Taxes on Operating Income</a:t>
                      </a:r>
                      <a:endParaRPr lang="en-C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JJ</a:t>
                      </a:r>
                      <a:endParaRPr lang="en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939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2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13. Capital gains</a:t>
                      </a:r>
                      <a:endParaRPr lang="en-C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KK</a:t>
                      </a:r>
                      <a:endParaRPr lang="en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939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2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14. Taxes on capital gains</a:t>
                      </a:r>
                      <a:endParaRPr lang="en-C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10: Decision-making with price changes</a:t>
            </a:r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640565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5EDBD31-5775-4905-B8C7-763BDF3CB8EF}" type="slidenum">
              <a:rPr lang="fr-CA" smtClean="0">
                <a:solidFill>
                  <a:srgbClr val="000000"/>
                </a:solidFill>
              </a:rPr>
              <a:pPr>
                <a:defRPr/>
              </a:pPr>
              <a:t>27</a:t>
            </a:fld>
            <a:endParaRPr lang="fr-CA">
              <a:solidFill>
                <a:srgbClr val="000000"/>
              </a:solidFill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3353774"/>
              </p:ext>
            </p:extLst>
          </p:nvPr>
        </p:nvGraphicFramePr>
        <p:xfrm>
          <a:off x="685800" y="762000"/>
          <a:ext cx="7924801" cy="5291404"/>
        </p:xfrm>
        <a:graphic>
          <a:graphicData uri="http://schemas.openxmlformats.org/drawingml/2006/table">
            <a:tbl>
              <a:tblPr firstRow="1" firstCol="1" bandRow="1"/>
              <a:tblGrid>
                <a:gridCol w="2530587"/>
                <a:gridCol w="1045110"/>
                <a:gridCol w="1045110"/>
                <a:gridCol w="1130363"/>
                <a:gridCol w="1150602"/>
                <a:gridCol w="1023029"/>
              </a:tblGrid>
              <a:tr h="455814">
                <a:tc gridSpan="6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CA" sz="1600" b="1" u="sng" dirty="0" err="1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Before</a:t>
                      </a:r>
                      <a:r>
                        <a:rPr lang="fr-CA" sz="1600" b="1" u="sng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- and </a:t>
                      </a:r>
                      <a:r>
                        <a:rPr lang="fr-CA" sz="1600" b="1" u="sng" dirty="0" err="1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After-Tax</a:t>
                      </a:r>
                      <a:r>
                        <a:rPr lang="fr-CA" sz="1600" b="1" u="sng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 Cash </a:t>
                      </a:r>
                      <a:r>
                        <a:rPr lang="fr-CA" sz="1600" b="1" u="sng" dirty="0" err="1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Flows</a:t>
                      </a:r>
                      <a:endParaRPr lang="en-CA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33236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CA" sz="8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CA" sz="1000" b="1" u="sng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END OF YEAR</a:t>
                      </a:r>
                      <a:endParaRPr lang="en-CA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3292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CA" sz="8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CA" sz="1000" b="1" u="sng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0</a:t>
                      </a:r>
                      <a:endParaRPr lang="en-CA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CA" sz="1000" b="1" u="sng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1</a:t>
                      </a:r>
                      <a:endParaRPr lang="en-CA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CA" sz="1000" b="1" u="sng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2</a:t>
                      </a:r>
                      <a:endParaRPr lang="en-CA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CA" sz="1000" b="1" u="sng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3</a:t>
                      </a:r>
                      <a:endParaRPr lang="en-CA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CA" sz="1000" b="1" u="sng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4</a:t>
                      </a:r>
                      <a:endParaRPr lang="en-CA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855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2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15. Recaptured depreciation</a:t>
                      </a:r>
                      <a:endParaRPr lang="en-C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LL</a:t>
                      </a:r>
                      <a:endParaRPr lang="en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855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2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16. Taxes on recaptured dep.</a:t>
                      </a:r>
                      <a:endParaRPr lang="en-C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MM</a:t>
                      </a:r>
                      <a:endParaRPr lang="en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855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2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17. ATCF "Operations" (Actual $)</a:t>
                      </a:r>
                      <a:endParaRPr lang="en-C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NN</a:t>
                      </a:r>
                      <a:endParaRPr lang="en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855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2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18. ATCF "Operations" (Constant $)</a:t>
                      </a:r>
                      <a:endParaRPr lang="en-C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</a:tr>
              <a:tr h="27855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2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19. ATCF "SV" (Actual $)</a:t>
                      </a:r>
                      <a:endParaRPr lang="en-C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855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2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20. ATCF "SV" (Constant $)</a:t>
                      </a:r>
                      <a:endParaRPr lang="en-C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</a:tr>
              <a:tr h="27855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2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21. ATCF "Working Capital" (Actual $)</a:t>
                      </a:r>
                      <a:endParaRPr lang="en-C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855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2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22. ATCF "Working Capital" (Constant $)</a:t>
                      </a:r>
                      <a:endParaRPr lang="en-C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</a:tr>
              <a:tr h="27855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2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23. Total ATCF (Actual $)</a:t>
                      </a:r>
                      <a:endParaRPr lang="en-C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OO</a:t>
                      </a:r>
                      <a:endParaRPr lang="en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855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2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24. Total ATCF (Constant $)</a:t>
                      </a:r>
                      <a:endParaRPr lang="en-C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PP</a:t>
                      </a:r>
                      <a:endParaRPr lang="en-C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QQ</a:t>
                      </a:r>
                      <a:endParaRPr lang="en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</a:tr>
              <a:tr h="27855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25. (=R10.) Interest on loan</a:t>
                      </a:r>
                      <a:endParaRPr lang="en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RR</a:t>
                      </a:r>
                      <a:endParaRPr lang="en-C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855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2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26. Loan repayment</a:t>
                      </a:r>
                      <a:endParaRPr lang="en-C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SS</a:t>
                      </a:r>
                      <a:endParaRPr lang="en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855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2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27. CFOE (Actual $)</a:t>
                      </a:r>
                      <a:endParaRPr lang="en-C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TT</a:t>
                      </a:r>
                      <a:endParaRPr lang="en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121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2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28. CFOE (Constant $)</a:t>
                      </a:r>
                      <a:endParaRPr lang="en-C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UU</a:t>
                      </a:r>
                      <a:endParaRPr lang="en-C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CA" sz="1200" b="1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en-C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5274" marR="35274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10: Decision-making with price changes</a:t>
            </a:r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982922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4241" name="Group 44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2014779"/>
              </p:ext>
            </p:extLst>
          </p:nvPr>
        </p:nvGraphicFramePr>
        <p:xfrm>
          <a:off x="823913" y="1676400"/>
          <a:ext cx="7862887" cy="4389439"/>
        </p:xfrm>
        <a:graphic>
          <a:graphicData uri="http://schemas.openxmlformats.org/drawingml/2006/table">
            <a:tbl>
              <a:tblPr/>
              <a:tblGrid>
                <a:gridCol w="254000"/>
                <a:gridCol w="979487"/>
                <a:gridCol w="914400"/>
                <a:gridCol w="903288"/>
                <a:gridCol w="663575"/>
                <a:gridCol w="1077912"/>
                <a:gridCol w="958850"/>
                <a:gridCol w="1055688"/>
                <a:gridCol w="1055687"/>
              </a:tblGrid>
              <a:tr h="1066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Y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e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r</a:t>
                      </a:r>
                      <a:endParaRPr kumimoji="0" lang="en-GB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BTCF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Nominal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(A)</a:t>
                      </a:r>
                      <a:endParaRPr kumimoji="0" lang="en-GB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BTCF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Real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(B)</a:t>
                      </a:r>
                      <a:endParaRPr kumimoji="0" lang="en-GB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Interest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on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Debt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(C)</a:t>
                      </a:r>
                      <a:endParaRPr kumimoji="0" lang="en-GB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AED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(D)</a:t>
                      </a:r>
                      <a:endParaRPr kumimoji="0" lang="en-GB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Taxable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Income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E=A-C-D</a:t>
                      </a:r>
                      <a:endParaRPr kumimoji="0" lang="en-GB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Income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Taxes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F=50%E</a:t>
                      </a:r>
                      <a:endParaRPr kumimoji="0" lang="en-GB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ATCF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Nominal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G=A-F</a:t>
                      </a:r>
                      <a:endParaRPr kumimoji="0" lang="en-GB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ATCF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Real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(H)</a:t>
                      </a:r>
                      <a:endParaRPr kumimoji="0" lang="en-GB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37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0</a:t>
                      </a:r>
                      <a:endParaRPr kumimoji="0" lang="en-GB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-2991</a:t>
                      </a:r>
                      <a:endParaRPr kumimoji="0" lang="en-GB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-2991</a:t>
                      </a:r>
                      <a:endParaRPr kumimoji="0" lang="en-GB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6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NO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Debt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--</a:t>
                      </a:r>
                      <a:endParaRPr kumimoji="0" lang="en-GB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--</a:t>
                      </a:r>
                      <a:endParaRPr kumimoji="0" lang="en-GB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--</a:t>
                      </a:r>
                      <a:endParaRPr kumimoji="0" lang="en-GB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-2991</a:t>
                      </a:r>
                      <a:endParaRPr kumimoji="0" lang="en-GB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-2991</a:t>
                      </a:r>
                      <a:endParaRPr kumimoji="0" lang="en-GB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5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1</a:t>
                      </a:r>
                      <a:endParaRPr kumimoji="0" lang="en-GB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1100</a:t>
                      </a:r>
                      <a:endParaRPr kumimoji="0" lang="en-GB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1000</a:t>
                      </a:r>
                      <a:endParaRPr kumimoji="0" lang="en-GB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598</a:t>
                      </a:r>
                      <a:endParaRPr kumimoji="0" lang="en-GB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502</a:t>
                      </a:r>
                      <a:endParaRPr kumimoji="0" lang="en-GB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251</a:t>
                      </a:r>
                      <a:endParaRPr kumimoji="0" lang="en-GB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849</a:t>
                      </a:r>
                      <a:endParaRPr kumimoji="0" lang="en-GB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771.7</a:t>
                      </a:r>
                      <a:endParaRPr kumimoji="0" lang="en-GB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38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2</a:t>
                      </a:r>
                      <a:endParaRPr kumimoji="0" lang="en-GB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1210</a:t>
                      </a:r>
                      <a:endParaRPr kumimoji="0" lang="en-GB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1000</a:t>
                      </a:r>
                      <a:endParaRPr kumimoji="0" lang="en-GB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598</a:t>
                      </a:r>
                      <a:endParaRPr kumimoji="0" lang="en-GB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612</a:t>
                      </a:r>
                      <a:endParaRPr kumimoji="0" lang="en-GB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306</a:t>
                      </a:r>
                      <a:endParaRPr kumimoji="0" lang="en-GB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904</a:t>
                      </a:r>
                      <a:endParaRPr kumimoji="0" lang="en-GB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747.1</a:t>
                      </a:r>
                      <a:endParaRPr kumimoji="0" lang="en-GB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5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3</a:t>
                      </a:r>
                      <a:endParaRPr kumimoji="0" lang="en-GB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1331</a:t>
                      </a:r>
                      <a:endParaRPr kumimoji="0" lang="en-GB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1000</a:t>
                      </a:r>
                      <a:endParaRPr kumimoji="0" lang="en-GB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598</a:t>
                      </a:r>
                      <a:endParaRPr kumimoji="0" lang="en-GB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733</a:t>
                      </a:r>
                      <a:endParaRPr kumimoji="0" lang="en-GB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367</a:t>
                      </a:r>
                      <a:endParaRPr kumimoji="0" lang="en-GB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964</a:t>
                      </a:r>
                      <a:endParaRPr kumimoji="0" lang="en-GB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724.3</a:t>
                      </a:r>
                      <a:endParaRPr kumimoji="0" lang="en-GB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22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4</a:t>
                      </a:r>
                      <a:endParaRPr kumimoji="0" lang="en-GB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1464</a:t>
                      </a:r>
                      <a:endParaRPr kumimoji="0" lang="en-GB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1000</a:t>
                      </a:r>
                      <a:endParaRPr kumimoji="0" lang="en-GB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598</a:t>
                      </a:r>
                      <a:endParaRPr kumimoji="0" lang="en-GB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866</a:t>
                      </a:r>
                      <a:endParaRPr kumimoji="0" lang="en-GB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433</a:t>
                      </a:r>
                      <a:endParaRPr kumimoji="0" lang="en-GB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1031</a:t>
                      </a:r>
                      <a:endParaRPr kumimoji="0" lang="en-GB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704.2</a:t>
                      </a:r>
                      <a:endParaRPr kumimoji="0" lang="en-GB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18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5</a:t>
                      </a:r>
                      <a:endParaRPr kumimoji="0" lang="en-GB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1611</a:t>
                      </a:r>
                      <a:endParaRPr kumimoji="0" lang="en-GB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1000</a:t>
                      </a:r>
                      <a:endParaRPr kumimoji="0" lang="en-GB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598</a:t>
                      </a:r>
                      <a:endParaRPr kumimoji="0" lang="en-GB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1013</a:t>
                      </a:r>
                      <a:endParaRPr kumimoji="0" lang="en-GB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507</a:t>
                      </a:r>
                      <a:endParaRPr kumimoji="0" lang="en-GB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1104</a:t>
                      </a:r>
                      <a:endParaRPr kumimoji="0" lang="en-GB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685.5</a:t>
                      </a:r>
                      <a:endParaRPr kumimoji="0" lang="en-GB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2308" name="Rectangle 42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GB" sz="2800" dirty="0" smtClean="0"/>
              <a:t>Example 1: Project Analysis </a:t>
            </a:r>
            <a:br>
              <a:rPr lang="en-GB" sz="2800" dirty="0" smtClean="0"/>
            </a:br>
            <a:r>
              <a:rPr lang="en-GB" sz="2800" dirty="0" smtClean="0"/>
              <a:t>($0 debt; Annual Inflation Rate = 10%)</a:t>
            </a:r>
            <a:endParaRPr lang="en-US" sz="2800" b="1" dirty="0" smtClean="0"/>
          </a:p>
        </p:txBody>
      </p:sp>
      <p:sp>
        <p:nvSpPr>
          <p:cNvPr id="52309" name="Text Box 435"/>
          <p:cNvSpPr txBox="1">
            <a:spLocks noChangeArrowheads="1"/>
          </p:cNvSpPr>
          <p:nvPr/>
        </p:nvSpPr>
        <p:spPr bwMode="auto">
          <a:xfrm>
            <a:off x="2362200" y="6248400"/>
            <a:ext cx="4378325" cy="376238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en-US" b="1"/>
              <a:t>AED = Annual Equivalent Depreciation</a:t>
            </a:r>
          </a:p>
        </p:txBody>
      </p:sp>
      <p:sp>
        <p:nvSpPr>
          <p:cNvPr id="52310" name="Footer Placeholder 1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en-CA" smtClean="0"/>
              <a:t>Topic 10: Decision-making with price changes</a:t>
            </a:r>
            <a:endParaRPr lang="fr-CA"/>
          </a:p>
        </p:txBody>
      </p:sp>
      <p:sp>
        <p:nvSpPr>
          <p:cNvPr id="52311" name="Slide Number Placeholder 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ED8D7017-5606-4D6B-8F3E-3B07A2901D13}" type="slidenum">
              <a:rPr lang="fr-CA"/>
              <a:pPr eaLnBrk="1" hangingPunct="1"/>
              <a:t>28</a:t>
            </a:fld>
            <a:endParaRPr lang="fr-CA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en-CA" smtClean="0"/>
              <a:t>Topic 10: Decision-making with price changes</a:t>
            </a:r>
            <a:endParaRPr lang="fr-CA"/>
          </a:p>
        </p:txBody>
      </p:sp>
      <p:sp>
        <p:nvSpPr>
          <p:cNvPr id="53251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CC8FD517-3E0C-4876-9533-E589343F5E69}" type="slidenum">
              <a:rPr lang="fr-CA"/>
              <a:pPr eaLnBrk="1" hangingPunct="1"/>
              <a:t>29</a:t>
            </a:fld>
            <a:endParaRPr lang="fr-CA"/>
          </a:p>
        </p:txBody>
      </p:sp>
      <p:sp>
        <p:nvSpPr>
          <p:cNvPr id="5325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GB" sz="2800" dirty="0">
                <a:solidFill>
                  <a:srgbClr val="330033"/>
                </a:solidFill>
              </a:rPr>
              <a:t>Example </a:t>
            </a:r>
            <a:r>
              <a:rPr lang="en-GB" sz="2800" dirty="0" smtClean="0">
                <a:solidFill>
                  <a:srgbClr val="330033"/>
                </a:solidFill>
              </a:rPr>
              <a:t>2: </a:t>
            </a:r>
            <a:r>
              <a:rPr lang="en-GB" sz="2800" dirty="0">
                <a:solidFill>
                  <a:srgbClr val="330033"/>
                </a:solidFill>
              </a:rPr>
              <a:t>Project Analysis </a:t>
            </a:r>
            <a:br>
              <a:rPr lang="en-GB" sz="2800" dirty="0">
                <a:solidFill>
                  <a:srgbClr val="330033"/>
                </a:solidFill>
              </a:rPr>
            </a:br>
            <a:r>
              <a:rPr lang="en-GB" sz="2800" dirty="0" smtClean="0">
                <a:solidFill>
                  <a:srgbClr val="330033"/>
                </a:solidFill>
              </a:rPr>
              <a:t>(Debt=30%P; </a:t>
            </a:r>
            <a:r>
              <a:rPr lang="en-GB" sz="2800" dirty="0">
                <a:solidFill>
                  <a:srgbClr val="330033"/>
                </a:solidFill>
              </a:rPr>
              <a:t>Annual Inflation </a:t>
            </a:r>
            <a:r>
              <a:rPr lang="en-GB" sz="2800" dirty="0" smtClean="0">
                <a:solidFill>
                  <a:srgbClr val="330033"/>
                </a:solidFill>
              </a:rPr>
              <a:t>Rate=10%)</a:t>
            </a:r>
            <a:endParaRPr lang="en-US" b="1" dirty="0" smtClean="0"/>
          </a:p>
        </p:txBody>
      </p:sp>
      <p:sp>
        <p:nvSpPr>
          <p:cNvPr id="5325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dirty="0" smtClean="0"/>
              <a:t>Annual inflation = 10%; </a:t>
            </a:r>
          </a:p>
          <a:p>
            <a:pPr eaLnBrk="1" hangingPunct="1"/>
            <a:r>
              <a:rPr lang="en-GB" dirty="0" smtClean="0"/>
              <a:t>Debt capital; debt Capital is 30% of P paid back in 5 equal instalments</a:t>
            </a:r>
          </a:p>
          <a:p>
            <a:pPr eaLnBrk="1" hangingPunct="1"/>
            <a:r>
              <a:rPr lang="en-GB" dirty="0" smtClean="0"/>
              <a:t>Interest on unpaid debt = 12%.	</a:t>
            </a:r>
          </a:p>
          <a:p>
            <a:pPr eaLnBrk="1" hangingPunct="1"/>
            <a:r>
              <a:rPr lang="en-GB" dirty="0" smtClean="0"/>
              <a:t>Depreciation Method: Straight Line</a:t>
            </a:r>
          </a:p>
          <a:p>
            <a:pPr eaLnBrk="1" hangingPunct="1"/>
            <a:r>
              <a:rPr lang="en-GB" dirty="0" smtClean="0"/>
              <a:t>SV = $0</a:t>
            </a:r>
            <a:endParaRPr lang="en-US" dirty="0" smtClean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GB" sz="2800" dirty="0">
                <a:solidFill>
                  <a:srgbClr val="330033"/>
                </a:solidFill>
              </a:rPr>
              <a:t>Example 2: Project Analysis </a:t>
            </a:r>
            <a:br>
              <a:rPr lang="en-GB" sz="2800" dirty="0">
                <a:solidFill>
                  <a:srgbClr val="330033"/>
                </a:solidFill>
              </a:rPr>
            </a:br>
            <a:r>
              <a:rPr lang="en-GB" sz="2800" dirty="0">
                <a:solidFill>
                  <a:srgbClr val="330033"/>
                </a:solidFill>
              </a:rPr>
              <a:t>(Debt=30%P; Annual Inflation Rate=10</a:t>
            </a:r>
            <a:r>
              <a:rPr lang="en-GB" sz="2800" dirty="0" smtClean="0">
                <a:solidFill>
                  <a:srgbClr val="330033"/>
                </a:solidFill>
              </a:rPr>
              <a:t>%)</a:t>
            </a:r>
            <a:endParaRPr lang="en-US" b="1" dirty="0" smtClean="0"/>
          </a:p>
        </p:txBody>
      </p:sp>
      <p:graphicFrame>
        <p:nvGraphicFramePr>
          <p:cNvPr id="36333" name="Group 493"/>
          <p:cNvGraphicFramePr>
            <a:graphicFrameLocks noGrp="1"/>
          </p:cNvGraphicFramePr>
          <p:nvPr/>
        </p:nvGraphicFramePr>
        <p:xfrm>
          <a:off x="228600" y="1828800"/>
          <a:ext cx="8610600" cy="4562535"/>
        </p:xfrm>
        <a:graphic>
          <a:graphicData uri="http://schemas.openxmlformats.org/drawingml/2006/table">
            <a:tbl>
              <a:tblPr/>
              <a:tblGrid>
                <a:gridCol w="609600"/>
                <a:gridCol w="709613"/>
                <a:gridCol w="774700"/>
                <a:gridCol w="776287"/>
                <a:gridCol w="854075"/>
                <a:gridCol w="542925"/>
                <a:gridCol w="542925"/>
                <a:gridCol w="774700"/>
                <a:gridCol w="776288"/>
                <a:gridCol w="698500"/>
                <a:gridCol w="774700"/>
                <a:gridCol w="776287"/>
              </a:tblGrid>
              <a:tr h="104760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Year</a:t>
                      </a: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4" marB="45714"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F355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BTCF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 nom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(1)</a:t>
                      </a: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BTCF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Real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(2)</a:t>
                      </a: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Int.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on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Debt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(3)</a:t>
                      </a: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Annual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Dep.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(4)</a:t>
                      </a: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TI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(5)</a:t>
                      </a: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IT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(6)</a:t>
                      </a: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ATCF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Nom.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(7)</a:t>
                      </a: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ATCF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Real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(8)</a:t>
                      </a: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Debt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  +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Princ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(9)</a:t>
                      </a: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CFOE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Nom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(10)</a:t>
                      </a: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CFOE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Real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(11)</a:t>
                      </a: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5180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0</a:t>
                      </a: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4" marB="45714"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F355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-2991</a:t>
                      </a: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-2991</a:t>
                      </a: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  --</a:t>
                      </a: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 --</a:t>
                      </a: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 --</a:t>
                      </a: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 --</a:t>
                      </a: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-2991</a:t>
                      </a: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-2991</a:t>
                      </a: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  --</a:t>
                      </a: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-2093.7</a:t>
                      </a: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-2093.7</a:t>
                      </a: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7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1</a:t>
                      </a: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4" marB="45714"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F355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1100</a:t>
                      </a: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1000</a:t>
                      </a: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107.64</a:t>
                      </a: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598</a:t>
                      </a: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394</a:t>
                      </a: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197</a:t>
                      </a: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903</a:t>
                      </a: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820.9</a:t>
                      </a: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287</a:t>
                      </a: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616</a:t>
                      </a: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560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78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2</a:t>
                      </a: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4" marB="45714"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F355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1210</a:t>
                      </a: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1000</a:t>
                      </a: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86.11</a:t>
                      </a: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598</a:t>
                      </a: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526</a:t>
                      </a: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263</a:t>
                      </a: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947</a:t>
                      </a: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782.6</a:t>
                      </a: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265</a:t>
                      </a: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682</a:t>
                      </a: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563</a:t>
                      </a: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78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3</a:t>
                      </a: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4" marB="45714"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F355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1331</a:t>
                      </a: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1000</a:t>
                      </a: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64.58</a:t>
                      </a: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598</a:t>
                      </a: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668</a:t>
                      </a: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334</a:t>
                      </a: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997</a:t>
                      </a: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749.1</a:t>
                      </a: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244</a:t>
                      </a: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753</a:t>
                      </a: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566</a:t>
                      </a: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7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4</a:t>
                      </a: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4" marB="45714"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F355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1464</a:t>
                      </a: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1000</a:t>
                      </a: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43.06</a:t>
                      </a: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598</a:t>
                      </a: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823</a:t>
                      </a: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412</a:t>
                      </a: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1052</a:t>
                      </a: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718.5</a:t>
                      </a: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222</a:t>
                      </a: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830</a:t>
                      </a: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567</a:t>
                      </a: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78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5</a:t>
                      </a: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4" marB="45714"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F355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1611</a:t>
                      </a: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1000</a:t>
                      </a: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 21.53</a:t>
                      </a: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598</a:t>
                      </a: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991</a:t>
                      </a: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496</a:t>
                      </a: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1115</a:t>
                      </a: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692.3</a:t>
                      </a: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201</a:t>
                      </a: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914</a:t>
                      </a: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568</a:t>
                      </a:r>
                      <a:endParaRPr kumimoji="0" lang="en-GB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49196">
                <a:tc gridSpan="1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8425" algn="ctr"/>
                        </a:tabLst>
                      </a:pPr>
                      <a:r>
                        <a:rPr kumimoji="0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	</a:t>
                      </a:r>
                      <a:endParaRPr kumimoji="0" lang="en-GB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4" marB="45714"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4383" name="Text Box 491"/>
          <p:cNvSpPr txBox="1">
            <a:spLocks noChangeArrowheads="1"/>
          </p:cNvSpPr>
          <p:nvPr/>
        </p:nvSpPr>
        <p:spPr bwMode="auto">
          <a:xfrm>
            <a:off x="2438400" y="5943600"/>
            <a:ext cx="4495800" cy="366713"/>
          </a:xfrm>
          <a:prstGeom prst="rect">
            <a:avLst/>
          </a:prstGeom>
          <a:solidFill>
            <a:srgbClr val="FFFF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en-US" b="1"/>
              <a:t>TI = Taxable Income; IT = Income Taxes</a:t>
            </a:r>
          </a:p>
        </p:txBody>
      </p:sp>
      <p:sp>
        <p:nvSpPr>
          <p:cNvPr id="54384" name="Footer Placeholder 1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en-CA" smtClean="0"/>
              <a:t>Topic 10: Decision-making with price changes</a:t>
            </a:r>
            <a:endParaRPr lang="fr-CA"/>
          </a:p>
        </p:txBody>
      </p:sp>
      <p:sp>
        <p:nvSpPr>
          <p:cNvPr id="54385" name="Slide Number Placeholder 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95FE237E-C15F-4AF6-B484-6E2E57E4E54C}" type="slidenum">
              <a:rPr lang="fr-CA"/>
              <a:pPr eaLnBrk="1" hangingPunct="1"/>
              <a:t>30</a:t>
            </a:fld>
            <a:endParaRPr lang="fr-CA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en-CA" smtClean="0"/>
              <a:t>Topic 10: Decision-making with price changes</a:t>
            </a:r>
            <a:endParaRPr lang="fr-CA"/>
          </a:p>
        </p:txBody>
      </p:sp>
      <p:sp>
        <p:nvSpPr>
          <p:cNvPr id="55299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82DCF705-3AF4-4A66-B504-64BC33986244}" type="slidenum">
              <a:rPr lang="fr-CA"/>
              <a:pPr eaLnBrk="1" hangingPunct="1"/>
              <a:t>31</a:t>
            </a:fld>
            <a:endParaRPr lang="fr-CA"/>
          </a:p>
        </p:txBody>
      </p:sp>
      <p:sp>
        <p:nvSpPr>
          <p:cNvPr id="5530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GB" sz="2400" dirty="0">
                <a:solidFill>
                  <a:srgbClr val="330033"/>
                </a:solidFill>
              </a:rPr>
              <a:t>Example 2: Project Analysis </a:t>
            </a:r>
            <a:br>
              <a:rPr lang="en-GB" sz="2400" dirty="0">
                <a:solidFill>
                  <a:srgbClr val="330033"/>
                </a:solidFill>
              </a:rPr>
            </a:br>
            <a:r>
              <a:rPr lang="en-GB" sz="2400" dirty="0">
                <a:solidFill>
                  <a:srgbClr val="330033"/>
                </a:solidFill>
              </a:rPr>
              <a:t>(Debt=30%P; Annual Inflation Rate=10</a:t>
            </a:r>
            <a:r>
              <a:rPr lang="en-GB" sz="2400" dirty="0" smtClean="0">
                <a:solidFill>
                  <a:srgbClr val="330033"/>
                </a:solidFill>
              </a:rPr>
              <a:t>%)</a:t>
            </a:r>
            <a:r>
              <a:rPr lang="en-GB" sz="2400" b="1" dirty="0" smtClean="0"/>
              <a:t> </a:t>
            </a:r>
            <a:br>
              <a:rPr lang="en-GB" sz="2400" b="1" dirty="0" smtClean="0"/>
            </a:br>
            <a:r>
              <a:rPr lang="en-GB" sz="2400" dirty="0" smtClean="0"/>
              <a:t>6 r</a:t>
            </a:r>
            <a:r>
              <a:rPr lang="fr-CA" sz="2400" dirty="0" err="1" smtClean="0"/>
              <a:t>ates</a:t>
            </a:r>
            <a:r>
              <a:rPr lang="fr-CA" sz="2400" dirty="0" smtClean="0"/>
              <a:t> of return (IRR) </a:t>
            </a:r>
            <a:r>
              <a:rPr lang="fr-CA" sz="2400" dirty="0" err="1" smtClean="0"/>
              <a:t>with</a:t>
            </a:r>
            <a:r>
              <a:rPr lang="fr-CA" sz="2400" dirty="0" smtClean="0"/>
              <a:t> </a:t>
            </a:r>
            <a:r>
              <a:rPr lang="fr-CA" sz="2400" dirty="0" err="1" smtClean="0"/>
              <a:t>debt</a:t>
            </a:r>
            <a:r>
              <a:rPr lang="fr-CA" sz="2400" dirty="0" smtClean="0"/>
              <a:t> capital</a:t>
            </a:r>
          </a:p>
        </p:txBody>
      </p:sp>
      <p:sp>
        <p:nvSpPr>
          <p:cNvPr id="5530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fr-CA" sz="2400" b="1" u="sng" dirty="0" smtClean="0"/>
              <a:t>A. </a:t>
            </a:r>
            <a:r>
              <a:rPr lang="fr-CA" sz="2400" b="1" u="sng" dirty="0" err="1" smtClean="0"/>
              <a:t>Before</a:t>
            </a:r>
            <a:r>
              <a:rPr lang="fr-CA" sz="2400" b="1" u="sng" dirty="0" smtClean="0"/>
              <a:t> </a:t>
            </a:r>
            <a:r>
              <a:rPr lang="fr-CA" sz="2400" b="1" u="sng" dirty="0" err="1" smtClean="0"/>
              <a:t>tax</a:t>
            </a:r>
            <a:r>
              <a:rPr lang="fr-CA" sz="2400" b="1" dirty="0" smtClean="0"/>
              <a:t> </a:t>
            </a:r>
          </a:p>
          <a:p>
            <a:pPr lvl="1" eaLnBrk="1" hangingPunct="1"/>
            <a:r>
              <a:rPr lang="fr-CA" sz="2200" b="1" dirty="0" smtClean="0"/>
              <a:t>nominal rate of return = 32%</a:t>
            </a:r>
          </a:p>
          <a:p>
            <a:pPr lvl="1" eaLnBrk="1" hangingPunct="1"/>
            <a:r>
              <a:rPr lang="fr-CA" sz="2200" b="1" dirty="0" smtClean="0"/>
              <a:t>Real rate of return = 20%</a:t>
            </a:r>
          </a:p>
          <a:p>
            <a:pPr eaLnBrk="1" hangingPunct="1">
              <a:buFont typeface="Wingdings" pitchFamily="2" charset="2"/>
              <a:buNone/>
            </a:pPr>
            <a:r>
              <a:rPr lang="fr-CA" sz="2400" b="1" u="sng" dirty="0" smtClean="0"/>
              <a:t>B. </a:t>
            </a:r>
            <a:r>
              <a:rPr lang="fr-CA" sz="2400" b="1" u="sng" dirty="0" err="1" smtClean="0"/>
              <a:t>After-tax</a:t>
            </a:r>
            <a:r>
              <a:rPr lang="fr-CA" sz="2400" b="1" u="sng" dirty="0" smtClean="0"/>
              <a:t> </a:t>
            </a:r>
          </a:p>
          <a:p>
            <a:pPr lvl="1" eaLnBrk="1" hangingPunct="1"/>
            <a:r>
              <a:rPr lang="fr-CA" sz="2200" b="1" dirty="0" smtClean="0"/>
              <a:t>nominal rate of return = 19%</a:t>
            </a:r>
          </a:p>
          <a:p>
            <a:pPr lvl="1" eaLnBrk="1" hangingPunct="1"/>
            <a:r>
              <a:rPr lang="fr-CA" sz="2200" b="1" dirty="0" smtClean="0"/>
              <a:t>Real rate of return = 8%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2400" b="1" u="sng" dirty="0" smtClean="0"/>
              <a:t>C. Owner Equity</a:t>
            </a:r>
          </a:p>
          <a:p>
            <a:pPr lvl="1" eaLnBrk="1" hangingPunct="1"/>
            <a:r>
              <a:rPr lang="fr-CA" sz="2200" b="1" dirty="0" smtClean="0"/>
              <a:t>Nominal rate of return = 22%</a:t>
            </a:r>
          </a:p>
          <a:p>
            <a:pPr lvl="1" eaLnBrk="1" hangingPunct="1"/>
            <a:r>
              <a:rPr lang="fr-CA" sz="2200" b="1" dirty="0" smtClean="0"/>
              <a:t>Real rate of return = 11%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en-CA" smtClean="0"/>
              <a:t>Topic 10: Decision-making with price changes</a:t>
            </a:r>
            <a:endParaRPr lang="fr-CA"/>
          </a:p>
        </p:txBody>
      </p:sp>
      <p:sp>
        <p:nvSpPr>
          <p:cNvPr id="58371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FC44B434-E711-400F-9747-B700BB90E8D0}" type="slidenum">
              <a:rPr lang="fr-CA"/>
              <a:pPr eaLnBrk="1" hangingPunct="1"/>
              <a:t>32</a:t>
            </a:fld>
            <a:endParaRPr lang="fr-CA"/>
          </a:p>
        </p:txBody>
      </p:sp>
      <p:sp>
        <p:nvSpPr>
          <p:cNvPr id="5837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2400" dirty="0">
                <a:solidFill>
                  <a:srgbClr val="330033"/>
                </a:solidFill>
              </a:rPr>
              <a:t>Example </a:t>
            </a:r>
            <a:r>
              <a:rPr lang="en-GB" sz="2400" dirty="0" smtClean="0">
                <a:solidFill>
                  <a:srgbClr val="330033"/>
                </a:solidFill>
              </a:rPr>
              <a:t>3: Project analysis with debt and inflation</a:t>
            </a:r>
            <a:endParaRPr lang="en-US" dirty="0" smtClean="0"/>
          </a:p>
        </p:txBody>
      </p:sp>
      <p:sp>
        <p:nvSpPr>
          <p:cNvPr id="5837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A firm is considering the purchase of a truck for $300,000 fully installed.</a:t>
            </a:r>
          </a:p>
          <a:p>
            <a:pPr eaLnBrk="1" hangingPunct="1"/>
            <a:r>
              <a:rPr lang="en-US" dirty="0" smtClean="0"/>
              <a:t>The truck is expected to last 3 years with a salvage value of $100,000 at that time.</a:t>
            </a:r>
          </a:p>
          <a:p>
            <a:pPr eaLnBrk="1" hangingPunct="1"/>
            <a:r>
              <a:rPr lang="en-US" dirty="0" smtClean="0"/>
              <a:t>Revenues from operations will be $250,000</a:t>
            </a:r>
          </a:p>
          <a:p>
            <a:pPr lvl="1" eaLnBrk="1" hangingPunct="1">
              <a:buFont typeface="Wingdings" pitchFamily="2" charset="2"/>
              <a:buNone/>
            </a:pPr>
            <a:r>
              <a:rPr lang="en-US" dirty="0" smtClean="0"/>
              <a:t>each year and operating and maintenance</a:t>
            </a:r>
          </a:p>
          <a:p>
            <a:pPr lvl="1" eaLnBrk="1" hangingPunct="1">
              <a:buFont typeface="Wingdings" pitchFamily="2" charset="2"/>
              <a:buNone/>
            </a:pPr>
            <a:r>
              <a:rPr lang="en-US" dirty="0" smtClean="0"/>
              <a:t>costs will be $75,000 each year  </a:t>
            </a:r>
          </a:p>
          <a:p>
            <a:pPr eaLnBrk="1" hangingPunct="1"/>
            <a:endParaRPr lang="en-US" dirty="0" smtClean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en-CA" smtClean="0"/>
              <a:t>Topic 10: Decision-making with price changes</a:t>
            </a:r>
            <a:endParaRPr lang="fr-CA"/>
          </a:p>
        </p:txBody>
      </p:sp>
      <p:sp>
        <p:nvSpPr>
          <p:cNvPr id="59395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A24441B8-09CB-4000-90E1-DE7E9AB968AB}" type="slidenum">
              <a:rPr lang="fr-CA"/>
              <a:pPr eaLnBrk="1" hangingPunct="1"/>
              <a:t>33</a:t>
            </a:fld>
            <a:endParaRPr lang="fr-CA"/>
          </a:p>
        </p:txBody>
      </p:sp>
      <p:sp>
        <p:nvSpPr>
          <p:cNvPr id="5939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2400" dirty="0">
                <a:solidFill>
                  <a:srgbClr val="330033"/>
                </a:solidFill>
              </a:rPr>
              <a:t>Example 3: Project analysis with debt and </a:t>
            </a:r>
            <a:r>
              <a:rPr lang="en-GB" sz="2400" dirty="0" smtClean="0">
                <a:solidFill>
                  <a:srgbClr val="330033"/>
                </a:solidFill>
              </a:rPr>
              <a:t>inflation (cont’d)</a:t>
            </a:r>
            <a:endParaRPr lang="en-US" dirty="0" smtClean="0"/>
          </a:p>
        </p:txBody>
      </p:sp>
      <p:sp>
        <p:nvSpPr>
          <p:cNvPr id="5939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533400" indent="-533400" eaLnBrk="1" hangingPunct="1">
              <a:buFont typeface="Wingdings" pitchFamily="2" charset="2"/>
              <a:buAutoNum type="arabicPeriod"/>
            </a:pPr>
            <a:r>
              <a:rPr lang="en-US" sz="2400" smtClean="0"/>
              <a:t>Depreciate the truck using the DB method (d=25%)</a:t>
            </a:r>
          </a:p>
          <a:p>
            <a:pPr marL="533400" indent="-533400" eaLnBrk="1" hangingPunct="1">
              <a:buFont typeface="Wingdings" pitchFamily="2" charset="2"/>
              <a:buAutoNum type="arabicPeriod"/>
            </a:pPr>
            <a:r>
              <a:rPr lang="en-US" sz="2400" smtClean="0"/>
              <a:t>The </a:t>
            </a:r>
            <a:r>
              <a:rPr lang="en-US" sz="2400" u="sng" smtClean="0"/>
              <a:t>half-year rule</a:t>
            </a:r>
            <a:r>
              <a:rPr lang="en-US" sz="2400" smtClean="0"/>
              <a:t> </a:t>
            </a:r>
            <a:r>
              <a:rPr lang="en-US" sz="2400" b="1" smtClean="0"/>
              <a:t>does not </a:t>
            </a:r>
            <a:r>
              <a:rPr lang="en-US" sz="2400" smtClean="0"/>
              <a:t>apply.</a:t>
            </a:r>
          </a:p>
          <a:p>
            <a:pPr marL="533400" indent="-533400" eaLnBrk="1" hangingPunct="1">
              <a:buFont typeface="Wingdings" pitchFamily="2" charset="2"/>
              <a:buAutoNum type="arabicPeriod"/>
            </a:pPr>
            <a:r>
              <a:rPr lang="en-US" sz="2400" smtClean="0"/>
              <a:t>Before-tax with inflation interest rate = 20%.</a:t>
            </a:r>
          </a:p>
          <a:p>
            <a:pPr marL="533400" indent="-533400" eaLnBrk="1" hangingPunct="1">
              <a:buFont typeface="Wingdings" pitchFamily="2" charset="2"/>
              <a:buAutoNum type="arabicPeriod"/>
            </a:pPr>
            <a:r>
              <a:rPr lang="en-US" sz="2400" smtClean="0"/>
              <a:t>Before-tax inflation-free interest rate = 15%.</a:t>
            </a:r>
          </a:p>
          <a:p>
            <a:pPr marL="533400" indent="-533400" eaLnBrk="1" hangingPunct="1">
              <a:buFont typeface="Wingdings" pitchFamily="2" charset="2"/>
              <a:buAutoNum type="arabicPeriod"/>
            </a:pPr>
            <a:r>
              <a:rPr lang="en-US" sz="2400" smtClean="0"/>
              <a:t>After-tax with inflation interest rate = 10%.</a:t>
            </a:r>
          </a:p>
          <a:p>
            <a:pPr marL="533400" indent="-533400" eaLnBrk="1" hangingPunct="1">
              <a:buFont typeface="Wingdings" pitchFamily="2" charset="2"/>
              <a:buAutoNum type="arabicPeriod"/>
            </a:pPr>
            <a:r>
              <a:rPr lang="en-US" sz="2400" smtClean="0"/>
              <a:t>After-tax inflation-free interest rate = 5%.</a:t>
            </a:r>
          </a:p>
          <a:p>
            <a:pPr marL="533400" indent="-533400" eaLnBrk="1" hangingPunct="1">
              <a:buFont typeface="Wingdings" pitchFamily="2" charset="2"/>
              <a:buAutoNum type="arabicPeriod"/>
            </a:pPr>
            <a:r>
              <a:rPr lang="en-US" sz="2400" smtClean="0"/>
              <a:t>Annual inflation rate = 5%.</a:t>
            </a:r>
          </a:p>
          <a:p>
            <a:pPr marL="533400" indent="-533400" eaLnBrk="1" hangingPunct="1">
              <a:buFont typeface="Wingdings" pitchFamily="2" charset="2"/>
              <a:buAutoNum type="arabicPeriod"/>
            </a:pPr>
            <a:r>
              <a:rPr lang="en-US" sz="2400" smtClean="0"/>
              <a:t>Tax rate = 50%</a:t>
            </a:r>
          </a:p>
          <a:p>
            <a:pPr marL="533400" indent="-533400" eaLnBrk="1" hangingPunct="1">
              <a:buFont typeface="Wingdings" pitchFamily="2" charset="2"/>
              <a:buAutoNum type="arabicPeriod"/>
            </a:pPr>
            <a:r>
              <a:rPr lang="en-US" sz="2400" smtClean="0"/>
              <a:t>The firm gets a $100,000 loan (at a 10% rate of interest) which is repaid as follows: next slide</a:t>
            </a:r>
          </a:p>
          <a:p>
            <a:pPr marL="533400" indent="-533400" eaLnBrk="1" hangingPunct="1"/>
            <a:endParaRPr lang="en-US" sz="2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en-CA" smtClean="0"/>
              <a:t>Topic 10: Decision-making with price changes</a:t>
            </a:r>
            <a:endParaRPr lang="fr-CA"/>
          </a:p>
        </p:txBody>
      </p:sp>
      <p:sp>
        <p:nvSpPr>
          <p:cNvPr id="60419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A48467E6-36C0-4390-B03B-7524F9EC5067}" type="slidenum">
              <a:rPr lang="fr-CA"/>
              <a:pPr eaLnBrk="1" hangingPunct="1"/>
              <a:t>34</a:t>
            </a:fld>
            <a:endParaRPr lang="fr-CA"/>
          </a:p>
        </p:txBody>
      </p:sp>
      <p:sp>
        <p:nvSpPr>
          <p:cNvPr id="6042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2400" dirty="0">
                <a:solidFill>
                  <a:srgbClr val="330033"/>
                </a:solidFill>
              </a:rPr>
              <a:t>Example 3: Project analysis with debt and inflation (</a:t>
            </a:r>
            <a:r>
              <a:rPr lang="en-GB" sz="2400" dirty="0" smtClean="0">
                <a:solidFill>
                  <a:srgbClr val="330033"/>
                </a:solidFill>
              </a:rPr>
              <a:t>cont’d)</a:t>
            </a:r>
            <a:endParaRPr lang="en-US" dirty="0" smtClean="0"/>
          </a:p>
        </p:txBody>
      </p:sp>
      <p:sp>
        <p:nvSpPr>
          <p:cNvPr id="6042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236538" lvl="2" indent="0" eaLnBrk="1" hangingPunct="1">
              <a:buFontTx/>
              <a:buNone/>
            </a:pPr>
            <a:r>
              <a:rPr lang="en-US" smtClean="0"/>
              <a:t>The firm gets a $100,000 loan (at a 10% rate of interest) which is repaid as follows:</a:t>
            </a:r>
          </a:p>
          <a:p>
            <a:pPr marL="122238" lvl="1" indent="-7938" algn="ctr" eaLnBrk="1" hangingPunct="1">
              <a:buFont typeface="Wingdings" pitchFamily="2" charset="2"/>
              <a:buNone/>
            </a:pPr>
            <a:r>
              <a:rPr lang="en-US" u="sng" smtClean="0"/>
              <a:t>Year-end Repayment</a:t>
            </a:r>
          </a:p>
          <a:p>
            <a:pPr marL="122238" lvl="1" indent="-7938" algn="ctr" eaLnBrk="1" hangingPunct="1"/>
            <a:r>
              <a:rPr lang="en-US" smtClean="0"/>
              <a:t> Year 1 : 30%</a:t>
            </a:r>
          </a:p>
          <a:p>
            <a:pPr marL="122238" lvl="1" indent="-7938" algn="ctr" eaLnBrk="1" hangingPunct="1"/>
            <a:r>
              <a:rPr lang="en-US" smtClean="0"/>
              <a:t> Year 2 : 30%</a:t>
            </a:r>
          </a:p>
          <a:p>
            <a:pPr marL="122238" lvl="1" indent="-7938" algn="ctr" eaLnBrk="1" hangingPunct="1"/>
            <a:r>
              <a:rPr lang="en-US" smtClean="0"/>
              <a:t> Year 3 : 40%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9204" name="Group 59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4711782"/>
              </p:ext>
            </p:extLst>
          </p:nvPr>
        </p:nvGraphicFramePr>
        <p:xfrm>
          <a:off x="685800" y="762000"/>
          <a:ext cx="7924800" cy="5686427"/>
        </p:xfrm>
        <a:graphic>
          <a:graphicData uri="http://schemas.openxmlformats.org/drawingml/2006/table">
            <a:tbl>
              <a:tblPr/>
              <a:tblGrid>
                <a:gridCol w="2133600"/>
                <a:gridCol w="1600200"/>
                <a:gridCol w="1543050"/>
                <a:gridCol w="1276350"/>
                <a:gridCol w="137160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endParaRPr kumimoji="0" lang="fr-CA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Years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</a:tr>
              <a:tr h="36576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Item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0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1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2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3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11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1. BTCF (Actual $)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‑300,000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175,000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175,000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175,000+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100,000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2. BTCF (Constant $)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‑300,000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166,667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158,730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237,555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>
                        <a:alpha val="50000"/>
                      </a:schemeClr>
                    </a:solidFill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3. Interest on Loan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CA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10,000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7,000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4,000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4. Depreciation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CA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75,000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56,250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42,188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5. Taxable Income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CA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90,000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111,750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128,812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6. Taxes Payable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CA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45,000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55,875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64,406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1278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7. ATCF (Actual $)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‑300,000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130,000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119,125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110,594 (=Ops)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+113,281 (=NSV)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=223,875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8. ATCF (Constant $)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‑300,000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123,810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108,050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193,392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>
                        <a:alpha val="50000"/>
                      </a:schemeClr>
                    </a:solidFill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9. Repayment of Loan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CA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30,000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30,000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40,000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3. Interest on Loan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CA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10,000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7,000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4,000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10. CFOE (Actual $)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‑200,000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90,000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82,125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149,392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11. CFOE (Constant $)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‑200,000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85,714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74,490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129,050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>
                        <a:alpha val="5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1518" name="Footer Placeholder 1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en-CA" smtClean="0"/>
              <a:t>Topic 10: Decision-making with price changes</a:t>
            </a:r>
            <a:endParaRPr lang="fr-CA"/>
          </a:p>
        </p:txBody>
      </p:sp>
      <p:sp>
        <p:nvSpPr>
          <p:cNvPr id="61519" name="Slide Number Placeholder 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CE4E0481-5825-4D1D-B9A2-30DE30427832}" type="slidenum">
              <a:rPr lang="fr-CA"/>
              <a:pPr eaLnBrk="1" hangingPunct="1"/>
              <a:t>35</a:t>
            </a:fld>
            <a:endParaRPr lang="fr-CA"/>
          </a:p>
        </p:txBody>
      </p:sp>
      <p:sp>
        <p:nvSpPr>
          <p:cNvPr id="2" name="TextBox 1"/>
          <p:cNvSpPr txBox="1"/>
          <p:nvPr/>
        </p:nvSpPr>
        <p:spPr>
          <a:xfrm>
            <a:off x="914400" y="304800"/>
            <a:ext cx="81451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kern="0" dirty="0">
                <a:solidFill>
                  <a:srgbClr val="330033"/>
                </a:solidFill>
                <a:latin typeface="Arial"/>
                <a:ea typeface="+mj-ea"/>
                <a:cs typeface="Arial"/>
              </a:rPr>
              <a:t>Example 3: Project analysis with debt and inflation (cont’d)</a:t>
            </a:r>
            <a:endParaRPr lang="fr-C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2400" dirty="0">
                <a:solidFill>
                  <a:srgbClr val="330033"/>
                </a:solidFill>
              </a:rPr>
              <a:t>Example 3: Project analysis with debt and inflation (</a:t>
            </a:r>
            <a:r>
              <a:rPr lang="en-GB" sz="2400" dirty="0" smtClean="0">
                <a:solidFill>
                  <a:srgbClr val="330033"/>
                </a:solidFill>
              </a:rPr>
              <a:t>cont’d)</a:t>
            </a:r>
            <a:endParaRPr lang="en-US" sz="3200" dirty="0" smtClean="0"/>
          </a:p>
        </p:txBody>
      </p:sp>
      <p:graphicFrame>
        <p:nvGraphicFramePr>
          <p:cNvPr id="159891" name="Group 14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0152195"/>
              </p:ext>
            </p:extLst>
          </p:nvPr>
        </p:nvGraphicFramePr>
        <p:xfrm>
          <a:off x="381000" y="1676403"/>
          <a:ext cx="6096000" cy="4470400"/>
        </p:xfrm>
        <a:graphic>
          <a:graphicData uri="http://schemas.openxmlformats.org/drawingml/2006/table">
            <a:tbl>
              <a:tblPr/>
              <a:tblGrid>
                <a:gridCol w="4953000"/>
                <a:gridCol w="1143000"/>
              </a:tblGrid>
              <a:tr h="63887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Rate of Return Calculations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ROW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887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Current $ Before-Tax Cash Flow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2BA8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2BA8">
                        <a:alpha val="50000"/>
                      </a:srgbClr>
                    </a:solidFill>
                  </a:tcPr>
                </a:tc>
              </a:tr>
              <a:tr h="63887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Constant $ Before-Tax Cash Flow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2BA8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2BA8">
                        <a:alpha val="50000"/>
                      </a:srgbClr>
                    </a:solidFill>
                  </a:tcPr>
                </a:tc>
              </a:tr>
              <a:tr h="63716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Current $ After-Tax Cash Flow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>
                        <a:alpha val="50000"/>
                      </a:srgbClr>
                    </a:solidFill>
                  </a:tcPr>
                </a:tc>
              </a:tr>
              <a:tr h="63887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Constant $ After-Tax Cash Flow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>
                        <a:alpha val="50000"/>
                      </a:srgbClr>
                    </a:solidFill>
                  </a:tcPr>
                </a:tc>
              </a:tr>
              <a:tr h="63887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Current $ Owner Equity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>
                        <a:alpha val="50000"/>
                      </a:schemeClr>
                    </a:solidFill>
                  </a:tcPr>
                </a:tc>
              </a:tr>
              <a:tr h="63887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Constant $ Owner Equity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>
                        <a:alpha val="5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59894" name="Group 150"/>
          <p:cNvGraphicFramePr>
            <a:graphicFrameLocks noGrp="1"/>
          </p:cNvGraphicFramePr>
          <p:nvPr/>
        </p:nvGraphicFramePr>
        <p:xfrm>
          <a:off x="6705600" y="1676400"/>
          <a:ext cx="2133600" cy="4465642"/>
        </p:xfrm>
        <a:graphic>
          <a:graphicData uri="http://schemas.openxmlformats.org/drawingml/2006/table">
            <a:tbl>
              <a:tblPr/>
              <a:tblGrid>
                <a:gridCol w="2133600"/>
              </a:tblGrid>
              <a:tr h="381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1. BTCF (Actual $)</a:t>
                      </a:r>
                    </a:p>
                  </a:txBody>
                  <a:tcPr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2BA8">
                        <a:alpha val="50000"/>
                      </a:srgbClr>
                    </a:solidFill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2. BTCF (Constant $)</a:t>
                      </a:r>
                    </a:p>
                  </a:txBody>
                  <a:tcPr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2BA8">
                        <a:alpha val="50000"/>
                      </a:srgbClr>
                    </a:solidFill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3. Interest on Loan</a:t>
                      </a:r>
                    </a:p>
                  </a:txBody>
                  <a:tcPr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4. Depreciation</a:t>
                      </a:r>
                    </a:p>
                  </a:txBody>
                  <a:tcPr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5. Taxable Income</a:t>
                      </a:r>
                    </a:p>
                  </a:txBody>
                  <a:tcPr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6. Taxes Payable</a:t>
                      </a:r>
                    </a:p>
                  </a:txBody>
                  <a:tcPr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1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7. ATCF (Actual $)</a:t>
                      </a:r>
                    </a:p>
                  </a:txBody>
                  <a:tcPr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>
                        <a:alpha val="50000"/>
                      </a:srgbClr>
                    </a:solidFill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8. ATCF (Constant $)</a:t>
                      </a:r>
                    </a:p>
                  </a:txBody>
                  <a:tcPr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>
                        <a:alpha val="50000"/>
                      </a:srgbClr>
                    </a:solidFill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9. Repayment of Loan</a:t>
                      </a:r>
                    </a:p>
                  </a:txBody>
                  <a:tcPr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3. Interest on Loan</a:t>
                      </a:r>
                    </a:p>
                  </a:txBody>
                  <a:tcPr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10. CFOE (Actual $)</a:t>
                      </a:r>
                    </a:p>
                  </a:txBody>
                  <a:tcPr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>
                        <a:alpha val="50000"/>
                      </a:schemeClr>
                    </a:solidFill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11. CFOE (Constant $)</a:t>
                      </a:r>
                    </a:p>
                  </a:txBody>
                  <a:tcPr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>
                        <a:alpha val="5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2510" name="Footer Placeholder 1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en-CA" smtClean="0"/>
              <a:t>Topic 10: Decision-making with price changes</a:t>
            </a:r>
            <a:endParaRPr lang="fr-CA"/>
          </a:p>
        </p:txBody>
      </p:sp>
      <p:sp>
        <p:nvSpPr>
          <p:cNvPr id="62511" name="Slide Number Placeholder 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2C024FFA-7441-4552-A580-81DD2E982D9F}" type="slidenum">
              <a:rPr lang="fr-CA"/>
              <a:pPr eaLnBrk="1" hangingPunct="1"/>
              <a:t>36</a:t>
            </a:fld>
            <a:endParaRPr lang="fr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Foreign Exchange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dirty="0" smtClean="0">
                <a:solidFill>
                  <a:srgbClr val="000000"/>
                </a:solidFill>
                <a:latin typeface="Arial" panose="020B0604020202020204" pitchFamily="34" charset="0"/>
                <a:ea typeface="ＭＳ Ｐゴシック"/>
                <a:cs typeface="Arial" panose="020B0604020202020204" pitchFamily="34" charset="0"/>
              </a:rPr>
              <a:t>Fluctuations in foreign </a:t>
            </a:r>
            <a:r>
              <a:rPr lang="en-US" altLang="en-US" dirty="0">
                <a:solidFill>
                  <a:srgbClr val="000000"/>
                </a:solidFill>
                <a:latin typeface="Arial" panose="020B0604020202020204" pitchFamily="34" charset="0"/>
                <a:ea typeface="ＭＳ Ｐゴシック"/>
                <a:cs typeface="Arial" panose="020B0604020202020204" pitchFamily="34" charset="0"/>
              </a:rPr>
              <a:t>exchange rates can alter </a:t>
            </a:r>
            <a:r>
              <a:rPr lang="en-US" altLang="en-US" dirty="0" smtClean="0">
                <a:solidFill>
                  <a:srgbClr val="000000"/>
                </a:solidFill>
                <a:latin typeface="Arial" panose="020B0604020202020204" pitchFamily="34" charset="0"/>
                <a:ea typeface="ＭＳ Ｐゴシック"/>
                <a:cs typeface="Arial" panose="020B0604020202020204" pitchFamily="34" charset="0"/>
              </a:rPr>
              <a:t>one’s purchasing power (just like price changes).</a:t>
            </a:r>
          </a:p>
          <a:p>
            <a:pPr lvl="1"/>
            <a:r>
              <a:rPr lang="en-US" altLang="en-US" dirty="0" smtClean="0">
                <a:solidFill>
                  <a:srgbClr val="000000"/>
                </a:solidFill>
                <a:latin typeface="Arial" panose="020B0604020202020204" pitchFamily="34" charset="0"/>
                <a:ea typeface="ＭＳ Ｐゴシック"/>
                <a:cs typeface="Arial" panose="020B0604020202020204" pitchFamily="34" charset="0"/>
              </a:rPr>
              <a:t>Example: Snowbirds heading to southern climates find that the Canadian cost of their winter escape is much higher than last year.  </a:t>
            </a:r>
          </a:p>
          <a:p>
            <a:pPr lvl="2"/>
            <a:r>
              <a:rPr lang="en-US" altLang="en-US" dirty="0" smtClean="0">
                <a:solidFill>
                  <a:srgbClr val="000000"/>
                </a:solidFill>
                <a:latin typeface="Arial" panose="020B0604020202020204" pitchFamily="34" charset="0"/>
                <a:ea typeface="ＭＳ Ｐゴシック"/>
                <a:cs typeface="Arial" panose="020B0604020202020204" pitchFamily="34" charset="0"/>
              </a:rPr>
              <a:t>If last year’s winter escape cost a couple 5,000 </a:t>
            </a:r>
            <a:r>
              <a:rPr lang="en-US" altLang="en-US" dirty="0" err="1" smtClean="0">
                <a:solidFill>
                  <a:srgbClr val="000000"/>
                </a:solidFill>
                <a:latin typeface="Arial" panose="020B0604020202020204" pitchFamily="34" charset="0"/>
                <a:ea typeface="ＭＳ Ｐゴシック"/>
                <a:cs typeface="Arial" panose="020B0604020202020204" pitchFamily="34" charset="0"/>
              </a:rPr>
              <a:t>Cdn</a:t>
            </a:r>
            <a:r>
              <a:rPr lang="en-US" altLang="en-US" dirty="0" smtClean="0">
                <a:solidFill>
                  <a:srgbClr val="000000"/>
                </a:solidFill>
                <a:latin typeface="Arial" panose="020B0604020202020204" pitchFamily="34" charset="0"/>
                <a:ea typeface="ＭＳ Ｐゴシック"/>
                <a:cs typeface="Arial" panose="020B0604020202020204" pitchFamily="34" charset="0"/>
              </a:rPr>
              <a:t> $, other things being equal except for the value of the </a:t>
            </a:r>
            <a:r>
              <a:rPr lang="en-US" altLang="en-US" dirty="0" err="1" smtClean="0">
                <a:solidFill>
                  <a:srgbClr val="000000"/>
                </a:solidFill>
                <a:latin typeface="Arial" panose="020B0604020202020204" pitchFamily="34" charset="0"/>
                <a:ea typeface="ＭＳ Ｐゴシック"/>
                <a:cs typeface="Arial" panose="020B0604020202020204" pitchFamily="34" charset="0"/>
              </a:rPr>
              <a:t>Cdn</a:t>
            </a:r>
            <a:r>
              <a:rPr lang="en-US" altLang="en-US" dirty="0" smtClean="0">
                <a:solidFill>
                  <a:srgbClr val="000000"/>
                </a:solidFill>
                <a:latin typeface="Arial" panose="020B0604020202020204" pitchFamily="34" charset="0"/>
                <a:ea typeface="ＭＳ Ｐゴシック"/>
                <a:cs typeface="Arial" panose="020B0604020202020204" pitchFamily="34" charset="0"/>
              </a:rPr>
              <a:t> relative to the US $, the cost this winter would have been around $6,700 </a:t>
            </a:r>
            <a:r>
              <a:rPr lang="en-US" altLang="en-US" dirty="0" err="1" smtClean="0">
                <a:solidFill>
                  <a:srgbClr val="000000"/>
                </a:solidFill>
                <a:latin typeface="Arial" panose="020B0604020202020204" pitchFamily="34" charset="0"/>
                <a:ea typeface="ＭＳ Ｐゴシック"/>
                <a:cs typeface="Arial" panose="020B0604020202020204" pitchFamily="34" charset="0"/>
              </a:rPr>
              <a:t>Cdn</a:t>
            </a:r>
            <a:r>
              <a:rPr lang="en-US" altLang="en-US" dirty="0" smtClean="0">
                <a:solidFill>
                  <a:srgbClr val="000000"/>
                </a:solidFill>
                <a:latin typeface="Arial" panose="020B0604020202020204" pitchFamily="34" charset="0"/>
                <a:ea typeface="ＭＳ Ｐゴシック"/>
                <a:cs typeface="Arial" panose="020B0604020202020204" pitchFamily="34" charset="0"/>
              </a:rPr>
              <a:t> $.</a:t>
            </a:r>
            <a:endParaRPr lang="en-CA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smtClean="0"/>
              <a:t>Topic 10: Decision-making with price changes</a:t>
            </a:r>
            <a:endParaRPr lang="fr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7789BD2-4A4F-4906-80E8-F3557043D600}" type="slidenum">
              <a:rPr lang="fr-CA" smtClean="0"/>
              <a:pPr>
                <a:defRPr/>
              </a:pPr>
              <a:t>37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23861468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Mary’s Financial Investments</a:t>
            </a:r>
          </a:p>
        </p:txBody>
      </p:sp>
      <p:sp>
        <p:nvSpPr>
          <p:cNvPr id="68611" name="Text Box 4"/>
          <p:cNvSpPr>
            <a:spLocks noGrp="1" noChangeArrowheads="1"/>
          </p:cNvSpPr>
          <p:nvPr>
            <p:ph type="body" idx="1"/>
          </p:nvPr>
        </p:nvSpPr>
        <p:spPr>
          <a:solidFill>
            <a:schemeClr val="tx2">
              <a:lumMod val="10000"/>
              <a:lumOff val="90000"/>
            </a:schemeClr>
          </a:solidFill>
          <a:ln w="38100" cmpd="dbl">
            <a:solidFill>
              <a:srgbClr val="000000"/>
            </a:solidFill>
            <a:miter lim="800000"/>
            <a:headEnd/>
            <a:tailEnd/>
          </a:ln>
          <a:extLst/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GB" sz="2400" dirty="0" smtClean="0"/>
              <a:t>Mary bought a five-year $10,000 Guaranteed Income Certificate (GIC) on January 1, 2014 (for which she paid $10,000).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GB" sz="2400" dirty="0" smtClean="0"/>
              <a:t>The GIC pays $1,000 in interest income each year on December 31, 2014 to December 31, 2018 giving Mary a 10% rate of return on her investment.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GB" sz="2400" dirty="0" smtClean="0"/>
              <a:t>On December 31, 2018 (the GIC’s maturity date), Mary will receive, in addition to her last interest payment of $1,000, the full amount of $10,000 that she invested on January 1, 2014.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GB" sz="2400" dirty="0" smtClean="0"/>
              <a:t>During this period, the annual inflation rate is expected to be 5 percent.</a:t>
            </a:r>
          </a:p>
          <a:p>
            <a:pPr eaLnBrk="1" hangingPunct="1">
              <a:lnSpc>
                <a:spcPct val="90000"/>
              </a:lnSpc>
            </a:pPr>
            <a:endParaRPr lang="en-US" sz="2400" dirty="0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fr-CA" sz="1600" dirty="0" smtClean="0"/>
          </a:p>
        </p:txBody>
      </p:sp>
      <p:sp>
        <p:nvSpPr>
          <p:cNvPr id="68612" name="Footer Placeholder 1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en-CA" smtClean="0"/>
              <a:t>Topic 10: Decision-making with price changes</a:t>
            </a:r>
            <a:endParaRPr lang="fr-CA"/>
          </a:p>
        </p:txBody>
      </p:sp>
      <p:sp>
        <p:nvSpPr>
          <p:cNvPr id="68613" name="Slide Number Placeholder 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AC82B7EA-E3E1-4CA8-ADC0-342EB1EDC2CD}" type="slidenum">
              <a:rPr lang="fr-CA"/>
              <a:pPr eaLnBrk="1" hangingPunct="1"/>
              <a:t>38</a:t>
            </a:fld>
            <a:endParaRPr lang="fr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Mary’s GIC Purchase</a:t>
            </a:r>
            <a:endParaRPr lang="fr-CA" dirty="0" smtClean="0"/>
          </a:p>
        </p:txBody>
      </p:sp>
      <p:sp>
        <p:nvSpPr>
          <p:cNvPr id="173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533400" indent="-533400" eaLnBrk="1" hangingPunct="1">
              <a:buFont typeface="Wingdings" pitchFamily="2" charset="2"/>
              <a:buNone/>
            </a:pPr>
            <a:r>
              <a:rPr lang="en-US" dirty="0" smtClean="0"/>
              <a:t>What is Mary’s precise combined (i.e., actual or</a:t>
            </a:r>
          </a:p>
          <a:p>
            <a:pPr marL="533400" indent="-533400" eaLnBrk="1" hangingPunct="1">
              <a:buFont typeface="Wingdings" pitchFamily="2" charset="2"/>
              <a:buNone/>
            </a:pPr>
            <a:r>
              <a:rPr lang="en-US" dirty="0" smtClean="0"/>
              <a:t>Market interest) rate of interest (to 2 decimals)</a:t>
            </a:r>
          </a:p>
          <a:p>
            <a:pPr marL="533400" indent="-533400" eaLnBrk="1" hangingPunct="1">
              <a:buFont typeface="Wingdings" pitchFamily="2" charset="2"/>
              <a:buNone/>
            </a:pPr>
            <a:r>
              <a:rPr lang="en-US" dirty="0" smtClean="0"/>
              <a:t>on the 5-year GIC?</a:t>
            </a:r>
          </a:p>
          <a:p>
            <a:pPr marL="533400" indent="-533400" eaLnBrk="1" hangingPunct="1">
              <a:buFont typeface="Wingdings" pitchFamily="2" charset="2"/>
              <a:buNone/>
            </a:pPr>
            <a:r>
              <a:rPr lang="en-US" dirty="0" smtClean="0"/>
              <a:t>a)	5.00%; b)  4.76%; c)  10.00%</a:t>
            </a:r>
          </a:p>
          <a:p>
            <a:pPr marL="533400" indent="-533400" eaLnBrk="1" hangingPunct="1">
              <a:buFont typeface="Wingdings" pitchFamily="2" charset="2"/>
              <a:buNone/>
            </a:pPr>
            <a:r>
              <a:rPr lang="en-US" dirty="0" smtClean="0"/>
              <a:t>d) 15.00%; e)  None of these answers.</a:t>
            </a:r>
          </a:p>
          <a:p>
            <a:pPr marL="533400" indent="-533400" eaLnBrk="1" hangingPunct="1">
              <a:buFont typeface="Wingdings" pitchFamily="2" charset="2"/>
              <a:buNone/>
            </a:pPr>
            <a:r>
              <a:rPr lang="en-US" dirty="0" smtClean="0"/>
              <a:t>	Answer: Market Interest Rate = 10%</a:t>
            </a:r>
          </a:p>
        </p:txBody>
      </p:sp>
      <p:sp>
        <p:nvSpPr>
          <p:cNvPr id="69636" name="Rectangle 4"/>
          <p:cNvSpPr>
            <a:spLocks noChangeArrowheads="1"/>
          </p:cNvSpPr>
          <p:nvPr/>
        </p:nvSpPr>
        <p:spPr bwMode="auto">
          <a:xfrm>
            <a:off x="0" y="34290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>
              <a:tabLst>
                <a:tab pos="-914400" algn="l"/>
              </a:tabLst>
            </a:pPr>
            <a:endParaRPr lang="fr-CA"/>
          </a:p>
        </p:txBody>
      </p:sp>
      <p:sp>
        <p:nvSpPr>
          <p:cNvPr id="69637" name="Text Box 6"/>
          <p:cNvSpPr txBox="1">
            <a:spLocks noChangeArrowheads="1"/>
          </p:cNvSpPr>
          <p:nvPr/>
        </p:nvSpPr>
        <p:spPr bwMode="auto">
          <a:xfrm>
            <a:off x="762000" y="4267200"/>
            <a:ext cx="7772400" cy="1524000"/>
          </a:xfrm>
          <a:prstGeom prst="rect">
            <a:avLst/>
          </a:prstGeom>
          <a:solidFill>
            <a:srgbClr val="FFFF00"/>
          </a:solidFill>
          <a:ln w="38100" cmpd="dbl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AutoNum type="arabicPeriod"/>
            </a:pPr>
            <a:r>
              <a:rPr lang="en-GB" sz="1200" b="1"/>
              <a:t>Mary bought a five-year $10,000 Guaranteed Income Certificate (GIC) on January 1, 2007 (for which she paid $10,000). </a:t>
            </a:r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AutoNum type="arabicPeriod"/>
            </a:pPr>
            <a:r>
              <a:rPr lang="en-GB" sz="1200" b="1"/>
              <a:t>The GIC pays $1,000 in interest income each year on December 31, 2007 to December 31, 2011 giving Mary a 10% rate of return on her investment. </a:t>
            </a:r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AutoNum type="arabicPeriod"/>
            </a:pPr>
            <a:r>
              <a:rPr lang="en-GB" sz="1200" b="1"/>
              <a:t>On December 31, 20011 (the GIC’s maturity date), Mary will receive, in addition to her last interest payment of $1,000, the full amount (i.e, $10,000) that she invested on January 1, 2007. </a:t>
            </a:r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AutoNum type="arabicPeriod"/>
            </a:pPr>
            <a:r>
              <a:rPr lang="en-GB" sz="1200" b="1"/>
              <a:t>During this period, inflation is expected to be 5 percent per year.</a:t>
            </a:r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</a:pPr>
            <a:endParaRPr lang="en-US" sz="1200" b="1"/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None/>
            </a:pPr>
            <a:endParaRPr lang="fr-CA" sz="1600" b="1"/>
          </a:p>
        </p:txBody>
      </p:sp>
      <p:sp>
        <p:nvSpPr>
          <p:cNvPr id="69638" name="Footer Placeholder 1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en-CA" smtClean="0"/>
              <a:t>Topic 10: Decision-making with price changes</a:t>
            </a:r>
            <a:endParaRPr lang="fr-CA"/>
          </a:p>
        </p:txBody>
      </p:sp>
      <p:sp>
        <p:nvSpPr>
          <p:cNvPr id="69639" name="Slide Number Placeholder 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D06B7899-BAC8-41FB-A9D8-60A95A0CA2AB}" type="slidenum">
              <a:rPr lang="fr-CA"/>
              <a:pPr eaLnBrk="1" hangingPunct="1"/>
              <a:t>39</a:t>
            </a:fld>
            <a:endParaRPr lang="fr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3058" grpId="0"/>
      <p:bldP spid="173059" grpId="0" build="p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Mary’s GIC Purchase</a:t>
            </a:r>
            <a:endParaRPr lang="fr-CA" dirty="0" smtClean="0"/>
          </a:p>
        </p:txBody>
      </p:sp>
      <p:sp>
        <p:nvSpPr>
          <p:cNvPr id="173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533400" indent="-533400" eaLnBrk="1" hangingPunct="1">
              <a:buFont typeface="Wingdings" pitchFamily="2" charset="2"/>
              <a:buNone/>
            </a:pPr>
            <a:r>
              <a:rPr lang="en-US" dirty="0" smtClean="0"/>
              <a:t>What is Mary’s approximate combined (i.e.,</a:t>
            </a:r>
          </a:p>
          <a:p>
            <a:pPr marL="533400" indent="-533400" eaLnBrk="1" hangingPunct="1">
              <a:buFont typeface="Wingdings" pitchFamily="2" charset="2"/>
              <a:buNone/>
            </a:pPr>
            <a:r>
              <a:rPr lang="en-US" dirty="0" smtClean="0"/>
              <a:t>actual or market interest) rate of interest (to 2</a:t>
            </a:r>
          </a:p>
          <a:p>
            <a:pPr marL="533400" indent="-533400" eaLnBrk="1" hangingPunct="1">
              <a:buFont typeface="Wingdings" pitchFamily="2" charset="2"/>
              <a:buNone/>
            </a:pPr>
            <a:r>
              <a:rPr lang="en-US" dirty="0" smtClean="0"/>
              <a:t>decimals) on the 5-year GIC?</a:t>
            </a:r>
          </a:p>
          <a:p>
            <a:pPr marL="533400" indent="-533400" eaLnBrk="1" hangingPunct="1">
              <a:buFont typeface="Wingdings" pitchFamily="2" charset="2"/>
              <a:buNone/>
            </a:pPr>
            <a:r>
              <a:rPr lang="en-US" dirty="0" smtClean="0"/>
              <a:t>a)	5.00%; b)  4.76%; c)  10.00%</a:t>
            </a:r>
          </a:p>
          <a:p>
            <a:pPr marL="533400" indent="-533400" eaLnBrk="1" hangingPunct="1">
              <a:buFont typeface="Wingdings" pitchFamily="2" charset="2"/>
              <a:buNone/>
            </a:pPr>
            <a:r>
              <a:rPr lang="en-US" dirty="0" smtClean="0"/>
              <a:t>d) 15.00%; e)  </a:t>
            </a:r>
            <a:r>
              <a:rPr lang="en-US" u="sng" dirty="0" smtClean="0"/>
              <a:t>None of these answers</a:t>
            </a:r>
            <a:r>
              <a:rPr lang="en-US" dirty="0" smtClean="0"/>
              <a:t>.</a:t>
            </a:r>
          </a:p>
          <a:p>
            <a:pPr marL="533400" indent="-533400" eaLnBrk="1" hangingPunct="1">
              <a:buFont typeface="Wingdings" pitchFamily="2" charset="2"/>
              <a:buNone/>
            </a:pPr>
            <a:r>
              <a:rPr lang="en-US" dirty="0" smtClean="0"/>
              <a:t>	Answer: Market Interest Rate = 10%</a:t>
            </a:r>
          </a:p>
        </p:txBody>
      </p:sp>
      <p:sp>
        <p:nvSpPr>
          <p:cNvPr id="69636" name="Rectangle 4"/>
          <p:cNvSpPr>
            <a:spLocks noChangeArrowheads="1"/>
          </p:cNvSpPr>
          <p:nvPr/>
        </p:nvSpPr>
        <p:spPr bwMode="auto">
          <a:xfrm>
            <a:off x="0" y="34290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>
              <a:tabLst>
                <a:tab pos="-914400" algn="l"/>
              </a:tabLst>
            </a:pPr>
            <a:endParaRPr lang="fr-CA">
              <a:solidFill>
                <a:srgbClr val="000000"/>
              </a:solidFill>
            </a:endParaRPr>
          </a:p>
        </p:txBody>
      </p:sp>
      <p:sp>
        <p:nvSpPr>
          <p:cNvPr id="69637" name="Text Box 6"/>
          <p:cNvSpPr txBox="1">
            <a:spLocks noChangeArrowheads="1"/>
          </p:cNvSpPr>
          <p:nvPr/>
        </p:nvSpPr>
        <p:spPr bwMode="auto">
          <a:xfrm>
            <a:off x="762000" y="4267200"/>
            <a:ext cx="7772400" cy="1524000"/>
          </a:xfrm>
          <a:prstGeom prst="rect">
            <a:avLst/>
          </a:prstGeom>
          <a:solidFill>
            <a:srgbClr val="FFFF00"/>
          </a:solidFill>
          <a:ln w="38100" cmpd="dbl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  <a:buClr>
                <a:srgbClr val="000000"/>
              </a:buClr>
              <a:buSzPct val="95000"/>
              <a:buFont typeface="Wingdings" pitchFamily="2" charset="2"/>
              <a:buAutoNum type="arabicPeriod"/>
            </a:pPr>
            <a:r>
              <a:rPr lang="en-GB" sz="1200" b="1">
                <a:solidFill>
                  <a:srgbClr val="000000"/>
                </a:solidFill>
              </a:rPr>
              <a:t>Mary bought a five-year $10,000 Guaranteed Income Certificate (GIC) on January 1, 2007 (for which she paid $10,000). </a:t>
            </a:r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Clr>
                <a:srgbClr val="000000"/>
              </a:buClr>
              <a:buSzPct val="95000"/>
              <a:buFont typeface="Wingdings" pitchFamily="2" charset="2"/>
              <a:buAutoNum type="arabicPeriod"/>
            </a:pPr>
            <a:r>
              <a:rPr lang="en-GB" sz="1200" b="1">
                <a:solidFill>
                  <a:srgbClr val="000000"/>
                </a:solidFill>
              </a:rPr>
              <a:t>The GIC pays $1,000 in interest income each year on December 31, 2007 to December 31, 2011 giving Mary a 10% rate of return on her investment. </a:t>
            </a:r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Clr>
                <a:srgbClr val="000000"/>
              </a:buClr>
              <a:buSzPct val="95000"/>
              <a:buFont typeface="Wingdings" pitchFamily="2" charset="2"/>
              <a:buAutoNum type="arabicPeriod"/>
            </a:pPr>
            <a:r>
              <a:rPr lang="en-GB" sz="1200" b="1">
                <a:solidFill>
                  <a:srgbClr val="000000"/>
                </a:solidFill>
              </a:rPr>
              <a:t>On December 31, 20011 (the GIC’s maturity date), Mary will receive, in addition to her last interest payment of $1,000, the full amount (i.e, $10,000) that she invested on January 1, 2007. </a:t>
            </a:r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Clr>
                <a:srgbClr val="000000"/>
              </a:buClr>
              <a:buSzPct val="95000"/>
              <a:buFont typeface="Wingdings" pitchFamily="2" charset="2"/>
              <a:buAutoNum type="arabicPeriod"/>
            </a:pPr>
            <a:r>
              <a:rPr lang="en-GB" sz="1200" b="1">
                <a:solidFill>
                  <a:srgbClr val="000000"/>
                </a:solidFill>
              </a:rPr>
              <a:t>During this period, inflation is expected to be 5 percent per year.</a:t>
            </a:r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Clr>
                <a:srgbClr val="000000"/>
              </a:buClr>
              <a:buSzPct val="95000"/>
              <a:buFont typeface="Wingdings" pitchFamily="2" charset="2"/>
              <a:buChar char="§"/>
            </a:pPr>
            <a:endParaRPr lang="en-US" sz="1200" b="1">
              <a:solidFill>
                <a:srgbClr val="000000"/>
              </a:solidFill>
            </a:endParaRPr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Clr>
                <a:srgbClr val="000000"/>
              </a:buClr>
              <a:buSzPct val="95000"/>
              <a:buFont typeface="Wingdings" pitchFamily="2" charset="2"/>
              <a:buNone/>
            </a:pPr>
            <a:endParaRPr lang="fr-CA" sz="1600" b="1">
              <a:solidFill>
                <a:srgbClr val="000000"/>
              </a:solidFill>
            </a:endParaRPr>
          </a:p>
        </p:txBody>
      </p:sp>
      <p:sp>
        <p:nvSpPr>
          <p:cNvPr id="69638" name="Footer Placeholder 1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en-CA" smtClean="0">
                <a:solidFill>
                  <a:srgbClr val="000000"/>
                </a:solidFill>
              </a:rPr>
              <a:t>Topic 10: Decision-making with price changes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9639" name="Slide Number Placeholder 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D06B7899-BAC8-41FB-A9D8-60A95A0CA2AB}" type="slidenum">
              <a:rPr lang="fr-CA">
                <a:solidFill>
                  <a:srgbClr val="000000"/>
                </a:solidFill>
              </a:rPr>
              <a:pPr eaLnBrk="1" hangingPunct="1"/>
              <a:t>40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3571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3058" grpId="0"/>
      <p:bldP spid="173059" grpId="0" build="p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/>
              <a:t>Mary’s GIC </a:t>
            </a:r>
            <a:r>
              <a:rPr lang="en-US" dirty="0" smtClean="0"/>
              <a:t>Purchase</a:t>
            </a:r>
            <a:endParaRPr lang="fr-CA" dirty="0" smtClean="0"/>
          </a:p>
        </p:txBody>
      </p:sp>
      <p:sp>
        <p:nvSpPr>
          <p:cNvPr id="177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533400" indent="-533400" eaLnBrk="1" hangingPunct="1">
              <a:buFont typeface="Wingdings" pitchFamily="2" charset="2"/>
              <a:buNone/>
            </a:pPr>
            <a:r>
              <a:rPr lang="en-US" dirty="0" smtClean="0"/>
              <a:t>What is the </a:t>
            </a:r>
            <a:r>
              <a:rPr lang="en-US" u="sng" dirty="0" smtClean="0"/>
              <a:t>precise</a:t>
            </a:r>
            <a:r>
              <a:rPr lang="en-US" dirty="0" smtClean="0"/>
              <a:t> real (inflation-free) rate of</a:t>
            </a:r>
          </a:p>
          <a:p>
            <a:pPr marL="533400" indent="-533400" eaLnBrk="1" hangingPunct="1">
              <a:buFont typeface="Wingdings" pitchFamily="2" charset="2"/>
              <a:buNone/>
            </a:pPr>
            <a:r>
              <a:rPr lang="en-US" dirty="0" smtClean="0"/>
              <a:t>interest (to 2 decimals) on the GIC?</a:t>
            </a:r>
          </a:p>
          <a:p>
            <a:pPr marL="0" indent="0" eaLnBrk="1" hangingPunct="1">
              <a:buNone/>
            </a:pPr>
            <a:r>
              <a:rPr lang="en-US" b="1" dirty="0" smtClean="0"/>
              <a:t>a) 5.00%; b) 4.76%; c) 5.24%; d) 10.00%	</a:t>
            </a:r>
          </a:p>
          <a:p>
            <a:pPr marL="533400" indent="-533400" eaLnBrk="1" hangingPunct="1">
              <a:buFont typeface="Wingdings" pitchFamily="2" charset="2"/>
              <a:buNone/>
            </a:pPr>
            <a:r>
              <a:rPr lang="en-US" b="1" dirty="0" smtClean="0"/>
              <a:t>e) None of these answers.</a:t>
            </a:r>
            <a:endParaRPr lang="en-GB" b="1" dirty="0" smtClean="0"/>
          </a:p>
          <a:p>
            <a:pPr marL="533400" indent="-533400" eaLnBrk="1" hangingPunct="1">
              <a:buFont typeface="Wingdings" pitchFamily="2" charset="2"/>
              <a:buNone/>
            </a:pPr>
            <a:r>
              <a:rPr lang="en-US" dirty="0" smtClean="0"/>
              <a:t>	</a:t>
            </a:r>
            <a:r>
              <a:rPr lang="fr-CA" b="1" dirty="0" smtClean="0">
                <a:solidFill>
                  <a:srgbClr val="0000FF"/>
                </a:solidFill>
              </a:rPr>
              <a:t>Ans. </a:t>
            </a:r>
            <a:r>
              <a:rPr lang="fr-CA" b="1" dirty="0" err="1" smtClean="0">
                <a:solidFill>
                  <a:srgbClr val="0000FF"/>
                </a:solidFill>
              </a:rPr>
              <a:t>i</a:t>
            </a:r>
            <a:r>
              <a:rPr lang="fr-CA" b="1" baseline="-25000" dirty="0" err="1" smtClean="0">
                <a:solidFill>
                  <a:srgbClr val="0000FF"/>
                </a:solidFill>
              </a:rPr>
              <a:t>R</a:t>
            </a:r>
            <a:r>
              <a:rPr lang="fr-CA" b="1" dirty="0" smtClean="0">
                <a:solidFill>
                  <a:srgbClr val="0000FF"/>
                </a:solidFill>
              </a:rPr>
              <a:t> = [(1+I</a:t>
            </a:r>
            <a:r>
              <a:rPr lang="fr-CA" b="1" baseline="-25000" dirty="0" smtClean="0">
                <a:solidFill>
                  <a:srgbClr val="0000FF"/>
                </a:solidFill>
              </a:rPr>
              <a:t>C</a:t>
            </a:r>
            <a:r>
              <a:rPr lang="fr-CA" b="1" dirty="0" smtClean="0">
                <a:solidFill>
                  <a:srgbClr val="0000FF"/>
                </a:solidFill>
              </a:rPr>
              <a:t>)/(1+f)] – 1= [1.10/1.05] – 1 = 0.0476 </a:t>
            </a:r>
          </a:p>
        </p:txBody>
      </p:sp>
      <p:sp>
        <p:nvSpPr>
          <p:cNvPr id="70660" name="Text Box 5"/>
          <p:cNvSpPr txBox="1">
            <a:spLocks noChangeArrowheads="1"/>
          </p:cNvSpPr>
          <p:nvPr/>
        </p:nvSpPr>
        <p:spPr bwMode="auto">
          <a:xfrm>
            <a:off x="762000" y="4572000"/>
            <a:ext cx="7772400" cy="1371600"/>
          </a:xfrm>
          <a:prstGeom prst="rect">
            <a:avLst/>
          </a:prstGeom>
          <a:solidFill>
            <a:srgbClr val="FFFF00"/>
          </a:solidFill>
          <a:ln w="38100" cmpd="dbl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GB" sz="1200" b="1" dirty="0"/>
              <a:t>Mary bought a five-year $10,000 Guaranteed Income Certificate (GIC) on January 1, 2014 (for which she paid $10,000).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GB" sz="1200" b="1" dirty="0"/>
              <a:t>The GIC pays $1,000 in interest income each year on December 31, 2014 to December 31, 2018 giving Mary a 10% rate of return on her investment.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GB" sz="1200" b="1" dirty="0"/>
              <a:t>On December 31, 2018 (the GIC’s maturity date), Mary will receive, in addition to her last interest payment of $1,000, the full amount = $10,000 that she invested on January 1, 2014.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GB" sz="1200" b="1" dirty="0"/>
              <a:t>During this period, the annual inflation rate is expected to be 5 percent</a:t>
            </a:r>
            <a:r>
              <a:rPr lang="en-GB" sz="1200" dirty="0" smtClean="0"/>
              <a:t>.</a:t>
            </a:r>
            <a:endParaRPr lang="en-GB" sz="1200" dirty="0"/>
          </a:p>
        </p:txBody>
      </p:sp>
      <p:sp>
        <p:nvSpPr>
          <p:cNvPr id="70661" name="Footer Placeholder 1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en-CA" smtClean="0"/>
              <a:t>Topic 10: Decision-making with price changes</a:t>
            </a:r>
            <a:endParaRPr lang="fr-CA"/>
          </a:p>
        </p:txBody>
      </p:sp>
      <p:sp>
        <p:nvSpPr>
          <p:cNvPr id="70662" name="Slide Number Placeholder 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B8AAE89D-7C63-47E2-9B64-0D563E85CB3D}" type="slidenum">
              <a:rPr lang="fr-CA"/>
              <a:pPr eaLnBrk="1" hangingPunct="1"/>
              <a:t>41</a:t>
            </a:fld>
            <a:endParaRPr lang="fr-CA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77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771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771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771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771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7154" grpId="0"/>
      <p:bldP spid="177155" grpId="0" build="p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/>
              <a:t>Mary’s GIC </a:t>
            </a:r>
            <a:r>
              <a:rPr lang="en-US" dirty="0" smtClean="0"/>
              <a:t>Purchase</a:t>
            </a:r>
            <a:endParaRPr lang="fr-CA" dirty="0" smtClean="0"/>
          </a:p>
        </p:txBody>
      </p:sp>
      <p:sp>
        <p:nvSpPr>
          <p:cNvPr id="177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533400" indent="-533400" eaLnBrk="1" hangingPunct="1">
              <a:buFont typeface="Wingdings" pitchFamily="2" charset="2"/>
              <a:buNone/>
            </a:pPr>
            <a:r>
              <a:rPr lang="en-US" dirty="0" smtClean="0"/>
              <a:t>What is the approximate real (inflation-free) rate</a:t>
            </a:r>
          </a:p>
          <a:p>
            <a:pPr marL="533400" indent="-533400" eaLnBrk="1" hangingPunct="1">
              <a:buFont typeface="Wingdings" pitchFamily="2" charset="2"/>
              <a:buNone/>
            </a:pPr>
            <a:r>
              <a:rPr lang="en-US" dirty="0" smtClean="0"/>
              <a:t>of interest (to 2 decimals) on the GIC?</a:t>
            </a:r>
          </a:p>
          <a:p>
            <a:pPr marL="0" indent="0" eaLnBrk="1" hangingPunct="1">
              <a:buNone/>
            </a:pPr>
            <a:r>
              <a:rPr lang="en-US" b="1" dirty="0" smtClean="0"/>
              <a:t>a) 5.00%; b) 4.76%; c) 5.24%; d) 10.00%	</a:t>
            </a:r>
          </a:p>
          <a:p>
            <a:pPr marL="533400" indent="-533400" eaLnBrk="1" hangingPunct="1">
              <a:buFont typeface="Wingdings" pitchFamily="2" charset="2"/>
              <a:buNone/>
            </a:pPr>
            <a:r>
              <a:rPr lang="en-US" b="1" dirty="0" smtClean="0"/>
              <a:t>e) None of these answers.</a:t>
            </a:r>
            <a:endParaRPr lang="en-GB" b="1" dirty="0" smtClean="0"/>
          </a:p>
          <a:p>
            <a:pPr marL="533400" indent="-533400" eaLnBrk="1" hangingPunct="1">
              <a:buFont typeface="Wingdings" pitchFamily="2" charset="2"/>
              <a:buNone/>
            </a:pPr>
            <a:r>
              <a:rPr lang="en-US" dirty="0" smtClean="0"/>
              <a:t>	</a:t>
            </a:r>
            <a:r>
              <a:rPr lang="fr-CA" b="1" dirty="0" smtClean="0">
                <a:solidFill>
                  <a:srgbClr val="0000FF"/>
                </a:solidFill>
              </a:rPr>
              <a:t>Ans. </a:t>
            </a:r>
            <a:r>
              <a:rPr lang="fr-CA" b="1" dirty="0" err="1" smtClean="0">
                <a:solidFill>
                  <a:srgbClr val="0000FF"/>
                </a:solidFill>
              </a:rPr>
              <a:t>i</a:t>
            </a:r>
            <a:r>
              <a:rPr lang="fr-CA" b="1" baseline="-25000" dirty="0" err="1" smtClean="0">
                <a:solidFill>
                  <a:srgbClr val="0000FF"/>
                </a:solidFill>
              </a:rPr>
              <a:t>R</a:t>
            </a:r>
            <a:r>
              <a:rPr lang="fr-CA" b="1" dirty="0" smtClean="0">
                <a:solidFill>
                  <a:srgbClr val="0000FF"/>
                </a:solidFill>
              </a:rPr>
              <a:t> = I</a:t>
            </a:r>
            <a:r>
              <a:rPr lang="fr-CA" b="1" baseline="-25000" dirty="0" smtClean="0">
                <a:solidFill>
                  <a:srgbClr val="0000FF"/>
                </a:solidFill>
              </a:rPr>
              <a:t>C </a:t>
            </a:r>
            <a:r>
              <a:rPr lang="fr-CA" b="1" dirty="0" smtClean="0">
                <a:solidFill>
                  <a:srgbClr val="0000FF"/>
                </a:solidFill>
              </a:rPr>
              <a:t>- f) = 10% - 5% = 5%. </a:t>
            </a:r>
          </a:p>
        </p:txBody>
      </p:sp>
      <p:sp>
        <p:nvSpPr>
          <p:cNvPr id="70660" name="Text Box 5"/>
          <p:cNvSpPr txBox="1">
            <a:spLocks noChangeArrowheads="1"/>
          </p:cNvSpPr>
          <p:nvPr/>
        </p:nvSpPr>
        <p:spPr bwMode="auto">
          <a:xfrm>
            <a:off x="762000" y="4572000"/>
            <a:ext cx="7772400" cy="1371600"/>
          </a:xfrm>
          <a:prstGeom prst="rect">
            <a:avLst/>
          </a:prstGeom>
          <a:solidFill>
            <a:srgbClr val="FFFF00"/>
          </a:solidFill>
          <a:ln w="38100" cmpd="dbl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GB" sz="1200" b="1" dirty="0">
                <a:solidFill>
                  <a:srgbClr val="000000"/>
                </a:solidFill>
              </a:rPr>
              <a:t>Mary bought a five-year $10,000 Guaranteed Income Certificate (GIC) on January 1, 2014 (for which she paid $10,000).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GB" sz="1200" b="1" dirty="0">
                <a:solidFill>
                  <a:srgbClr val="000000"/>
                </a:solidFill>
              </a:rPr>
              <a:t>The GIC pays $1,000 in interest income each year on December 31, 2014 to December 31, 2018 giving Mary a 10% rate of return on her investment.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GB" sz="1200" b="1" dirty="0">
                <a:solidFill>
                  <a:srgbClr val="000000"/>
                </a:solidFill>
              </a:rPr>
              <a:t>On December 31, 2018 (the GIC’s maturity date), Mary will receive, in addition to her last interest payment of $1,000, the full amount = $10,000 that she invested on January 1, 2014.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GB" sz="1200" b="1" dirty="0">
                <a:solidFill>
                  <a:srgbClr val="000000"/>
                </a:solidFill>
              </a:rPr>
              <a:t>During this period, the annual inflation rate is expected to be 5 percent</a:t>
            </a:r>
            <a:r>
              <a:rPr lang="en-GB" sz="1200" dirty="0" smtClean="0">
                <a:solidFill>
                  <a:srgbClr val="000000"/>
                </a:solidFill>
              </a:rPr>
              <a:t>.</a:t>
            </a:r>
            <a:endParaRPr lang="en-GB" sz="1200" dirty="0">
              <a:solidFill>
                <a:srgbClr val="000000"/>
              </a:solidFill>
            </a:endParaRPr>
          </a:p>
        </p:txBody>
      </p:sp>
      <p:sp>
        <p:nvSpPr>
          <p:cNvPr id="70661" name="Footer Placeholder 1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en-CA" smtClean="0">
                <a:solidFill>
                  <a:srgbClr val="000000"/>
                </a:solidFill>
              </a:rPr>
              <a:t>Topic 10: Decision-making with price changes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70662" name="Slide Number Placeholder 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B8AAE89D-7C63-47E2-9B64-0D563E85CB3D}" type="slidenum">
              <a:rPr lang="fr-CA">
                <a:solidFill>
                  <a:srgbClr val="000000"/>
                </a:solidFill>
              </a:rPr>
              <a:pPr eaLnBrk="1" hangingPunct="1"/>
              <a:t>42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902247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77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771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771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771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771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7154" grpId="0"/>
      <p:bldP spid="177155" grpId="0" build="p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/>
              <a:t>Mary’s GIC </a:t>
            </a:r>
            <a:r>
              <a:rPr lang="en-US" dirty="0" smtClean="0"/>
              <a:t>Purchase</a:t>
            </a:r>
            <a:endParaRPr lang="fr-CA" dirty="0" smtClean="0"/>
          </a:p>
        </p:txBody>
      </p:sp>
      <p:sp>
        <p:nvSpPr>
          <p:cNvPr id="1761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371601"/>
            <a:ext cx="7848600" cy="3276600"/>
          </a:xfrm>
        </p:spPr>
        <p:txBody>
          <a:bodyPr/>
          <a:lstStyle/>
          <a:p>
            <a:pPr marL="533400" indent="-533400" eaLnBrk="1" hangingPunct="1">
              <a:lnSpc>
                <a:spcPct val="75000"/>
              </a:lnSpc>
              <a:buFont typeface="Wingdings" pitchFamily="2" charset="2"/>
              <a:buNone/>
            </a:pPr>
            <a:r>
              <a:rPr lang="en-GB" sz="2400" dirty="0" smtClean="0"/>
              <a:t>If Mary can reinvest the interest income from the GIC at</a:t>
            </a:r>
          </a:p>
          <a:p>
            <a:pPr marL="533400" indent="-533400" eaLnBrk="1" hangingPunct="1">
              <a:lnSpc>
                <a:spcPct val="75000"/>
              </a:lnSpc>
              <a:buFont typeface="Wingdings" pitchFamily="2" charset="2"/>
              <a:buNone/>
            </a:pPr>
            <a:r>
              <a:rPr lang="en-GB" sz="2400" dirty="0" smtClean="0"/>
              <a:t>10% each year, what will be the future worth (on</a:t>
            </a:r>
          </a:p>
          <a:p>
            <a:pPr marL="533400" indent="-533400" eaLnBrk="1" hangingPunct="1">
              <a:lnSpc>
                <a:spcPct val="75000"/>
              </a:lnSpc>
              <a:buFont typeface="Wingdings" pitchFamily="2" charset="2"/>
              <a:buNone/>
            </a:pPr>
            <a:r>
              <a:rPr lang="en-GB" sz="2400" u="sng" dirty="0" smtClean="0"/>
              <a:t>December 31, 2016 </a:t>
            </a:r>
            <a:r>
              <a:rPr lang="en-GB" sz="2400" dirty="0" smtClean="0"/>
              <a:t>(to the nearest $100) of the</a:t>
            </a:r>
          </a:p>
          <a:p>
            <a:pPr marL="533400" indent="-533400" eaLnBrk="1" hangingPunct="1">
              <a:lnSpc>
                <a:spcPct val="75000"/>
              </a:lnSpc>
              <a:buFont typeface="Wingdings" pitchFamily="2" charset="2"/>
              <a:buNone/>
            </a:pPr>
            <a:r>
              <a:rPr lang="en-GB" sz="2400" dirty="0" smtClean="0"/>
              <a:t>$10,000 investment (principal and interest income) in</a:t>
            </a:r>
          </a:p>
          <a:p>
            <a:pPr marL="533400" indent="-533400" eaLnBrk="1" hangingPunct="1">
              <a:lnSpc>
                <a:spcPct val="75000"/>
              </a:lnSpc>
              <a:buFont typeface="Wingdings" pitchFamily="2" charset="2"/>
              <a:buNone/>
            </a:pPr>
            <a:r>
              <a:rPr lang="en-GB" sz="2400" dirty="0" smtClean="0"/>
              <a:t>constant (i.e., real or January 1, 2014 dollars)?</a:t>
            </a:r>
          </a:p>
          <a:p>
            <a:pPr marL="533400" indent="-533400" eaLnBrk="1" hangingPunct="1">
              <a:lnSpc>
                <a:spcPct val="75000"/>
              </a:lnSpc>
              <a:buFont typeface="Wingdings" pitchFamily="2" charset="2"/>
              <a:buNone/>
            </a:pPr>
            <a:r>
              <a:rPr lang="en-GB" sz="2400" b="1" dirty="0" smtClean="0"/>
              <a:t>a) $16,100; b) $12,600; c) $11,500; d) $10,000</a:t>
            </a:r>
          </a:p>
          <a:p>
            <a:pPr marL="533400" indent="-533400" eaLnBrk="1" hangingPunct="1">
              <a:lnSpc>
                <a:spcPct val="75000"/>
              </a:lnSpc>
              <a:buFont typeface="Wingdings" pitchFamily="2" charset="2"/>
              <a:buNone/>
            </a:pPr>
            <a:r>
              <a:rPr lang="en-US" sz="2400" b="1" dirty="0" smtClean="0"/>
              <a:t>e) None of these answers.</a:t>
            </a:r>
          </a:p>
          <a:p>
            <a:pPr marL="533400" indent="-533400" eaLnBrk="1" hangingPunct="1">
              <a:buFont typeface="Wingdings" pitchFamily="2" charset="2"/>
              <a:buNone/>
            </a:pPr>
            <a:r>
              <a:rPr lang="en-US" sz="2000" b="1" dirty="0" smtClean="0">
                <a:solidFill>
                  <a:srgbClr val="0000FF"/>
                </a:solidFill>
              </a:rPr>
              <a:t>Ans. $10,000[1.1</a:t>
            </a:r>
            <a:r>
              <a:rPr lang="en-US" sz="2000" b="1" baseline="30000" dirty="0" smtClean="0">
                <a:solidFill>
                  <a:srgbClr val="0000FF"/>
                </a:solidFill>
              </a:rPr>
              <a:t>3</a:t>
            </a:r>
            <a:r>
              <a:rPr lang="en-US" sz="2000" b="1" dirty="0" smtClean="0">
                <a:solidFill>
                  <a:srgbClr val="0000FF"/>
                </a:solidFill>
              </a:rPr>
              <a:t>/1.05</a:t>
            </a:r>
            <a:r>
              <a:rPr lang="en-US" sz="2000" b="1" baseline="30000" dirty="0" smtClean="0">
                <a:solidFill>
                  <a:srgbClr val="0000FF"/>
                </a:solidFill>
              </a:rPr>
              <a:t>3</a:t>
            </a:r>
            <a:r>
              <a:rPr lang="en-US" sz="2000" b="1" dirty="0" smtClean="0">
                <a:solidFill>
                  <a:srgbClr val="0000FF"/>
                </a:solidFill>
              </a:rPr>
              <a:t>] = $11,498 or $11,500</a:t>
            </a:r>
          </a:p>
          <a:p>
            <a:pPr marL="533400" indent="-533400" eaLnBrk="1" hangingPunct="1">
              <a:buFont typeface="Wingdings" pitchFamily="2" charset="2"/>
              <a:buNone/>
            </a:pPr>
            <a:r>
              <a:rPr lang="fr-CA" sz="2000" b="1" u="sng" dirty="0" smtClean="0">
                <a:solidFill>
                  <a:srgbClr val="0000FF"/>
                </a:solidFill>
              </a:rPr>
              <a:t>OR</a:t>
            </a:r>
            <a:r>
              <a:rPr lang="fr-CA" sz="2000" b="1" dirty="0" smtClean="0">
                <a:solidFill>
                  <a:srgbClr val="0000FF"/>
                </a:solidFill>
              </a:rPr>
              <a:t> $10,000(1.0476)</a:t>
            </a:r>
            <a:r>
              <a:rPr lang="fr-CA" sz="2000" b="1" baseline="30000" dirty="0" smtClean="0">
                <a:solidFill>
                  <a:srgbClr val="0000FF"/>
                </a:solidFill>
              </a:rPr>
              <a:t>3</a:t>
            </a:r>
            <a:r>
              <a:rPr lang="fr-CA" sz="2000" b="1" dirty="0" smtClean="0">
                <a:solidFill>
                  <a:srgbClr val="0000FF"/>
                </a:solidFill>
              </a:rPr>
              <a:t> = $11,498 or $11,500</a:t>
            </a:r>
          </a:p>
        </p:txBody>
      </p:sp>
      <p:sp>
        <p:nvSpPr>
          <p:cNvPr id="71684" name="Text Box 4"/>
          <p:cNvSpPr txBox="1">
            <a:spLocks noChangeArrowheads="1"/>
          </p:cNvSpPr>
          <p:nvPr/>
        </p:nvSpPr>
        <p:spPr bwMode="auto">
          <a:xfrm>
            <a:off x="838200" y="4876800"/>
            <a:ext cx="7772400" cy="1524000"/>
          </a:xfrm>
          <a:prstGeom prst="rect">
            <a:avLst/>
          </a:prstGeom>
          <a:solidFill>
            <a:srgbClr val="FFFF00"/>
          </a:solidFill>
          <a:ln w="38100" cmpd="dbl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GB" sz="1200" b="1" dirty="0"/>
              <a:t>Mary bought a five-year $10,000 Guaranteed Income Certificate (GIC) on January 1, 2014 (for which she paid $10,000).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GB" sz="1200" b="1" dirty="0"/>
              <a:t>The GIC pays $1,000 in interest income each year on December 31, 2014 to December 31, 2018 giving Mary a 10% rate of return on her investment.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GB" sz="1200" b="1" dirty="0"/>
              <a:t>On December 31, 2018 (the GIC’s maturity date), Mary will receive, in addition to her last interest payment of $1,000, the full amount = $10,000 that she invested on January 1, 2014.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GB" sz="1200" b="1" dirty="0"/>
              <a:t>During this period, the annual inflation rate is expected to be 5 percent.</a:t>
            </a:r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</a:pPr>
            <a:endParaRPr lang="en-US" sz="1200" b="1" dirty="0"/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None/>
            </a:pPr>
            <a:endParaRPr lang="fr-CA" sz="1600" b="1" dirty="0"/>
          </a:p>
        </p:txBody>
      </p:sp>
      <p:sp>
        <p:nvSpPr>
          <p:cNvPr id="71685" name="Footer Placeholder 1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en-CA" smtClean="0"/>
              <a:t>Topic 10: Decision-making with price changes</a:t>
            </a:r>
            <a:endParaRPr lang="fr-CA"/>
          </a:p>
        </p:txBody>
      </p:sp>
      <p:sp>
        <p:nvSpPr>
          <p:cNvPr id="71686" name="Slide Number Placeholder 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3CEF1FA1-069D-4531-9611-E5389DF2D626}" type="slidenum">
              <a:rPr lang="fr-CA"/>
              <a:pPr eaLnBrk="1" hangingPunct="1"/>
              <a:t>43</a:t>
            </a:fld>
            <a:endParaRPr lang="fr-CA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6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6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76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76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76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76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76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76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76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76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76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76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76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76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6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761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761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761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761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761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761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761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761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761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761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761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761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761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761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761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6130" grpId="0"/>
      <p:bldP spid="176131" grpId="0" build="p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/>
              <a:t>Mary’s GIC </a:t>
            </a:r>
            <a:r>
              <a:rPr lang="en-US" dirty="0" smtClean="0"/>
              <a:t>Purchase</a:t>
            </a:r>
            <a:endParaRPr lang="fr-CA" dirty="0" smtClean="0"/>
          </a:p>
        </p:txBody>
      </p:sp>
      <p:sp>
        <p:nvSpPr>
          <p:cNvPr id="1740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371601"/>
            <a:ext cx="7848600" cy="3733799"/>
          </a:xfrm>
        </p:spPr>
        <p:txBody>
          <a:bodyPr/>
          <a:lstStyle/>
          <a:p>
            <a:pPr marL="533400" indent="-533400" eaLnBrk="1" hangingPunct="1">
              <a:buFont typeface="Wingdings" pitchFamily="2" charset="2"/>
              <a:buNone/>
            </a:pPr>
            <a:r>
              <a:rPr lang="en-GB" dirty="0" smtClean="0"/>
              <a:t>If Mary can reinvest the interest income from the</a:t>
            </a:r>
          </a:p>
          <a:p>
            <a:pPr marL="533400" indent="-533400" eaLnBrk="1" hangingPunct="1">
              <a:buFont typeface="Wingdings" pitchFamily="2" charset="2"/>
              <a:buNone/>
            </a:pPr>
            <a:r>
              <a:rPr lang="en-GB" dirty="0" smtClean="0"/>
              <a:t>GIC at 10% each year, what will be the present</a:t>
            </a:r>
          </a:p>
          <a:p>
            <a:pPr marL="533400" indent="-533400" eaLnBrk="1" hangingPunct="1">
              <a:buFont typeface="Wingdings" pitchFamily="2" charset="2"/>
              <a:buNone/>
            </a:pPr>
            <a:r>
              <a:rPr lang="en-GB" dirty="0" smtClean="0"/>
              <a:t>worth (to the nearest dollar) of the $10,000</a:t>
            </a:r>
          </a:p>
          <a:p>
            <a:pPr marL="533400" indent="-533400" eaLnBrk="1" hangingPunct="1">
              <a:buFont typeface="Wingdings" pitchFamily="2" charset="2"/>
              <a:buNone/>
            </a:pPr>
            <a:r>
              <a:rPr lang="en-GB" dirty="0" smtClean="0"/>
              <a:t>investment in actual dollars on January 1, 2014?</a:t>
            </a:r>
          </a:p>
          <a:p>
            <a:pPr marL="533400" indent="-533400" eaLnBrk="1" hangingPunct="1">
              <a:buFont typeface="Wingdings" pitchFamily="2" charset="2"/>
              <a:buAutoNum type="arabicPeriod"/>
            </a:pPr>
            <a:r>
              <a:rPr lang="en-GB" b="1" dirty="0" smtClean="0"/>
              <a:t>$16,672; 2. $10,000; 3. $11,513; 4. $0</a:t>
            </a:r>
          </a:p>
          <a:p>
            <a:pPr marL="533400" indent="-533400" eaLnBrk="1" hangingPunct="1">
              <a:buFont typeface="Wingdings" pitchFamily="2" charset="2"/>
              <a:buNone/>
            </a:pPr>
            <a:r>
              <a:rPr lang="en-US" b="1" dirty="0" smtClean="0"/>
              <a:t>5.	None of the above answers.</a:t>
            </a:r>
          </a:p>
          <a:p>
            <a:pPr marL="533400" indent="-533400" algn="ctr" eaLnBrk="1" hangingPunct="1">
              <a:buFont typeface="Wingdings" pitchFamily="2" charset="2"/>
              <a:buNone/>
            </a:pPr>
            <a:r>
              <a:rPr lang="en-US" b="1" dirty="0" smtClean="0">
                <a:solidFill>
                  <a:srgbClr val="0000FF"/>
                </a:solidFill>
              </a:rPr>
              <a:t>Ans. $10,000[(1.1)</a:t>
            </a:r>
            <a:r>
              <a:rPr lang="en-US" b="1" baseline="30000" dirty="0" smtClean="0">
                <a:solidFill>
                  <a:srgbClr val="0000FF"/>
                </a:solidFill>
              </a:rPr>
              <a:t>5</a:t>
            </a:r>
            <a:r>
              <a:rPr lang="en-US" b="1" dirty="0" smtClean="0">
                <a:solidFill>
                  <a:srgbClr val="0000FF"/>
                </a:solidFill>
              </a:rPr>
              <a:t>/(1.1)</a:t>
            </a:r>
            <a:r>
              <a:rPr lang="en-US" b="1" baseline="30000" dirty="0" smtClean="0">
                <a:solidFill>
                  <a:srgbClr val="0000FF"/>
                </a:solidFill>
              </a:rPr>
              <a:t>5</a:t>
            </a:r>
            <a:r>
              <a:rPr lang="en-US" b="1" dirty="0" smtClean="0">
                <a:solidFill>
                  <a:srgbClr val="0000FF"/>
                </a:solidFill>
              </a:rPr>
              <a:t>]</a:t>
            </a:r>
            <a:r>
              <a:rPr lang="en-US" b="1" baseline="30000" dirty="0" smtClean="0">
                <a:solidFill>
                  <a:srgbClr val="0000FF"/>
                </a:solidFill>
              </a:rPr>
              <a:t> </a:t>
            </a:r>
            <a:r>
              <a:rPr lang="en-US" b="1" dirty="0" smtClean="0">
                <a:solidFill>
                  <a:srgbClr val="0000FF"/>
                </a:solidFill>
              </a:rPr>
              <a:t>= $10,000</a:t>
            </a:r>
            <a:endParaRPr lang="fr-CA" dirty="0" smtClean="0"/>
          </a:p>
        </p:txBody>
      </p:sp>
      <p:sp>
        <p:nvSpPr>
          <p:cNvPr id="72708" name="Text Box 4"/>
          <p:cNvSpPr txBox="1">
            <a:spLocks noChangeArrowheads="1"/>
          </p:cNvSpPr>
          <p:nvPr/>
        </p:nvSpPr>
        <p:spPr bwMode="auto">
          <a:xfrm>
            <a:off x="762000" y="5334000"/>
            <a:ext cx="7772400" cy="1371600"/>
          </a:xfrm>
          <a:prstGeom prst="rect">
            <a:avLst/>
          </a:prstGeom>
          <a:solidFill>
            <a:srgbClr val="FFFF00"/>
          </a:solidFill>
          <a:ln w="38100" cmpd="dbl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GB" sz="1200" b="1" dirty="0"/>
              <a:t>Mary bought a five-year $10,000 Guaranteed Income Certificate (GIC) on January 1, 2014 (for which she paid $10,000).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GB" sz="1200" b="1" dirty="0"/>
              <a:t>The GIC pays $1,000 in interest income each year on December 31, 2014 to December 31, 2018 giving Mary a 10% rate of return on her investment.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GB" sz="1200" b="1" dirty="0"/>
              <a:t>On December 31, 2018 (the GIC’s maturity date), Mary will receive, in addition to her last interest payment of $1,000, the full amount = $10,000 that she invested on January 1, 2014.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GB" sz="1200" b="1" dirty="0"/>
              <a:t>During this period, the annual inflation rate is expected to be 5 </a:t>
            </a:r>
            <a:r>
              <a:rPr lang="en-GB" sz="1200" b="1" dirty="0" smtClean="0"/>
              <a:t>percent.</a:t>
            </a:r>
            <a:endParaRPr lang="fr-CA" sz="1600" b="1" dirty="0"/>
          </a:p>
        </p:txBody>
      </p:sp>
      <p:sp>
        <p:nvSpPr>
          <p:cNvPr id="72709" name="Footer Placeholder 1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en-CA" smtClean="0"/>
              <a:t>Topic 10: Decision-making with price changes</a:t>
            </a:r>
            <a:endParaRPr lang="fr-CA"/>
          </a:p>
        </p:txBody>
      </p:sp>
      <p:sp>
        <p:nvSpPr>
          <p:cNvPr id="72710" name="Slide Number Placeholder 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24772EDE-BE72-4558-B23F-DBA49DEF0AD7}" type="slidenum">
              <a:rPr lang="fr-CA"/>
              <a:pPr eaLnBrk="1" hangingPunct="1"/>
              <a:t>44</a:t>
            </a:fld>
            <a:endParaRPr lang="fr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74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740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740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740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740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1740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1740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082" grpId="0"/>
      <p:bldP spid="174083" grpId="0" build="p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/>
              <a:t>Mary’s GIC </a:t>
            </a:r>
            <a:r>
              <a:rPr lang="en-US" dirty="0" smtClean="0"/>
              <a:t>Purchase</a:t>
            </a:r>
            <a:endParaRPr lang="fr-CA" dirty="0" smtClean="0"/>
          </a:p>
        </p:txBody>
      </p:sp>
      <p:sp>
        <p:nvSpPr>
          <p:cNvPr id="1792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2000" y="1295401"/>
            <a:ext cx="7772400" cy="3124200"/>
          </a:xfrm>
        </p:spPr>
        <p:txBody>
          <a:bodyPr/>
          <a:lstStyle/>
          <a:p>
            <a:pPr marL="533400" indent="-533400" eaLnBrk="1" hangingPunct="1">
              <a:buFont typeface="Wingdings" pitchFamily="2" charset="2"/>
              <a:buNone/>
            </a:pPr>
            <a:r>
              <a:rPr lang="en-US" dirty="0" smtClean="0"/>
              <a:t>What is the actual dollar value of the 3</a:t>
            </a:r>
            <a:r>
              <a:rPr lang="en-US" baseline="30000" dirty="0" smtClean="0"/>
              <a:t>rd</a:t>
            </a:r>
            <a:r>
              <a:rPr lang="en-US" dirty="0" smtClean="0"/>
              <a:t>  $1000</a:t>
            </a:r>
          </a:p>
          <a:p>
            <a:pPr marL="533400" indent="-533400" eaLnBrk="1" hangingPunct="1">
              <a:buFont typeface="Wingdings" pitchFamily="2" charset="2"/>
              <a:buNone/>
            </a:pPr>
            <a:r>
              <a:rPr lang="en-US" dirty="0" smtClean="0"/>
              <a:t>interest payment (i.e., the payment that Mary</a:t>
            </a:r>
          </a:p>
          <a:p>
            <a:pPr marL="533400" indent="-533400" eaLnBrk="1" hangingPunct="1">
              <a:buFont typeface="Wingdings" pitchFamily="2" charset="2"/>
              <a:buNone/>
            </a:pPr>
            <a:r>
              <a:rPr lang="en-US" dirty="0" smtClean="0"/>
              <a:t>received on December 31, 2016)?</a:t>
            </a:r>
          </a:p>
          <a:p>
            <a:pPr marL="0" indent="0" eaLnBrk="1" hangingPunct="1">
              <a:buNone/>
            </a:pPr>
            <a:r>
              <a:rPr lang="en-US" dirty="0" smtClean="0"/>
              <a:t>a) $1000; b) $952.38; c) $907.03; d) $540.77	</a:t>
            </a:r>
          </a:p>
          <a:p>
            <a:pPr marL="533400" indent="-533400" eaLnBrk="1" hangingPunct="1">
              <a:buFont typeface="Wingdings" pitchFamily="2" charset="2"/>
              <a:buNone/>
            </a:pPr>
            <a:r>
              <a:rPr lang="en-US" dirty="0" smtClean="0"/>
              <a:t>e) None of these answers.</a:t>
            </a:r>
          </a:p>
          <a:p>
            <a:pPr marL="533400" indent="-533400" algn="ctr" eaLnBrk="1" hangingPunct="1">
              <a:buFont typeface="Wingdings" pitchFamily="2" charset="2"/>
              <a:buNone/>
            </a:pPr>
            <a:r>
              <a:rPr lang="en-US" b="1" dirty="0" smtClean="0">
                <a:solidFill>
                  <a:srgbClr val="0000FF"/>
                </a:solidFill>
              </a:rPr>
              <a:t>Ans. $1000</a:t>
            </a:r>
            <a:endParaRPr lang="fr-CA" b="1" dirty="0" smtClean="0">
              <a:solidFill>
                <a:srgbClr val="0000FF"/>
              </a:solidFill>
            </a:endParaRPr>
          </a:p>
        </p:txBody>
      </p:sp>
      <p:sp>
        <p:nvSpPr>
          <p:cNvPr id="73732" name="Text Box 4"/>
          <p:cNvSpPr txBox="1">
            <a:spLocks noChangeArrowheads="1"/>
          </p:cNvSpPr>
          <p:nvPr/>
        </p:nvSpPr>
        <p:spPr bwMode="auto">
          <a:xfrm>
            <a:off x="762000" y="4572000"/>
            <a:ext cx="7772400" cy="1524000"/>
          </a:xfrm>
          <a:prstGeom prst="rect">
            <a:avLst/>
          </a:prstGeom>
          <a:solidFill>
            <a:srgbClr val="FFFF00"/>
          </a:solidFill>
          <a:ln w="38100" cmpd="dbl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GB" sz="1200" b="1" dirty="0"/>
              <a:t>Mary bought a five-year $10,000 Guaranteed Income Certificate (GIC) on January 1, 2014 (for which she paid $10,000).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GB" sz="1200" b="1" dirty="0"/>
              <a:t>The GIC pays $1,000 in interest income each year on December 31, 2014 to December 31, 2018 giving Mary a 10% rate of return on her investment.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GB" sz="1200" b="1" dirty="0"/>
              <a:t>On December 31, 2018 (the GIC’s maturity date), Mary will receive, in addition to her last interest payment of $1,000, the full amount = $10,000 that she invested on January 1, 2014.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GB" sz="1200" b="1" dirty="0"/>
              <a:t>During this period, the annual inflation rate is expected to be </a:t>
            </a:r>
            <a:r>
              <a:rPr lang="en-GB" sz="1200" b="1" dirty="0" smtClean="0"/>
              <a:t>5.</a:t>
            </a:r>
            <a:endParaRPr lang="en-US" sz="1200" b="1" dirty="0"/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None/>
            </a:pPr>
            <a:endParaRPr lang="fr-CA" sz="1600" dirty="0"/>
          </a:p>
        </p:txBody>
      </p:sp>
      <p:sp>
        <p:nvSpPr>
          <p:cNvPr id="73733" name="Footer Placeholder 1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en-CA" smtClean="0"/>
              <a:t>Topic 10: Decision-making with price changes</a:t>
            </a:r>
            <a:endParaRPr lang="fr-CA"/>
          </a:p>
        </p:txBody>
      </p:sp>
      <p:sp>
        <p:nvSpPr>
          <p:cNvPr id="73734" name="Slide Number Placeholder 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28386EF2-7F19-43BB-A981-A5A4A5A7C526}" type="slidenum">
              <a:rPr lang="fr-CA"/>
              <a:pPr eaLnBrk="1" hangingPunct="1"/>
              <a:t>45</a:t>
            </a:fld>
            <a:endParaRPr lang="fr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9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9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9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792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792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792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792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792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92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792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792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792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792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792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792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792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792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792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9203" grpId="0" build="p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/>
              <a:t>Mary’s GIC </a:t>
            </a:r>
            <a:r>
              <a:rPr lang="en-US" dirty="0" smtClean="0"/>
              <a:t>Purchase</a:t>
            </a:r>
            <a:endParaRPr lang="fr-CA" dirty="0" smtClean="0"/>
          </a:p>
        </p:txBody>
      </p:sp>
      <p:sp>
        <p:nvSpPr>
          <p:cNvPr id="180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533400" indent="-533400" eaLnBrk="1" hangingPunct="1">
              <a:buFont typeface="Wingdings" pitchFamily="2" charset="2"/>
              <a:buNone/>
            </a:pPr>
            <a:r>
              <a:rPr lang="en-US" dirty="0" smtClean="0"/>
              <a:t>What is the real or constant dollar value (i.e., in</a:t>
            </a:r>
          </a:p>
          <a:p>
            <a:pPr marL="533400" indent="-533400" eaLnBrk="1" hangingPunct="1">
              <a:buFont typeface="Wingdings" pitchFamily="2" charset="2"/>
              <a:buNone/>
            </a:pPr>
            <a:r>
              <a:rPr lang="en-US" dirty="0" smtClean="0"/>
              <a:t>January 1, 2014 dollars) of the 4</a:t>
            </a:r>
            <a:r>
              <a:rPr lang="en-US" baseline="30000" dirty="0" smtClean="0"/>
              <a:t>th</a:t>
            </a:r>
            <a:r>
              <a:rPr lang="en-US" dirty="0" smtClean="0"/>
              <a:t> (December</a:t>
            </a:r>
          </a:p>
          <a:p>
            <a:pPr marL="533400" indent="-533400" eaLnBrk="1" hangingPunct="1">
              <a:buFont typeface="Wingdings" pitchFamily="2" charset="2"/>
              <a:buNone/>
            </a:pPr>
            <a:r>
              <a:rPr lang="en-US" dirty="0" smtClean="0"/>
              <a:t>31, 2017) $1000 interest payment ?</a:t>
            </a:r>
          </a:p>
          <a:p>
            <a:pPr marL="0" indent="0" eaLnBrk="1" hangingPunct="1">
              <a:buNone/>
            </a:pPr>
            <a:r>
              <a:rPr lang="en-US" dirty="0" smtClean="0"/>
              <a:t>a) $1000; b) $823; c) $907; d) $541; e) None of these answers.</a:t>
            </a:r>
          </a:p>
          <a:p>
            <a:pPr marL="533400" indent="-533400" algn="ctr" eaLnBrk="1" hangingPunct="1">
              <a:buFont typeface="Wingdings" pitchFamily="2" charset="2"/>
              <a:buNone/>
            </a:pPr>
            <a:r>
              <a:rPr lang="en-US" b="1" dirty="0" smtClean="0">
                <a:solidFill>
                  <a:srgbClr val="0000FF"/>
                </a:solidFill>
              </a:rPr>
              <a:t>Ans. 1000(P/F,5%,4) = $822.70 </a:t>
            </a:r>
            <a:endParaRPr lang="fr-CA" b="1" dirty="0" smtClean="0">
              <a:solidFill>
                <a:srgbClr val="0000FF"/>
              </a:solidFill>
            </a:endParaRPr>
          </a:p>
        </p:txBody>
      </p:sp>
      <p:sp>
        <p:nvSpPr>
          <p:cNvPr id="74756" name="Text Box 5"/>
          <p:cNvSpPr txBox="1">
            <a:spLocks noChangeArrowheads="1"/>
          </p:cNvSpPr>
          <p:nvPr/>
        </p:nvSpPr>
        <p:spPr bwMode="auto">
          <a:xfrm>
            <a:off x="762000" y="4648200"/>
            <a:ext cx="7772400" cy="1524000"/>
          </a:xfrm>
          <a:prstGeom prst="rect">
            <a:avLst/>
          </a:prstGeom>
          <a:solidFill>
            <a:srgbClr val="FFFF00"/>
          </a:solidFill>
          <a:ln w="38100" cmpd="dbl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GB" sz="1200" b="1" dirty="0"/>
              <a:t>Mary bought a five-year $10,000 Guaranteed Income Certificate (GIC) on January 1, 2014 (for which she paid $10,000).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GB" sz="1200" b="1" dirty="0"/>
              <a:t>The GIC pays $1,000 in interest income each year on December 31, 2014 to December 31, 2018 giving Mary a 10% rate of return on her investment.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GB" sz="1200" b="1" dirty="0"/>
              <a:t>On December 31, 2018 (the GIC’s maturity date), Mary will receive, in addition to her last interest payment of $1,000, the full amount = $10,000 that she invested on January 1, 2014.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GB" sz="1200" b="1" dirty="0"/>
              <a:t>During this period, the annual inflation rate is expected to be 5 </a:t>
            </a:r>
            <a:r>
              <a:rPr lang="en-GB" sz="1200" b="1" dirty="0" smtClean="0"/>
              <a:t>percent.</a:t>
            </a:r>
            <a:endParaRPr lang="en-US" sz="1200" b="1" dirty="0"/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None/>
            </a:pPr>
            <a:endParaRPr lang="fr-CA" sz="1600" dirty="0"/>
          </a:p>
        </p:txBody>
      </p:sp>
      <p:sp>
        <p:nvSpPr>
          <p:cNvPr id="74757" name="Footer Placeholder 1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en-CA" smtClean="0"/>
              <a:t>Topic 10: Decision-making with price changes</a:t>
            </a:r>
            <a:endParaRPr lang="fr-CA"/>
          </a:p>
        </p:txBody>
      </p:sp>
      <p:sp>
        <p:nvSpPr>
          <p:cNvPr id="74758" name="Slide Number Placeholder 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03F10580-871C-4880-91B5-A478ED4813AB}" type="slidenum">
              <a:rPr lang="fr-CA"/>
              <a:pPr eaLnBrk="1" hangingPunct="1"/>
              <a:t>46</a:t>
            </a:fld>
            <a:endParaRPr lang="fr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0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0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0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802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802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802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802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802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802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802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02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802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802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802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802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0227" grpId="0" build="p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Summary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>
                <a:ea typeface="ＭＳ Ｐゴシック" pitchFamily="80" charset="-128"/>
              </a:rPr>
              <a:t>Inflation and deflation defined</a:t>
            </a:r>
          </a:p>
          <a:p>
            <a:pPr eaLnBrk="1" hangingPunct="1"/>
            <a:r>
              <a:rPr lang="en-US" altLang="en-US" dirty="0">
                <a:ea typeface="ＭＳ Ｐゴシック" pitchFamily="80" charset="-128"/>
              </a:rPr>
              <a:t>Measuring the inflation rate</a:t>
            </a:r>
          </a:p>
          <a:p>
            <a:pPr eaLnBrk="1" hangingPunct="1"/>
            <a:r>
              <a:rPr lang="en-US" altLang="en-US" dirty="0">
                <a:ea typeface="ＭＳ Ｐゴシック" pitchFamily="80" charset="-128"/>
              </a:rPr>
              <a:t>Economic Evaluation with Inflation</a:t>
            </a:r>
          </a:p>
          <a:p>
            <a:pPr lvl="1" eaLnBrk="1" hangingPunct="1"/>
            <a:r>
              <a:rPr lang="en-US" altLang="en-US" sz="2400" dirty="0">
                <a:ea typeface="ＭＳ Ｐゴシック" pitchFamily="80" charset="-128"/>
              </a:rPr>
              <a:t>Converting between real and actual dollars</a:t>
            </a:r>
          </a:p>
          <a:p>
            <a:pPr eaLnBrk="1" hangingPunct="1"/>
            <a:r>
              <a:rPr lang="en-US" altLang="en-US" dirty="0">
                <a:ea typeface="ＭＳ Ｐゴシック" pitchFamily="80" charset="-128"/>
              </a:rPr>
              <a:t>The Effect of Correctly Anticipated Inflation</a:t>
            </a:r>
          </a:p>
          <a:p>
            <a:pPr lvl="1" eaLnBrk="1" hangingPunct="1"/>
            <a:r>
              <a:rPr lang="en-US" altLang="en-US" sz="2400" dirty="0">
                <a:ea typeface="ＭＳ Ｐゴシック" pitchFamily="80" charset="-128"/>
              </a:rPr>
              <a:t>The effect of inflation on the MARR</a:t>
            </a:r>
          </a:p>
          <a:p>
            <a:pPr lvl="1" eaLnBrk="1" hangingPunct="1"/>
            <a:r>
              <a:rPr lang="en-US" altLang="en-US" sz="2400" dirty="0">
                <a:ea typeface="ＭＳ Ｐゴシック" pitchFamily="80" charset="-128"/>
              </a:rPr>
              <a:t>The effect of inflation on the IRR</a:t>
            </a:r>
          </a:p>
          <a:p>
            <a:pPr eaLnBrk="1" hangingPunct="1"/>
            <a:r>
              <a:rPr lang="en-US" altLang="en-US" dirty="0">
                <a:ea typeface="ＭＳ Ｐゴシック" pitchFamily="80" charset="-128"/>
              </a:rPr>
              <a:t>Project evaluation methods with inflation</a:t>
            </a:r>
          </a:p>
          <a:p>
            <a:endParaRPr lang="en-C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smtClean="0"/>
              <a:t>Topic 10: Decision-making with price changes</a:t>
            </a:r>
            <a:endParaRPr lang="fr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7789BD2-4A4F-4906-80E8-F3557043D600}" type="slidenum">
              <a:rPr lang="fr-CA" smtClean="0"/>
              <a:pPr>
                <a:defRPr/>
              </a:pPr>
              <a:t>47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364658484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53988" y="762000"/>
            <a:ext cx="8990012" cy="2209800"/>
          </a:xfrm>
        </p:spPr>
        <p:txBody>
          <a:bodyPr/>
          <a:lstStyle/>
          <a:p>
            <a:pPr algn="ctr" eaLnBrk="1" hangingPunct="1"/>
            <a:r>
              <a:rPr lang="en-GB" sz="3800" b="1" dirty="0" smtClean="0">
                <a:cs typeface="Times New Roman" pitchFamily="18" charset="0"/>
              </a:rPr>
              <a:t/>
            </a:r>
            <a:br>
              <a:rPr lang="en-GB" sz="3800" b="1" dirty="0" smtClean="0">
                <a:cs typeface="Times New Roman" pitchFamily="18" charset="0"/>
              </a:rPr>
            </a:br>
            <a:r>
              <a:rPr lang="en-GB" sz="3200" b="1" dirty="0" smtClean="0"/>
              <a:t>Engineering Economics</a:t>
            </a:r>
            <a:r>
              <a:rPr lang="en-GB" sz="2500" dirty="0" smtClean="0"/>
              <a:t/>
            </a:r>
            <a:br>
              <a:rPr lang="en-GB" sz="2500" dirty="0" smtClean="0"/>
            </a:br>
            <a:r>
              <a:rPr lang="en-GB" sz="2500" dirty="0" smtClean="0"/>
              <a:t>ECO 1192</a:t>
            </a:r>
            <a:br>
              <a:rPr lang="en-GB" sz="2500" dirty="0" smtClean="0"/>
            </a:br>
            <a:r>
              <a:rPr lang="en-GB" sz="3800" dirty="0" smtClean="0"/>
              <a:t> </a:t>
            </a:r>
            <a:r>
              <a:rPr lang="en-GB" sz="2400" b="1" dirty="0" smtClean="0"/>
              <a:t>Topic 10: Decision-making with price changes</a:t>
            </a:r>
            <a:endParaRPr lang="en-US" sz="2400" b="1" dirty="0" smtClean="0">
              <a:cs typeface="Times New Roman" pitchFamily="18" charset="0"/>
            </a:endParaRPr>
          </a:p>
        </p:txBody>
      </p:sp>
      <p:sp>
        <p:nvSpPr>
          <p:cNvPr id="7680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286000" y="3352800"/>
            <a:ext cx="5486400" cy="1752600"/>
          </a:xfrm>
        </p:spPr>
        <p:txBody>
          <a:bodyPr/>
          <a:lstStyle/>
          <a:p>
            <a:pPr eaLnBrk="1" hangingPunct="1"/>
            <a:r>
              <a:rPr lang="en-GB" b="1" smtClean="0">
                <a:cs typeface="Times New Roman" pitchFamily="18" charset="0"/>
              </a:rPr>
              <a:t/>
            </a:r>
            <a:br>
              <a:rPr lang="en-GB" b="1" smtClean="0">
                <a:cs typeface="Times New Roman" pitchFamily="18" charset="0"/>
              </a:rPr>
            </a:br>
            <a:r>
              <a:rPr lang="en-US" smtClean="0"/>
              <a:t>Claude Théoret</a:t>
            </a:r>
          </a:p>
          <a:p>
            <a:pPr eaLnBrk="1" hangingPunct="1"/>
            <a:r>
              <a:rPr lang="en-US" smtClean="0"/>
              <a:t>University of Ottawa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yers">
  <a:themeElements>
    <a:clrScheme name="Layers 6">
      <a:dk1>
        <a:srgbClr val="000000"/>
      </a:dk1>
      <a:lt1>
        <a:srgbClr val="FFFFE1"/>
      </a:lt1>
      <a:dk2>
        <a:srgbClr val="330033"/>
      </a:dk2>
      <a:lt2>
        <a:srgbClr val="330033"/>
      </a:lt2>
      <a:accent1>
        <a:srgbClr val="CCCC99"/>
      </a:accent1>
      <a:accent2>
        <a:srgbClr val="FF0000"/>
      </a:accent2>
      <a:accent3>
        <a:srgbClr val="FFFFEE"/>
      </a:accent3>
      <a:accent4>
        <a:srgbClr val="000000"/>
      </a:accent4>
      <a:accent5>
        <a:srgbClr val="E2E2CA"/>
      </a:accent5>
      <a:accent6>
        <a:srgbClr val="E70000"/>
      </a:accent6>
      <a:hlink>
        <a:srgbClr val="990033"/>
      </a:hlink>
      <a:folHlink>
        <a:srgbClr val="B2B2B2"/>
      </a:folHlink>
    </a:clrScheme>
    <a:fontScheme name="Layers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Layers 1">
        <a:dk1>
          <a:srgbClr val="993300"/>
        </a:dk1>
        <a:lt1>
          <a:srgbClr val="CCCCCC"/>
        </a:lt1>
        <a:dk2>
          <a:srgbClr val="000000"/>
        </a:dk2>
        <a:lt2>
          <a:srgbClr val="FFFFFF"/>
        </a:lt2>
        <a:accent1>
          <a:srgbClr val="576F2B"/>
        </a:accent1>
        <a:accent2>
          <a:srgbClr val="666699"/>
        </a:accent2>
        <a:accent3>
          <a:srgbClr val="AAAAAA"/>
        </a:accent3>
        <a:accent4>
          <a:srgbClr val="AEAEAE"/>
        </a:accent4>
        <a:accent5>
          <a:srgbClr val="B4BBAC"/>
        </a:accent5>
        <a:accent6>
          <a:srgbClr val="5C5C8A"/>
        </a:accent6>
        <a:hlink>
          <a:srgbClr val="99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2">
        <a:dk1>
          <a:srgbClr val="993300"/>
        </a:dk1>
        <a:lt1>
          <a:srgbClr val="CCCCCC"/>
        </a:lt1>
        <a:dk2>
          <a:srgbClr val="330000"/>
        </a:dk2>
        <a:lt2>
          <a:srgbClr val="FFFFFF"/>
        </a:lt2>
        <a:accent1>
          <a:srgbClr val="996633"/>
        </a:accent1>
        <a:accent2>
          <a:srgbClr val="FF0000"/>
        </a:accent2>
        <a:accent3>
          <a:srgbClr val="ADAAAA"/>
        </a:accent3>
        <a:accent4>
          <a:srgbClr val="AEAEAE"/>
        </a:accent4>
        <a:accent5>
          <a:srgbClr val="CAB8AD"/>
        </a:accent5>
        <a:accent6>
          <a:srgbClr val="E70000"/>
        </a:accent6>
        <a:hlink>
          <a:srgbClr val="FF3300"/>
        </a:hlink>
        <a:folHlink>
          <a:srgbClr val="CC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3">
        <a:dk1>
          <a:srgbClr val="79788A"/>
        </a:dk1>
        <a:lt1>
          <a:srgbClr val="FFFFFF"/>
        </a:lt1>
        <a:dk2>
          <a:srgbClr val="21203C"/>
        </a:dk2>
        <a:lt2>
          <a:srgbClr val="FFFFCC"/>
        </a:lt2>
        <a:accent1>
          <a:srgbClr val="476077"/>
        </a:accent1>
        <a:accent2>
          <a:srgbClr val="676C5A"/>
        </a:accent2>
        <a:accent3>
          <a:srgbClr val="ABABAF"/>
        </a:accent3>
        <a:accent4>
          <a:srgbClr val="DADADA"/>
        </a:accent4>
        <a:accent5>
          <a:srgbClr val="B1B6BD"/>
        </a:accent5>
        <a:accent6>
          <a:srgbClr val="5D6151"/>
        </a:accent6>
        <a:hlink>
          <a:srgbClr val="666699"/>
        </a:hlink>
        <a:folHlink>
          <a:srgbClr val="8CB0A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4">
        <a:dk1>
          <a:srgbClr val="455B41"/>
        </a:dk1>
        <a:lt1>
          <a:srgbClr val="FFFFCC"/>
        </a:lt1>
        <a:dk2>
          <a:srgbClr val="79A994"/>
        </a:dk2>
        <a:lt2>
          <a:srgbClr val="FFFFCC"/>
        </a:lt2>
        <a:accent1>
          <a:srgbClr val="517087"/>
        </a:accent1>
        <a:accent2>
          <a:srgbClr val="666699"/>
        </a:accent2>
        <a:accent3>
          <a:srgbClr val="BED1C8"/>
        </a:accent3>
        <a:accent4>
          <a:srgbClr val="DADAAE"/>
        </a:accent4>
        <a:accent5>
          <a:srgbClr val="B3BBC3"/>
        </a:accent5>
        <a:accent6>
          <a:srgbClr val="5C5C8A"/>
        </a:accent6>
        <a:hlink>
          <a:srgbClr val="993300"/>
        </a:hlink>
        <a:folHlink>
          <a:srgbClr val="A4AF6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5">
        <a:dk1>
          <a:srgbClr val="330000"/>
        </a:dk1>
        <a:lt1>
          <a:srgbClr val="FF9900"/>
        </a:lt1>
        <a:dk2>
          <a:srgbClr val="FFFFFF"/>
        </a:dk2>
        <a:lt2>
          <a:srgbClr val="8B3111"/>
        </a:lt2>
        <a:accent1>
          <a:srgbClr val="DD6D07"/>
        </a:accent1>
        <a:accent2>
          <a:srgbClr val="CC9900"/>
        </a:accent2>
        <a:accent3>
          <a:srgbClr val="FFCAAA"/>
        </a:accent3>
        <a:accent4>
          <a:srgbClr val="2A0000"/>
        </a:accent4>
        <a:accent5>
          <a:srgbClr val="EBBAAA"/>
        </a:accent5>
        <a:accent6>
          <a:srgbClr val="B98A00"/>
        </a:accent6>
        <a:hlink>
          <a:srgbClr val="CC330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6">
        <a:dk1>
          <a:srgbClr val="000000"/>
        </a:dk1>
        <a:lt1>
          <a:srgbClr val="FFFFE1"/>
        </a:lt1>
        <a:dk2>
          <a:srgbClr val="330033"/>
        </a:dk2>
        <a:lt2>
          <a:srgbClr val="330033"/>
        </a:lt2>
        <a:accent1>
          <a:srgbClr val="CCCC99"/>
        </a:accent1>
        <a:accent2>
          <a:srgbClr val="FF0000"/>
        </a:accent2>
        <a:accent3>
          <a:srgbClr val="FFFFEE"/>
        </a:accent3>
        <a:accent4>
          <a:srgbClr val="000000"/>
        </a:accent4>
        <a:accent5>
          <a:srgbClr val="E2E2CA"/>
        </a:accent5>
        <a:accent6>
          <a:srgbClr val="E70000"/>
        </a:accent6>
        <a:hlink>
          <a:srgbClr val="990033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7">
        <a:dk1>
          <a:srgbClr val="000000"/>
        </a:dk1>
        <a:lt1>
          <a:srgbClr val="FFFFFF"/>
        </a:lt1>
        <a:dk2>
          <a:srgbClr val="000000"/>
        </a:dk2>
        <a:lt2>
          <a:srgbClr val="891411"/>
        </a:lt2>
        <a:accent1>
          <a:srgbClr val="4F917E"/>
        </a:accent1>
        <a:accent2>
          <a:srgbClr val="CC9900"/>
        </a:accent2>
        <a:accent3>
          <a:srgbClr val="FFFFFF"/>
        </a:accent3>
        <a:accent4>
          <a:srgbClr val="000000"/>
        </a:accent4>
        <a:accent5>
          <a:srgbClr val="B2C7C0"/>
        </a:accent5>
        <a:accent6>
          <a:srgbClr val="B98A00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8">
        <a:dk1>
          <a:srgbClr val="000000"/>
        </a:dk1>
        <a:lt1>
          <a:srgbClr val="FFFFFF"/>
        </a:lt1>
        <a:dk2>
          <a:srgbClr val="CC0000"/>
        </a:dk2>
        <a:lt2>
          <a:srgbClr val="999966"/>
        </a:lt2>
        <a:accent1>
          <a:srgbClr val="CCCCCC"/>
        </a:accent1>
        <a:accent2>
          <a:srgbClr val="CCCC6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B9B95C"/>
        </a:accent6>
        <a:hlink>
          <a:srgbClr val="666699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9">
        <a:dk1>
          <a:srgbClr val="000000"/>
        </a:dk1>
        <a:lt1>
          <a:srgbClr val="FFFFFF"/>
        </a:lt1>
        <a:dk2>
          <a:srgbClr val="FF0000"/>
        </a:dk2>
        <a:lt2>
          <a:srgbClr val="009999"/>
        </a:lt2>
        <a:accent1>
          <a:srgbClr val="C7B505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E0D7AA"/>
        </a:accent5>
        <a:accent6>
          <a:srgbClr val="E7E75C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10">
        <a:dk1>
          <a:srgbClr val="000000"/>
        </a:dk1>
        <a:lt1>
          <a:srgbClr val="FFFFFF"/>
        </a:lt1>
        <a:dk2>
          <a:srgbClr val="660033"/>
        </a:dk2>
        <a:lt2>
          <a:srgbClr val="666699"/>
        </a:lt2>
        <a:accent1>
          <a:srgbClr val="95A3D1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C8CEE5"/>
        </a:accent5>
        <a:accent6>
          <a:srgbClr val="E7E75C"/>
        </a:accent6>
        <a:hlink>
          <a:srgbClr val="5A84D8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Layers">
  <a:themeElements>
    <a:clrScheme name="Layers 6">
      <a:dk1>
        <a:srgbClr val="000000"/>
      </a:dk1>
      <a:lt1>
        <a:srgbClr val="FFFFE1"/>
      </a:lt1>
      <a:dk2>
        <a:srgbClr val="330033"/>
      </a:dk2>
      <a:lt2>
        <a:srgbClr val="330033"/>
      </a:lt2>
      <a:accent1>
        <a:srgbClr val="CCCC99"/>
      </a:accent1>
      <a:accent2>
        <a:srgbClr val="FF0000"/>
      </a:accent2>
      <a:accent3>
        <a:srgbClr val="FFFFEE"/>
      </a:accent3>
      <a:accent4>
        <a:srgbClr val="000000"/>
      </a:accent4>
      <a:accent5>
        <a:srgbClr val="E2E2CA"/>
      </a:accent5>
      <a:accent6>
        <a:srgbClr val="E70000"/>
      </a:accent6>
      <a:hlink>
        <a:srgbClr val="990033"/>
      </a:hlink>
      <a:folHlink>
        <a:srgbClr val="B2B2B2"/>
      </a:folHlink>
    </a:clrScheme>
    <a:fontScheme name="Layers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/>
        </a:solidFill>
        <a:ln w="57150" cap="flat" cmpd="thickThin" algn="ctr">
          <a:solidFill>
            <a:schemeClr val="folHlink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rgbClr val="808080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Courier New" pitchFamily="49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/>
        </a:solidFill>
        <a:ln w="57150" cap="flat" cmpd="thickThin" algn="ctr">
          <a:solidFill>
            <a:schemeClr val="folHlink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rgbClr val="808080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Courier New" pitchFamily="49" charset="0"/>
          </a:defRPr>
        </a:defPPr>
      </a:lstStyle>
    </a:lnDef>
  </a:objectDefaults>
  <a:extraClrSchemeLst>
    <a:extraClrScheme>
      <a:clrScheme name="Layers 1">
        <a:dk1>
          <a:srgbClr val="993300"/>
        </a:dk1>
        <a:lt1>
          <a:srgbClr val="CCCCCC"/>
        </a:lt1>
        <a:dk2>
          <a:srgbClr val="000000"/>
        </a:dk2>
        <a:lt2>
          <a:srgbClr val="FFFFFF"/>
        </a:lt2>
        <a:accent1>
          <a:srgbClr val="576F2B"/>
        </a:accent1>
        <a:accent2>
          <a:srgbClr val="666699"/>
        </a:accent2>
        <a:accent3>
          <a:srgbClr val="AAAAAA"/>
        </a:accent3>
        <a:accent4>
          <a:srgbClr val="AEAEAE"/>
        </a:accent4>
        <a:accent5>
          <a:srgbClr val="B4BBAC"/>
        </a:accent5>
        <a:accent6>
          <a:srgbClr val="5C5C8A"/>
        </a:accent6>
        <a:hlink>
          <a:srgbClr val="99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2">
        <a:dk1>
          <a:srgbClr val="993300"/>
        </a:dk1>
        <a:lt1>
          <a:srgbClr val="CCCCCC"/>
        </a:lt1>
        <a:dk2>
          <a:srgbClr val="330000"/>
        </a:dk2>
        <a:lt2>
          <a:srgbClr val="FFFFFF"/>
        </a:lt2>
        <a:accent1>
          <a:srgbClr val="996633"/>
        </a:accent1>
        <a:accent2>
          <a:srgbClr val="FF0000"/>
        </a:accent2>
        <a:accent3>
          <a:srgbClr val="ADAAAA"/>
        </a:accent3>
        <a:accent4>
          <a:srgbClr val="AEAEAE"/>
        </a:accent4>
        <a:accent5>
          <a:srgbClr val="CAB8AD"/>
        </a:accent5>
        <a:accent6>
          <a:srgbClr val="E70000"/>
        </a:accent6>
        <a:hlink>
          <a:srgbClr val="FF3300"/>
        </a:hlink>
        <a:folHlink>
          <a:srgbClr val="CC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3">
        <a:dk1>
          <a:srgbClr val="79788A"/>
        </a:dk1>
        <a:lt1>
          <a:srgbClr val="FFFFFF"/>
        </a:lt1>
        <a:dk2>
          <a:srgbClr val="21203C"/>
        </a:dk2>
        <a:lt2>
          <a:srgbClr val="FFFFCC"/>
        </a:lt2>
        <a:accent1>
          <a:srgbClr val="476077"/>
        </a:accent1>
        <a:accent2>
          <a:srgbClr val="676C5A"/>
        </a:accent2>
        <a:accent3>
          <a:srgbClr val="ABABAF"/>
        </a:accent3>
        <a:accent4>
          <a:srgbClr val="DADADA"/>
        </a:accent4>
        <a:accent5>
          <a:srgbClr val="B1B6BD"/>
        </a:accent5>
        <a:accent6>
          <a:srgbClr val="5D6151"/>
        </a:accent6>
        <a:hlink>
          <a:srgbClr val="666699"/>
        </a:hlink>
        <a:folHlink>
          <a:srgbClr val="8CB0A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4">
        <a:dk1>
          <a:srgbClr val="455B41"/>
        </a:dk1>
        <a:lt1>
          <a:srgbClr val="FFFFCC"/>
        </a:lt1>
        <a:dk2>
          <a:srgbClr val="79A994"/>
        </a:dk2>
        <a:lt2>
          <a:srgbClr val="FFFFCC"/>
        </a:lt2>
        <a:accent1>
          <a:srgbClr val="517087"/>
        </a:accent1>
        <a:accent2>
          <a:srgbClr val="666699"/>
        </a:accent2>
        <a:accent3>
          <a:srgbClr val="BED1C8"/>
        </a:accent3>
        <a:accent4>
          <a:srgbClr val="DADAAE"/>
        </a:accent4>
        <a:accent5>
          <a:srgbClr val="B3BBC3"/>
        </a:accent5>
        <a:accent6>
          <a:srgbClr val="5C5C8A"/>
        </a:accent6>
        <a:hlink>
          <a:srgbClr val="993300"/>
        </a:hlink>
        <a:folHlink>
          <a:srgbClr val="A4AF6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5">
        <a:dk1>
          <a:srgbClr val="330000"/>
        </a:dk1>
        <a:lt1>
          <a:srgbClr val="FF9900"/>
        </a:lt1>
        <a:dk2>
          <a:srgbClr val="FFFFFF"/>
        </a:dk2>
        <a:lt2>
          <a:srgbClr val="8B3111"/>
        </a:lt2>
        <a:accent1>
          <a:srgbClr val="DD6D07"/>
        </a:accent1>
        <a:accent2>
          <a:srgbClr val="CC9900"/>
        </a:accent2>
        <a:accent3>
          <a:srgbClr val="FFCAAA"/>
        </a:accent3>
        <a:accent4>
          <a:srgbClr val="2A0000"/>
        </a:accent4>
        <a:accent5>
          <a:srgbClr val="EBBAAA"/>
        </a:accent5>
        <a:accent6>
          <a:srgbClr val="B98A00"/>
        </a:accent6>
        <a:hlink>
          <a:srgbClr val="CC330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6">
        <a:dk1>
          <a:srgbClr val="000000"/>
        </a:dk1>
        <a:lt1>
          <a:srgbClr val="FFFFE1"/>
        </a:lt1>
        <a:dk2>
          <a:srgbClr val="330033"/>
        </a:dk2>
        <a:lt2>
          <a:srgbClr val="330033"/>
        </a:lt2>
        <a:accent1>
          <a:srgbClr val="CCCC99"/>
        </a:accent1>
        <a:accent2>
          <a:srgbClr val="FF0000"/>
        </a:accent2>
        <a:accent3>
          <a:srgbClr val="FFFFEE"/>
        </a:accent3>
        <a:accent4>
          <a:srgbClr val="000000"/>
        </a:accent4>
        <a:accent5>
          <a:srgbClr val="E2E2CA"/>
        </a:accent5>
        <a:accent6>
          <a:srgbClr val="E70000"/>
        </a:accent6>
        <a:hlink>
          <a:srgbClr val="990033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7">
        <a:dk1>
          <a:srgbClr val="000000"/>
        </a:dk1>
        <a:lt1>
          <a:srgbClr val="FFFFFF"/>
        </a:lt1>
        <a:dk2>
          <a:srgbClr val="000000"/>
        </a:dk2>
        <a:lt2>
          <a:srgbClr val="891411"/>
        </a:lt2>
        <a:accent1>
          <a:srgbClr val="4F917E"/>
        </a:accent1>
        <a:accent2>
          <a:srgbClr val="CC9900"/>
        </a:accent2>
        <a:accent3>
          <a:srgbClr val="FFFFFF"/>
        </a:accent3>
        <a:accent4>
          <a:srgbClr val="000000"/>
        </a:accent4>
        <a:accent5>
          <a:srgbClr val="B2C7C0"/>
        </a:accent5>
        <a:accent6>
          <a:srgbClr val="B98A00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8">
        <a:dk1>
          <a:srgbClr val="000000"/>
        </a:dk1>
        <a:lt1>
          <a:srgbClr val="FFFFFF"/>
        </a:lt1>
        <a:dk2>
          <a:srgbClr val="CC0000"/>
        </a:dk2>
        <a:lt2>
          <a:srgbClr val="999966"/>
        </a:lt2>
        <a:accent1>
          <a:srgbClr val="CCCCCC"/>
        </a:accent1>
        <a:accent2>
          <a:srgbClr val="CCCC6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B9B95C"/>
        </a:accent6>
        <a:hlink>
          <a:srgbClr val="666699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9">
        <a:dk1>
          <a:srgbClr val="000000"/>
        </a:dk1>
        <a:lt1>
          <a:srgbClr val="FFFFFF"/>
        </a:lt1>
        <a:dk2>
          <a:srgbClr val="FF0000"/>
        </a:dk2>
        <a:lt2>
          <a:srgbClr val="009999"/>
        </a:lt2>
        <a:accent1>
          <a:srgbClr val="C7B505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E0D7AA"/>
        </a:accent5>
        <a:accent6>
          <a:srgbClr val="E7E75C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10">
        <a:dk1>
          <a:srgbClr val="000000"/>
        </a:dk1>
        <a:lt1>
          <a:srgbClr val="FFFFFF"/>
        </a:lt1>
        <a:dk2>
          <a:srgbClr val="660033"/>
        </a:dk2>
        <a:lt2>
          <a:srgbClr val="666699"/>
        </a:lt2>
        <a:accent1>
          <a:srgbClr val="95A3D1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C8CEE5"/>
        </a:accent5>
        <a:accent6>
          <a:srgbClr val="E7E75C"/>
        </a:accent6>
        <a:hlink>
          <a:srgbClr val="5A84D8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Layers">
  <a:themeElements>
    <a:clrScheme name="Layers 6">
      <a:dk1>
        <a:srgbClr val="000000"/>
      </a:dk1>
      <a:lt1>
        <a:srgbClr val="FFFFE1"/>
      </a:lt1>
      <a:dk2>
        <a:srgbClr val="330033"/>
      </a:dk2>
      <a:lt2>
        <a:srgbClr val="330033"/>
      </a:lt2>
      <a:accent1>
        <a:srgbClr val="CCCC99"/>
      </a:accent1>
      <a:accent2>
        <a:srgbClr val="FF0000"/>
      </a:accent2>
      <a:accent3>
        <a:srgbClr val="FFFFEE"/>
      </a:accent3>
      <a:accent4>
        <a:srgbClr val="000000"/>
      </a:accent4>
      <a:accent5>
        <a:srgbClr val="E2E2CA"/>
      </a:accent5>
      <a:accent6>
        <a:srgbClr val="E70000"/>
      </a:accent6>
      <a:hlink>
        <a:srgbClr val="990033"/>
      </a:hlink>
      <a:folHlink>
        <a:srgbClr val="B2B2B2"/>
      </a:folHlink>
    </a:clrScheme>
    <a:fontScheme name="Layers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Layers 1">
        <a:dk1>
          <a:srgbClr val="993300"/>
        </a:dk1>
        <a:lt1>
          <a:srgbClr val="CCCCCC"/>
        </a:lt1>
        <a:dk2>
          <a:srgbClr val="000000"/>
        </a:dk2>
        <a:lt2>
          <a:srgbClr val="FFFFFF"/>
        </a:lt2>
        <a:accent1>
          <a:srgbClr val="576F2B"/>
        </a:accent1>
        <a:accent2>
          <a:srgbClr val="666699"/>
        </a:accent2>
        <a:accent3>
          <a:srgbClr val="AAAAAA"/>
        </a:accent3>
        <a:accent4>
          <a:srgbClr val="AEAEAE"/>
        </a:accent4>
        <a:accent5>
          <a:srgbClr val="B4BBAC"/>
        </a:accent5>
        <a:accent6>
          <a:srgbClr val="5C5C8A"/>
        </a:accent6>
        <a:hlink>
          <a:srgbClr val="99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2">
        <a:dk1>
          <a:srgbClr val="993300"/>
        </a:dk1>
        <a:lt1>
          <a:srgbClr val="CCCCCC"/>
        </a:lt1>
        <a:dk2>
          <a:srgbClr val="330000"/>
        </a:dk2>
        <a:lt2>
          <a:srgbClr val="FFFFFF"/>
        </a:lt2>
        <a:accent1>
          <a:srgbClr val="996633"/>
        </a:accent1>
        <a:accent2>
          <a:srgbClr val="FF0000"/>
        </a:accent2>
        <a:accent3>
          <a:srgbClr val="ADAAAA"/>
        </a:accent3>
        <a:accent4>
          <a:srgbClr val="AEAEAE"/>
        </a:accent4>
        <a:accent5>
          <a:srgbClr val="CAB8AD"/>
        </a:accent5>
        <a:accent6>
          <a:srgbClr val="E70000"/>
        </a:accent6>
        <a:hlink>
          <a:srgbClr val="FF3300"/>
        </a:hlink>
        <a:folHlink>
          <a:srgbClr val="CC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3">
        <a:dk1>
          <a:srgbClr val="79788A"/>
        </a:dk1>
        <a:lt1>
          <a:srgbClr val="FFFFFF"/>
        </a:lt1>
        <a:dk2>
          <a:srgbClr val="21203C"/>
        </a:dk2>
        <a:lt2>
          <a:srgbClr val="FFFFCC"/>
        </a:lt2>
        <a:accent1>
          <a:srgbClr val="476077"/>
        </a:accent1>
        <a:accent2>
          <a:srgbClr val="676C5A"/>
        </a:accent2>
        <a:accent3>
          <a:srgbClr val="ABABAF"/>
        </a:accent3>
        <a:accent4>
          <a:srgbClr val="DADADA"/>
        </a:accent4>
        <a:accent5>
          <a:srgbClr val="B1B6BD"/>
        </a:accent5>
        <a:accent6>
          <a:srgbClr val="5D6151"/>
        </a:accent6>
        <a:hlink>
          <a:srgbClr val="666699"/>
        </a:hlink>
        <a:folHlink>
          <a:srgbClr val="8CB0A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4">
        <a:dk1>
          <a:srgbClr val="455B41"/>
        </a:dk1>
        <a:lt1>
          <a:srgbClr val="FFFFCC"/>
        </a:lt1>
        <a:dk2>
          <a:srgbClr val="79A994"/>
        </a:dk2>
        <a:lt2>
          <a:srgbClr val="FFFFCC"/>
        </a:lt2>
        <a:accent1>
          <a:srgbClr val="517087"/>
        </a:accent1>
        <a:accent2>
          <a:srgbClr val="666699"/>
        </a:accent2>
        <a:accent3>
          <a:srgbClr val="BED1C8"/>
        </a:accent3>
        <a:accent4>
          <a:srgbClr val="DADAAE"/>
        </a:accent4>
        <a:accent5>
          <a:srgbClr val="B3BBC3"/>
        </a:accent5>
        <a:accent6>
          <a:srgbClr val="5C5C8A"/>
        </a:accent6>
        <a:hlink>
          <a:srgbClr val="993300"/>
        </a:hlink>
        <a:folHlink>
          <a:srgbClr val="A4AF6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5">
        <a:dk1>
          <a:srgbClr val="330000"/>
        </a:dk1>
        <a:lt1>
          <a:srgbClr val="FF9900"/>
        </a:lt1>
        <a:dk2>
          <a:srgbClr val="FFFFFF"/>
        </a:dk2>
        <a:lt2>
          <a:srgbClr val="8B3111"/>
        </a:lt2>
        <a:accent1>
          <a:srgbClr val="DD6D07"/>
        </a:accent1>
        <a:accent2>
          <a:srgbClr val="CC9900"/>
        </a:accent2>
        <a:accent3>
          <a:srgbClr val="FFCAAA"/>
        </a:accent3>
        <a:accent4>
          <a:srgbClr val="2A0000"/>
        </a:accent4>
        <a:accent5>
          <a:srgbClr val="EBBAAA"/>
        </a:accent5>
        <a:accent6>
          <a:srgbClr val="B98A00"/>
        </a:accent6>
        <a:hlink>
          <a:srgbClr val="CC330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6">
        <a:dk1>
          <a:srgbClr val="000000"/>
        </a:dk1>
        <a:lt1>
          <a:srgbClr val="FFFFE1"/>
        </a:lt1>
        <a:dk2>
          <a:srgbClr val="330033"/>
        </a:dk2>
        <a:lt2>
          <a:srgbClr val="330033"/>
        </a:lt2>
        <a:accent1>
          <a:srgbClr val="CCCC99"/>
        </a:accent1>
        <a:accent2>
          <a:srgbClr val="FF0000"/>
        </a:accent2>
        <a:accent3>
          <a:srgbClr val="FFFFEE"/>
        </a:accent3>
        <a:accent4>
          <a:srgbClr val="000000"/>
        </a:accent4>
        <a:accent5>
          <a:srgbClr val="E2E2CA"/>
        </a:accent5>
        <a:accent6>
          <a:srgbClr val="E70000"/>
        </a:accent6>
        <a:hlink>
          <a:srgbClr val="990033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7">
        <a:dk1>
          <a:srgbClr val="000000"/>
        </a:dk1>
        <a:lt1>
          <a:srgbClr val="FFFFFF"/>
        </a:lt1>
        <a:dk2>
          <a:srgbClr val="000000"/>
        </a:dk2>
        <a:lt2>
          <a:srgbClr val="891411"/>
        </a:lt2>
        <a:accent1>
          <a:srgbClr val="4F917E"/>
        </a:accent1>
        <a:accent2>
          <a:srgbClr val="CC9900"/>
        </a:accent2>
        <a:accent3>
          <a:srgbClr val="FFFFFF"/>
        </a:accent3>
        <a:accent4>
          <a:srgbClr val="000000"/>
        </a:accent4>
        <a:accent5>
          <a:srgbClr val="B2C7C0"/>
        </a:accent5>
        <a:accent6>
          <a:srgbClr val="B98A00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8">
        <a:dk1>
          <a:srgbClr val="000000"/>
        </a:dk1>
        <a:lt1>
          <a:srgbClr val="FFFFFF"/>
        </a:lt1>
        <a:dk2>
          <a:srgbClr val="CC0000"/>
        </a:dk2>
        <a:lt2>
          <a:srgbClr val="999966"/>
        </a:lt2>
        <a:accent1>
          <a:srgbClr val="CCCCCC"/>
        </a:accent1>
        <a:accent2>
          <a:srgbClr val="CCCC6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B9B95C"/>
        </a:accent6>
        <a:hlink>
          <a:srgbClr val="666699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9">
        <a:dk1>
          <a:srgbClr val="000000"/>
        </a:dk1>
        <a:lt1>
          <a:srgbClr val="FFFFFF"/>
        </a:lt1>
        <a:dk2>
          <a:srgbClr val="FF0000"/>
        </a:dk2>
        <a:lt2>
          <a:srgbClr val="009999"/>
        </a:lt2>
        <a:accent1>
          <a:srgbClr val="C7B505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E0D7AA"/>
        </a:accent5>
        <a:accent6>
          <a:srgbClr val="E7E75C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10">
        <a:dk1>
          <a:srgbClr val="000000"/>
        </a:dk1>
        <a:lt1>
          <a:srgbClr val="FFFFFF"/>
        </a:lt1>
        <a:dk2>
          <a:srgbClr val="660033"/>
        </a:dk2>
        <a:lt2>
          <a:srgbClr val="666699"/>
        </a:lt2>
        <a:accent1>
          <a:srgbClr val="95A3D1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C8CEE5"/>
        </a:accent5>
        <a:accent6>
          <a:srgbClr val="E7E75C"/>
        </a:accent6>
        <a:hlink>
          <a:srgbClr val="5A84D8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3_Layers">
  <a:themeElements>
    <a:clrScheme name="Layers 6">
      <a:dk1>
        <a:srgbClr val="000000"/>
      </a:dk1>
      <a:lt1>
        <a:srgbClr val="FFFFE1"/>
      </a:lt1>
      <a:dk2>
        <a:srgbClr val="330033"/>
      </a:dk2>
      <a:lt2>
        <a:srgbClr val="330033"/>
      </a:lt2>
      <a:accent1>
        <a:srgbClr val="CCCC99"/>
      </a:accent1>
      <a:accent2>
        <a:srgbClr val="FF0000"/>
      </a:accent2>
      <a:accent3>
        <a:srgbClr val="FFFFEE"/>
      </a:accent3>
      <a:accent4>
        <a:srgbClr val="000000"/>
      </a:accent4>
      <a:accent5>
        <a:srgbClr val="E2E2CA"/>
      </a:accent5>
      <a:accent6>
        <a:srgbClr val="E70000"/>
      </a:accent6>
      <a:hlink>
        <a:srgbClr val="990033"/>
      </a:hlink>
      <a:folHlink>
        <a:srgbClr val="B2B2B2"/>
      </a:folHlink>
    </a:clrScheme>
    <a:fontScheme name="Layers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Layers 1">
        <a:dk1>
          <a:srgbClr val="993300"/>
        </a:dk1>
        <a:lt1>
          <a:srgbClr val="CCCCCC"/>
        </a:lt1>
        <a:dk2>
          <a:srgbClr val="000000"/>
        </a:dk2>
        <a:lt2>
          <a:srgbClr val="FFFFFF"/>
        </a:lt2>
        <a:accent1>
          <a:srgbClr val="576F2B"/>
        </a:accent1>
        <a:accent2>
          <a:srgbClr val="666699"/>
        </a:accent2>
        <a:accent3>
          <a:srgbClr val="AAAAAA"/>
        </a:accent3>
        <a:accent4>
          <a:srgbClr val="AEAEAE"/>
        </a:accent4>
        <a:accent5>
          <a:srgbClr val="B4BBAC"/>
        </a:accent5>
        <a:accent6>
          <a:srgbClr val="5C5C8A"/>
        </a:accent6>
        <a:hlink>
          <a:srgbClr val="99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2">
        <a:dk1>
          <a:srgbClr val="993300"/>
        </a:dk1>
        <a:lt1>
          <a:srgbClr val="CCCCCC"/>
        </a:lt1>
        <a:dk2>
          <a:srgbClr val="330000"/>
        </a:dk2>
        <a:lt2>
          <a:srgbClr val="FFFFFF"/>
        </a:lt2>
        <a:accent1>
          <a:srgbClr val="996633"/>
        </a:accent1>
        <a:accent2>
          <a:srgbClr val="FF0000"/>
        </a:accent2>
        <a:accent3>
          <a:srgbClr val="ADAAAA"/>
        </a:accent3>
        <a:accent4>
          <a:srgbClr val="AEAEAE"/>
        </a:accent4>
        <a:accent5>
          <a:srgbClr val="CAB8AD"/>
        </a:accent5>
        <a:accent6>
          <a:srgbClr val="E70000"/>
        </a:accent6>
        <a:hlink>
          <a:srgbClr val="FF3300"/>
        </a:hlink>
        <a:folHlink>
          <a:srgbClr val="CC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3">
        <a:dk1>
          <a:srgbClr val="79788A"/>
        </a:dk1>
        <a:lt1>
          <a:srgbClr val="FFFFFF"/>
        </a:lt1>
        <a:dk2>
          <a:srgbClr val="21203C"/>
        </a:dk2>
        <a:lt2>
          <a:srgbClr val="FFFFCC"/>
        </a:lt2>
        <a:accent1>
          <a:srgbClr val="476077"/>
        </a:accent1>
        <a:accent2>
          <a:srgbClr val="676C5A"/>
        </a:accent2>
        <a:accent3>
          <a:srgbClr val="ABABAF"/>
        </a:accent3>
        <a:accent4>
          <a:srgbClr val="DADADA"/>
        </a:accent4>
        <a:accent5>
          <a:srgbClr val="B1B6BD"/>
        </a:accent5>
        <a:accent6>
          <a:srgbClr val="5D6151"/>
        </a:accent6>
        <a:hlink>
          <a:srgbClr val="666699"/>
        </a:hlink>
        <a:folHlink>
          <a:srgbClr val="8CB0A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4">
        <a:dk1>
          <a:srgbClr val="455B41"/>
        </a:dk1>
        <a:lt1>
          <a:srgbClr val="FFFFCC"/>
        </a:lt1>
        <a:dk2>
          <a:srgbClr val="79A994"/>
        </a:dk2>
        <a:lt2>
          <a:srgbClr val="FFFFCC"/>
        </a:lt2>
        <a:accent1>
          <a:srgbClr val="517087"/>
        </a:accent1>
        <a:accent2>
          <a:srgbClr val="666699"/>
        </a:accent2>
        <a:accent3>
          <a:srgbClr val="BED1C8"/>
        </a:accent3>
        <a:accent4>
          <a:srgbClr val="DADAAE"/>
        </a:accent4>
        <a:accent5>
          <a:srgbClr val="B3BBC3"/>
        </a:accent5>
        <a:accent6>
          <a:srgbClr val="5C5C8A"/>
        </a:accent6>
        <a:hlink>
          <a:srgbClr val="993300"/>
        </a:hlink>
        <a:folHlink>
          <a:srgbClr val="A4AF6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5">
        <a:dk1>
          <a:srgbClr val="330000"/>
        </a:dk1>
        <a:lt1>
          <a:srgbClr val="FF9900"/>
        </a:lt1>
        <a:dk2>
          <a:srgbClr val="FFFFFF"/>
        </a:dk2>
        <a:lt2>
          <a:srgbClr val="8B3111"/>
        </a:lt2>
        <a:accent1>
          <a:srgbClr val="DD6D07"/>
        </a:accent1>
        <a:accent2>
          <a:srgbClr val="CC9900"/>
        </a:accent2>
        <a:accent3>
          <a:srgbClr val="FFCAAA"/>
        </a:accent3>
        <a:accent4>
          <a:srgbClr val="2A0000"/>
        </a:accent4>
        <a:accent5>
          <a:srgbClr val="EBBAAA"/>
        </a:accent5>
        <a:accent6>
          <a:srgbClr val="B98A00"/>
        </a:accent6>
        <a:hlink>
          <a:srgbClr val="CC330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6">
        <a:dk1>
          <a:srgbClr val="000000"/>
        </a:dk1>
        <a:lt1>
          <a:srgbClr val="FFFFE1"/>
        </a:lt1>
        <a:dk2>
          <a:srgbClr val="330033"/>
        </a:dk2>
        <a:lt2>
          <a:srgbClr val="330033"/>
        </a:lt2>
        <a:accent1>
          <a:srgbClr val="CCCC99"/>
        </a:accent1>
        <a:accent2>
          <a:srgbClr val="FF0000"/>
        </a:accent2>
        <a:accent3>
          <a:srgbClr val="FFFFEE"/>
        </a:accent3>
        <a:accent4>
          <a:srgbClr val="000000"/>
        </a:accent4>
        <a:accent5>
          <a:srgbClr val="E2E2CA"/>
        </a:accent5>
        <a:accent6>
          <a:srgbClr val="E70000"/>
        </a:accent6>
        <a:hlink>
          <a:srgbClr val="990033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7">
        <a:dk1>
          <a:srgbClr val="000000"/>
        </a:dk1>
        <a:lt1>
          <a:srgbClr val="FFFFFF"/>
        </a:lt1>
        <a:dk2>
          <a:srgbClr val="000000"/>
        </a:dk2>
        <a:lt2>
          <a:srgbClr val="891411"/>
        </a:lt2>
        <a:accent1>
          <a:srgbClr val="4F917E"/>
        </a:accent1>
        <a:accent2>
          <a:srgbClr val="CC9900"/>
        </a:accent2>
        <a:accent3>
          <a:srgbClr val="FFFFFF"/>
        </a:accent3>
        <a:accent4>
          <a:srgbClr val="000000"/>
        </a:accent4>
        <a:accent5>
          <a:srgbClr val="B2C7C0"/>
        </a:accent5>
        <a:accent6>
          <a:srgbClr val="B98A00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8">
        <a:dk1>
          <a:srgbClr val="000000"/>
        </a:dk1>
        <a:lt1>
          <a:srgbClr val="FFFFFF"/>
        </a:lt1>
        <a:dk2>
          <a:srgbClr val="CC0000"/>
        </a:dk2>
        <a:lt2>
          <a:srgbClr val="999966"/>
        </a:lt2>
        <a:accent1>
          <a:srgbClr val="CCCCCC"/>
        </a:accent1>
        <a:accent2>
          <a:srgbClr val="CCCC6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B9B95C"/>
        </a:accent6>
        <a:hlink>
          <a:srgbClr val="666699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9">
        <a:dk1>
          <a:srgbClr val="000000"/>
        </a:dk1>
        <a:lt1>
          <a:srgbClr val="FFFFFF"/>
        </a:lt1>
        <a:dk2>
          <a:srgbClr val="FF0000"/>
        </a:dk2>
        <a:lt2>
          <a:srgbClr val="009999"/>
        </a:lt2>
        <a:accent1>
          <a:srgbClr val="C7B505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E0D7AA"/>
        </a:accent5>
        <a:accent6>
          <a:srgbClr val="E7E75C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10">
        <a:dk1>
          <a:srgbClr val="000000"/>
        </a:dk1>
        <a:lt1>
          <a:srgbClr val="FFFFFF"/>
        </a:lt1>
        <a:dk2>
          <a:srgbClr val="660033"/>
        </a:dk2>
        <a:lt2>
          <a:srgbClr val="666699"/>
        </a:lt2>
        <a:accent1>
          <a:srgbClr val="95A3D1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C8CEE5"/>
        </a:accent5>
        <a:accent6>
          <a:srgbClr val="E7E75C"/>
        </a:accent6>
        <a:hlink>
          <a:srgbClr val="5A84D8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Layers</Template>
  <TotalTime>1521</TotalTime>
  <Words>4346</Words>
  <Application>Microsoft Office PowerPoint</Application>
  <PresentationFormat>On-screen Show (4:3)</PresentationFormat>
  <Paragraphs>959</Paragraphs>
  <Slides>48</Slides>
  <Notes>1</Notes>
  <HiddenSlides>0</HiddenSlides>
  <MMClips>0</MMClips>
  <ScaleCrop>false</ScaleCrop>
  <HeadingPairs>
    <vt:vector size="6" baseType="variant">
      <vt:variant>
        <vt:lpstr>Theme</vt:lpstr>
      </vt:variant>
      <vt:variant>
        <vt:i4>4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48</vt:i4>
      </vt:variant>
    </vt:vector>
  </HeadingPairs>
  <TitlesOfParts>
    <vt:vector size="53" baseType="lpstr">
      <vt:lpstr>Layers</vt:lpstr>
      <vt:lpstr>1_Layers</vt:lpstr>
      <vt:lpstr>2_Layers</vt:lpstr>
      <vt:lpstr>3_Layers</vt:lpstr>
      <vt:lpstr>ClipArt</vt:lpstr>
      <vt:lpstr> Engineering Economics ECO 1192  Topic 10: Decision-making with Price Changes</vt:lpstr>
      <vt:lpstr>Recommended Reading</vt:lpstr>
      <vt:lpstr>Objective</vt:lpstr>
      <vt:lpstr>Introduction </vt:lpstr>
      <vt:lpstr>Your house ….</vt:lpstr>
      <vt:lpstr>Measuring Inflation</vt:lpstr>
      <vt:lpstr>Why bother with inflation?</vt:lpstr>
      <vt:lpstr>Why bother with inflation? </vt:lpstr>
      <vt:lpstr>Terminology (1)</vt:lpstr>
      <vt:lpstr>Terminology (2)</vt:lpstr>
      <vt:lpstr>Rates of interest</vt:lpstr>
      <vt:lpstr>Rates of interest </vt:lpstr>
      <vt:lpstr>Cash Flows</vt:lpstr>
      <vt:lpstr>Inflation-free and Inflation-sensitive Cash Flows</vt:lpstr>
      <vt:lpstr>Imperative to matching interest rates and cash flows</vt:lpstr>
      <vt:lpstr>Discount Rate and Cash Flows</vt:lpstr>
      <vt:lpstr>Your turn!!!!</vt:lpstr>
      <vt:lpstr>Your turn!!!!</vt:lpstr>
      <vt:lpstr>Example 5 </vt:lpstr>
      <vt:lpstr>Example 5 (cont’d)</vt:lpstr>
      <vt:lpstr> Example 5 (with 30% tax rate)</vt:lpstr>
      <vt:lpstr>Example 6</vt:lpstr>
      <vt:lpstr>Example 6 cont’d</vt:lpstr>
      <vt:lpstr>Example 7 – Education Fund</vt:lpstr>
      <vt:lpstr>Example 7 – Education Fund </vt:lpstr>
      <vt:lpstr>PowerPoint Presentation</vt:lpstr>
      <vt:lpstr>PowerPoint Presentation</vt:lpstr>
      <vt:lpstr>Example 1: Project Analysis  ($0 debt; Annual Inflation Rate = 10%)</vt:lpstr>
      <vt:lpstr>Example 2: Project Analysis  (Debt=30%P; Annual Inflation Rate=10%)</vt:lpstr>
      <vt:lpstr>Example 2: Project Analysis  (Debt=30%P; Annual Inflation Rate=10%)</vt:lpstr>
      <vt:lpstr>Example 2: Project Analysis  (Debt=30%P; Annual Inflation Rate=10%)  6 rates of return (IRR) with debt capital</vt:lpstr>
      <vt:lpstr>Example 3: Project analysis with debt and inflation</vt:lpstr>
      <vt:lpstr>Example 3: Project analysis with debt and inflation (cont’d)</vt:lpstr>
      <vt:lpstr>Example 3: Project analysis with debt and inflation (cont’d)</vt:lpstr>
      <vt:lpstr>PowerPoint Presentation</vt:lpstr>
      <vt:lpstr>Example 3: Project analysis with debt and inflation (cont’d)</vt:lpstr>
      <vt:lpstr>Foreign Exchange</vt:lpstr>
      <vt:lpstr>Mary’s Financial Investments</vt:lpstr>
      <vt:lpstr>Mary’s GIC Purchase</vt:lpstr>
      <vt:lpstr>Mary’s GIC Purchase</vt:lpstr>
      <vt:lpstr>Mary’s GIC Purchase</vt:lpstr>
      <vt:lpstr>Mary’s GIC Purchase</vt:lpstr>
      <vt:lpstr>Mary’s GIC Purchase</vt:lpstr>
      <vt:lpstr>Mary’s GIC Purchase</vt:lpstr>
      <vt:lpstr>Mary’s GIC Purchase</vt:lpstr>
      <vt:lpstr>Mary’s GIC Purchase</vt:lpstr>
      <vt:lpstr>Summary</vt:lpstr>
      <vt:lpstr> Engineering Economics ECO 1192  Topic 10: Decision-making with price changes</vt:lpstr>
    </vt:vector>
  </TitlesOfParts>
  <Company>Ud'O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Ud'O</dc:creator>
  <cp:lastModifiedBy>Clod</cp:lastModifiedBy>
  <cp:revision>154</cp:revision>
  <dcterms:created xsi:type="dcterms:W3CDTF">2004-08-10T12:49:46Z</dcterms:created>
  <dcterms:modified xsi:type="dcterms:W3CDTF">2016-10-15T14:00:15Z</dcterms:modified>
</cp:coreProperties>
</file>