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1"/>
  </p:notesMasterIdLst>
  <p:sldIdLst>
    <p:sldId id="301" r:id="rId2"/>
    <p:sldId id="256" r:id="rId3"/>
    <p:sldId id="288" r:id="rId4"/>
    <p:sldId id="257" r:id="rId5"/>
    <p:sldId id="290" r:id="rId6"/>
    <p:sldId id="258" r:id="rId7"/>
    <p:sldId id="277" r:id="rId8"/>
    <p:sldId id="289" r:id="rId9"/>
    <p:sldId id="303" r:id="rId10"/>
    <p:sldId id="304" r:id="rId11"/>
    <p:sldId id="291" r:id="rId12"/>
    <p:sldId id="283" r:id="rId13"/>
    <p:sldId id="282" r:id="rId14"/>
    <p:sldId id="292" r:id="rId15"/>
    <p:sldId id="284" r:id="rId16"/>
    <p:sldId id="259" r:id="rId17"/>
    <p:sldId id="293" r:id="rId18"/>
    <p:sldId id="260" r:id="rId19"/>
    <p:sldId id="261" r:id="rId20"/>
    <p:sldId id="302" r:id="rId21"/>
    <p:sldId id="294" r:id="rId22"/>
    <p:sldId id="295" r:id="rId23"/>
    <p:sldId id="279" r:id="rId24"/>
    <p:sldId id="262" r:id="rId25"/>
    <p:sldId id="305" r:id="rId26"/>
    <p:sldId id="296" r:id="rId27"/>
    <p:sldId id="280" r:id="rId28"/>
    <p:sldId id="285" r:id="rId29"/>
    <p:sldId id="286" r:id="rId30"/>
    <p:sldId id="306" r:id="rId31"/>
    <p:sldId id="297" r:id="rId32"/>
    <p:sldId id="263" r:id="rId33"/>
    <p:sldId id="307" r:id="rId34"/>
    <p:sldId id="275" r:id="rId35"/>
    <p:sldId id="298" r:id="rId36"/>
    <p:sldId id="299" r:id="rId37"/>
    <p:sldId id="264" r:id="rId38"/>
    <p:sldId id="300" r:id="rId39"/>
    <p:sldId id="281" r:id="rId40"/>
    <p:sldId id="265" r:id="rId41"/>
    <p:sldId id="274" r:id="rId42"/>
    <p:sldId id="287" r:id="rId43"/>
    <p:sldId id="266" r:id="rId44"/>
    <p:sldId id="267" r:id="rId45"/>
    <p:sldId id="268" r:id="rId46"/>
    <p:sldId id="271" r:id="rId47"/>
    <p:sldId id="269" r:id="rId48"/>
    <p:sldId id="272" r:id="rId49"/>
    <p:sldId id="273" r:id="rId5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25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26D99B-FEB6-49E7-B809-47C14200E8BF}" type="datetimeFigureOut">
              <a:rPr lang="en-CA" smtClean="0"/>
              <a:t>13/09/2015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1CF4F0-0FCB-491A-BDBA-B6BEE2E448E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202243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Term vs definition change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1CF4F0-0FCB-491A-BDBA-B6BEE2E448E5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08681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1CF4F0-0FCB-491A-BDBA-B6BEE2E448E5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752657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Questions?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1CF4F0-0FCB-491A-BDBA-B6BEE2E448E5}" type="slidenum">
              <a:rPr lang="en-CA" smtClean="0"/>
              <a:t>39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623977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9_02.jpg"/>
          <p:cNvPicPr preferRelativeResize="0">
            <a:picLocks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54112" y="0"/>
            <a:ext cx="73152" cy="6858000"/>
          </a:xfrm>
          <a:prstGeom prst="rect">
            <a:avLst/>
          </a:prstGeom>
        </p:spPr>
      </p:pic>
      <p:pic>
        <p:nvPicPr>
          <p:cNvPr id="7" name="Picture 6" descr="1_0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0500" y="0"/>
            <a:ext cx="1333500" cy="685800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0352"/>
            <a:ext cx="9144000" cy="228600"/>
            <a:chOff x="0" y="6582727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7813040" y="6582727"/>
              <a:ext cx="1330960" cy="228600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134101" y="6582727"/>
              <a:ext cx="1609724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6582727"/>
              <a:ext cx="6096000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6781800" cy="1069975"/>
          </a:xfrm>
        </p:spPr>
        <p:txBody>
          <a:bodyPr bIns="0" anchor="b" anchorCtr="0">
            <a:noAutofit/>
          </a:bodyPr>
          <a:lstStyle>
            <a:lvl1pPr>
              <a:defRPr sz="4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438400"/>
            <a:ext cx="6781800" cy="762000"/>
          </a:xfrm>
        </p:spPr>
        <p:txBody>
          <a:bodyPr lIns="0" tIns="0" rIns="0">
            <a:normAutofit/>
          </a:bodyPr>
          <a:lstStyle>
            <a:lvl1pPr marL="0" indent="0" algn="l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>
          <a:xfrm>
            <a:off x="6210300" y="6610350"/>
            <a:ext cx="1524000" cy="228600"/>
          </a:xfrm>
        </p:spPr>
        <p:txBody>
          <a:bodyPr/>
          <a:lstStyle/>
          <a:p>
            <a:fld id="{1E96C93B-817F-419B-849F-830E7F70A3E1}" type="datetimeFigureOut">
              <a:rPr lang="en-CA" smtClean="0"/>
              <a:t>13/09/2015</a:t>
            </a:fld>
            <a:endParaRPr lang="en-CA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>
          <a:xfrm>
            <a:off x="7924800" y="6610350"/>
            <a:ext cx="1198880" cy="228600"/>
          </a:xfrm>
        </p:spPr>
        <p:txBody>
          <a:bodyPr/>
          <a:lstStyle/>
          <a:p>
            <a:fld id="{F03CDE6B-0211-4806-AB78-43A21F8C6FAD}" type="slidenum">
              <a:rPr lang="en-CA" smtClean="0"/>
              <a:t>‹#›</a:t>
            </a:fld>
            <a:endParaRPr lang="en-CA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>
          <a:xfrm>
            <a:off x="457200" y="6611112"/>
            <a:ext cx="5600700" cy="228600"/>
          </a:xfrm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32" name="Rectangle 3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6C93B-817F-419B-849F-830E7F70A3E1}" type="datetimeFigureOut">
              <a:rPr lang="en-CA" smtClean="0"/>
              <a:t>13/09/2015</a:t>
            </a:fld>
            <a:endParaRPr lang="en-CA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03CDE6B-0211-4806-AB78-43A21F8C6FAD}" type="slidenum">
              <a:rPr lang="en-CA" smtClean="0"/>
              <a:t>‹#›</a:t>
            </a:fld>
            <a:endParaRPr lang="en-CA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2"/>
          <p:cNvGrpSpPr/>
          <p:nvPr/>
        </p:nvGrpSpPr>
        <p:grpSpPr>
          <a:xfrm>
            <a:off x="1438274" y="6629400"/>
            <a:ext cx="7705726" cy="228600"/>
            <a:chOff x="1438274" y="6629400"/>
            <a:chExt cx="7705726" cy="228600"/>
          </a:xfrm>
        </p:grpSpPr>
        <p:sp>
          <p:nvSpPr>
            <p:cNvPr id="27" name="Rectangle 26"/>
            <p:cNvSpPr/>
            <p:nvPr/>
          </p:nvSpPr>
          <p:spPr>
            <a:xfrm>
              <a:off x="8763000" y="662940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142480" y="662940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438274" y="6629400"/>
              <a:ext cx="566356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5245101"/>
            <a:ext cx="6934199" cy="1155700"/>
          </a:xfrm>
        </p:spPr>
        <p:txBody>
          <a:bodyPr anchor="t">
            <a:normAutofit/>
          </a:bodyPr>
          <a:lstStyle>
            <a:lvl1pPr algn="r">
              <a:defRPr sz="4200" b="0" i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2600" y="4114800"/>
            <a:ext cx="6934199" cy="1130300"/>
          </a:xfrm>
        </p:spPr>
        <p:txBody>
          <a:bodyPr anchor="b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10" name="Picture 9" descr="9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63980" cy="6858000"/>
          </a:xfrm>
          <a:prstGeom prst="rect">
            <a:avLst/>
          </a:prstGeom>
        </p:spPr>
      </p:pic>
      <p:sp>
        <p:nvSpPr>
          <p:cNvPr id="24" name="Date Placeholder 23"/>
          <p:cNvSpPr>
            <a:spLocks noGrp="1"/>
          </p:cNvSpPr>
          <p:nvPr>
            <p:ph type="dt" sz="half" idx="10"/>
          </p:nvPr>
        </p:nvSpPr>
        <p:spPr>
          <a:xfrm>
            <a:off x="7162800" y="6610350"/>
            <a:ext cx="1524000" cy="246888"/>
          </a:xfrm>
        </p:spPr>
        <p:txBody>
          <a:bodyPr/>
          <a:lstStyle/>
          <a:p>
            <a:fld id="{1E96C93B-817F-419B-849F-830E7F70A3E1}" type="datetimeFigureOut">
              <a:rPr lang="en-CA" smtClean="0"/>
              <a:t>13/09/2015</a:t>
            </a:fld>
            <a:endParaRPr lang="en-CA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1"/>
          </p:nvPr>
        </p:nvSpPr>
        <p:spPr>
          <a:xfrm>
            <a:off x="8742680" y="6610350"/>
            <a:ext cx="381000" cy="246888"/>
          </a:xfrm>
        </p:spPr>
        <p:txBody>
          <a:bodyPr/>
          <a:lstStyle/>
          <a:p>
            <a:fld id="{F03CDE6B-0211-4806-AB78-43A21F8C6FAD}" type="slidenum">
              <a:rPr lang="en-CA" smtClean="0"/>
              <a:t>‹#›</a:t>
            </a:fld>
            <a:endParaRPr lang="en-CA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2"/>
          </p:nvPr>
        </p:nvSpPr>
        <p:spPr>
          <a:xfrm>
            <a:off x="1524000" y="6610350"/>
            <a:ext cx="5562600" cy="247650"/>
          </a:xfrm>
        </p:spPr>
        <p:txBody>
          <a:bodyPr/>
          <a:lstStyle/>
          <a:p>
            <a:endParaRPr lang="en-CA"/>
          </a:p>
        </p:txBody>
      </p:sp>
      <p:pic>
        <p:nvPicPr>
          <p:cNvPr id="20" name="Picture 19" descr="vert_bar_02.png"/>
          <p:cNvPicPr preferRelativeResize="0">
            <a:picLocks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62456" y="0"/>
            <a:ext cx="73152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4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grpSp>
        <p:nvGrpSpPr>
          <p:cNvPr id="3" name="Group 14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1E96C93B-817F-419B-849F-830E7F70A3E1}" type="datetimeFigureOut">
              <a:rPr lang="en-CA" smtClean="0"/>
              <a:t>13/09/2015</a:t>
            </a:fld>
            <a:endParaRPr lang="en-CA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03CDE6B-0211-4806-AB78-43A21F8C6FAD}" type="slidenum">
              <a:rPr lang="en-CA" smtClean="0"/>
              <a:t>‹#›</a:t>
            </a:fld>
            <a:endParaRPr lang="en-CA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14" name="Picture 13" descr="4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4648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57200" y="2438400"/>
            <a:ext cx="4038600" cy="3657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9" name="Content Placeholder 18"/>
          <p:cNvSpPr>
            <a:spLocks noGrp="1"/>
          </p:cNvSpPr>
          <p:nvPr>
            <p:ph sz="quarter" idx="15"/>
          </p:nvPr>
        </p:nvSpPr>
        <p:spPr>
          <a:xfrm>
            <a:off x="4648200" y="2438400"/>
            <a:ext cx="4038600" cy="3657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16" name="Picture 15" descr="bar_0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20" name="Rectangle 1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Date Placeholder 22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1E96C93B-817F-419B-849F-830E7F70A3E1}" type="datetimeFigureOut">
              <a:rPr lang="en-CA" smtClean="0"/>
              <a:t>13/09/2015</a:t>
            </a:fld>
            <a:endParaRPr lang="en-CA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F03CDE6B-0211-4806-AB78-43A21F8C6FAD}" type="slidenum">
              <a:rPr lang="en-CA" smtClean="0"/>
              <a:t>‹#›</a:t>
            </a:fld>
            <a:endParaRPr lang="en-CA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3" name="Group 11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6C93B-817F-419B-849F-830E7F70A3E1}" type="datetimeFigureOut">
              <a:rPr lang="en-CA" smtClean="0"/>
              <a:t>13/09/2015</a:t>
            </a:fld>
            <a:endParaRPr lang="en-CA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03CDE6B-0211-4806-AB78-43A21F8C6FAD}" type="slidenum">
              <a:rPr lang="en-CA" smtClean="0"/>
              <a:t>‹#›</a:t>
            </a:fld>
            <a:endParaRPr lang="en-CA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6C93B-817F-419B-849F-830E7F70A3E1}" type="datetimeFigureOut">
              <a:rPr lang="en-CA" smtClean="0"/>
              <a:t>13/09/2015</a:t>
            </a:fld>
            <a:endParaRPr lang="en-CA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03CDE6B-0211-4806-AB78-43A21F8C6FAD}" type="slidenum">
              <a:rPr lang="en-CA" smtClean="0"/>
              <a:t>‹#›</a:t>
            </a:fld>
            <a:endParaRPr lang="en-CA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title"/>
          </p:nvPr>
        </p:nvSpPr>
        <p:spPr>
          <a:xfrm>
            <a:off x="457200" y="1524000"/>
            <a:ext cx="3352800" cy="914400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419600" y="1524000"/>
            <a:ext cx="42672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1" y="2514599"/>
            <a:ext cx="3352800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14" name="Picture 13" descr="bar_0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1E96C93B-817F-419B-849F-830E7F70A3E1}" type="datetimeFigureOut">
              <a:rPr lang="en-CA" smtClean="0"/>
              <a:t>13/09/2015</a:t>
            </a:fld>
            <a:endParaRPr lang="en-CA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03CDE6B-0211-4806-AB78-43A21F8C6FAD}" type="slidenum">
              <a:rPr lang="en-CA" smtClean="0"/>
              <a:t>‹#›</a:t>
            </a:fld>
            <a:endParaRPr lang="en-CA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048"/>
            <a:ext cx="3355848" cy="914400"/>
          </a:xfrm>
        </p:spPr>
        <p:txBody>
          <a:bodyPr anchor="b">
            <a:normAutofit/>
          </a:bodyPr>
          <a:lstStyle>
            <a:lvl1pPr algn="l">
              <a:defRPr lang="en-US" sz="1800" b="1" i="0" kern="1200" cap="all" spc="1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25696" y="1554480"/>
            <a:ext cx="4270248" cy="4059936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514600"/>
            <a:ext cx="3355848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lang="en-US" sz="14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6C93B-817F-419B-849F-830E7F70A3E1}" type="datetimeFigureOut">
              <a:rPr lang="en-CA" smtClean="0"/>
              <a:t>13/09/2015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CDE6B-0211-4806-AB78-43A21F8C6FAD}" type="slidenum">
              <a:rPr lang="en-CA" smtClean="0"/>
              <a:t>‹#›</a:t>
            </a:fld>
            <a:endParaRPr lang="en-CA"/>
          </a:p>
        </p:txBody>
      </p:sp>
      <p:pic>
        <p:nvPicPr>
          <p:cNvPr id="8" name="Picture 7" descr="4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9" name="Picture 8" descr="bar_06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4419600" y="1524000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419600" y="5637212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6C93B-817F-419B-849F-830E7F70A3E1}" type="datetimeFigureOut">
              <a:rPr lang="en-CA" smtClean="0"/>
              <a:t>13/09/2015</a:t>
            </a:fld>
            <a:endParaRPr lang="en-CA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03CDE6B-0211-4806-AB78-43A21F8C6FAD}" type="slidenum">
              <a:rPr lang="en-CA" smtClean="0"/>
              <a:t>‹#›</a:t>
            </a:fld>
            <a:endParaRPr lang="en-CA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89085"/>
            <a:ext cx="2057400" cy="553707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85216"/>
            <a:ext cx="6019800" cy="554126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6C93B-817F-419B-849F-830E7F70A3E1}" type="datetimeFigureOut">
              <a:rPr lang="en-CA" smtClean="0"/>
              <a:t>13/09/2015</a:t>
            </a:fld>
            <a:endParaRPr lang="en-CA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03CDE6B-0211-4806-AB78-43A21F8C6FAD}" type="slidenum">
              <a:rPr lang="en-CA" smtClean="0"/>
              <a:t>‹#›</a:t>
            </a:fld>
            <a:endParaRPr lang="en-CA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4000">
                <a:schemeClr val="bg1">
                  <a:lumMod val="75000"/>
                  <a:alpha val="61000"/>
                </a:schemeClr>
              </a:gs>
              <a:gs pos="38000">
                <a:schemeClr val="bg1">
                  <a:lumMod val="75000"/>
                  <a:alpha val="76000"/>
                </a:schemeClr>
              </a:gs>
              <a:gs pos="100000">
                <a:schemeClr val="bg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9144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8229600" cy="4144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61035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1E96C93B-817F-419B-849F-830E7F70A3E1}" type="datetimeFigureOut">
              <a:rPr lang="en-CA" smtClean="0"/>
              <a:t>13/09/2015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610350"/>
            <a:ext cx="6629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2680" y="6610350"/>
            <a:ext cx="381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F03CDE6B-0211-4806-AB78-43A21F8C6FAD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Char char="§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Y5nj3ZfeYDQ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youtube.com/watch?v=7PcteKRA3z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hhqumfpxuzI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304800"/>
            <a:ext cx="6781800" cy="1069975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600200"/>
            <a:ext cx="6934200" cy="4342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24640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Basics in Unlearned and Learned Response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1948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Why not innate?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Text refers to </a:t>
            </a:r>
            <a:r>
              <a:rPr lang="en-CA" b="1" dirty="0" smtClean="0"/>
              <a:t>elicited </a:t>
            </a:r>
            <a:r>
              <a:rPr lang="en-CA" dirty="0" smtClean="0"/>
              <a:t>and </a:t>
            </a:r>
            <a:r>
              <a:rPr lang="en-CA" b="1" i="1" dirty="0" smtClean="0"/>
              <a:t>species-specific </a:t>
            </a:r>
            <a:r>
              <a:rPr lang="en-CA" dirty="0" smtClean="0"/>
              <a:t>behaviour</a:t>
            </a:r>
          </a:p>
          <a:p>
            <a:r>
              <a:rPr lang="en-CA" dirty="0" smtClean="0"/>
              <a:t>Why not innate or instinctive anymore?</a:t>
            </a:r>
          </a:p>
          <a:p>
            <a:pPr lvl="1"/>
            <a:r>
              <a:rPr lang="en-CA" sz="1800" dirty="0" smtClean="0"/>
              <a:t>Responses are not as inflexible as previously believed</a:t>
            </a:r>
          </a:p>
          <a:p>
            <a:pPr lvl="1"/>
            <a:r>
              <a:rPr lang="en-CA" sz="1800" dirty="0" smtClean="0"/>
              <a:t>Although responses occur without previous, specific experience- environmental and developmental factors can still influence expression</a:t>
            </a:r>
          </a:p>
          <a:p>
            <a:pPr lvl="1"/>
            <a:endParaRPr lang="en-CA" dirty="0"/>
          </a:p>
          <a:p>
            <a:r>
              <a:rPr lang="en-CA" b="1" i="1" dirty="0" smtClean="0"/>
              <a:t>Unlearned or Naïve  </a:t>
            </a:r>
          </a:p>
          <a:p>
            <a:pPr lvl="1"/>
            <a:r>
              <a:rPr lang="en-CA" sz="1800" dirty="0" smtClean="0"/>
              <a:t>Alternatives attempt to differentiate  behaviour which will occur in the absence of specific previous experience with an eliciting stimulus from learned or experience dependent behaviour</a:t>
            </a:r>
          </a:p>
          <a:p>
            <a:pPr lvl="1"/>
            <a:r>
              <a:rPr lang="en-CA" sz="1800" b="1" i="1" dirty="0" smtClean="0"/>
              <a:t>Unlearned</a:t>
            </a:r>
            <a:r>
              <a:rPr lang="en-CA" sz="1800" dirty="0" smtClean="0"/>
              <a:t>: Learning has not occurred- does </a:t>
            </a:r>
            <a:r>
              <a:rPr lang="en-CA" sz="1800" i="1" dirty="0" smtClean="0"/>
              <a:t>not</a:t>
            </a:r>
            <a:r>
              <a:rPr lang="en-CA" sz="1800" dirty="0" smtClean="0"/>
              <a:t> mean learning has been undone </a:t>
            </a:r>
            <a:endParaRPr lang="en-CA" sz="1800" dirty="0"/>
          </a:p>
        </p:txBody>
      </p:sp>
    </p:spTree>
    <p:extLst>
      <p:ext uri="{BB962C8B-B14F-4D97-AF65-F5344CB8AC3E}">
        <p14:creationId xmlns:p14="http://schemas.microsoft.com/office/powerpoint/2010/main" val="616863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Reflex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5105400"/>
          </a:xfrm>
        </p:spPr>
        <p:txBody>
          <a:bodyPr>
            <a:normAutofit/>
          </a:bodyPr>
          <a:lstStyle/>
          <a:p>
            <a:r>
              <a:rPr lang="en-CA" sz="2400" b="1" i="1" dirty="0" smtClean="0"/>
              <a:t>Reflex</a:t>
            </a:r>
            <a:r>
              <a:rPr lang="en-CA" sz="2400" dirty="0" smtClean="0"/>
              <a:t>: an automatic response to a stimulus with or without prior experience</a:t>
            </a:r>
            <a:r>
              <a:rPr lang="en-CA" sz="2400" dirty="0" smtClean="0">
                <a:sym typeface="Wingdings" panose="05000000000000000000" pitchFamily="2" charset="2"/>
              </a:rPr>
              <a:t></a:t>
            </a:r>
            <a:r>
              <a:rPr lang="en-CA" sz="1800" dirty="0" smtClean="0"/>
              <a:t> </a:t>
            </a:r>
            <a:r>
              <a:rPr lang="en-CA" sz="1800" i="1" dirty="0" smtClean="0"/>
              <a:t>elicited</a:t>
            </a:r>
            <a:r>
              <a:rPr lang="en-CA" sz="1800" dirty="0" smtClean="0"/>
              <a:t> by the stimulus </a:t>
            </a:r>
          </a:p>
          <a:p>
            <a:pPr lvl="2"/>
            <a:r>
              <a:rPr lang="en-CA" sz="1800" dirty="0" smtClean="0"/>
              <a:t>Startle Response (become </a:t>
            </a:r>
            <a:r>
              <a:rPr lang="en-CA" sz="1800" i="1" dirty="0" smtClean="0"/>
              <a:t>alert</a:t>
            </a:r>
            <a:r>
              <a:rPr lang="en-CA" sz="1800" dirty="0" smtClean="0"/>
              <a:t>) e.g. loud noise = stop talking and listen</a:t>
            </a:r>
          </a:p>
          <a:p>
            <a:pPr lvl="2"/>
            <a:r>
              <a:rPr lang="en-CA" sz="1800" dirty="0" smtClean="0"/>
              <a:t>Orienting Response (</a:t>
            </a:r>
            <a:r>
              <a:rPr lang="en-CA" sz="1800" i="1" dirty="0" smtClean="0"/>
              <a:t>attend </a:t>
            </a:r>
            <a:r>
              <a:rPr lang="en-CA" sz="1800" dirty="0" smtClean="0"/>
              <a:t>to) e.g. loud noise behind you = turn around</a:t>
            </a:r>
          </a:p>
          <a:p>
            <a:pPr lvl="2"/>
            <a:r>
              <a:rPr lang="en-CA" sz="1800" dirty="0" smtClean="0"/>
              <a:t>Flexion Response (</a:t>
            </a:r>
            <a:r>
              <a:rPr lang="en-CA" sz="1800" i="1" dirty="0" smtClean="0"/>
              <a:t>act </a:t>
            </a:r>
            <a:r>
              <a:rPr lang="en-CA" sz="1800" dirty="0" smtClean="0"/>
              <a:t>on) e.g. hand on hot surface = quickly move hand</a:t>
            </a:r>
          </a:p>
          <a:p>
            <a:pPr lvl="2"/>
            <a:endParaRPr lang="en-CA" sz="1800" dirty="0" smtClean="0"/>
          </a:p>
          <a:p>
            <a:pPr lvl="1"/>
            <a:r>
              <a:rPr lang="en-CA" sz="2000" dirty="0" smtClean="0"/>
              <a:t>No experience needed</a:t>
            </a:r>
          </a:p>
          <a:p>
            <a:pPr lvl="1"/>
            <a:r>
              <a:rPr lang="en-CA" sz="2000" dirty="0" smtClean="0"/>
              <a:t>Reflex Arc: simple sensory, inter and motor neuron response can occur at the same time signal is traveling to the brain</a:t>
            </a:r>
          </a:p>
          <a:p>
            <a:pPr lvl="2"/>
            <a:r>
              <a:rPr lang="en-CA" sz="1800" dirty="0" smtClean="0"/>
              <a:t> e.g. removal of hand from hot surface occurs before or as pain signal is being perceived by the brain</a:t>
            </a:r>
          </a:p>
          <a:p>
            <a:pPr lvl="2"/>
            <a:r>
              <a:rPr lang="en-CA" dirty="0">
                <a:hlinkClick r:id="rId2"/>
              </a:rPr>
              <a:t>http://</a:t>
            </a:r>
            <a:r>
              <a:rPr lang="en-CA" dirty="0" smtClean="0">
                <a:hlinkClick r:id="rId2"/>
              </a:rPr>
              <a:t>www.youtube.com/watch?v=Y5nj3ZfeYDQ</a:t>
            </a:r>
            <a:endParaRPr lang="en-CA" dirty="0" smtClean="0"/>
          </a:p>
          <a:p>
            <a:pPr lvl="2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04186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Reflexe</a:t>
            </a:r>
            <a:r>
              <a:rPr lang="en-CA" dirty="0"/>
              <a:t>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 smtClean="0"/>
              <a:t>Reflexes  are relatively simple and often singular in response</a:t>
            </a:r>
          </a:p>
          <a:p>
            <a:endParaRPr lang="en-CA" sz="2400" dirty="0" smtClean="0"/>
          </a:p>
          <a:p>
            <a:r>
              <a:rPr lang="en-CA" sz="2400" dirty="0" smtClean="0"/>
              <a:t>Often defensive but not always </a:t>
            </a:r>
          </a:p>
          <a:p>
            <a:pPr lvl="1"/>
            <a:r>
              <a:rPr lang="en-CA" sz="1800" dirty="0"/>
              <a:t>babies will orient to a touch on the cheek to facilitate feeding </a:t>
            </a:r>
            <a:r>
              <a:rPr lang="en-CA" sz="1800" dirty="0" smtClean="0"/>
              <a:t>behaviour</a:t>
            </a:r>
            <a:endParaRPr lang="en-CA" sz="1800" dirty="0"/>
          </a:p>
          <a:p>
            <a:endParaRPr lang="en-CA" sz="2400" dirty="0" smtClean="0"/>
          </a:p>
          <a:p>
            <a:r>
              <a:rPr lang="en-CA" sz="2400" dirty="0" smtClean="0"/>
              <a:t>Elicited </a:t>
            </a:r>
            <a:r>
              <a:rPr lang="en-CA" sz="2400" dirty="0" smtClean="0"/>
              <a:t>responses can be more complex…</a:t>
            </a:r>
          </a:p>
          <a:p>
            <a:pPr lvl="1"/>
            <a:endParaRPr lang="en-CA" dirty="0"/>
          </a:p>
          <a:p>
            <a:pPr lvl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49898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Fixed Action Patterns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b="1" dirty="0" smtClean="0"/>
              <a:t>Fixed Action Patterns</a:t>
            </a:r>
          </a:p>
          <a:p>
            <a:pPr lvl="1"/>
            <a:r>
              <a:rPr lang="en-CA" sz="1800" dirty="0" smtClean="0"/>
              <a:t>More complex unlearned response to a stimulus incorporating a </a:t>
            </a:r>
            <a:r>
              <a:rPr lang="en-CA" sz="1800" b="1" i="1" dirty="0" smtClean="0"/>
              <a:t>sequence</a:t>
            </a:r>
            <a:r>
              <a:rPr lang="en-CA" sz="1800" dirty="0" smtClean="0"/>
              <a:t> of actions</a:t>
            </a:r>
          </a:p>
          <a:p>
            <a:pPr lvl="2"/>
            <a:r>
              <a:rPr lang="en-CA" sz="1600" dirty="0" smtClean="0"/>
              <a:t>E.g. Play bow and wag among domesticated dogs</a:t>
            </a:r>
          </a:p>
          <a:p>
            <a:pPr lvl="1"/>
            <a:r>
              <a:rPr lang="en-CA" sz="1800" b="1" dirty="0" smtClean="0"/>
              <a:t>Sign Stimulus/ Releaser</a:t>
            </a:r>
            <a:r>
              <a:rPr lang="en-CA" sz="1800" dirty="0" smtClean="0"/>
              <a:t>: Features of a specific stimulus will elicit a response sequence</a:t>
            </a:r>
          </a:p>
          <a:p>
            <a:pPr lvl="2"/>
            <a:r>
              <a:rPr lang="en-CA" dirty="0">
                <a:hlinkClick r:id="rId2"/>
              </a:rPr>
              <a:t>http://</a:t>
            </a:r>
            <a:r>
              <a:rPr lang="en-CA" dirty="0" smtClean="0">
                <a:hlinkClick r:id="rId2"/>
              </a:rPr>
              <a:t>www.youtube.com/watch?v=7PcteKRA3zs</a:t>
            </a:r>
            <a:endParaRPr lang="en-CA" dirty="0" smtClean="0"/>
          </a:p>
          <a:p>
            <a:pPr lvl="2"/>
            <a:endParaRPr lang="en-CA" dirty="0"/>
          </a:p>
        </p:txBody>
      </p:sp>
      <p:pic>
        <p:nvPicPr>
          <p:cNvPr id="1026" name="Picture 2" descr="https://encrypted-tbn0.gstatic.com/images?q=tbn:ANd9GcQzHWcWc2zgzyOGpxrzu7Mwb9QWv_DsZ7Xg_ovsfWO40xyWugkhQ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074306"/>
            <a:ext cx="3329344" cy="2617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encrypted-tbn3.gstatic.com/images?q=tbn:ANd9GcR9aVGMOnapgUqHWcRPPsvktYQIsmecvCR9UAoJbgLVrrBEcwz6z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613487"/>
            <a:ext cx="3095626" cy="2078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9190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Sign Stimulus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 smtClean="0"/>
              <a:t>Some challenges so consistently faced by a species- </a:t>
            </a:r>
            <a:r>
              <a:rPr lang="en-CA" sz="2400" dirty="0" smtClean="0"/>
              <a:t>elicited  </a:t>
            </a:r>
            <a:r>
              <a:rPr lang="en-CA" sz="2400" dirty="0" smtClean="0"/>
              <a:t>response will outperform a learned response </a:t>
            </a:r>
            <a:endParaRPr lang="en-CA" sz="2400" dirty="0"/>
          </a:p>
          <a:p>
            <a:endParaRPr lang="en-CA" sz="2400" dirty="0" smtClean="0"/>
          </a:p>
          <a:p>
            <a:r>
              <a:rPr lang="en-CA" sz="2400" dirty="0" smtClean="0"/>
              <a:t>When there is little room for error:</a:t>
            </a:r>
            <a:endParaRPr lang="en-CA" sz="2800" dirty="0" smtClean="0"/>
          </a:p>
          <a:p>
            <a:pPr lvl="1"/>
            <a:r>
              <a:rPr lang="en-CA" sz="2400" b="1" i="1" dirty="0" smtClean="0"/>
              <a:t>Defense</a:t>
            </a:r>
          </a:p>
          <a:p>
            <a:pPr lvl="1"/>
            <a:r>
              <a:rPr lang="en-CA" sz="2400" b="1" i="1" dirty="0" smtClean="0"/>
              <a:t>Mating</a:t>
            </a:r>
            <a:endParaRPr lang="en-CA" sz="2400" dirty="0"/>
          </a:p>
          <a:p>
            <a:pPr lvl="1"/>
            <a:r>
              <a:rPr lang="en-CA" sz="2400" b="1" i="1" dirty="0" smtClean="0"/>
              <a:t>Identifying and handling food  </a:t>
            </a:r>
          </a:p>
          <a:p>
            <a:pPr lvl="1"/>
            <a:r>
              <a:rPr lang="en-CA" sz="2400" b="1" i="1" dirty="0" smtClean="0"/>
              <a:t>Raising young</a:t>
            </a:r>
          </a:p>
          <a:p>
            <a:pPr lvl="1"/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14608638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Sign Stimulus Example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/>
              <a:t>Both Siamese fighting fish and sticklebacks will react aggressively toward other males</a:t>
            </a:r>
          </a:p>
          <a:p>
            <a:pPr lvl="1"/>
            <a:r>
              <a:rPr lang="en-CA" sz="1800" dirty="0"/>
              <a:t>Releaser for fighting fish is an elaborate fin display </a:t>
            </a:r>
          </a:p>
          <a:p>
            <a:pPr lvl="1"/>
            <a:r>
              <a:rPr lang="en-CA" sz="1800" dirty="0"/>
              <a:t>Releaser for  a stickleback is the red underbelly of males</a:t>
            </a:r>
          </a:p>
          <a:p>
            <a:pPr lvl="1"/>
            <a:endParaRPr lang="en-CA" sz="1800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516133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718953"/>
          </a:xfrm>
        </p:spPr>
        <p:txBody>
          <a:bodyPr/>
          <a:lstStyle/>
          <a:p>
            <a:r>
              <a:rPr lang="en-CA" dirty="0"/>
              <a:t>Sign Stimulus Example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" y="1590306"/>
            <a:ext cx="3200400" cy="233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114800"/>
            <a:ext cx="2385855" cy="2495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590306"/>
            <a:ext cx="3255509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8487" y="3711713"/>
            <a:ext cx="2133600" cy="314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34805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Sign Stimulus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sz="3200" dirty="0"/>
              <a:t>Releasers can </a:t>
            </a:r>
            <a:r>
              <a:rPr lang="en-CA" sz="3200" dirty="0" smtClean="0"/>
              <a:t>be: </a:t>
            </a:r>
          </a:p>
          <a:p>
            <a:endParaRPr lang="en-CA" sz="3200" dirty="0" smtClean="0"/>
          </a:p>
          <a:p>
            <a:pPr marL="457200" lvl="1" indent="0">
              <a:buNone/>
            </a:pPr>
            <a:r>
              <a:rPr lang="en-CA" sz="2800" b="1" i="1" dirty="0" smtClean="0"/>
              <a:t>broad </a:t>
            </a:r>
            <a:r>
              <a:rPr lang="en-CA" sz="2800" b="1" i="1" dirty="0"/>
              <a:t>and complex </a:t>
            </a:r>
            <a:r>
              <a:rPr lang="en-CA" sz="2800" dirty="0"/>
              <a:t>(variations in colour and display among Siamese fighting fish can still elicit a response) </a:t>
            </a:r>
            <a:endParaRPr lang="en-CA" sz="2800" dirty="0" smtClean="0"/>
          </a:p>
          <a:p>
            <a:pPr marL="457200" lvl="1" indent="0">
              <a:buNone/>
            </a:pPr>
            <a:endParaRPr lang="en-CA" sz="2800" dirty="0" smtClean="0"/>
          </a:p>
          <a:p>
            <a:pPr marL="457200" lvl="1" indent="0">
              <a:buNone/>
            </a:pPr>
            <a:r>
              <a:rPr lang="en-CA" sz="2800" dirty="0" smtClean="0"/>
              <a:t>or </a:t>
            </a:r>
          </a:p>
          <a:p>
            <a:pPr marL="457200" lvl="1" indent="0">
              <a:buNone/>
            </a:pPr>
            <a:endParaRPr lang="en-CA" sz="2800" b="1" i="1" dirty="0" smtClean="0"/>
          </a:p>
          <a:p>
            <a:pPr marL="457200" lvl="1" indent="0">
              <a:buNone/>
            </a:pPr>
            <a:r>
              <a:rPr lang="en-CA" sz="2800" b="1" i="1" dirty="0" smtClean="0"/>
              <a:t>highly </a:t>
            </a:r>
            <a:r>
              <a:rPr lang="en-CA" sz="2800" b="1" i="1" dirty="0"/>
              <a:t>specific </a:t>
            </a:r>
            <a:r>
              <a:rPr lang="en-CA" sz="2800" dirty="0"/>
              <a:t>(red colour on the underside of any object will elicit aggression from the stickleback)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137842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Elicited </a:t>
            </a:r>
            <a:r>
              <a:rPr lang="en-CA" dirty="0" smtClean="0"/>
              <a:t>vs Learned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 smtClean="0"/>
              <a:t>Elicited responding </a:t>
            </a:r>
            <a:r>
              <a:rPr lang="en-CA" sz="2400" dirty="0" smtClean="0"/>
              <a:t>is a good start</a:t>
            </a:r>
          </a:p>
          <a:p>
            <a:endParaRPr lang="en-CA" sz="2400" dirty="0" smtClean="0"/>
          </a:p>
          <a:p>
            <a:r>
              <a:rPr lang="en-CA" sz="2400" i="1" dirty="0" smtClean="0"/>
              <a:t>But</a:t>
            </a:r>
            <a:r>
              <a:rPr lang="en-CA" sz="2400" dirty="0"/>
              <a:t>-</a:t>
            </a:r>
            <a:r>
              <a:rPr lang="en-CA" sz="2400" dirty="0" smtClean="0"/>
              <a:t> relatively rigid responding only increases the chances of a correct naïve response to common challenges- does not guarantee correct response under all instances</a:t>
            </a:r>
          </a:p>
          <a:p>
            <a:endParaRPr lang="en-CA" sz="2400" dirty="0"/>
          </a:p>
          <a:p>
            <a:r>
              <a:rPr lang="en-CA" sz="2400" b="1" dirty="0" smtClean="0"/>
              <a:t>Learning = flexibility</a:t>
            </a:r>
          </a:p>
          <a:p>
            <a:endParaRPr lang="en-CA" b="1" i="1" dirty="0"/>
          </a:p>
        </p:txBody>
      </p:sp>
    </p:spTree>
    <p:extLst>
      <p:ext uri="{BB962C8B-B14F-4D97-AF65-F5344CB8AC3E}">
        <p14:creationId xmlns:p14="http://schemas.microsoft.com/office/powerpoint/2010/main" val="12798991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Inflexible?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buClrTx/>
            </a:pPr>
            <a:r>
              <a:rPr lang="en-CA" sz="2400" dirty="0" smtClean="0"/>
              <a:t>Although unlearned behaviours are considered inflexible in comparison to learned behaviours, they can be modified with  general experience </a:t>
            </a:r>
          </a:p>
          <a:p>
            <a:pPr marL="742950" lvl="2" indent="-342900"/>
            <a:endParaRPr lang="en-CA" sz="2000" dirty="0"/>
          </a:p>
          <a:p>
            <a:pPr marL="457200" lvl="1" indent="0">
              <a:buNone/>
            </a:pPr>
            <a:endParaRPr lang="en-CA" sz="2400" dirty="0"/>
          </a:p>
          <a:p>
            <a:pPr marL="457200" lvl="1" indent="0">
              <a:buNone/>
            </a:pPr>
            <a:endParaRPr lang="en-CA" sz="2400" dirty="0"/>
          </a:p>
          <a:p>
            <a:pPr lvl="1"/>
            <a:r>
              <a:rPr lang="en-CA" sz="2400" dirty="0"/>
              <a:t> Text example of aggression in rats (pg. 100)</a:t>
            </a:r>
          </a:p>
          <a:p>
            <a:pPr lvl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815059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Species Specific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800600"/>
          </a:xfrm>
        </p:spPr>
        <p:txBody>
          <a:bodyPr>
            <a:normAutofit lnSpcReduction="10000"/>
          </a:bodyPr>
          <a:lstStyle/>
          <a:p>
            <a:r>
              <a:rPr lang="en-CA" sz="2400" dirty="0" smtClean="0"/>
              <a:t>Learning allows for individual flexibility to variable environments</a:t>
            </a:r>
          </a:p>
          <a:p>
            <a:r>
              <a:rPr lang="en-CA" sz="2400" dirty="0" smtClean="0"/>
              <a:t>Elicited </a:t>
            </a:r>
            <a:r>
              <a:rPr lang="en-CA" sz="2400" dirty="0" smtClean="0"/>
              <a:t>behaviours address predictable challenges- species wide</a:t>
            </a:r>
          </a:p>
          <a:p>
            <a:pPr lvl="1"/>
            <a:r>
              <a:rPr lang="en-CA" sz="2000" i="1" dirty="0" smtClean="0"/>
              <a:t>Species specific: </a:t>
            </a:r>
            <a:r>
              <a:rPr lang="en-CA" sz="2000" dirty="0" smtClean="0"/>
              <a:t>something common to all members of a species </a:t>
            </a:r>
          </a:p>
          <a:p>
            <a:pPr lvl="1"/>
            <a:r>
              <a:rPr lang="en-CA" sz="2000" dirty="0" smtClean="0"/>
              <a:t>E.g. Rats are likely to freeze in the presence of an aversive stimulus (shock) </a:t>
            </a:r>
          </a:p>
          <a:p>
            <a:pPr lvl="2"/>
            <a:r>
              <a:rPr lang="en-CA" sz="2000" dirty="0"/>
              <a:t>	</a:t>
            </a:r>
            <a:r>
              <a:rPr lang="en-CA" sz="2000" dirty="0" smtClean="0"/>
              <a:t>-this reaction  is relatively robust even when repeated experience should teach the animal to respond in a different way (fleeing)</a:t>
            </a:r>
          </a:p>
          <a:p>
            <a:pPr lvl="2"/>
            <a:r>
              <a:rPr lang="en-CA" sz="2000" dirty="0"/>
              <a:t>	</a:t>
            </a:r>
            <a:endParaRPr lang="en-CA" sz="2000" dirty="0" smtClean="0"/>
          </a:p>
          <a:p>
            <a:pPr lvl="2"/>
            <a:r>
              <a:rPr lang="en-CA" sz="2000" dirty="0"/>
              <a:t>	</a:t>
            </a:r>
            <a:r>
              <a:rPr lang="en-CA" sz="2000" dirty="0" smtClean="0"/>
              <a:t>Porcupine or skunk </a:t>
            </a:r>
            <a:r>
              <a:rPr lang="en-CA" sz="2000" i="1" dirty="0" smtClean="0"/>
              <a:t>vs </a:t>
            </a:r>
            <a:r>
              <a:rPr lang="en-CA" sz="2000" dirty="0" smtClean="0"/>
              <a:t>a car- species specific defense reactions are </a:t>
            </a:r>
            <a:r>
              <a:rPr lang="en-CA" sz="2000" dirty="0" smtClean="0"/>
              <a:t>ineffective </a:t>
            </a:r>
            <a:r>
              <a:rPr lang="en-CA" sz="2000" dirty="0" smtClean="0"/>
              <a:t>and incompatible with fleeing- a potentially successful response  to a  moving car</a:t>
            </a: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23032210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Species Specific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449763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CA" sz="3200" dirty="0"/>
          </a:p>
          <a:p>
            <a:pPr lvl="1"/>
            <a:r>
              <a:rPr lang="en-CA" sz="2400" dirty="0" smtClean="0"/>
              <a:t>There is always a trade off </a:t>
            </a:r>
          </a:p>
          <a:p>
            <a:pPr lvl="1"/>
            <a:endParaRPr lang="en-CA" sz="2400" dirty="0"/>
          </a:p>
          <a:p>
            <a:pPr lvl="1"/>
            <a:r>
              <a:rPr lang="en-CA" sz="2400" dirty="0" smtClean="0"/>
              <a:t>Overly specific  and robust unlearned behaviour (such as skunk or porcupine defense strategies) can be a very successful but risky when environments and challenges change over time/ generations</a:t>
            </a:r>
          </a:p>
          <a:p>
            <a:pPr lvl="1"/>
            <a:endParaRPr lang="en-CA" sz="2400" dirty="0"/>
          </a:p>
          <a:p>
            <a:pPr lvl="1"/>
            <a:r>
              <a:rPr lang="en-CA" sz="2400" dirty="0" smtClean="0"/>
              <a:t>But, learning can also be risky if failure or delay in response results in </a:t>
            </a:r>
            <a:r>
              <a:rPr lang="en-CA" sz="2400" dirty="0" smtClean="0"/>
              <a:t>death</a:t>
            </a:r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33004655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Instinctive Drift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419600"/>
          </a:xfrm>
        </p:spPr>
        <p:txBody>
          <a:bodyPr/>
          <a:lstStyle/>
          <a:p>
            <a:r>
              <a:rPr lang="en-CA" sz="2800" dirty="0" smtClean="0"/>
              <a:t>Elicited behaviour </a:t>
            </a:r>
            <a:r>
              <a:rPr lang="en-CA" sz="2800" dirty="0" smtClean="0"/>
              <a:t>can limit the scope of potentially learned behaviours</a:t>
            </a:r>
          </a:p>
          <a:p>
            <a:pPr lvl="1"/>
            <a:endParaRPr lang="en-CA" sz="2000" dirty="0" smtClean="0"/>
          </a:p>
          <a:p>
            <a:pPr lvl="1"/>
            <a:r>
              <a:rPr lang="en-CA" sz="2000" dirty="0" smtClean="0"/>
              <a:t>Training  can result in the expression of very varied, flexible behaviour</a:t>
            </a:r>
          </a:p>
          <a:p>
            <a:pPr lvl="1"/>
            <a:r>
              <a:rPr lang="en-CA" sz="2000" i="1" dirty="0" smtClean="0"/>
              <a:t>But, </a:t>
            </a:r>
            <a:r>
              <a:rPr lang="en-CA" sz="2000" dirty="0" smtClean="0"/>
              <a:t>unlearned (instinctive) behaviour often undermines the extent to which an overly artificial response may ultimately be attained.</a:t>
            </a:r>
          </a:p>
          <a:p>
            <a:pPr lvl="1"/>
            <a:r>
              <a:rPr lang="en-CA" sz="2000" dirty="0" smtClean="0"/>
              <a:t>Modification of behaviour is not limitless</a:t>
            </a:r>
          </a:p>
          <a:p>
            <a:pPr lvl="1"/>
            <a:endParaRPr lang="en-CA" sz="2000" dirty="0"/>
          </a:p>
          <a:p>
            <a:pPr marL="457200" lvl="1" indent="0">
              <a:buNone/>
            </a:pPr>
            <a:r>
              <a:rPr lang="en-CA" sz="2000" i="1" dirty="0" smtClean="0"/>
              <a:t>More when we discuss predisposition</a:t>
            </a:r>
            <a:endParaRPr lang="en-CA" sz="2000" i="1" dirty="0"/>
          </a:p>
          <a:p>
            <a:pPr lvl="1"/>
            <a:endParaRPr lang="en-CA" i="1" dirty="0"/>
          </a:p>
        </p:txBody>
      </p:sp>
    </p:spTree>
    <p:extLst>
      <p:ext uri="{BB962C8B-B14F-4D97-AF65-F5344CB8AC3E}">
        <p14:creationId xmlns:p14="http://schemas.microsoft.com/office/powerpoint/2010/main" val="4248467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Learned Response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400" dirty="0" smtClean="0"/>
              <a:t>Simple changes in response </a:t>
            </a:r>
            <a:r>
              <a:rPr lang="en-CA" sz="2400" dirty="0" smtClean="0"/>
              <a:t>can occur </a:t>
            </a:r>
            <a:r>
              <a:rPr lang="en-CA" sz="2400" dirty="0" smtClean="0"/>
              <a:t>following repeated exposure to eliciting stimuli </a:t>
            </a:r>
          </a:p>
          <a:p>
            <a:r>
              <a:rPr lang="en-CA" sz="2400" b="1" i="1" dirty="0" smtClean="0"/>
              <a:t>Learned</a:t>
            </a:r>
            <a:r>
              <a:rPr lang="en-CA" sz="2400" dirty="0"/>
              <a:t>= Flexible </a:t>
            </a:r>
            <a:r>
              <a:rPr lang="en-CA" sz="2400" dirty="0" smtClean="0"/>
              <a:t>responding; experience changes response</a:t>
            </a:r>
          </a:p>
          <a:p>
            <a:r>
              <a:rPr lang="en-CA" sz="2400" dirty="0" smtClean="0"/>
              <a:t>Even very ‘simple’ animals can exhibit basic learning</a:t>
            </a:r>
          </a:p>
          <a:p>
            <a:pPr lvl="1"/>
            <a:r>
              <a:rPr lang="en-CA" sz="2400" b="1" i="1" dirty="0" smtClean="0"/>
              <a:t>Habituation and Sensitization</a:t>
            </a:r>
          </a:p>
        </p:txBody>
      </p:sp>
      <p:sp>
        <p:nvSpPr>
          <p:cNvPr id="4" name="AutoShape 2" descr="data:image/jpeg;base64,/9j/4AAQSkZJRgABAQAAAQABAAD/2wCEAAkGBxQTEhUTExMWFhQWFxoXGBgYFhQWFxcWFxUYHBcVGhgdHSggGBolHRcXITEhJSkrLi4uFx8zODMsNygtLisBCgoKDg0OGhAQGiwkHCQsLCwsLCwsLCwsLCwsLCwsLCwsLCwsLCwsLCwsLCwsLCwsLCwsLCwsLCwsLCwsLCwsLP/AABEIAJEBXAMBIgACEQEDEQH/xAAbAAACAwEBAQAAAAAAAAAAAAAABQEDBAYCB//EAD0QAAEDAgMFBQYEBQQDAQAAAAEAAhEDIQQxQQUSUWFxIoGRsdEGMqHB4fATFEJSFUNykvFTYoKiM9LiI//EABgBAQEBAQEAAAAAAAAAAAAAAAACAQME/8QAHhEBAQACAwADAQAAAAAAAAAAAAECAxESEzFBUSH/2gAMAwEAAhEDEQA/APh5KiUOUIJlEqEIJlEqEIJlEqEIJlEqEIJlEqEIJlEqEIJlEqEIJlEqEIJlEqEIJlEqEIJlEqEIJlEqEIJlEqEIJlEqEIJlEqEIJlEqEIJlEqEIJlEqEIJlEqEIJlEqEIJlWUyqlZTQeHKFLlCAQhCAQhCAQhCAQhCAQtNHAVH+6wnugfFambDqnPdHV3pKztI3iliE3p7CP6qjR0Dj6K0bBb/qn+z/AOlPpj+t6UjQnzdjU/3PPgPVaaWyqY/RJ/3EnygLLtxjelcwraeHc73WuPQErq6GHDbhjR0AC0bjjmbKLvivKuSGzav7D3wPNXN2O/UsHV3oulGDupdg+Si72+TnhsU6vHcHH0Xpuxx+5x6NA+afMwZOatfgSMlN31U1Rzv8MYD+o94HyXkYBn7T/d9F0Y2eczYqW7NJ6rPet8nPO2fT4Ef8voqzsxnFw8D6LoRgOVwqqmCImVs339Z5xzz9m8HjvBHqqTgT+5vifRPamFygfNZzhCM1c3JuuFBwD9BPQg/BVvw7hm0jqCnH4DtFDN4cfiFfqzzI0J3vz7wB/qaCs9ZjT+lo8R81U2RPSliFuGHadCPiqn4XgfER9FXaM61mQrH0SMwVWqSEIQgEIQgEIQgFZTVaspoPDlClyhAIQtGCwjqjt1sTxNgBxJQUAJrhthvIDqhDBwN3f26d6ZYbCsoxudp2rznP+0aD4q00yVxy28fDpMP1lZsyiNHO6mPgFb+BSH8lq1Mo+K1Nwkhcbtq5hCxmHYf5bf7W+itbTjIEdIHkE1o4GeaYYfZw9FF2qmDnqeHcSrm4I5J+7BwcvgvZwMZiFzu10mBH/DzMGFdSwTTZOm4Kb5HmrKWCvfIrndqprJnYC1grKOBEXnwTt2COQPTirPyUNkXKi7VzWTtwQ717bg5yMJ4zB2vkh1IZQBz48lPrW9ISPwBtC9NwhzhOq9ICCJPkj8E96n0b1JmYSZMQpfh+zJEHj9E6OGEibeSrqUiDEZm3qs9G9XPmkRxKu/LyOB8J7k3rYYzbKLry+gC2Y6WTudCl2Gy48llrULgLoRTAGV+Kq/LyMr80mwuBHUwgj781S/BRf6p4aX6Sec59FmY0yRzVzZU3AqqYQcFnqYQG8WCfOomTBHgqTStPcVU21PRz1fAjNYq2B4LpW4ZUVsLGUSuuO2ouDm/yZmFTUw+l10v5U6gd68vwYXSbk3Byv4ZHKFXuNOY7xbv4J5XwUn6LHUwZGQXfHZHO4ldTAHNh3uWR8NVkc0ixsU3NMgwvNdu8Yd46+K647P1zuH4UoV9fDltxceXVULrLy5hCEIBWU1WrKaDw5QpcoQe6VMuIaMyumw1IMZuMzPvO/cfRLNi0M3noPmnmHaNVw25/UdMMftFGg4kJ3Q2W2JcQFVgGQZF1pxmHdVGgHDiuEs+3Xj8BwAaeIOS0swvKVp2dgTAGQHOU0pbMBtvBc8v78KxKaWF5GFso4OdLcpTnCbP7W60mfgVuOAe0xugn4d653Guk4IzgLAMknyC1DZuU3IGkQmrcG4OjU2Wk4EzaR3cFysrpHP0KAEm6uoYaR2m35p67Z/Z65nVZ3YJ8i1teKjLGrhRiMOZbujJbaWEjMplQwZdMZ63Moq7LfeSY55qeLWsDMLJMxHD5qupgQf088lsbhHtImLfeSl4gmLyZzkLOBlp0GkwQfvVVV8G3egTHK621aV+7u5q7BOtLbO52n6Jw1jbgQBccwNfosdUdq9o8QnNSoQ7fd1tyS7EudVqOdbdjhmlgyViSQ3dG7GirrYUEZi2g+AW5pBGRtqs1Wg5r5Lj8AFDYW0DEzllkvP4fakEeQV2JfeLknkqXgQIJEIPdenu3NxCxGqySIkxwuFroNdE2jL6pdWbuvJIzVRNXUi3dBvOukKgtaDy81FZxDZJ8NFn/ABeyCc9FXDOWhtONLKp1Mb0HJeaOMMGc9Z+SrpuGcHNalprYY27NueaqOD0V9N5cIGfMlXUYB4uyMlbywlxmFhsx3jRLKtEwYuQunr0TcAWNyBoqBgwNBddcc0XFx1SnOYgrO+gRpmunx+H4CDmldfDnXRejHY5XFz75E+SzVMPN2949E6xNAZrA+n9F6cM3K48lSFrrU97+rz+qyLvLy5WcBWU1WrKa1jw5QpcoQdJspv8A+TbcfNdDgmt1zXL7Bqy0t1bfuP1810eEf3rybJ/XbD4OKIHDwiUxpRAJEdUuwNSD2rBOa2y/x43H7sd8phqufwrtI9UqoIy+VkxpVRYbveEu2fs+qxpFYe6bGR2hxTA5AAwOizLVlj8tmUpi3FbhkEz0nwTTB4ogglwPKAUhY3QyR4LfhqLbXtwzhc/7HScHTMQ1xkAEzyz5r03G5yAJy9eio2fWbESCPXkoqN7U7rSNLnyU5frpG52JDrHMZyLK5lQmAYFr6hLWvdcwQG5DSVU2o6bm54rnarg2p4oE/p5+S09l13G3d4JZRqAdmBe88UVTcgNG6RnKyWlxa20GuOYjWeCmvg2tyyPek2ILgbgxxBzVzcWTZuWnopmU+43i8/K91JpAaB0I0sqsPs7tQ4T6rxh8R2zIgdMu9e8VtJzSN3IixA+JU/y/Lf79L8ZhuzoHZC8Z6dFjbsvIGx+SmpiRulzjfQdea80Ma09qZOWZ4qcuK1RjMAI3SI4eU8wsNXZ4EDdPCZFxyW3aGKqGCQN3qsb8dBEQehg8raLnlxyqVlr4DdbbejmsTsI0kNbn96phiMY5xgC0XkwqqGKDZlw81IzV9lkC8x71sv8AKop7Na4bzgeU/fVP6WLDQS4DL4clhxGPa8TEDz4q5P4iufqbOP6ctJmy9YfZrS4bwN+fDROalZkkiR/TeFZh6tMyTEOOes2vyy+KcM5KX7Aa5vYjnx4fG6HbMa0GCZyjgeK6bDsaZJFss8xHDqtNDCUiHH9UGxGfPyVY42lrjnYAwYkcLZ9yyNwxBPZ8RddvvNDTJvJ0AIAj7skOLey+7a+cX5XV9LInkoq1zNhy+irbofvNan0RxleG0hHAz99E4ZaW4wXnP4JdVpA3TnEUtSJ5JezD5wFcRXN4qje4tKx1qfwT7aFC4i6XVcPGYgr0Y1zpHWBGn3xWGu3Xx68U3qtmRCxV2herDJGU5herKa8EL3TXZweHKFLlCC7CYg03hzcx4EagrtNn4pr277Nf+p4ELhVq2fj30XbzD1GjhwIU5Y9my8PolJ5m90xwmKLPdMSue2dtOlWHYJa4C7DnzjiEypvOQXnsuNdpZToY97olxMJhQxJJE3SCnKvpVO0Flyt+VcOno194lsC3HJaaLmzrbh6rnBiozPxWujtEC/2Vl4VHQYateJB8wPktP4zW6kGNMifVIKG0QDYCVpqY3LcH+VzuMXKcjHCPezVNDFNcTB8Ut35aIHUL3QrwT8PVccpVymbrAyYOh5KsYohpDZM+N+qw1cVIsb+Nlo/My0W77Bc7ivlp/NkCHO+C8VMXBG6LHUZc1hfjW70ZnjmB3rycQAbuv95KeG8mDq83Ei1+vFVuxJiMoz5zxWbMbzTn3r01xm0Tw+8llF7QCATLoyF/uF4OIyDQYkoZWnO27oDCx/m57LRadfkFLV9Wo6Ly65sAstPMumB8+XgrS509oG+UKrKBOuv3ZZWq6lUh8yDItxVf4G7cg3u4a8uSKu6MjfMcuate90NgyNZEznmpKrqVJ7UFnD/HBJsVjIcGwQ487W+ia4ggi9j3gALC/CN3gZ9SFXLOFDapIMC2feLwqKWKO9JFjfomdbD55X7lm/Il05Wz4hGcLP4uWGQT2rajMcFrwntJGkAGxNzGsmUtfhwcgScslD8KSAN3r00VSs4M8fj94AsEgm86cp4LBJBJcM9M1pwdEtaezkbeHmrKWHcczz0yVc8pUU6jQDpOnAKp9SbAEd6trYaHGSLZmxXrEVGboYLcMjKqSsrBXeQLjJZH1RGcTpqtb3y3OUuxRBgwJyVyIqivfWVgxLgc1uqvDc80sxD8ycleMRS/EU0txVHRM31Od1lqNBXowqKRVxBKKaK57RRTXsjhXhyhS5QjAhCEEtdFxZPdne1FSnZ4Dxlezo66pChOB9CwftJQfm7cPB/Z+IkJpSxrDdrgejmn5r5ShR0i+9fXDWGs/RQ6o3iR3L5XTxdRvuveOjiFeza9cfzX953vNTdUb6V9Qw1eMjPNbTjXAWd5L5bS9pa4GbT1bf4QtNH2seM2A9CR6rn436V6vqGF2iQO1dXux++b6cV82o+2DY7THDoQ7zhMqHtVRI/8kHmHD5QpurJc2R3dHFtA56L0ccJ1E2I06rjqG16b/dqNJ/qE+ErdSxoiCPFcrrv4uZuha/nZeXYmbECPikhxQ4qynXmCdOai61dzyhioHZWqpUJAcIXOVMcSb2GVlqp40DL4qPNvcwa8unIAeKsEbu9JDuISd2JjtDwVoxjctI6qbrVMzIVXGMiI++i81nj7lY6WI0aQEVSc94ka8FHm3utLmzAvzIsr3P4hsRodeSy/mwWxA+qsc8QPRPNvZoqAxM2jrCzADdMtsMo15lea9QxnYaTFl7oVRu5zOizzOy5jQ6ALddOIRUAEc/EqlxEZXzkKG1GQc577d+qeZ2e/dMQRafjxU/ii5Fj36rzTdIvl1v8AFYcS+D7xskx/rOTOnj8xGXx7lTUxDXG9raRfmlDcZE81kfiiOmq6TFNyMMfiAB2baZlLKtXKdPsLNisVfiFmxOJm6uYouTXiMQYytqsFSudPvmvLq5IhZn1JKuYo5W4iuTrdYajyrXnms1dwFzlzXSYstV7pCwbQrbtp7R+CjE7UgQz+4/IJW503K9GGv7rlln+IVlNVqymuzm8OUKXKEAhCEAhCEAhCEAhCEAhCEAhCEAtGHxtRnuPc3oTHgs6EDWl7Q4gfr3v6gCt1L2reBDqYPQkfAyucQpuMrea66j7Vs/Ux46brvRMKPtJRP8yOTg4fIhcChTdWNV3r6bR2pTf7r2E8nDyWqlWAz1XylaaG0arI3ajgBpJI8DZRdE+mzZX1KliADZWnG6f4Xzel7S1hnuu6tv8ACFqHtW7WkO5xHqo8Kv1j6A3EwZGSsbjZGq4BvtWIvTPc76L2Papv7X+IU3Tk2bY7qriw7M5LxTxgaOfmFxrfamlqKn9rf/ZXD2lon9Th/wAT8lnjl+HpHY/xAC4sVJqSD2iTnwXGn2io/v8A+rvRex7SUj/M/wCrh8lnjfxvpHWU8dEtVOJrzkuYG3qU/wDkHg70Vn8ap5/is8VnjfxvpDWriI0WR+JsRxSqrtml/qDwcfkqH7cpAZud0b6wrmq/iLnDKpWy+yqy9KKvtA3RhPUgeqyVtuvPuta3uk+JVzTWd46JzZEyAOdgsVbH0m2NQH+mT5LmsRinv95xPl4ZKldJqn2i506xO2xkxne70CVV8Q55lxJ8h0GiqQukxk+E22hCELWBWU1WrKaDw5QpcoQCEIQCEIQCEIQCEIQCEIQCEIQCEIQCEIQCEIQCEIQCEIQCEIQCEIQCEIQCEIQCEIQCEIQCEIQCEIQCEIQCspqtWU0HsqEIQCEIQCEIQCEIQCEIQCEIQCEIQCEIQCEIQCEIQCEIQCEIQCEIQCEIQCEIQCEIQCEIQCEIQCEIQCEIQCEIQC9sQhB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5" name="AutoShape 4" descr="data:image/jpeg;base64,/9j/4AAQSkZJRgABAQAAAQABAAD/2wCEAAkGBxQTEhUTExMWFhQWFxoXGBgYFhQWFxcWFxUYHBcVGhgdHSggGBolHRcXITEhJSkrLi4uFx8zODMsNygtLisBCgoKDg0OGhAQGiwkHCQsLCwsLCwsLCwsLCwsLCwsLCwsLCwsLCwsLCwsLCwsLCwsLCwsLCwsLCwsLCwsLCwsLP/AABEIAJEBXAMBIgACEQEDEQH/xAAbAAACAwEBAQAAAAAAAAAAAAAABQEDBAYCB//EAD0QAAEDAgMFBQYEBQQDAQAAAAEAAhEDIQQxQQUSUWFxIoGRsdEGMqHB4fATFEJSFUNykvFTYoKiM9LiI//EABgBAQEBAQEAAAAAAAAAAAAAAAACAQME/8QAHhEBAQACAwADAQAAAAAAAAAAAAECAxESEzFBUSH/2gAMAwEAAhEDEQA/APh5KiUOUIJlEqEIJlEqEIJlEqEIJlEqEIJlEqEIJlEqEIJlEqEIJlEqEIJlEqEIJlEqEIJlEqEIJlEqEIJlEqEIJlEqEIJlEqEIJlEqEIJlEqEIJlEqEIJlEqEIJlEqEIJlWUyqlZTQeHKFLlCAQhCAQhCAQhCAQhCAQtNHAVH+6wnugfFambDqnPdHV3pKztI3iliE3p7CP6qjR0Dj6K0bBb/qn+z/AOlPpj+t6UjQnzdjU/3PPgPVaaWyqY/RJ/3EnygLLtxjelcwraeHc73WuPQErq6GHDbhjR0AC0bjjmbKLvivKuSGzav7D3wPNXN2O/UsHV3oulGDupdg+Si72+TnhsU6vHcHH0Xpuxx+5x6NA+afMwZOatfgSMlN31U1Rzv8MYD+o94HyXkYBn7T/d9F0Y2eczYqW7NJ6rPet8nPO2fT4Ef8voqzsxnFw8D6LoRgOVwqqmCImVs339Z5xzz9m8HjvBHqqTgT+5vifRPamFygfNZzhCM1c3JuuFBwD9BPQg/BVvw7hm0jqCnH4DtFDN4cfiFfqzzI0J3vz7wB/qaCs9ZjT+lo8R81U2RPSliFuGHadCPiqn4XgfER9FXaM61mQrH0SMwVWqSEIQgEIQgEIQgFZTVaspoPDlClyhAIQtGCwjqjt1sTxNgBxJQUAJrhthvIDqhDBwN3f26d6ZYbCsoxudp2rznP+0aD4q00yVxy28fDpMP1lZsyiNHO6mPgFb+BSH8lq1Mo+K1Nwkhcbtq5hCxmHYf5bf7W+itbTjIEdIHkE1o4GeaYYfZw9FF2qmDnqeHcSrm4I5J+7BwcvgvZwMZiFzu10mBH/DzMGFdSwTTZOm4Kb5HmrKWCvfIrndqprJnYC1grKOBEXnwTt2COQPTirPyUNkXKi7VzWTtwQ717bg5yMJ4zB2vkh1IZQBz48lPrW9ISPwBtC9NwhzhOq9ICCJPkj8E96n0b1JmYSZMQpfh+zJEHj9E6OGEibeSrqUiDEZm3qs9G9XPmkRxKu/LyOB8J7k3rYYzbKLry+gC2Y6WTudCl2Gy48llrULgLoRTAGV+Kq/LyMr80mwuBHUwgj781S/BRf6p4aX6Sec59FmY0yRzVzZU3AqqYQcFnqYQG8WCfOomTBHgqTStPcVU21PRz1fAjNYq2B4LpW4ZUVsLGUSuuO2ouDm/yZmFTUw+l10v5U6gd68vwYXSbk3Byv4ZHKFXuNOY7xbv4J5XwUn6LHUwZGQXfHZHO4ldTAHNh3uWR8NVkc0ixsU3NMgwvNdu8Yd46+K647P1zuH4UoV9fDltxceXVULrLy5hCEIBWU1WrKaDw5QpcoQe6VMuIaMyumw1IMZuMzPvO/cfRLNi0M3noPmnmHaNVw25/UdMMftFGg4kJ3Q2W2JcQFVgGQZF1pxmHdVGgHDiuEs+3Xj8BwAaeIOS0swvKVp2dgTAGQHOU0pbMBtvBc8v78KxKaWF5GFso4OdLcpTnCbP7W60mfgVuOAe0xugn4d653Guk4IzgLAMknyC1DZuU3IGkQmrcG4OjU2Wk4EzaR3cFysrpHP0KAEm6uoYaR2m35p67Z/Z65nVZ3YJ8i1teKjLGrhRiMOZbujJbaWEjMplQwZdMZ63Moq7LfeSY55qeLWsDMLJMxHD5qupgQf088lsbhHtImLfeSl4gmLyZzkLOBlp0GkwQfvVVV8G3egTHK621aV+7u5q7BOtLbO52n6Jw1jbgQBccwNfosdUdq9o8QnNSoQ7fd1tyS7EudVqOdbdjhmlgyViSQ3dG7GirrYUEZi2g+AW5pBGRtqs1Wg5r5Lj8AFDYW0DEzllkvP4fakEeQV2JfeLknkqXgQIJEIPdenu3NxCxGqySIkxwuFroNdE2jL6pdWbuvJIzVRNXUi3dBvOukKgtaDy81FZxDZJ8NFn/ABeyCc9FXDOWhtONLKp1Mb0HJeaOMMGc9Z+SrpuGcHNalprYY27NueaqOD0V9N5cIGfMlXUYB4uyMlbywlxmFhsx3jRLKtEwYuQunr0TcAWNyBoqBgwNBddcc0XFx1SnOYgrO+gRpmunx+H4CDmldfDnXRejHY5XFz75E+SzVMPN2949E6xNAZrA+n9F6cM3K48lSFrrU97+rz+qyLvLy5WcBWU1WrKa1jw5QpcoQdJspv8A+TbcfNdDgmt1zXL7Bqy0t1bfuP1810eEf3rybJ/XbD4OKIHDwiUxpRAJEdUuwNSD2rBOa2y/x43H7sd8phqufwrtI9UqoIy+VkxpVRYbveEu2fs+qxpFYe6bGR2hxTA5AAwOizLVlj8tmUpi3FbhkEz0nwTTB4ogglwPKAUhY3QyR4LfhqLbXtwzhc/7HScHTMQ1xkAEzyz5r03G5yAJy9eio2fWbESCPXkoqN7U7rSNLnyU5frpG52JDrHMZyLK5lQmAYFr6hLWvdcwQG5DSVU2o6bm54rnarg2p4oE/p5+S09l13G3d4JZRqAdmBe88UVTcgNG6RnKyWlxa20GuOYjWeCmvg2tyyPek2ILgbgxxBzVzcWTZuWnopmU+43i8/K91JpAaB0I0sqsPs7tQ4T6rxh8R2zIgdMu9e8VtJzSN3IixA+JU/y/Lf79L8ZhuzoHZC8Z6dFjbsvIGx+SmpiRulzjfQdea80Ma09qZOWZ4qcuK1RjMAI3SI4eU8wsNXZ4EDdPCZFxyW3aGKqGCQN3qsb8dBEQehg8raLnlxyqVlr4DdbbejmsTsI0kNbn96phiMY5xgC0XkwqqGKDZlw81IzV9lkC8x71sv8AKop7Na4bzgeU/fVP6WLDQS4DL4clhxGPa8TEDz4q5P4iufqbOP6ctJmy9YfZrS4bwN+fDROalZkkiR/TeFZh6tMyTEOOes2vyy+KcM5KX7Aa5vYjnx4fG6HbMa0GCZyjgeK6bDsaZJFss8xHDqtNDCUiHH9UGxGfPyVY42lrjnYAwYkcLZ9yyNwxBPZ8RddvvNDTJvJ0AIAj7skOLey+7a+cX5XV9LInkoq1zNhy+irbofvNan0RxleG0hHAz99E4ZaW4wXnP4JdVpA3TnEUtSJ5JezD5wFcRXN4qje4tKx1qfwT7aFC4i6XVcPGYgr0Y1zpHWBGn3xWGu3Xx68U3qtmRCxV2herDJGU5herKa8EL3TXZweHKFLlCC7CYg03hzcx4EagrtNn4pr277Nf+p4ELhVq2fj30XbzD1GjhwIU5Y9my8PolJ5m90xwmKLPdMSue2dtOlWHYJa4C7DnzjiEypvOQXnsuNdpZToY97olxMJhQxJJE3SCnKvpVO0Flyt+VcOno194lsC3HJaaLmzrbh6rnBiozPxWujtEC/2Vl4VHQYateJB8wPktP4zW6kGNMifVIKG0QDYCVpqY3LcH+VzuMXKcjHCPezVNDFNcTB8Ut35aIHUL3QrwT8PVccpVymbrAyYOh5KsYohpDZM+N+qw1cVIsb+Nlo/My0W77Bc7ivlp/NkCHO+C8VMXBG6LHUZc1hfjW70ZnjmB3rycQAbuv95KeG8mDq83Ei1+vFVuxJiMoz5zxWbMbzTn3r01xm0Tw+8llF7QCATLoyF/uF4OIyDQYkoZWnO27oDCx/m57LRadfkFLV9Wo6Ly65sAstPMumB8+XgrS509oG+UKrKBOuv3ZZWq6lUh8yDItxVf4G7cg3u4a8uSKu6MjfMcuate90NgyNZEznmpKrqVJ7UFnD/HBJsVjIcGwQ487W+ia4ggi9j3gALC/CN3gZ9SFXLOFDapIMC2feLwqKWKO9JFjfomdbD55X7lm/Il05Wz4hGcLP4uWGQT2rajMcFrwntJGkAGxNzGsmUtfhwcgScslD8KSAN3r00VSs4M8fj94AsEgm86cp4LBJBJcM9M1pwdEtaezkbeHmrKWHcczz0yVc8pUU6jQDpOnAKp9SbAEd6trYaHGSLZmxXrEVGboYLcMjKqSsrBXeQLjJZH1RGcTpqtb3y3OUuxRBgwJyVyIqivfWVgxLgc1uqvDc80sxD8ycleMRS/EU0txVHRM31Od1lqNBXowqKRVxBKKaK57RRTXsjhXhyhS5QjAhCEEtdFxZPdne1FSnZ4Dxlezo66pChOB9CwftJQfm7cPB/Z+IkJpSxrDdrgejmn5r5ShR0i+9fXDWGs/RQ6o3iR3L5XTxdRvuveOjiFeza9cfzX953vNTdUb6V9Qw1eMjPNbTjXAWd5L5bS9pa4GbT1bf4QtNH2seM2A9CR6rn436V6vqGF2iQO1dXux++b6cV82o+2DY7THDoQ7zhMqHtVRI/8kHmHD5QpurJc2R3dHFtA56L0ccJ1E2I06rjqG16b/dqNJ/qE+ErdSxoiCPFcrrv4uZuha/nZeXYmbECPikhxQ4qynXmCdOai61dzyhioHZWqpUJAcIXOVMcSb2GVlqp40DL4qPNvcwa8unIAeKsEbu9JDuISd2JjtDwVoxjctI6qbrVMzIVXGMiI++i81nj7lY6WI0aQEVSc94ka8FHm3utLmzAvzIsr3P4hsRodeSy/mwWxA+qsc8QPRPNvZoqAxM2jrCzADdMtsMo15lea9QxnYaTFl7oVRu5zOizzOy5jQ6ALddOIRUAEc/EqlxEZXzkKG1GQc577d+qeZ2e/dMQRafjxU/ii5Fj36rzTdIvl1v8AFYcS+D7xskx/rOTOnj8xGXx7lTUxDXG9raRfmlDcZE81kfiiOmq6TFNyMMfiAB2baZlLKtXKdPsLNisVfiFmxOJm6uYouTXiMQYytqsFSudPvmvLq5IhZn1JKuYo5W4iuTrdYajyrXnms1dwFzlzXSYstV7pCwbQrbtp7R+CjE7UgQz+4/IJW503K9GGv7rlln+IVlNVqymuzm8OUKXKEAhCEAhCEAhCEAhCEAhCEAhCEAtGHxtRnuPc3oTHgs6EDWl7Q4gfr3v6gCt1L2reBDqYPQkfAyucQpuMrea66j7Vs/Ux46brvRMKPtJRP8yOTg4fIhcChTdWNV3r6bR2pTf7r2E8nDyWqlWAz1XylaaG0arI3ajgBpJI8DZRdE+mzZX1KliADZWnG6f4Xzel7S1hnuu6tv8ACFqHtW7WkO5xHqo8Kv1j6A3EwZGSsbjZGq4BvtWIvTPc76L2Papv7X+IU3Tk2bY7qriw7M5LxTxgaOfmFxrfamlqKn9rf/ZXD2lon9Th/wAT8lnjl+HpHY/xAC4sVJqSD2iTnwXGn2io/v8A+rvRex7SUj/M/wCrh8lnjfxvpHWU8dEtVOJrzkuYG3qU/wDkHg70Vn8ap5/is8VnjfxvpDWriI0WR+JsRxSqrtml/qDwcfkqH7cpAZud0b6wrmq/iLnDKpWy+yqy9KKvtA3RhPUgeqyVtuvPuta3uk+JVzTWd46JzZEyAOdgsVbH0m2NQH+mT5LmsRinv95xPl4ZKldJqn2i506xO2xkxne70CVV8Q55lxJ8h0GiqQukxk+E22hCELWBWU1WrKaDw5QpcoQCEIQCEIQCEIQCEIQCEIQCEIQCEIQCEIQCEIQCEIQCEIQCEIQCEIQCEIQCEIQCEIQCEIQCEIQCEIQCEIQCspqtWU0HsqEIQCEIQCEIQCEIQCEIQCEIQCEIQCEIQCEIQCEIQCEIQCEIQCEIQCEIQCEIQCEIQCEIQCEIQCEIQCEIQCEIQC9sQhB/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2" y="4648200"/>
            <a:ext cx="4648200" cy="1721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432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Habituation and Sensitization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572000"/>
          </a:xfrm>
        </p:spPr>
        <p:txBody>
          <a:bodyPr>
            <a:normAutofit/>
          </a:bodyPr>
          <a:lstStyle/>
          <a:p>
            <a:r>
              <a:rPr lang="en-CA" sz="2400" dirty="0" smtClean="0"/>
              <a:t>Elicited </a:t>
            </a:r>
            <a:r>
              <a:rPr lang="en-CA" sz="2400" dirty="0" smtClean="0"/>
              <a:t>response </a:t>
            </a:r>
            <a:r>
              <a:rPr lang="en-CA" sz="2400" dirty="0" smtClean="0"/>
              <a:t>to a stimulus subject to change with experience (repeated exposure) </a:t>
            </a:r>
          </a:p>
          <a:p>
            <a:endParaRPr lang="en-CA" sz="2400" dirty="0"/>
          </a:p>
          <a:p>
            <a:r>
              <a:rPr lang="en-CA" sz="2400" dirty="0" smtClean="0"/>
              <a:t>Initial exposure to a stimulus will elicit an unlearned response (attending to the stimulus) – repeated exposure will reflect a learned response:</a:t>
            </a:r>
          </a:p>
          <a:p>
            <a:endParaRPr lang="en-CA" sz="2400" dirty="0"/>
          </a:p>
          <a:p>
            <a:pPr lvl="1"/>
            <a:r>
              <a:rPr lang="en-CA" sz="2400" dirty="0" smtClean="0"/>
              <a:t>Is this stimulus relevant or not?</a:t>
            </a:r>
          </a:p>
          <a:p>
            <a:pPr lvl="1"/>
            <a:r>
              <a:rPr lang="en-CA" sz="2400" dirty="0" smtClean="0"/>
              <a:t>Does this stimulus require a response?</a:t>
            </a:r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38847360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Learned Response: Habituation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572000"/>
          </a:xfrm>
        </p:spPr>
        <p:txBody>
          <a:bodyPr>
            <a:normAutofit lnSpcReduction="10000"/>
          </a:bodyPr>
          <a:lstStyle/>
          <a:p>
            <a:r>
              <a:rPr lang="en-CA" sz="2400" b="1" i="1" dirty="0"/>
              <a:t>Habituation</a:t>
            </a:r>
            <a:r>
              <a:rPr lang="en-CA" sz="2400" dirty="0"/>
              <a:t>: Diminished strength in responding </a:t>
            </a:r>
            <a:r>
              <a:rPr lang="en-CA" sz="2400" dirty="0" smtClean="0"/>
              <a:t>following repeated exposure to a stimulus</a:t>
            </a:r>
          </a:p>
          <a:p>
            <a:pPr lvl="1"/>
            <a:r>
              <a:rPr lang="en-CA" sz="2000" dirty="0"/>
              <a:t>L</a:t>
            </a:r>
            <a:r>
              <a:rPr lang="en-CA" sz="2000" dirty="0" smtClean="0"/>
              <a:t>earning that a stimulus does not require a response- harmless</a:t>
            </a:r>
          </a:p>
          <a:p>
            <a:pPr lvl="1"/>
            <a:endParaRPr lang="en-CA" sz="2000" dirty="0"/>
          </a:p>
          <a:p>
            <a:pPr lvl="1"/>
            <a:r>
              <a:rPr lang="en-CA" sz="2000" dirty="0"/>
              <a:t>Most common to </a:t>
            </a:r>
            <a:r>
              <a:rPr lang="en-CA" sz="2000" i="1" dirty="0"/>
              <a:t>low intensity </a:t>
            </a:r>
            <a:r>
              <a:rPr lang="en-CA" sz="2000" i="1" dirty="0" smtClean="0"/>
              <a:t>stimuli</a:t>
            </a:r>
          </a:p>
          <a:p>
            <a:pPr lvl="2"/>
            <a:r>
              <a:rPr lang="en-CA" sz="1800" dirty="0" smtClean="0"/>
              <a:t>Low intensity= less likely to be significant</a:t>
            </a:r>
          </a:p>
          <a:p>
            <a:pPr lvl="1"/>
            <a:endParaRPr lang="en-CA" sz="2000" dirty="0"/>
          </a:p>
          <a:p>
            <a:pPr lvl="1"/>
            <a:r>
              <a:rPr lang="en-CA" sz="2000" i="1" dirty="0"/>
              <a:t>Highly specific </a:t>
            </a:r>
            <a:r>
              <a:rPr lang="en-CA" sz="2000" dirty="0"/>
              <a:t>to </a:t>
            </a:r>
            <a:r>
              <a:rPr lang="en-CA" sz="2000" dirty="0" smtClean="0"/>
              <a:t>stimulus </a:t>
            </a:r>
          </a:p>
          <a:p>
            <a:pPr lvl="2"/>
            <a:r>
              <a:rPr lang="en-CA" sz="1800" dirty="0" smtClean="0"/>
              <a:t>Avoid becoming complacent- assuming similar stimuli are also harmless</a:t>
            </a:r>
          </a:p>
          <a:p>
            <a:pPr lvl="2"/>
            <a:r>
              <a:rPr lang="en-CA" sz="1800" dirty="0" smtClean="0"/>
              <a:t>E.g. A once skittish squirrel may habituate to the presence of a person who frequently, calmly feeds it but </a:t>
            </a:r>
            <a:r>
              <a:rPr lang="en-CA" sz="1800" i="1" dirty="0" smtClean="0"/>
              <a:t>will not </a:t>
            </a:r>
            <a:r>
              <a:rPr lang="en-CA" sz="1800" dirty="0" smtClean="0"/>
              <a:t> generalize that response to all people </a:t>
            </a:r>
            <a:endParaRPr lang="en-CA" sz="1800" i="1" dirty="0" smtClean="0"/>
          </a:p>
          <a:p>
            <a:pPr lvl="1"/>
            <a:endParaRPr lang="en-CA" dirty="0" smtClean="0"/>
          </a:p>
          <a:p>
            <a:pPr lvl="1"/>
            <a:endParaRPr lang="en-CA" i="1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125365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Learned Response: Habituation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419600"/>
          </a:xfrm>
        </p:spPr>
        <p:txBody>
          <a:bodyPr>
            <a:noAutofit/>
          </a:bodyPr>
          <a:lstStyle/>
          <a:p>
            <a:pPr marL="342900" lvl="1" indent="-342900">
              <a:buClrTx/>
            </a:pPr>
            <a:r>
              <a:rPr lang="en-CA" sz="2000" dirty="0" smtClean="0"/>
              <a:t>A p</a:t>
            </a:r>
            <a:r>
              <a:rPr lang="en-CA" sz="2000" dirty="0" smtClean="0"/>
              <a:t>eriod </a:t>
            </a:r>
            <a:r>
              <a:rPr lang="en-CA" sz="2000" dirty="0" smtClean="0"/>
              <a:t>of  absence  followed by a return of the stimulus may lead to renewed responding (usually weakened)</a:t>
            </a:r>
          </a:p>
          <a:p>
            <a:pPr marL="342900" lvl="1" indent="-342900">
              <a:buClrTx/>
            </a:pPr>
            <a:endParaRPr lang="en-CA" sz="2000" dirty="0" smtClean="0"/>
          </a:p>
          <a:p>
            <a:pPr marL="342900" lvl="1" indent="-342900">
              <a:buClrTx/>
            </a:pPr>
            <a:r>
              <a:rPr lang="en-CA" sz="2000" dirty="0" smtClean="0"/>
              <a:t>Highly stimulus specific- Low </a:t>
            </a:r>
            <a:r>
              <a:rPr lang="en-CA" sz="2000" dirty="0"/>
              <a:t>generalizability allows for return of response following a small change to </a:t>
            </a:r>
            <a:r>
              <a:rPr lang="en-CA" sz="2000" dirty="0" smtClean="0"/>
              <a:t>the stimulus or environment </a:t>
            </a:r>
          </a:p>
          <a:p>
            <a:pPr marL="342900" lvl="1" indent="-342900">
              <a:buClrTx/>
            </a:pPr>
            <a:endParaRPr lang="en-CA" sz="2000" dirty="0" smtClean="0"/>
          </a:p>
          <a:p>
            <a:pPr marL="742950" lvl="2" indent="-342900"/>
            <a:r>
              <a:rPr lang="en-CA" sz="2000" dirty="0" smtClean="0"/>
              <a:t>	E.g. Habituation to train noise but if noise changes slightly you may begin to notice it again- only for a short time-&gt; habituation will recur in a shorter time</a:t>
            </a:r>
          </a:p>
        </p:txBody>
      </p:sp>
    </p:spTree>
    <p:extLst>
      <p:ext uri="{BB962C8B-B14F-4D97-AF65-F5344CB8AC3E}">
        <p14:creationId xmlns:p14="http://schemas.microsoft.com/office/powerpoint/2010/main" val="37810971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Learned Response: Habituation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3200" dirty="0" smtClean="0"/>
              <a:t>Dishabituation</a:t>
            </a:r>
            <a:endParaRPr lang="en-CA" sz="3200" dirty="0"/>
          </a:p>
          <a:p>
            <a:pPr lvl="1"/>
            <a:r>
              <a:rPr lang="en-CA" sz="2400" dirty="0"/>
              <a:t>The emergence of a novel stimulus may also cause a </a:t>
            </a:r>
            <a:r>
              <a:rPr lang="en-CA" sz="2400" dirty="0" smtClean="0"/>
              <a:t>recovery </a:t>
            </a:r>
            <a:r>
              <a:rPr lang="en-CA" sz="2400" dirty="0"/>
              <a:t>in </a:t>
            </a:r>
            <a:r>
              <a:rPr lang="en-CA" sz="2400" dirty="0" smtClean="0"/>
              <a:t>responding</a:t>
            </a:r>
          </a:p>
          <a:p>
            <a:pPr lvl="1"/>
            <a:endParaRPr lang="en-CA" sz="2400" dirty="0"/>
          </a:p>
          <a:p>
            <a:pPr lvl="2"/>
            <a:r>
              <a:rPr lang="en-CA" sz="2000" dirty="0"/>
              <a:t>E.g. Habituated to train noise, but if </a:t>
            </a:r>
            <a:r>
              <a:rPr lang="en-CA" sz="2000" dirty="0" smtClean="0"/>
              <a:t>a new picture on the wall now rattles with the train</a:t>
            </a:r>
            <a:r>
              <a:rPr lang="en-CA" sz="2000" dirty="0" smtClean="0">
                <a:sym typeface="Wingdings" panose="05000000000000000000" pitchFamily="2" charset="2"/>
              </a:rPr>
              <a:t> you may begin to notice the sound again</a:t>
            </a:r>
            <a:endParaRPr lang="en-CA" sz="2000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568809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Learned Response: Habituation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buClrTx/>
            </a:pPr>
            <a:r>
              <a:rPr lang="en-CA" sz="2000" dirty="0" smtClean="0"/>
              <a:t>Frequency of exposure = speed of habituation and recovery</a:t>
            </a:r>
          </a:p>
          <a:p>
            <a:pPr marL="342900" lvl="1" indent="-342900">
              <a:buClrTx/>
            </a:pPr>
            <a:endParaRPr lang="en-CA" sz="2000" b="1" i="1" dirty="0" smtClean="0"/>
          </a:p>
          <a:p>
            <a:pPr marL="342900" lvl="1" indent="-342900">
              <a:buClrTx/>
            </a:pPr>
            <a:r>
              <a:rPr lang="en-CA" sz="2000" b="1" i="1" dirty="0" smtClean="0"/>
              <a:t>Long </a:t>
            </a:r>
            <a:r>
              <a:rPr lang="en-CA" sz="2000" b="1" i="1" dirty="0"/>
              <a:t>term habituation</a:t>
            </a:r>
            <a:r>
              <a:rPr lang="en-CA" sz="2000" dirty="0"/>
              <a:t>: longer spacing between exposures leads to more gradual diminishing and gradual recovery of </a:t>
            </a:r>
            <a:r>
              <a:rPr lang="en-CA" sz="2000" dirty="0" smtClean="0"/>
              <a:t>response</a:t>
            </a:r>
          </a:p>
          <a:p>
            <a:pPr marL="742950" lvl="2" indent="-342900"/>
            <a:r>
              <a:rPr lang="en-CA" sz="1800" dirty="0" smtClean="0"/>
              <a:t>Takes longer to habituate to a relatively rare stimulus and longer to </a:t>
            </a:r>
            <a:r>
              <a:rPr lang="en-CA" sz="1800" dirty="0" smtClean="0"/>
              <a:t>elicit </a:t>
            </a:r>
            <a:r>
              <a:rPr lang="en-CA" sz="1800" dirty="0" smtClean="0"/>
              <a:t>a recovered response</a:t>
            </a:r>
            <a:endParaRPr lang="en-CA" sz="1800" dirty="0"/>
          </a:p>
          <a:p>
            <a:pPr marL="342900" lvl="1" indent="-342900">
              <a:buClrTx/>
            </a:pPr>
            <a:endParaRPr lang="en-CA" dirty="0" smtClean="0"/>
          </a:p>
          <a:p>
            <a:pPr marL="342900" lvl="1" indent="-342900">
              <a:buClrTx/>
            </a:pPr>
            <a:r>
              <a:rPr lang="en-CA" sz="2000" b="1" i="1" dirty="0" smtClean="0"/>
              <a:t>Short </a:t>
            </a:r>
            <a:r>
              <a:rPr lang="en-CA" sz="2000" b="1" i="1" dirty="0"/>
              <a:t>term habituation</a:t>
            </a:r>
            <a:r>
              <a:rPr lang="en-CA" sz="2000" dirty="0"/>
              <a:t>: short intervals between exposures leads to  faster diminishing and faster recovery of response</a:t>
            </a:r>
          </a:p>
          <a:p>
            <a:pPr marL="457200" lvl="1" indent="0">
              <a:buNone/>
            </a:pPr>
            <a:r>
              <a:rPr lang="en-CA" sz="1800" dirty="0" smtClean="0"/>
              <a:t>Takes less time to habituate and less time to recover response</a:t>
            </a:r>
            <a:endParaRPr lang="en-CA" sz="1800" dirty="0"/>
          </a:p>
        </p:txBody>
      </p:sp>
    </p:spTree>
    <p:extLst>
      <p:ext uri="{BB962C8B-B14F-4D97-AF65-F5344CB8AC3E}">
        <p14:creationId xmlns:p14="http://schemas.microsoft.com/office/powerpoint/2010/main" val="38492716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Learned Response: Habituation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CA" sz="2800" dirty="0" smtClean="0"/>
              <a:t>Example: Living beside a fire station</a:t>
            </a:r>
            <a:endParaRPr lang="en-CA" sz="2800" dirty="0"/>
          </a:p>
          <a:p>
            <a:r>
              <a:rPr lang="en-CA" sz="2800" dirty="0" smtClean="0"/>
              <a:t>Long term habituation:</a:t>
            </a:r>
          </a:p>
          <a:p>
            <a:pPr lvl="1"/>
            <a:r>
              <a:rPr lang="en-CA" sz="2000" dirty="0" smtClean="0"/>
              <a:t>E.g. Infrequent calls- faint fire truck sirens heard about once a day</a:t>
            </a:r>
          </a:p>
          <a:p>
            <a:pPr lvl="2"/>
            <a:r>
              <a:rPr lang="en-CA" sz="1800" dirty="0" smtClean="0"/>
              <a:t>It will take relatively longer to habituate to the noise but once established habituation will be relatively robust even in the absence of the noise </a:t>
            </a:r>
            <a:endParaRPr lang="en-CA" sz="1800" dirty="0"/>
          </a:p>
          <a:p>
            <a:endParaRPr lang="en-CA" sz="2800" dirty="0" smtClean="0"/>
          </a:p>
          <a:p>
            <a:r>
              <a:rPr lang="en-CA" sz="2800" dirty="0" smtClean="0"/>
              <a:t>Short term habituation:</a:t>
            </a:r>
          </a:p>
          <a:p>
            <a:pPr lvl="1"/>
            <a:r>
              <a:rPr lang="en-CA" sz="2000" dirty="0" smtClean="0"/>
              <a:t>E.g. Frequent calls- faint fire truck sirens heard every hour</a:t>
            </a:r>
          </a:p>
          <a:p>
            <a:pPr lvl="2"/>
            <a:r>
              <a:rPr lang="en-CA" sz="1800" dirty="0" smtClean="0"/>
              <a:t>It will take relatively less time to habituate to the noise but a return in response will occur with only a short absence</a:t>
            </a:r>
          </a:p>
        </p:txBody>
      </p:sp>
    </p:spTree>
    <p:extLst>
      <p:ext uri="{BB962C8B-B14F-4D97-AF65-F5344CB8AC3E}">
        <p14:creationId xmlns:p14="http://schemas.microsoft.com/office/powerpoint/2010/main" val="9848792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Habituation Examples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sz="2400" dirty="0" smtClean="0"/>
          </a:p>
          <a:p>
            <a:r>
              <a:rPr lang="en-CA" sz="2400" dirty="0" smtClean="0"/>
              <a:t>Partner who snores (faintly)</a:t>
            </a:r>
          </a:p>
          <a:p>
            <a:endParaRPr lang="en-CA" sz="2400" dirty="0" smtClean="0"/>
          </a:p>
          <a:p>
            <a:r>
              <a:rPr lang="en-CA" sz="2400" dirty="0" smtClean="0"/>
              <a:t>Sound of light rain on the roof</a:t>
            </a:r>
          </a:p>
          <a:p>
            <a:endParaRPr lang="en-CA" sz="2400" dirty="0"/>
          </a:p>
          <a:p>
            <a:r>
              <a:rPr lang="en-CA" sz="2400" dirty="0" smtClean="0"/>
              <a:t>Traffic noise</a:t>
            </a:r>
            <a:endParaRPr lang="en-CA" sz="2400" dirty="0"/>
          </a:p>
          <a:p>
            <a:endParaRPr lang="en-CA" dirty="0" smtClean="0"/>
          </a:p>
          <a:p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126868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Learned Response: Sensitization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419600"/>
          </a:xfrm>
        </p:spPr>
        <p:txBody>
          <a:bodyPr>
            <a:normAutofit/>
          </a:bodyPr>
          <a:lstStyle/>
          <a:p>
            <a:r>
              <a:rPr lang="en-CA" sz="2800" b="1" i="1" dirty="0"/>
              <a:t>Sensitization</a:t>
            </a:r>
            <a:r>
              <a:rPr lang="en-CA" sz="2800" dirty="0"/>
              <a:t>: Intensified strength in responding </a:t>
            </a:r>
            <a:r>
              <a:rPr lang="en-CA" sz="2800" dirty="0" smtClean="0"/>
              <a:t>following repeated exposure to a stimulus</a:t>
            </a:r>
            <a:endParaRPr lang="en-CA" sz="2000" dirty="0" smtClean="0"/>
          </a:p>
          <a:p>
            <a:pPr lvl="1"/>
            <a:r>
              <a:rPr lang="en-CA" sz="2000" dirty="0" smtClean="0"/>
              <a:t>Learn that something  should be attended to (real or perceived threat)</a:t>
            </a:r>
          </a:p>
          <a:p>
            <a:pPr lvl="1"/>
            <a:endParaRPr lang="en-CA" sz="2000" dirty="0"/>
          </a:p>
          <a:p>
            <a:pPr lvl="1"/>
            <a:r>
              <a:rPr lang="en-CA" sz="2000" i="1" dirty="0"/>
              <a:t>Easily generalizes among similar </a:t>
            </a:r>
            <a:r>
              <a:rPr lang="en-CA" sz="2000" i="1" dirty="0" smtClean="0"/>
              <a:t>stimuli</a:t>
            </a:r>
          </a:p>
          <a:p>
            <a:pPr lvl="1"/>
            <a:endParaRPr lang="en-CA" sz="2000" i="1" dirty="0" smtClean="0"/>
          </a:p>
          <a:p>
            <a:pPr lvl="1"/>
            <a:r>
              <a:rPr lang="en-CA" sz="2000" dirty="0" smtClean="0"/>
              <a:t>Most common to </a:t>
            </a:r>
            <a:r>
              <a:rPr lang="en-CA" sz="2000" i="1" dirty="0" smtClean="0"/>
              <a:t>high intensity stimuli</a:t>
            </a:r>
          </a:p>
          <a:p>
            <a:pPr lvl="2"/>
            <a:r>
              <a:rPr lang="en-CA" sz="1800" dirty="0" smtClean="0"/>
              <a:t>Sensitization- high intensity stimuli are more likely to be </a:t>
            </a:r>
            <a:r>
              <a:rPr lang="en-CA" sz="1800" dirty="0"/>
              <a:t>a</a:t>
            </a:r>
            <a:r>
              <a:rPr lang="en-CA" sz="1800" dirty="0" smtClean="0"/>
              <a:t> </a:t>
            </a:r>
            <a:r>
              <a:rPr lang="en-CA" sz="1800" dirty="0" smtClean="0"/>
              <a:t>threat</a:t>
            </a:r>
            <a:endParaRPr lang="en-CA" sz="1800" dirty="0" smtClean="0"/>
          </a:p>
        </p:txBody>
      </p:sp>
    </p:spTree>
    <p:extLst>
      <p:ext uri="{BB962C8B-B14F-4D97-AF65-F5344CB8AC3E}">
        <p14:creationId xmlns:p14="http://schemas.microsoft.com/office/powerpoint/2010/main" val="2807003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Sensitization followed by habituation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419600"/>
          </a:xfrm>
        </p:spPr>
        <p:txBody>
          <a:bodyPr/>
          <a:lstStyle/>
          <a:p>
            <a:pPr marL="0" lvl="2" indent="0"/>
            <a:r>
              <a:rPr lang="en-CA" sz="2800" i="1" dirty="0" smtClean="0"/>
              <a:t>Intermediate </a:t>
            </a:r>
            <a:r>
              <a:rPr lang="en-CA" sz="2800" i="1" dirty="0"/>
              <a:t>intensity </a:t>
            </a:r>
            <a:r>
              <a:rPr lang="en-CA" sz="2800" dirty="0"/>
              <a:t>stimuli can result in a mixed response</a:t>
            </a:r>
            <a:r>
              <a:rPr lang="en-CA" sz="2800" i="1" dirty="0"/>
              <a:t>: initial sensitization followed by habituation</a:t>
            </a:r>
          </a:p>
          <a:p>
            <a:endParaRPr lang="en-CA" sz="2800" dirty="0" smtClean="0"/>
          </a:p>
          <a:p>
            <a:pPr lvl="1"/>
            <a:r>
              <a:rPr lang="en-CA" sz="2000" dirty="0" smtClean="0"/>
              <a:t>E.g. An alarm clock: an abrasive alarm sound may initially wake a sleeper quickly but after a few mornings it may not </a:t>
            </a:r>
          </a:p>
          <a:p>
            <a:pPr lvl="1"/>
            <a:endParaRPr lang="en-CA" sz="2000" dirty="0" smtClean="0"/>
          </a:p>
          <a:p>
            <a:pPr lvl="1"/>
            <a:r>
              <a:rPr lang="en-CA" sz="2000" dirty="0" smtClean="0"/>
              <a:t>E.g. In a restaurant- loud and unusual noises made by another patron initially startling but may soon be ignored</a:t>
            </a:r>
          </a:p>
          <a:p>
            <a:pPr lvl="2"/>
            <a:r>
              <a:rPr lang="en-CA" sz="1800" dirty="0" smtClean="0"/>
              <a:t>Can be facilitated by social expectations- expectation of tolerance</a:t>
            </a:r>
            <a:endParaRPr lang="en-CA" sz="1800" dirty="0"/>
          </a:p>
        </p:txBody>
      </p:sp>
    </p:spTree>
    <p:extLst>
      <p:ext uri="{BB962C8B-B14F-4D97-AF65-F5344CB8AC3E}">
        <p14:creationId xmlns:p14="http://schemas.microsoft.com/office/powerpoint/2010/main" val="26916918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Learned Response: Sensitization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400" i="1" dirty="0"/>
              <a:t>Better safe than sorry</a:t>
            </a:r>
          </a:p>
          <a:p>
            <a:endParaRPr lang="en-CA" sz="2400" dirty="0" smtClean="0"/>
          </a:p>
          <a:p>
            <a:r>
              <a:rPr lang="en-CA" sz="2400" dirty="0" smtClean="0"/>
              <a:t>Sensitization </a:t>
            </a:r>
            <a:r>
              <a:rPr lang="en-CA" sz="2400" dirty="0" smtClean="0"/>
              <a:t>easily generalizes among stimuli</a:t>
            </a:r>
          </a:p>
          <a:p>
            <a:pPr lvl="1"/>
            <a:r>
              <a:rPr lang="en-CA" sz="1800" dirty="0" smtClean="0"/>
              <a:t>Extent of generalization in proportion to threat- PTSD can result in inescapable and overwhelming sensitization in response to otherwise innocuous stimuli</a:t>
            </a:r>
            <a:endParaRPr lang="en-CA" sz="1800" dirty="0"/>
          </a:p>
          <a:p>
            <a:endParaRPr lang="en-CA" sz="2400" dirty="0" smtClean="0"/>
          </a:p>
          <a:p>
            <a:r>
              <a:rPr lang="en-CA" sz="2400" dirty="0" smtClean="0"/>
              <a:t>Habituation can easily give way </a:t>
            </a:r>
            <a:r>
              <a:rPr lang="en-CA" sz="2400" dirty="0" smtClean="0"/>
              <a:t>to </a:t>
            </a:r>
            <a:r>
              <a:rPr lang="en-CA" sz="2400" dirty="0" smtClean="0"/>
              <a:t>recovery of response</a:t>
            </a:r>
          </a:p>
          <a:p>
            <a:endParaRPr lang="en-CA" sz="2400" dirty="0" smtClean="0"/>
          </a:p>
        </p:txBody>
      </p:sp>
    </p:spTree>
    <p:extLst>
      <p:ext uri="{BB962C8B-B14F-4D97-AF65-F5344CB8AC3E}">
        <p14:creationId xmlns:p14="http://schemas.microsoft.com/office/powerpoint/2010/main" val="17803379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Sensitization Examples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297363"/>
          </a:xfrm>
        </p:spPr>
        <p:txBody>
          <a:bodyPr>
            <a:normAutofit/>
          </a:bodyPr>
          <a:lstStyle/>
          <a:p>
            <a:endParaRPr lang="en-CA" sz="2400" dirty="0" smtClean="0"/>
          </a:p>
          <a:p>
            <a:r>
              <a:rPr lang="en-CA" sz="2400" dirty="0" smtClean="0"/>
              <a:t>Child kicking the back of your seat on a plane</a:t>
            </a:r>
          </a:p>
          <a:p>
            <a:pPr lvl="1"/>
            <a:r>
              <a:rPr lang="en-CA" dirty="0" smtClean="0"/>
              <a:t>Can be compounded by stressful or unpleasant situation/ environment </a:t>
            </a:r>
          </a:p>
          <a:p>
            <a:pPr lvl="1"/>
            <a:endParaRPr lang="en-CA" dirty="0"/>
          </a:p>
          <a:p>
            <a:r>
              <a:rPr lang="en-CA" sz="2400" dirty="0" smtClean="0"/>
              <a:t>Frequently receiving a shock from a commonly used item (e.g. car door, an appliance etc.)</a:t>
            </a:r>
          </a:p>
          <a:p>
            <a:endParaRPr lang="en-CA" dirty="0"/>
          </a:p>
          <a:p>
            <a:r>
              <a:rPr lang="en-CA" sz="2400" dirty="0" smtClean="0"/>
              <a:t>Co-worker speaking loudly on the phone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792761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Comparison</a:t>
            </a:r>
            <a:endParaRPr lang="en-CA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8740219"/>
              </p:ext>
            </p:extLst>
          </p:nvPr>
        </p:nvGraphicFramePr>
        <p:xfrm>
          <a:off x="304800" y="1981200"/>
          <a:ext cx="8610600" cy="449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05300"/>
                <a:gridCol w="4305300"/>
              </a:tblGrid>
              <a:tr h="678366">
                <a:tc>
                  <a:txBody>
                    <a:bodyPr/>
                    <a:lstStyle/>
                    <a:p>
                      <a:r>
                        <a:rPr lang="en-CA" sz="2400" dirty="0" smtClean="0"/>
                        <a:t>Habituation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2400" dirty="0" smtClean="0"/>
                        <a:t>Sensitization</a:t>
                      </a:r>
                      <a:endParaRPr lang="en-CA" sz="2400" dirty="0"/>
                    </a:p>
                  </a:txBody>
                  <a:tcPr/>
                </a:tc>
              </a:tr>
              <a:tr h="1059366">
                <a:tc>
                  <a:txBody>
                    <a:bodyPr/>
                    <a:lstStyle/>
                    <a:p>
                      <a:r>
                        <a:rPr lang="en-CA" sz="2400" dirty="0" smtClean="0"/>
                        <a:t>Decreased</a:t>
                      </a:r>
                      <a:r>
                        <a:rPr lang="en-CA" sz="2400" baseline="0" dirty="0" smtClean="0"/>
                        <a:t> response strength</a:t>
                      </a:r>
                    </a:p>
                    <a:p>
                      <a:r>
                        <a:rPr lang="en-CA" sz="1800" dirty="0" smtClean="0">
                          <a:sym typeface="Wingdings" panose="05000000000000000000" pitchFamily="2" charset="2"/>
                        </a:rPr>
                        <a:t>Learn that stimulus seems harmless</a:t>
                      </a:r>
                      <a:endParaRPr lang="en-CA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2400" dirty="0" smtClean="0"/>
                        <a:t>Increased</a:t>
                      </a:r>
                      <a:r>
                        <a:rPr lang="en-CA" sz="2400" baseline="0" dirty="0" smtClean="0"/>
                        <a:t> response strength</a:t>
                      </a:r>
                    </a:p>
                    <a:p>
                      <a:r>
                        <a:rPr lang="en-CA" sz="1800" baseline="0" dirty="0" smtClean="0">
                          <a:sym typeface="Wingdings" panose="05000000000000000000" pitchFamily="2" charset="2"/>
                        </a:rPr>
                        <a:t> Learn that stimulus may be a threat</a:t>
                      </a:r>
                      <a:endParaRPr lang="en-CA" sz="1800" dirty="0"/>
                    </a:p>
                  </a:txBody>
                  <a:tcPr/>
                </a:tc>
              </a:tr>
              <a:tr h="16987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400" dirty="0" smtClean="0"/>
                        <a:t>Highly stimulus specific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800" dirty="0" smtClean="0">
                          <a:sym typeface="Wingdings" panose="05000000000000000000" pitchFamily="2" charset="2"/>
                        </a:rPr>
                        <a:t>Dangerous to assume</a:t>
                      </a:r>
                      <a:r>
                        <a:rPr lang="en-CA" sz="1800" baseline="0" dirty="0" smtClean="0">
                          <a:sym typeface="Wingdings" panose="05000000000000000000" pitchFamily="2" charset="2"/>
                        </a:rPr>
                        <a:t> similar stimuli are also harmless without specific experience</a:t>
                      </a:r>
                      <a:endParaRPr lang="en-CA" sz="18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400" dirty="0" smtClean="0"/>
                        <a:t>Easily</a:t>
                      </a:r>
                      <a:r>
                        <a:rPr lang="en-CA" sz="2400" baseline="0" dirty="0" smtClean="0"/>
                        <a:t> generalized among similar stimuli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800" baseline="0" dirty="0" smtClean="0">
                          <a:sym typeface="Wingdings" panose="05000000000000000000" pitchFamily="2" charset="2"/>
                        </a:rPr>
                        <a:t> Better safe than sorry- respond with vigilance until experience proves the stimulus harmless</a:t>
                      </a:r>
                      <a:endParaRPr lang="en-CA" sz="1800" dirty="0" smtClean="0"/>
                    </a:p>
                  </a:txBody>
                  <a:tcPr/>
                </a:tc>
              </a:tr>
              <a:tr h="10593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400" dirty="0" smtClean="0"/>
                        <a:t>Low intensity stimuli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400" dirty="0" smtClean="0"/>
                        <a:t>High intensity stimuli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00442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Questions?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296050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Opponent-Process Theory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 smtClean="0"/>
              <a:t>Dual process mechanism- balance or ‘off-set’ intense response </a:t>
            </a:r>
          </a:p>
          <a:p>
            <a:endParaRPr lang="en-CA" sz="2400" dirty="0"/>
          </a:p>
          <a:p>
            <a:r>
              <a:rPr lang="en-CA" sz="2400" dirty="0"/>
              <a:t>Physiological and psychological experience of emotion accompanies most types of stimulus </a:t>
            </a:r>
            <a:r>
              <a:rPr lang="en-CA" sz="2400" dirty="0" smtClean="0"/>
              <a:t>response</a:t>
            </a:r>
          </a:p>
          <a:p>
            <a:endParaRPr lang="en-CA" sz="2400" dirty="0"/>
          </a:p>
          <a:p>
            <a:r>
              <a:rPr lang="en-CA" sz="2400" dirty="0" smtClean="0"/>
              <a:t>These reactions cannot continue indefinitely </a:t>
            </a:r>
            <a:endParaRPr lang="en-CA" sz="2400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929356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Opponent-Process Theory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05400"/>
          </a:xfrm>
        </p:spPr>
        <p:txBody>
          <a:bodyPr>
            <a:noAutofit/>
          </a:bodyPr>
          <a:lstStyle/>
          <a:p>
            <a:endParaRPr lang="en-CA" sz="2400" dirty="0"/>
          </a:p>
          <a:p>
            <a:r>
              <a:rPr lang="en-CA" sz="2400" b="1" dirty="0" smtClean="0"/>
              <a:t>A</a:t>
            </a:r>
            <a:r>
              <a:rPr lang="en-CA" sz="2400" dirty="0" smtClean="0"/>
              <a:t>: The stimulus will result in a response (emotion) </a:t>
            </a:r>
          </a:p>
          <a:p>
            <a:pPr lvl="1"/>
            <a:r>
              <a:rPr lang="en-CA" sz="2000" dirty="0" smtClean="0"/>
              <a:t>E.g. Seeing a loved one- will likely correspond with feelings of happiness</a:t>
            </a:r>
          </a:p>
          <a:p>
            <a:r>
              <a:rPr lang="en-CA" sz="2400" b="1" dirty="0" smtClean="0"/>
              <a:t>B</a:t>
            </a:r>
            <a:r>
              <a:rPr lang="en-CA" sz="2400" dirty="0" smtClean="0"/>
              <a:t>: With frequent repetition of the experience- compensatory response will begin to consistently follow</a:t>
            </a:r>
          </a:p>
          <a:p>
            <a:pPr lvl="1"/>
            <a:r>
              <a:rPr lang="en-CA" sz="2000" dirty="0" smtClean="0"/>
              <a:t>E.g. When loved one is absent- will likely feel dejected  </a:t>
            </a:r>
          </a:p>
          <a:p>
            <a:pPr lvl="1"/>
            <a:r>
              <a:rPr lang="en-CA" sz="2000" dirty="0" smtClean="0"/>
              <a:t>With further repetition…</a:t>
            </a:r>
          </a:p>
          <a:p>
            <a:pPr lvl="1"/>
            <a:r>
              <a:rPr lang="en-CA" sz="2000" dirty="0" smtClean="0"/>
              <a:t>E.g. Seeing a loved one everyday will still correspond with positive feelings but a well established compensatory response will result in that response seeming relatively diminished</a:t>
            </a: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4663997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Opponent-Process Theory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CA" sz="2800" dirty="0" smtClean="0"/>
              <a:t>Physiological or psychological preparation to counter a stimulus effect</a:t>
            </a:r>
          </a:p>
          <a:p>
            <a:pPr lvl="1"/>
            <a:r>
              <a:rPr lang="en-CA" sz="2400" dirty="0" smtClean="0"/>
              <a:t>‘A’ process is the elicited response to a </a:t>
            </a:r>
            <a:r>
              <a:rPr lang="en-CA" sz="2400" dirty="0" smtClean="0"/>
              <a:t>stimulus</a:t>
            </a:r>
          </a:p>
          <a:p>
            <a:pPr lvl="2"/>
            <a:r>
              <a:rPr lang="en-CA" sz="2000" i="1" dirty="0" smtClean="0"/>
              <a:t>Primary process</a:t>
            </a:r>
            <a:endParaRPr lang="en-CA" sz="2000" i="1" dirty="0" smtClean="0"/>
          </a:p>
          <a:p>
            <a:pPr lvl="2"/>
            <a:r>
              <a:rPr lang="en-CA" sz="2000" dirty="0" smtClean="0"/>
              <a:t>Response occurs and diminishes quickly in </a:t>
            </a:r>
            <a:r>
              <a:rPr lang="en-CA" sz="2000" b="1" i="1" dirty="0" smtClean="0"/>
              <a:t>conjunction</a:t>
            </a:r>
            <a:r>
              <a:rPr lang="en-CA" sz="2000" dirty="0" smtClean="0"/>
              <a:t> with </a:t>
            </a:r>
            <a:r>
              <a:rPr lang="en-CA" sz="2000" dirty="0" smtClean="0"/>
              <a:t>stimulus</a:t>
            </a:r>
          </a:p>
          <a:p>
            <a:pPr lvl="2"/>
            <a:endParaRPr lang="en-CA" sz="2000" dirty="0"/>
          </a:p>
          <a:p>
            <a:pPr lvl="2"/>
            <a:r>
              <a:rPr lang="en-CA" sz="2000" dirty="0" smtClean="0"/>
              <a:t>E.g. Seeing a loved one causes feelings of immediate excitement or joy</a:t>
            </a:r>
            <a:endParaRPr lang="en-CA" sz="2000" dirty="0" smtClean="0"/>
          </a:p>
        </p:txBody>
      </p:sp>
    </p:spTree>
    <p:extLst>
      <p:ext uri="{BB962C8B-B14F-4D97-AF65-F5344CB8AC3E}">
        <p14:creationId xmlns:p14="http://schemas.microsoft.com/office/powerpoint/2010/main" val="13946839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Opponent-Process Theory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CA" sz="2400" dirty="0"/>
              <a:t>‘B’ </a:t>
            </a:r>
            <a:r>
              <a:rPr lang="en-CA" sz="2400" i="1" dirty="0"/>
              <a:t>Opponent</a:t>
            </a:r>
            <a:r>
              <a:rPr lang="en-CA" sz="2400" dirty="0"/>
              <a:t> process is the compensatory response to regain homeostasis </a:t>
            </a:r>
          </a:p>
          <a:p>
            <a:pPr lvl="2"/>
            <a:r>
              <a:rPr lang="en-CA" sz="2000" dirty="0" smtClean="0"/>
              <a:t>Onset of the response </a:t>
            </a:r>
            <a:r>
              <a:rPr lang="en-CA" sz="2000" dirty="0"/>
              <a:t>is more </a:t>
            </a:r>
            <a:r>
              <a:rPr lang="en-CA" sz="2000" dirty="0" smtClean="0"/>
              <a:t>gradual (slower to initiate) </a:t>
            </a:r>
            <a:r>
              <a:rPr lang="en-CA" sz="2000" dirty="0"/>
              <a:t>and diminishes more slowly than the ‘A’ process</a:t>
            </a:r>
          </a:p>
          <a:p>
            <a:pPr lvl="2"/>
            <a:r>
              <a:rPr lang="en-CA" sz="2000" dirty="0"/>
              <a:t>Both processes needed to respond to stimuli but </a:t>
            </a:r>
            <a:r>
              <a:rPr lang="en-CA" sz="2000" i="1" dirty="0"/>
              <a:t>opponent </a:t>
            </a:r>
            <a:r>
              <a:rPr lang="en-CA" sz="2000" dirty="0"/>
              <a:t>process prevents possible harmful continuation or compounding response (e.g. heart rate)</a:t>
            </a:r>
          </a:p>
          <a:p>
            <a:pPr lvl="2"/>
            <a:r>
              <a:rPr lang="en-CA" sz="2000" dirty="0"/>
              <a:t>‘B’ process strength and longevity increased by repeated </a:t>
            </a:r>
            <a:r>
              <a:rPr lang="en-CA" sz="2000" dirty="0" smtClean="0"/>
              <a:t>exposure</a:t>
            </a:r>
          </a:p>
          <a:p>
            <a:pPr lvl="2"/>
            <a:endParaRPr lang="en-CA" sz="2000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264429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Opponent-Process Theory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sz="2800" dirty="0" smtClean="0"/>
              <a:t>The increased strength of the ‘B’ process with repeated exposure reduces the degree of stress the ‘A’ process could place on the subject</a:t>
            </a:r>
          </a:p>
          <a:p>
            <a:endParaRPr lang="en-CA" sz="2800" dirty="0" smtClean="0"/>
          </a:p>
          <a:p>
            <a:pPr lvl="1"/>
            <a:r>
              <a:rPr lang="en-CA" sz="2400" dirty="0" smtClean="0"/>
              <a:t>Adaptive coping mechanism for unavoidable </a:t>
            </a:r>
            <a:r>
              <a:rPr lang="en-CA" sz="2400" dirty="0" smtClean="0"/>
              <a:t>stress</a:t>
            </a:r>
            <a:endParaRPr lang="en-CA" sz="2400" dirty="0" smtClean="0"/>
          </a:p>
          <a:p>
            <a:pPr lvl="1"/>
            <a:endParaRPr lang="en-CA" sz="2400" dirty="0" smtClean="0"/>
          </a:p>
          <a:p>
            <a:pPr lvl="1"/>
            <a:r>
              <a:rPr lang="en-CA" sz="2400" dirty="0" smtClean="0"/>
              <a:t>The ‘B’ process may become counter productive if the stressful situation is avoidable but compensation diminishes and even prevents desire to avoid (ex. domestic abuse).</a:t>
            </a:r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84071680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Opponent-Process Theory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CA" sz="3200" b="1" i="1" dirty="0" smtClean="0"/>
              <a:t>Homeostasis</a:t>
            </a:r>
            <a:r>
              <a:rPr lang="en-CA" sz="3200" dirty="0" smtClean="0"/>
              <a:t>:</a:t>
            </a:r>
            <a:endParaRPr lang="en-CA" sz="3200" dirty="0"/>
          </a:p>
          <a:p>
            <a:pPr lvl="1"/>
            <a:r>
              <a:rPr lang="en-CA" sz="2400" dirty="0" smtClean="0"/>
              <a:t>Response to stimuli must be meaningful</a:t>
            </a:r>
          </a:p>
          <a:p>
            <a:pPr lvl="1"/>
            <a:r>
              <a:rPr lang="en-CA" sz="2400" dirty="0" smtClean="0"/>
              <a:t>If response states or emotions are maintained at elevated or diminished levels for a prolonged time they </a:t>
            </a:r>
            <a:r>
              <a:rPr lang="en-CA" sz="2400" i="1" dirty="0" smtClean="0"/>
              <a:t>serve no </a:t>
            </a:r>
            <a:r>
              <a:rPr lang="en-CA" sz="2400" i="1" dirty="0" smtClean="0"/>
              <a:t>purpose</a:t>
            </a:r>
          </a:p>
          <a:p>
            <a:pPr lvl="1"/>
            <a:r>
              <a:rPr lang="en-CA" sz="2400" dirty="0" smtClean="0"/>
              <a:t>Majority </a:t>
            </a:r>
            <a:r>
              <a:rPr lang="en-CA" sz="2400" dirty="0" smtClean="0"/>
              <a:t>of time= moderated levels of arousal </a:t>
            </a:r>
          </a:p>
          <a:p>
            <a:pPr lvl="1"/>
            <a:r>
              <a:rPr lang="en-CA" sz="2400" dirty="0" smtClean="0"/>
              <a:t>This allows for appropriate response under changing </a:t>
            </a:r>
            <a:r>
              <a:rPr lang="en-CA" sz="2400" dirty="0" smtClean="0"/>
              <a:t>conditions- good or bad</a:t>
            </a:r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157674898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Questions?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950935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Learned Associations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CA" sz="2400" dirty="0" smtClean="0"/>
          </a:p>
          <a:p>
            <a:r>
              <a:rPr lang="en-CA" sz="2400" i="1" dirty="0" smtClean="0"/>
              <a:t>Learned association: </a:t>
            </a:r>
            <a:r>
              <a:rPr lang="en-CA" sz="2400" dirty="0" smtClean="0"/>
              <a:t>requires an association to be made between stimuli or between a response/behaviour and a consequence </a:t>
            </a:r>
          </a:p>
          <a:p>
            <a:r>
              <a:rPr lang="en-CA" sz="2400" dirty="0" smtClean="0"/>
              <a:t>Two main types: </a:t>
            </a:r>
          </a:p>
          <a:p>
            <a:pPr lvl="1"/>
            <a:r>
              <a:rPr lang="en-CA" sz="2000" b="1" i="1" dirty="0" smtClean="0"/>
              <a:t>Classical Conditioning: </a:t>
            </a:r>
            <a:endParaRPr lang="en-CA" sz="2400" b="1" i="1" dirty="0" smtClean="0"/>
          </a:p>
          <a:p>
            <a:pPr lvl="2"/>
            <a:r>
              <a:rPr lang="en-CA" sz="2000" dirty="0" smtClean="0"/>
              <a:t>association between stimuli</a:t>
            </a:r>
            <a:r>
              <a:rPr lang="en-CA" sz="2000" dirty="0" smtClean="0">
                <a:sym typeface="Wingdings" panose="05000000000000000000" pitchFamily="2" charset="2"/>
              </a:rPr>
              <a:t> conditioned response</a:t>
            </a:r>
          </a:p>
          <a:p>
            <a:pPr lvl="1"/>
            <a:endParaRPr lang="en-CA" sz="2000" dirty="0" smtClean="0"/>
          </a:p>
          <a:p>
            <a:pPr lvl="1"/>
            <a:r>
              <a:rPr lang="en-CA" sz="2000" b="1" i="1" dirty="0" smtClean="0"/>
              <a:t>Operant Conditioning: </a:t>
            </a:r>
            <a:endParaRPr lang="en-CA" sz="2000" b="1" i="1" dirty="0"/>
          </a:p>
          <a:p>
            <a:pPr marL="457200" lvl="1" indent="0">
              <a:buNone/>
            </a:pPr>
            <a:r>
              <a:rPr lang="en-CA" sz="2000" dirty="0" smtClean="0"/>
              <a:t>association between behaviour and consequence </a:t>
            </a:r>
            <a:r>
              <a:rPr lang="en-CA" sz="2000" dirty="0" smtClean="0">
                <a:sym typeface="Wingdings" panose="05000000000000000000" pitchFamily="2" charset="2"/>
              </a:rPr>
              <a:t> modified behaviour</a:t>
            </a:r>
            <a:endParaRPr lang="en-CA" sz="2000" dirty="0" smtClean="0"/>
          </a:p>
          <a:p>
            <a:pPr marL="457200" lvl="1" indent="0">
              <a:buNone/>
            </a:pPr>
            <a:endParaRPr lang="en-CA" dirty="0"/>
          </a:p>
          <a:p>
            <a:pPr lvl="1"/>
            <a:endParaRPr lang="en-CA" dirty="0" smtClean="0"/>
          </a:p>
          <a:p>
            <a:pPr lvl="1"/>
            <a:endParaRPr lang="en-CA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0125369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Classical Conditioning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42900" lvl="1" indent="-342900">
              <a:buClrTx/>
            </a:pPr>
            <a:r>
              <a:rPr lang="en-CA" sz="2000" dirty="0"/>
              <a:t>Dog </a:t>
            </a:r>
            <a:r>
              <a:rPr lang="en-CA" sz="2000" dirty="0" smtClean="0"/>
              <a:t>likes </a:t>
            </a:r>
            <a:r>
              <a:rPr lang="en-CA" sz="2000" dirty="0"/>
              <a:t>biscuits- Biscuits are an </a:t>
            </a:r>
            <a:r>
              <a:rPr lang="en-CA" sz="2000" b="1" i="1" dirty="0"/>
              <a:t>unconditioned stimulus </a:t>
            </a:r>
            <a:r>
              <a:rPr lang="en-CA" sz="2000" dirty="0"/>
              <a:t>(did not need to </a:t>
            </a:r>
            <a:r>
              <a:rPr lang="en-CA" sz="2000" dirty="0" smtClean="0"/>
              <a:t>learn to like)</a:t>
            </a:r>
          </a:p>
          <a:p>
            <a:pPr marL="342900" lvl="1" indent="-342900">
              <a:buClrTx/>
            </a:pPr>
            <a:endParaRPr lang="en-CA" sz="2000" b="1" i="1" dirty="0"/>
          </a:p>
          <a:p>
            <a:pPr marL="342900" lvl="1" indent="-342900">
              <a:buClrTx/>
            </a:pPr>
            <a:r>
              <a:rPr lang="en-CA" sz="2000" dirty="0"/>
              <a:t>Sound of cupboard door opening – Sound is a </a:t>
            </a:r>
            <a:r>
              <a:rPr lang="en-CA" sz="2000" b="1" i="1" dirty="0"/>
              <a:t>neutral stimulus </a:t>
            </a:r>
            <a:r>
              <a:rPr lang="en-CA" sz="2000" dirty="0"/>
              <a:t>(no inherent </a:t>
            </a:r>
            <a:r>
              <a:rPr lang="en-CA" sz="2000" dirty="0" smtClean="0"/>
              <a:t>	meaning)</a:t>
            </a:r>
          </a:p>
          <a:p>
            <a:pPr marL="342900" lvl="1" indent="-342900">
              <a:buClrTx/>
            </a:pPr>
            <a:endParaRPr lang="en-CA" sz="2000" dirty="0"/>
          </a:p>
          <a:p>
            <a:pPr marL="342900" lvl="1" indent="-342900">
              <a:buClrTx/>
            </a:pPr>
            <a:r>
              <a:rPr lang="en-CA" sz="2000" dirty="0"/>
              <a:t>Sound of cupboard door opening frequently coincides with receiving a biscuit- </a:t>
            </a:r>
            <a:r>
              <a:rPr lang="en-CA" sz="2000" dirty="0" smtClean="0"/>
              <a:t>	Sound </a:t>
            </a:r>
            <a:r>
              <a:rPr lang="en-CA" sz="2000" dirty="0"/>
              <a:t>is </a:t>
            </a:r>
            <a:r>
              <a:rPr lang="en-CA" sz="2000" dirty="0" smtClean="0"/>
              <a:t>becoming </a:t>
            </a:r>
            <a:r>
              <a:rPr lang="en-CA" sz="2000" dirty="0"/>
              <a:t>associated or </a:t>
            </a:r>
            <a:r>
              <a:rPr lang="en-CA" sz="2000" b="1" i="1" dirty="0"/>
              <a:t>conditioned</a:t>
            </a:r>
            <a:r>
              <a:rPr lang="en-CA" sz="2000" dirty="0"/>
              <a:t> by frequent pairing with the </a:t>
            </a:r>
            <a:r>
              <a:rPr lang="en-CA" sz="2000" dirty="0" smtClean="0"/>
              <a:t>	unconditioned stimulus</a:t>
            </a:r>
          </a:p>
          <a:p>
            <a:pPr marL="342900" lvl="1" indent="-342900">
              <a:buClrTx/>
            </a:pPr>
            <a:endParaRPr lang="en-CA" sz="2000" dirty="0"/>
          </a:p>
          <a:p>
            <a:pPr marL="342900" lvl="1" indent="-342900">
              <a:buClrTx/>
            </a:pPr>
            <a:r>
              <a:rPr lang="en-CA" sz="2000" dirty="0"/>
              <a:t>Dog soon comes running every time the cupboard door opens- Sound is now a 	</a:t>
            </a:r>
            <a:r>
              <a:rPr lang="en-CA" sz="2000" b="1" i="1" dirty="0"/>
              <a:t>conditioned stimulus</a:t>
            </a:r>
          </a:p>
          <a:p>
            <a:endParaRPr lang="en-CA" dirty="0"/>
          </a:p>
          <a:p>
            <a:endParaRPr lang="en-CA" dirty="0"/>
          </a:p>
          <a:p>
            <a:pPr lvl="2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90075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Classical Conditioning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572000"/>
          </a:xfrm>
        </p:spPr>
        <p:txBody>
          <a:bodyPr>
            <a:normAutofit/>
          </a:bodyPr>
          <a:lstStyle/>
          <a:p>
            <a:r>
              <a:rPr lang="en-CA" sz="2800" dirty="0"/>
              <a:t>Classical Conditioning:</a:t>
            </a:r>
          </a:p>
          <a:p>
            <a:pPr lvl="1"/>
            <a:r>
              <a:rPr lang="en-CA" sz="2000" dirty="0"/>
              <a:t>An unconditioned stimulus </a:t>
            </a:r>
            <a:r>
              <a:rPr lang="en-CA" sz="2000" dirty="0" smtClean="0"/>
              <a:t>(</a:t>
            </a:r>
            <a:r>
              <a:rPr lang="en-CA" sz="2000" b="1" i="1" dirty="0" smtClean="0"/>
              <a:t>US</a:t>
            </a:r>
            <a:r>
              <a:rPr lang="en-CA" sz="2000" i="1" dirty="0" smtClean="0"/>
              <a:t>) </a:t>
            </a:r>
            <a:r>
              <a:rPr lang="en-CA" sz="2000" dirty="0"/>
              <a:t>elicits an unconditioned response </a:t>
            </a:r>
            <a:r>
              <a:rPr lang="en-CA" sz="2000" dirty="0" smtClean="0"/>
              <a:t>(</a:t>
            </a:r>
            <a:r>
              <a:rPr lang="en-CA" sz="2000" b="1" i="1" dirty="0" smtClean="0"/>
              <a:t>UR</a:t>
            </a:r>
            <a:r>
              <a:rPr lang="en-CA" sz="2000" i="1" dirty="0" smtClean="0"/>
              <a:t>)</a:t>
            </a:r>
          </a:p>
          <a:p>
            <a:pPr lvl="2"/>
            <a:r>
              <a:rPr lang="en-CA" sz="1800" i="1" dirty="0" smtClean="0"/>
              <a:t>Unlearned response to a stimulus</a:t>
            </a:r>
            <a:endParaRPr lang="en-CA" sz="2000" dirty="0"/>
          </a:p>
          <a:p>
            <a:pPr lvl="1"/>
            <a:r>
              <a:rPr lang="en-CA" sz="2000" dirty="0" smtClean="0"/>
              <a:t>If</a:t>
            </a:r>
            <a:r>
              <a:rPr lang="en-CA" sz="2000" i="1" dirty="0" smtClean="0"/>
              <a:t> </a:t>
            </a:r>
            <a:r>
              <a:rPr lang="en-CA" sz="2000" b="1" i="1" dirty="0"/>
              <a:t>US</a:t>
            </a:r>
            <a:r>
              <a:rPr lang="en-CA" sz="2000" i="1" dirty="0"/>
              <a:t> </a:t>
            </a:r>
            <a:r>
              <a:rPr lang="en-CA" sz="2000" dirty="0"/>
              <a:t>is</a:t>
            </a:r>
            <a:r>
              <a:rPr lang="en-CA" sz="2000" i="1" dirty="0"/>
              <a:t> </a:t>
            </a:r>
            <a:r>
              <a:rPr lang="en-CA" sz="2000" dirty="0"/>
              <a:t>associated </a:t>
            </a:r>
            <a:r>
              <a:rPr lang="en-CA" sz="2000" dirty="0" smtClean="0"/>
              <a:t>with </a:t>
            </a:r>
            <a:r>
              <a:rPr lang="en-CA" sz="2000" dirty="0"/>
              <a:t>a neutral stimulus </a:t>
            </a:r>
            <a:r>
              <a:rPr lang="en-CA" sz="2000" dirty="0" smtClean="0"/>
              <a:t>(</a:t>
            </a:r>
            <a:r>
              <a:rPr lang="en-CA" sz="2000" b="1" i="1" dirty="0" smtClean="0"/>
              <a:t>NS</a:t>
            </a:r>
            <a:r>
              <a:rPr lang="en-CA" sz="2000" i="1" dirty="0" smtClean="0"/>
              <a:t>)</a:t>
            </a:r>
            <a:r>
              <a:rPr lang="en-CA" sz="2000" dirty="0" smtClean="0"/>
              <a:t> </a:t>
            </a:r>
            <a:r>
              <a:rPr lang="en-CA" sz="2000" dirty="0"/>
              <a:t>that </a:t>
            </a:r>
            <a:r>
              <a:rPr lang="en-CA" sz="2000" b="1" i="1" dirty="0"/>
              <a:t>NS</a:t>
            </a:r>
            <a:r>
              <a:rPr lang="en-CA" sz="2000" i="1" dirty="0"/>
              <a:t> </a:t>
            </a:r>
            <a:r>
              <a:rPr lang="en-CA" sz="2000" b="1" dirty="0"/>
              <a:t>may</a:t>
            </a:r>
            <a:r>
              <a:rPr lang="en-CA" sz="2000" dirty="0"/>
              <a:t> become a conditioned stimulus </a:t>
            </a:r>
            <a:r>
              <a:rPr lang="en-CA" sz="2000" dirty="0" smtClean="0"/>
              <a:t>(</a:t>
            </a:r>
            <a:r>
              <a:rPr lang="en-CA" sz="2000" b="1" i="1" dirty="0" smtClean="0"/>
              <a:t>CS</a:t>
            </a:r>
            <a:r>
              <a:rPr lang="en-CA" sz="2000" dirty="0" smtClean="0"/>
              <a:t>)</a:t>
            </a:r>
          </a:p>
          <a:p>
            <a:pPr lvl="2"/>
            <a:r>
              <a:rPr lang="en-CA" sz="1800" i="1" dirty="0" smtClean="0"/>
              <a:t>NS does not elicit an unlearned response but may come to elicit a conditioned response if paired with a US</a:t>
            </a:r>
            <a:endParaRPr lang="en-CA" sz="1800" i="1" dirty="0"/>
          </a:p>
          <a:p>
            <a:pPr lvl="1"/>
            <a:r>
              <a:rPr lang="en-CA" sz="2000" dirty="0"/>
              <a:t>The </a:t>
            </a:r>
            <a:r>
              <a:rPr lang="en-CA" sz="2000" b="1" i="1" dirty="0"/>
              <a:t>CS</a:t>
            </a:r>
            <a:r>
              <a:rPr lang="en-CA" sz="2000" dirty="0"/>
              <a:t> will then elicit a conditioned response </a:t>
            </a:r>
            <a:r>
              <a:rPr lang="en-CA" sz="2000" dirty="0" smtClean="0"/>
              <a:t>(</a:t>
            </a:r>
            <a:r>
              <a:rPr lang="en-CA" sz="2000" b="1" i="1" dirty="0" smtClean="0"/>
              <a:t>CR</a:t>
            </a:r>
            <a:r>
              <a:rPr lang="en-CA" sz="2000" dirty="0" smtClean="0"/>
              <a:t>)</a:t>
            </a:r>
          </a:p>
          <a:p>
            <a:pPr lvl="2"/>
            <a:r>
              <a:rPr lang="en-CA" sz="1800" i="1" dirty="0" smtClean="0"/>
              <a:t>Learned response to a stimulus</a:t>
            </a:r>
            <a:endParaRPr lang="en-CA" sz="2000" i="1" dirty="0"/>
          </a:p>
          <a:p>
            <a:pPr lvl="1"/>
            <a:r>
              <a:rPr lang="en-CA" sz="2000" dirty="0"/>
              <a:t>Multiple trials usually </a:t>
            </a:r>
            <a:r>
              <a:rPr lang="en-CA" sz="2000" dirty="0" smtClean="0"/>
              <a:t>required </a:t>
            </a:r>
            <a:r>
              <a:rPr lang="en-CA" sz="2000" dirty="0"/>
              <a:t>to associate NS with US but single trial learning can occur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4532991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Examples of Classical Conditioning			</a:t>
            </a:r>
            <a:endParaRPr lang="en-CA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905000"/>
            <a:ext cx="6934200" cy="4749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044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Classical Conditioning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>
                <a:hlinkClick r:id="rId2"/>
              </a:rPr>
              <a:t> http</a:t>
            </a:r>
            <a:r>
              <a:rPr lang="en-CA" dirty="0">
                <a:hlinkClick r:id="rId2"/>
              </a:rPr>
              <a:t>://</a:t>
            </a:r>
            <a:r>
              <a:rPr lang="en-CA" dirty="0" smtClean="0">
                <a:hlinkClick r:id="rId2"/>
              </a:rPr>
              <a:t>www.youtube.com/watch?v=hhqumfpxuzI</a:t>
            </a:r>
            <a:endParaRPr lang="en-CA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82080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More complex conditioning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572000"/>
          </a:xfrm>
        </p:spPr>
        <p:txBody>
          <a:bodyPr>
            <a:normAutofit fontScale="92500" lnSpcReduction="10000"/>
          </a:bodyPr>
          <a:lstStyle/>
          <a:p>
            <a:r>
              <a:rPr lang="en-CA" sz="2200" dirty="0" smtClean="0"/>
              <a:t>Higher order conditioning</a:t>
            </a:r>
          </a:p>
          <a:p>
            <a:pPr lvl="1"/>
            <a:r>
              <a:rPr lang="en-CA" sz="1700" dirty="0" smtClean="0"/>
              <a:t>Once a first CS has been conditioned- pairing that CS with a new NS</a:t>
            </a:r>
            <a:r>
              <a:rPr lang="en-CA" sz="1700" dirty="0" smtClean="0">
                <a:sym typeface="Wingdings" panose="05000000000000000000" pitchFamily="2" charset="2"/>
              </a:rPr>
              <a:t> which then becomes an additional CS</a:t>
            </a:r>
            <a:endParaRPr lang="en-CA" sz="1700" dirty="0" smtClean="0"/>
          </a:p>
          <a:p>
            <a:r>
              <a:rPr lang="en-CA" sz="2200" dirty="0" smtClean="0"/>
              <a:t>Sensory Pre conditioning</a:t>
            </a:r>
          </a:p>
          <a:p>
            <a:pPr lvl="1"/>
            <a:r>
              <a:rPr lang="en-CA" sz="1700" dirty="0" smtClean="0"/>
              <a:t>Conditioning may extend to commonly paired  neutral stimuli when one of the stimuli undergoes conditioning</a:t>
            </a:r>
          </a:p>
          <a:p>
            <a:r>
              <a:rPr lang="en-CA" sz="2200" dirty="0" smtClean="0"/>
              <a:t>Blocking</a:t>
            </a:r>
          </a:p>
          <a:p>
            <a:pPr lvl="1"/>
            <a:r>
              <a:rPr lang="en-CA" sz="1700" dirty="0" smtClean="0"/>
              <a:t>Conditioning to a new stimulus may not occur if a strong CS has already been established</a:t>
            </a:r>
          </a:p>
          <a:p>
            <a:r>
              <a:rPr lang="en-CA" sz="2200" dirty="0" smtClean="0"/>
              <a:t>Overshadowing</a:t>
            </a:r>
          </a:p>
          <a:p>
            <a:pPr lvl="1"/>
            <a:r>
              <a:rPr lang="en-CA" sz="1700" dirty="0" smtClean="0"/>
              <a:t>Simultaneous conditioning to multiple stimuli may fail if one stimulus is relatively more salient than the other</a:t>
            </a:r>
          </a:p>
          <a:p>
            <a:r>
              <a:rPr lang="en-CA" sz="2200" dirty="0" smtClean="0"/>
              <a:t>Latent Inhibition</a:t>
            </a:r>
          </a:p>
          <a:p>
            <a:pPr lvl="1"/>
            <a:r>
              <a:rPr lang="en-CA" sz="1700" dirty="0" smtClean="0"/>
              <a:t>Familiar and frequently experienced neutral stimuli are difficult to condition 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4970353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Higher Order Conditioning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Associating a second NS to an already conditioned CS</a:t>
            </a:r>
          </a:p>
          <a:p>
            <a:pPr marL="0" indent="0">
              <a:buNone/>
            </a:pPr>
            <a:endParaRPr lang="en-CA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438400"/>
            <a:ext cx="8605345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059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Sensory Pre-conditioning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373563"/>
          </a:xfrm>
        </p:spPr>
        <p:txBody>
          <a:bodyPr/>
          <a:lstStyle/>
          <a:p>
            <a:r>
              <a:rPr lang="en-CA" dirty="0" smtClean="0"/>
              <a:t>Pairing of neutral stimuli can  occur prior to either becoming a CS</a:t>
            </a:r>
          </a:p>
          <a:p>
            <a:endParaRPr lang="en-CA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105025"/>
            <a:ext cx="5867400" cy="4683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060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Relative Ease of Conditioning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800" dirty="0"/>
              <a:t>Unlike Preconditioning or Higher Order </a:t>
            </a:r>
            <a:r>
              <a:rPr lang="en-CA" sz="2800" dirty="0" smtClean="0"/>
              <a:t>Conditioning:</a:t>
            </a:r>
          </a:p>
          <a:p>
            <a:endParaRPr lang="en-CA" sz="2800" dirty="0" smtClean="0"/>
          </a:p>
          <a:p>
            <a:pPr lvl="1"/>
            <a:r>
              <a:rPr lang="en-CA" sz="2000" dirty="0" smtClean="0"/>
              <a:t>Blocking, </a:t>
            </a:r>
          </a:p>
          <a:p>
            <a:pPr lvl="1"/>
            <a:r>
              <a:rPr lang="en-CA" sz="2000" dirty="0" smtClean="0"/>
              <a:t>Overshadowing </a:t>
            </a:r>
          </a:p>
          <a:p>
            <a:pPr lvl="1"/>
            <a:r>
              <a:rPr lang="en-CA" sz="2000" dirty="0" smtClean="0"/>
              <a:t>Latent Inhibition </a:t>
            </a:r>
          </a:p>
          <a:p>
            <a:pPr lvl="1"/>
            <a:endParaRPr lang="en-CA" sz="2000" dirty="0" smtClean="0"/>
          </a:p>
          <a:p>
            <a:pPr marL="342900" lvl="1" indent="-342900">
              <a:buClrTx/>
            </a:pPr>
            <a:r>
              <a:rPr lang="en-CA" sz="2800" dirty="0"/>
              <a:t>Reduce the likelihood that an association will be made</a:t>
            </a:r>
          </a:p>
          <a:p>
            <a:pPr marL="0" indent="0">
              <a:buNone/>
            </a:pP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968342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Blocking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373563"/>
          </a:xfrm>
        </p:spPr>
        <p:txBody>
          <a:bodyPr/>
          <a:lstStyle/>
          <a:p>
            <a:r>
              <a:rPr lang="en-CA" dirty="0" smtClean="0"/>
              <a:t>A failure of higher order conditioning:</a:t>
            </a:r>
          </a:p>
          <a:p>
            <a:pPr lvl="1"/>
            <a:r>
              <a:rPr lang="en-CA" dirty="0" smtClean="0"/>
              <a:t>Because an association has already been made and second CS is more difficult to establish</a:t>
            </a:r>
          </a:p>
          <a:p>
            <a:pPr marL="457200" lvl="1" indent="0">
              <a:buNone/>
            </a:pPr>
            <a:endParaRPr lang="en-CA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514600"/>
            <a:ext cx="7391400" cy="423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611547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Overshadowing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Multiple stimuli may occur with a US but the most salient may be the only one learned</a:t>
            </a:r>
          </a:p>
          <a:p>
            <a:pPr marL="457200" lvl="1" indent="0">
              <a:buNone/>
            </a:pPr>
            <a:endParaRPr lang="en-CA" dirty="0" smtClean="0"/>
          </a:p>
          <a:p>
            <a:endParaRPr lang="en-CA" dirty="0" smtClean="0"/>
          </a:p>
          <a:p>
            <a:endParaRPr lang="en-CA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9" y="2667000"/>
            <a:ext cx="8687465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422582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Latent Inhibition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800" dirty="0" smtClean="0"/>
              <a:t>A familiar stimuli (one encountered often prior to being paired with a US) is difficult to condition</a:t>
            </a:r>
          </a:p>
          <a:p>
            <a:pPr lvl="1"/>
            <a:r>
              <a:rPr lang="en-CA" sz="2000" dirty="0" smtClean="0"/>
              <a:t>Not predictive, associated with many other stimuli and circumstances</a:t>
            </a:r>
          </a:p>
          <a:p>
            <a:pPr marL="457200" lvl="1" indent="0">
              <a:buNone/>
            </a:pPr>
            <a:endParaRPr lang="en-CA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3657600"/>
            <a:ext cx="8308587" cy="299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771461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Type of Conditioning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800" b="1" dirty="0" smtClean="0"/>
              <a:t>Appetitive</a:t>
            </a:r>
            <a:r>
              <a:rPr lang="en-CA" sz="2800" dirty="0" smtClean="0"/>
              <a:t>: Subject pursues the stimulus</a:t>
            </a:r>
          </a:p>
          <a:p>
            <a:pPr lvl="1"/>
            <a:r>
              <a:rPr lang="en-CA" sz="2000" dirty="0" smtClean="0"/>
              <a:t>E.g. Food</a:t>
            </a:r>
          </a:p>
          <a:p>
            <a:r>
              <a:rPr lang="en-CA" sz="2800" b="1" dirty="0" smtClean="0"/>
              <a:t>Aversive</a:t>
            </a:r>
            <a:r>
              <a:rPr lang="en-CA" sz="2800" dirty="0" smtClean="0"/>
              <a:t>: Subject avoids the stimulus</a:t>
            </a:r>
          </a:p>
          <a:p>
            <a:pPr lvl="1"/>
            <a:r>
              <a:rPr lang="en-CA" sz="2000" dirty="0" smtClean="0"/>
              <a:t>E.g. Shock</a:t>
            </a:r>
          </a:p>
          <a:p>
            <a:r>
              <a:rPr lang="en-CA" sz="2800" b="1" dirty="0" smtClean="0"/>
              <a:t>Excitatory</a:t>
            </a:r>
            <a:r>
              <a:rPr lang="en-CA" sz="2800" dirty="0" smtClean="0"/>
              <a:t>: Signals the occurrence/ presence of the US</a:t>
            </a:r>
            <a:endParaRPr lang="en-CA" sz="2800" b="1" dirty="0" smtClean="0"/>
          </a:p>
          <a:p>
            <a:pPr lvl="1"/>
            <a:r>
              <a:rPr lang="en-CA" sz="2000" dirty="0" smtClean="0"/>
              <a:t>E.g. </a:t>
            </a:r>
            <a:r>
              <a:rPr lang="en-CA" sz="2000" dirty="0"/>
              <a:t>C</a:t>
            </a:r>
            <a:r>
              <a:rPr lang="en-CA" sz="2000" dirty="0" smtClean="0"/>
              <a:t>elebratory  ‘falling change’ sound of a winning slot machine</a:t>
            </a:r>
          </a:p>
          <a:p>
            <a:r>
              <a:rPr lang="en-CA" sz="2800" b="1" dirty="0" smtClean="0"/>
              <a:t>Inhibitory</a:t>
            </a:r>
            <a:r>
              <a:rPr lang="en-CA" sz="2800" dirty="0" smtClean="0"/>
              <a:t>: Signals the absence of the US</a:t>
            </a:r>
          </a:p>
          <a:p>
            <a:pPr lvl="1"/>
            <a:r>
              <a:rPr lang="en-CA" sz="2000" dirty="0" smtClean="0"/>
              <a:t>E.g. Disappointing ‘</a:t>
            </a:r>
            <a:r>
              <a:rPr lang="en-CA" sz="2000" dirty="0" err="1" smtClean="0"/>
              <a:t>wahn</a:t>
            </a:r>
            <a:r>
              <a:rPr lang="en-CA" sz="2000" dirty="0" smtClean="0"/>
              <a:t> </a:t>
            </a:r>
            <a:r>
              <a:rPr lang="en-CA" sz="2000" dirty="0" err="1" smtClean="0"/>
              <a:t>wahn</a:t>
            </a:r>
            <a:r>
              <a:rPr lang="en-CA" sz="2000" dirty="0" smtClean="0"/>
              <a:t>’ sound of a loss</a:t>
            </a: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3033398814"/>
      </p:ext>
    </p:extLst>
  </p:cSld>
  <p:clrMapOvr>
    <a:masterClrMapping/>
  </p:clrMapOvr>
</p:sld>
</file>

<file path=ppt/theme/theme1.xml><?xml version="1.0" encoding="utf-8"?>
<a:theme xmlns:a="http://schemas.openxmlformats.org/drawingml/2006/main" name="Macro">
  <a:themeElements>
    <a:clrScheme name="Macro">
      <a:dk1>
        <a:sysClr val="windowText" lastClr="000000"/>
      </a:dk1>
      <a:lt1>
        <a:sysClr val="window" lastClr="FFFFFF"/>
      </a:lt1>
      <a:dk2>
        <a:srgbClr val="3F3F4D"/>
      </a:dk2>
      <a:lt2>
        <a:srgbClr val="DDDDDD"/>
      </a:lt2>
      <a:accent1>
        <a:srgbClr val="A51009"/>
      </a:accent1>
      <a:accent2>
        <a:srgbClr val="DE7014"/>
      </a:accent2>
      <a:accent3>
        <a:srgbClr val="704836"/>
      </a:accent3>
      <a:accent4>
        <a:srgbClr val="F2B431"/>
      </a:accent4>
      <a:accent5>
        <a:srgbClr val="7F221D"/>
      </a:accent5>
      <a:accent6>
        <a:srgbClr val="CDAC77"/>
      </a:accent6>
      <a:hlink>
        <a:srgbClr val="F5B123"/>
      </a:hlink>
      <a:folHlink>
        <a:srgbClr val="E19B0B"/>
      </a:folHlink>
    </a:clrScheme>
    <a:fontScheme name="Macr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cr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300000"/>
              </a:schemeClr>
            </a:gs>
            <a:gs pos="100000">
              <a:schemeClr val="phClr">
                <a:tint val="80000"/>
                <a:satMod val="15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90000"/>
                <a:satMod val="300000"/>
              </a:schemeClr>
            </a:gs>
            <a:gs pos="100000">
              <a:schemeClr val="phClr">
                <a:satMod val="150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70000"/>
              </a:srgbClr>
            </a:outerShdw>
          </a:effectLst>
        </a:effectStyle>
        <a:effectStyle>
          <a:effectLst>
            <a:outerShdw blurRad="25400" dist="254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5875" prstMaterial="softmetal">
            <a:bevelT w="25400" h="19050" prst="angle"/>
            <a:contourClr>
              <a:schemeClr val="phClr">
                <a:shade val="30000"/>
              </a:schemeClr>
            </a:contourClr>
          </a:sp3d>
        </a:effectStyle>
        <a:effectStyle>
          <a:effectLst>
            <a:outerShdw blurRad="254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9050" prstMaterial="metal">
            <a:bevelT w="63500" h="31750" prst="angle"/>
            <a:contourClr>
              <a:schemeClr val="phClr">
                <a:shade val="25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7000"/>
                <a:shade val="93000"/>
                <a:satMod val="110000"/>
                <a:lumMod val="90000"/>
              </a:schemeClr>
            </a:gs>
            <a:gs pos="76000">
              <a:schemeClr val="phClr">
                <a:tint val="85000"/>
                <a:shade val="75000"/>
                <a:satMod val="120000"/>
              </a:schemeClr>
            </a:gs>
            <a:gs pos="100000">
              <a:schemeClr val="phClr">
                <a:tint val="86000"/>
                <a:shade val="50000"/>
                <a:satMod val="13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35000"/>
                <a:satMod val="146000"/>
                <a:lumMod val="101000"/>
              </a:schemeClr>
            </a:gs>
            <a:gs pos="26000">
              <a:schemeClr val="phClr">
                <a:tint val="96000"/>
                <a:shade val="96000"/>
                <a:satMod val="190000"/>
              </a:schemeClr>
            </a:gs>
            <a:gs pos="100000">
              <a:schemeClr val="phClr">
                <a:tint val="60000"/>
                <a:shade val="90000"/>
                <a:satMod val="22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Macro</Template>
  <TotalTime>929</TotalTime>
  <Words>2163</Words>
  <Application>Microsoft Office PowerPoint</Application>
  <PresentationFormat>On-screen Show (4:3)</PresentationFormat>
  <Paragraphs>309</Paragraphs>
  <Slides>49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0" baseType="lpstr">
      <vt:lpstr>Macro</vt:lpstr>
      <vt:lpstr>PowerPoint Presentation</vt:lpstr>
      <vt:lpstr>Basics in Unlearned and Learned Response</vt:lpstr>
      <vt:lpstr>Why not innate?</vt:lpstr>
      <vt:lpstr>Reflex</vt:lpstr>
      <vt:lpstr>Reflexes</vt:lpstr>
      <vt:lpstr>Fixed Action Patterns </vt:lpstr>
      <vt:lpstr>Sign Stimulus</vt:lpstr>
      <vt:lpstr>Sign Stimulus Example</vt:lpstr>
      <vt:lpstr>Sign Stimulus Example</vt:lpstr>
      <vt:lpstr>Sign Stimulus Example</vt:lpstr>
      <vt:lpstr>Elicited vs Learned</vt:lpstr>
      <vt:lpstr>Inflexible?</vt:lpstr>
      <vt:lpstr>Species Specific</vt:lpstr>
      <vt:lpstr>Species Specific</vt:lpstr>
      <vt:lpstr>Instinctive Drift </vt:lpstr>
      <vt:lpstr>Learned Response</vt:lpstr>
      <vt:lpstr>Habituation and Sensitization </vt:lpstr>
      <vt:lpstr>Learned Response: Habituation</vt:lpstr>
      <vt:lpstr>Learned Response: Habituation</vt:lpstr>
      <vt:lpstr>Learned Response: Habituation</vt:lpstr>
      <vt:lpstr>Learned Response: Habituation</vt:lpstr>
      <vt:lpstr>Learned Response: Habituation</vt:lpstr>
      <vt:lpstr>Habituation Examples</vt:lpstr>
      <vt:lpstr>Learned Response: Sensitization </vt:lpstr>
      <vt:lpstr>Sensitization followed by habituation </vt:lpstr>
      <vt:lpstr>Learned Response: Sensitization </vt:lpstr>
      <vt:lpstr>Sensitization Examples</vt:lpstr>
      <vt:lpstr>Comparison</vt:lpstr>
      <vt:lpstr>Questions?</vt:lpstr>
      <vt:lpstr>Opponent-Process Theory</vt:lpstr>
      <vt:lpstr>Opponent-Process Theory</vt:lpstr>
      <vt:lpstr>Opponent-Process Theory</vt:lpstr>
      <vt:lpstr>Opponent-Process Theory</vt:lpstr>
      <vt:lpstr>Opponent-Process Theory</vt:lpstr>
      <vt:lpstr>Opponent-Process Theory</vt:lpstr>
      <vt:lpstr>Questions?</vt:lpstr>
      <vt:lpstr>Learned Associations </vt:lpstr>
      <vt:lpstr>Classical Conditioning</vt:lpstr>
      <vt:lpstr>Classical Conditioning</vt:lpstr>
      <vt:lpstr>Examples of Classical Conditioning   </vt:lpstr>
      <vt:lpstr>Classical Conditioning</vt:lpstr>
      <vt:lpstr>More complex conditioning</vt:lpstr>
      <vt:lpstr>Higher Order Conditioning</vt:lpstr>
      <vt:lpstr>Sensory Pre-conditioning</vt:lpstr>
      <vt:lpstr>Relative Ease of Conditioning</vt:lpstr>
      <vt:lpstr>Blocking</vt:lpstr>
      <vt:lpstr>Overshadowing</vt:lpstr>
      <vt:lpstr>Latent Inhibition</vt:lpstr>
      <vt:lpstr>Type of Conditioning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Unlearned and Learned Responses</dc:title>
  <dc:creator>User</dc:creator>
  <cp:lastModifiedBy>User</cp:lastModifiedBy>
  <cp:revision>219</cp:revision>
  <dcterms:created xsi:type="dcterms:W3CDTF">2014-10-13T14:12:16Z</dcterms:created>
  <dcterms:modified xsi:type="dcterms:W3CDTF">2015-09-13T14:45:00Z</dcterms:modified>
</cp:coreProperties>
</file>