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60" r:id="rId6"/>
    <p:sldId id="259" r:id="rId7"/>
    <p:sldId id="261" r:id="rId8"/>
    <p:sldId id="268" r:id="rId9"/>
    <p:sldId id="263" r:id="rId10"/>
    <p:sldId id="264" r:id="rId11"/>
    <p:sldId id="265" r:id="rId12"/>
    <p:sldId id="266"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2" d="100"/>
          <a:sy n="42" d="100"/>
        </p:scale>
        <p:origin x="-2196" y="-6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42402B-1D3D-4D14-87AF-7A67B517A3D1}" type="datetimeFigureOut">
              <a:rPr lang="en-US" smtClean="0"/>
              <a:pPr/>
              <a:t>10/8/2012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F9ACCC-2CDB-4CE6-A76F-B8E6F8EA0B44}"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42402B-1D3D-4D14-87AF-7A67B517A3D1}" type="datetimeFigureOut">
              <a:rPr lang="en-US" smtClean="0"/>
              <a:pPr/>
              <a:t>10/8/2012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F9ACCC-2CDB-4CE6-A76F-B8E6F8EA0B44}"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o-FO" dirty="0" smtClean="0"/>
              <a:t>Chapter III</a:t>
            </a:r>
            <a:endParaRPr lang="en-US" dirty="0"/>
          </a:p>
        </p:txBody>
      </p:sp>
      <p:sp>
        <p:nvSpPr>
          <p:cNvPr id="3" name="Subtitle 2"/>
          <p:cNvSpPr>
            <a:spLocks noGrp="1"/>
          </p:cNvSpPr>
          <p:nvPr>
            <p:ph type="subTitle" idx="1"/>
          </p:nvPr>
        </p:nvSpPr>
        <p:spPr/>
        <p:txBody>
          <a:bodyPr/>
          <a:lstStyle/>
          <a:p>
            <a:r>
              <a:rPr lang="fo-FO" dirty="0" smtClean="0"/>
              <a:t>Evaluating Arguments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Nondeductive Arguments</a:t>
            </a:r>
            <a:endParaRPr lang="en-US" dirty="0"/>
          </a:p>
        </p:txBody>
      </p:sp>
      <p:sp>
        <p:nvSpPr>
          <p:cNvPr id="3" name="Content Placeholder 2"/>
          <p:cNvSpPr>
            <a:spLocks noGrp="1"/>
          </p:cNvSpPr>
          <p:nvPr>
            <p:ph idx="1"/>
          </p:nvPr>
        </p:nvSpPr>
        <p:spPr/>
        <p:txBody>
          <a:bodyPr/>
          <a:lstStyle/>
          <a:p>
            <a:r>
              <a:rPr lang="fo-FO" dirty="0" smtClean="0"/>
              <a:t>Most common kinds of arguments</a:t>
            </a:r>
          </a:p>
          <a:p>
            <a:r>
              <a:rPr lang="fo-FO" dirty="0" smtClean="0"/>
              <a:t>Successful arguments are a matter of degree.</a:t>
            </a:r>
          </a:p>
          <a:p>
            <a:r>
              <a:rPr lang="fo-FO" dirty="0" smtClean="0"/>
              <a:t>Deal with likelihood and probability</a:t>
            </a:r>
          </a:p>
          <a:p>
            <a:pPr lvl="1"/>
            <a:r>
              <a:rPr lang="fo-FO" dirty="0" smtClean="0"/>
              <a:t>These kinds of arguments commonly build cases to establish strength.</a:t>
            </a:r>
            <a:endParaRPr lang="en-US" dirty="0" smtClean="0"/>
          </a:p>
          <a:p>
            <a:pPr lvl="2"/>
            <a:r>
              <a:rPr lang="fo-FO" dirty="0" smtClean="0"/>
              <a:t>Are never failsafe.</a:t>
            </a:r>
          </a:p>
          <a:p>
            <a:pPr lvl="2"/>
            <a:r>
              <a:rPr lang="fo-FO" dirty="0" smtClean="0"/>
              <a:t>Plausibility determines strength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Deductive Arguments</a:t>
            </a:r>
            <a:endParaRPr lang="en-US" dirty="0"/>
          </a:p>
        </p:txBody>
      </p:sp>
      <p:sp>
        <p:nvSpPr>
          <p:cNvPr id="3" name="Content Placeholder 2"/>
          <p:cNvSpPr>
            <a:spLocks noGrp="1"/>
          </p:cNvSpPr>
          <p:nvPr>
            <p:ph idx="1"/>
          </p:nvPr>
        </p:nvSpPr>
        <p:spPr/>
        <p:txBody>
          <a:bodyPr>
            <a:normAutofit/>
          </a:bodyPr>
          <a:lstStyle/>
          <a:p>
            <a:r>
              <a:rPr lang="fo-FO" dirty="0" smtClean="0"/>
              <a:t>One statement deductively entails another if and only if it is impossible for the second one to be false, given that the first one is true.  That is, the state of affairs in which statement (1) is true and statement (2) is false is logically impossible.  That a person is a sister deductively entails that she is female, becuase it is a logical impossibility (inconceivable) for a person to be a sister and not be female.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Argument Possibilities</a:t>
            </a:r>
            <a:endParaRPr lang="en-US" dirty="0"/>
          </a:p>
        </p:txBody>
      </p:sp>
      <p:sp>
        <p:nvSpPr>
          <p:cNvPr id="3" name="Content Placeholder 2"/>
          <p:cNvSpPr>
            <a:spLocks noGrp="1"/>
          </p:cNvSpPr>
          <p:nvPr>
            <p:ph idx="1"/>
          </p:nvPr>
        </p:nvSpPr>
        <p:spPr/>
        <p:txBody>
          <a:bodyPr/>
          <a:lstStyle/>
          <a:p>
            <a:r>
              <a:rPr lang="fo-FO" u="sng" dirty="0" smtClean="0"/>
              <a:t>False</a:t>
            </a:r>
            <a:r>
              <a:rPr lang="fo-FO" dirty="0" smtClean="0"/>
              <a:t>	</a:t>
            </a:r>
            <a:r>
              <a:rPr lang="fo-FO" u="sng" dirty="0" smtClean="0"/>
              <a:t>False	</a:t>
            </a:r>
            <a:r>
              <a:rPr lang="fo-FO" dirty="0" smtClean="0"/>
              <a:t>	</a:t>
            </a:r>
            <a:r>
              <a:rPr lang="fo-FO" u="sng" dirty="0" smtClean="0"/>
              <a:t>True	</a:t>
            </a:r>
            <a:r>
              <a:rPr lang="fo-FO" dirty="0" smtClean="0"/>
              <a:t>	</a:t>
            </a:r>
            <a:r>
              <a:rPr lang="fo-FO" u="sng" dirty="0" smtClean="0"/>
              <a:t>True</a:t>
            </a:r>
          </a:p>
          <a:p>
            <a:r>
              <a:rPr lang="fo-FO" dirty="0" smtClean="0"/>
              <a:t>False	True		True		False</a:t>
            </a:r>
          </a:p>
          <a:p>
            <a:endParaRPr lang="fo-FO" dirty="0" smtClean="0"/>
          </a:p>
          <a:p>
            <a:endParaRPr lang="fo-FO" dirty="0" smtClean="0"/>
          </a:p>
          <a:p>
            <a:endParaRPr lang="fo-FO" dirty="0" smtClean="0"/>
          </a:p>
          <a:p>
            <a:r>
              <a:rPr lang="fo-FO" dirty="0" smtClean="0"/>
              <a:t>Valid	Valid		Valid		</a:t>
            </a:r>
            <a:r>
              <a:rPr lang="fo-FO" dirty="0" smtClean="0">
                <a:effectLst>
                  <a:outerShdw blurRad="38100" dist="38100" dir="2700000" algn="tl">
                    <a:srgbClr val="000000">
                      <a:alpha val="43137"/>
                    </a:srgbClr>
                  </a:outerShdw>
                </a:effectLst>
              </a:rPr>
              <a:t>Invalid</a:t>
            </a:r>
            <a:r>
              <a:rPr lang="fo-FO" dirty="0" smtClean="0"/>
              <a:t>		</a:t>
            </a:r>
            <a:endParaRPr lang="en-US" dirty="0"/>
          </a:p>
        </p:txBody>
      </p:sp>
      <p:sp>
        <p:nvSpPr>
          <p:cNvPr id="5" name="Down Arrow 4"/>
          <p:cNvSpPr/>
          <p:nvPr/>
        </p:nvSpPr>
        <p:spPr>
          <a:xfrm>
            <a:off x="827584" y="2852936"/>
            <a:ext cx="988688" cy="13384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own Arrow 5"/>
          <p:cNvSpPr/>
          <p:nvPr/>
        </p:nvSpPr>
        <p:spPr>
          <a:xfrm>
            <a:off x="2123728" y="2852936"/>
            <a:ext cx="1204712" cy="13681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Down Arrow 6"/>
          <p:cNvSpPr/>
          <p:nvPr/>
        </p:nvSpPr>
        <p:spPr>
          <a:xfrm>
            <a:off x="4139952" y="2780928"/>
            <a:ext cx="844672" cy="13384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own Arrow 7"/>
          <p:cNvSpPr/>
          <p:nvPr/>
        </p:nvSpPr>
        <p:spPr>
          <a:xfrm>
            <a:off x="6156176" y="2924944"/>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miley Face 8"/>
          <p:cNvSpPr/>
          <p:nvPr/>
        </p:nvSpPr>
        <p:spPr>
          <a:xfrm>
            <a:off x="323528" y="5085184"/>
            <a:ext cx="1922512" cy="1562472"/>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Smiley Face 9"/>
          <p:cNvSpPr/>
          <p:nvPr/>
        </p:nvSpPr>
        <p:spPr>
          <a:xfrm>
            <a:off x="2267744" y="5085184"/>
            <a:ext cx="1562472" cy="170648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miley Face 10"/>
          <p:cNvSpPr/>
          <p:nvPr/>
        </p:nvSpPr>
        <p:spPr>
          <a:xfrm>
            <a:off x="3851920" y="5157192"/>
            <a:ext cx="1634480" cy="134644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Multiply 11"/>
          <p:cNvSpPr/>
          <p:nvPr/>
        </p:nvSpPr>
        <p:spPr>
          <a:xfrm>
            <a:off x="5652120" y="4941168"/>
            <a:ext cx="1922512" cy="177849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Deductive Arguments</a:t>
            </a:r>
            <a:endParaRPr lang="en-US" dirty="0"/>
          </a:p>
        </p:txBody>
      </p:sp>
      <p:sp>
        <p:nvSpPr>
          <p:cNvPr id="3" name="Content Placeholder 2"/>
          <p:cNvSpPr>
            <a:spLocks noGrp="1"/>
          </p:cNvSpPr>
          <p:nvPr>
            <p:ph idx="1"/>
          </p:nvPr>
        </p:nvSpPr>
        <p:spPr/>
        <p:txBody>
          <a:bodyPr/>
          <a:lstStyle/>
          <a:p>
            <a:r>
              <a:rPr lang="fo-FO" dirty="0" smtClean="0"/>
              <a:t>Failsafe – Conclusion is guaranteed by the premise(s).</a:t>
            </a:r>
          </a:p>
          <a:p>
            <a:r>
              <a:rPr lang="fo-FO" dirty="0" smtClean="0"/>
              <a:t>Example:</a:t>
            </a:r>
          </a:p>
          <a:p>
            <a:pPr lvl="1"/>
            <a:r>
              <a:rPr lang="fo-FO" dirty="0" smtClean="0"/>
              <a:t>If the battery is charged, the car will start.</a:t>
            </a:r>
          </a:p>
          <a:p>
            <a:pPr lvl="1"/>
            <a:r>
              <a:rPr lang="fo-FO" u="sng" dirty="0" smtClean="0"/>
              <a:t>The battery is charged.</a:t>
            </a:r>
          </a:p>
          <a:p>
            <a:pPr lvl="1"/>
            <a:r>
              <a:rPr lang="fo-FO" dirty="0" smtClean="0"/>
              <a:t>The car will start.</a:t>
            </a:r>
            <a:endParaRPr lang="en-US"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Deductive Arguments</a:t>
            </a:r>
            <a:endParaRPr lang="en-US" dirty="0"/>
          </a:p>
        </p:txBody>
      </p:sp>
      <p:sp>
        <p:nvSpPr>
          <p:cNvPr id="3" name="Content Placeholder 2"/>
          <p:cNvSpPr>
            <a:spLocks noGrp="1"/>
          </p:cNvSpPr>
          <p:nvPr>
            <p:ph idx="1"/>
          </p:nvPr>
        </p:nvSpPr>
        <p:spPr/>
        <p:txBody>
          <a:bodyPr>
            <a:normAutofit lnSpcReduction="10000"/>
          </a:bodyPr>
          <a:lstStyle/>
          <a:p>
            <a:r>
              <a:rPr lang="fo-FO" dirty="0" smtClean="0"/>
              <a:t>Valid (necessary, absolute)</a:t>
            </a:r>
          </a:p>
          <a:p>
            <a:pPr lvl="1"/>
            <a:r>
              <a:rPr lang="fo-FO" dirty="0" smtClean="0"/>
              <a:t>“Validity is a matter of support that a set of premises lends to a conclusion.  It is a question of whether a certain relationship holds between premises and conclusion. (</a:t>
            </a:r>
            <a:r>
              <a:rPr lang="fo-FO" i="1" dirty="0" smtClean="0"/>
              <a:t>If </a:t>
            </a:r>
            <a:r>
              <a:rPr lang="fo-FO" dirty="0" smtClean="0"/>
              <a:t>we grant the premises </a:t>
            </a:r>
            <a:r>
              <a:rPr lang="fo-FO" i="1" dirty="0" smtClean="0"/>
              <a:t>must</a:t>
            </a:r>
            <a:r>
              <a:rPr lang="fo-FO" dirty="0" smtClean="0"/>
              <a:t> we grant the conclusion?)  Hence validity does not require the premises of an argument to be true.</a:t>
            </a:r>
          </a:p>
          <a:p>
            <a:pPr lvl="2"/>
            <a:r>
              <a:rPr lang="fo-FO" dirty="0" smtClean="0"/>
              <a:t>Daniel Alfredsson is a turtle, all turtles are great hockey players.  Therefore, Daniel Alfredsson is a great hockey player.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Sound Arguments</a:t>
            </a:r>
            <a:endParaRPr lang="en-US" dirty="0"/>
          </a:p>
        </p:txBody>
      </p:sp>
      <p:sp>
        <p:nvSpPr>
          <p:cNvPr id="3" name="Content Placeholder 2"/>
          <p:cNvSpPr>
            <a:spLocks noGrp="1"/>
          </p:cNvSpPr>
          <p:nvPr>
            <p:ph idx="1"/>
          </p:nvPr>
        </p:nvSpPr>
        <p:spPr/>
        <p:txBody>
          <a:bodyPr/>
          <a:lstStyle/>
          <a:p>
            <a:r>
              <a:rPr lang="fo-FO" dirty="0" smtClean="0"/>
              <a:t>Gold standard of arguments</a:t>
            </a:r>
          </a:p>
          <a:p>
            <a:pPr lvl="1"/>
            <a:r>
              <a:rPr lang="fo-FO" dirty="0" smtClean="0"/>
              <a:t>Premise(s) are true + form is deductive.</a:t>
            </a:r>
          </a:p>
          <a:p>
            <a:pPr lvl="1"/>
            <a:r>
              <a:rPr lang="fo-FO" dirty="0" smtClean="0"/>
              <a:t>Valid and true.</a:t>
            </a:r>
          </a:p>
          <a:p>
            <a:pPr lvl="1"/>
            <a:r>
              <a:rPr lang="fo-FO" dirty="0" smtClean="0"/>
              <a:t>Example:</a:t>
            </a:r>
          </a:p>
          <a:p>
            <a:pPr lvl="2"/>
            <a:r>
              <a:rPr lang="fo-FO" dirty="0" smtClean="0"/>
              <a:t>North America is in the Western Hemisphere.</a:t>
            </a:r>
          </a:p>
          <a:p>
            <a:pPr lvl="2"/>
            <a:r>
              <a:rPr lang="fo-FO" u="sng" dirty="0" smtClean="0"/>
              <a:t>Canada part of North America.</a:t>
            </a:r>
          </a:p>
          <a:p>
            <a:pPr lvl="2"/>
            <a:r>
              <a:rPr lang="fo-FO" dirty="0" smtClean="0"/>
              <a:t>Canada is in the Western Hemisphere.</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Truth is Not Realtive</a:t>
            </a:r>
            <a:endParaRPr lang="en-US" dirty="0"/>
          </a:p>
        </p:txBody>
      </p:sp>
      <p:pic>
        <p:nvPicPr>
          <p:cNvPr id="4" name="Content Placeholder 3" descr="rman1934l.jpg"/>
          <p:cNvPicPr>
            <a:picLocks noGrp="1" noChangeAspect="1"/>
          </p:cNvPicPr>
          <p:nvPr>
            <p:ph idx="1"/>
          </p:nvPr>
        </p:nvPicPr>
        <p:blipFill>
          <a:blip r:embed="rId2" cstate="print"/>
          <a:stretch>
            <a:fillRect/>
          </a:stretch>
        </p:blipFill>
        <p:spPr>
          <a:xfrm>
            <a:off x="2667000" y="2229644"/>
            <a:ext cx="3810000" cy="3267075"/>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Truth</a:t>
            </a:r>
            <a:endParaRPr lang="en-US" dirty="0"/>
          </a:p>
        </p:txBody>
      </p:sp>
      <p:sp>
        <p:nvSpPr>
          <p:cNvPr id="3" name="Content Placeholder 2"/>
          <p:cNvSpPr>
            <a:spLocks noGrp="1"/>
          </p:cNvSpPr>
          <p:nvPr>
            <p:ph idx="1"/>
          </p:nvPr>
        </p:nvSpPr>
        <p:spPr/>
        <p:txBody>
          <a:bodyPr>
            <a:normAutofit fontScale="92500"/>
          </a:bodyPr>
          <a:lstStyle/>
          <a:p>
            <a:r>
              <a:rPr lang="en-US" i="1" dirty="0" smtClean="0"/>
              <a:t>And those whose hearts are fixed on Reality itself deserve the title of Philosophers</a:t>
            </a:r>
            <a:r>
              <a:rPr lang="en-US" dirty="0" smtClean="0"/>
              <a:t>.  - Plato, </a:t>
            </a:r>
            <a:r>
              <a:rPr lang="en-US" u="sng" dirty="0" smtClean="0"/>
              <a:t>Republic</a:t>
            </a:r>
            <a:endParaRPr lang="en-US" i="1" dirty="0" smtClean="0"/>
          </a:p>
          <a:p>
            <a:r>
              <a:rPr lang="en-US" i="1" dirty="0" smtClean="0"/>
              <a:t>The logic of the world is prior to all truth and falsehood. </a:t>
            </a:r>
            <a:r>
              <a:rPr lang="en-US" dirty="0" smtClean="0"/>
              <a:t>–  Ludwig Wittgenstein</a:t>
            </a:r>
          </a:p>
          <a:p>
            <a:r>
              <a:rPr lang="fo-FO" dirty="0" smtClean="0"/>
              <a:t>Aristotle</a:t>
            </a:r>
          </a:p>
          <a:p>
            <a:pPr lvl="1"/>
            <a:r>
              <a:rPr lang="fo-FO" dirty="0" smtClean="0"/>
              <a:t>Law of Identity</a:t>
            </a:r>
          </a:p>
          <a:p>
            <a:pPr lvl="2"/>
            <a:r>
              <a:rPr lang="en-US" dirty="0" smtClean="0"/>
              <a:t>an object is the same as itself: </a:t>
            </a:r>
            <a:r>
              <a:rPr lang="en-US" i="1" dirty="0" smtClean="0"/>
              <a:t>A</a:t>
            </a:r>
            <a:r>
              <a:rPr lang="en-US" dirty="0" smtClean="0"/>
              <a:t> ≡ </a:t>
            </a:r>
            <a:r>
              <a:rPr lang="en-US" i="1" dirty="0" smtClean="0"/>
              <a:t>A</a:t>
            </a:r>
            <a:r>
              <a:rPr lang="en-US" dirty="0" smtClean="0"/>
              <a:t>.  Or the Law of Noncontradiction (A cannot = not A).  In other words, I cannot both be my self and not myself at the same time.</a:t>
            </a:r>
            <a:endParaRPr lang="fo-FO"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Against Relativism</a:t>
            </a:r>
            <a:endParaRPr lang="en-US" dirty="0"/>
          </a:p>
        </p:txBody>
      </p:sp>
      <p:sp>
        <p:nvSpPr>
          <p:cNvPr id="3" name="Content Placeholder 2"/>
          <p:cNvSpPr>
            <a:spLocks noGrp="1"/>
          </p:cNvSpPr>
          <p:nvPr>
            <p:ph idx="1"/>
          </p:nvPr>
        </p:nvSpPr>
        <p:spPr/>
        <p:txBody>
          <a:bodyPr>
            <a:normAutofit fontScale="92500"/>
          </a:bodyPr>
          <a:lstStyle/>
          <a:p>
            <a:r>
              <a:rPr lang="en-US" dirty="0" smtClean="0"/>
              <a:t>Points of view having no absolute  truth, and have only relative, subjective values according to differences in perception and consideration.</a:t>
            </a:r>
          </a:p>
          <a:p>
            <a:r>
              <a:rPr lang="fo-FO" dirty="0" smtClean="0"/>
              <a:t>No necessary universal right or wrong, judgments are subject to the context (situation).</a:t>
            </a:r>
          </a:p>
          <a:p>
            <a:r>
              <a:rPr lang="fo-FO" dirty="0" smtClean="0"/>
              <a:t>Postmodernism</a:t>
            </a:r>
          </a:p>
          <a:p>
            <a:pPr lvl="1"/>
            <a:r>
              <a:rPr lang="fo-FO" dirty="0" smtClean="0"/>
              <a:t>Modern era was a quest for progress, enlightenment.</a:t>
            </a:r>
          </a:p>
          <a:p>
            <a:pPr lvl="1"/>
            <a:r>
              <a:rPr lang="fo-FO" i="1" dirty="0" smtClean="0"/>
              <a:t>Incredulity to metanarratives </a:t>
            </a:r>
            <a:r>
              <a:rPr lang="fo-FO" dirty="0" smtClean="0"/>
              <a:t>– Jean Francois Lyotard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Reason/Logic</a:t>
            </a:r>
            <a:endParaRPr lang="en-US" dirty="0"/>
          </a:p>
        </p:txBody>
      </p:sp>
      <p:sp>
        <p:nvSpPr>
          <p:cNvPr id="3" name="Content Placeholder 2"/>
          <p:cNvSpPr>
            <a:spLocks noGrp="1"/>
          </p:cNvSpPr>
          <p:nvPr>
            <p:ph idx="1"/>
          </p:nvPr>
        </p:nvSpPr>
        <p:spPr/>
        <p:txBody>
          <a:bodyPr/>
          <a:lstStyle/>
          <a:p>
            <a:r>
              <a:rPr lang="fo-FO" dirty="0" smtClean="0"/>
              <a:t>Trust in the proposition that there is a general Good (Plato)</a:t>
            </a:r>
          </a:p>
          <a:p>
            <a:r>
              <a:rPr lang="fo-FO" dirty="0" smtClean="0"/>
              <a:t>Universal, necessary, atemporal, asituational, objective . . . Cf. Mathematics</a:t>
            </a:r>
          </a:p>
          <a:p>
            <a:r>
              <a:rPr lang="fo-FO" dirty="0" smtClean="0"/>
              <a:t>University</a:t>
            </a:r>
          </a:p>
          <a:p>
            <a:pPr lvl="1"/>
            <a:r>
              <a:rPr lang="fo-FO" dirty="0" smtClean="0"/>
              <a:t>Vs. Subjective, particualr, temporal, context, relative, “multiversity”.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Nondeductive Arguments are Not Relative</a:t>
            </a:r>
            <a:endParaRPr lang="en-US" dirty="0"/>
          </a:p>
        </p:txBody>
      </p:sp>
      <p:sp>
        <p:nvSpPr>
          <p:cNvPr id="3" name="Content Placeholder 2"/>
          <p:cNvSpPr>
            <a:spLocks noGrp="1"/>
          </p:cNvSpPr>
          <p:nvPr>
            <p:ph idx="1"/>
          </p:nvPr>
        </p:nvSpPr>
        <p:spPr/>
        <p:txBody>
          <a:bodyPr>
            <a:normAutofit fontScale="92500" lnSpcReduction="10000"/>
          </a:bodyPr>
          <a:lstStyle/>
          <a:p>
            <a:r>
              <a:rPr lang="fo-FO" dirty="0" smtClean="0"/>
              <a:t>Page 43.</a:t>
            </a:r>
          </a:p>
          <a:p>
            <a:pPr lvl="1"/>
            <a:r>
              <a:rPr lang="fo-FO" dirty="0" smtClean="0"/>
              <a:t>1) “are not meant to be valid, but they are meant to make their conclusions </a:t>
            </a:r>
            <a:r>
              <a:rPr lang="fo-FO" i="1" dirty="0" smtClean="0"/>
              <a:t>probable</a:t>
            </a:r>
            <a:r>
              <a:rPr lang="fo-FO" dirty="0" smtClean="0"/>
              <a:t> or </a:t>
            </a:r>
            <a:r>
              <a:rPr lang="fo-FO" i="1" dirty="0" smtClean="0"/>
              <a:t>likely</a:t>
            </a:r>
            <a:r>
              <a:rPr lang="fo-FO" dirty="0" smtClean="0"/>
              <a:t>”</a:t>
            </a:r>
          </a:p>
          <a:p>
            <a:pPr lvl="1"/>
            <a:r>
              <a:rPr lang="fo-FO" dirty="0" smtClean="0"/>
              <a:t>2) “addition of new information in the premises of a nondeductive argument may radically alter the overall amount of support we have for the conclusion”</a:t>
            </a:r>
          </a:p>
          <a:p>
            <a:pPr lvl="1"/>
            <a:r>
              <a:rPr lang="fo-FO" dirty="0" smtClean="0"/>
              <a:t>3) “successful if it is nondeductive and its premises make its conclusion more likely than not”</a:t>
            </a:r>
          </a:p>
          <a:p>
            <a:pPr lvl="2"/>
            <a:r>
              <a:rPr lang="fo-FO" dirty="0" smtClean="0"/>
              <a:t>“more likely than not”? – principle of democracy? Majority rule</a:t>
            </a:r>
          </a:p>
          <a:p>
            <a:pPr lvl="3"/>
            <a:r>
              <a:rPr lang="fo-FO" dirty="0" smtClean="0"/>
              <a:t>What about “beyond a reasonable doubt”?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Complex Arguments</a:t>
            </a:r>
            <a:endParaRPr lang="en-US" dirty="0"/>
          </a:p>
        </p:txBody>
      </p:sp>
      <p:sp>
        <p:nvSpPr>
          <p:cNvPr id="3" name="Content Placeholder 2"/>
          <p:cNvSpPr>
            <a:spLocks noGrp="1"/>
          </p:cNvSpPr>
          <p:nvPr>
            <p:ph idx="1"/>
          </p:nvPr>
        </p:nvSpPr>
        <p:spPr/>
        <p:txBody>
          <a:bodyPr>
            <a:normAutofit fontScale="85000" lnSpcReduction="20000"/>
          </a:bodyPr>
          <a:lstStyle/>
          <a:p>
            <a:r>
              <a:rPr lang="fo-FO" dirty="0" smtClean="0"/>
              <a:t>Page 50</a:t>
            </a:r>
          </a:p>
          <a:p>
            <a:r>
              <a:rPr lang="fo-FO" dirty="0" smtClean="0"/>
              <a:t>“The general point here is that in any nonvalid inference, even those that are nondeductively successful , some loss of certainty occurs, and the loss of certainty accumulates with each additional step in a series of inferences.  The result may be an argument that is, overall, unsuccessful.”</a:t>
            </a:r>
          </a:p>
          <a:p>
            <a:r>
              <a:rPr lang="fo-FO" dirty="0" smtClean="0"/>
              <a:t>Character of the argument always defaults to the invalid inference.</a:t>
            </a:r>
          </a:p>
          <a:p>
            <a:r>
              <a:rPr lang="fo-FO" dirty="0" smtClean="0"/>
              <a:t>Example:</a:t>
            </a:r>
          </a:p>
          <a:p>
            <a:pPr lvl="1"/>
            <a:r>
              <a:rPr lang="fo-FO" dirty="0" smtClean="0"/>
              <a:t>Multiple valid inferences &amp; 1 invalid inference = Invalid arugument</a:t>
            </a:r>
          </a:p>
          <a:p>
            <a:pPr lvl="1"/>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TotalTime>
  <Words>669</Words>
  <Application>Microsoft Office PowerPoint</Application>
  <PresentationFormat>On-screen Show (4:3)</PresentationFormat>
  <Paragraphs>67</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Chapter III</vt:lpstr>
      <vt:lpstr>Nondeductive Arguments</vt:lpstr>
      <vt:lpstr>Deductive Arguments</vt:lpstr>
      <vt:lpstr>Argument Possibilities</vt:lpstr>
      <vt:lpstr>Deductive Arguments</vt:lpstr>
      <vt:lpstr>Deductive Arguments</vt:lpstr>
      <vt:lpstr>Sound Arguments</vt:lpstr>
      <vt:lpstr>Truth is Not Realtive</vt:lpstr>
      <vt:lpstr>Truth</vt:lpstr>
      <vt:lpstr>Against Relativism</vt:lpstr>
      <vt:lpstr>Reason/Logic</vt:lpstr>
      <vt:lpstr>Nondeductive Arguments are Not Relative</vt:lpstr>
      <vt:lpstr>Complex Arguments</vt:lpstr>
    </vt:vector>
  </TitlesOfParts>
  <Company>St. Lawrence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III</dc:title>
  <dc:creator>DWL</dc:creator>
  <cp:lastModifiedBy>cloclo</cp:lastModifiedBy>
  <cp:revision>22</cp:revision>
  <dcterms:created xsi:type="dcterms:W3CDTF">2010-10-30T20:34:26Z</dcterms:created>
  <dcterms:modified xsi:type="dcterms:W3CDTF">2012-10-08T17:49:55Z</dcterms:modified>
</cp:coreProperties>
</file>