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1" r:id="rId2"/>
    <p:sldId id="258" r:id="rId3"/>
    <p:sldId id="261" r:id="rId4"/>
    <p:sldId id="262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8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9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DC9A-0BC6-C044-8A03-CBCDFBA5BF75}" type="datetimeFigureOut">
              <a:rPr lang="en-US" smtClean="0"/>
              <a:t>12-11-17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E71C9-5A05-3B4D-8FC5-9FE66BEC9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459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DC9A-0BC6-C044-8A03-CBCDFBA5BF75}" type="datetimeFigureOut">
              <a:rPr lang="en-US" smtClean="0"/>
              <a:t>12-11-17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E71C9-5A05-3B4D-8FC5-9FE66BEC9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101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DC9A-0BC6-C044-8A03-CBCDFBA5BF75}" type="datetimeFigureOut">
              <a:rPr lang="en-US" smtClean="0"/>
              <a:t>12-11-17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E71C9-5A05-3B4D-8FC5-9FE66BEC9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397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DC9A-0BC6-C044-8A03-CBCDFBA5BF75}" type="datetimeFigureOut">
              <a:rPr lang="en-US" smtClean="0"/>
              <a:t>12-11-17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E71C9-5A05-3B4D-8FC5-9FE66BEC9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99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DC9A-0BC6-C044-8A03-CBCDFBA5BF75}" type="datetimeFigureOut">
              <a:rPr lang="en-US" smtClean="0"/>
              <a:t>12-11-17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E71C9-5A05-3B4D-8FC5-9FE66BEC9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810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DC9A-0BC6-C044-8A03-CBCDFBA5BF75}" type="datetimeFigureOut">
              <a:rPr lang="en-US" smtClean="0"/>
              <a:t>12-11-17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E71C9-5A05-3B4D-8FC5-9FE66BEC9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703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DC9A-0BC6-C044-8A03-CBCDFBA5BF75}" type="datetimeFigureOut">
              <a:rPr lang="en-US" smtClean="0"/>
              <a:t>12-11-17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E71C9-5A05-3B4D-8FC5-9FE66BEC9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677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DC9A-0BC6-C044-8A03-CBCDFBA5BF75}" type="datetimeFigureOut">
              <a:rPr lang="en-US" smtClean="0"/>
              <a:t>12-11-17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E71C9-5A05-3B4D-8FC5-9FE66BEC9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10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DC9A-0BC6-C044-8A03-CBCDFBA5BF75}" type="datetimeFigureOut">
              <a:rPr lang="en-US" smtClean="0"/>
              <a:t>12-11-17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E71C9-5A05-3B4D-8FC5-9FE66BEC9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117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DC9A-0BC6-C044-8A03-CBCDFBA5BF75}" type="datetimeFigureOut">
              <a:rPr lang="en-US" smtClean="0"/>
              <a:t>12-11-17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E71C9-5A05-3B4D-8FC5-9FE66BEC9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616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DC9A-0BC6-C044-8A03-CBCDFBA5BF75}" type="datetimeFigureOut">
              <a:rPr lang="en-US" smtClean="0"/>
              <a:t>12-11-17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E71C9-5A05-3B4D-8FC5-9FE66BEC9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01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2DC9A-0BC6-C044-8A03-CBCDFBA5BF75}" type="datetimeFigureOut">
              <a:rPr lang="en-US" smtClean="0"/>
              <a:t>12-11-17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E71C9-5A05-3B4D-8FC5-9FE66BEC9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450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Power, Politics and Ethics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0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8448" y="304800"/>
            <a:ext cx="8385952" cy="6858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00"/>
                </a:solidFill>
              </a:rPr>
              <a:t>Controlling Strategic Contingencies 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00200"/>
            <a:ext cx="7162800" cy="45720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Conditions under which subunits can control strategic contingencies: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Scarcity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Uncertainty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Centrality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Substitutability</a:t>
            </a:r>
          </a:p>
        </p:txBody>
      </p:sp>
    </p:spTree>
    <p:extLst>
      <p:ext uri="{BB962C8B-B14F-4D97-AF65-F5344CB8AC3E}">
        <p14:creationId xmlns:p14="http://schemas.microsoft.com/office/powerpoint/2010/main" val="1106448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*we discussed, but wasn’t on class </a:t>
            </a:r>
            <a:r>
              <a:rPr lang="en-US" sz="2000" dirty="0" err="1" smtClean="0">
                <a:solidFill>
                  <a:srgbClr val="000000"/>
                </a:solidFill>
              </a:rPr>
              <a:t>powerpoint</a:t>
            </a:r>
            <a:r>
              <a:rPr lang="en-US" sz="2000" dirty="0" smtClean="0">
                <a:solidFill>
                  <a:srgbClr val="000000"/>
                </a:solidFill>
              </a:rPr>
              <a:t>*</a:t>
            </a:r>
            <a:br>
              <a:rPr lang="en-US" sz="2000" dirty="0" smtClean="0">
                <a:solidFill>
                  <a:srgbClr val="000000"/>
                </a:solidFill>
              </a:rPr>
            </a:br>
            <a:r>
              <a:rPr lang="en-US" dirty="0" smtClean="0">
                <a:solidFill>
                  <a:srgbClr val="000000"/>
                </a:solidFill>
              </a:rPr>
              <a:t>Machiavellianism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00000"/>
                </a:solidFill>
              </a:rPr>
              <a:t>A set of cynical beliefs about human nature, morality, and the permissibility of using various tactics to achieve one’s ends.</a:t>
            </a:r>
          </a:p>
          <a:p>
            <a:r>
              <a:rPr lang="en-US" dirty="0">
                <a:solidFill>
                  <a:srgbClr val="000000"/>
                </a:solidFill>
              </a:rPr>
              <a:t>A stable personality trait.</a:t>
            </a:r>
          </a:p>
          <a:p>
            <a:r>
              <a:rPr lang="en-US" dirty="0">
                <a:solidFill>
                  <a:srgbClr val="000000"/>
                </a:solidFill>
              </a:rPr>
              <a:t>High </a:t>
            </a:r>
            <a:r>
              <a:rPr lang="en-US" dirty="0" err="1">
                <a:solidFill>
                  <a:srgbClr val="000000"/>
                </a:solidFill>
              </a:rPr>
              <a:t>Machs</a:t>
            </a:r>
            <a:r>
              <a:rPr lang="en-US" dirty="0">
                <a:solidFill>
                  <a:srgbClr val="000000"/>
                </a:solidFill>
              </a:rPr>
              <a:t> are more likely to advocate the use of lying and deceit to achieve desired goals.</a:t>
            </a:r>
          </a:p>
          <a:p>
            <a:r>
              <a:rPr lang="en-US" dirty="0">
                <a:solidFill>
                  <a:srgbClr val="000000"/>
                </a:solidFill>
              </a:rPr>
              <a:t>High </a:t>
            </a:r>
            <a:r>
              <a:rPr lang="en-US" dirty="0" err="1">
                <a:solidFill>
                  <a:srgbClr val="000000"/>
                </a:solidFill>
              </a:rPr>
              <a:t>Machs</a:t>
            </a:r>
            <a:r>
              <a:rPr lang="en-US" dirty="0">
                <a:solidFill>
                  <a:srgbClr val="000000"/>
                </a:solidFill>
              </a:rPr>
              <a:t> assume that the ends justify the means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71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Ethics in Organizations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>
                <a:solidFill>
                  <a:srgbClr val="000000"/>
                </a:solidFill>
              </a:rPr>
              <a:t>Ethics</a:t>
            </a:r>
            <a:r>
              <a:rPr lang="en-US" dirty="0">
                <a:solidFill>
                  <a:srgbClr val="000000"/>
                </a:solidFill>
              </a:rPr>
              <a:t> can be defined as systematic thinking about the moral consequences of decisions.</a:t>
            </a:r>
          </a:p>
          <a:p>
            <a:r>
              <a:rPr lang="en-US" dirty="0">
                <a:solidFill>
                  <a:srgbClr val="000000"/>
                </a:solidFill>
              </a:rPr>
              <a:t>Moral consequences can be framed in terms of the potential for harm to any stakeholders in the decision.</a:t>
            </a:r>
          </a:p>
          <a:p>
            <a:r>
              <a:rPr lang="en-US" i="1" dirty="0">
                <a:solidFill>
                  <a:srgbClr val="000000"/>
                </a:solidFill>
              </a:rPr>
              <a:t>Stakeholders</a:t>
            </a:r>
            <a:r>
              <a:rPr lang="en-US" dirty="0">
                <a:solidFill>
                  <a:srgbClr val="000000"/>
                </a:solidFill>
              </a:rPr>
              <a:t> are people inside or outside of an organization who have the potential to be affected by organizational decisions.</a:t>
            </a:r>
            <a:endParaRPr lang="en-US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926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28600"/>
            <a:ext cx="7162800" cy="12192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00"/>
                </a:solidFill>
              </a:rPr>
              <a:t>Ethics in Organizations (continued)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76400"/>
            <a:ext cx="7162800" cy="4572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A large majority agree that unethical practices occur in business.</a:t>
            </a:r>
          </a:p>
          <a:p>
            <a:r>
              <a:rPr lang="en-US" dirty="0">
                <a:solidFill>
                  <a:srgbClr val="000000"/>
                </a:solidFill>
              </a:rPr>
              <a:t>A substantial number believe they have been pressured to compromise their own ethical standards when making organizational decisions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569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329885" y="304800"/>
            <a:ext cx="8204515" cy="91586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Causes of Unethical </a:t>
            </a:r>
            <a:r>
              <a:rPr lang="en-US" dirty="0" smtClean="0">
                <a:solidFill>
                  <a:srgbClr val="000000"/>
                </a:solidFill>
              </a:rPr>
              <a:t>Behaviour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425" y="1524000"/>
            <a:ext cx="8319975" cy="457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0000"/>
                </a:solidFill>
              </a:rPr>
              <a:t>Gain</a:t>
            </a:r>
          </a:p>
          <a:p>
            <a:pPr lvl="1">
              <a:lnSpc>
                <a:spcPct val="90000"/>
              </a:lnSpc>
            </a:pPr>
            <a:r>
              <a:rPr lang="en-US" dirty="0">
                <a:solidFill>
                  <a:srgbClr val="000000"/>
                </a:solidFill>
              </a:rPr>
              <a:t>The anticipation of healthy reinforcement for following an unethical course of action, especially if no punishment is expected.</a:t>
            </a: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0000"/>
                </a:solidFill>
              </a:rPr>
              <a:t>Role conflict </a:t>
            </a:r>
          </a:p>
          <a:p>
            <a:pPr lvl="1">
              <a:lnSpc>
                <a:spcPct val="90000"/>
              </a:lnSpc>
            </a:pPr>
            <a:r>
              <a:rPr lang="en-US" dirty="0">
                <a:solidFill>
                  <a:srgbClr val="000000"/>
                </a:solidFill>
              </a:rPr>
              <a:t>Many ethical dilemmas are actually forms of role conflict that get resolved in an unethical way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Competition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Stiff competition for scarce resources.</a:t>
            </a:r>
            <a:endParaRPr lang="en-US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955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00"/>
                </a:solidFill>
              </a:rPr>
              <a:t>Causes of Unethical Behaviour (continued)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Personality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Certain personality types are more prone to unethical behaviour </a:t>
            </a:r>
            <a:endParaRPr lang="en-US" b="1" dirty="0" smtClean="0">
              <a:solidFill>
                <a:srgbClr val="000000"/>
              </a:solidFill>
            </a:endParaRPr>
          </a:p>
          <a:p>
            <a:r>
              <a:rPr lang="en-US" b="1" dirty="0" smtClean="0">
                <a:solidFill>
                  <a:srgbClr val="000000"/>
                </a:solidFill>
              </a:rPr>
              <a:t>Organizational </a:t>
            </a:r>
            <a:r>
              <a:rPr lang="en-US" b="1" dirty="0">
                <a:solidFill>
                  <a:srgbClr val="000000"/>
                </a:solidFill>
              </a:rPr>
              <a:t>and Industry Culture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Aspects of an organization’s culture (and its subcultures) can influence ethics. 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Corporate cultures that reward unethical behaviour.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A culture of greed and exclusive focus on positive financial results.</a:t>
            </a:r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933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0243" name="Rectangle 1027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7315200" cy="152400"/>
          </a:xfrm>
        </p:spPr>
        <p:txBody>
          <a:bodyPr>
            <a:normAutofit fontScale="90000"/>
          </a:bodyPr>
          <a:lstStyle/>
          <a:p>
            <a:r>
              <a:rPr lang="en-CA" b="1"/>
              <a:t>Learning Objectives</a:t>
            </a:r>
          </a:p>
        </p:txBody>
      </p:sp>
      <p:sp>
        <p:nvSpPr>
          <p:cNvPr id="10244" name="Rectangle 1028"/>
          <p:cNvSpPr>
            <a:spLocks noGrp="1" noChangeArrowheads="1"/>
          </p:cNvSpPr>
          <p:nvPr>
            <p:ph type="body" idx="1"/>
          </p:nvPr>
        </p:nvSpPr>
        <p:spPr>
          <a:xfrm>
            <a:off x="280402" y="1219200"/>
            <a:ext cx="8634998" cy="4876800"/>
          </a:xfrm>
        </p:spPr>
        <p:txBody>
          <a:bodyPr>
            <a:normAutofit/>
          </a:bodyPr>
          <a:lstStyle/>
          <a:p>
            <a:pPr marL="457200" indent="-457200">
              <a:buFontTx/>
              <a:buAutoNum type="arabicPeriod"/>
            </a:pPr>
            <a:r>
              <a:rPr lang="en-CA" dirty="0">
                <a:solidFill>
                  <a:srgbClr val="000000"/>
                </a:solidFill>
              </a:rPr>
              <a:t>Define </a:t>
            </a:r>
            <a:r>
              <a:rPr lang="en-CA" i="1" dirty="0">
                <a:solidFill>
                  <a:srgbClr val="000000"/>
                </a:solidFill>
              </a:rPr>
              <a:t>power</a:t>
            </a:r>
            <a:r>
              <a:rPr lang="en-CA" dirty="0">
                <a:solidFill>
                  <a:srgbClr val="000000"/>
                </a:solidFill>
              </a:rPr>
              <a:t> and review the bases of individual power.</a:t>
            </a:r>
          </a:p>
          <a:p>
            <a:pPr marL="457200" indent="-457200">
              <a:buFontTx/>
              <a:buAutoNum type="arabicPeriod"/>
            </a:pPr>
            <a:r>
              <a:rPr lang="en-CA" dirty="0">
                <a:solidFill>
                  <a:srgbClr val="000000"/>
                </a:solidFill>
              </a:rPr>
              <a:t>Explain how people obtain power in organizations.</a:t>
            </a:r>
          </a:p>
          <a:p>
            <a:pPr marL="457200" indent="-457200">
              <a:buFontTx/>
              <a:buAutoNum type="arabicPeriod"/>
            </a:pPr>
            <a:r>
              <a:rPr lang="en-CA" dirty="0">
                <a:solidFill>
                  <a:srgbClr val="000000"/>
                </a:solidFill>
              </a:rPr>
              <a:t>Discuss the concept of </a:t>
            </a:r>
            <a:r>
              <a:rPr lang="en-CA" i="1" dirty="0" smtClean="0">
                <a:solidFill>
                  <a:srgbClr val="000000"/>
                </a:solidFill>
              </a:rPr>
              <a:t>empowerment.</a:t>
            </a:r>
          </a:p>
          <a:p>
            <a:pPr marL="457200" indent="-457200">
              <a:buFontTx/>
              <a:buAutoNum type="arabicPeriod"/>
            </a:pPr>
            <a:r>
              <a:rPr lang="en-CA" dirty="0" smtClean="0">
                <a:solidFill>
                  <a:srgbClr val="000000"/>
                </a:solidFill>
              </a:rPr>
              <a:t>Explain </a:t>
            </a:r>
            <a:r>
              <a:rPr lang="en-CA" i="1" dirty="0" smtClean="0">
                <a:solidFill>
                  <a:srgbClr val="000000"/>
                </a:solidFill>
              </a:rPr>
              <a:t>strategic contingencies</a:t>
            </a:r>
            <a:r>
              <a:rPr lang="en-CA" dirty="0" smtClean="0">
                <a:solidFill>
                  <a:srgbClr val="000000"/>
                </a:solidFill>
              </a:rPr>
              <a:t> and discuss how subunits obtain power.</a:t>
            </a:r>
          </a:p>
          <a:p>
            <a:pPr marL="457200" indent="-457200">
              <a:buFontTx/>
              <a:buAutoNum type="arabicPeriod"/>
            </a:pPr>
            <a:r>
              <a:rPr lang="en-CA" dirty="0" smtClean="0">
                <a:solidFill>
                  <a:srgbClr val="000000"/>
                </a:solidFill>
              </a:rPr>
              <a:t>Define </a:t>
            </a:r>
            <a:r>
              <a:rPr lang="en-CA" i="1" dirty="0" smtClean="0">
                <a:solidFill>
                  <a:srgbClr val="000000"/>
                </a:solidFill>
              </a:rPr>
              <a:t>ethics</a:t>
            </a:r>
            <a:r>
              <a:rPr lang="en-CA" dirty="0" smtClean="0">
                <a:solidFill>
                  <a:srgbClr val="000000"/>
                </a:solidFill>
              </a:rPr>
              <a:t> and review the ethical dilemmas that managers face.</a:t>
            </a:r>
          </a:p>
          <a:p>
            <a:pPr marL="457200" indent="-457200">
              <a:buFontTx/>
              <a:buAutoNum type="arabicPeriod"/>
            </a:pPr>
            <a:endParaRPr lang="en-CA" dirty="0" smtClean="0">
              <a:solidFill>
                <a:srgbClr val="FF0000"/>
              </a:solidFill>
            </a:endParaRPr>
          </a:p>
          <a:p>
            <a:pPr marL="457200" indent="-457200">
              <a:buFontTx/>
              <a:buAutoNum type="arabicPeriod"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02176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What Is Power?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>
                <a:solidFill>
                  <a:srgbClr val="000000"/>
                </a:solidFill>
              </a:rPr>
              <a:t>Power</a:t>
            </a:r>
            <a:r>
              <a:rPr lang="en-US" dirty="0">
                <a:solidFill>
                  <a:srgbClr val="000000"/>
                </a:solidFill>
              </a:rPr>
              <a:t> is the capacity to influence others who are in a state of dependence.</a:t>
            </a:r>
          </a:p>
          <a:p>
            <a:r>
              <a:rPr lang="en-US" dirty="0">
                <a:solidFill>
                  <a:srgbClr val="000000"/>
                </a:solidFill>
              </a:rPr>
              <a:t>It is not always perceived or exercised.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Power </a:t>
            </a:r>
            <a:r>
              <a:rPr lang="en-US" dirty="0">
                <a:solidFill>
                  <a:srgbClr val="000000"/>
                </a:solidFill>
              </a:rPr>
              <a:t>can flow in any direction in an organization.</a:t>
            </a:r>
          </a:p>
          <a:p>
            <a:r>
              <a:rPr lang="en-US" dirty="0">
                <a:solidFill>
                  <a:srgbClr val="000000"/>
                </a:solidFill>
              </a:rPr>
              <a:t>Power applies to both individuals and groups.</a:t>
            </a:r>
          </a:p>
        </p:txBody>
      </p:sp>
    </p:spTree>
    <p:extLst>
      <p:ext uri="{BB962C8B-B14F-4D97-AF65-F5344CB8AC3E}">
        <p14:creationId xmlns:p14="http://schemas.microsoft.com/office/powerpoint/2010/main" val="1532382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268"/>
            <a:ext cx="8229600" cy="676258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00"/>
                </a:solidFill>
              </a:rPr>
              <a:t>The Bases of Individual Power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23578"/>
            <a:ext cx="9144000" cy="5682259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Power can be found in the </a:t>
            </a:r>
            <a:r>
              <a:rPr lang="en-US" sz="2400" i="1" dirty="0">
                <a:solidFill>
                  <a:srgbClr val="000000"/>
                </a:solidFill>
              </a:rPr>
              <a:t>position</a:t>
            </a:r>
            <a:r>
              <a:rPr lang="en-US" sz="2400" dirty="0">
                <a:solidFill>
                  <a:srgbClr val="000000"/>
                </a:solidFill>
              </a:rPr>
              <a:t> one occupies in an organization or the </a:t>
            </a:r>
            <a:r>
              <a:rPr lang="en-US" sz="2400" i="1" dirty="0">
                <a:solidFill>
                  <a:srgbClr val="000000"/>
                </a:solidFill>
              </a:rPr>
              <a:t>resources</a:t>
            </a:r>
            <a:r>
              <a:rPr lang="en-US" sz="2400" dirty="0">
                <a:solidFill>
                  <a:srgbClr val="000000"/>
                </a:solidFill>
              </a:rPr>
              <a:t> that one is able to command.</a:t>
            </a:r>
          </a:p>
          <a:p>
            <a:r>
              <a:rPr lang="en-US" sz="2400" dirty="0">
                <a:solidFill>
                  <a:srgbClr val="000000"/>
                </a:solidFill>
              </a:rPr>
              <a:t>There are five bases of individual power: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</a:rPr>
              <a:t>Legitimate </a:t>
            </a:r>
            <a:r>
              <a:rPr lang="en-US" sz="2400" b="1" dirty="0" smtClean="0">
                <a:solidFill>
                  <a:srgbClr val="000000"/>
                </a:solidFill>
              </a:rPr>
              <a:t>power </a:t>
            </a:r>
            <a:r>
              <a:rPr lang="en-US" sz="2400" dirty="0" smtClean="0">
                <a:solidFill>
                  <a:srgbClr val="000000"/>
                </a:solidFill>
              </a:rPr>
              <a:t>(</a:t>
            </a:r>
            <a:r>
              <a:rPr lang="en-US" sz="2400" dirty="0" smtClean="0">
                <a:solidFill>
                  <a:srgbClr val="000000"/>
                </a:solidFill>
              </a:rPr>
              <a:t>Power derived from a person’s position or job in an organization)</a:t>
            </a:r>
            <a:endParaRPr lang="en-US" sz="2400" dirty="0">
              <a:solidFill>
                <a:srgbClr val="000000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</a:rPr>
              <a:t>Reward </a:t>
            </a:r>
            <a:r>
              <a:rPr lang="en-US" sz="2400" b="1" dirty="0" smtClean="0">
                <a:solidFill>
                  <a:srgbClr val="000000"/>
                </a:solidFill>
              </a:rPr>
              <a:t>power </a:t>
            </a:r>
            <a:r>
              <a:rPr lang="en-US" sz="2400" dirty="0" smtClean="0">
                <a:solidFill>
                  <a:srgbClr val="000000"/>
                </a:solidFill>
              </a:rPr>
              <a:t>(</a:t>
            </a:r>
            <a:r>
              <a:rPr lang="en-US" sz="2400" dirty="0" smtClean="0">
                <a:solidFill>
                  <a:srgbClr val="000000"/>
                </a:solidFill>
              </a:rPr>
              <a:t>Power derived from the ability to provide positive outcomes and prevent negative outcomes.)</a:t>
            </a:r>
            <a:endParaRPr lang="en-US" sz="2400" dirty="0">
              <a:solidFill>
                <a:srgbClr val="000000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</a:rPr>
              <a:t>Coercive </a:t>
            </a:r>
            <a:r>
              <a:rPr lang="en-US" sz="2400" b="1" dirty="0" smtClean="0">
                <a:solidFill>
                  <a:srgbClr val="000000"/>
                </a:solidFill>
              </a:rPr>
              <a:t>power </a:t>
            </a:r>
            <a:r>
              <a:rPr lang="en-US" sz="2400" dirty="0" smtClean="0">
                <a:solidFill>
                  <a:srgbClr val="000000"/>
                </a:solidFill>
              </a:rPr>
              <a:t>(</a:t>
            </a:r>
            <a:r>
              <a:rPr lang="en-US" sz="2400" dirty="0" smtClean="0">
                <a:solidFill>
                  <a:srgbClr val="000000"/>
                </a:solidFill>
              </a:rPr>
              <a:t>Power derived from the use of punishment and threat)</a:t>
            </a:r>
            <a:endParaRPr lang="en-US" sz="2400" dirty="0">
              <a:solidFill>
                <a:srgbClr val="000000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</a:rPr>
              <a:t>Referent </a:t>
            </a:r>
            <a:r>
              <a:rPr lang="en-US" sz="2400" b="1" dirty="0" smtClean="0">
                <a:solidFill>
                  <a:srgbClr val="000000"/>
                </a:solidFill>
              </a:rPr>
              <a:t>power </a:t>
            </a:r>
            <a:r>
              <a:rPr lang="en-US" sz="2400" dirty="0" smtClean="0">
                <a:solidFill>
                  <a:srgbClr val="000000"/>
                </a:solidFill>
              </a:rPr>
              <a:t>(</a:t>
            </a:r>
            <a:r>
              <a:rPr lang="en-US" sz="2400" dirty="0" smtClean="0">
                <a:solidFill>
                  <a:srgbClr val="000000"/>
                </a:solidFill>
              </a:rPr>
              <a:t>Power derived from being well liked by others.)</a:t>
            </a:r>
            <a:endParaRPr lang="en-US" sz="2400" dirty="0">
              <a:solidFill>
                <a:srgbClr val="000000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</a:rPr>
              <a:t>Expert </a:t>
            </a:r>
            <a:r>
              <a:rPr lang="en-US" sz="2400" b="1" dirty="0" smtClean="0">
                <a:solidFill>
                  <a:srgbClr val="000000"/>
                </a:solidFill>
              </a:rPr>
              <a:t>power </a:t>
            </a:r>
            <a:r>
              <a:rPr lang="en-US" sz="2400" dirty="0" smtClean="0">
                <a:solidFill>
                  <a:srgbClr val="000000"/>
                </a:solidFill>
              </a:rPr>
              <a:t>(</a:t>
            </a:r>
            <a:r>
              <a:rPr lang="en-US" sz="2400" dirty="0" smtClean="0">
                <a:solidFill>
                  <a:srgbClr val="000000"/>
                </a:solidFill>
              </a:rPr>
              <a:t>Power derived from having special information or expertise that is valued by an organization. Of all the bases of power, expertise is most consistently associated with employee effectiveness.)</a:t>
            </a:r>
          </a:p>
        </p:txBody>
      </p:sp>
    </p:spTree>
    <p:extLst>
      <p:ext uri="{BB962C8B-B14F-4D97-AF65-F5344CB8AC3E}">
        <p14:creationId xmlns:p14="http://schemas.microsoft.com/office/powerpoint/2010/main" val="3142575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0302" y="380999"/>
            <a:ext cx="8449695" cy="938639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00"/>
                </a:solidFill>
              </a:rPr>
              <a:t>Employee Responses to Bases of Power</a:t>
            </a:r>
          </a:p>
        </p:txBody>
      </p:sp>
      <p:pic>
        <p:nvPicPr>
          <p:cNvPr id="58373" name="Picture 5" descr="slide12-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02" y="1105198"/>
            <a:ext cx="8874161" cy="509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590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How Do People Obtain Power?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How do people </a:t>
            </a:r>
            <a:r>
              <a:rPr lang="en-US" i="1" dirty="0">
                <a:solidFill>
                  <a:srgbClr val="000000"/>
                </a:solidFill>
              </a:rPr>
              <a:t>get </a:t>
            </a:r>
            <a:r>
              <a:rPr lang="en-US" dirty="0">
                <a:solidFill>
                  <a:srgbClr val="000000"/>
                </a:solidFill>
              </a:rPr>
              <a:t>power?</a:t>
            </a:r>
          </a:p>
          <a:p>
            <a:r>
              <a:rPr lang="en-US" dirty="0">
                <a:solidFill>
                  <a:srgbClr val="000000"/>
                </a:solidFill>
              </a:rPr>
              <a:t>People obtain power in organizations by doing certain activities and developing informal relationships with the right people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Doing the Right Things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Cultivating the Right People</a:t>
            </a:r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14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1. Doing </a:t>
            </a:r>
            <a:r>
              <a:rPr lang="en-US" dirty="0">
                <a:solidFill>
                  <a:srgbClr val="000000"/>
                </a:solidFill>
              </a:rPr>
              <a:t>the Right Things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Extraordinary Activities</a:t>
            </a:r>
          </a:p>
          <a:p>
            <a:pPr lvl="1"/>
            <a:r>
              <a:rPr lang="en-US" dirty="0"/>
              <a:t>Excellent performance in </a:t>
            </a:r>
            <a:r>
              <a:rPr lang="en-US" i="1" dirty="0"/>
              <a:t>unusual</a:t>
            </a:r>
            <a:r>
              <a:rPr lang="en-US" dirty="0"/>
              <a:t> or </a:t>
            </a:r>
            <a:r>
              <a:rPr lang="en-US" i="1" dirty="0"/>
              <a:t>non-routine</a:t>
            </a:r>
            <a:r>
              <a:rPr lang="en-US" dirty="0"/>
              <a:t> activities.</a:t>
            </a:r>
          </a:p>
          <a:p>
            <a:r>
              <a:rPr lang="en-US" b="1" dirty="0"/>
              <a:t>Highly Visible</a:t>
            </a:r>
          </a:p>
          <a:p>
            <a:pPr lvl="1"/>
            <a:r>
              <a:rPr lang="en-US" dirty="0"/>
              <a:t>Activities must be visible to others and publicized.</a:t>
            </a:r>
          </a:p>
          <a:p>
            <a:r>
              <a:rPr lang="en-US" b="1" dirty="0"/>
              <a:t>Relevant Activities</a:t>
            </a:r>
          </a:p>
          <a:p>
            <a:pPr lvl="1"/>
            <a:r>
              <a:rPr lang="en-US" dirty="0"/>
              <a:t>Relevant to the solution of important organizational problems.</a:t>
            </a:r>
          </a:p>
        </p:txBody>
      </p:sp>
    </p:spTree>
    <p:extLst>
      <p:ext uri="{BB962C8B-B14F-4D97-AF65-F5344CB8AC3E}">
        <p14:creationId xmlns:p14="http://schemas.microsoft.com/office/powerpoint/2010/main" val="801333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2. Cultivating </a:t>
            </a:r>
            <a:r>
              <a:rPr lang="en-US" dirty="0">
                <a:solidFill>
                  <a:srgbClr val="000000"/>
                </a:solidFill>
              </a:rPr>
              <a:t>the Right People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752600"/>
            <a:ext cx="7162800" cy="4572000"/>
          </a:xfrm>
        </p:spPr>
        <p:txBody>
          <a:bodyPr/>
          <a:lstStyle/>
          <a:p>
            <a:r>
              <a:rPr lang="en-US" b="1"/>
              <a:t>Outsiders</a:t>
            </a:r>
          </a:p>
          <a:p>
            <a:pPr lvl="1"/>
            <a:r>
              <a:rPr lang="en-US"/>
              <a:t>Establishing good relationships with key people outside of one’s organization.</a:t>
            </a:r>
          </a:p>
          <a:p>
            <a:r>
              <a:rPr lang="en-US" b="1"/>
              <a:t>Subordinates</a:t>
            </a:r>
          </a:p>
          <a:p>
            <a:pPr lvl="1"/>
            <a:r>
              <a:rPr lang="en-US"/>
              <a:t>Being closely identified with certain up-and-coming subordinates.</a:t>
            </a:r>
          </a:p>
          <a:p>
            <a:pPr lvl="1"/>
            <a:r>
              <a:rPr lang="en-US"/>
              <a:t>Being backed by a cohesive team.</a:t>
            </a:r>
          </a:p>
        </p:txBody>
      </p:sp>
    </p:spTree>
    <p:extLst>
      <p:ext uri="{BB962C8B-B14F-4D97-AF65-F5344CB8AC3E}">
        <p14:creationId xmlns:p14="http://schemas.microsoft.com/office/powerpoint/2010/main" val="2477227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Empowerment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>
                <a:solidFill>
                  <a:srgbClr val="000000"/>
                </a:solidFill>
              </a:rPr>
              <a:t>Empowerment</a:t>
            </a:r>
            <a:r>
              <a:rPr lang="en-US" dirty="0">
                <a:solidFill>
                  <a:srgbClr val="000000"/>
                </a:solidFill>
              </a:rPr>
              <a:t> means giving people the authority, opportunity, and motivation to take initiative and solve organizational problems.</a:t>
            </a:r>
          </a:p>
          <a:p>
            <a:r>
              <a:rPr lang="en-US" dirty="0">
                <a:solidFill>
                  <a:srgbClr val="000000"/>
                </a:solidFill>
              </a:rPr>
              <a:t>People who are empowered have a strong sense of self-efficacy.</a:t>
            </a:r>
          </a:p>
          <a:p>
            <a:r>
              <a:rPr lang="en-US" dirty="0">
                <a:solidFill>
                  <a:srgbClr val="000000"/>
                </a:solidFill>
              </a:rPr>
              <a:t>Empowering lower-level employees can be critical in service organizations.</a:t>
            </a:r>
          </a:p>
          <a:p>
            <a:r>
              <a:rPr lang="en-US" dirty="0">
                <a:solidFill>
                  <a:srgbClr val="000000"/>
                </a:solidFill>
              </a:rPr>
              <a:t>Empowerment fosters job satisfaction and high performance.</a:t>
            </a:r>
          </a:p>
          <a:p>
            <a:pPr>
              <a:buFontTx/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30679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780</Words>
  <Application>Microsoft Macintosh PowerPoint</Application>
  <PresentationFormat>On-screen Show (4:3)</PresentationFormat>
  <Paragraphs>91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Chapter 12</vt:lpstr>
      <vt:lpstr>Learning Objectives</vt:lpstr>
      <vt:lpstr>What Is Power?</vt:lpstr>
      <vt:lpstr>The Bases of Individual Power</vt:lpstr>
      <vt:lpstr>Employee Responses to Bases of Power</vt:lpstr>
      <vt:lpstr>How Do People Obtain Power?</vt:lpstr>
      <vt:lpstr>1. Doing the Right Things</vt:lpstr>
      <vt:lpstr>2. Cultivating the Right People</vt:lpstr>
      <vt:lpstr>Empowerment</vt:lpstr>
      <vt:lpstr>Controlling Strategic Contingencies </vt:lpstr>
      <vt:lpstr>*we discussed, but wasn’t on class powerpoint* Machiavellianism</vt:lpstr>
      <vt:lpstr>Ethics in Organizations</vt:lpstr>
      <vt:lpstr>Ethics in Organizations (continued)</vt:lpstr>
      <vt:lpstr>Causes of Unethical Behaviour</vt:lpstr>
      <vt:lpstr>Causes of Unethical Behaviour (continued)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12</dc:title>
  <dc:creator>Rhianna Hardy</dc:creator>
  <cp:lastModifiedBy>Rhianna Hardy</cp:lastModifiedBy>
  <cp:revision>5</cp:revision>
  <dcterms:created xsi:type="dcterms:W3CDTF">2012-11-17T20:32:30Z</dcterms:created>
  <dcterms:modified xsi:type="dcterms:W3CDTF">2012-11-17T20:46:55Z</dcterms:modified>
</cp:coreProperties>
</file>