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4" r:id="rId1"/>
  </p:sldMasterIdLst>
  <p:notesMasterIdLst>
    <p:notesMasterId r:id="rId29"/>
  </p:notesMasterIdLst>
  <p:sldIdLst>
    <p:sldId id="302" r:id="rId2"/>
    <p:sldId id="304" r:id="rId3"/>
    <p:sldId id="303" r:id="rId4"/>
    <p:sldId id="306" r:id="rId5"/>
    <p:sldId id="307" r:id="rId6"/>
    <p:sldId id="305" r:id="rId7"/>
    <p:sldId id="309" r:id="rId8"/>
    <p:sldId id="308" r:id="rId9"/>
    <p:sldId id="310" r:id="rId10"/>
    <p:sldId id="311" r:id="rId11"/>
    <p:sldId id="312" r:id="rId12"/>
    <p:sldId id="292" r:id="rId13"/>
    <p:sldId id="298" r:id="rId14"/>
    <p:sldId id="299" r:id="rId15"/>
    <p:sldId id="300" r:id="rId16"/>
    <p:sldId id="301" r:id="rId17"/>
    <p:sldId id="296" r:id="rId18"/>
    <p:sldId id="294" r:id="rId19"/>
    <p:sldId id="295" r:id="rId20"/>
    <p:sldId id="313" r:id="rId21"/>
    <p:sldId id="314" r:id="rId22"/>
    <p:sldId id="315" r:id="rId23"/>
    <p:sldId id="316" r:id="rId24"/>
    <p:sldId id="317" r:id="rId25"/>
    <p:sldId id="318" r:id="rId26"/>
    <p:sldId id="319" r:id="rId27"/>
    <p:sldId id="320"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0CA559D1-5CB9-4D33-A8F9-2DB05F155956}">
          <p14:sldIdLst>
            <p14:sldId id="302"/>
            <p14:sldId id="304"/>
            <p14:sldId id="303"/>
            <p14:sldId id="306"/>
            <p14:sldId id="307"/>
            <p14:sldId id="305"/>
            <p14:sldId id="309"/>
            <p14:sldId id="308"/>
            <p14:sldId id="310"/>
            <p14:sldId id="311"/>
            <p14:sldId id="312"/>
            <p14:sldId id="292"/>
            <p14:sldId id="298"/>
            <p14:sldId id="299"/>
            <p14:sldId id="300"/>
            <p14:sldId id="301"/>
            <p14:sldId id="296"/>
            <p14:sldId id="294"/>
            <p14:sldId id="295"/>
            <p14:sldId id="313"/>
            <p14:sldId id="314"/>
            <p14:sldId id="315"/>
            <p14:sldId id="316"/>
            <p14:sldId id="317"/>
            <p14:sldId id="318"/>
            <p14:sldId id="319"/>
            <p14:sldId id="32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69" autoAdjust="0"/>
    <p:restoredTop sz="94660"/>
  </p:normalViewPr>
  <p:slideViewPr>
    <p:cSldViewPr>
      <p:cViewPr varScale="1">
        <p:scale>
          <a:sx n="106" d="100"/>
          <a:sy n="106" d="100"/>
        </p:scale>
        <p:origin x="121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54F959-BC6A-4263-B5CC-71FF0BAB0148}" type="datetimeFigureOut">
              <a:rPr lang="en-CA" smtClean="0"/>
              <a:t>13/06/2016</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F10EAD-CF6F-4899-A271-14D2F46BD02D}" type="slidenum">
              <a:rPr lang="en-CA" smtClean="0"/>
              <a:t>‹#›</a:t>
            </a:fld>
            <a:endParaRPr lang="en-CA"/>
          </a:p>
        </p:txBody>
      </p:sp>
    </p:spTree>
    <p:extLst>
      <p:ext uri="{BB962C8B-B14F-4D97-AF65-F5344CB8AC3E}">
        <p14:creationId xmlns:p14="http://schemas.microsoft.com/office/powerpoint/2010/main" val="3806081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CA"/>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6/13/2016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560780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6/13/2016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2727921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CA"/>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E80666-FB37-4B36-9149-507F3B0178E3}" type="datetimeFigureOut">
              <a:rPr lang="en-US" smtClean="0"/>
              <a:pPr/>
              <a:t>6/13/2016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63985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28E80666-FB37-4B36-9149-507F3B0178E3}" type="datetimeFigureOut">
              <a:rPr lang="en-US" smtClean="0"/>
              <a:pPr/>
              <a:t>6/13/2016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325390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28E80666-FB37-4B36-9149-507F3B0178E3}" type="datetimeFigureOut">
              <a:rPr lang="en-US" smtClean="0"/>
              <a:pPr/>
              <a:t>6/13/2016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830127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8E80666-FB37-4B36-9149-507F3B0178E3}" type="datetimeFigureOut">
              <a:rPr lang="en-US" smtClean="0"/>
              <a:pPr/>
              <a:t>6/13/2016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1298011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E80666-FB37-4B36-9149-507F3B0178E3}" type="datetimeFigureOut">
              <a:rPr lang="en-US" smtClean="0"/>
              <a:pPr/>
              <a:t>6/13/2016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113258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CA"/>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E80666-FB37-4B36-9149-507F3B0178E3}" type="datetimeFigureOut">
              <a:rPr lang="en-US" smtClean="0"/>
              <a:pPr/>
              <a:t>6/13/2016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154960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CA"/>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CA"/>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E80666-FB37-4B36-9149-507F3B0178E3}" type="datetimeFigureOut">
              <a:rPr lang="en-US" smtClean="0"/>
              <a:pPr/>
              <a:t>6/13/2016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3127429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6/13/2016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2291831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6/13/2016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94146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28E80666-FB37-4B36-9149-507F3B0178E3}" type="datetimeFigureOut">
              <a:rPr lang="en-US" smtClean="0"/>
              <a:pPr/>
              <a:t>6/13/2016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7E63A33-8271-4DD0-9C48-789913D7C115}" type="slidenum">
              <a:rPr lang="en-US" smtClean="0"/>
              <a:pPr/>
              <a:t>‹#›</a:t>
            </a:fld>
            <a:endParaRPr lang="en-US" dirty="0"/>
          </a:p>
        </p:txBody>
      </p:sp>
    </p:spTree>
    <p:extLst>
      <p:ext uri="{BB962C8B-B14F-4D97-AF65-F5344CB8AC3E}">
        <p14:creationId xmlns:p14="http://schemas.microsoft.com/office/powerpoint/2010/main" val="4257401497"/>
      </p:ext>
    </p:extLst>
  </p:cSld>
  <p:clrMap bg1="lt1" tx1="dk1" bg2="lt2" tx2="dk2" accent1="accent1" accent2="accent2" accent3="accent3" accent4="accent4" accent5="accent5" accent6="accent6" hlink="hlink" folHlink="folHlink"/>
  <p:sldLayoutIdLst>
    <p:sldLayoutId id="2147484015" r:id="rId1"/>
    <p:sldLayoutId id="2147484016" r:id="rId2"/>
    <p:sldLayoutId id="2147484017" r:id="rId3"/>
    <p:sldLayoutId id="2147484018" r:id="rId4"/>
    <p:sldLayoutId id="2147484019" r:id="rId5"/>
    <p:sldLayoutId id="2147484020" r:id="rId6"/>
    <p:sldLayoutId id="2147484021" r:id="rId7"/>
    <p:sldLayoutId id="2147484022" r:id="rId8"/>
    <p:sldLayoutId id="2147484023" r:id="rId9"/>
    <p:sldLayoutId id="2147484024" r:id="rId10"/>
    <p:sldLayoutId id="214748402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45719"/>
          </a:xfrm>
        </p:spPr>
        <p:txBody>
          <a:bodyPr>
            <a:normAutofit fontScale="90000"/>
          </a:bodyPr>
          <a:lstStyle/>
          <a:p>
            <a:endParaRPr lang="en-CA" dirty="0"/>
          </a:p>
        </p:txBody>
      </p:sp>
      <p:sp>
        <p:nvSpPr>
          <p:cNvPr id="3" name="Content Placeholder 2"/>
          <p:cNvSpPr>
            <a:spLocks noGrp="1"/>
          </p:cNvSpPr>
          <p:nvPr>
            <p:ph idx="1"/>
          </p:nvPr>
        </p:nvSpPr>
        <p:spPr>
          <a:xfrm>
            <a:off x="467544" y="548680"/>
            <a:ext cx="7886700" cy="8580611"/>
          </a:xfrm>
        </p:spPr>
        <p:txBody>
          <a:bodyPr/>
          <a:lstStyle/>
          <a:p>
            <a:pPr marL="0" indent="0">
              <a:buNone/>
            </a:pPr>
            <a:r>
              <a:rPr lang="en-CA" dirty="0"/>
              <a:t>We’ll approach this poem in </a:t>
            </a:r>
            <a:r>
              <a:rPr lang="en-CA" dirty="0" smtClean="0"/>
              <a:t>four steps</a:t>
            </a:r>
            <a:r>
              <a:rPr lang="en-CA" dirty="0"/>
              <a:t>:</a:t>
            </a:r>
            <a:br>
              <a:rPr lang="en-CA" dirty="0"/>
            </a:br>
            <a:r>
              <a:rPr lang="en-CA" dirty="0"/>
              <a:t/>
            </a:r>
            <a:br>
              <a:rPr lang="en-CA" dirty="0"/>
            </a:br>
            <a:r>
              <a:rPr lang="en-CA" dirty="0" smtClean="0"/>
              <a:t>1. What </a:t>
            </a:r>
            <a:r>
              <a:rPr lang="en-CA" dirty="0"/>
              <a:t>is “Ode on a Grecian Urn” about</a:t>
            </a:r>
            <a:r>
              <a:rPr lang="en-CA" dirty="0" smtClean="0"/>
              <a:t>? That is, what sort of an object is he talking about? What do Grecian urns look like?</a:t>
            </a:r>
          </a:p>
          <a:p>
            <a:pPr marL="0" indent="0">
              <a:buNone/>
            </a:pPr>
            <a:r>
              <a:rPr lang="en-CA" dirty="0" smtClean="0"/>
              <a:t>2. Any other basic problems of vocabulary or cultural references that are puzzling. Did you spot the typo?</a:t>
            </a:r>
          </a:p>
          <a:p>
            <a:pPr marL="0" indent="0">
              <a:buNone/>
            </a:pPr>
            <a:r>
              <a:rPr lang="en-CA" dirty="0" smtClean="0"/>
              <a:t>3. What is an ode and what kind of an ode is this? The genre, the Romantic lyric or meditative Romantic lyric. How does it work? Why did it annoy some people? This approach may help us look for  a certain pattern in the poem, like a dramatic arc.</a:t>
            </a:r>
          </a:p>
          <a:p>
            <a:pPr marL="0" indent="0">
              <a:buNone/>
            </a:pPr>
            <a:r>
              <a:rPr lang="en-CA" dirty="0" smtClean="0"/>
              <a:t>4. Finally, we will consider two other poems that either rework </a:t>
            </a:r>
            <a:r>
              <a:rPr lang="en-CA" dirty="0"/>
              <a:t>“Ode on a Grecian Urn” </a:t>
            </a:r>
            <a:r>
              <a:rPr lang="en-CA" dirty="0" smtClean="0"/>
              <a:t>or explore somewhat analogous themes. (Deciding exactly what those themes are is the key to this exercise.)</a:t>
            </a:r>
          </a:p>
          <a:p>
            <a:pPr marL="0" indent="0">
              <a:buNone/>
            </a:pPr>
            <a:endParaRPr lang="en-CA" dirty="0" smtClean="0"/>
          </a:p>
          <a:p>
            <a:pPr marL="0" indent="0">
              <a:buNone/>
            </a:pPr>
            <a:endParaRPr lang="en-CA" dirty="0"/>
          </a:p>
        </p:txBody>
      </p:sp>
    </p:spTree>
    <p:extLst>
      <p:ext uri="{BB962C8B-B14F-4D97-AF65-F5344CB8AC3E}">
        <p14:creationId xmlns:p14="http://schemas.microsoft.com/office/powerpoint/2010/main" val="36960456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a:t>A Grecian Urn, like the </a:t>
            </a:r>
            <a:r>
              <a:rPr lang="en-CA" dirty="0" err="1" smtClean="0"/>
              <a:t>Sosibios</a:t>
            </a:r>
            <a:r>
              <a:rPr lang="en-CA" dirty="0" smtClean="0"/>
              <a:t> vase in the Louvre (ca. 200 </a:t>
            </a:r>
            <a:r>
              <a:rPr lang="en-CA" dirty="0"/>
              <a:t>B</a:t>
            </a:r>
            <a:r>
              <a:rPr lang="en-CA" dirty="0" smtClean="0"/>
              <a:t>.C.)</a:t>
            </a:r>
            <a:r>
              <a:rPr lang="en-CA" dirty="0"/>
              <a:t/>
            </a:r>
            <a:br>
              <a:rPr lang="en-CA" dirty="0"/>
            </a:br>
            <a:endParaRPr lang="en-CA" dirty="0"/>
          </a:p>
        </p:txBody>
      </p:sp>
      <p:sp>
        <p:nvSpPr>
          <p:cNvPr id="3" name="Content Placeholder 2"/>
          <p:cNvSpPr>
            <a:spLocks noGrp="1"/>
          </p:cNvSpPr>
          <p:nvPr>
            <p:ph idx="1"/>
          </p:nvPr>
        </p:nvSpPr>
        <p:spPr/>
        <p:txBody>
          <a:bodyPr>
            <a:normAutofit/>
          </a:bodyPr>
          <a:lstStyle/>
          <a:p>
            <a:pPr marL="0" indent="0">
              <a:buNone/>
            </a:pPr>
            <a:r>
              <a:rPr lang="en-CA" sz="2800" dirty="0" smtClean="0"/>
              <a:t>Keats saw prints of the vase and copied one of them.</a:t>
            </a:r>
            <a:endParaRPr lang="en-CA" sz="2800" dirty="0"/>
          </a:p>
        </p:txBody>
      </p:sp>
    </p:spTree>
    <p:extLst>
      <p:ext uri="{BB962C8B-B14F-4D97-AF65-F5344CB8AC3E}">
        <p14:creationId xmlns:p14="http://schemas.microsoft.com/office/powerpoint/2010/main" val="28064843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376" y="1268760"/>
            <a:ext cx="2857500" cy="24003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548680"/>
            <a:ext cx="2971800" cy="419100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81967" y="1124744"/>
            <a:ext cx="2457450" cy="2857500"/>
          </a:xfrm>
          <a:prstGeom prst="rect">
            <a:avLst/>
          </a:prstGeom>
        </p:spPr>
      </p:pic>
    </p:spTree>
    <p:extLst>
      <p:ext uri="{BB962C8B-B14F-4D97-AF65-F5344CB8AC3E}">
        <p14:creationId xmlns:p14="http://schemas.microsoft.com/office/powerpoint/2010/main" val="2453340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 Keats also saw the Elgin marbles (ca. 500 B.C., taken by Lord Elgin in 1801) in the British Museum</a:t>
            </a:r>
            <a:endParaRPr lang="en-CA" dirty="0"/>
          </a:p>
        </p:txBody>
      </p:sp>
      <p:sp>
        <p:nvSpPr>
          <p:cNvPr id="3" name="Content Placeholder 2"/>
          <p:cNvSpPr>
            <a:spLocks noGrp="1"/>
          </p:cNvSpPr>
          <p:nvPr>
            <p:ph idx="1"/>
          </p:nvPr>
        </p:nvSpPr>
        <p:spPr/>
        <p:txBody>
          <a:bodyPr>
            <a:normAutofit/>
          </a:bodyPr>
          <a:lstStyle/>
          <a:p>
            <a:pPr marL="0" indent="0">
              <a:buNone/>
            </a:pPr>
            <a:r>
              <a:rPr lang="en-CA" sz="2800" dirty="0" smtClean="0"/>
              <a:t> .</a:t>
            </a:r>
            <a:endParaRPr lang="en-CA" sz="2800" dirty="0"/>
          </a:p>
        </p:txBody>
      </p:sp>
    </p:spTree>
    <p:extLst>
      <p:ext uri="{BB962C8B-B14F-4D97-AF65-F5344CB8AC3E}">
        <p14:creationId xmlns:p14="http://schemas.microsoft.com/office/powerpoint/2010/main" val="36429093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559928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000" y="965200"/>
            <a:ext cx="7874000" cy="4927600"/>
          </a:xfrm>
          <a:prstGeom prst="rect">
            <a:avLst/>
          </a:prstGeom>
        </p:spPr>
      </p:pic>
    </p:spTree>
    <p:extLst>
      <p:ext uri="{BB962C8B-B14F-4D97-AF65-F5344CB8AC3E}">
        <p14:creationId xmlns:p14="http://schemas.microsoft.com/office/powerpoint/2010/main" val="9783789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 Keats also drew on other scenes on vases, such as those involving sacrifices of an ox or heifer, men and women dancing to pips and tambourine, or a God or satyr pursuing a maiden</a:t>
            </a:r>
            <a:endParaRPr lang="en-CA" dirty="0"/>
          </a:p>
        </p:txBody>
      </p:sp>
      <p:sp>
        <p:nvSpPr>
          <p:cNvPr id="3" name="Content Placeholder 2"/>
          <p:cNvSpPr>
            <a:spLocks noGrp="1"/>
          </p:cNvSpPr>
          <p:nvPr>
            <p:ph idx="1"/>
          </p:nvPr>
        </p:nvSpPr>
        <p:spPr/>
        <p:txBody>
          <a:bodyPr>
            <a:normAutofit/>
          </a:bodyPr>
          <a:lstStyle/>
          <a:p>
            <a:pPr marL="0" indent="0">
              <a:buNone/>
            </a:pPr>
            <a:r>
              <a:rPr lang="en-CA" sz="2800" dirty="0" smtClean="0"/>
              <a:t> .</a:t>
            </a:r>
            <a:endParaRPr lang="en-CA" sz="2800" dirty="0"/>
          </a:p>
        </p:txBody>
      </p:sp>
    </p:spTree>
    <p:extLst>
      <p:ext uri="{BB962C8B-B14F-4D97-AF65-F5344CB8AC3E}">
        <p14:creationId xmlns:p14="http://schemas.microsoft.com/office/powerpoint/2010/main" val="13265757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980728"/>
            <a:ext cx="2857500" cy="1933575"/>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072" y="950465"/>
            <a:ext cx="2857500" cy="2057400"/>
          </a:xfrm>
          <a:prstGeom prst="rect">
            <a:avLst/>
          </a:prstGeom>
        </p:spPr>
      </p:pic>
    </p:spTree>
    <p:extLst>
      <p:ext uri="{BB962C8B-B14F-4D97-AF65-F5344CB8AC3E}">
        <p14:creationId xmlns:p14="http://schemas.microsoft.com/office/powerpoint/2010/main" val="42093758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5501" y="-13655"/>
            <a:ext cx="4695825" cy="252412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2132856"/>
            <a:ext cx="6134100" cy="3286125"/>
          </a:xfrm>
          <a:prstGeom prst="rect">
            <a:avLst/>
          </a:prstGeom>
        </p:spPr>
      </p:pic>
    </p:spTree>
    <p:extLst>
      <p:ext uri="{BB962C8B-B14F-4D97-AF65-F5344CB8AC3E}">
        <p14:creationId xmlns:p14="http://schemas.microsoft.com/office/powerpoint/2010/main" val="40800426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the common elements in these scenes?</a:t>
            </a:r>
            <a:endParaRPr lang="en-CA" dirty="0"/>
          </a:p>
        </p:txBody>
      </p:sp>
      <p:sp>
        <p:nvSpPr>
          <p:cNvPr id="3" name="Content Placeholder 2"/>
          <p:cNvSpPr>
            <a:spLocks noGrp="1"/>
          </p:cNvSpPr>
          <p:nvPr>
            <p:ph idx="1"/>
          </p:nvPr>
        </p:nvSpPr>
        <p:spPr/>
        <p:txBody>
          <a:bodyPr/>
          <a:lstStyle/>
          <a:p>
            <a:endParaRPr lang="en-CA" dirty="0"/>
          </a:p>
        </p:txBody>
      </p:sp>
    </p:spTree>
    <p:extLst>
      <p:ext uri="{BB962C8B-B14F-4D97-AF65-F5344CB8AC3E}">
        <p14:creationId xmlns:p14="http://schemas.microsoft.com/office/powerpoint/2010/main" val="9302382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800" b="1" dirty="0" smtClean="0"/>
              <a:t>Common elements in these scenes</a:t>
            </a:r>
            <a:endParaRPr lang="en-CA" sz="2800" b="1" dirty="0"/>
          </a:p>
        </p:txBody>
      </p:sp>
      <p:sp>
        <p:nvSpPr>
          <p:cNvPr id="3" name="Content Placeholder 2"/>
          <p:cNvSpPr>
            <a:spLocks noGrp="1"/>
          </p:cNvSpPr>
          <p:nvPr>
            <p:ph idx="1"/>
          </p:nvPr>
        </p:nvSpPr>
        <p:spPr>
          <a:xfrm>
            <a:off x="628650" y="1268760"/>
            <a:ext cx="7886700" cy="4908203"/>
          </a:xfrm>
        </p:spPr>
        <p:txBody>
          <a:bodyPr>
            <a:normAutofit/>
          </a:bodyPr>
          <a:lstStyle/>
          <a:p>
            <a:pPr marL="0" indent="0">
              <a:buNone/>
            </a:pPr>
            <a:r>
              <a:rPr lang="en-CA" sz="2800" dirty="0" smtClean="0"/>
              <a:t>Rapid motion (dancing, running)</a:t>
            </a:r>
          </a:p>
          <a:p>
            <a:pPr marL="0" indent="0">
              <a:buNone/>
            </a:pPr>
            <a:r>
              <a:rPr lang="en-CA" sz="2800" dirty="0" smtClean="0"/>
              <a:t>Music or noise, loud and soft (``pipes and </a:t>
            </a:r>
            <a:r>
              <a:rPr lang="en-CA" sz="2800" dirty="0" err="1" smtClean="0"/>
              <a:t>timbrels</a:t>
            </a:r>
            <a:r>
              <a:rPr lang="en-CA" sz="2800" dirty="0" smtClean="0"/>
              <a:t>,`` ``soft pipes``</a:t>
            </a:r>
          </a:p>
          <a:p>
            <a:pPr marL="0" indent="0">
              <a:buNone/>
            </a:pPr>
            <a:r>
              <a:rPr lang="en-CA" sz="2800" dirty="0" smtClean="0"/>
              <a:t>Violence threatened but never completed</a:t>
            </a:r>
          </a:p>
          <a:p>
            <a:pPr marL="0" indent="0">
              <a:buNone/>
            </a:pPr>
            <a:r>
              <a:rPr lang="en-CA" sz="2800" dirty="0" smtClean="0"/>
              <a:t>None of them are quite as elaborate as the scenes that Keats describes. He has created </a:t>
            </a:r>
            <a:r>
              <a:rPr lang="en-CA" sz="2800" smtClean="0"/>
              <a:t>a super-urn. </a:t>
            </a:r>
            <a:endParaRPr lang="en-CA" sz="2800" dirty="0"/>
          </a:p>
        </p:txBody>
      </p:sp>
    </p:spTree>
    <p:extLst>
      <p:ext uri="{BB962C8B-B14F-4D97-AF65-F5344CB8AC3E}">
        <p14:creationId xmlns:p14="http://schemas.microsoft.com/office/powerpoint/2010/main" val="3796256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903634"/>
          </a:xfrm>
        </p:spPr>
        <p:txBody>
          <a:bodyPr>
            <a:normAutofit/>
          </a:bodyPr>
          <a:lstStyle/>
          <a:p>
            <a:r>
              <a:rPr lang="en-CA" sz="2800" b="1" i="1" dirty="0" smtClean="0"/>
              <a:t>2. Ode on a Grecian Urn</a:t>
            </a:r>
            <a:endParaRPr lang="en-CA" sz="2800" b="1" i="1" dirty="0"/>
          </a:p>
        </p:txBody>
      </p:sp>
      <p:sp>
        <p:nvSpPr>
          <p:cNvPr id="3" name="Content Placeholder 2"/>
          <p:cNvSpPr>
            <a:spLocks noGrp="1"/>
          </p:cNvSpPr>
          <p:nvPr>
            <p:ph idx="1"/>
          </p:nvPr>
        </p:nvSpPr>
        <p:spPr>
          <a:xfrm>
            <a:off x="628650" y="1268761"/>
            <a:ext cx="7886700" cy="4908202"/>
          </a:xfrm>
        </p:spPr>
        <p:txBody>
          <a:bodyPr>
            <a:normAutofit/>
          </a:bodyPr>
          <a:lstStyle/>
          <a:p>
            <a:pPr marL="0" indent="0">
              <a:buNone/>
            </a:pPr>
            <a:r>
              <a:rPr lang="en-CA" sz="2800" dirty="0" smtClean="0"/>
              <a:t>Are there any words or phrases you don’t understand?</a:t>
            </a:r>
            <a:endParaRPr lang="en-CA" sz="2800" dirty="0"/>
          </a:p>
        </p:txBody>
      </p:sp>
    </p:spTree>
    <p:extLst>
      <p:ext uri="{BB962C8B-B14F-4D97-AF65-F5344CB8AC3E}">
        <p14:creationId xmlns:p14="http://schemas.microsoft.com/office/powerpoint/2010/main" val="18214488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903634"/>
          </a:xfrm>
        </p:spPr>
        <p:txBody>
          <a:bodyPr>
            <a:normAutofit/>
          </a:bodyPr>
          <a:lstStyle/>
          <a:p>
            <a:r>
              <a:rPr lang="en-CA" sz="2400" b="1" i="1" dirty="0" smtClean="0"/>
              <a:t>Ode on a Grecian Urn</a:t>
            </a:r>
            <a:endParaRPr lang="en-CA" sz="2400" b="1" i="1" dirty="0"/>
          </a:p>
        </p:txBody>
      </p:sp>
      <p:sp>
        <p:nvSpPr>
          <p:cNvPr id="3" name="Content Placeholder 2"/>
          <p:cNvSpPr>
            <a:spLocks noGrp="1"/>
          </p:cNvSpPr>
          <p:nvPr>
            <p:ph idx="1"/>
          </p:nvPr>
        </p:nvSpPr>
        <p:spPr>
          <a:xfrm>
            <a:off x="628650" y="1268761"/>
            <a:ext cx="7886700" cy="4908202"/>
          </a:xfrm>
        </p:spPr>
        <p:txBody>
          <a:bodyPr>
            <a:normAutofit/>
          </a:bodyPr>
          <a:lstStyle/>
          <a:p>
            <a:pPr marL="0" indent="0">
              <a:buNone/>
            </a:pPr>
            <a:r>
              <a:rPr lang="en-CA" sz="2800" dirty="0" err="1" smtClean="0"/>
              <a:t>unravish`d</a:t>
            </a:r>
            <a:r>
              <a:rPr lang="en-CA" sz="2800" dirty="0" smtClean="0"/>
              <a:t> 		Attic</a:t>
            </a:r>
          </a:p>
          <a:p>
            <a:pPr marL="0" indent="0">
              <a:buNone/>
            </a:pPr>
            <a:r>
              <a:rPr lang="en-CA" sz="2800" dirty="0" smtClean="0"/>
              <a:t>Sylvan			overwrought</a:t>
            </a:r>
          </a:p>
          <a:p>
            <a:pPr marL="0" indent="0">
              <a:buNone/>
            </a:pPr>
            <a:r>
              <a:rPr lang="en-CA" sz="2800" dirty="0" smtClean="0"/>
              <a:t>Tempe			</a:t>
            </a:r>
            <a:r>
              <a:rPr lang="en-CA" sz="2800" dirty="0" err="1" smtClean="0"/>
              <a:t>brede</a:t>
            </a:r>
            <a:endParaRPr lang="en-CA" sz="2800" dirty="0" smtClean="0"/>
          </a:p>
          <a:p>
            <a:pPr marL="0" indent="0">
              <a:buNone/>
            </a:pPr>
            <a:r>
              <a:rPr lang="en-CA" sz="2800" dirty="0" smtClean="0"/>
              <a:t>Arcady		</a:t>
            </a:r>
            <a:r>
              <a:rPr lang="en-CA" sz="2800" dirty="0"/>
              <a:t> </a:t>
            </a:r>
            <a:r>
              <a:rPr lang="en-CA" sz="2800" dirty="0" smtClean="0"/>
              <a:t>	Cold </a:t>
            </a:r>
            <a:r>
              <a:rPr lang="en-CA" sz="2800" dirty="0"/>
              <a:t>Pastoral</a:t>
            </a:r>
            <a:endParaRPr lang="en-CA" sz="2800" dirty="0" smtClean="0"/>
          </a:p>
          <a:p>
            <a:pPr marL="0" indent="0">
              <a:buNone/>
            </a:pPr>
            <a:r>
              <a:rPr lang="en-CA" sz="2800" dirty="0" err="1"/>
              <a:t>t</a:t>
            </a:r>
            <a:r>
              <a:rPr lang="en-CA" sz="2800" dirty="0" err="1" smtClean="0"/>
              <a:t>imbrels</a:t>
            </a:r>
            <a:r>
              <a:rPr lang="en-CA" sz="2800" dirty="0" smtClean="0"/>
              <a:t>		</a:t>
            </a:r>
          </a:p>
          <a:p>
            <a:pPr marL="0" indent="0">
              <a:buNone/>
            </a:pPr>
            <a:r>
              <a:rPr lang="en-CA" sz="2800" dirty="0"/>
              <a:t>d</a:t>
            </a:r>
            <a:r>
              <a:rPr lang="en-CA" sz="2800" dirty="0" smtClean="0"/>
              <a:t>itties </a:t>
            </a:r>
          </a:p>
          <a:p>
            <a:pPr marL="0" indent="0">
              <a:buNone/>
            </a:pPr>
            <a:r>
              <a:rPr lang="en-CA" sz="2800" dirty="0" smtClean="0"/>
              <a:t>melodist</a:t>
            </a:r>
            <a:endParaRPr lang="en-CA" sz="2800" dirty="0"/>
          </a:p>
        </p:txBody>
      </p:sp>
    </p:spTree>
    <p:extLst>
      <p:ext uri="{BB962C8B-B14F-4D97-AF65-F5344CB8AC3E}">
        <p14:creationId xmlns:p14="http://schemas.microsoft.com/office/powerpoint/2010/main" val="28395317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255561"/>
          </a:xfrm>
        </p:spPr>
        <p:txBody>
          <a:bodyPr>
            <a:normAutofit fontScale="90000"/>
          </a:bodyPr>
          <a:lstStyle/>
          <a:p>
            <a:endParaRPr lang="en-CA" sz="2400" b="1" i="1" dirty="0"/>
          </a:p>
        </p:txBody>
      </p:sp>
      <p:sp>
        <p:nvSpPr>
          <p:cNvPr id="3" name="Content Placeholder 2"/>
          <p:cNvSpPr>
            <a:spLocks noGrp="1"/>
          </p:cNvSpPr>
          <p:nvPr>
            <p:ph idx="1"/>
          </p:nvPr>
        </p:nvSpPr>
        <p:spPr>
          <a:xfrm>
            <a:off x="467544" y="620688"/>
            <a:ext cx="7886700" cy="4908202"/>
          </a:xfrm>
        </p:spPr>
        <p:txBody>
          <a:bodyPr>
            <a:normAutofit lnSpcReduction="10000"/>
          </a:bodyPr>
          <a:lstStyle/>
          <a:p>
            <a:pPr marL="0" indent="0">
              <a:buNone/>
            </a:pPr>
            <a:r>
              <a:rPr lang="en-CA" sz="2800" dirty="0" err="1" smtClean="0"/>
              <a:t>unravish`d</a:t>
            </a:r>
            <a:r>
              <a:rPr lang="en-CA" sz="2800" dirty="0" smtClean="0"/>
              <a:t> 		 </a:t>
            </a:r>
          </a:p>
          <a:p>
            <a:pPr marL="0" indent="0">
              <a:buNone/>
            </a:pPr>
            <a:r>
              <a:rPr lang="en-CA" sz="2800" dirty="0" smtClean="0"/>
              <a:t>Sylvan	of the woods, rural		 </a:t>
            </a:r>
          </a:p>
          <a:p>
            <a:pPr marL="0" indent="0">
              <a:buNone/>
            </a:pPr>
            <a:r>
              <a:rPr lang="en-CA" sz="2800" i="1" dirty="0" smtClean="0"/>
              <a:t>Tempe</a:t>
            </a:r>
            <a:r>
              <a:rPr lang="en-CA" sz="2800" dirty="0" smtClean="0"/>
              <a:t>	pleasant valley in northern Greece favoured by the Gods, especially </a:t>
            </a:r>
            <a:r>
              <a:rPr lang="en-CA" sz="2800" dirty="0"/>
              <a:t>Apollo; near </a:t>
            </a:r>
            <a:r>
              <a:rPr lang="en-CA" sz="2800" dirty="0" smtClean="0"/>
              <a:t>Olympus, home of the Gods		 </a:t>
            </a:r>
          </a:p>
          <a:p>
            <a:pPr marL="0" indent="0">
              <a:buNone/>
            </a:pPr>
            <a:r>
              <a:rPr lang="en-CA" sz="2800" i="1" dirty="0" smtClean="0"/>
              <a:t>Arcady</a:t>
            </a:r>
            <a:r>
              <a:rPr lang="en-CA" sz="2800" dirty="0" smtClean="0"/>
              <a:t>	isolated area in southern Greece known for its simple pastoral life and celebrated by Vergil; idyllic land	</a:t>
            </a:r>
            <a:r>
              <a:rPr lang="en-CA" sz="2800" dirty="0"/>
              <a:t> </a:t>
            </a:r>
            <a:r>
              <a:rPr lang="en-CA" sz="2800" dirty="0" smtClean="0"/>
              <a:t>	 </a:t>
            </a:r>
          </a:p>
          <a:p>
            <a:pPr marL="0" indent="0">
              <a:buNone/>
            </a:pPr>
            <a:r>
              <a:rPr lang="en-CA" sz="2800" i="1" dirty="0" err="1"/>
              <a:t>t</a:t>
            </a:r>
            <a:r>
              <a:rPr lang="en-CA" sz="2800" i="1" dirty="0" err="1" smtClean="0"/>
              <a:t>imbrels</a:t>
            </a:r>
            <a:r>
              <a:rPr lang="en-CA" sz="2800" dirty="0" smtClean="0"/>
              <a:t>	tambourine	</a:t>
            </a:r>
          </a:p>
          <a:p>
            <a:pPr marL="0" indent="0">
              <a:buNone/>
            </a:pPr>
            <a:r>
              <a:rPr lang="en-CA" sz="2800" i="1" dirty="0"/>
              <a:t>d</a:t>
            </a:r>
            <a:r>
              <a:rPr lang="en-CA" sz="2800" i="1" dirty="0" smtClean="0"/>
              <a:t>itties 	</a:t>
            </a:r>
            <a:r>
              <a:rPr lang="en-CA" sz="2800" dirty="0" smtClean="0"/>
              <a:t>songs</a:t>
            </a:r>
          </a:p>
          <a:p>
            <a:pPr marL="0" indent="0">
              <a:buNone/>
            </a:pPr>
            <a:r>
              <a:rPr lang="en-CA" sz="2800" i="1" dirty="0" smtClean="0"/>
              <a:t>melodist	</a:t>
            </a:r>
            <a:r>
              <a:rPr lang="en-CA" sz="2800" dirty="0"/>
              <a:t> composer of songs</a:t>
            </a:r>
          </a:p>
        </p:txBody>
      </p:sp>
    </p:spTree>
    <p:extLst>
      <p:ext uri="{BB962C8B-B14F-4D97-AF65-F5344CB8AC3E}">
        <p14:creationId xmlns:p14="http://schemas.microsoft.com/office/powerpoint/2010/main" val="21737280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903634"/>
          </a:xfrm>
        </p:spPr>
        <p:txBody>
          <a:bodyPr>
            <a:normAutofit/>
          </a:bodyPr>
          <a:lstStyle/>
          <a:p>
            <a:r>
              <a:rPr lang="en-CA" sz="2400" b="1" i="1" dirty="0" smtClean="0"/>
              <a:t> </a:t>
            </a:r>
            <a:endParaRPr lang="en-CA" sz="2400" b="1" i="1" dirty="0"/>
          </a:p>
        </p:txBody>
      </p:sp>
      <p:sp>
        <p:nvSpPr>
          <p:cNvPr id="3" name="Content Placeholder 2"/>
          <p:cNvSpPr>
            <a:spLocks noGrp="1"/>
          </p:cNvSpPr>
          <p:nvPr>
            <p:ph idx="1"/>
          </p:nvPr>
        </p:nvSpPr>
        <p:spPr>
          <a:xfrm>
            <a:off x="628650" y="1268761"/>
            <a:ext cx="7886700" cy="4908202"/>
          </a:xfrm>
        </p:spPr>
        <p:txBody>
          <a:bodyPr>
            <a:normAutofit lnSpcReduction="10000"/>
          </a:bodyPr>
          <a:lstStyle/>
          <a:p>
            <a:pPr marL="0" indent="0">
              <a:buNone/>
            </a:pPr>
            <a:r>
              <a:rPr lang="en-CA" sz="2800" dirty="0" smtClean="0"/>
              <a:t> </a:t>
            </a:r>
            <a:r>
              <a:rPr lang="en-CA" sz="2800" i="1" dirty="0" smtClean="0"/>
              <a:t>Attic</a:t>
            </a:r>
            <a:r>
              <a:rPr lang="en-CA" sz="2800" dirty="0" smtClean="0"/>
              <a:t>		or </a:t>
            </a:r>
            <a:r>
              <a:rPr lang="en-CA" sz="2800" i="1" dirty="0" smtClean="0"/>
              <a:t>Attica</a:t>
            </a:r>
            <a:r>
              <a:rPr lang="en-CA" sz="2800" dirty="0" smtClean="0"/>
              <a:t>, area around Athens; name given to early classical </a:t>
            </a:r>
            <a:r>
              <a:rPr lang="en-CA" sz="2800" dirty="0"/>
              <a:t>G</a:t>
            </a:r>
            <a:r>
              <a:rPr lang="en-CA" sz="2800" dirty="0" smtClean="0"/>
              <a:t>reek</a:t>
            </a:r>
          </a:p>
          <a:p>
            <a:pPr marL="0" indent="0">
              <a:buNone/>
            </a:pPr>
            <a:r>
              <a:rPr lang="en-CA" sz="2800" dirty="0" smtClean="0"/>
              <a:t> </a:t>
            </a:r>
            <a:r>
              <a:rPr lang="en-CA" sz="2800" i="1" dirty="0" smtClean="0"/>
              <a:t>overwrought</a:t>
            </a:r>
            <a:r>
              <a:rPr lang="en-CA" sz="2800" dirty="0" smtClean="0"/>
              <a:t> 	worked over, decorated</a:t>
            </a:r>
          </a:p>
          <a:p>
            <a:pPr marL="0" indent="0">
              <a:buNone/>
            </a:pPr>
            <a:r>
              <a:rPr lang="en-CA" sz="2800" dirty="0" smtClean="0"/>
              <a:t> </a:t>
            </a:r>
            <a:r>
              <a:rPr lang="en-CA" sz="2800" i="1" dirty="0" err="1" smtClean="0"/>
              <a:t>brede</a:t>
            </a:r>
            <a:r>
              <a:rPr lang="en-CA" sz="2800" i="1" dirty="0" smtClean="0"/>
              <a:t>		</a:t>
            </a:r>
            <a:r>
              <a:rPr lang="en-CA" sz="2800" dirty="0" smtClean="0"/>
              <a:t>decorative braid work, decorative band</a:t>
            </a:r>
          </a:p>
          <a:p>
            <a:pPr marL="0" indent="0">
              <a:buNone/>
            </a:pPr>
            <a:r>
              <a:rPr lang="en-CA" sz="2800" dirty="0" smtClean="0"/>
              <a:t> </a:t>
            </a:r>
            <a:r>
              <a:rPr lang="en-CA" sz="2800" i="1" dirty="0" smtClean="0"/>
              <a:t>Pastoral		</a:t>
            </a:r>
            <a:r>
              <a:rPr lang="en-CA" sz="2800" dirty="0" smtClean="0"/>
              <a:t>a work of literature displaying an idealized form of rural life, the life of shepherds, free form the corruption and ambition of the city or the court</a:t>
            </a:r>
          </a:p>
          <a:p>
            <a:pPr marL="0" indent="0">
              <a:buNone/>
            </a:pPr>
            <a:r>
              <a:rPr lang="en-CA" sz="2800" dirty="0" smtClean="0"/>
              <a:t> 		</a:t>
            </a:r>
          </a:p>
          <a:p>
            <a:pPr marL="0" indent="0">
              <a:buNone/>
            </a:pPr>
            <a:r>
              <a:rPr lang="en-CA" sz="2800" dirty="0" smtClean="0"/>
              <a:t> </a:t>
            </a:r>
          </a:p>
          <a:p>
            <a:pPr marL="0" indent="0">
              <a:buNone/>
            </a:pPr>
            <a:r>
              <a:rPr lang="en-CA" sz="2800" dirty="0" smtClean="0"/>
              <a:t> </a:t>
            </a:r>
            <a:endParaRPr lang="en-CA" sz="2800" dirty="0"/>
          </a:p>
        </p:txBody>
      </p:sp>
    </p:spTree>
    <p:extLst>
      <p:ext uri="{BB962C8B-B14F-4D97-AF65-F5344CB8AC3E}">
        <p14:creationId xmlns:p14="http://schemas.microsoft.com/office/powerpoint/2010/main" val="9883789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903634"/>
          </a:xfrm>
        </p:spPr>
        <p:txBody>
          <a:bodyPr>
            <a:normAutofit/>
          </a:bodyPr>
          <a:lstStyle/>
          <a:p>
            <a:r>
              <a:rPr lang="en-CA" sz="2400" b="1" i="1" dirty="0" smtClean="0"/>
              <a:t> </a:t>
            </a:r>
            <a:endParaRPr lang="en-CA" sz="2400" b="1" i="1" dirty="0"/>
          </a:p>
        </p:txBody>
      </p:sp>
      <p:sp>
        <p:nvSpPr>
          <p:cNvPr id="3" name="Content Placeholder 2"/>
          <p:cNvSpPr>
            <a:spLocks noGrp="1"/>
          </p:cNvSpPr>
          <p:nvPr>
            <p:ph idx="1"/>
          </p:nvPr>
        </p:nvSpPr>
        <p:spPr>
          <a:xfrm>
            <a:off x="628650" y="1268761"/>
            <a:ext cx="7886700" cy="4908202"/>
          </a:xfrm>
        </p:spPr>
        <p:txBody>
          <a:bodyPr>
            <a:normAutofit/>
          </a:bodyPr>
          <a:lstStyle/>
          <a:p>
            <a:pPr marL="0" indent="0">
              <a:buNone/>
            </a:pPr>
            <a:r>
              <a:rPr lang="en-CA" sz="2800" dirty="0" smtClean="0"/>
              <a:t> </a:t>
            </a:r>
            <a:r>
              <a:rPr lang="en-CA" sz="2800" i="1" dirty="0" smtClean="0"/>
              <a:t>Reversals of normal word order</a:t>
            </a:r>
          </a:p>
          <a:p>
            <a:pPr marL="0" indent="0">
              <a:buNone/>
            </a:pPr>
            <a:r>
              <a:rPr lang="en-CA" sz="2800" dirty="0" smtClean="0"/>
              <a:t>``All breathing human passion far aboveʺ	 means</a:t>
            </a:r>
          </a:p>
          <a:p>
            <a:pPr marL="0" indent="0">
              <a:buNone/>
            </a:pPr>
            <a:r>
              <a:rPr lang="en-CA" sz="2800" dirty="0" smtClean="0"/>
              <a:t>``Far above all </a:t>
            </a:r>
            <a:r>
              <a:rPr lang="en-CA" sz="2800" dirty="0"/>
              <a:t>breathing human </a:t>
            </a:r>
            <a:r>
              <a:rPr lang="en-CA" sz="2800" dirty="0" smtClean="0"/>
              <a:t>passionʺ 		</a:t>
            </a:r>
          </a:p>
          <a:p>
            <a:pPr marL="0" indent="0">
              <a:buNone/>
            </a:pPr>
            <a:r>
              <a:rPr lang="en-CA" sz="2800" dirty="0" smtClean="0"/>
              <a:t> </a:t>
            </a:r>
          </a:p>
          <a:p>
            <a:pPr marL="0" indent="0">
              <a:buNone/>
            </a:pPr>
            <a:r>
              <a:rPr lang="en-CA" sz="2800" dirty="0" smtClean="0"/>
              <a:t> </a:t>
            </a:r>
            <a:endParaRPr lang="en-CA" sz="2800" dirty="0"/>
          </a:p>
        </p:txBody>
      </p:sp>
    </p:spTree>
    <p:extLst>
      <p:ext uri="{BB962C8B-B14F-4D97-AF65-F5344CB8AC3E}">
        <p14:creationId xmlns:p14="http://schemas.microsoft.com/office/powerpoint/2010/main" val="37892472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0"/>
            <a:ext cx="7886700" cy="1325563"/>
          </a:xfrm>
        </p:spPr>
        <p:txBody>
          <a:bodyPr>
            <a:normAutofit/>
          </a:bodyPr>
          <a:lstStyle/>
          <a:p>
            <a:r>
              <a:rPr lang="en-CA" sz="2800" b="1" dirty="0" smtClean="0"/>
              <a:t>3. What </a:t>
            </a:r>
            <a:r>
              <a:rPr lang="en-CA" sz="2800" b="1" dirty="0"/>
              <a:t>is an ode? </a:t>
            </a:r>
            <a:r>
              <a:rPr lang="en-CA" sz="2400" dirty="0"/>
              <a:t/>
            </a:r>
            <a:br>
              <a:rPr lang="en-CA" sz="2400" dirty="0"/>
            </a:br>
            <a:endParaRPr lang="en-CA" sz="2400" b="1" i="1" dirty="0"/>
          </a:p>
        </p:txBody>
      </p:sp>
      <p:sp>
        <p:nvSpPr>
          <p:cNvPr id="3" name="Content Placeholder 2"/>
          <p:cNvSpPr>
            <a:spLocks noGrp="1"/>
          </p:cNvSpPr>
          <p:nvPr>
            <p:ph idx="1"/>
          </p:nvPr>
        </p:nvSpPr>
        <p:spPr>
          <a:xfrm>
            <a:off x="628650" y="908720"/>
            <a:ext cx="7886700" cy="5268243"/>
          </a:xfrm>
        </p:spPr>
        <p:txBody>
          <a:bodyPr>
            <a:normAutofit/>
          </a:bodyPr>
          <a:lstStyle/>
          <a:p>
            <a:pPr marL="0" indent="0">
              <a:buNone/>
            </a:pPr>
            <a:r>
              <a:rPr lang="en-CA" sz="2800" dirty="0" smtClean="0"/>
              <a:t>Odes </a:t>
            </a:r>
            <a:r>
              <a:rPr lang="en-CA" sz="2800" dirty="0"/>
              <a:t>were originally formal songs of praise for athletes and most odes are songs of praise to something</a:t>
            </a:r>
          </a:p>
          <a:p>
            <a:pPr marL="0" indent="0">
              <a:buNone/>
            </a:pPr>
            <a:r>
              <a:rPr lang="en-CA" sz="2800" dirty="0" smtClean="0"/>
              <a:t>``A long lyric poem that is serious in subject, elevated in style, and elaborate in its </a:t>
            </a:r>
            <a:r>
              <a:rPr lang="en-CA" sz="2800" dirty="0" err="1" smtClean="0"/>
              <a:t>stanzaic</a:t>
            </a:r>
            <a:r>
              <a:rPr lang="en-CA" sz="2800" dirty="0" smtClean="0"/>
              <a:t> structure.ʺ Abrams, </a:t>
            </a:r>
            <a:r>
              <a:rPr lang="en-CA" sz="2800" i="1" dirty="0" smtClean="0"/>
              <a:t>Glossary of Literary Terms</a:t>
            </a:r>
          </a:p>
          <a:p>
            <a:pPr marL="0" indent="0">
              <a:buNone/>
            </a:pPr>
            <a:r>
              <a:rPr lang="en-CA" sz="2800" dirty="0" smtClean="0"/>
              <a:t>``lyric </a:t>
            </a:r>
            <a:r>
              <a:rPr lang="en-CA" sz="2800" dirty="0"/>
              <a:t>poem usually marked by exaltation of feeling and style, varying length of line, and complexity of stanza </a:t>
            </a:r>
            <a:r>
              <a:rPr lang="en-CA" sz="2800" dirty="0" smtClean="0"/>
              <a:t>formsʺ Webster`s Dictionary</a:t>
            </a:r>
          </a:p>
        </p:txBody>
      </p:sp>
    </p:spTree>
    <p:extLst>
      <p:ext uri="{BB962C8B-B14F-4D97-AF65-F5344CB8AC3E}">
        <p14:creationId xmlns:p14="http://schemas.microsoft.com/office/powerpoint/2010/main" val="21637206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327570"/>
          </a:xfrm>
        </p:spPr>
        <p:txBody>
          <a:bodyPr>
            <a:normAutofit fontScale="90000"/>
          </a:bodyPr>
          <a:lstStyle/>
          <a:p>
            <a:r>
              <a:rPr lang="en-CA" sz="2400" b="1" i="1" dirty="0" smtClean="0"/>
              <a:t> </a:t>
            </a:r>
            <a:endParaRPr lang="en-CA" sz="2400" b="1" i="1" dirty="0"/>
          </a:p>
        </p:txBody>
      </p:sp>
      <p:sp>
        <p:nvSpPr>
          <p:cNvPr id="3" name="Content Placeholder 2"/>
          <p:cNvSpPr>
            <a:spLocks noGrp="1"/>
          </p:cNvSpPr>
          <p:nvPr>
            <p:ph idx="1"/>
          </p:nvPr>
        </p:nvSpPr>
        <p:spPr>
          <a:xfrm>
            <a:off x="628650" y="365127"/>
            <a:ext cx="7886700" cy="4692179"/>
          </a:xfrm>
        </p:spPr>
        <p:txBody>
          <a:bodyPr>
            <a:noAutofit/>
          </a:bodyPr>
          <a:lstStyle/>
          <a:p>
            <a:pPr marL="0" indent="0">
              <a:buNone/>
            </a:pPr>
            <a:r>
              <a:rPr lang="en-CA" sz="2400" dirty="0" smtClean="0"/>
              <a:t>W. H. Abrams  </a:t>
            </a:r>
            <a:r>
              <a:rPr lang="en-CA" sz="2400" dirty="0"/>
              <a:t> </a:t>
            </a:r>
            <a:r>
              <a:rPr lang="en-CA" sz="2400" dirty="0" smtClean="0"/>
              <a:t>``Greater </a:t>
            </a:r>
            <a:r>
              <a:rPr lang="en-CA" sz="2400" dirty="0"/>
              <a:t>Romantic </a:t>
            </a:r>
            <a:r>
              <a:rPr lang="en-CA" sz="2400" dirty="0" smtClean="0"/>
              <a:t>Lyric``</a:t>
            </a:r>
            <a:endParaRPr lang="en-CA" sz="2400" dirty="0"/>
          </a:p>
          <a:p>
            <a:pPr marL="0" indent="0">
              <a:buNone/>
            </a:pPr>
            <a:r>
              <a:rPr lang="en-CA" sz="2400" dirty="0"/>
              <a:t>T</a:t>
            </a:r>
            <a:r>
              <a:rPr lang="en-CA" sz="2400" dirty="0" smtClean="0"/>
              <a:t>hey </a:t>
            </a:r>
            <a:r>
              <a:rPr lang="en-CA" sz="2400" dirty="0"/>
              <a:t>present a determinate speaker in a particularized, and usually localized, </a:t>
            </a:r>
            <a:r>
              <a:rPr lang="en-CA" sz="2400" dirty="0" smtClean="0"/>
              <a:t>outdoor setting</a:t>
            </a:r>
            <a:r>
              <a:rPr lang="en-CA" sz="2400" dirty="0"/>
              <a:t>, whom we overhear as he carries on, in a fluent vernacular which rises easily to </a:t>
            </a:r>
            <a:r>
              <a:rPr lang="en-CA" sz="2400" dirty="0" smtClean="0"/>
              <a:t>a more </a:t>
            </a:r>
            <a:r>
              <a:rPr lang="en-CA" sz="2400" dirty="0"/>
              <a:t>formal speech, a sustained colloquy, sometimes with himself or with the </a:t>
            </a:r>
            <a:r>
              <a:rPr lang="en-CA" sz="2400" dirty="0" smtClean="0"/>
              <a:t>outer scene</a:t>
            </a:r>
            <a:r>
              <a:rPr lang="en-CA" sz="2400" dirty="0"/>
              <a:t>, but more frequently with a silent human auditor, present or absent. The </a:t>
            </a:r>
            <a:r>
              <a:rPr lang="en-CA" sz="2400" dirty="0" smtClean="0"/>
              <a:t>speaker begins </a:t>
            </a:r>
            <a:r>
              <a:rPr lang="en-CA" sz="2400" dirty="0"/>
              <a:t>with a </a:t>
            </a:r>
            <a:r>
              <a:rPr lang="en-CA" sz="2400" b="1" dirty="0"/>
              <a:t>description</a:t>
            </a:r>
            <a:r>
              <a:rPr lang="en-CA" sz="2400" dirty="0"/>
              <a:t> of the landscape; an aspect or change of aspect in </a:t>
            </a:r>
            <a:r>
              <a:rPr lang="en-CA" sz="2400" dirty="0" smtClean="0"/>
              <a:t>the landscape </a:t>
            </a:r>
            <a:r>
              <a:rPr lang="en-CA" sz="2400" dirty="0"/>
              <a:t>evokes a varied but integral process of memory, thought, anticipation, </a:t>
            </a:r>
            <a:r>
              <a:rPr lang="en-CA" sz="2400" dirty="0" smtClean="0"/>
              <a:t>and </a:t>
            </a:r>
            <a:r>
              <a:rPr lang="en-CA" sz="2400" b="1" dirty="0" smtClean="0"/>
              <a:t>feeling</a:t>
            </a:r>
            <a:r>
              <a:rPr lang="en-CA" sz="2400" dirty="0" smtClean="0"/>
              <a:t> </a:t>
            </a:r>
            <a:r>
              <a:rPr lang="en-CA" sz="2400" dirty="0"/>
              <a:t>which remains closely intervolved with the outer scene. In the course of </a:t>
            </a:r>
            <a:r>
              <a:rPr lang="en-CA" sz="2400" dirty="0" smtClean="0"/>
              <a:t>this meditation </a:t>
            </a:r>
            <a:r>
              <a:rPr lang="en-CA" sz="2400" dirty="0"/>
              <a:t>the lyric speaker achieves an </a:t>
            </a:r>
            <a:r>
              <a:rPr lang="en-CA" sz="2400" b="1" dirty="0"/>
              <a:t>insight</a:t>
            </a:r>
            <a:r>
              <a:rPr lang="en-CA" sz="2400" dirty="0"/>
              <a:t>, faces up to a tragic loss, comes to </a:t>
            </a:r>
            <a:r>
              <a:rPr lang="en-CA" sz="2400" dirty="0" smtClean="0"/>
              <a:t>a moral </a:t>
            </a:r>
            <a:r>
              <a:rPr lang="en-CA" sz="2400" dirty="0"/>
              <a:t>decision, or </a:t>
            </a:r>
            <a:r>
              <a:rPr lang="en-CA" sz="2400" b="1" dirty="0"/>
              <a:t>resolves</a:t>
            </a:r>
            <a:r>
              <a:rPr lang="en-CA" sz="2400" dirty="0"/>
              <a:t> an emotional problem. Often the poem rounds upon itself </a:t>
            </a:r>
            <a:r>
              <a:rPr lang="en-CA" sz="2400" dirty="0" smtClean="0"/>
              <a:t>to end </a:t>
            </a:r>
            <a:r>
              <a:rPr lang="en-CA" sz="2400" dirty="0"/>
              <a:t>where it began, at the outer scene, but with an altered mood and </a:t>
            </a:r>
            <a:r>
              <a:rPr lang="en-CA" sz="2400" dirty="0" smtClean="0"/>
              <a:t>deepened understanding </a:t>
            </a:r>
            <a:r>
              <a:rPr lang="en-CA" sz="2400" dirty="0"/>
              <a:t>which is the result of the intervening meditation. . . . </a:t>
            </a:r>
            <a:r>
              <a:rPr lang="en-CA" sz="2400" dirty="0" smtClean="0"/>
              <a:t> </a:t>
            </a:r>
          </a:p>
          <a:p>
            <a:pPr marL="0" indent="0">
              <a:buNone/>
            </a:pPr>
            <a:r>
              <a:rPr lang="en-CA" sz="2400" dirty="0" smtClean="0"/>
              <a:t>(“Structure </a:t>
            </a:r>
            <a:r>
              <a:rPr lang="en-CA" sz="2400" dirty="0"/>
              <a:t>and Style in the Greater Romantic </a:t>
            </a:r>
            <a:r>
              <a:rPr lang="en-CA" sz="2400" dirty="0" smtClean="0"/>
              <a:t>Lyric”,  1965, 76-77) </a:t>
            </a:r>
            <a:endParaRPr lang="en-CA" sz="2400" dirty="0"/>
          </a:p>
        </p:txBody>
      </p:sp>
    </p:spTree>
    <p:extLst>
      <p:ext uri="{BB962C8B-B14F-4D97-AF65-F5344CB8AC3E}">
        <p14:creationId xmlns:p14="http://schemas.microsoft.com/office/powerpoint/2010/main" val="41908283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2800" dirty="0" smtClean="0"/>
              <a:t>Critical reaction was often hostile to this exploration of the poet`s emotional state</a:t>
            </a:r>
            <a:br>
              <a:rPr lang="en-CA" sz="2800" dirty="0" smtClean="0"/>
            </a:br>
            <a:r>
              <a:rPr lang="en-CA" sz="2800" dirty="0" smtClean="0"/>
              <a:t> </a:t>
            </a:r>
            <a:br>
              <a:rPr lang="en-CA" sz="2800" dirty="0" smtClean="0"/>
            </a:br>
            <a:endParaRPr lang="en-CA" sz="2800" dirty="0"/>
          </a:p>
        </p:txBody>
      </p:sp>
      <p:sp>
        <p:nvSpPr>
          <p:cNvPr id="3" name="Content Placeholder 2"/>
          <p:cNvSpPr>
            <a:spLocks noGrp="1"/>
          </p:cNvSpPr>
          <p:nvPr>
            <p:ph idx="1"/>
          </p:nvPr>
        </p:nvSpPr>
        <p:spPr>
          <a:xfrm>
            <a:off x="628650" y="1196752"/>
            <a:ext cx="7886700" cy="4980211"/>
          </a:xfrm>
        </p:spPr>
        <p:txBody>
          <a:bodyPr>
            <a:normAutofit/>
          </a:bodyPr>
          <a:lstStyle/>
          <a:p>
            <a:pPr marL="0" indent="0">
              <a:buNone/>
            </a:pPr>
            <a:r>
              <a:rPr lang="en-US" dirty="0" err="1" smtClean="0"/>
              <a:t>Mr</a:t>
            </a:r>
            <a:r>
              <a:rPr lang="en-US" dirty="0" smtClean="0"/>
              <a:t> </a:t>
            </a:r>
            <a:r>
              <a:rPr lang="en-US" dirty="0"/>
              <a:t>Keats, seemingly, can think or write of scarcely anything else than the 'happy pieties' of Paganism. A Grecian Urn throws him into an ecstasy: its 'silent form,' he says, 'doth tease us out of thought as doth Eternity</a:t>
            </a:r>
            <a:r>
              <a:rPr lang="en-US" dirty="0" smtClean="0"/>
              <a:t>,'—</a:t>
            </a:r>
            <a:r>
              <a:rPr lang="en-US" dirty="0"/>
              <a:t>a very happy description of the bewildering effect which such subjects have at least had upon his own mind; and his fancy having thus got the better of his reason, we are the less surprised at the oracle which the Urn is made to utter:</a:t>
            </a:r>
            <a:endParaRPr lang="en-CA" dirty="0"/>
          </a:p>
          <a:p>
            <a:pPr marL="0" indent="0">
              <a:buNone/>
            </a:pPr>
            <a:r>
              <a:rPr lang="en-US" dirty="0" smtClean="0"/>
              <a:t>	'Beauty </a:t>
            </a:r>
            <a:r>
              <a:rPr lang="en-US" dirty="0"/>
              <a:t>is truth, truth beauty,'—that is all</a:t>
            </a:r>
            <a:endParaRPr lang="en-CA" dirty="0"/>
          </a:p>
          <a:p>
            <a:pPr marL="0" indent="0">
              <a:buNone/>
            </a:pPr>
            <a:r>
              <a:rPr lang="en-US" dirty="0" smtClean="0"/>
              <a:t>	Ye </a:t>
            </a:r>
            <a:r>
              <a:rPr lang="en-US" dirty="0"/>
              <a:t>know on earth, and all ye need to know.</a:t>
            </a:r>
            <a:endParaRPr lang="en-CA" dirty="0"/>
          </a:p>
          <a:p>
            <a:pPr marL="0" indent="0">
              <a:buNone/>
            </a:pPr>
            <a:r>
              <a:rPr lang="en-US" dirty="0"/>
              <a:t>That is, all that </a:t>
            </a:r>
            <a:r>
              <a:rPr lang="en-US" dirty="0" err="1"/>
              <a:t>Mr</a:t>
            </a:r>
            <a:r>
              <a:rPr lang="en-US" dirty="0"/>
              <a:t> Keats knows or cares to </a:t>
            </a:r>
            <a:r>
              <a:rPr lang="en-US" dirty="0" smtClean="0"/>
              <a:t>know. But </a:t>
            </a:r>
            <a:r>
              <a:rPr lang="en-US" dirty="0"/>
              <a:t>till he knows much more than this, he will never write verses fit to </a:t>
            </a:r>
            <a:r>
              <a:rPr lang="en-US" dirty="0" smtClean="0"/>
              <a:t>live.</a:t>
            </a:r>
            <a:endParaRPr lang="en-CA" dirty="0"/>
          </a:p>
          <a:p>
            <a:pPr marL="0" indent="0">
              <a:buNone/>
            </a:pPr>
            <a:r>
              <a:rPr lang="en-US" dirty="0" smtClean="0"/>
              <a:t>	Josiah </a:t>
            </a:r>
            <a:r>
              <a:rPr lang="en-US" dirty="0" err="1"/>
              <a:t>Conder</a:t>
            </a:r>
            <a:r>
              <a:rPr lang="en-US" dirty="0"/>
              <a:t>, </a:t>
            </a:r>
            <a:r>
              <a:rPr lang="en-US" i="1" dirty="0"/>
              <a:t>Eclectic Review </a:t>
            </a:r>
            <a:r>
              <a:rPr lang="en-US" dirty="0"/>
              <a:t>September 1820</a:t>
            </a:r>
            <a:endParaRPr lang="en-CA" dirty="0"/>
          </a:p>
          <a:p>
            <a:endParaRPr lang="en-CA" dirty="0"/>
          </a:p>
        </p:txBody>
      </p:sp>
    </p:spTree>
    <p:extLst>
      <p:ext uri="{BB962C8B-B14F-4D97-AF65-F5344CB8AC3E}">
        <p14:creationId xmlns:p14="http://schemas.microsoft.com/office/powerpoint/2010/main" val="11305857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Can we trace the development of the poem using the stages suggested by Abrams?</a:t>
            </a:r>
            <a:endParaRPr lang="en-CA" dirty="0"/>
          </a:p>
        </p:txBody>
      </p:sp>
      <p:sp>
        <p:nvSpPr>
          <p:cNvPr id="3" name="Content Placeholder 2"/>
          <p:cNvSpPr>
            <a:spLocks noGrp="1"/>
          </p:cNvSpPr>
          <p:nvPr>
            <p:ph idx="1"/>
          </p:nvPr>
        </p:nvSpPr>
        <p:spPr/>
        <p:txBody>
          <a:bodyPr>
            <a:normAutofit/>
          </a:bodyPr>
          <a:lstStyle/>
          <a:p>
            <a:pPr marL="0" indent="0">
              <a:buNone/>
            </a:pPr>
            <a:r>
              <a:rPr lang="en-CA" sz="2800" dirty="0" smtClean="0"/>
              <a:t>Where does Keats allude to his own situation?</a:t>
            </a:r>
          </a:p>
          <a:p>
            <a:pPr marL="0" indent="0">
              <a:buNone/>
            </a:pPr>
            <a:endParaRPr lang="en-CA" sz="2800" dirty="0"/>
          </a:p>
        </p:txBody>
      </p:sp>
    </p:spTree>
    <p:extLst>
      <p:ext uri="{BB962C8B-B14F-4D97-AF65-F5344CB8AC3E}">
        <p14:creationId xmlns:p14="http://schemas.microsoft.com/office/powerpoint/2010/main" val="24032538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indent="0"/>
            <a:r>
              <a:rPr lang="en-CA" dirty="0" smtClean="0"/>
              <a:t/>
            </a:r>
            <a:br>
              <a:rPr lang="en-CA" dirty="0" smtClean="0"/>
            </a:br>
            <a:r>
              <a:rPr lang="en-CA" dirty="0"/>
              <a:t/>
            </a:r>
            <a:br>
              <a:rPr lang="en-CA" dirty="0"/>
            </a:br>
            <a:r>
              <a:rPr lang="en-CA" dirty="0" smtClean="0"/>
              <a:t>Stanza III</a:t>
            </a:r>
            <a:r>
              <a:rPr lang="en-CA" dirty="0"/>
              <a:t/>
            </a:r>
            <a:br>
              <a:rPr lang="en-CA" dirty="0"/>
            </a:br>
            <a:r>
              <a:rPr lang="en-CA" dirty="0"/>
              <a:t>All breathing human passion far above,</a:t>
            </a:r>
            <a:br>
              <a:rPr lang="en-CA" dirty="0"/>
            </a:br>
            <a:r>
              <a:rPr lang="en-CA" dirty="0"/>
              <a:t>That leaves a heart high-sorrowful and </a:t>
            </a:r>
            <a:r>
              <a:rPr lang="en-CA" dirty="0" err="1"/>
              <a:t>cloy`d</a:t>
            </a:r>
            <a:r>
              <a:rPr lang="en-CA" dirty="0"/>
              <a:t>,</a:t>
            </a:r>
            <a:br>
              <a:rPr lang="en-CA" dirty="0"/>
            </a:br>
            <a:r>
              <a:rPr lang="en-CA" dirty="0"/>
              <a:t>A burning forehead and a parching tongue.`</a:t>
            </a:r>
            <a:br>
              <a:rPr lang="en-CA" dirty="0"/>
            </a:br>
            <a:endParaRPr lang="en-CA" dirty="0"/>
          </a:p>
        </p:txBody>
      </p:sp>
      <p:sp>
        <p:nvSpPr>
          <p:cNvPr id="3" name="Content Placeholder 2"/>
          <p:cNvSpPr>
            <a:spLocks noGrp="1"/>
          </p:cNvSpPr>
          <p:nvPr>
            <p:ph idx="1"/>
          </p:nvPr>
        </p:nvSpPr>
        <p:spPr>
          <a:xfrm>
            <a:off x="628650" y="5589240"/>
            <a:ext cx="7886700" cy="587723"/>
          </a:xfrm>
        </p:spPr>
        <p:txBody>
          <a:bodyPr/>
          <a:lstStyle/>
          <a:p>
            <a:pPr marL="0" indent="0">
              <a:buNone/>
            </a:pPr>
            <a:endParaRPr lang="en-CA" dirty="0"/>
          </a:p>
        </p:txBody>
      </p:sp>
    </p:spTree>
    <p:extLst>
      <p:ext uri="{BB962C8B-B14F-4D97-AF65-F5344CB8AC3E}">
        <p14:creationId xmlns:p14="http://schemas.microsoft.com/office/powerpoint/2010/main" val="4634324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Is the final resolution, with its claim that truth and beauty are the same, meaningless or trite?</a:t>
            </a:r>
            <a:endParaRPr lang="en-CA" dirty="0"/>
          </a:p>
        </p:txBody>
      </p:sp>
      <p:sp>
        <p:nvSpPr>
          <p:cNvPr id="3" name="Content Placeholder 2"/>
          <p:cNvSpPr>
            <a:spLocks noGrp="1"/>
          </p:cNvSpPr>
          <p:nvPr>
            <p:ph idx="1"/>
          </p:nvPr>
        </p:nvSpPr>
        <p:spPr/>
        <p:txBody>
          <a:bodyPr/>
          <a:lstStyle/>
          <a:p>
            <a:pPr marL="0" indent="0">
              <a:buNone/>
            </a:pPr>
            <a:endParaRPr lang="en-CA" dirty="0"/>
          </a:p>
        </p:txBody>
      </p:sp>
    </p:spTree>
    <p:extLst>
      <p:ext uri="{BB962C8B-B14F-4D97-AF65-F5344CB8AC3E}">
        <p14:creationId xmlns:p14="http://schemas.microsoft.com/office/powerpoint/2010/main" val="38965522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4. Many poets have reworked the ʺOde on a Grecian Urn.ʺ  Stevens is but one example. </a:t>
            </a:r>
            <a:endParaRPr lang="en-CA" dirty="0"/>
          </a:p>
        </p:txBody>
      </p:sp>
      <p:sp>
        <p:nvSpPr>
          <p:cNvPr id="3" name="Content Placeholder 2"/>
          <p:cNvSpPr>
            <a:spLocks noGrp="1"/>
          </p:cNvSpPr>
          <p:nvPr>
            <p:ph idx="1"/>
          </p:nvPr>
        </p:nvSpPr>
        <p:spPr/>
        <p:txBody>
          <a:bodyPr>
            <a:normAutofit/>
          </a:bodyPr>
          <a:lstStyle/>
          <a:p>
            <a:pPr marL="0" indent="0">
              <a:buNone/>
            </a:pPr>
            <a:r>
              <a:rPr lang="en-CA" sz="2800" dirty="0" smtClean="0"/>
              <a:t>How can we justify the claim that “Anecdote of the jar” </a:t>
            </a:r>
            <a:r>
              <a:rPr lang="en-CA" sz="2800" b="1" dirty="0" smtClean="0"/>
              <a:t>reworks</a:t>
            </a:r>
            <a:r>
              <a:rPr lang="en-CA" sz="2800" dirty="0" smtClean="0"/>
              <a:t> “Ode </a:t>
            </a:r>
            <a:r>
              <a:rPr lang="en-CA" sz="2800" dirty="0"/>
              <a:t>on a Grecian </a:t>
            </a:r>
            <a:r>
              <a:rPr lang="en-CA" sz="2800" dirty="0" smtClean="0"/>
              <a:t>Urn”?</a:t>
            </a:r>
            <a:endParaRPr lang="en-CA" sz="2800" dirty="0"/>
          </a:p>
        </p:txBody>
      </p:sp>
    </p:spTree>
    <p:extLst>
      <p:ext uri="{BB962C8B-B14F-4D97-AF65-F5344CB8AC3E}">
        <p14:creationId xmlns:p14="http://schemas.microsoft.com/office/powerpoint/2010/main" val="13022590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Points in common and differences</a:t>
            </a:r>
            <a:endParaRPr lang="en-CA" dirty="0"/>
          </a:p>
        </p:txBody>
      </p:sp>
      <p:sp>
        <p:nvSpPr>
          <p:cNvPr id="3" name="Content Placeholder 2"/>
          <p:cNvSpPr>
            <a:spLocks noGrp="1"/>
          </p:cNvSpPr>
          <p:nvPr>
            <p:ph idx="1"/>
          </p:nvPr>
        </p:nvSpPr>
        <p:spPr>
          <a:xfrm>
            <a:off x="628650" y="1124744"/>
            <a:ext cx="7886700" cy="5052219"/>
          </a:xfrm>
        </p:spPr>
        <p:txBody>
          <a:bodyPr/>
          <a:lstStyle/>
          <a:p>
            <a:pPr marL="0" indent="0">
              <a:buNone/>
            </a:pPr>
            <a:endParaRPr lang="en-CA" dirty="0"/>
          </a:p>
          <a:p>
            <a:pPr marL="0" indent="0">
              <a:buNone/>
            </a:pPr>
            <a:r>
              <a:rPr lang="en-CA" sz="2800" dirty="0" smtClean="0"/>
              <a:t>Both are about the power of art to impose order or control (the jar “took dominion everywhere”)</a:t>
            </a:r>
          </a:p>
          <a:p>
            <a:pPr marL="0" indent="0">
              <a:buNone/>
            </a:pPr>
            <a:r>
              <a:rPr lang="en-CA" sz="2800" dirty="0" smtClean="0"/>
              <a:t>A vase depicting scenes from classical antiquity becomes a jar in the wilderness</a:t>
            </a:r>
          </a:p>
          <a:p>
            <a:pPr marL="0" indent="0">
              <a:buNone/>
            </a:pPr>
            <a:r>
              <a:rPr lang="en-CA" sz="2800" dirty="0" smtClean="0"/>
              <a:t>Crucial point: the jar represents something  (e.g. art, or artifice, or </a:t>
            </a:r>
            <a:r>
              <a:rPr lang="en-CA" sz="2800" dirty="0"/>
              <a:t>American </a:t>
            </a:r>
            <a:r>
              <a:rPr lang="en-CA" sz="2800" dirty="0" smtClean="0"/>
              <a:t>art, or masculinist art, or, in each case, art but especially poetry). </a:t>
            </a:r>
          </a:p>
          <a:p>
            <a:pPr marL="0" indent="0">
              <a:buNone/>
            </a:pPr>
            <a:r>
              <a:rPr lang="en-CA" sz="2800" dirty="0" smtClean="0"/>
              <a:t>Whatever the jar represents is opposed to “the wilderness,” whatever that represents </a:t>
            </a:r>
            <a:endParaRPr lang="en-CA" sz="2800" dirty="0"/>
          </a:p>
        </p:txBody>
      </p:sp>
    </p:spTree>
    <p:extLst>
      <p:ext uri="{BB962C8B-B14F-4D97-AF65-F5344CB8AC3E}">
        <p14:creationId xmlns:p14="http://schemas.microsoft.com/office/powerpoint/2010/main" val="30614668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91666"/>
          </a:xfrm>
        </p:spPr>
        <p:txBody>
          <a:bodyPr>
            <a:normAutofit fontScale="90000"/>
          </a:bodyPr>
          <a:lstStyle/>
          <a:p>
            <a:r>
              <a:rPr lang="en-CA" dirty="0"/>
              <a:t>Some key points made by Frank </a:t>
            </a:r>
            <a:r>
              <a:rPr lang="en-CA" dirty="0" err="1"/>
              <a:t>Lentricchia</a:t>
            </a:r>
            <a:r>
              <a:rPr lang="en-CA" dirty="0"/>
              <a:t> in </a:t>
            </a:r>
            <a:r>
              <a:rPr lang="en-CA" i="1" dirty="0"/>
              <a:t>Ariel and the </a:t>
            </a:r>
            <a:r>
              <a:rPr lang="en-CA" i="1" dirty="0" smtClean="0"/>
              <a:t>Police about </a:t>
            </a:r>
            <a:r>
              <a:rPr lang="en-CA" i="1" dirty="0"/>
              <a:t>“Anecdote of a Jar” </a:t>
            </a:r>
            <a:br>
              <a:rPr lang="en-CA" i="1" dirty="0"/>
            </a:br>
            <a:endParaRPr lang="en-CA" dirty="0"/>
          </a:p>
        </p:txBody>
      </p:sp>
      <p:sp>
        <p:nvSpPr>
          <p:cNvPr id="3" name="Content Placeholder 2"/>
          <p:cNvSpPr>
            <a:spLocks noGrp="1"/>
          </p:cNvSpPr>
          <p:nvPr>
            <p:ph idx="1"/>
          </p:nvPr>
        </p:nvSpPr>
        <p:spPr>
          <a:xfrm>
            <a:off x="628650" y="1340768"/>
            <a:ext cx="7886700" cy="4836195"/>
          </a:xfrm>
        </p:spPr>
        <p:txBody>
          <a:bodyPr/>
          <a:lstStyle/>
          <a:p>
            <a:pPr marL="0" indent="0">
              <a:buNone/>
            </a:pPr>
            <a:r>
              <a:rPr lang="en-CA" dirty="0" smtClean="0"/>
              <a:t>It’s </a:t>
            </a:r>
            <a:r>
              <a:rPr lang="en-CA" i="1" dirty="0" smtClean="0"/>
              <a:t>an</a:t>
            </a:r>
            <a:r>
              <a:rPr lang="en-CA" dirty="0" smtClean="0"/>
              <a:t> anecdote about </a:t>
            </a:r>
            <a:r>
              <a:rPr lang="en-CA" i="1" dirty="0" smtClean="0"/>
              <a:t>the</a:t>
            </a:r>
            <a:r>
              <a:rPr lang="en-CA" dirty="0" smtClean="0"/>
              <a:t> jar</a:t>
            </a:r>
          </a:p>
          <a:p>
            <a:pPr marL="0" indent="0">
              <a:buNone/>
            </a:pPr>
            <a:r>
              <a:rPr lang="en-CA" dirty="0" smtClean="0"/>
              <a:t>It does not “centrally involve the human actor who places the jar”</a:t>
            </a:r>
          </a:p>
          <a:p>
            <a:pPr marL="0" indent="0">
              <a:buNone/>
            </a:pPr>
            <a:r>
              <a:rPr lang="en-CA" dirty="0" smtClean="0"/>
              <a:t>“It has to do with the jar’s ideal form, its </a:t>
            </a:r>
            <a:r>
              <a:rPr lang="en-CA" i="1" dirty="0" err="1" smtClean="0"/>
              <a:t>jarness</a:t>
            </a:r>
            <a:r>
              <a:rPr lang="en-CA" dirty="0" smtClean="0"/>
              <a:t> not its </a:t>
            </a:r>
            <a:r>
              <a:rPr lang="en-CA" i="1" dirty="0" err="1" smtClean="0"/>
              <a:t>thisness</a:t>
            </a:r>
            <a:r>
              <a:rPr lang="en-CA" dirty="0" smtClean="0"/>
              <a:t>”</a:t>
            </a:r>
          </a:p>
          <a:p>
            <a:pPr marL="0" indent="0">
              <a:buNone/>
            </a:pPr>
            <a:r>
              <a:rPr lang="en-CA" dirty="0"/>
              <a:t>There is a tension that runs along gender lines</a:t>
            </a:r>
          </a:p>
          <a:p>
            <a:pPr marL="0" indent="0">
              <a:buNone/>
            </a:pPr>
            <a:r>
              <a:rPr lang="en-CA" dirty="0" smtClean="0"/>
              <a:t>The jar becomes the agent</a:t>
            </a:r>
          </a:p>
          <a:p>
            <a:pPr marL="0" indent="0">
              <a:buNone/>
            </a:pPr>
            <a:r>
              <a:rPr lang="en-CA" dirty="0" smtClean="0"/>
              <a:t>Nature is </a:t>
            </a:r>
            <a:r>
              <a:rPr lang="en-CA" i="1" dirty="0" smtClean="0"/>
              <a:t>slovenly</a:t>
            </a:r>
            <a:r>
              <a:rPr lang="en-CA" dirty="0" smtClean="0"/>
              <a:t>, and the unusual word is stressed by metrical substitution</a:t>
            </a:r>
          </a:p>
          <a:p>
            <a:pPr marL="0" indent="0">
              <a:buNone/>
            </a:pPr>
            <a:r>
              <a:rPr lang="en-CA" dirty="0" smtClean="0"/>
              <a:t>But, maybe Stevens lets nature get “the last word in by characterizing the autonomous jar of art, at the end of the poem, as an absence of nature. </a:t>
            </a:r>
            <a:r>
              <a:rPr lang="en-CA" dirty="0"/>
              <a:t>N</a:t>
            </a:r>
            <a:r>
              <a:rPr lang="en-CA" dirty="0" smtClean="0"/>
              <a:t>ature: maternal, creative, pliant: the jar: a receptacle that doesn't receive and from which nothing emerges—inflexible, hard, and possessed by a  classic case of womb envy. “it did not give of bird or bush/ Like nothing else in Tennessee.”</a:t>
            </a:r>
            <a:endParaRPr lang="en-CA" dirty="0"/>
          </a:p>
        </p:txBody>
      </p:sp>
    </p:spTree>
    <p:extLst>
      <p:ext uri="{BB962C8B-B14F-4D97-AF65-F5344CB8AC3E}">
        <p14:creationId xmlns:p14="http://schemas.microsoft.com/office/powerpoint/2010/main" val="2606524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800" b="1" dirty="0" smtClean="0"/>
              <a:t>Can we compare “Aunt Jennifer’s Tigers” to either Keats’s Ode to a Grecian Urn or Stevens “Anecdote of the Jar”?</a:t>
            </a:r>
            <a:endParaRPr lang="en-CA" sz="2800" b="1" dirty="0"/>
          </a:p>
        </p:txBody>
      </p:sp>
      <p:sp>
        <p:nvSpPr>
          <p:cNvPr id="3" name="Content Placeholder 2"/>
          <p:cNvSpPr>
            <a:spLocks noGrp="1"/>
          </p:cNvSpPr>
          <p:nvPr>
            <p:ph idx="1"/>
          </p:nvPr>
        </p:nvSpPr>
        <p:spPr/>
        <p:txBody>
          <a:bodyPr>
            <a:normAutofit fontScale="92500" lnSpcReduction="10000"/>
          </a:bodyPr>
          <a:lstStyle/>
          <a:p>
            <a:pPr marL="0" indent="0">
              <a:buNone/>
            </a:pPr>
            <a:r>
              <a:rPr lang="en-CA" sz="2800" dirty="0" smtClean="0"/>
              <a:t>Again, the poem is based on an opposition, this time </a:t>
            </a:r>
            <a:r>
              <a:rPr lang="en-CA" sz="2800" b="1" dirty="0" smtClean="0"/>
              <a:t>Aunt Jennifer </a:t>
            </a:r>
            <a:r>
              <a:rPr lang="en-CA" sz="2800" dirty="0" smtClean="0"/>
              <a:t>to the </a:t>
            </a:r>
            <a:r>
              <a:rPr lang="en-CA" sz="2800" b="1" dirty="0" smtClean="0"/>
              <a:t>tigers on the screen</a:t>
            </a:r>
            <a:r>
              <a:rPr lang="en-CA" sz="2800" dirty="0" smtClean="0"/>
              <a:t> (a cloth fire screen, which she, or some other woman, would have decorated with needlepoint). </a:t>
            </a:r>
          </a:p>
          <a:p>
            <a:pPr marL="0" indent="0">
              <a:buNone/>
            </a:pPr>
            <a:r>
              <a:rPr lang="en-CA" sz="2800" dirty="0" smtClean="0"/>
              <a:t>Begin by describing both. What are the most telling words? </a:t>
            </a:r>
          </a:p>
          <a:p>
            <a:pPr marL="0" indent="0">
              <a:buNone/>
            </a:pPr>
            <a:r>
              <a:rPr lang="en-CA" sz="2800" dirty="0" smtClean="0"/>
              <a:t>What do the tigers on the screen represent? (It is not quite the same thing as either the jar or the urn).</a:t>
            </a:r>
          </a:p>
          <a:p>
            <a:pPr marL="0" indent="0">
              <a:buNone/>
            </a:pPr>
            <a:r>
              <a:rPr lang="en-CA" sz="2800" dirty="0" smtClean="0"/>
              <a:t>What does Aunt Jennifer “represent”?</a:t>
            </a:r>
          </a:p>
          <a:p>
            <a:pPr marL="0" indent="0">
              <a:buNone/>
            </a:pPr>
            <a:r>
              <a:rPr lang="en-CA" sz="2800" dirty="0" smtClean="0"/>
              <a:t>Here, as with Godot or any of the characters in </a:t>
            </a:r>
            <a:r>
              <a:rPr lang="en-CA" sz="2800" i="1" dirty="0" smtClean="0"/>
              <a:t>Waiting for Godot</a:t>
            </a:r>
            <a:r>
              <a:rPr lang="en-CA" sz="2800" dirty="0" smtClean="0"/>
              <a:t> we need to be careful in our wording. </a:t>
            </a:r>
          </a:p>
          <a:p>
            <a:pPr marL="0" indent="0">
              <a:buNone/>
            </a:pPr>
            <a:endParaRPr lang="en-CA" sz="2800" dirty="0" smtClean="0"/>
          </a:p>
          <a:p>
            <a:pPr marL="0" indent="0">
              <a:buNone/>
            </a:pPr>
            <a:endParaRPr lang="en-CA" sz="2800" dirty="0"/>
          </a:p>
        </p:txBody>
      </p:sp>
    </p:spTree>
    <p:extLst>
      <p:ext uri="{BB962C8B-B14F-4D97-AF65-F5344CB8AC3E}">
        <p14:creationId xmlns:p14="http://schemas.microsoft.com/office/powerpoint/2010/main" val="311971666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59221"/>
            <a:ext cx="7886700" cy="1325563"/>
          </a:xfrm>
        </p:spPr>
        <p:txBody>
          <a:bodyPr>
            <a:normAutofit fontScale="90000"/>
          </a:bodyPr>
          <a:lstStyle/>
          <a:p>
            <a:r>
              <a:rPr lang="en-CA" sz="2800" dirty="0" smtClean="0"/>
              <a:t/>
            </a:r>
            <a:br>
              <a:rPr lang="en-CA" sz="2800" dirty="0" smtClean="0"/>
            </a:br>
            <a:r>
              <a:rPr lang="en-CA" sz="2800" dirty="0"/>
              <a:t/>
            </a:r>
            <a:br>
              <a:rPr lang="en-CA" sz="2800" dirty="0"/>
            </a:br>
            <a:r>
              <a:rPr lang="en-CA" sz="2800" dirty="0" smtClean="0"/>
              <a:t/>
            </a:r>
            <a:br>
              <a:rPr lang="en-CA" sz="2800" dirty="0" smtClean="0"/>
            </a:br>
            <a:endParaRPr lang="en-CA" sz="2800" dirty="0"/>
          </a:p>
        </p:txBody>
      </p:sp>
      <p:sp>
        <p:nvSpPr>
          <p:cNvPr id="3" name="Content Placeholder 2"/>
          <p:cNvSpPr>
            <a:spLocks noGrp="1"/>
          </p:cNvSpPr>
          <p:nvPr>
            <p:ph idx="1"/>
          </p:nvPr>
        </p:nvSpPr>
        <p:spPr>
          <a:xfrm>
            <a:off x="628650" y="0"/>
            <a:ext cx="7886700" cy="6176963"/>
          </a:xfrm>
        </p:spPr>
        <p:txBody>
          <a:bodyPr>
            <a:normAutofit/>
          </a:bodyPr>
          <a:lstStyle/>
          <a:p>
            <a:pPr marL="0" indent="0">
              <a:buNone/>
            </a:pPr>
            <a:endParaRPr lang="en-CA" dirty="0" smtClean="0"/>
          </a:p>
          <a:p>
            <a:pPr marL="0" indent="0">
              <a:buNone/>
            </a:pPr>
            <a:r>
              <a:rPr lang="en-CA" sz="2400" dirty="0"/>
              <a:t>“X represents” can seem heavy-handed and reductive. You would never catch Beckett admitting that one of his character simply represented something.</a:t>
            </a:r>
          </a:p>
          <a:p>
            <a:pPr marL="0" indent="0">
              <a:buNone/>
            </a:pPr>
            <a:r>
              <a:rPr lang="en-CA" sz="2400" dirty="0" smtClean="0"/>
              <a:t>The </a:t>
            </a:r>
            <a:r>
              <a:rPr lang="en-CA" sz="2400" dirty="0"/>
              <a:t>formula x is </a:t>
            </a:r>
            <a:r>
              <a:rPr lang="en-CA" sz="2400" dirty="0" smtClean="0"/>
              <a:t>… (</a:t>
            </a:r>
            <a:r>
              <a:rPr lang="en-CA" sz="2400" dirty="0"/>
              <a:t>with variations) </a:t>
            </a:r>
            <a:r>
              <a:rPr lang="en-CA" sz="2400" dirty="0" smtClean="0"/>
              <a:t>works better</a:t>
            </a:r>
            <a:r>
              <a:rPr lang="en-CA" sz="2400" dirty="0"/>
              <a:t/>
            </a:r>
            <a:br>
              <a:rPr lang="en-CA" sz="2400" dirty="0"/>
            </a:br>
            <a:endParaRPr lang="en-CA" sz="2400" dirty="0" smtClean="0"/>
          </a:p>
          <a:p>
            <a:pPr marL="0" indent="0">
              <a:buNone/>
            </a:pPr>
            <a:r>
              <a:rPr lang="en-CA" sz="2400" dirty="0" smtClean="0"/>
              <a:t>Olivia </a:t>
            </a:r>
            <a:r>
              <a:rPr lang="en-CA" sz="2400" b="1" dirty="0" smtClean="0"/>
              <a:t>is</a:t>
            </a:r>
            <a:r>
              <a:rPr lang="en-CA" sz="2400" dirty="0" smtClean="0"/>
              <a:t> not neurotic, but her obsession with death </a:t>
            </a:r>
            <a:r>
              <a:rPr lang="en-CA" sz="2400" b="1" dirty="0" smtClean="0"/>
              <a:t>is </a:t>
            </a:r>
            <a:r>
              <a:rPr lang="en-CA" sz="2400" dirty="0" smtClean="0"/>
              <a:t>a psychological barrier she must overcome. </a:t>
            </a:r>
          </a:p>
          <a:p>
            <a:pPr marL="0" indent="0">
              <a:buNone/>
            </a:pPr>
            <a:r>
              <a:rPr lang="en-CA" sz="2400" dirty="0" smtClean="0"/>
              <a:t>Vladimir and Estragon </a:t>
            </a:r>
            <a:r>
              <a:rPr lang="en-CA" sz="2400" b="1" dirty="0" smtClean="0"/>
              <a:t>are, like </a:t>
            </a:r>
            <a:r>
              <a:rPr lang="en-CA" sz="2400" b="1" dirty="0"/>
              <a:t>F</a:t>
            </a:r>
            <a:r>
              <a:rPr lang="en-CA" sz="2400" b="1" dirty="0" smtClean="0"/>
              <a:t>est</a:t>
            </a:r>
            <a:r>
              <a:rPr lang="en-CA" sz="2400" dirty="0" smtClean="0"/>
              <a:t>e, outside society, but they </a:t>
            </a:r>
            <a:r>
              <a:rPr lang="en-CA" sz="2400" b="1" dirty="0" smtClean="0"/>
              <a:t>lack </a:t>
            </a:r>
            <a:r>
              <a:rPr lang="en-CA" sz="2400" dirty="0" smtClean="0"/>
              <a:t>his moral authority and are in no positon to criticise social mores, as he does.</a:t>
            </a:r>
          </a:p>
          <a:p>
            <a:pPr marL="0" indent="0">
              <a:buNone/>
            </a:pPr>
            <a:r>
              <a:rPr lang="en-CA" sz="2400" dirty="0" smtClean="0"/>
              <a:t>Aunt Jennifer </a:t>
            </a:r>
            <a:r>
              <a:rPr lang="en-CA" sz="2400" b="1" dirty="0" smtClean="0"/>
              <a:t>is</a:t>
            </a:r>
            <a:r>
              <a:rPr lang="en-CA" sz="2400" dirty="0" smtClean="0"/>
              <a:t> “terrified,” whether by life in general or her husband or both. </a:t>
            </a:r>
          </a:p>
          <a:p>
            <a:pPr marL="0" indent="0">
              <a:buNone/>
            </a:pPr>
            <a:endParaRPr lang="en-CA" dirty="0" smtClean="0"/>
          </a:p>
          <a:p>
            <a:pPr marL="0" indent="0">
              <a:buNone/>
            </a:pPr>
            <a:endParaRPr lang="en-CA" dirty="0"/>
          </a:p>
        </p:txBody>
      </p:sp>
    </p:spTree>
    <p:extLst>
      <p:ext uri="{BB962C8B-B14F-4D97-AF65-F5344CB8AC3E}">
        <p14:creationId xmlns:p14="http://schemas.microsoft.com/office/powerpoint/2010/main" val="327895451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3382</TotalTime>
  <Words>1099</Words>
  <Application>Microsoft Office PowerPoint</Application>
  <PresentationFormat>On-screen Show (4:3)</PresentationFormat>
  <Paragraphs>94</Paragraphs>
  <Slides>27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Calibri Light</vt:lpstr>
      <vt:lpstr>Office Theme</vt:lpstr>
      <vt:lpstr>PowerPoint Presentation</vt:lpstr>
      <vt:lpstr>A Grecian Urn, like the Sosibios vase in the Louvre (ca. 200 B.C.) </vt:lpstr>
      <vt:lpstr>PowerPoint Presentation</vt:lpstr>
      <vt:lpstr> Keats also saw the Elgin marbles (ca. 500 B.C., taken by Lord Elgin in 1801) in the British Museum</vt:lpstr>
      <vt:lpstr>PowerPoint Presentation</vt:lpstr>
      <vt:lpstr>PowerPoint Presentation</vt:lpstr>
      <vt:lpstr> Keats also drew on other scenes on vases, such as those involving sacrifices of an ox or heifer, men and women dancing to pips and tambourine, or a God or satyr pursuing a maiden</vt:lpstr>
      <vt:lpstr>PowerPoint Presentation</vt:lpstr>
      <vt:lpstr>PowerPoint Presentation</vt:lpstr>
      <vt:lpstr>What are the common elements in these scenes?</vt:lpstr>
      <vt:lpstr>Common elements in these scenes</vt:lpstr>
      <vt:lpstr>2. Ode on a Grecian Urn</vt:lpstr>
      <vt:lpstr>Ode on a Grecian Urn</vt:lpstr>
      <vt:lpstr>PowerPoint Presentation</vt:lpstr>
      <vt:lpstr> </vt:lpstr>
      <vt:lpstr> </vt:lpstr>
      <vt:lpstr>3. What is an ode?  </vt:lpstr>
      <vt:lpstr> </vt:lpstr>
      <vt:lpstr>Critical reaction was often hostile to this exploration of the poet`s emotional state   </vt:lpstr>
      <vt:lpstr>Can we trace the development of the poem using the stages suggested by Abrams?</vt:lpstr>
      <vt:lpstr>  Stanza III All breathing human passion far above, That leaves a heart high-sorrowful and cloy`d, A burning forehead and a parching tongue.` </vt:lpstr>
      <vt:lpstr>Is the final resolution, with its claim that truth and beauty are the same, meaningless or trite?</vt:lpstr>
      <vt:lpstr>4. Many poets have reworked the ʺOde on a Grecian Urn.ʺ  Stevens is but one example. </vt:lpstr>
      <vt:lpstr>Points in common and differences</vt:lpstr>
      <vt:lpstr>Some key points made by Frank Lentricchia in Ariel and the Police about “Anecdote of a Jar”  </vt:lpstr>
      <vt:lpstr>Can we compare “Aunt Jennifer’s Tigers” to either Keats’s Ode to a Grecian Urn or Stevens “Anecdote of the Jar”?</vt:lpstr>
      <vt:lpstr>   </vt:lpstr>
    </vt:vector>
  </TitlesOfParts>
  <Company>University of Ottawa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Transcribing the Word   “The traditional oral epic singer is not an artist; he is a seer. The patterns of thought that he has inherited came into being to serve not art but religion in its most basic sense.”</dc:title>
  <dc:creator>Andrew Taylor</dc:creator>
  <cp:lastModifiedBy>Andrew Taylor</cp:lastModifiedBy>
  <cp:revision>148</cp:revision>
  <cp:lastPrinted>2016-05-09T11:38:31Z</cp:lastPrinted>
  <dcterms:created xsi:type="dcterms:W3CDTF">2012-04-03T13:58:55Z</dcterms:created>
  <dcterms:modified xsi:type="dcterms:W3CDTF">2016-06-13T16:55:39Z</dcterms:modified>
</cp:coreProperties>
</file>