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70" r:id="rId7"/>
    <p:sldId id="262" r:id="rId8"/>
    <p:sldId id="263" r:id="rId9"/>
    <p:sldId id="269" r:id="rId10"/>
    <p:sldId id="264" r:id="rId11"/>
    <p:sldId id="265" r:id="rId12"/>
    <p:sldId id="266" r:id="rId13"/>
    <p:sldId id="267" r:id="rId14"/>
    <p:sldId id="268" r:id="rId15"/>
    <p:sldId id="261"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1" d="100"/>
          <a:sy n="91" d="100"/>
        </p:scale>
        <p:origin x="-1210" y="21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smtClean="0"/>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7ACD1A12-EBAE-4813-96F3-58B95BD1EA1E}" type="datetimeFigureOut">
              <a:rPr lang="en-CA" smtClean="0"/>
              <a:t>07/04/2015</a:t>
            </a:fld>
            <a:endParaRPr lang="en-CA"/>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en-CA"/>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1D70D3F2-DD2A-422D-8D41-200E40D51AB1}" type="slidenum">
              <a:rPr lang="en-CA" smtClean="0"/>
              <a:t>‹#›</a:t>
            </a:fld>
            <a:endParaRPr lang="en-CA"/>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ACD1A12-EBAE-4813-96F3-58B95BD1EA1E}" type="datetimeFigureOut">
              <a:rPr lang="en-CA" smtClean="0"/>
              <a:t>07/04/2015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1D70D3F2-DD2A-422D-8D41-200E40D51AB1}" type="slidenum">
              <a:rPr lang="en-CA" smtClean="0"/>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ACD1A12-EBAE-4813-96F3-58B95BD1EA1E}" type="datetimeFigureOut">
              <a:rPr lang="en-CA" smtClean="0"/>
              <a:t>07/04/2015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1D70D3F2-DD2A-422D-8D41-200E40D51AB1}" type="slidenum">
              <a:rPr lang="en-CA" smtClean="0"/>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7ACD1A12-EBAE-4813-96F3-58B95BD1EA1E}" type="datetimeFigureOut">
              <a:rPr lang="en-CA" smtClean="0"/>
              <a:t>07/04/2015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1D70D3F2-DD2A-422D-8D41-200E40D51AB1}" type="slidenum">
              <a:rPr lang="en-CA" smtClean="0"/>
              <a:t>‹#›</a:t>
            </a:fld>
            <a:endParaRPr lang="en-CA"/>
          </a:p>
        </p:txBody>
      </p:sp>
      <p:sp>
        <p:nvSpPr>
          <p:cNvPr id="9" name="Content Placeholder 8"/>
          <p:cNvSpPr>
            <a:spLocks noGrp="1"/>
          </p:cNvSpPr>
          <p:nvPr>
            <p:ph sz="quarter" idx="13"/>
          </p:nvPr>
        </p:nvSpPr>
        <p:spPr>
          <a:xfrm>
            <a:off x="1042416" y="2313432"/>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ACD1A12-EBAE-4813-96F3-58B95BD1EA1E}" type="datetimeFigureOut">
              <a:rPr lang="en-CA" smtClean="0"/>
              <a:t>07/04/2015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1D70D3F2-DD2A-422D-8D41-200E40D51AB1}" type="slidenum">
              <a:rPr lang="en-CA" smtClean="0"/>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ACD1A12-EBAE-4813-96F3-58B95BD1EA1E}" type="datetimeFigureOut">
              <a:rPr lang="en-CA" smtClean="0"/>
              <a:t>07/04/2015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1D70D3F2-DD2A-422D-8D41-200E40D51AB1}" type="slidenum">
              <a:rPr lang="en-CA" smtClean="0"/>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CD1A12-EBAE-4813-96F3-58B95BD1EA1E}" type="datetimeFigureOut">
              <a:rPr lang="en-CA" smtClean="0"/>
              <a:t>07/04/2015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1D70D3F2-DD2A-422D-8D41-200E40D51AB1}" type="slidenum">
              <a:rPr lang="en-CA" smtClean="0"/>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7ACD1A12-EBAE-4813-96F3-58B95BD1EA1E}" type="datetimeFigureOut">
              <a:rPr lang="en-CA" smtClean="0"/>
              <a:t>07/04/2015</a:t>
            </a:fld>
            <a:endParaRPr lang="en-CA"/>
          </a:p>
        </p:txBody>
      </p:sp>
      <p:sp>
        <p:nvSpPr>
          <p:cNvPr id="7" name="Slide Number Placeholder 6"/>
          <p:cNvSpPr>
            <a:spLocks noGrp="1"/>
          </p:cNvSpPr>
          <p:nvPr>
            <p:ph type="sldNum" sz="quarter" idx="12"/>
          </p:nvPr>
        </p:nvSpPr>
        <p:spPr/>
        <p:txBody>
          <a:bodyPr/>
          <a:lstStyle/>
          <a:p>
            <a:fld id="{1D70D3F2-DD2A-422D-8D41-200E40D51AB1}" type="slidenum">
              <a:rPr lang="en-CA" smtClean="0"/>
              <a:t>‹#›</a:t>
            </a:fld>
            <a:endParaRPr lang="en-CA"/>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CA"/>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smtClean="0"/>
              <a:t>Click to edit Master title style</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CD1A12-EBAE-4813-96F3-58B95BD1EA1E}" type="datetimeFigureOut">
              <a:rPr lang="en-CA" smtClean="0"/>
              <a:t>07/04/2015</a:t>
            </a:fld>
            <a:endParaRPr lang="en-CA"/>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CA"/>
          </a:p>
        </p:txBody>
      </p:sp>
      <p:sp>
        <p:nvSpPr>
          <p:cNvPr id="7" name="Slide Number Placeholder 6"/>
          <p:cNvSpPr>
            <a:spLocks noGrp="1"/>
          </p:cNvSpPr>
          <p:nvPr>
            <p:ph type="sldNum" sz="quarter" idx="12"/>
          </p:nvPr>
        </p:nvSpPr>
        <p:spPr/>
        <p:txBody>
          <a:bodyPr/>
          <a:lstStyle/>
          <a:p>
            <a:fld id="{1D70D3F2-DD2A-422D-8D41-200E40D51AB1}" type="slidenum">
              <a:rPr lang="en-CA" smtClean="0"/>
              <a:t>‹#›</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CD1A12-EBAE-4813-96F3-58B95BD1EA1E}" type="datetimeFigureOut">
              <a:rPr lang="en-CA" smtClean="0"/>
              <a:t>07/04/2015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1D70D3F2-DD2A-422D-8D41-200E40D51AB1}" type="slidenum">
              <a:rPr lang="en-CA" smtClean="0"/>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smtClean="0"/>
              <a:t>Click to edit Master title style</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CD1A12-EBAE-4813-96F3-58B95BD1EA1E}" type="datetimeFigureOut">
              <a:rPr lang="en-CA" smtClean="0"/>
              <a:t>07/04/2015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1D70D3F2-DD2A-422D-8D41-200E40D51AB1}" type="slidenum">
              <a:rPr lang="en-CA" smtClean="0"/>
              <a:t>‹#›</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7ACD1A12-EBAE-4813-96F3-58B95BD1EA1E}" type="datetimeFigureOut">
              <a:rPr lang="en-CA" smtClean="0"/>
              <a:t>07/04/2015</a:t>
            </a:fld>
            <a:endParaRPr lang="en-CA"/>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en-CA"/>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1D70D3F2-DD2A-422D-8D41-200E40D51AB1}" type="slidenum">
              <a:rPr lang="en-CA" smtClean="0"/>
              <a:t>‹#›</a:t>
            </a:fld>
            <a:endParaRPr lang="en-CA"/>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Fmst 211 Final</a:t>
            </a:r>
            <a:endParaRPr lang="en-CA" dirty="0"/>
          </a:p>
        </p:txBody>
      </p:sp>
      <p:sp>
        <p:nvSpPr>
          <p:cNvPr id="3" name="Subtitle 2"/>
          <p:cNvSpPr>
            <a:spLocks noGrp="1"/>
          </p:cNvSpPr>
          <p:nvPr>
            <p:ph type="subTitle" idx="1"/>
          </p:nvPr>
        </p:nvSpPr>
        <p:spPr/>
        <p:txBody>
          <a:bodyPr/>
          <a:lstStyle/>
          <a:p>
            <a:r>
              <a:rPr lang="en-CA" dirty="0" smtClean="0"/>
              <a:t>Room info and exam survival tips</a:t>
            </a:r>
            <a:endParaRPr lang="en-CA" dirty="0"/>
          </a:p>
        </p:txBody>
      </p:sp>
    </p:spTree>
    <p:extLst>
      <p:ext uri="{BB962C8B-B14F-4D97-AF65-F5344CB8AC3E}">
        <p14:creationId xmlns:p14="http://schemas.microsoft.com/office/powerpoint/2010/main" val="73530250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CA" sz="2800" dirty="0" smtClean="0"/>
              <a:t>Exam:  </a:t>
            </a:r>
            <a:r>
              <a:rPr lang="en-CA" sz="2800" dirty="0" smtClean="0"/>
              <a:t>April 24th </a:t>
            </a:r>
            <a:r>
              <a:rPr lang="en-CA" sz="2800" dirty="0" smtClean="0"/>
              <a:t> </a:t>
            </a:r>
            <a:r>
              <a:rPr lang="en-CA" sz="2800" dirty="0" smtClean="0"/>
              <a:t>19h00 – 22h00</a:t>
            </a:r>
            <a:br>
              <a:rPr lang="en-CA" sz="2800" dirty="0" smtClean="0"/>
            </a:br>
            <a:r>
              <a:rPr lang="en-CA" sz="2800" dirty="0" smtClean="0"/>
              <a:t>Room Assignment per section</a:t>
            </a:r>
            <a:endParaRPr lang="en-CA" sz="2800" dirty="0"/>
          </a:p>
        </p:txBody>
      </p:sp>
      <p:sp>
        <p:nvSpPr>
          <p:cNvPr id="3" name="Content Placeholder 2"/>
          <p:cNvSpPr>
            <a:spLocks noGrp="1"/>
          </p:cNvSpPr>
          <p:nvPr>
            <p:ph sz="quarter" idx="13"/>
          </p:nvPr>
        </p:nvSpPr>
        <p:spPr/>
        <p:txBody>
          <a:bodyPr/>
          <a:lstStyle/>
          <a:p>
            <a:endParaRPr lang="en-CA" dirty="0" smtClean="0"/>
          </a:p>
          <a:p>
            <a:r>
              <a:rPr lang="en-CA" dirty="0" smtClean="0"/>
              <a:t>Section </a:t>
            </a:r>
            <a:r>
              <a:rPr lang="en-CA" dirty="0" smtClean="0"/>
              <a:t>B</a:t>
            </a:r>
            <a:endParaRPr lang="en-CA" dirty="0" smtClean="0"/>
          </a:p>
          <a:p>
            <a:endParaRPr lang="en-CA" dirty="0"/>
          </a:p>
          <a:p>
            <a:r>
              <a:rPr lang="en-CA" sz="1800" dirty="0" smtClean="0"/>
              <a:t>H 435</a:t>
            </a:r>
            <a:endParaRPr lang="en-CA" sz="1800" dirty="0" smtClean="0"/>
          </a:p>
        </p:txBody>
      </p:sp>
      <p:sp>
        <p:nvSpPr>
          <p:cNvPr id="4" name="Content Placeholder 3"/>
          <p:cNvSpPr>
            <a:spLocks noGrp="1"/>
          </p:cNvSpPr>
          <p:nvPr>
            <p:ph sz="quarter" idx="14"/>
          </p:nvPr>
        </p:nvSpPr>
        <p:spPr/>
        <p:txBody>
          <a:bodyPr/>
          <a:lstStyle/>
          <a:p>
            <a:endParaRPr lang="en-CA" dirty="0" smtClean="0"/>
          </a:p>
          <a:p>
            <a:r>
              <a:rPr lang="en-CA" dirty="0" smtClean="0"/>
              <a:t>Section AA</a:t>
            </a:r>
          </a:p>
          <a:p>
            <a:endParaRPr lang="en-CA" dirty="0"/>
          </a:p>
          <a:p>
            <a:r>
              <a:rPr lang="en-CA" sz="1800" dirty="0" smtClean="0"/>
              <a:t>H 401</a:t>
            </a:r>
          </a:p>
          <a:p>
            <a:r>
              <a:rPr lang="en-CA" sz="1800" dirty="0" smtClean="0"/>
              <a:t>H403</a:t>
            </a:r>
          </a:p>
          <a:p>
            <a:r>
              <a:rPr lang="en-CA" sz="1800" dirty="0" smtClean="0"/>
              <a:t>H423</a:t>
            </a:r>
            <a:endParaRPr lang="en-CA" sz="1800" dirty="0" smtClean="0"/>
          </a:p>
        </p:txBody>
      </p:sp>
    </p:spTree>
    <p:extLst>
      <p:ext uri="{BB962C8B-B14F-4D97-AF65-F5344CB8AC3E}">
        <p14:creationId xmlns:p14="http://schemas.microsoft.com/office/powerpoint/2010/main" val="360889487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CA" sz="2800" dirty="0" smtClean="0"/>
              <a:t>Things you need to bring to exam!!</a:t>
            </a:r>
            <a:endParaRPr lang="en-CA" sz="2800" dirty="0"/>
          </a:p>
        </p:txBody>
      </p:sp>
      <p:sp>
        <p:nvSpPr>
          <p:cNvPr id="3" name="Content Placeholder 2"/>
          <p:cNvSpPr>
            <a:spLocks noGrp="1"/>
          </p:cNvSpPr>
          <p:nvPr>
            <p:ph idx="1"/>
          </p:nvPr>
        </p:nvSpPr>
        <p:spPr/>
        <p:txBody>
          <a:bodyPr/>
          <a:lstStyle/>
          <a:p>
            <a:endParaRPr lang="en-CA" dirty="0" smtClean="0"/>
          </a:p>
          <a:p>
            <a:r>
              <a:rPr lang="en-CA" dirty="0" smtClean="0"/>
              <a:t>Your Concordia Student ID </a:t>
            </a:r>
          </a:p>
          <a:p>
            <a:r>
              <a:rPr lang="en-CA" dirty="0" smtClean="0"/>
              <a:t>Pens (bring more than one…three is good)</a:t>
            </a:r>
          </a:p>
          <a:p>
            <a:endParaRPr lang="en-CA" dirty="0"/>
          </a:p>
          <a:p>
            <a:r>
              <a:rPr lang="en-CA" dirty="0" smtClean="0"/>
              <a:t>You can have a translation dictionary if you wish</a:t>
            </a:r>
          </a:p>
          <a:p>
            <a:endParaRPr lang="en-CA" dirty="0"/>
          </a:p>
        </p:txBody>
      </p:sp>
    </p:spTree>
    <p:extLst>
      <p:ext uri="{BB962C8B-B14F-4D97-AF65-F5344CB8AC3E}">
        <p14:creationId xmlns:p14="http://schemas.microsoft.com/office/powerpoint/2010/main" val="38685190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Things to leave at home/in your bag</a:t>
            </a:r>
            <a:endParaRPr lang="en-CA" dirty="0"/>
          </a:p>
        </p:txBody>
      </p:sp>
      <p:sp>
        <p:nvSpPr>
          <p:cNvPr id="3" name="Content Placeholder 2"/>
          <p:cNvSpPr>
            <a:spLocks noGrp="1"/>
          </p:cNvSpPr>
          <p:nvPr>
            <p:ph idx="1"/>
          </p:nvPr>
        </p:nvSpPr>
        <p:spPr/>
        <p:txBody>
          <a:bodyPr/>
          <a:lstStyle/>
          <a:p>
            <a:endParaRPr lang="en-CA" dirty="0" smtClean="0"/>
          </a:p>
          <a:p>
            <a:endParaRPr lang="en-CA" dirty="0"/>
          </a:p>
          <a:p>
            <a:r>
              <a:rPr lang="en-CA" dirty="0" smtClean="0"/>
              <a:t>Your cell phone</a:t>
            </a:r>
          </a:p>
          <a:p>
            <a:r>
              <a:rPr lang="en-CA" dirty="0" smtClean="0"/>
              <a:t>Water bottles/coffee, other drinks</a:t>
            </a:r>
          </a:p>
          <a:p>
            <a:r>
              <a:rPr lang="en-CA" dirty="0" smtClean="0"/>
              <a:t>Your bags (you will be asked to place these at the front)</a:t>
            </a:r>
            <a:endParaRPr lang="en-CA" dirty="0"/>
          </a:p>
        </p:txBody>
      </p:sp>
    </p:spTree>
    <p:extLst>
      <p:ext uri="{BB962C8B-B14F-4D97-AF65-F5344CB8AC3E}">
        <p14:creationId xmlns:p14="http://schemas.microsoft.com/office/powerpoint/2010/main" val="24638878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Tips</a:t>
            </a:r>
            <a:endParaRPr lang="en-CA" dirty="0"/>
          </a:p>
        </p:txBody>
      </p:sp>
      <p:sp>
        <p:nvSpPr>
          <p:cNvPr id="3" name="Content Placeholder 2"/>
          <p:cNvSpPr>
            <a:spLocks noGrp="1"/>
          </p:cNvSpPr>
          <p:nvPr>
            <p:ph idx="1"/>
          </p:nvPr>
        </p:nvSpPr>
        <p:spPr/>
        <p:txBody>
          <a:bodyPr>
            <a:normAutofit fontScale="62500" lnSpcReduction="20000"/>
          </a:bodyPr>
          <a:lstStyle/>
          <a:p>
            <a:r>
              <a:rPr lang="en-CA" dirty="0" smtClean="0"/>
              <a:t>You need to arrive at exam within the first hour (no admissions after this)</a:t>
            </a:r>
          </a:p>
          <a:p>
            <a:r>
              <a:rPr lang="en-CA" dirty="0" smtClean="0"/>
              <a:t>You cannot leave the exam room until and hour has elapsed (so go to the bathroom before the exam!)</a:t>
            </a:r>
          </a:p>
          <a:p>
            <a:endParaRPr lang="en-CA" dirty="0"/>
          </a:p>
          <a:p>
            <a:r>
              <a:rPr lang="en-CA" dirty="0" smtClean="0"/>
              <a:t>Take time to read through questions, then decide which ones you wish to tackle</a:t>
            </a:r>
          </a:p>
          <a:p>
            <a:r>
              <a:rPr lang="en-CA" dirty="0" smtClean="0"/>
              <a:t>You may wish to make some preliminary notes (do so in exam book, under “notes” page</a:t>
            </a:r>
          </a:p>
          <a:p>
            <a:r>
              <a:rPr lang="en-CA" dirty="0" smtClean="0"/>
              <a:t>You will have plenty of time, so pace yourself</a:t>
            </a:r>
          </a:p>
          <a:p>
            <a:r>
              <a:rPr lang="en-CA" dirty="0" smtClean="0"/>
              <a:t>Do not worry if some people leave after an hour</a:t>
            </a:r>
          </a:p>
          <a:p>
            <a:r>
              <a:rPr lang="en-CA" dirty="0" smtClean="0"/>
              <a:t>I will pass through the exam rooms. If you have a question, raise your hand and I will come to you </a:t>
            </a:r>
          </a:p>
          <a:p>
            <a:r>
              <a:rPr lang="en-CA" dirty="0" smtClean="0"/>
              <a:t>I cannot answer content questions (</a:t>
            </a:r>
            <a:r>
              <a:rPr lang="en-CA" dirty="0" err="1" smtClean="0"/>
              <a:t>eg</a:t>
            </a:r>
            <a:r>
              <a:rPr lang="en-CA" dirty="0" smtClean="0"/>
              <a:t>. What film? Who was that actor? Etc.). I can only clarify a term in the question</a:t>
            </a:r>
          </a:p>
          <a:p>
            <a:r>
              <a:rPr lang="en-CA" dirty="0" smtClean="0"/>
              <a:t>Write in essay form.</a:t>
            </a:r>
          </a:p>
          <a:p>
            <a:endParaRPr lang="en-CA" dirty="0" smtClean="0"/>
          </a:p>
          <a:p>
            <a:endParaRPr lang="en-CA" dirty="0"/>
          </a:p>
        </p:txBody>
      </p:sp>
    </p:spTree>
    <p:extLst>
      <p:ext uri="{BB962C8B-B14F-4D97-AF65-F5344CB8AC3E}">
        <p14:creationId xmlns:p14="http://schemas.microsoft.com/office/powerpoint/2010/main" val="42035540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Exam Format</a:t>
            </a:r>
            <a:endParaRPr lang="en-CA" dirty="0"/>
          </a:p>
        </p:txBody>
      </p:sp>
      <p:sp>
        <p:nvSpPr>
          <p:cNvPr id="3" name="Content Placeholder 2"/>
          <p:cNvSpPr>
            <a:spLocks noGrp="1"/>
          </p:cNvSpPr>
          <p:nvPr>
            <p:ph idx="1"/>
          </p:nvPr>
        </p:nvSpPr>
        <p:spPr/>
        <p:txBody>
          <a:bodyPr>
            <a:normAutofit fontScale="77500" lnSpcReduction="20000"/>
          </a:bodyPr>
          <a:lstStyle/>
          <a:p>
            <a:r>
              <a:rPr lang="en-CA" smtClean="0"/>
              <a:t>Closed book exam</a:t>
            </a:r>
          </a:p>
          <a:p>
            <a:endParaRPr lang="en-CA" smtClean="0"/>
          </a:p>
          <a:p>
            <a:r>
              <a:rPr lang="en-CA" dirty="0" smtClean="0"/>
              <a:t>2 essay questions (drawn from a list of 6)</a:t>
            </a:r>
          </a:p>
          <a:p>
            <a:r>
              <a:rPr lang="en-CA" dirty="0" smtClean="0"/>
              <a:t>Equal weight (40% of exam)</a:t>
            </a:r>
          </a:p>
          <a:p>
            <a:r>
              <a:rPr lang="en-CA" dirty="0" smtClean="0"/>
              <a:t>Will require you to write on minimum two films (per question)</a:t>
            </a:r>
          </a:p>
          <a:p>
            <a:endParaRPr lang="en-CA" dirty="0"/>
          </a:p>
          <a:p>
            <a:r>
              <a:rPr lang="en-CA" dirty="0" smtClean="0"/>
              <a:t>20 Short Answer questions (20%)</a:t>
            </a:r>
          </a:p>
          <a:p>
            <a:r>
              <a:rPr lang="en-CA" dirty="0" smtClean="0"/>
              <a:t>May include ‘fill-in-the-blank,’ multiple choice</a:t>
            </a:r>
          </a:p>
          <a:p>
            <a:endParaRPr lang="en-CA" dirty="0" smtClean="0"/>
          </a:p>
          <a:p>
            <a:r>
              <a:rPr lang="en-CA" dirty="0" smtClean="0"/>
              <a:t>Questions in English (if you need translation dictionary, that is fine)</a:t>
            </a:r>
            <a:endParaRPr lang="en-CA" dirty="0"/>
          </a:p>
        </p:txBody>
      </p:sp>
    </p:spTree>
    <p:extLst>
      <p:ext uri="{BB962C8B-B14F-4D97-AF65-F5344CB8AC3E}">
        <p14:creationId xmlns:p14="http://schemas.microsoft.com/office/powerpoint/2010/main" val="12852745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Areas We have covered</a:t>
            </a:r>
            <a:endParaRPr lang="en-CA" dirty="0"/>
          </a:p>
        </p:txBody>
      </p:sp>
      <p:sp>
        <p:nvSpPr>
          <p:cNvPr id="3" name="Content Placeholder 2"/>
          <p:cNvSpPr>
            <a:spLocks noGrp="1"/>
          </p:cNvSpPr>
          <p:nvPr>
            <p:ph idx="1"/>
          </p:nvPr>
        </p:nvSpPr>
        <p:spPr/>
        <p:txBody>
          <a:bodyPr/>
          <a:lstStyle/>
          <a:p>
            <a:endParaRPr lang="en-CA" dirty="0" smtClean="0"/>
          </a:p>
          <a:p>
            <a:r>
              <a:rPr lang="en-CA" dirty="0" smtClean="0"/>
              <a:t>Melodrama</a:t>
            </a:r>
            <a:endParaRPr lang="en-CA" dirty="0" smtClean="0"/>
          </a:p>
          <a:p>
            <a:r>
              <a:rPr lang="en-CA" dirty="0" smtClean="0"/>
              <a:t>Horror</a:t>
            </a:r>
            <a:endParaRPr lang="en-CA" dirty="0" smtClean="0"/>
          </a:p>
          <a:p>
            <a:r>
              <a:rPr lang="en-CA" dirty="0" smtClean="0"/>
              <a:t>Documentary</a:t>
            </a:r>
          </a:p>
          <a:p>
            <a:r>
              <a:rPr lang="en-CA" dirty="0" smtClean="0"/>
              <a:t>Neo/Socialist/realisms (National Cinema)</a:t>
            </a:r>
            <a:endParaRPr lang="en-CA" dirty="0" smtClean="0"/>
          </a:p>
          <a:p>
            <a:r>
              <a:rPr lang="en-CA" dirty="0" smtClean="0"/>
              <a:t>Industry and Exhibition</a:t>
            </a:r>
          </a:p>
          <a:p>
            <a:r>
              <a:rPr lang="en-CA" dirty="0" smtClean="0"/>
              <a:t>Youth and the New Waves</a:t>
            </a:r>
            <a:endParaRPr lang="en-CA" dirty="0"/>
          </a:p>
        </p:txBody>
      </p:sp>
    </p:spTree>
    <p:extLst>
      <p:ext uri="{BB962C8B-B14F-4D97-AF65-F5344CB8AC3E}">
        <p14:creationId xmlns:p14="http://schemas.microsoft.com/office/powerpoint/2010/main" val="29484671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‘in?’</a:t>
            </a:r>
            <a:endParaRPr lang="en-CA" dirty="0"/>
          </a:p>
        </p:txBody>
      </p:sp>
      <p:sp>
        <p:nvSpPr>
          <p:cNvPr id="3" name="Content Placeholder 2"/>
          <p:cNvSpPr>
            <a:spLocks noGrp="1"/>
          </p:cNvSpPr>
          <p:nvPr>
            <p:ph idx="1"/>
          </p:nvPr>
        </p:nvSpPr>
        <p:spPr/>
        <p:txBody>
          <a:bodyPr>
            <a:normAutofit fontScale="92500"/>
          </a:bodyPr>
          <a:lstStyle/>
          <a:p>
            <a:r>
              <a:rPr lang="en-CA" dirty="0" smtClean="0"/>
              <a:t>Exam questions go back to </a:t>
            </a:r>
            <a:r>
              <a:rPr lang="en-CA" dirty="0" smtClean="0"/>
              <a:t>Week 11 (November 11</a:t>
            </a:r>
            <a:r>
              <a:rPr lang="en-CA" baseline="30000" dirty="0" smtClean="0"/>
              <a:t>th </a:t>
            </a:r>
            <a:r>
              <a:rPr lang="en-CA" dirty="0" smtClean="0"/>
              <a:t> or everything since the in-class exam)</a:t>
            </a:r>
            <a:r>
              <a:rPr lang="en-CA" dirty="0" smtClean="0"/>
              <a:t>, </a:t>
            </a:r>
            <a:r>
              <a:rPr lang="en-CA" dirty="0" smtClean="0"/>
              <a:t>so review your lecture notes, the films, the readings</a:t>
            </a:r>
          </a:p>
          <a:p>
            <a:r>
              <a:rPr lang="en-CA" dirty="0" smtClean="0"/>
              <a:t>Think about the ‘framing’ themes we have discussed</a:t>
            </a:r>
          </a:p>
          <a:p>
            <a:r>
              <a:rPr lang="en-CA" dirty="0" smtClean="0"/>
              <a:t>In the areas you feel best prepared for, think about specific scenes from films, quotes from readings you might cite in your response</a:t>
            </a:r>
            <a:endParaRPr lang="en-CA" dirty="0"/>
          </a:p>
        </p:txBody>
      </p:sp>
    </p:spTree>
    <p:extLst>
      <p:ext uri="{BB962C8B-B14F-4D97-AF65-F5344CB8AC3E}">
        <p14:creationId xmlns:p14="http://schemas.microsoft.com/office/powerpoint/2010/main" val="26479651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Things you </a:t>
            </a:r>
            <a:r>
              <a:rPr lang="en-CA" i="1" dirty="0" smtClean="0"/>
              <a:t>do</a:t>
            </a:r>
            <a:r>
              <a:rPr lang="en-CA" dirty="0" smtClean="0"/>
              <a:t> need to know:</a:t>
            </a:r>
            <a:endParaRPr lang="en-CA" dirty="0"/>
          </a:p>
        </p:txBody>
      </p:sp>
      <p:sp>
        <p:nvSpPr>
          <p:cNvPr id="3" name="Content Placeholder 2"/>
          <p:cNvSpPr>
            <a:spLocks noGrp="1"/>
          </p:cNvSpPr>
          <p:nvPr>
            <p:ph idx="1"/>
          </p:nvPr>
        </p:nvSpPr>
        <p:spPr/>
        <p:txBody>
          <a:bodyPr/>
          <a:lstStyle/>
          <a:p>
            <a:r>
              <a:rPr lang="en-CA" dirty="0" smtClean="0"/>
              <a:t>Film title</a:t>
            </a:r>
          </a:p>
          <a:p>
            <a:r>
              <a:rPr lang="en-CA" dirty="0" smtClean="0"/>
              <a:t>Director</a:t>
            </a:r>
          </a:p>
          <a:p>
            <a:r>
              <a:rPr lang="en-CA" dirty="0" smtClean="0"/>
              <a:t>Year of Production</a:t>
            </a:r>
          </a:p>
          <a:p>
            <a:r>
              <a:rPr lang="en-CA" dirty="0" smtClean="0"/>
              <a:t>Principle character names (not actor names)</a:t>
            </a:r>
          </a:p>
          <a:p>
            <a:r>
              <a:rPr lang="en-CA" dirty="0" smtClean="0"/>
              <a:t>Basic plot elements</a:t>
            </a:r>
          </a:p>
          <a:p>
            <a:r>
              <a:rPr lang="en-CA" dirty="0" smtClean="0"/>
              <a:t>Names of authors you cite</a:t>
            </a:r>
          </a:p>
          <a:p>
            <a:r>
              <a:rPr lang="en-CA" dirty="0" smtClean="0"/>
              <a:t>Titles of articles you cite</a:t>
            </a:r>
          </a:p>
        </p:txBody>
      </p:sp>
    </p:spTree>
    <p:extLst>
      <p:ext uri="{BB962C8B-B14F-4D97-AF65-F5344CB8AC3E}">
        <p14:creationId xmlns:p14="http://schemas.microsoft.com/office/powerpoint/2010/main" val="274815662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Sample Question</a:t>
            </a:r>
            <a:endParaRPr lang="en-CA" dirty="0"/>
          </a:p>
        </p:txBody>
      </p:sp>
      <p:sp>
        <p:nvSpPr>
          <p:cNvPr id="3" name="Content Placeholder 2"/>
          <p:cNvSpPr>
            <a:spLocks noGrp="1"/>
          </p:cNvSpPr>
          <p:nvPr>
            <p:ph idx="1"/>
          </p:nvPr>
        </p:nvSpPr>
        <p:spPr/>
        <p:txBody>
          <a:bodyPr>
            <a:normAutofit fontScale="55000" lnSpcReduction="20000"/>
          </a:bodyPr>
          <a:lstStyle/>
          <a:p>
            <a:r>
              <a:rPr lang="en-CA" dirty="0" smtClean="0"/>
              <a:t>Thomas </a:t>
            </a:r>
            <a:r>
              <a:rPr lang="en-CA" dirty="0"/>
              <a:t>Schatz writes</a:t>
            </a:r>
            <a:r>
              <a:rPr lang="en-CA" dirty="0" smtClean="0"/>
              <a:t>:</a:t>
            </a:r>
          </a:p>
          <a:p>
            <a:endParaRPr lang="en-CA" dirty="0"/>
          </a:p>
          <a:p>
            <a:r>
              <a:rPr lang="en-CA" dirty="0" smtClean="0"/>
              <a:t>"</a:t>
            </a:r>
            <a:r>
              <a:rPr lang="en-CA" dirty="0"/>
              <a:t>It is clear the war-related films did not always depict combat or deal directly with war </a:t>
            </a:r>
            <a:r>
              <a:rPr lang="en-CA" dirty="0" smtClean="0"/>
              <a:t>conditions</a:t>
            </a:r>
            <a:r>
              <a:rPr lang="en-CA" dirty="0"/>
              <a:t>" </a:t>
            </a:r>
          </a:p>
          <a:p>
            <a:endParaRPr lang="en-CA" dirty="0"/>
          </a:p>
          <a:p>
            <a:r>
              <a:rPr lang="en-CA" dirty="0" smtClean="0"/>
              <a:t>Take</a:t>
            </a:r>
            <a:r>
              <a:rPr lang="en-CA" dirty="0"/>
              <a:t> </a:t>
            </a:r>
            <a:r>
              <a:rPr lang="en-CA" u="sng" dirty="0"/>
              <a:t>two</a:t>
            </a:r>
            <a:r>
              <a:rPr lang="en-CA" dirty="0"/>
              <a:t> examples from film screened in class which feature what Schatz identifies as "war </a:t>
            </a:r>
            <a:r>
              <a:rPr lang="en-CA" dirty="0" smtClean="0"/>
              <a:t>themes</a:t>
            </a:r>
            <a:r>
              <a:rPr lang="en-CA" dirty="0"/>
              <a:t>." Compare and contrast how the propaganda message is expressed through these films.  </a:t>
            </a:r>
            <a:r>
              <a:rPr lang="en-CA" dirty="0" smtClean="0"/>
              <a:t>In </a:t>
            </a:r>
            <a:r>
              <a:rPr lang="en-CA" dirty="0"/>
              <a:t>your response, you should consider both narrative and formal levels of address. How do these </a:t>
            </a:r>
            <a:r>
              <a:rPr lang="en-CA" dirty="0" smtClean="0"/>
              <a:t>films serve </a:t>
            </a:r>
            <a:r>
              <a:rPr lang="en-CA" dirty="0"/>
              <a:t>to mobilize public sentiments?</a:t>
            </a:r>
          </a:p>
          <a:p>
            <a:r>
              <a:rPr lang="en-CA" dirty="0"/>
              <a:t> </a:t>
            </a:r>
          </a:p>
          <a:p>
            <a:r>
              <a:rPr lang="en-CA" dirty="0"/>
              <a:t>Films available to work with:  from the War genre – </a:t>
            </a:r>
            <a:r>
              <a:rPr lang="en-CA" i="1" dirty="0" err="1"/>
              <a:t>Mrs</a:t>
            </a:r>
            <a:r>
              <a:rPr lang="en-CA" i="1" dirty="0"/>
              <a:t> </a:t>
            </a:r>
            <a:r>
              <a:rPr lang="en-CA" i="1" dirty="0" err="1"/>
              <a:t>Miniver</a:t>
            </a:r>
            <a:r>
              <a:rPr lang="en-CA" dirty="0"/>
              <a:t> (1942), </a:t>
            </a:r>
            <a:r>
              <a:rPr lang="en-CA" i="1" dirty="0"/>
              <a:t>Bataan</a:t>
            </a:r>
            <a:r>
              <a:rPr lang="en-CA" dirty="0"/>
              <a:t> (1942), </a:t>
            </a:r>
            <a:r>
              <a:rPr lang="en-CA" i="1" dirty="0"/>
              <a:t>Roma, </a:t>
            </a:r>
            <a:r>
              <a:rPr lang="en-CA" i="1" dirty="0" err="1"/>
              <a:t>Citta</a:t>
            </a:r>
            <a:r>
              <a:rPr lang="en-CA" i="1" dirty="0"/>
              <a:t> </a:t>
            </a:r>
            <a:r>
              <a:rPr lang="en-CA" i="1" dirty="0" err="1"/>
              <a:t>Aperta</a:t>
            </a:r>
            <a:r>
              <a:rPr lang="en-CA" dirty="0"/>
              <a:t> (1945) and (from term one, </a:t>
            </a:r>
            <a:r>
              <a:rPr lang="en-CA" i="1" dirty="0"/>
              <a:t>The Big Parade</a:t>
            </a:r>
            <a:r>
              <a:rPr lang="en-CA" dirty="0"/>
              <a:t> (1927) would also be available</a:t>
            </a:r>
            <a:r>
              <a:rPr lang="en-CA" dirty="0" smtClean="0"/>
              <a:t>).</a:t>
            </a:r>
          </a:p>
          <a:p>
            <a:endParaRPr lang="en-CA" dirty="0"/>
          </a:p>
          <a:p>
            <a:r>
              <a:rPr lang="en-CA" dirty="0"/>
              <a:t>From documentary: </a:t>
            </a:r>
            <a:r>
              <a:rPr lang="en-CA" i="1" dirty="0"/>
              <a:t>Women are Warriors</a:t>
            </a:r>
            <a:r>
              <a:rPr lang="en-CA" dirty="0"/>
              <a:t> (1942), </a:t>
            </a:r>
            <a:r>
              <a:rPr lang="en-CA" i="1" dirty="0"/>
              <a:t>London Can Take it</a:t>
            </a:r>
            <a:r>
              <a:rPr lang="en-CA" dirty="0"/>
              <a:t> (1940), </a:t>
            </a:r>
            <a:r>
              <a:rPr lang="en-CA" i="1" dirty="0"/>
              <a:t>Listen to Britain</a:t>
            </a:r>
            <a:r>
              <a:rPr lang="en-CA" dirty="0"/>
              <a:t> (1942), </a:t>
            </a:r>
            <a:r>
              <a:rPr lang="en-CA" i="1" dirty="0"/>
              <a:t>Battle of Midway</a:t>
            </a:r>
            <a:r>
              <a:rPr lang="en-CA" dirty="0"/>
              <a:t> (1942), </a:t>
            </a:r>
            <a:endParaRPr lang="en-CA" dirty="0" smtClean="0"/>
          </a:p>
          <a:p>
            <a:endParaRPr lang="en-CA" dirty="0"/>
          </a:p>
          <a:p>
            <a:r>
              <a:rPr lang="en-CA" dirty="0"/>
              <a:t>Other available films: </a:t>
            </a:r>
            <a:r>
              <a:rPr lang="en-CA" i="1" dirty="0"/>
              <a:t>Triumph of the Will</a:t>
            </a:r>
            <a:r>
              <a:rPr lang="en-CA" dirty="0"/>
              <a:t> (1935), </a:t>
            </a:r>
            <a:r>
              <a:rPr lang="en-CA" i="1" dirty="0"/>
              <a:t>The Seventh Seal</a:t>
            </a:r>
            <a:r>
              <a:rPr lang="en-CA" dirty="0"/>
              <a:t> (1957)</a:t>
            </a:r>
          </a:p>
          <a:p>
            <a:endParaRPr lang="en-CA" dirty="0"/>
          </a:p>
        </p:txBody>
      </p:sp>
    </p:spTree>
    <p:extLst>
      <p:ext uri="{BB962C8B-B14F-4D97-AF65-F5344CB8AC3E}">
        <p14:creationId xmlns:p14="http://schemas.microsoft.com/office/powerpoint/2010/main" val="251443726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Possible Responses</a:t>
            </a:r>
            <a:endParaRPr lang="en-CA" dirty="0"/>
          </a:p>
        </p:txBody>
      </p:sp>
      <p:sp>
        <p:nvSpPr>
          <p:cNvPr id="3" name="Content Placeholder 2"/>
          <p:cNvSpPr>
            <a:spLocks noGrp="1"/>
          </p:cNvSpPr>
          <p:nvPr>
            <p:ph idx="1"/>
          </p:nvPr>
        </p:nvSpPr>
        <p:spPr/>
        <p:txBody>
          <a:bodyPr>
            <a:normAutofit fontScale="32500" lnSpcReduction="20000"/>
          </a:bodyPr>
          <a:lstStyle/>
          <a:p>
            <a:r>
              <a:rPr lang="en-CA" dirty="0"/>
              <a:t>The central issue in this question is the representation of propaganda via “war themes,” which as the question indicates, can be found both at the level of form and content. Some of this will be represented directly</a:t>
            </a:r>
            <a:r>
              <a:rPr lang="en-CA" dirty="0" smtClean="0"/>
              <a:t>,</a:t>
            </a:r>
          </a:p>
          <a:p>
            <a:endParaRPr lang="en-CA" dirty="0"/>
          </a:p>
          <a:p>
            <a:r>
              <a:rPr lang="en-CA" dirty="0" err="1" smtClean="0"/>
              <a:t>Eg</a:t>
            </a:r>
            <a:r>
              <a:rPr lang="en-CA" dirty="0"/>
              <a:t>. A small band of </a:t>
            </a:r>
            <a:r>
              <a:rPr lang="en-CA" dirty="0" smtClean="0"/>
              <a:t>soldiers </a:t>
            </a:r>
            <a:r>
              <a:rPr lang="en-CA" dirty="0"/>
              <a:t>who –one-by-one- are sacrificed in the defense of their position on Bataan in the larger effort to win the war. [The film represents an early effort of US war themes, and attempts to motivate a population to develop the will to fight. “Sacrifice” is a major theme of the </a:t>
            </a:r>
            <a:r>
              <a:rPr lang="en-CA" dirty="0" smtClean="0"/>
              <a:t>film</a:t>
            </a:r>
          </a:p>
          <a:p>
            <a:endParaRPr lang="en-CA" dirty="0"/>
          </a:p>
          <a:p>
            <a:r>
              <a:rPr lang="en-CA" dirty="0" err="1"/>
              <a:t>Eg</a:t>
            </a:r>
            <a:r>
              <a:rPr lang="en-CA" dirty="0"/>
              <a:t>.  </a:t>
            </a:r>
            <a:r>
              <a:rPr lang="en-CA" dirty="0" err="1"/>
              <a:t>Mrs</a:t>
            </a:r>
            <a:r>
              <a:rPr lang="en-CA" dirty="0"/>
              <a:t> </a:t>
            </a:r>
            <a:r>
              <a:rPr lang="en-CA" dirty="0" err="1"/>
              <a:t>Miniver</a:t>
            </a:r>
            <a:r>
              <a:rPr lang="en-CA" dirty="0"/>
              <a:t> defends her home against a wounded German airman. She offers him aid, and during their conversation, he brashly talks of the eventual victory of Germany and the sacrifice of all other peoples as a prerequisite for this cause. While this is occurring, Mr. </a:t>
            </a:r>
            <a:r>
              <a:rPr lang="en-CA" dirty="0" err="1"/>
              <a:t>Miniver</a:t>
            </a:r>
            <a:r>
              <a:rPr lang="en-CA" dirty="0"/>
              <a:t> has taken his pleasure craft to aid in the evacuation of Dunkirk. [ The war is fought both abroad and at home, and all citizens are able to do something to aid the cause. </a:t>
            </a:r>
            <a:r>
              <a:rPr lang="en-CA" dirty="0" err="1"/>
              <a:t>Mrs</a:t>
            </a:r>
            <a:r>
              <a:rPr lang="en-CA" dirty="0"/>
              <a:t> </a:t>
            </a:r>
            <a:r>
              <a:rPr lang="en-CA" dirty="0" err="1"/>
              <a:t>Miniver</a:t>
            </a:r>
            <a:r>
              <a:rPr lang="en-CA" dirty="0"/>
              <a:t> is the paragon of virtue in the face of evil</a:t>
            </a:r>
            <a:r>
              <a:rPr lang="en-CA" dirty="0" smtClean="0"/>
              <a:t>]</a:t>
            </a:r>
          </a:p>
          <a:p>
            <a:endParaRPr lang="en-CA" dirty="0"/>
          </a:p>
          <a:p>
            <a:r>
              <a:rPr lang="en-CA" dirty="0" err="1"/>
              <a:t>Eg</a:t>
            </a:r>
            <a:r>
              <a:rPr lang="en-CA" dirty="0"/>
              <a:t>. The </a:t>
            </a:r>
            <a:r>
              <a:rPr lang="en-CA" dirty="0" err="1"/>
              <a:t>Miniver’s</a:t>
            </a:r>
            <a:r>
              <a:rPr lang="en-CA" dirty="0"/>
              <a:t> community is transformed from a bucolic village outside London into a battlefront in the war. Her daughter is killed in a bombing raid, and the family is consoled by her (recently married) husband’s family in a bombed out church in the film’s final frame. Class and pride have given way to community</a:t>
            </a:r>
            <a:r>
              <a:rPr lang="en-CA" dirty="0" smtClean="0"/>
              <a:t>.</a:t>
            </a:r>
          </a:p>
          <a:p>
            <a:endParaRPr lang="en-CA" dirty="0"/>
          </a:p>
          <a:p>
            <a:r>
              <a:rPr lang="en-CA" dirty="0" err="1"/>
              <a:t>Eg</a:t>
            </a:r>
            <a:r>
              <a:rPr lang="en-CA" dirty="0"/>
              <a:t>. In </a:t>
            </a:r>
            <a:r>
              <a:rPr lang="en-CA" i="1" dirty="0"/>
              <a:t>Roma, </a:t>
            </a:r>
            <a:r>
              <a:rPr lang="en-CA" i="1" dirty="0" err="1"/>
              <a:t>Citta</a:t>
            </a:r>
            <a:r>
              <a:rPr lang="en-CA" i="1" dirty="0"/>
              <a:t> </a:t>
            </a:r>
            <a:r>
              <a:rPr lang="en-CA" i="1" dirty="0" err="1"/>
              <a:t>Aperta</a:t>
            </a:r>
            <a:r>
              <a:rPr lang="en-CA" i="1" dirty="0"/>
              <a:t>, </a:t>
            </a:r>
            <a:r>
              <a:rPr lang="en-CA" dirty="0"/>
              <a:t>the community is at war. Parents are compromised figures (legacy of Italy’s alliance early in the war), and so the children are represented as active agents of resistance: the perform acts of sabotage, and witness the death of the </a:t>
            </a:r>
            <a:r>
              <a:rPr lang="en-CA" dirty="0" smtClean="0"/>
              <a:t>priest</a:t>
            </a:r>
          </a:p>
          <a:p>
            <a:endParaRPr lang="en-CA" dirty="0"/>
          </a:p>
          <a:p>
            <a:r>
              <a:rPr lang="en-CA" dirty="0" err="1"/>
              <a:t>Eg</a:t>
            </a:r>
            <a:r>
              <a:rPr lang="en-CA" dirty="0"/>
              <a:t>. War also cruelly comes to the inhabitants, as Pina is gunned down on the streets on her wedding day. She is innocent of the global struggle, but suffers directly due to it. The camera in this scene is notably different, with evidence of hand-held shooting, and the grisly display of her body on the ground. </a:t>
            </a:r>
            <a:endParaRPr lang="en-CA" dirty="0" smtClean="0"/>
          </a:p>
          <a:p>
            <a:endParaRPr lang="en-CA" dirty="0"/>
          </a:p>
          <a:p>
            <a:r>
              <a:rPr lang="en-CA" dirty="0" err="1"/>
              <a:t>Eg</a:t>
            </a:r>
            <a:r>
              <a:rPr lang="en-CA" dirty="0"/>
              <a:t>. </a:t>
            </a:r>
            <a:r>
              <a:rPr lang="en-CA" i="1" dirty="0"/>
              <a:t>Big Parade</a:t>
            </a:r>
            <a:r>
              <a:rPr lang="en-CA" dirty="0"/>
              <a:t> presents the “anti-war” message (a decade post WW I), and thus differs from a war film made during the war. It has no desire to glorify or motivate a public to war. As a result, its focus is in the opposite direction: war is absurd and futile. The hero of the film is wounded, loses a leg, and cannot find solace with his family when he returns home. The reasons he went to war are gone, and he opts to leave America and return to France to find the woman he had an affair with during his time there (meanwhile, at home, his brother has married his pre-war fiancé</a:t>
            </a:r>
            <a:r>
              <a:rPr lang="en-CA" dirty="0" smtClean="0"/>
              <a:t>)</a:t>
            </a:r>
            <a:endParaRPr lang="en-CA" dirty="0"/>
          </a:p>
        </p:txBody>
      </p:sp>
    </p:spTree>
    <p:extLst>
      <p:ext uri="{BB962C8B-B14F-4D97-AF65-F5344CB8AC3E}">
        <p14:creationId xmlns:p14="http://schemas.microsoft.com/office/powerpoint/2010/main" val="18664742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Documentaries as a response</a:t>
            </a:r>
            <a:endParaRPr lang="en-CA" dirty="0"/>
          </a:p>
        </p:txBody>
      </p:sp>
      <p:sp>
        <p:nvSpPr>
          <p:cNvPr id="3" name="Content Placeholder 2"/>
          <p:cNvSpPr>
            <a:spLocks noGrp="1"/>
          </p:cNvSpPr>
          <p:nvPr>
            <p:ph idx="1"/>
          </p:nvPr>
        </p:nvSpPr>
        <p:spPr/>
        <p:txBody>
          <a:bodyPr>
            <a:normAutofit fontScale="25000" lnSpcReduction="20000"/>
          </a:bodyPr>
          <a:lstStyle/>
          <a:p>
            <a:r>
              <a:rPr lang="en-CA" sz="4400" dirty="0"/>
              <a:t>The documentaries are not the focus of this question, as they are not dramas, but each uses strategies of drama in specific ways in order to accomplish the same goals as the films above. </a:t>
            </a:r>
            <a:endParaRPr lang="en-CA" sz="4400" dirty="0" smtClean="0"/>
          </a:p>
          <a:p>
            <a:endParaRPr lang="en-CA" sz="4400" dirty="0"/>
          </a:p>
          <a:p>
            <a:r>
              <a:rPr lang="en-CA" sz="4400" dirty="0" err="1"/>
              <a:t>Eg</a:t>
            </a:r>
            <a:r>
              <a:rPr lang="en-CA" sz="4400" dirty="0"/>
              <a:t>. </a:t>
            </a:r>
            <a:r>
              <a:rPr lang="en-CA" sz="4400" i="1" dirty="0"/>
              <a:t>Battle of Midway</a:t>
            </a:r>
            <a:r>
              <a:rPr lang="en-CA" sz="4400" dirty="0"/>
              <a:t> employs the voices of actors (Fonda, </a:t>
            </a:r>
            <a:r>
              <a:rPr lang="en-CA" sz="4400" dirty="0" err="1"/>
              <a:t>Darwell</a:t>
            </a:r>
            <a:r>
              <a:rPr lang="en-CA" sz="4400" dirty="0"/>
              <a:t>) to create emotional resonance with viewer, to connect them to the fight (for home). The rendition of the “Star-spangled Banner”  plays over the smoke of Midway, and the raising of the US flag: an analogy to the battle of Baltimore (War of 1812), when the national anthem was </a:t>
            </a:r>
            <a:r>
              <a:rPr lang="en-CA" sz="4400" dirty="0" smtClean="0"/>
              <a:t>penned</a:t>
            </a:r>
          </a:p>
          <a:p>
            <a:endParaRPr lang="en-CA" sz="4400" dirty="0"/>
          </a:p>
          <a:p>
            <a:r>
              <a:rPr lang="en-CA" sz="4400" dirty="0" err="1"/>
              <a:t>Eg</a:t>
            </a:r>
            <a:r>
              <a:rPr lang="en-CA" sz="4400" dirty="0"/>
              <a:t>. </a:t>
            </a:r>
            <a:r>
              <a:rPr lang="en-CA" sz="4400" i="1" dirty="0"/>
              <a:t>Women are Warriors</a:t>
            </a:r>
            <a:r>
              <a:rPr lang="en-CA" sz="4400" dirty="0"/>
              <a:t>  Use of stock footage to make the case for women in the work force, to bolster wartime production. Voice-of-god commentary offers rationale, and images illustrate this. “Testimonials” of the people indicate the sense of camaraderie, patriotism as well as the bridging of pre-war divides (</a:t>
            </a:r>
            <a:r>
              <a:rPr lang="en-CA" sz="4400" dirty="0" err="1"/>
              <a:t>eg</a:t>
            </a:r>
            <a:r>
              <a:rPr lang="en-CA" sz="4400" dirty="0"/>
              <a:t>. Russia/UK-Canada; class, linguistic, </a:t>
            </a:r>
            <a:r>
              <a:rPr lang="en-CA" sz="4400" dirty="0" err="1"/>
              <a:t>etc</a:t>
            </a:r>
            <a:r>
              <a:rPr lang="en-CA" sz="4400" dirty="0" smtClean="0"/>
              <a:t>)</a:t>
            </a:r>
          </a:p>
          <a:p>
            <a:endParaRPr lang="en-CA" sz="4400" dirty="0"/>
          </a:p>
          <a:p>
            <a:r>
              <a:rPr lang="en-CA" sz="4400" dirty="0" err="1"/>
              <a:t>Eg</a:t>
            </a:r>
            <a:r>
              <a:rPr lang="en-CA" sz="4400" dirty="0"/>
              <a:t>. </a:t>
            </a:r>
            <a:r>
              <a:rPr lang="en-CA" sz="4400" i="1" dirty="0"/>
              <a:t>Triumph of the Will</a:t>
            </a:r>
            <a:r>
              <a:rPr lang="en-CA" sz="4400" dirty="0"/>
              <a:t> is again Pre-WW II, but it also is structured to motivate a population toward a national agenda. Riefenstahl’s film offers a portrait of a united Germany, one focused on the will of Adolf Hitler, which is evident in the presentation of the leader as “god-like,” and beloved of all (children especially). The city of Nuremburg is used as a site of connection between Germany’s past (going back to Holy Roman Empire) and its future.  The scale of the spectacle is immense, and powerful as a visual (flags compressed by long lens into frame, with hypnotic effect</a:t>
            </a:r>
            <a:r>
              <a:rPr lang="en-CA" sz="4400" dirty="0" smtClean="0"/>
              <a:t>).</a:t>
            </a:r>
          </a:p>
          <a:p>
            <a:r>
              <a:rPr lang="en-CA" dirty="0"/>
              <a:t> </a:t>
            </a:r>
          </a:p>
        </p:txBody>
      </p:sp>
    </p:spTree>
    <p:extLst>
      <p:ext uri="{BB962C8B-B14F-4D97-AF65-F5344CB8AC3E}">
        <p14:creationId xmlns:p14="http://schemas.microsoft.com/office/powerpoint/2010/main" val="15255142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CA" sz="2400" dirty="0" smtClean="0"/>
              <a:t>And, if you want to think outside the box…</a:t>
            </a:r>
            <a:endParaRPr lang="en-CA" sz="2400" dirty="0"/>
          </a:p>
        </p:txBody>
      </p:sp>
      <p:sp>
        <p:nvSpPr>
          <p:cNvPr id="3" name="Content Placeholder 2"/>
          <p:cNvSpPr>
            <a:spLocks noGrp="1"/>
          </p:cNvSpPr>
          <p:nvPr>
            <p:ph idx="1"/>
          </p:nvPr>
        </p:nvSpPr>
        <p:spPr/>
        <p:txBody>
          <a:bodyPr>
            <a:normAutofit fontScale="92500" lnSpcReduction="20000"/>
          </a:bodyPr>
          <a:lstStyle/>
          <a:p>
            <a:endParaRPr lang="en-CA" dirty="0"/>
          </a:p>
          <a:p>
            <a:r>
              <a:rPr lang="en-CA" i="1" dirty="0" err="1"/>
              <a:t>Eg</a:t>
            </a:r>
            <a:r>
              <a:rPr lang="en-CA" i="1" dirty="0"/>
              <a:t>. </a:t>
            </a:r>
            <a:r>
              <a:rPr lang="en-CA" dirty="0"/>
              <a:t>Bergman’s </a:t>
            </a:r>
            <a:r>
              <a:rPr lang="en-CA" i="1" dirty="0"/>
              <a:t>Seventh Seal </a:t>
            </a:r>
            <a:r>
              <a:rPr lang="en-CA" dirty="0"/>
              <a:t>would be another outlier for this question, much in the same vein of </a:t>
            </a:r>
            <a:r>
              <a:rPr lang="en-CA" i="1" dirty="0"/>
              <a:t>Big Parade</a:t>
            </a:r>
            <a:r>
              <a:rPr lang="en-CA" dirty="0"/>
              <a:t>,  as it presents a soldier come home after the crusades to a landscape that is “lost.” The squalor and misery on display renders the legacy of the crusades absurd. The soldier’s game with death fuels the sense of futility (as Death cheats). The logic of chess cannot overcome the illogic of greed, aggression, religious hysteria.</a:t>
            </a:r>
          </a:p>
          <a:p>
            <a:endParaRPr lang="en-CA" dirty="0"/>
          </a:p>
        </p:txBody>
      </p:sp>
    </p:spTree>
    <p:extLst>
      <p:ext uri="{BB962C8B-B14F-4D97-AF65-F5344CB8AC3E}">
        <p14:creationId xmlns:p14="http://schemas.microsoft.com/office/powerpoint/2010/main" val="1848110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During the Exam</a:t>
            </a:r>
            <a:endParaRPr lang="en-CA" dirty="0"/>
          </a:p>
        </p:txBody>
      </p:sp>
      <p:sp>
        <p:nvSpPr>
          <p:cNvPr id="3" name="Content Placeholder 2"/>
          <p:cNvSpPr>
            <a:spLocks noGrp="1"/>
          </p:cNvSpPr>
          <p:nvPr>
            <p:ph idx="1"/>
          </p:nvPr>
        </p:nvSpPr>
        <p:spPr/>
        <p:txBody>
          <a:bodyPr>
            <a:normAutofit fontScale="92500" lnSpcReduction="10000"/>
          </a:bodyPr>
          <a:lstStyle/>
          <a:p>
            <a:endParaRPr lang="en-CA" dirty="0" smtClean="0"/>
          </a:p>
          <a:p>
            <a:r>
              <a:rPr lang="en-CA" dirty="0" smtClean="0"/>
              <a:t>You have plenty of time to complete the exam, so don’t dive in to it before assessing your options</a:t>
            </a:r>
          </a:p>
          <a:p>
            <a:r>
              <a:rPr lang="en-CA" dirty="0" smtClean="0"/>
              <a:t>Read all the exam questions before deciding which to do</a:t>
            </a:r>
          </a:p>
          <a:p>
            <a:r>
              <a:rPr lang="en-CA" dirty="0" smtClean="0"/>
              <a:t>Perhaps make notes for the second question first (then, when you are done the first, you can read your earlier notes and get into second question more easily)</a:t>
            </a:r>
            <a:endParaRPr lang="en-CA" dirty="0"/>
          </a:p>
        </p:txBody>
      </p:sp>
    </p:spTree>
    <p:extLst>
      <p:ext uri="{BB962C8B-B14F-4D97-AF65-F5344CB8AC3E}">
        <p14:creationId xmlns:p14="http://schemas.microsoft.com/office/powerpoint/2010/main" val="334911940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Finally,</a:t>
            </a:r>
            <a:endParaRPr lang="en-CA" dirty="0"/>
          </a:p>
        </p:txBody>
      </p:sp>
      <p:sp>
        <p:nvSpPr>
          <p:cNvPr id="3" name="Content Placeholder 2"/>
          <p:cNvSpPr>
            <a:spLocks noGrp="1"/>
          </p:cNvSpPr>
          <p:nvPr>
            <p:ph idx="1"/>
          </p:nvPr>
        </p:nvSpPr>
        <p:spPr/>
        <p:txBody>
          <a:bodyPr>
            <a:normAutofit fontScale="92500"/>
          </a:bodyPr>
          <a:lstStyle/>
          <a:p>
            <a:endParaRPr lang="en-CA" dirty="0" smtClean="0"/>
          </a:p>
          <a:p>
            <a:r>
              <a:rPr lang="en-CA" b="1" dirty="0" smtClean="0"/>
              <a:t>Never </a:t>
            </a:r>
            <a:r>
              <a:rPr lang="en-CA" dirty="0" smtClean="0"/>
              <a:t>tear a page out of an exam booklet….</a:t>
            </a:r>
          </a:p>
          <a:p>
            <a:r>
              <a:rPr lang="en-CA" dirty="0" smtClean="0"/>
              <a:t>As you read over your work, look for where you would assign marks</a:t>
            </a:r>
          </a:p>
          <a:p>
            <a:r>
              <a:rPr lang="en-CA" dirty="0" smtClean="0"/>
              <a:t>Make sure your points are specific and individual (i.e. don’t repeat same point over and over)</a:t>
            </a:r>
          </a:p>
          <a:p>
            <a:r>
              <a:rPr lang="en-CA" dirty="0" smtClean="0"/>
              <a:t>If you are short on time, use point form to make final points</a:t>
            </a:r>
            <a:endParaRPr lang="en-CA" dirty="0"/>
          </a:p>
        </p:txBody>
      </p:sp>
    </p:spTree>
    <p:extLst>
      <p:ext uri="{BB962C8B-B14F-4D97-AF65-F5344CB8AC3E}">
        <p14:creationId xmlns:p14="http://schemas.microsoft.com/office/powerpoint/2010/main" val="267046341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66</TotalTime>
  <Words>1482</Words>
  <Application>Microsoft Office PowerPoint</Application>
  <PresentationFormat>On-screen Show (4:3)</PresentationFormat>
  <Paragraphs>116</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Austin</vt:lpstr>
      <vt:lpstr>Fmst 211 Final</vt:lpstr>
      <vt:lpstr>Exam:  April 24th  19h00 – 22h00 Room Assignment per section</vt:lpstr>
      <vt:lpstr>Things you need to bring to exam!!</vt:lpstr>
      <vt:lpstr>Things to leave at home/in your bag</vt:lpstr>
      <vt:lpstr>Tips</vt:lpstr>
      <vt:lpstr>Exam Format</vt:lpstr>
      <vt:lpstr>Areas We have covered</vt:lpstr>
      <vt:lpstr>What is ‘in?’</vt:lpstr>
      <vt:lpstr>Things you do need to know:</vt:lpstr>
      <vt:lpstr>Sample Question</vt:lpstr>
      <vt:lpstr>Possible Responses</vt:lpstr>
      <vt:lpstr>Documentaries as a response</vt:lpstr>
      <vt:lpstr>And, if you want to think outside the box…</vt:lpstr>
      <vt:lpstr>During the Exam</vt:lpstr>
      <vt:lpstr>Finally,</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Fmst 211 Final</dc:title>
  <dc:creator>Dave</dc:creator>
  <cp:lastModifiedBy>Dave</cp:lastModifiedBy>
  <cp:revision>11</cp:revision>
  <dcterms:created xsi:type="dcterms:W3CDTF">2013-04-09T15:30:53Z</dcterms:created>
  <dcterms:modified xsi:type="dcterms:W3CDTF">2015-04-07T14:57:33Z</dcterms:modified>
</cp:coreProperties>
</file>