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70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7336" autoAdjust="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988221-AB05-4971-BF42-3FA38D688AC4}" type="datetimeFigureOut">
              <a:rPr lang="en-CA" smtClean="0"/>
              <a:t>23/03/2012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23DBA5-F364-433A-8DA2-08D10794D8A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4192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3DBA5-F364-433A-8DA2-08D10794D8AB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47301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FD637-C95F-46C9-8FFC-AB55800657F8}" type="datetimeFigureOut">
              <a:rPr lang="en-CA" smtClean="0"/>
              <a:t>23/03/2012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D9EA2-A379-4610-925D-8C2D350F8EF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FD637-C95F-46C9-8FFC-AB55800657F8}" type="datetimeFigureOut">
              <a:rPr lang="en-CA" smtClean="0"/>
              <a:t>23/03/2012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D9EA2-A379-4610-925D-8C2D350F8EF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FD637-C95F-46C9-8FFC-AB55800657F8}" type="datetimeFigureOut">
              <a:rPr lang="en-CA" smtClean="0"/>
              <a:t>23/03/2012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D9EA2-A379-4610-925D-8C2D350F8EF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FD637-C95F-46C9-8FFC-AB55800657F8}" type="datetimeFigureOut">
              <a:rPr lang="en-CA" smtClean="0"/>
              <a:t>23/03/2012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D9EA2-A379-4610-925D-8C2D350F8EF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FD637-C95F-46C9-8FFC-AB55800657F8}" type="datetimeFigureOut">
              <a:rPr lang="en-CA" smtClean="0"/>
              <a:t>23/03/2012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D9EA2-A379-4610-925D-8C2D350F8EF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FD637-C95F-46C9-8FFC-AB55800657F8}" type="datetimeFigureOut">
              <a:rPr lang="en-CA" smtClean="0"/>
              <a:t>23/03/2012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D9EA2-A379-4610-925D-8C2D350F8EF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FD637-C95F-46C9-8FFC-AB55800657F8}" type="datetimeFigureOut">
              <a:rPr lang="en-CA" smtClean="0"/>
              <a:t>23/03/2012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D9EA2-A379-4610-925D-8C2D350F8EF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FD637-C95F-46C9-8FFC-AB55800657F8}" type="datetimeFigureOut">
              <a:rPr lang="en-CA" smtClean="0"/>
              <a:t>23/03/2012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D9EA2-A379-4610-925D-8C2D350F8EF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FD637-C95F-46C9-8FFC-AB55800657F8}" type="datetimeFigureOut">
              <a:rPr lang="en-CA" smtClean="0"/>
              <a:t>23/03/2012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D9EA2-A379-4610-925D-8C2D350F8EF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FD637-C95F-46C9-8FFC-AB55800657F8}" type="datetimeFigureOut">
              <a:rPr lang="en-CA" smtClean="0"/>
              <a:t>23/03/2012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D9EA2-A379-4610-925D-8C2D350F8EF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FD637-C95F-46C9-8FFC-AB55800657F8}" type="datetimeFigureOut">
              <a:rPr lang="en-CA" smtClean="0"/>
              <a:t>23/03/2012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D9EA2-A379-4610-925D-8C2D350F8EF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FD637-C95F-46C9-8FFC-AB55800657F8}" type="datetimeFigureOut">
              <a:rPr lang="en-CA" smtClean="0"/>
              <a:t>23/03/2012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CD9EA2-A379-4610-925D-8C2D350F8EF8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Sport for Development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445224"/>
            <a:ext cx="8229600" cy="680939"/>
          </a:xfrm>
        </p:spPr>
        <p:txBody>
          <a:bodyPr/>
          <a:lstStyle/>
          <a:p>
            <a:pPr algn="ctr">
              <a:buNone/>
            </a:pPr>
            <a:r>
              <a:rPr lang="en-US" dirty="0" smtClean="0"/>
              <a:t>Week 10, Lecture 2</a:t>
            </a:r>
            <a:endParaRPr lang="en-US" dirty="0"/>
          </a:p>
        </p:txBody>
      </p:sp>
      <p:pic>
        <p:nvPicPr>
          <p:cNvPr id="64516" name="Picture 4" descr="kid in PFD mountain in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2205038"/>
            <a:ext cx="3971925" cy="29797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7772400" cy="1470025"/>
          </a:xfrm>
        </p:spPr>
        <p:txBody>
          <a:bodyPr/>
          <a:lstStyle/>
          <a:p>
            <a:r>
              <a:rPr lang="en-CA" dirty="0" smtClean="0"/>
              <a:t>The Game Plan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1772816"/>
            <a:ext cx="7376864" cy="3865984"/>
          </a:xfrm>
        </p:spPr>
        <p:txBody>
          <a:bodyPr/>
          <a:lstStyle/>
          <a:p>
            <a:pPr algn="l">
              <a:buFont typeface="Arial" pitchFamily="34" charset="0"/>
              <a:buChar char="•"/>
            </a:pPr>
            <a:r>
              <a:rPr lang="en-CA" dirty="0" smtClean="0">
                <a:solidFill>
                  <a:schemeClr val="tx1"/>
                </a:solidFill>
              </a:rPr>
              <a:t> Announcements?</a:t>
            </a:r>
          </a:p>
          <a:p>
            <a:pPr algn="l">
              <a:buFont typeface="Arial" pitchFamily="34" charset="0"/>
              <a:buChar char="•"/>
            </a:pPr>
            <a:r>
              <a:rPr lang="en-CA" dirty="0">
                <a:solidFill>
                  <a:schemeClr val="tx1"/>
                </a:solidFill>
              </a:rPr>
              <a:t> </a:t>
            </a:r>
            <a:r>
              <a:rPr lang="en-CA" dirty="0" smtClean="0">
                <a:solidFill>
                  <a:schemeClr val="tx1"/>
                </a:solidFill>
              </a:rPr>
              <a:t>Name that Tune x 2</a:t>
            </a:r>
          </a:p>
          <a:p>
            <a:pPr algn="l">
              <a:buFont typeface="Arial" pitchFamily="34" charset="0"/>
              <a:buChar char="•"/>
            </a:pPr>
            <a:r>
              <a:rPr lang="en-CA" dirty="0">
                <a:solidFill>
                  <a:schemeClr val="tx1"/>
                </a:solidFill>
              </a:rPr>
              <a:t> </a:t>
            </a:r>
            <a:r>
              <a:rPr lang="en-CA" dirty="0" smtClean="0">
                <a:solidFill>
                  <a:schemeClr val="tx1"/>
                </a:solidFill>
              </a:rPr>
              <a:t>Sport for Development I</a:t>
            </a:r>
          </a:p>
          <a:p>
            <a:pPr algn="l">
              <a:buFont typeface="Arial" pitchFamily="34" charset="0"/>
              <a:buChar char="•"/>
            </a:pPr>
            <a:r>
              <a:rPr lang="en-CA" dirty="0">
                <a:solidFill>
                  <a:schemeClr val="tx1"/>
                </a:solidFill>
              </a:rPr>
              <a:t> </a:t>
            </a:r>
            <a:r>
              <a:rPr lang="en-CA" dirty="0" smtClean="0">
                <a:solidFill>
                  <a:schemeClr val="tx1"/>
                </a:solidFill>
              </a:rPr>
              <a:t>Group work</a:t>
            </a:r>
          </a:p>
          <a:p>
            <a:pPr algn="l">
              <a:buFont typeface="Arial" pitchFamily="34" charset="0"/>
              <a:buChar char="•"/>
            </a:pPr>
            <a:r>
              <a:rPr lang="en-CA" dirty="0">
                <a:solidFill>
                  <a:schemeClr val="tx1"/>
                </a:solidFill>
              </a:rPr>
              <a:t> </a:t>
            </a:r>
            <a:r>
              <a:rPr lang="en-CA" dirty="0" smtClean="0">
                <a:solidFill>
                  <a:schemeClr val="tx1"/>
                </a:solidFill>
              </a:rPr>
              <a:t>Take home messages</a:t>
            </a:r>
            <a:endParaRPr lang="en-CA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Program Files\Microsoft Office\MEDIA\CAGCAT10\j0199036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76672"/>
            <a:ext cx="1570776" cy="17307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/>
          <a:lstStyle/>
          <a:p>
            <a:r>
              <a:rPr lang="en-US"/>
              <a:t>Kabeer, 1994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5762625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US" dirty="0" smtClean="0">
                <a:solidFill>
                  <a:srgbClr val="FF0000"/>
                </a:solidFill>
              </a:rPr>
              <a:t>DEVELOPMENT</a:t>
            </a:r>
            <a:r>
              <a:rPr lang="en-US" dirty="0" smtClean="0">
                <a:solidFill>
                  <a:srgbClr val="FF0000"/>
                </a:solidFill>
              </a:rPr>
              <a:t>: </a:t>
            </a:r>
            <a:r>
              <a:rPr lang="en-US" dirty="0">
                <a:solidFill>
                  <a:srgbClr val="FF0000"/>
                </a:solidFill>
              </a:rPr>
              <a:t>“</a:t>
            </a:r>
            <a:r>
              <a:rPr lang="en-US" dirty="0"/>
              <a:t>A </a:t>
            </a:r>
            <a:r>
              <a:rPr lang="en-US" i="1" dirty="0"/>
              <a:t>planned process</a:t>
            </a:r>
            <a:r>
              <a:rPr lang="en-US" dirty="0"/>
              <a:t> by which </a:t>
            </a:r>
            <a:r>
              <a:rPr lang="en-US" i="1" dirty="0" smtClean="0"/>
              <a:t>RESOURCES  </a:t>
            </a:r>
            <a:r>
              <a:rPr lang="en-US" i="1" dirty="0" smtClean="0"/>
              <a:t>, </a:t>
            </a:r>
            <a:r>
              <a:rPr lang="en-US" i="1" dirty="0"/>
              <a:t>techniques and expertise</a:t>
            </a:r>
            <a:r>
              <a:rPr lang="en-US" dirty="0"/>
              <a:t> are brought together to bring about </a:t>
            </a:r>
            <a:r>
              <a:rPr lang="en-US" i="1" dirty="0"/>
              <a:t>improved rates of economic growth</a:t>
            </a:r>
            <a:r>
              <a:rPr lang="en-US" dirty="0"/>
              <a:t> in an area variously designated as </a:t>
            </a:r>
            <a:r>
              <a:rPr lang="en-US" dirty="0" smtClean="0"/>
              <a:t>the 3</a:t>
            </a:r>
            <a:r>
              <a:rPr lang="en-US" baseline="30000" dirty="0" smtClean="0"/>
              <a:t>RD</a:t>
            </a:r>
            <a:r>
              <a:rPr lang="en-US" dirty="0" smtClean="0"/>
              <a:t> WORLD, </a:t>
            </a:r>
            <a:r>
              <a:rPr lang="en-US" dirty="0"/>
              <a:t>the developing world, the periphery, the South…it refers to a purposeful project…with </a:t>
            </a:r>
            <a:r>
              <a:rPr lang="en-US" i="1" dirty="0"/>
              <a:t>unacknowledged assumptions and unanticipated outcomes</a:t>
            </a:r>
            <a:r>
              <a:rPr lang="en-US" dirty="0"/>
              <a:t>.  Development then becomes the </a:t>
            </a:r>
            <a:r>
              <a:rPr lang="en-US" i="1" dirty="0"/>
              <a:t>broader processes of </a:t>
            </a:r>
            <a:r>
              <a:rPr lang="en-US" i="1" dirty="0" smtClean="0"/>
              <a:t>                             </a:t>
            </a:r>
            <a:r>
              <a:rPr lang="en-US" i="1" dirty="0" smtClean="0"/>
              <a:t>SOCIAL TRANFORMATION</a:t>
            </a:r>
            <a:r>
              <a:rPr lang="en-US" dirty="0" smtClean="0"/>
              <a:t>” </a:t>
            </a:r>
            <a:r>
              <a:rPr lang="en-US" dirty="0"/>
              <a:t>(p. 69; my emphasis)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/>
              <a:t>Kabeer: Development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96975"/>
            <a:ext cx="8229600" cy="4525963"/>
          </a:xfrm>
        </p:spPr>
        <p:txBody>
          <a:bodyPr/>
          <a:lstStyle/>
          <a:p>
            <a:r>
              <a:rPr lang="en-US" dirty="0"/>
              <a:t>Enriches a few, impoverishes </a:t>
            </a:r>
            <a:r>
              <a:rPr lang="en-US" dirty="0" smtClean="0"/>
              <a:t>MANY </a:t>
            </a:r>
            <a:endParaRPr lang="en-US" dirty="0"/>
          </a:p>
          <a:p>
            <a:r>
              <a:rPr lang="en-US" dirty="0"/>
              <a:t>Erodes cultural and </a:t>
            </a:r>
            <a:r>
              <a:rPr lang="en-US" dirty="0" smtClean="0"/>
              <a:t> </a:t>
            </a:r>
            <a:r>
              <a:rPr lang="en-US" dirty="0" smtClean="0"/>
              <a:t>BIOLOGICAL </a:t>
            </a:r>
            <a:r>
              <a:rPr lang="en-US" dirty="0"/>
              <a:t>diversity</a:t>
            </a:r>
          </a:p>
          <a:p>
            <a:r>
              <a:rPr lang="en-US" dirty="0"/>
              <a:t>Grants and loans contingent on purchase of goods from </a:t>
            </a:r>
            <a:r>
              <a:rPr lang="en-US" dirty="0" smtClean="0"/>
              <a:t> </a:t>
            </a:r>
            <a:r>
              <a:rPr lang="en-US" dirty="0" smtClean="0"/>
              <a:t>DONAR </a:t>
            </a:r>
            <a:r>
              <a:rPr lang="en-US" dirty="0" smtClean="0"/>
              <a:t>countries</a:t>
            </a:r>
            <a:endParaRPr lang="en-US" dirty="0"/>
          </a:p>
          <a:p>
            <a:r>
              <a:rPr lang="en-US" dirty="0"/>
              <a:t>Silent on </a:t>
            </a:r>
            <a:r>
              <a:rPr lang="en-US" dirty="0" smtClean="0"/>
              <a:t>GENDER  </a:t>
            </a:r>
            <a:r>
              <a:rPr lang="en-US" dirty="0"/>
              <a:t>issues</a:t>
            </a:r>
          </a:p>
          <a:p>
            <a:r>
              <a:rPr lang="en-US" dirty="0"/>
              <a:t>Development is not </a:t>
            </a:r>
            <a:r>
              <a:rPr lang="en-US" dirty="0" smtClean="0"/>
              <a:t>NEUTRAL </a:t>
            </a:r>
            <a:r>
              <a:rPr lang="en-US" dirty="0"/>
              <a:t>and objective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en-US" sz="4000"/>
              <a:t>Where’s gender in development?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96975"/>
            <a:ext cx="8991600" cy="52117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 smtClean="0"/>
              <a:t>Country’s  </a:t>
            </a:r>
            <a:r>
              <a:rPr lang="en-US" sz="2800" dirty="0" smtClean="0"/>
              <a:t>economic  </a:t>
            </a:r>
            <a:r>
              <a:rPr lang="en-US" sz="2800" dirty="0" smtClean="0"/>
              <a:t>growth </a:t>
            </a:r>
            <a:r>
              <a:rPr lang="en-US" sz="2800" dirty="0"/>
              <a:t>viewed as measure of development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GNP seen as </a:t>
            </a:r>
            <a:r>
              <a:rPr lang="en-US" sz="2800" dirty="0" smtClean="0"/>
              <a:t>“objective”</a:t>
            </a: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/>
              <a:t>Relies on “neutral” </a:t>
            </a:r>
            <a:r>
              <a:rPr lang="en-US" sz="2800" dirty="0" smtClean="0"/>
              <a:t>market  </a:t>
            </a:r>
            <a:r>
              <a:rPr lang="en-US" sz="2800" dirty="0"/>
              <a:t>forces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But it assigns a value ONLY “to goods and services which are offered for sale in response to market signals” (p. 77)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Women’s work in the home: black hole, not included in GNP estimates, positioned as </a:t>
            </a:r>
            <a:r>
              <a:rPr lang="en-US" sz="2800" dirty="0" smtClean="0"/>
              <a:t>“unproductive”</a:t>
            </a: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/>
              <a:t>e.g., when man marries his housekeeper, </a:t>
            </a:r>
            <a:r>
              <a:rPr lang="en-US" sz="2800" dirty="0" smtClean="0"/>
              <a:t>decline </a:t>
            </a:r>
            <a:r>
              <a:rPr lang="en-US" sz="2800" dirty="0"/>
              <a:t>in GNP, free services now that he had to </a:t>
            </a:r>
            <a:r>
              <a:rPr lang="en-US" sz="2800" dirty="0" smtClean="0"/>
              <a:t>purchase</a:t>
            </a:r>
            <a:r>
              <a:rPr lang="en-US" sz="2800" dirty="0" smtClean="0"/>
              <a:t> </a:t>
            </a:r>
            <a:r>
              <a:rPr lang="en-US" sz="2800" dirty="0" smtClean="0"/>
              <a:t>previously 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Sport for Development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 sport development</a:t>
            </a:r>
          </a:p>
          <a:p>
            <a:r>
              <a:rPr lang="en-US" dirty="0"/>
              <a:t>AKA: sport for development </a:t>
            </a:r>
            <a:r>
              <a:rPr lang="en-US" dirty="0" smtClean="0"/>
              <a:t>and peace, </a:t>
            </a:r>
            <a:r>
              <a:rPr lang="en-US" dirty="0"/>
              <a:t>sport-in-development</a:t>
            </a:r>
          </a:p>
          <a:p>
            <a:r>
              <a:rPr lang="en-US" dirty="0"/>
              <a:t>The use of sport to promote development goals – typically </a:t>
            </a:r>
            <a:r>
              <a:rPr lang="en-US" dirty="0" err="1" smtClean="0"/>
              <a:t>health,education</a:t>
            </a:r>
            <a:r>
              <a:rPr lang="en-US" dirty="0" smtClean="0"/>
              <a:t> </a:t>
            </a:r>
            <a:r>
              <a:rPr lang="en-US" dirty="0" smtClean="0"/>
              <a:t>, </a:t>
            </a:r>
            <a:r>
              <a:rPr lang="en-US" dirty="0"/>
              <a:t>social cohesion</a:t>
            </a:r>
          </a:p>
        </p:txBody>
      </p:sp>
      <p:pic>
        <p:nvPicPr>
          <p:cNvPr id="19460" name="Picture 4" descr="j029976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34200" y="4876800"/>
            <a:ext cx="1827213" cy="1504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Sport for Development Con’t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Sport practitioners are not </a:t>
            </a:r>
            <a:r>
              <a:rPr lang="en-US" dirty="0" smtClean="0"/>
              <a:t>                 practitioners</a:t>
            </a:r>
            <a:endParaRPr lang="en-US" dirty="0"/>
          </a:p>
          <a:p>
            <a:r>
              <a:rPr lang="en-US" dirty="0"/>
              <a:t>New role for both?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Sport for Development: National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8362950" cy="48529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Recreation/sport used as tool for development for </a:t>
            </a:r>
            <a:r>
              <a:rPr lang="en-US" dirty="0" smtClean="0"/>
              <a:t> </a:t>
            </a:r>
            <a:r>
              <a:rPr lang="en-US" dirty="0" smtClean="0"/>
              <a:t>aboriginal  </a:t>
            </a:r>
            <a:r>
              <a:rPr lang="en-US" dirty="0"/>
              <a:t>peoples</a:t>
            </a:r>
          </a:p>
          <a:p>
            <a:pPr>
              <a:lnSpc>
                <a:spcPct val="90000"/>
              </a:lnSpc>
            </a:pPr>
            <a:r>
              <a:rPr lang="en-US" dirty="0"/>
              <a:t>Based on </a:t>
            </a:r>
            <a:r>
              <a:rPr lang="en-US" dirty="0" smtClean="0"/>
              <a:t> </a:t>
            </a:r>
            <a:r>
              <a:rPr lang="en-US" dirty="0" smtClean="0"/>
              <a:t>deficiency  </a:t>
            </a:r>
            <a:r>
              <a:rPr lang="en-US" dirty="0"/>
              <a:t>approach</a:t>
            </a:r>
          </a:p>
          <a:p>
            <a:pPr>
              <a:lnSpc>
                <a:spcPct val="90000"/>
              </a:lnSpc>
            </a:pPr>
            <a:r>
              <a:rPr lang="en-US" dirty="0"/>
              <a:t>Canadian Heritage: Sport for Development and Peace division: </a:t>
            </a:r>
            <a:r>
              <a:rPr lang="en-US" dirty="0" smtClean="0"/>
              <a:t> </a:t>
            </a:r>
            <a:r>
              <a:rPr lang="en-US" dirty="0" smtClean="0"/>
              <a:t>int’l </a:t>
            </a:r>
            <a:r>
              <a:rPr lang="en-US" dirty="0" smtClean="0"/>
              <a:t>only</a:t>
            </a:r>
            <a:endParaRPr lang="en-US" dirty="0"/>
          </a:p>
          <a:p>
            <a:pPr>
              <a:lnSpc>
                <a:spcPct val="90000"/>
              </a:lnSpc>
            </a:pPr>
            <a:r>
              <a:rPr lang="en-US" dirty="0"/>
              <a:t>e.g., Alberta’s Future Leaders Program, NWT Above-Ground Pool Program, CAAWS’ Team Spirit, Motivate Canada’s Gen 7 and Active Circle, Little NHL, Outside Looking In</a:t>
            </a:r>
          </a:p>
          <a:p>
            <a:pPr>
              <a:lnSpc>
                <a:spcPct val="90000"/>
              </a:lnSpc>
            </a:pP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Sport for Development for Indigenous Self-Determination?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362950" cy="4924425"/>
          </a:xfrm>
        </p:spPr>
        <p:txBody>
          <a:bodyPr/>
          <a:lstStyle/>
          <a:p>
            <a:r>
              <a:rPr lang="en-US" dirty="0"/>
              <a:t>Lead to self-determination?</a:t>
            </a:r>
          </a:p>
          <a:p>
            <a:r>
              <a:rPr lang="en-US" dirty="0"/>
              <a:t>Potential factors: culturally-relevant</a:t>
            </a:r>
            <a:r>
              <a:rPr lang="en-US" dirty="0" smtClean="0"/>
              <a:t>/                    </a:t>
            </a:r>
            <a:r>
              <a:rPr lang="en-US" dirty="0"/>
              <a:t>physical practices, use of traditional knowledge, inclusion of </a:t>
            </a:r>
            <a:r>
              <a:rPr lang="en-US" dirty="0" smtClean="0"/>
              <a:t> </a:t>
            </a:r>
            <a:r>
              <a:rPr lang="en-US" dirty="0" smtClean="0"/>
              <a:t>elders, </a:t>
            </a:r>
            <a:r>
              <a:rPr lang="en-US" dirty="0"/>
              <a:t>base on </a:t>
            </a:r>
            <a:r>
              <a:rPr lang="en-US" dirty="0" smtClean="0"/>
              <a:t> 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</a:t>
            </a:r>
            <a:r>
              <a:rPr lang="en-US" dirty="0" smtClean="0"/>
              <a:t>strengths </a:t>
            </a:r>
            <a:r>
              <a:rPr lang="en-US" dirty="0"/>
              <a:t>perspective</a:t>
            </a:r>
          </a:p>
          <a:p>
            <a:r>
              <a:rPr lang="en-US" dirty="0"/>
              <a:t>Designed by and for </a:t>
            </a:r>
            <a:r>
              <a:rPr lang="en-US" dirty="0" smtClean="0"/>
              <a:t> </a:t>
            </a:r>
            <a:r>
              <a:rPr lang="en-US" dirty="0" smtClean="0"/>
              <a:t>indigenous  peoples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International Uses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447800"/>
            <a:ext cx="8507412" cy="4933950"/>
          </a:xfrm>
        </p:spPr>
        <p:txBody>
          <a:bodyPr/>
          <a:lstStyle/>
          <a:p>
            <a:r>
              <a:rPr lang="en-US" sz="2800" dirty="0"/>
              <a:t>Commonwealth Games Canada &amp;</a:t>
            </a:r>
          </a:p>
          <a:p>
            <a:r>
              <a:rPr lang="en-US" sz="2800" dirty="0"/>
              <a:t>Kicking AIDS Out:</a:t>
            </a:r>
          </a:p>
          <a:p>
            <a:endParaRPr lang="en-US" sz="2800" dirty="0" smtClean="0"/>
          </a:p>
          <a:p>
            <a:r>
              <a:rPr lang="en-US" sz="2800" dirty="0" smtClean="0"/>
              <a:t>Right </a:t>
            </a:r>
            <a:r>
              <a:rPr lang="en-US" sz="2800" dirty="0"/>
              <a:t>to Play</a:t>
            </a:r>
            <a:r>
              <a:rPr lang="en-US" sz="2800" dirty="0" smtClean="0"/>
              <a:t>:</a:t>
            </a:r>
          </a:p>
          <a:p>
            <a:endParaRPr lang="en-US" sz="2800" dirty="0"/>
          </a:p>
          <a:p>
            <a:r>
              <a:rPr lang="en-US" sz="2800" dirty="0"/>
              <a:t>What impact does a </a:t>
            </a:r>
            <a:r>
              <a:rPr lang="en-US" sz="2800" dirty="0" smtClean="0"/>
              <a:t>  </a:t>
            </a:r>
            <a:r>
              <a:rPr lang="en-US" sz="2800" dirty="0" smtClean="0"/>
              <a:t>speed skater   </a:t>
            </a:r>
            <a:r>
              <a:rPr lang="en-US" sz="2800" dirty="0" smtClean="0"/>
              <a:t>have </a:t>
            </a:r>
            <a:r>
              <a:rPr lang="en-US" sz="2800" dirty="0"/>
              <a:t>on children in Africa?</a:t>
            </a:r>
          </a:p>
          <a:p>
            <a:r>
              <a:rPr lang="en-US" sz="2800" dirty="0"/>
              <a:t>Use of local </a:t>
            </a:r>
            <a:r>
              <a:rPr lang="en-US" sz="2800" dirty="0" smtClean="0"/>
              <a:t> </a:t>
            </a:r>
            <a:r>
              <a:rPr lang="en-US" sz="2800" dirty="0" smtClean="0"/>
              <a:t>physical practices?</a:t>
            </a:r>
            <a:endParaRPr lang="en-US" sz="2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Ishraq</a:t>
            </a:r>
            <a:r>
              <a:rPr lang="en-US" dirty="0"/>
              <a:t> &amp; MYSA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341438"/>
            <a:ext cx="8229600" cy="452596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 err="1" smtClean="0"/>
              <a:t>ishraq</a:t>
            </a:r>
            <a:r>
              <a:rPr lang="en-US" dirty="0" smtClean="0"/>
              <a:t> </a:t>
            </a:r>
            <a:r>
              <a:rPr lang="en-US" dirty="0" smtClean="0"/>
              <a:t>: </a:t>
            </a:r>
            <a:r>
              <a:rPr lang="en-US" dirty="0"/>
              <a:t>Upper Egypt, very conservative</a:t>
            </a:r>
          </a:p>
          <a:p>
            <a:pPr>
              <a:lnSpc>
                <a:spcPct val="90000"/>
              </a:lnSpc>
            </a:pPr>
            <a:r>
              <a:rPr lang="en-US" dirty="0" err="1"/>
              <a:t>Mathare</a:t>
            </a:r>
            <a:r>
              <a:rPr lang="en-US" dirty="0"/>
              <a:t> Youth Sports Assoc.: </a:t>
            </a:r>
            <a:r>
              <a:rPr lang="en-US" dirty="0" smtClean="0"/>
              <a:t> </a:t>
            </a:r>
            <a:r>
              <a:rPr lang="en-US" dirty="0" err="1" smtClean="0"/>
              <a:t>kenya</a:t>
            </a:r>
            <a:r>
              <a:rPr lang="en-US" dirty="0" smtClean="0"/>
              <a:t> 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Both </a:t>
            </a:r>
            <a:r>
              <a:rPr lang="en-US" dirty="0"/>
              <a:t>provide “safe spaces” for girls</a:t>
            </a:r>
          </a:p>
          <a:p>
            <a:pPr>
              <a:lnSpc>
                <a:spcPct val="90000"/>
              </a:lnSpc>
            </a:pPr>
            <a:r>
              <a:rPr lang="en-US" dirty="0"/>
              <a:t>Needed to develop space free </a:t>
            </a:r>
            <a:r>
              <a:rPr lang="en-US" dirty="0" smtClean="0"/>
              <a:t>of </a:t>
            </a:r>
            <a:r>
              <a:rPr lang="en-US" dirty="0" err="1" smtClean="0"/>
              <a:t>harasment</a:t>
            </a:r>
            <a:r>
              <a:rPr lang="en-US" dirty="0" smtClean="0"/>
              <a:t>   </a:t>
            </a:r>
            <a:r>
              <a:rPr lang="en-US" dirty="0" smtClean="0"/>
              <a:t>, </a:t>
            </a:r>
            <a:r>
              <a:rPr lang="en-US" dirty="0"/>
              <a:t>trauma, psychologically supportive</a:t>
            </a:r>
          </a:p>
          <a:p>
            <a:pPr>
              <a:lnSpc>
                <a:spcPct val="90000"/>
              </a:lnSpc>
            </a:pPr>
            <a:r>
              <a:rPr lang="en-US" dirty="0"/>
              <a:t>Gave girls opportunity to </a:t>
            </a:r>
            <a:r>
              <a:rPr lang="en-US" dirty="0" smtClean="0"/>
              <a:t> </a:t>
            </a:r>
            <a:r>
              <a:rPr lang="en-US" dirty="0" smtClean="0"/>
              <a:t>claim space</a:t>
            </a:r>
            <a:endParaRPr lang="en-US" dirty="0"/>
          </a:p>
          <a:p>
            <a:pPr>
              <a:lnSpc>
                <a:spcPct val="90000"/>
              </a:lnSpc>
            </a:pPr>
            <a:r>
              <a:rPr lang="en-US" dirty="0"/>
              <a:t>Girl Effect: 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Spaces for Girls and Women (Brady, 2005)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Adolescence: world </a:t>
            </a:r>
            <a:r>
              <a:rPr lang="en-US" dirty="0" smtClean="0"/>
              <a:t>EXPANDS </a:t>
            </a:r>
            <a:r>
              <a:rPr lang="en-US" dirty="0"/>
              <a:t>for boys and contracts for girls </a:t>
            </a:r>
          </a:p>
          <a:p>
            <a:r>
              <a:rPr lang="en-US" dirty="0"/>
              <a:t>Results in limited spaces for girls and women to be </a:t>
            </a:r>
            <a:r>
              <a:rPr lang="en-US" dirty="0" smtClean="0"/>
              <a:t> </a:t>
            </a:r>
            <a:r>
              <a:rPr lang="en-US" dirty="0" smtClean="0"/>
              <a:t>ACTIVE</a:t>
            </a:r>
            <a:endParaRPr lang="en-US" dirty="0"/>
          </a:p>
          <a:p>
            <a:r>
              <a:rPr lang="en-US" dirty="0"/>
              <a:t>Can be used to </a:t>
            </a:r>
            <a:r>
              <a:rPr lang="en-US" dirty="0" smtClean="0"/>
              <a:t>develop SAFE SPACES for </a:t>
            </a:r>
            <a:r>
              <a:rPr lang="en-US" dirty="0"/>
              <a:t>girls </a:t>
            </a:r>
            <a:endParaRPr lang="en-US" dirty="0" smtClean="0"/>
          </a:p>
          <a:p>
            <a:r>
              <a:rPr lang="en-US" dirty="0" smtClean="0"/>
              <a:t>Needed to develop space free of </a:t>
            </a:r>
            <a:r>
              <a:rPr lang="en-US" dirty="0" err="1" smtClean="0"/>
              <a:t>harasment</a:t>
            </a:r>
            <a:r>
              <a:rPr lang="en-US" dirty="0" smtClean="0"/>
              <a:t>/trauma</a:t>
            </a:r>
          </a:p>
          <a:p>
            <a:r>
              <a:rPr lang="en-US" dirty="0" smtClean="0"/>
              <a:t>Gave girls </a:t>
            </a:r>
            <a:r>
              <a:rPr lang="en-US" dirty="0" err="1" smtClean="0"/>
              <a:t>oppurtunities</a:t>
            </a:r>
            <a:r>
              <a:rPr lang="en-US" dirty="0" smtClean="0"/>
              <a:t> to claim space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22532" name="Picture 4" descr="j02975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86600" y="4419600"/>
            <a:ext cx="1195388" cy="18240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Group Work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Take Home Messages 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Guest lecture next class</a:t>
            </a:r>
          </a:p>
          <a:p>
            <a:r>
              <a:rPr lang="en-US" dirty="0" smtClean="0"/>
              <a:t>Review</a:t>
            </a:r>
            <a:endParaRPr lang="en-US" dirty="0"/>
          </a:p>
          <a:p>
            <a:endParaRPr lang="en-US" dirty="0"/>
          </a:p>
        </p:txBody>
      </p:sp>
      <p:pic>
        <p:nvPicPr>
          <p:cNvPr id="24580" name="Picture 4" descr="MCBL00014_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938" y="4005263"/>
            <a:ext cx="4603750" cy="26050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520</Words>
  <Application>Microsoft Office PowerPoint</Application>
  <PresentationFormat>On-screen Show (4:3)</PresentationFormat>
  <Paragraphs>66</Paragraphs>
  <Slides>14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Sport for Development</vt:lpstr>
      <vt:lpstr>The Game Plan</vt:lpstr>
      <vt:lpstr>Kabeer, 1994</vt:lpstr>
      <vt:lpstr>Kabeer: Development</vt:lpstr>
      <vt:lpstr>Where’s gender in development?</vt:lpstr>
      <vt:lpstr>Sport for Development</vt:lpstr>
      <vt:lpstr>Sport for Development Con’t</vt:lpstr>
      <vt:lpstr>Sport for Development: National</vt:lpstr>
      <vt:lpstr>Sport for Development for Indigenous Self-Determination?</vt:lpstr>
      <vt:lpstr>International Uses</vt:lpstr>
      <vt:lpstr>Ishraq &amp; MYSA</vt:lpstr>
      <vt:lpstr>Spaces for Girls and Women (Brady, 2005)</vt:lpstr>
      <vt:lpstr>Group Work</vt:lpstr>
      <vt:lpstr>Take Home Messages 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Sport for Development</dc:title>
  <dc:creator>Audrey GIles</dc:creator>
  <cp:lastModifiedBy>Yanni Reklitis</cp:lastModifiedBy>
  <cp:revision>8</cp:revision>
  <dcterms:created xsi:type="dcterms:W3CDTF">2012-03-22T18:29:46Z</dcterms:created>
  <dcterms:modified xsi:type="dcterms:W3CDTF">2012-03-23T19:33:32Z</dcterms:modified>
</cp:coreProperties>
</file>