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7" r:id="rId2"/>
    <p:sldId id="272" r:id="rId3"/>
    <p:sldId id="258" r:id="rId4"/>
    <p:sldId id="259" r:id="rId5"/>
    <p:sldId id="260" r:id="rId6"/>
    <p:sldId id="261" r:id="rId7"/>
    <p:sldId id="274" r:id="rId8"/>
    <p:sldId id="275" r:id="rId9"/>
    <p:sldId id="276" r:id="rId10"/>
    <p:sldId id="277" r:id="rId11"/>
    <p:sldId id="278" r:id="rId12"/>
    <p:sldId id="279" r:id="rId13"/>
    <p:sldId id="265" r:id="rId14"/>
    <p:sldId id="280" r:id="rId15"/>
    <p:sldId id="281" r:id="rId16"/>
    <p:sldId id="282" r:id="rId17"/>
    <p:sldId id="283" r:id="rId18"/>
    <p:sldId id="284" r:id="rId19"/>
    <p:sldId id="285" r:id="rId20"/>
    <p:sldId id="266" r:id="rId21"/>
    <p:sldId id="267" r:id="rId22"/>
    <p:sldId id="268" r:id="rId23"/>
    <p:sldId id="273" r:id="rId24"/>
    <p:sldId id="269" r:id="rId25"/>
    <p:sldId id="270" r:id="rId26"/>
    <p:sldId id="27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udrey GIles" initials="A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7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02-14T13:01:20.859" idx="1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16EC3-ACB2-45DC-909C-F6B40A869EE2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839FEF-1E34-42D4-B893-2145ED43D90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7764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Trends, orders, statistics, video clips, </a:t>
            </a:r>
            <a:r>
              <a:rPr lang="en-CA" dirty="0" err="1" smtClean="0"/>
              <a:t>txtbook</a:t>
            </a:r>
            <a:r>
              <a:rPr lang="en-CA" dirty="0" smtClean="0"/>
              <a:t>, slides,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39FEF-1E34-42D4-B893-2145ED43D903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3009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39C432-D8FF-4C80-926F-F092E479B5D1}" type="slidenum">
              <a:rPr lang="en-US"/>
              <a:pPr/>
              <a:t>2</a:t>
            </a:fld>
            <a:endParaRPr lang="en-U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Was at track meet, Feb. 4</a:t>
            </a:r>
            <a:r>
              <a:rPr lang="en-US" baseline="30000"/>
              <a:t>th</a:t>
            </a:r>
            <a:r>
              <a:rPr lang="en-US"/>
              <a:t> determinants of health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39FEF-1E34-42D4-B893-2145ED43D903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4691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8CD956A-33B3-42FD-B6B9-38C535619BBF}" type="datetimeFigureOut">
              <a:rPr lang="en-CA" smtClean="0"/>
              <a:t>02/03/2012</a:t>
            </a:fld>
            <a:endParaRPr lang="en-C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CA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80FBB2C-B0B6-4CC7-BB2A-27B78CDE9F14}" type="slidenum">
              <a:rPr lang="en-CA" smtClean="0"/>
              <a:t>‹#›</a:t>
            </a:fld>
            <a:endParaRPr lang="en-CA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381000"/>
            <a:ext cx="7772400" cy="1470025"/>
          </a:xfrm>
        </p:spPr>
        <p:txBody>
          <a:bodyPr/>
          <a:lstStyle/>
          <a:p>
            <a:r>
              <a:rPr lang="en-US" dirty="0"/>
              <a:t>Child </a:t>
            </a:r>
            <a:r>
              <a:rPr lang="en-US" dirty="0" smtClean="0"/>
              <a:t>&amp; Health</a:t>
            </a:r>
            <a:endParaRPr lang="en-US" dirty="0"/>
          </a:p>
        </p:txBody>
      </p:sp>
      <p:pic>
        <p:nvPicPr>
          <p:cNvPr id="25604" name="Picture 4" descr="MCj0438221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14738" y="2473325"/>
            <a:ext cx="1914525" cy="1911350"/>
          </a:xfrm>
          <a:prstGeom prst="rect">
            <a:avLst/>
          </a:prstGeom>
          <a:noFill/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27584" y="494116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Week 6, Lecture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Game Plan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Evaluation: Dr. Porter</a:t>
            </a:r>
          </a:p>
          <a:p>
            <a:r>
              <a:rPr lang="en-US" dirty="0" smtClean="0"/>
              <a:t>Announcements</a:t>
            </a:r>
            <a:r>
              <a:rPr lang="en-US" dirty="0"/>
              <a:t>?</a:t>
            </a:r>
          </a:p>
          <a:p>
            <a:r>
              <a:rPr lang="en-US" dirty="0"/>
              <a:t>Name that Tune!</a:t>
            </a:r>
          </a:p>
          <a:p>
            <a:r>
              <a:rPr lang="en-US" dirty="0" smtClean="0"/>
              <a:t>Children and health</a:t>
            </a:r>
            <a:endParaRPr lang="en-US" dirty="0"/>
          </a:p>
          <a:p>
            <a:r>
              <a:rPr lang="en-US" dirty="0"/>
              <a:t>Take home messages</a:t>
            </a:r>
          </a:p>
          <a:p>
            <a:endParaRPr lang="en-US" dirty="0"/>
          </a:p>
        </p:txBody>
      </p:sp>
      <p:pic>
        <p:nvPicPr>
          <p:cNvPr id="4100" name="Picture 4" descr="MCj0079253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228600"/>
            <a:ext cx="1693863" cy="1614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Main Messages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371600"/>
            <a:ext cx="8915400" cy="5257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000" dirty="0"/>
              <a:t>Approximately </a:t>
            </a:r>
            <a:r>
              <a:rPr lang="en-US" sz="3000" dirty="0" smtClean="0"/>
              <a:t>10.8  </a:t>
            </a:r>
            <a:r>
              <a:rPr lang="en-US" sz="3000" dirty="0"/>
              <a:t>million children around the world die before their fifth birthday</a:t>
            </a:r>
          </a:p>
          <a:p>
            <a:pPr>
              <a:lnSpc>
                <a:spcPct val="90000"/>
              </a:lnSpc>
            </a:pPr>
            <a:r>
              <a:rPr lang="en-US" sz="3000" dirty="0"/>
              <a:t>Many deaths are preventable</a:t>
            </a:r>
          </a:p>
          <a:p>
            <a:pPr>
              <a:lnSpc>
                <a:spcPct val="90000"/>
              </a:lnSpc>
            </a:pPr>
            <a:r>
              <a:rPr lang="en-US" sz="3000" dirty="0"/>
              <a:t>Communicable diseases are the leading cause of death among children in developing countries</a:t>
            </a:r>
          </a:p>
          <a:p>
            <a:pPr>
              <a:lnSpc>
                <a:spcPct val="90000"/>
              </a:lnSpc>
            </a:pPr>
            <a:r>
              <a:rPr lang="en-US" sz="3000" dirty="0"/>
              <a:t>Poverty, inadequate nutrition, lack of access to safe water, </a:t>
            </a:r>
            <a:r>
              <a:rPr lang="en-US" sz="3000" dirty="0" smtClean="0"/>
              <a:t>sanitation, </a:t>
            </a:r>
            <a:r>
              <a:rPr lang="en-US" sz="3000" dirty="0"/>
              <a:t>health services, and education are important risk factors for morbidity and mortality among children</a:t>
            </a:r>
          </a:p>
          <a:p>
            <a:pPr>
              <a:lnSpc>
                <a:spcPct val="90000"/>
              </a:lnSpc>
            </a:pPr>
            <a:r>
              <a:rPr lang="en-US" sz="3000" dirty="0"/>
              <a:t>Little progress has been made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Main Messages Continued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752600"/>
            <a:ext cx="8458200" cy="4724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Reduce </a:t>
            </a:r>
            <a:r>
              <a:rPr lang="en-US" dirty="0" smtClean="0"/>
              <a:t>neo-natal death </a:t>
            </a:r>
            <a:r>
              <a:rPr lang="en-US" dirty="0"/>
              <a:t>to make major dent in infant and child mortality</a:t>
            </a:r>
          </a:p>
          <a:p>
            <a:pPr>
              <a:lnSpc>
                <a:spcPct val="90000"/>
              </a:lnSpc>
            </a:pPr>
            <a:r>
              <a:rPr lang="en-US" dirty="0"/>
              <a:t>Take family and community-based approaches</a:t>
            </a:r>
          </a:p>
          <a:p>
            <a:pPr>
              <a:lnSpc>
                <a:spcPct val="90000"/>
              </a:lnSpc>
            </a:pPr>
            <a:r>
              <a:rPr lang="en-US" dirty="0"/>
              <a:t>Focus on well-known cost-effective interventions and emerging evidence on newborns</a:t>
            </a:r>
          </a:p>
          <a:p>
            <a:pPr>
              <a:lnSpc>
                <a:spcPct val="9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Terms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106863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Perinatal</a:t>
            </a:r>
            <a:r>
              <a:rPr lang="en-US" dirty="0" smtClean="0"/>
              <a:t>: </a:t>
            </a:r>
            <a:r>
              <a:rPr lang="en-US" dirty="0"/>
              <a:t>refers to the first week of life</a:t>
            </a:r>
          </a:p>
          <a:p>
            <a:r>
              <a:rPr lang="en-US" dirty="0">
                <a:solidFill>
                  <a:srgbClr val="FF0000"/>
                </a:solidFill>
              </a:rPr>
              <a:t>Neonatal</a:t>
            </a:r>
            <a:r>
              <a:rPr lang="en-US" dirty="0"/>
              <a:t>: refers to the first month of life</a:t>
            </a:r>
          </a:p>
          <a:p>
            <a:r>
              <a:rPr lang="en-US" dirty="0">
                <a:solidFill>
                  <a:srgbClr val="FF0000"/>
                </a:solidFill>
              </a:rPr>
              <a:t>Infant</a:t>
            </a:r>
            <a:r>
              <a:rPr lang="en-US" dirty="0"/>
              <a:t>: refers to the </a:t>
            </a:r>
            <a:r>
              <a:rPr lang="en-US" dirty="0" smtClean="0"/>
              <a:t>first year </a:t>
            </a:r>
            <a:r>
              <a:rPr lang="en-US" dirty="0"/>
              <a:t>of life</a:t>
            </a:r>
          </a:p>
          <a:p>
            <a:r>
              <a:rPr lang="en-US" dirty="0">
                <a:solidFill>
                  <a:srgbClr val="FF0000"/>
                </a:solidFill>
              </a:rPr>
              <a:t>Under-five</a:t>
            </a:r>
            <a:r>
              <a:rPr lang="en-US" dirty="0"/>
              <a:t>: refers to children 0 </a:t>
            </a:r>
            <a:r>
              <a:rPr lang="en-US" dirty="0" smtClean="0"/>
              <a:t>to 4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Statistics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1187624" y="1447800"/>
            <a:ext cx="7746064" cy="48006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dirty="0" smtClean="0"/>
              <a:t> 99 % </a:t>
            </a:r>
            <a:r>
              <a:rPr lang="en-US" dirty="0"/>
              <a:t>of the annual deaths of children under 5 happen in 42 low- or middle-income countries</a:t>
            </a:r>
          </a:p>
          <a:p>
            <a:pPr>
              <a:lnSpc>
                <a:spcPct val="90000"/>
              </a:lnSpc>
            </a:pPr>
            <a:r>
              <a:rPr lang="en-US" dirty="0"/>
              <a:t>50% happen in </a:t>
            </a:r>
            <a:r>
              <a:rPr lang="en-US" dirty="0" smtClean="0"/>
              <a:t>5 </a:t>
            </a:r>
            <a:r>
              <a:rPr lang="en-US" dirty="0"/>
              <a:t>countries: India, Nigeria, China, </a:t>
            </a:r>
            <a:r>
              <a:rPr lang="en-US" dirty="0" err="1" smtClean="0"/>
              <a:t>pakistan</a:t>
            </a:r>
            <a:r>
              <a:rPr lang="en-US" dirty="0" smtClean="0"/>
              <a:t>, &amp; Democratic </a:t>
            </a:r>
            <a:r>
              <a:rPr lang="en-US" dirty="0"/>
              <a:t>Republic of </a:t>
            </a:r>
            <a:r>
              <a:rPr lang="en-US" dirty="0" smtClean="0"/>
              <a:t>Congo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Causes of death vary by </a:t>
            </a:r>
            <a:r>
              <a:rPr lang="en-US" dirty="0" smtClean="0"/>
              <a:t>region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41% of </a:t>
            </a:r>
            <a:r>
              <a:rPr lang="en-US" dirty="0" smtClean="0"/>
              <a:t>under-5  </a:t>
            </a:r>
            <a:r>
              <a:rPr lang="en-US" dirty="0" smtClean="0"/>
              <a:t>child deaths occur among neonates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To reduce child death rates, need to </a:t>
            </a:r>
            <a:r>
              <a:rPr lang="en-US" dirty="0" smtClean="0"/>
              <a:t>reduce neonatal death </a:t>
            </a:r>
            <a:r>
              <a:rPr lang="en-US" dirty="0"/>
              <a:t>rates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Figure 10.1: Neonatal Mortality Rate, by WHO Region, 2004 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91" b="978"/>
          <a:stretch/>
        </p:blipFill>
        <p:spPr bwMode="auto">
          <a:xfrm>
            <a:off x="191068" y="1460309"/>
            <a:ext cx="8746068" cy="4325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Figure 10.2: Infant and Under-5 Mortality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05" y="1458814"/>
            <a:ext cx="7206018" cy="4495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451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Figure 10.4: Causes of Neonatal Deaths, by Percentage, 2008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99" b="2004"/>
          <a:stretch/>
        </p:blipFill>
        <p:spPr bwMode="auto">
          <a:xfrm>
            <a:off x="857408" y="1322101"/>
            <a:ext cx="7604208" cy="4587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Figure 10.5: Causes of </a:t>
            </a:r>
            <a:r>
              <a:rPr lang="en-US" dirty="0" err="1" smtClean="0"/>
              <a:t>Postneonatal</a:t>
            </a:r>
            <a:r>
              <a:rPr lang="en-US" dirty="0" smtClean="0"/>
              <a:t> Deaths in Children under 5, by Percentage, 2008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" t="11085" r="563" b="363"/>
          <a:stretch/>
        </p:blipFill>
        <p:spPr bwMode="auto">
          <a:xfrm>
            <a:off x="982638" y="1491772"/>
            <a:ext cx="7286541" cy="4497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566"/>
            <a:ext cx="9144000" cy="1143000"/>
          </a:xfrm>
        </p:spPr>
        <p:txBody>
          <a:bodyPr>
            <a:noAutofit/>
          </a:bodyPr>
          <a:lstStyle/>
          <a:p>
            <a:r>
              <a:rPr lang="en-US" sz="3200" dirty="0" smtClean="0"/>
              <a:t>Table 10.3: Leading Causes of Under-5 Child Death for Selected WHO Regions, by Percentage, 2008 </a:t>
            </a:r>
            <a:endParaRPr lang="en-US" sz="32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77" b="-14877"/>
          <a:stretch/>
        </p:blipFill>
        <p:spPr bwMode="auto">
          <a:xfrm>
            <a:off x="187471" y="1801504"/>
            <a:ext cx="8690400" cy="4725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Figure 10.6: Declines in Under-5 Child Mortality, by Region, 1990-2008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11" y="1569494"/>
            <a:ext cx="7312994" cy="4587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Risk Factors for Neonatal, Infant, and Child Deaths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/>
              <a:t>Poverty: Inadequate nutrition; Poor access to safe water and sanitation, health services, and education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Family income: strong correlation between family income </a:t>
            </a:r>
            <a:r>
              <a:rPr lang="en-US" sz="2800" dirty="0" smtClean="0"/>
              <a:t>and survival(health </a:t>
            </a:r>
            <a:r>
              <a:rPr lang="en-US" sz="2800" dirty="0"/>
              <a:t>care setting and attendant at birth)</a:t>
            </a:r>
          </a:p>
          <a:p>
            <a:pPr>
              <a:lnSpc>
                <a:spcPct val="80000"/>
              </a:lnSpc>
            </a:pPr>
            <a:r>
              <a:rPr lang="en-US" sz="2800" dirty="0" smtClean="0"/>
              <a:t>educational status </a:t>
            </a:r>
            <a:r>
              <a:rPr lang="en-US" sz="2800" dirty="0"/>
              <a:t>of mother: correlation with survival ( </a:t>
            </a:r>
            <a:r>
              <a:rPr lang="en-US" sz="2800" dirty="0" smtClean="0"/>
              <a:t>ditto)</a:t>
            </a:r>
            <a:endParaRPr lang="en-US" sz="2800" dirty="0"/>
          </a:p>
          <a:p>
            <a:pPr>
              <a:lnSpc>
                <a:spcPct val="80000"/>
              </a:lnSpc>
            </a:pPr>
            <a:r>
              <a:rPr lang="en-US" sz="2800" dirty="0" smtClean="0"/>
              <a:t>Nutritional status</a:t>
            </a:r>
            <a:r>
              <a:rPr lang="en-US" sz="2800" dirty="0"/>
              <a:t>: powerful determinant of </a:t>
            </a:r>
            <a:r>
              <a:rPr lang="en-US" sz="2800" dirty="0" err="1"/>
              <a:t>birthweight</a:t>
            </a:r>
            <a:r>
              <a:rPr lang="en-US" sz="2800" dirty="0"/>
              <a:t> and survival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Malaria: </a:t>
            </a:r>
            <a:r>
              <a:rPr lang="en-US" sz="2800" dirty="0" smtClean="0"/>
              <a:t>(ditto)</a:t>
            </a:r>
            <a:endParaRPr lang="en-US" sz="2800" dirty="0"/>
          </a:p>
          <a:p>
            <a:pPr>
              <a:lnSpc>
                <a:spcPct val="80000"/>
              </a:lnSpc>
            </a:pPr>
            <a:r>
              <a:rPr lang="en-US" sz="2800" dirty="0" smtClean="0"/>
              <a:t>HIV:( ditto)</a:t>
            </a:r>
            <a:endParaRPr lang="en-US" sz="2800" dirty="0"/>
          </a:p>
          <a:p>
            <a:pPr>
              <a:lnSpc>
                <a:spcPct val="80000"/>
              </a:lnSpc>
            </a:pPr>
            <a:endParaRPr lang="en-US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Comments on Selected Causes of Morbidity and Mortality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US" sz="3500" b="1" dirty="0" smtClean="0"/>
              <a:t>Acute Respiratory Infections</a:t>
            </a:r>
          </a:p>
          <a:p>
            <a:r>
              <a:rPr lang="en-US" dirty="0" smtClean="0"/>
              <a:t>Leading cause of death in low- and middle-income countries</a:t>
            </a:r>
          </a:p>
          <a:p>
            <a:r>
              <a:rPr lang="en-US" dirty="0" smtClean="0"/>
              <a:t>More severe and cause higher rates of death in low- and middle-income countries than in high-income countries</a:t>
            </a:r>
          </a:p>
          <a:p>
            <a:r>
              <a:rPr lang="en-US" dirty="0" smtClean="0"/>
              <a:t>Upper respiratory tract infections include the common cold and ear infections, lower respiratory infections include bronchiolitis and pneumonia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Comments on Selected Causes of Morbidity and Mortality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/>
              <a:t>Diarrhea</a:t>
            </a:r>
          </a:p>
          <a:p>
            <a:r>
              <a:rPr lang="en-US" dirty="0" smtClean="0"/>
              <a:t>Caused by bacteria, viruses, protozoa, and </a:t>
            </a:r>
            <a:r>
              <a:rPr lang="en-US" dirty="0" err="1" smtClean="0"/>
              <a:t>helminths</a:t>
            </a:r>
            <a:endParaRPr lang="en-US" dirty="0" smtClean="0"/>
          </a:p>
          <a:p>
            <a:r>
              <a:rPr lang="en-US" dirty="0" smtClean="0"/>
              <a:t>Causes dehydration loss of nutrition or wasting, and damage to the intestines</a:t>
            </a:r>
          </a:p>
          <a:p>
            <a:r>
              <a:rPr lang="en-US" dirty="0" smtClean="0"/>
              <a:t>Infants 6-11 months are particularly vulnerable because they have been introduced to unsafe water and foods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Comments on Selected Causes of Morbidity and Mortality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/>
              <a:t>Malaria</a:t>
            </a:r>
          </a:p>
          <a:p>
            <a:r>
              <a:rPr lang="en-US" dirty="0" smtClean="0"/>
              <a:t>750000 children die from malaria each year</a:t>
            </a:r>
          </a:p>
          <a:p>
            <a:r>
              <a:rPr lang="en-US" dirty="0" smtClean="0"/>
              <a:t>A child in sub-Saharan Africa is likely to have a case every 40 days </a:t>
            </a:r>
          </a:p>
          <a:p>
            <a:r>
              <a:rPr lang="en-US" dirty="0" smtClean="0"/>
              <a:t>Associated with premature birth and intrauterine growth retardation, which reduce chances of survival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Comments on Selected Causes of Morbidity and Mortality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/>
              <a:t>HIV/AIDS</a:t>
            </a:r>
          </a:p>
          <a:p>
            <a:r>
              <a:rPr lang="en-US" dirty="0" smtClean="0"/>
              <a:t>Can be transmitted from mother to child during birth or breastfeeding </a:t>
            </a:r>
          </a:p>
          <a:p>
            <a:r>
              <a:rPr lang="en-US" dirty="0" smtClean="0"/>
              <a:t>Number of HIV-infected children has     </a:t>
            </a:r>
            <a:br>
              <a:rPr lang="en-US" dirty="0" smtClean="0"/>
            </a:br>
            <a:r>
              <a:rPr lang="en-US" dirty="0" err="1" smtClean="0"/>
              <a:t>grwon</a:t>
            </a:r>
            <a:r>
              <a:rPr lang="en-US" dirty="0" smtClean="0"/>
              <a:t>, particularly in sub-Saharan Africa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Comments on Selected Causes of Morbidity and Mortality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sz="3600" b="1" dirty="0" smtClean="0"/>
              <a:t>Measles</a:t>
            </a:r>
          </a:p>
          <a:p>
            <a:r>
              <a:rPr lang="en-US" dirty="0" smtClean="0"/>
              <a:t>Acute respiratory infection with complications including pneumonia, diarrhea, encephalitis, and blindness</a:t>
            </a:r>
          </a:p>
          <a:p>
            <a:r>
              <a:rPr lang="en-US" dirty="0" smtClean="0"/>
              <a:t>Children who are vitamin A deficient or infected with HIV are more at risk of death</a:t>
            </a:r>
          </a:p>
          <a:p>
            <a:r>
              <a:rPr lang="en-US" dirty="0" smtClean="0"/>
              <a:t>Extremely contagious if a population is not  vaccinated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Additional Comments on Neonatal Mortality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41% of children under 5 who die annually, actually die in the first month </a:t>
            </a:r>
          </a:p>
          <a:p>
            <a:r>
              <a:rPr lang="en-US" dirty="0" smtClean="0"/>
              <a:t>Little progress in reducing neonatal death rate</a:t>
            </a:r>
          </a:p>
          <a:p>
            <a:r>
              <a:rPr lang="en-US" dirty="0" smtClean="0"/>
              <a:t>Every day that a child lives increases the likelihood that he or she will stay alive</a:t>
            </a:r>
          </a:p>
          <a:p>
            <a:r>
              <a:rPr lang="en-US" dirty="0" smtClean="0"/>
              <a:t>To reduce childhood death rates, the world needs to focus more precisely on when the deaths occur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The Costs and Consequences of Child Morbidity and Mortality</a:t>
            </a:r>
            <a:endParaRPr lang="en-US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76400"/>
            <a:ext cx="8305800" cy="4800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Direct and indirect costs of caring for a sick child: very high, multiple bouts of sickness each year, strain on financial resources </a:t>
            </a:r>
          </a:p>
          <a:p>
            <a:pPr>
              <a:lnSpc>
                <a:spcPct val="90000"/>
              </a:lnSpc>
            </a:pPr>
            <a:r>
              <a:rPr lang="en-US"/>
              <a:t>Medium and long-term consequences of some childhood illnesses: can lead to permanent disability, cognitive deficits, growth retardation, etc. </a:t>
            </a:r>
          </a:p>
          <a:p>
            <a:pPr>
              <a:lnSpc>
                <a:spcPct val="90000"/>
              </a:lnSpc>
            </a:pPr>
            <a:r>
              <a:rPr lang="en-US"/>
              <a:t>Social costs and consequences: high fertility to “compensate” for child deaths, stress 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Children in </a:t>
            </a:r>
            <a:r>
              <a:rPr lang="en-US" dirty="0" smtClean="0"/>
              <a:t>Armed </a:t>
            </a:r>
            <a:r>
              <a:rPr lang="en-US" dirty="0"/>
              <a:t>conflicts (1990s) (UNICEF)</a:t>
            </a:r>
            <a:r>
              <a:rPr lang="en-US" sz="4000" dirty="0"/>
              <a:t/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2 million killed;</a:t>
            </a:r>
          </a:p>
          <a:p>
            <a:r>
              <a:rPr lang="en-US" dirty="0"/>
              <a:t>4 -5 million disabled;</a:t>
            </a:r>
          </a:p>
          <a:p>
            <a:r>
              <a:rPr lang="en-US" dirty="0"/>
              <a:t>12 million left homeless;</a:t>
            </a:r>
          </a:p>
          <a:p>
            <a:r>
              <a:rPr lang="en-US" dirty="0"/>
              <a:t>1 million orphaned or separated from their parents;</a:t>
            </a:r>
          </a:p>
          <a:p>
            <a:r>
              <a:rPr lang="en-US" dirty="0" smtClean="0"/>
              <a:t>10 </a:t>
            </a:r>
            <a:r>
              <a:rPr lang="en-US" dirty="0"/>
              <a:t>million </a:t>
            </a:r>
            <a:r>
              <a:rPr lang="en-US" dirty="0" smtClean="0"/>
              <a:t>psychologically traumatized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0"/>
            <a:ext cx="8435975" cy="1417638"/>
          </a:xfrm>
        </p:spPr>
        <p:txBody>
          <a:bodyPr/>
          <a:lstStyle/>
          <a:p>
            <a:r>
              <a:rPr lang="en-US" sz="4000"/>
              <a:t>What is a child soldier? (UNICEF)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341438"/>
            <a:ext cx="8507413" cy="53276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/>
              <a:t>Illegal under international law – but used in 50 countries</a:t>
            </a:r>
          </a:p>
          <a:p>
            <a:pPr>
              <a:lnSpc>
                <a:spcPct val="80000"/>
              </a:lnSpc>
            </a:pPr>
            <a:r>
              <a:rPr lang="en-US" sz="2800" dirty="0">
                <a:solidFill>
                  <a:srgbClr val="FF0000"/>
                </a:solidFill>
              </a:rPr>
              <a:t>child soldier</a:t>
            </a:r>
            <a:r>
              <a:rPr lang="en-US" sz="2800" dirty="0"/>
              <a:t>: a person under the age of 18 who directly or indirectly participates in an armed conflict as part of an armed force or group. 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some children wield assault rifles, machetes, or rocket propelled grenades on the frontline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others are used in "combat support“: messengers, spies, cooks, mine clearers, porters and sexual slaves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common for them to participate in killing and raping. 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an estimated 300,000 children are active participants in combat.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 Long Way Gone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http://www.youtube.com/watch?v=5K4yhPSQEzo&amp;feature=fvw</a:t>
            </a:r>
          </a:p>
          <a:p>
            <a:endParaRPr lang="en-CA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Addressing Key Challenges in Child Health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676400"/>
            <a:ext cx="8610600" cy="44958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/>
              <a:t>Critical child health interventions: improve mothers’ health status, monitoring of newborn, skilled attendance at delivery, manage complications, warmth, provide antibiotics, reduce diarrhea, immunizations</a:t>
            </a:r>
          </a:p>
          <a:p>
            <a:pPr>
              <a:lnSpc>
                <a:spcPct val="90000"/>
              </a:lnSpc>
            </a:pPr>
            <a:r>
              <a:rPr lang="en-US"/>
              <a:t>Community-based approaches to improving child health: engage family and community to promote hygiene, breastfeeding</a:t>
            </a:r>
          </a:p>
          <a:p>
            <a:pPr>
              <a:lnSpc>
                <a:spcPct val="90000"/>
              </a:lnSpc>
            </a:pPr>
            <a:r>
              <a:rPr lang="en-US"/>
              <a:t>Integrated management of childhood illness (IMCI): horizontal integration, whole child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en-US"/>
          </a:p>
          <a:p>
            <a:pPr lvl="1">
              <a:lnSpc>
                <a:spcPct val="90000"/>
              </a:lnSpc>
              <a:buFontTx/>
              <a:buNone/>
            </a:pPr>
            <a:endParaRPr lang="en-US"/>
          </a:p>
          <a:p>
            <a:pPr>
              <a:lnSpc>
                <a:spcPct val="90000"/>
              </a:lnSpc>
            </a:pPr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Interventions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Nutrition of </a:t>
            </a:r>
            <a:r>
              <a:rPr lang="en-US" dirty="0" smtClean="0"/>
              <a:t> women , </a:t>
            </a:r>
            <a:r>
              <a:rPr lang="en-US" dirty="0"/>
              <a:t>pregnant women, and children from conception </a:t>
            </a:r>
            <a:r>
              <a:rPr lang="en-US" dirty="0" smtClean="0"/>
              <a:t>to         years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Exclusive breastfeeding </a:t>
            </a:r>
            <a:r>
              <a:rPr lang="en-US" dirty="0" smtClean="0"/>
              <a:t>for 6 months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Continuum of care for newborn - keep warm, avoid neonatal tetanus, and treat pneumonia</a:t>
            </a:r>
          </a:p>
          <a:p>
            <a:pPr>
              <a:lnSpc>
                <a:spcPct val="90000"/>
              </a:lnSpc>
            </a:pPr>
            <a:r>
              <a:rPr lang="en-US" dirty="0"/>
              <a:t>Immunization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 ORT – oral rehydration treatment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Package for prevention and treatment </a:t>
            </a:r>
            <a:r>
              <a:rPr lang="en-US" dirty="0" smtClean="0"/>
              <a:t>of malaria </a:t>
            </a:r>
            <a:endParaRPr lang="en-US" dirty="0"/>
          </a:p>
          <a:p>
            <a:pPr>
              <a:lnSpc>
                <a:spcPct val="90000"/>
              </a:lnSpc>
              <a:buFontTx/>
              <a:buNone/>
            </a:pP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229600" cy="1143000"/>
          </a:xfrm>
        </p:spPr>
        <p:txBody>
          <a:bodyPr/>
          <a:lstStyle/>
          <a:p>
            <a:r>
              <a:rPr lang="en-US"/>
              <a:t>Take Home Messages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Know </a:t>
            </a:r>
            <a:r>
              <a:rPr lang="en-US" dirty="0"/>
              <a:t>the key issues with child health</a:t>
            </a:r>
          </a:p>
          <a:p>
            <a:r>
              <a:rPr lang="en-US" dirty="0"/>
              <a:t>Come to office hours if you have questions</a:t>
            </a:r>
          </a:p>
          <a:p>
            <a:r>
              <a:rPr lang="en-US" dirty="0" smtClean="0"/>
              <a:t>I DO have office hours this week</a:t>
            </a:r>
            <a:endParaRPr lang="en-US" dirty="0"/>
          </a:p>
        </p:txBody>
      </p:sp>
      <p:pic>
        <p:nvPicPr>
          <p:cNvPr id="23556" name="Picture 4" descr="j02054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24725" y="0"/>
            <a:ext cx="1819275" cy="1809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172</TotalTime>
  <Words>1054</Words>
  <Application>Microsoft Office PowerPoint</Application>
  <PresentationFormat>On-screen Show (4:3)</PresentationFormat>
  <Paragraphs>111</Paragraphs>
  <Slides>26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Solstice</vt:lpstr>
      <vt:lpstr>Child &amp; Health</vt:lpstr>
      <vt:lpstr>Game Plan</vt:lpstr>
      <vt:lpstr>Main Messages</vt:lpstr>
      <vt:lpstr>Main Messages Continued</vt:lpstr>
      <vt:lpstr>Key Terms</vt:lpstr>
      <vt:lpstr>Statistics</vt:lpstr>
      <vt:lpstr>Figure 10.1: Neonatal Mortality Rate, by WHO Region, 2004 </vt:lpstr>
      <vt:lpstr>Figure 10.2: Infant and Under-5 Mortality</vt:lpstr>
      <vt:lpstr>Figure 10.4: Causes of Neonatal Deaths, by Percentage, 2008</vt:lpstr>
      <vt:lpstr>Figure 10.5: Causes of Postneonatal Deaths in Children under 5, by Percentage, 2008</vt:lpstr>
      <vt:lpstr>Table 10.3: Leading Causes of Under-5 Child Death for Selected WHO Regions, by Percentage, 2008 </vt:lpstr>
      <vt:lpstr>Figure 10.6: Declines in Under-5 Child Mortality, by Region, 1990-2008</vt:lpstr>
      <vt:lpstr>Risk Factors for Neonatal, Infant, and Child Deaths</vt:lpstr>
      <vt:lpstr>Additional Comments on Selected Causes of Morbidity and Mortality</vt:lpstr>
      <vt:lpstr>Additional Comments on Selected Causes of Morbidity and Mortality</vt:lpstr>
      <vt:lpstr>Additional Comments on Selected Causes of Morbidity and Mortality</vt:lpstr>
      <vt:lpstr>Additional Comments on Selected Causes of Morbidity and Mortality</vt:lpstr>
      <vt:lpstr>Additional Comments on Selected Causes of Morbidity and Mortality</vt:lpstr>
      <vt:lpstr>Additional Comments on Neonatal Mortality</vt:lpstr>
      <vt:lpstr>The Costs and Consequences of Child Morbidity and Mortality</vt:lpstr>
      <vt:lpstr>Children in Armed conflicts (1990s) (UNICEF) </vt:lpstr>
      <vt:lpstr>What is a child soldier? (UNICEF)</vt:lpstr>
      <vt:lpstr>A Long Way Gone</vt:lpstr>
      <vt:lpstr>Addressing Key Challenges in Child Health</vt:lpstr>
      <vt:lpstr>Key Interventions</vt:lpstr>
      <vt:lpstr>Take Home Messages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 &amp; Health</dc:title>
  <dc:creator>Audrey GIles</dc:creator>
  <cp:lastModifiedBy>Yanni Reklitis</cp:lastModifiedBy>
  <cp:revision>8</cp:revision>
  <dcterms:created xsi:type="dcterms:W3CDTF">2012-02-14T17:47:44Z</dcterms:created>
  <dcterms:modified xsi:type="dcterms:W3CDTF">2012-03-02T05:46:25Z</dcterms:modified>
</cp:coreProperties>
</file>