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8" name="Rectangle 7"/>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62000" y="3200400"/>
            <a:ext cx="7543800" cy="1524000"/>
          </a:xfrm>
        </p:spPr>
        <p:txBody>
          <a:bodyPr>
            <a:noAutofit/>
          </a:bodyPr>
          <a:lstStyle>
            <a:lvl1pPr>
              <a:defRPr sz="8000"/>
            </a:lvl1pPr>
          </a:lstStyle>
          <a:p>
            <a:r>
              <a:rPr lang="fr-FR"/>
              <a:t>Modifiez le style du titre</a:t>
            </a:r>
            <a:endParaRPr lang="en-US" dirty="0"/>
          </a:p>
        </p:txBody>
      </p:sp>
      <p:sp>
        <p:nvSpPr>
          <p:cNvPr id="3" name="Subtitle 2"/>
          <p:cNvSpPr>
            <a:spLocks noGrp="1"/>
          </p:cNvSpPr>
          <p:nvPr>
            <p:ph type="subTitle" idx="1"/>
          </p:nvPr>
        </p:nvSpPr>
        <p:spPr>
          <a:xfrm>
            <a:off x="762000" y="4724400"/>
            <a:ext cx="6858000" cy="990600"/>
          </a:xfrm>
        </p:spPr>
        <p:txBody>
          <a:bodyPr anchor="t" anchorCtr="0">
            <a:normAutofit/>
          </a:bodyPr>
          <a:lstStyle>
            <a:lvl1pPr marL="0" indent="0" algn="l">
              <a:buNone/>
              <a:defRPr sz="28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6A3731C5-7115-40F6-8F6C-8D611B961DE9}" type="datetimeFigureOut">
              <a:rPr lang="fr-FR" smtClean="0"/>
              <a:t>02/01/2020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a:t>
            </a:fld>
            <a:endParaRPr lang="fr-FR"/>
          </a:p>
        </p:txBody>
      </p:sp>
      <p:sp>
        <p:nvSpPr>
          <p:cNvPr id="7" name="Rectangle 6"/>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a:p>
        </p:txBody>
      </p:sp>
      <p:sp>
        <p:nvSpPr>
          <p:cNvPr id="3" name="Content Placeholder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4" name="Date Placeholder 3"/>
          <p:cNvSpPr>
            <a:spLocks noGrp="1"/>
          </p:cNvSpPr>
          <p:nvPr>
            <p:ph type="dt" sz="half" idx="10"/>
          </p:nvPr>
        </p:nvSpPr>
        <p:spPr/>
        <p:txBody>
          <a:bodyPr/>
          <a:lstStyle/>
          <a:p>
            <a:fld id="{6A3731C5-7115-40F6-8F6C-8D611B961DE9}" type="datetimeFigureOut">
              <a:rPr lang="fr-FR" smtClean="0"/>
              <a:t>02/01/2020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7" name="Rectangle 6"/>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2000" y="3276600"/>
            <a:ext cx="7543800" cy="1676400"/>
          </a:xfrm>
        </p:spPr>
        <p:txBody>
          <a:bodyPr anchor="b" anchorCtr="0"/>
          <a:lstStyle>
            <a:lvl1pPr algn="l">
              <a:defRPr sz="5400" b="0" cap="all"/>
            </a:lvl1pPr>
          </a:lstStyle>
          <a:p>
            <a:r>
              <a:rPr lang="fr-FR"/>
              <a:t>Modifiez le style du titre</a:t>
            </a:r>
            <a:endParaRPr lang="en-US" dirty="0"/>
          </a:p>
        </p:txBody>
      </p:sp>
      <p:sp>
        <p:nvSpPr>
          <p:cNvPr id="3" name="Text Placeholder 2"/>
          <p:cNvSpPr>
            <a:spLocks noGrp="1"/>
          </p:cNvSpPr>
          <p:nvPr>
            <p:ph type="body" idx="1"/>
          </p:nvPr>
        </p:nvSpPr>
        <p:spPr>
          <a:xfrm>
            <a:off x="762000" y="4953000"/>
            <a:ext cx="6858000" cy="914400"/>
          </a:xfrm>
        </p:spPr>
        <p:txBody>
          <a:bodyPr anchor="t" anchorCtr="0">
            <a:normAutofit/>
          </a:bodyPr>
          <a:lstStyle>
            <a:lvl1pPr marL="0" indent="0">
              <a:buNone/>
              <a:defRPr sz="2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Modifiez les styles du texte du masque</a:t>
            </a:r>
          </a:p>
        </p:txBody>
      </p:sp>
      <p:sp>
        <p:nvSpPr>
          <p:cNvPr id="4" name="Date Placeholder 3"/>
          <p:cNvSpPr>
            <a:spLocks noGrp="1"/>
          </p:cNvSpPr>
          <p:nvPr>
            <p:ph type="dt" sz="half" idx="10"/>
          </p:nvPr>
        </p:nvSpPr>
        <p:spPr/>
        <p:txBody>
          <a:bodyPr/>
          <a:lstStyle/>
          <a:p>
            <a:fld id="{6A3731C5-7115-40F6-8F6C-8D611B961DE9}" type="datetimeFigureOut">
              <a:rPr lang="fr-FR" smtClean="0"/>
              <a:t>02/01/2020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a:t>
            </a:fld>
            <a:endParaRPr lang="fr-FR"/>
          </a:p>
        </p:txBody>
      </p:sp>
      <p:sp>
        <p:nvSpPr>
          <p:cNvPr id="8" name="Rectangle 7"/>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a:p>
        </p:txBody>
      </p:sp>
      <p:sp>
        <p:nvSpPr>
          <p:cNvPr id="3" name="Content Placeholder 2"/>
          <p:cNvSpPr>
            <a:spLocks noGrp="1"/>
          </p:cNvSpPr>
          <p:nvPr>
            <p:ph sz="half" idx="1"/>
          </p:nvPr>
        </p:nvSpPr>
        <p:spPr>
          <a:xfrm>
            <a:off x="7620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46482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5" name="Date Placeholder 4"/>
          <p:cNvSpPr>
            <a:spLocks noGrp="1"/>
          </p:cNvSpPr>
          <p:nvPr>
            <p:ph type="dt" sz="half" idx="10"/>
          </p:nvPr>
        </p:nvSpPr>
        <p:spPr/>
        <p:txBody>
          <a:bodyPr/>
          <a:lstStyle/>
          <a:p>
            <a:fld id="{6A3731C5-7115-40F6-8F6C-8D611B961DE9}" type="datetimeFigureOut">
              <a:rPr lang="fr-FR" smtClean="0"/>
              <a:t>02/01/2020</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a:t>Modifiez le style du titre</a:t>
            </a:r>
            <a:endParaRPr lang="en-US" dirty="0"/>
          </a:p>
        </p:txBody>
      </p:sp>
      <p:sp>
        <p:nvSpPr>
          <p:cNvPr id="3" name="Text Placeholder 2"/>
          <p:cNvSpPr>
            <a:spLocks noGrp="1"/>
          </p:cNvSpPr>
          <p:nvPr>
            <p:ph type="body" idx="1"/>
          </p:nvPr>
        </p:nvSpPr>
        <p:spPr>
          <a:xfrm>
            <a:off x="7589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Content Placeholder 3"/>
          <p:cNvSpPr>
            <a:spLocks noGrp="1"/>
          </p:cNvSpPr>
          <p:nvPr>
            <p:ph sz="half" idx="2"/>
          </p:nvPr>
        </p:nvSpPr>
        <p:spPr>
          <a:xfrm>
            <a:off x="7589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46451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Content Placeholder 5"/>
          <p:cNvSpPr>
            <a:spLocks noGrp="1"/>
          </p:cNvSpPr>
          <p:nvPr>
            <p:ph sz="quarter" idx="4"/>
          </p:nvPr>
        </p:nvSpPr>
        <p:spPr>
          <a:xfrm>
            <a:off x="46451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7" name="Date Placeholder 6"/>
          <p:cNvSpPr>
            <a:spLocks noGrp="1"/>
          </p:cNvSpPr>
          <p:nvPr>
            <p:ph type="dt" sz="half" idx="10"/>
          </p:nvPr>
        </p:nvSpPr>
        <p:spPr/>
        <p:txBody>
          <a:bodyPr/>
          <a:lstStyle/>
          <a:p>
            <a:fld id="{6A3731C5-7115-40F6-8F6C-8D611B961DE9}" type="datetimeFigureOut">
              <a:rPr lang="fr-FR" smtClean="0"/>
              <a:t>02/01/2020</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9F70AF05-3C56-47B2-BAEF-27E564DD4F60}" type="slidenum">
              <a:rPr lang="fr-FR" smtClean="0"/>
              <a:t>‹#›</a:t>
            </a:fld>
            <a:endParaRPr lang="fr-FR"/>
          </a:p>
        </p:txBody>
      </p:sp>
      <p:cxnSp>
        <p:nvCxnSpPr>
          <p:cNvPr id="11" name="Straight Connector 10"/>
          <p:cNvCxnSpPr/>
          <p:nvPr/>
        </p:nvCxnSpPr>
        <p:spPr>
          <a:xfrm>
            <a:off x="7589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6451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6A3731C5-7115-40F6-8F6C-8D611B961DE9}" type="datetimeFigureOut">
              <a:rPr lang="fr-FR" smtClean="0"/>
              <a:t>02/01/2020</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3731C5-7115-40F6-8F6C-8D611B961DE9}" type="datetimeFigureOut">
              <a:rPr lang="fr-FR" smtClean="0"/>
              <a:t>02/01/2020</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762000" y="4572000"/>
            <a:ext cx="6784848" cy="1600200"/>
          </a:xfrm>
        </p:spPr>
        <p:txBody>
          <a:bodyPr anchor="b">
            <a:normAutofit/>
          </a:bodyPr>
          <a:lstStyle>
            <a:lvl1pPr algn="l">
              <a:defRPr sz="5400" b="0"/>
            </a:lvl1pPr>
          </a:lstStyle>
          <a:p>
            <a:r>
              <a:rPr lang="fr-FR"/>
              <a:t>Modifiez le style du titre</a:t>
            </a:r>
            <a:endParaRPr lang="en-US"/>
          </a:p>
        </p:txBody>
      </p:sp>
      <p:sp>
        <p:nvSpPr>
          <p:cNvPr id="3" name="Content Placeholder 2"/>
          <p:cNvSpPr>
            <a:spLocks noGrp="1"/>
          </p:cNvSpPr>
          <p:nvPr>
            <p:ph idx="1"/>
          </p:nvPr>
        </p:nvSpPr>
        <p:spPr>
          <a:xfrm>
            <a:off x="3710866" y="457200"/>
            <a:ext cx="4594934" cy="4114799"/>
          </a:xfrm>
        </p:spPr>
        <p:txBody>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762001" y="457200"/>
            <a:ext cx="2673657" cy="4114800"/>
          </a:xfrm>
        </p:spPr>
        <p:txBody>
          <a:bodyPr>
            <a:normAutofit/>
          </a:bodyPr>
          <a:lstStyle>
            <a:lvl1pPr marL="0" indent="0">
              <a:buNone/>
              <a:defRPr sz="21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
        <p:nvSpPr>
          <p:cNvPr id="5" name="Date Placeholder 4"/>
          <p:cNvSpPr>
            <a:spLocks noGrp="1"/>
          </p:cNvSpPr>
          <p:nvPr>
            <p:ph type="dt" sz="half" idx="10"/>
          </p:nvPr>
        </p:nvSpPr>
        <p:spPr/>
        <p:txBody>
          <a:bodyPr/>
          <a:lstStyle/>
          <a:p>
            <a:fld id="{6A3731C5-7115-40F6-8F6C-8D611B961DE9}" type="datetimeFigureOut">
              <a:rPr lang="fr-FR" smtClean="0"/>
              <a:t>02/01/2020</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F70AF05-3C56-47B2-BAEF-27E564DD4F60}" type="slidenum">
              <a:rPr lang="fr-FR" smtClean="0"/>
              <a:t>‹#›</a:t>
            </a:fld>
            <a:endParaRPr lang="fr-FR"/>
          </a:p>
        </p:txBody>
      </p:sp>
      <p:cxnSp>
        <p:nvCxnSpPr>
          <p:cNvPr id="10" name="Straight Connector 9"/>
          <p:cNvCxnSpPr/>
          <p:nvPr/>
        </p:nvCxnSpPr>
        <p:spPr>
          <a:xfrm rot="5400000">
            <a:off x="1677194" y="2514600"/>
            <a:ext cx="3810000" cy="1588"/>
          </a:xfrm>
          <a:prstGeom prst="line">
            <a:avLst/>
          </a:prstGeom>
          <a:ln>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758952" y="4572000"/>
            <a:ext cx="6784848" cy="1600200"/>
          </a:xfrm>
        </p:spPr>
        <p:txBody>
          <a:bodyPr anchor="b">
            <a:normAutofit/>
          </a:bodyPr>
          <a:lstStyle>
            <a:lvl1pPr algn="l">
              <a:defRPr sz="5400" b="0"/>
            </a:lvl1pPr>
          </a:lstStyle>
          <a:p>
            <a:r>
              <a:rPr lang="fr-FR"/>
              <a:t>Modifiez le style du titre</a:t>
            </a:r>
            <a:endParaRPr lang="en-US" dirty="0"/>
          </a:p>
        </p:txBody>
      </p:sp>
      <p:sp>
        <p:nvSpPr>
          <p:cNvPr id="3" name="Picture Placeholder 2"/>
          <p:cNvSpPr>
            <a:spLocks noGrp="1"/>
          </p:cNvSpPr>
          <p:nvPr>
            <p:ph type="pic" idx="1"/>
          </p:nvPr>
        </p:nvSpPr>
        <p:spPr>
          <a:xfrm>
            <a:off x="777240" y="457200"/>
            <a:ext cx="7543800" cy="2895600"/>
          </a:xfrm>
          <a:ln w="6350">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a:p>
        </p:txBody>
      </p:sp>
      <p:sp>
        <p:nvSpPr>
          <p:cNvPr id="4" name="Text Placeholder 3"/>
          <p:cNvSpPr>
            <a:spLocks noGrp="1"/>
          </p:cNvSpPr>
          <p:nvPr>
            <p:ph type="body" sz="half" idx="2"/>
          </p:nvPr>
        </p:nvSpPr>
        <p:spPr>
          <a:xfrm>
            <a:off x="850392" y="3505200"/>
            <a:ext cx="7391400" cy="804862"/>
          </a:xfrm>
        </p:spPr>
        <p:txBody>
          <a:bodyPr anchor="t" anchorCtr="0">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
        <p:nvSpPr>
          <p:cNvPr id="5" name="Date Placeholder 4"/>
          <p:cNvSpPr>
            <a:spLocks noGrp="1"/>
          </p:cNvSpPr>
          <p:nvPr>
            <p:ph type="dt" sz="half" idx="10"/>
          </p:nvPr>
        </p:nvSpPr>
        <p:spPr/>
        <p:txBody>
          <a:bodyPr/>
          <a:lstStyle/>
          <a:p>
            <a:fld id="{6A3731C5-7115-40F6-8F6C-8D611B961DE9}" type="datetimeFigureOut">
              <a:rPr lang="fr-FR" smtClean="0"/>
              <a:t>02/01/2020</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a:xfrm>
            <a:off x="914400" y="685800"/>
            <a:ext cx="7239000" cy="3886200"/>
          </a:xfrm>
        </p:spPr>
        <p:txBody>
          <a:bodyPr vert="eaVert" anchor="t" anchorCtr="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4" name="Date Placeholder 3"/>
          <p:cNvSpPr>
            <a:spLocks noGrp="1"/>
          </p:cNvSpPr>
          <p:nvPr>
            <p:ph type="dt" sz="half" idx="10"/>
          </p:nvPr>
        </p:nvSpPr>
        <p:spPr/>
        <p:txBody>
          <a:bodyPr/>
          <a:lstStyle/>
          <a:p>
            <a:fld id="{6A3731C5-7115-40F6-8F6C-8D611B961DE9}" type="datetimeFigureOut">
              <a:rPr lang="fr-FR" smtClean="0"/>
              <a:t>02/01/2020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2000" y="685801"/>
            <a:ext cx="1828800" cy="5410199"/>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2590800" y="685801"/>
            <a:ext cx="5715000" cy="4876800"/>
          </a:xfrm>
        </p:spPr>
        <p:txBody>
          <a:bodyPr vert="eaVert" anchor="t" anchorCtr="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4" name="Date Placeholder 3"/>
          <p:cNvSpPr>
            <a:spLocks noGrp="1"/>
          </p:cNvSpPr>
          <p:nvPr>
            <p:ph type="dt" sz="half" idx="10"/>
          </p:nvPr>
        </p:nvSpPr>
        <p:spPr/>
        <p:txBody>
          <a:bodyPr/>
          <a:lstStyle/>
          <a:p>
            <a:fld id="{6A3731C5-7115-40F6-8F6C-8D611B961DE9}" type="datetimeFigureOut">
              <a:rPr lang="fr-FR" smtClean="0"/>
              <a:t>02/01/2020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2000" y="4572000"/>
            <a:ext cx="6781800" cy="1600200"/>
          </a:xfrm>
          <a:prstGeom prst="rect">
            <a:avLst/>
          </a:prstGeom>
        </p:spPr>
        <p:txBody>
          <a:bodyPr vert="horz" lIns="91440" tIns="45720" rIns="91440" bIns="45720" rtlCol="0" anchor="b" anchorCtr="0">
            <a:normAutofit/>
          </a:bodyPr>
          <a:lstStyle/>
          <a:p>
            <a:r>
              <a:rPr lang="fr-FR"/>
              <a:t>Modifiez le style du titre</a:t>
            </a:r>
            <a:endParaRPr lang="en-US" dirty="0"/>
          </a:p>
        </p:txBody>
      </p:sp>
      <p:sp>
        <p:nvSpPr>
          <p:cNvPr id="3" name="Text Placeholder 2"/>
          <p:cNvSpPr>
            <a:spLocks noGrp="1"/>
          </p:cNvSpPr>
          <p:nvPr>
            <p:ph type="body" idx="1"/>
          </p:nvPr>
        </p:nvSpPr>
        <p:spPr>
          <a:xfrm>
            <a:off x="762000" y="685800"/>
            <a:ext cx="7543800" cy="3886200"/>
          </a:xfrm>
          <a:prstGeom prst="rect">
            <a:avLst/>
          </a:prstGeom>
        </p:spPr>
        <p:txBody>
          <a:bodyPr vert="horz" lIns="91440" tIns="45720" rIns="91440" bIns="45720" rtlCol="0" anchor="ctr" anchorCtr="0">
            <a:normAutofit/>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6248400" y="6208776"/>
            <a:ext cx="2133600" cy="365125"/>
          </a:xfrm>
          <a:prstGeom prst="rect">
            <a:avLst/>
          </a:prstGeom>
        </p:spPr>
        <p:txBody>
          <a:bodyPr vert="horz" lIns="91440" tIns="45720" rIns="91440" bIns="45720" rtlCol="0" anchor="ctr"/>
          <a:lstStyle>
            <a:lvl1pPr algn="r">
              <a:defRPr sz="1200" b="1">
                <a:solidFill>
                  <a:schemeClr val="tx2">
                    <a:lumMod val="90000"/>
                    <a:lumOff val="10000"/>
                  </a:schemeClr>
                </a:solidFill>
                <a:latin typeface="+mn-lt"/>
              </a:defRPr>
            </a:lvl1pPr>
          </a:lstStyle>
          <a:p>
            <a:fld id="{6A3731C5-7115-40F6-8F6C-8D611B961DE9}" type="datetimeFigureOut">
              <a:rPr lang="fr-FR" smtClean="0"/>
              <a:t>02/01/2020</a:t>
            </a:fld>
            <a:endParaRPr lang="fr-FR"/>
          </a:p>
        </p:txBody>
      </p:sp>
      <p:sp>
        <p:nvSpPr>
          <p:cNvPr id="5" name="Footer Placeholder 4"/>
          <p:cNvSpPr>
            <a:spLocks noGrp="1"/>
          </p:cNvSpPr>
          <p:nvPr>
            <p:ph type="ftr" sz="quarter" idx="3"/>
          </p:nvPr>
        </p:nvSpPr>
        <p:spPr>
          <a:xfrm>
            <a:off x="761999" y="6208776"/>
            <a:ext cx="4873869" cy="365125"/>
          </a:xfrm>
          <a:prstGeom prst="rect">
            <a:avLst/>
          </a:prstGeom>
        </p:spPr>
        <p:txBody>
          <a:bodyPr vert="horz" lIns="91440" tIns="45720" rIns="91440" bIns="45720" rtlCol="0" anchor="ctr"/>
          <a:lstStyle>
            <a:lvl1pPr algn="l">
              <a:defRPr sz="1200" b="1">
                <a:solidFill>
                  <a:schemeClr val="tx2">
                    <a:lumMod val="90000"/>
                    <a:lumOff val="10000"/>
                  </a:schemeClr>
                </a:solidFill>
              </a:defRPr>
            </a:lvl1pPr>
          </a:lstStyle>
          <a:p>
            <a:endParaRPr lang="fr-FR"/>
          </a:p>
        </p:txBody>
      </p:sp>
      <p:sp>
        <p:nvSpPr>
          <p:cNvPr id="6" name="Slide Number Placeholder 5"/>
          <p:cNvSpPr>
            <a:spLocks noGrp="1"/>
          </p:cNvSpPr>
          <p:nvPr>
            <p:ph type="sldNum" sz="quarter" idx="4"/>
          </p:nvPr>
        </p:nvSpPr>
        <p:spPr>
          <a:xfrm>
            <a:off x="7620000" y="5687568"/>
            <a:ext cx="762000" cy="365125"/>
          </a:xfrm>
          <a:prstGeom prst="rect">
            <a:avLst/>
          </a:prstGeom>
        </p:spPr>
        <p:txBody>
          <a:bodyPr vert="horz" lIns="91440" tIns="45720" rIns="91440" bIns="45720" rtlCol="0" anchor="ctr"/>
          <a:lstStyle>
            <a:lvl1pPr algn="r">
              <a:defRPr sz="2400">
                <a:solidFill>
                  <a:schemeClr val="tx1">
                    <a:lumMod val="85000"/>
                    <a:lumOff val="15000"/>
                  </a:schemeClr>
                </a:solidFill>
                <a:latin typeface="+mj-lt"/>
              </a:defRPr>
            </a:lvl1pPr>
          </a:lstStyle>
          <a:p>
            <a:fld id="{9F70AF05-3C56-47B2-BAEF-27E564DD4F60}" type="slidenum">
              <a:rPr lang="fr-FR" smtClean="0"/>
              <a:t>‹#›</a:t>
            </a:fld>
            <a:endParaRPr lang="fr-FR"/>
          </a:p>
        </p:txBody>
      </p:sp>
      <p:sp>
        <p:nvSpPr>
          <p:cNvPr id="8" name="Rectangle 7"/>
          <p:cNvSpPr/>
          <p:nvPr/>
        </p:nvSpPr>
        <p:spPr>
          <a:xfrm>
            <a:off x="777240" y="0"/>
            <a:ext cx="7543800" cy="381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594360" indent="-274320" algn="l" defTabSz="914400" rtl="0" eaLnBrk="1" latinLnBrk="0" hangingPunct="1">
        <a:spcBef>
          <a:spcPct val="20000"/>
        </a:spcBef>
        <a:buClr>
          <a:schemeClr val="accent1"/>
        </a:buClr>
        <a:buFont typeface="Arial" pitchFamily="34" charset="0"/>
        <a:buChar char="•"/>
        <a:defRPr sz="2200" kern="1200">
          <a:solidFill>
            <a:schemeClr val="tx2"/>
          </a:solidFill>
          <a:latin typeface="+mn-lt"/>
          <a:ea typeface="+mn-ea"/>
          <a:cs typeface="+mn-cs"/>
        </a:defRPr>
      </a:lvl2pPr>
      <a:lvl3pPr marL="868680" indent="-228600" algn="l" defTabSz="914400" rtl="0" eaLnBrk="1" latinLnBrk="0" hangingPunct="1">
        <a:spcBef>
          <a:spcPct val="20000"/>
        </a:spcBef>
        <a:buClr>
          <a:schemeClr val="accent1"/>
        </a:buClr>
        <a:buFont typeface="Arial" pitchFamily="34" charset="0"/>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Font typeface="Arial" pitchFamily="34" charset="0"/>
        <a:buChar char="•"/>
        <a:defRPr sz="1800" kern="1200">
          <a:solidFill>
            <a:schemeClr val="tx2"/>
          </a:solidFill>
          <a:latin typeface="+mn-lt"/>
          <a:ea typeface="+mn-ea"/>
          <a:cs typeface="+mn-cs"/>
        </a:defRPr>
      </a:lvl4pPr>
      <a:lvl5pPr marL="1371600" indent="-228600" algn="l" defTabSz="914400" rtl="0" eaLnBrk="1" latinLnBrk="0" hangingPunct="1">
        <a:spcBef>
          <a:spcPct val="20000"/>
        </a:spcBef>
        <a:buClr>
          <a:schemeClr val="accent1"/>
        </a:buClr>
        <a:buFont typeface="Arial" pitchFamily="34" charset="0"/>
        <a:buChar char="•"/>
        <a:defRPr sz="1800" kern="1200" baseline="0">
          <a:solidFill>
            <a:schemeClr val="tx2"/>
          </a:solidFill>
          <a:latin typeface="+mn-lt"/>
          <a:ea typeface="+mn-ea"/>
          <a:cs typeface="+mn-cs"/>
        </a:defRPr>
      </a:lvl5pPr>
      <a:lvl6pPr marL="164592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6pPr>
      <a:lvl7pPr marL="1901952"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7pPr>
      <a:lvl8pPr marL="219456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8pPr>
      <a:lvl9pPr marL="246888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827584" y="908720"/>
            <a:ext cx="7543800" cy="1524000"/>
          </a:xfrm>
        </p:spPr>
        <p:txBody>
          <a:bodyPr/>
          <a:lstStyle/>
          <a:p>
            <a:r>
              <a:rPr lang="fr-FR" dirty="0"/>
              <a:t>Corrigé examen 2</a:t>
            </a:r>
          </a:p>
        </p:txBody>
      </p:sp>
      <p:sp>
        <p:nvSpPr>
          <p:cNvPr id="3" name="Sous-titre 2"/>
          <p:cNvSpPr>
            <a:spLocks noGrp="1"/>
          </p:cNvSpPr>
          <p:nvPr>
            <p:ph type="subTitle" idx="1"/>
          </p:nvPr>
        </p:nvSpPr>
        <p:spPr>
          <a:xfrm>
            <a:off x="762000" y="4221088"/>
            <a:ext cx="6858000" cy="1493912"/>
          </a:xfrm>
        </p:spPr>
        <p:txBody>
          <a:bodyPr>
            <a:normAutofit lnSpcReduction="10000"/>
          </a:bodyPr>
          <a:lstStyle/>
          <a:p>
            <a:r>
              <a:rPr lang="fr-FR" dirty="0"/>
              <a:t>ECO 2513A</a:t>
            </a:r>
          </a:p>
          <a:p>
            <a:r>
              <a:rPr lang="fr-FR" dirty="0"/>
              <a:t>Automne 2019</a:t>
            </a:r>
          </a:p>
          <a:p>
            <a:r>
              <a:rPr lang="fr-FR" dirty="0"/>
              <a:t>Université d’Ottawa</a:t>
            </a:r>
          </a:p>
        </p:txBody>
      </p:sp>
    </p:spTree>
    <p:extLst>
      <p:ext uri="{BB962C8B-B14F-4D97-AF65-F5344CB8AC3E}">
        <p14:creationId xmlns:p14="http://schemas.microsoft.com/office/powerpoint/2010/main" val="9606935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 </a:t>
            </a:r>
          </a:p>
        </p:txBody>
      </p:sp>
      <p:sp>
        <p:nvSpPr>
          <p:cNvPr id="3" name="Rectangle 2"/>
          <p:cNvSpPr/>
          <p:nvPr/>
        </p:nvSpPr>
        <p:spPr>
          <a:xfrm>
            <a:off x="323528" y="2204864"/>
            <a:ext cx="8496944" cy="50405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524B5CBB-D7ED-4181-8FE2-FDA7CC3C42B2}"/>
              </a:ext>
            </a:extLst>
          </p:cNvPr>
          <p:cNvSpPr/>
          <p:nvPr/>
        </p:nvSpPr>
        <p:spPr>
          <a:xfrm>
            <a:off x="467544" y="476672"/>
            <a:ext cx="8496944" cy="3970318"/>
          </a:xfrm>
          <a:prstGeom prst="rect">
            <a:avLst/>
          </a:prstGeom>
        </p:spPr>
        <p:txBody>
          <a:bodyPr wrap="square">
            <a:spAutoFit/>
          </a:bodyPr>
          <a:lstStyle/>
          <a:p>
            <a:pPr indent="450215" algn="just">
              <a:spcAft>
                <a:spcPts val="0"/>
              </a:spcAft>
            </a:pPr>
            <a:r>
              <a:rPr lang="fr-FR" sz="2800" dirty="0">
                <a:latin typeface="Times New Roman" panose="02020603050405020304" pitchFamily="18" charset="0"/>
                <a:ea typeface="Calibri" panose="020F0502020204030204" pitchFamily="34" charset="0"/>
              </a:rPr>
              <a:t>1) Parmi les affirmations suivantes, laquelle est vraie en ce qui concerne le Canada ?</a:t>
            </a:r>
          </a:p>
          <a:p>
            <a:pPr marL="144145" indent="450215" algn="just">
              <a:spcAft>
                <a:spcPts val="0"/>
              </a:spcAft>
            </a:pPr>
            <a:r>
              <a:rPr lang="fr-FR" sz="2800" dirty="0">
                <a:latin typeface="Times New Roman" panose="02020603050405020304" pitchFamily="18" charset="0"/>
                <a:ea typeface="Calibri" panose="020F0502020204030204" pitchFamily="34" charset="0"/>
              </a:rPr>
              <a:t>A. Le marché du travail au Canada est moins flexible que celui des pays européens du G7.</a:t>
            </a:r>
          </a:p>
          <a:p>
            <a:pPr marL="144145" indent="450215" algn="just">
              <a:spcAft>
                <a:spcPts val="0"/>
              </a:spcAft>
            </a:pPr>
            <a:r>
              <a:rPr lang="fr-FR" sz="2800" dirty="0">
                <a:latin typeface="Times New Roman" panose="02020603050405020304" pitchFamily="18" charset="0"/>
                <a:ea typeface="Calibri" panose="020F0502020204030204" pitchFamily="34" charset="0"/>
              </a:rPr>
              <a:t>B. Le Canada est membre du G7 et du G20.</a:t>
            </a:r>
          </a:p>
          <a:p>
            <a:pPr marL="144145" indent="450215" algn="just">
              <a:spcAft>
                <a:spcPts val="0"/>
              </a:spcAft>
            </a:pPr>
            <a:r>
              <a:rPr lang="fr-FR" sz="2800" dirty="0">
                <a:latin typeface="Times New Roman" panose="02020603050405020304" pitchFamily="18" charset="0"/>
                <a:ea typeface="Calibri" panose="020F0502020204030204" pitchFamily="34" charset="0"/>
              </a:rPr>
              <a:t>C. En 2018, La Chine est devenue le premier pays d’exportation du Canada.</a:t>
            </a:r>
          </a:p>
          <a:p>
            <a:pPr marL="144145" indent="450215" algn="just">
              <a:spcAft>
                <a:spcPts val="0"/>
              </a:spcAft>
            </a:pPr>
            <a:r>
              <a:rPr lang="fr-FR" sz="2800" dirty="0">
                <a:latin typeface="Times New Roman" panose="02020603050405020304" pitchFamily="18" charset="0"/>
                <a:ea typeface="Calibri" panose="020F0502020204030204" pitchFamily="34" charset="0"/>
              </a:rPr>
              <a:t>D. Les réponses A et B sont vraies</a:t>
            </a:r>
          </a:p>
          <a:p>
            <a:pPr marL="144145" indent="450215" algn="just">
              <a:spcAft>
                <a:spcPts val="0"/>
              </a:spcAft>
            </a:pPr>
            <a:r>
              <a:rPr lang="fr-FR" sz="2800" dirty="0">
                <a:latin typeface="Times New Roman" panose="02020603050405020304" pitchFamily="18" charset="0"/>
                <a:ea typeface="Calibri" panose="020F0502020204030204" pitchFamily="34" charset="0"/>
              </a:rPr>
              <a:t>E. Les réponses A, B et C sont vraies.</a:t>
            </a:r>
          </a:p>
        </p:txBody>
      </p:sp>
    </p:spTree>
    <p:extLst>
      <p:ext uri="{BB962C8B-B14F-4D97-AF65-F5344CB8AC3E}">
        <p14:creationId xmlns:p14="http://schemas.microsoft.com/office/powerpoint/2010/main" val="3707697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2 </a:t>
            </a:r>
          </a:p>
        </p:txBody>
      </p:sp>
      <p:sp>
        <p:nvSpPr>
          <p:cNvPr id="3" name="Rectangle 2"/>
          <p:cNvSpPr/>
          <p:nvPr/>
        </p:nvSpPr>
        <p:spPr>
          <a:xfrm>
            <a:off x="486272" y="2018749"/>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2E6BD760-26BA-419F-9DD1-4E3702BE8E44}"/>
              </a:ext>
            </a:extLst>
          </p:cNvPr>
          <p:cNvSpPr/>
          <p:nvPr/>
        </p:nvSpPr>
        <p:spPr>
          <a:xfrm>
            <a:off x="395536" y="548680"/>
            <a:ext cx="8640960" cy="4524315"/>
          </a:xfrm>
          <a:prstGeom prst="rect">
            <a:avLst/>
          </a:prstGeom>
        </p:spPr>
        <p:txBody>
          <a:bodyPr wrap="square">
            <a:spAutoFit/>
          </a:bodyPr>
          <a:lstStyle/>
          <a:p>
            <a:pPr indent="450215" algn="just">
              <a:spcAft>
                <a:spcPts val="0"/>
              </a:spcAft>
            </a:pPr>
            <a:r>
              <a:rPr lang="fr-FR" sz="2400" dirty="0">
                <a:latin typeface="Times New Roman" panose="02020603050405020304" pitchFamily="18" charset="0"/>
                <a:ea typeface="Calibri" panose="020F0502020204030204" pitchFamily="34" charset="0"/>
              </a:rPr>
              <a:t>2) Parmi les propositions suivantes, laquelle n’est pas en conformité avec les thèses défendues par Krugman ?</a:t>
            </a:r>
          </a:p>
          <a:p>
            <a:pPr marL="144145" indent="450215" algn="just">
              <a:spcAft>
                <a:spcPts val="0"/>
              </a:spcAft>
            </a:pPr>
            <a:r>
              <a:rPr lang="fr-FR" sz="2400" dirty="0">
                <a:latin typeface="Times New Roman" panose="02020603050405020304" pitchFamily="18" charset="0"/>
                <a:ea typeface="Calibri" panose="020F0502020204030204" pitchFamily="34" charset="0"/>
              </a:rPr>
              <a:t>A. La spécialisation des activités au niveau international peut améliorer la situation des pays qui participent à cette spécialisation.</a:t>
            </a:r>
          </a:p>
          <a:p>
            <a:pPr marL="144145" indent="450215" algn="just">
              <a:spcAft>
                <a:spcPts val="0"/>
              </a:spcAft>
            </a:pPr>
            <a:r>
              <a:rPr lang="fr-FR" sz="2400" dirty="0">
                <a:latin typeface="Times New Roman" panose="02020603050405020304" pitchFamily="18" charset="0"/>
                <a:ea typeface="Calibri" panose="020F0502020204030204" pitchFamily="34" charset="0"/>
              </a:rPr>
              <a:t>B. La présence d’un excédent commercial est un bon indicateur de la bonne santé économique d’un pays.</a:t>
            </a:r>
          </a:p>
          <a:p>
            <a:pPr marL="144145" indent="450215" algn="just">
              <a:spcAft>
                <a:spcPts val="0"/>
              </a:spcAft>
            </a:pPr>
            <a:r>
              <a:rPr lang="fr-FR" sz="2400" dirty="0">
                <a:latin typeface="Times New Roman" panose="02020603050405020304" pitchFamily="18" charset="0"/>
                <a:ea typeface="Calibri" panose="020F0502020204030204" pitchFamily="34" charset="0"/>
              </a:rPr>
              <a:t>C. Les taux de change joue un rôle dans la compétitivité à l’international des entreprises d’un pays.</a:t>
            </a:r>
          </a:p>
          <a:p>
            <a:pPr marL="144145" indent="450215" algn="just">
              <a:spcAft>
                <a:spcPts val="0"/>
              </a:spcAft>
            </a:pPr>
            <a:r>
              <a:rPr lang="fr-FR" sz="2400" dirty="0">
                <a:latin typeface="Times New Roman" panose="02020603050405020304" pitchFamily="18" charset="0"/>
                <a:ea typeface="Calibri" panose="020F0502020204030204" pitchFamily="34" charset="0"/>
              </a:rPr>
              <a:t>D. Les propositions A et B ne sont pas en conformité avec les thèses défendues par Krugman.</a:t>
            </a:r>
          </a:p>
          <a:p>
            <a:pPr marL="144145" indent="450215" algn="just">
              <a:spcAft>
                <a:spcPts val="0"/>
              </a:spcAft>
            </a:pPr>
            <a:r>
              <a:rPr lang="fr-FR" sz="2400" dirty="0">
                <a:latin typeface="Times New Roman" panose="02020603050405020304" pitchFamily="18" charset="0"/>
                <a:ea typeface="Calibri" panose="020F0502020204030204" pitchFamily="34" charset="0"/>
              </a:rPr>
              <a:t>E. Les propositions A, B et C ne sont pas en conformité avec les thèses défendues par Krugman.</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3 </a:t>
            </a:r>
          </a:p>
        </p:txBody>
      </p:sp>
      <p:sp>
        <p:nvSpPr>
          <p:cNvPr id="3" name="Rectangle 2"/>
          <p:cNvSpPr/>
          <p:nvPr/>
        </p:nvSpPr>
        <p:spPr>
          <a:xfrm>
            <a:off x="503548" y="3140968"/>
            <a:ext cx="8496944" cy="1008112"/>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BAB48AD6-B7EC-48F4-8DA7-2E547AEFFC04}"/>
              </a:ext>
            </a:extLst>
          </p:cNvPr>
          <p:cNvSpPr/>
          <p:nvPr/>
        </p:nvSpPr>
        <p:spPr>
          <a:xfrm>
            <a:off x="611560" y="548680"/>
            <a:ext cx="8280920" cy="3539430"/>
          </a:xfrm>
          <a:prstGeom prst="rect">
            <a:avLst/>
          </a:prstGeom>
        </p:spPr>
        <p:txBody>
          <a:bodyPr wrap="square">
            <a:spAutoFit/>
          </a:bodyPr>
          <a:lstStyle/>
          <a:p>
            <a:pPr indent="450215" algn="just">
              <a:spcAft>
                <a:spcPts val="0"/>
              </a:spcAft>
            </a:pPr>
            <a:r>
              <a:rPr lang="fr-FR" sz="2800" dirty="0">
                <a:latin typeface="Times New Roman" panose="02020603050405020304" pitchFamily="18" charset="0"/>
                <a:ea typeface="Calibri" panose="020F0502020204030204" pitchFamily="34" charset="0"/>
              </a:rPr>
              <a:t>3) Selon les analyses du Forum de Davos, parmi les éléments suivants, lequel apparaît comme une faiblesse de l’économie canadienne ?</a:t>
            </a:r>
          </a:p>
          <a:p>
            <a:pPr marL="144145" indent="450215" algn="just">
              <a:spcAft>
                <a:spcPts val="0"/>
              </a:spcAft>
            </a:pPr>
            <a:r>
              <a:rPr lang="fr-FR" sz="2800" dirty="0">
                <a:latin typeface="Times New Roman" panose="02020603050405020304" pitchFamily="18" charset="0"/>
                <a:ea typeface="Calibri" panose="020F0502020204030204" pitchFamily="34" charset="0"/>
              </a:rPr>
              <a:t>A. Le manque de flexibilité du marché du travail.</a:t>
            </a:r>
          </a:p>
          <a:p>
            <a:pPr marL="144145" indent="450215" algn="just">
              <a:spcAft>
                <a:spcPts val="0"/>
              </a:spcAft>
            </a:pPr>
            <a:r>
              <a:rPr lang="fr-FR" sz="2800" dirty="0">
                <a:latin typeface="Times New Roman" panose="02020603050405020304" pitchFamily="18" charset="0"/>
                <a:ea typeface="Calibri" panose="020F0502020204030204" pitchFamily="34" charset="0"/>
              </a:rPr>
              <a:t>B. L’absence de stabilité macroéconomique.</a:t>
            </a:r>
          </a:p>
          <a:p>
            <a:pPr marL="144145" indent="450215" algn="just">
              <a:spcAft>
                <a:spcPts val="0"/>
              </a:spcAft>
            </a:pPr>
            <a:r>
              <a:rPr lang="fr-FR" sz="2800" dirty="0">
                <a:latin typeface="Times New Roman" panose="02020603050405020304" pitchFamily="18" charset="0"/>
                <a:ea typeface="Calibri" panose="020F0502020204030204" pitchFamily="34" charset="0"/>
              </a:rPr>
              <a:t>C. La faiblesse du capital humain.</a:t>
            </a:r>
          </a:p>
          <a:p>
            <a:pPr marL="144145" indent="450215" algn="just">
              <a:spcAft>
                <a:spcPts val="0"/>
              </a:spcAft>
            </a:pPr>
            <a:r>
              <a:rPr lang="fr-FR" sz="2800" dirty="0">
                <a:latin typeface="Times New Roman" panose="02020603050405020304" pitchFamily="18" charset="0"/>
                <a:ea typeface="Calibri" panose="020F0502020204030204" pitchFamily="34" charset="0"/>
              </a:rPr>
              <a:t>D. L’insuffisance des dépenses de Recherche et Développement.</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4 </a:t>
            </a:r>
          </a:p>
        </p:txBody>
      </p:sp>
      <p:sp>
        <p:nvSpPr>
          <p:cNvPr id="3" name="Rectangle 2"/>
          <p:cNvSpPr/>
          <p:nvPr/>
        </p:nvSpPr>
        <p:spPr>
          <a:xfrm>
            <a:off x="410072" y="1556792"/>
            <a:ext cx="8496944" cy="43204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6A35328F-5CF7-4D13-8289-2C0102484D38}"/>
              </a:ext>
            </a:extLst>
          </p:cNvPr>
          <p:cNvSpPr/>
          <p:nvPr/>
        </p:nvSpPr>
        <p:spPr>
          <a:xfrm>
            <a:off x="456077" y="476672"/>
            <a:ext cx="8496944" cy="3539430"/>
          </a:xfrm>
          <a:prstGeom prst="rect">
            <a:avLst/>
          </a:prstGeom>
        </p:spPr>
        <p:txBody>
          <a:bodyPr wrap="square">
            <a:spAutoFit/>
          </a:bodyPr>
          <a:lstStyle/>
          <a:p>
            <a:pPr indent="450215" algn="just">
              <a:spcAft>
                <a:spcPts val="0"/>
              </a:spcAft>
            </a:pPr>
            <a:r>
              <a:rPr lang="fr-FR" sz="3200" dirty="0">
                <a:latin typeface="Times New Roman" panose="02020603050405020304" pitchFamily="18" charset="0"/>
                <a:ea typeface="Calibri" panose="020F0502020204030204" pitchFamily="34" charset="0"/>
              </a:rPr>
              <a:t>4) Dans le modèle de Heckscher et Ohlin, les avantages comparatifs proviennent :</a:t>
            </a:r>
          </a:p>
          <a:p>
            <a:pPr marL="144145" indent="450215" algn="just">
              <a:spcAft>
                <a:spcPts val="0"/>
              </a:spcAft>
            </a:pPr>
            <a:r>
              <a:rPr lang="fr-FR" sz="3200" dirty="0">
                <a:latin typeface="Times New Roman" panose="02020603050405020304" pitchFamily="18" charset="0"/>
                <a:ea typeface="Calibri" panose="020F0502020204030204" pitchFamily="34" charset="0"/>
              </a:rPr>
              <a:t>A. de l’abondance d’un facteur de production.</a:t>
            </a:r>
          </a:p>
          <a:p>
            <a:pPr marL="144145" indent="450215" algn="just">
              <a:spcAft>
                <a:spcPts val="0"/>
              </a:spcAft>
            </a:pPr>
            <a:r>
              <a:rPr lang="fr-FR" sz="3200" dirty="0">
                <a:latin typeface="Times New Roman" panose="02020603050405020304" pitchFamily="18" charset="0"/>
                <a:ea typeface="Calibri" panose="020F0502020204030204" pitchFamily="34" charset="0"/>
              </a:rPr>
              <a:t>B. de l’abondance des ressources naturelles.</a:t>
            </a:r>
          </a:p>
          <a:p>
            <a:pPr marL="144145" indent="450215" algn="just">
              <a:spcAft>
                <a:spcPts val="0"/>
              </a:spcAft>
              <a:tabLst>
                <a:tab pos="1200785" algn="l"/>
              </a:tabLst>
            </a:pPr>
            <a:r>
              <a:rPr lang="fr-FR" sz="3200" dirty="0">
                <a:latin typeface="Times New Roman" panose="02020603050405020304" pitchFamily="18" charset="0"/>
                <a:ea typeface="Calibri" panose="020F0502020204030204" pitchFamily="34" charset="0"/>
              </a:rPr>
              <a:t>C. des dépenses de Recherche et Développement.</a:t>
            </a:r>
          </a:p>
          <a:p>
            <a:pPr marL="144145" indent="450215" algn="just">
              <a:spcAft>
                <a:spcPts val="0"/>
              </a:spcAft>
            </a:pPr>
            <a:r>
              <a:rPr lang="fr-FR" sz="3200" dirty="0">
                <a:latin typeface="Times New Roman" panose="02020603050405020304" pitchFamily="18" charset="0"/>
                <a:ea typeface="Calibri" panose="020F0502020204030204" pitchFamily="34" charset="0"/>
              </a:rPr>
              <a:t>D. des taux de change de la monnaie nationale.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5 </a:t>
            </a:r>
          </a:p>
        </p:txBody>
      </p:sp>
      <p:sp>
        <p:nvSpPr>
          <p:cNvPr id="3" name="Rectangle 2"/>
          <p:cNvSpPr/>
          <p:nvPr/>
        </p:nvSpPr>
        <p:spPr>
          <a:xfrm>
            <a:off x="539552" y="1988840"/>
            <a:ext cx="8496944" cy="122413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37C43ADE-D904-4E10-99B9-6AC1DD19104A}"/>
              </a:ext>
            </a:extLst>
          </p:cNvPr>
          <p:cNvSpPr/>
          <p:nvPr/>
        </p:nvSpPr>
        <p:spPr>
          <a:xfrm>
            <a:off x="611560" y="548680"/>
            <a:ext cx="8352928" cy="4893647"/>
          </a:xfrm>
          <a:prstGeom prst="rect">
            <a:avLst/>
          </a:prstGeom>
        </p:spPr>
        <p:txBody>
          <a:bodyPr wrap="square">
            <a:spAutoFit/>
          </a:bodyPr>
          <a:lstStyle/>
          <a:p>
            <a:pPr indent="450215" algn="just">
              <a:spcAft>
                <a:spcPts val="0"/>
              </a:spcAft>
            </a:pPr>
            <a:r>
              <a:rPr lang="fr-FR" sz="2400" dirty="0">
                <a:latin typeface="Times New Roman" panose="02020603050405020304" pitchFamily="18" charset="0"/>
                <a:ea typeface="Calibri" panose="020F0502020204030204" pitchFamily="34" charset="0"/>
              </a:rPr>
              <a:t>5) Parmi les phénomènes suivants, lequel correspond à une « amélioration des termes de l’échange » ?</a:t>
            </a:r>
          </a:p>
          <a:p>
            <a:pPr marL="144145" indent="450215" algn="just">
              <a:spcAft>
                <a:spcPts val="0"/>
              </a:spcAft>
            </a:pPr>
            <a:r>
              <a:rPr lang="fr-FR" sz="2400" dirty="0">
                <a:latin typeface="Times New Roman" panose="02020603050405020304" pitchFamily="18" charset="0"/>
                <a:ea typeface="Calibri" panose="020F0502020204030204" pitchFamily="34" charset="0"/>
              </a:rPr>
              <a:t>A. Une augmentation des quantités de biens et services exportés par rapport aux quantités de biens et services importés.</a:t>
            </a:r>
          </a:p>
          <a:p>
            <a:pPr marL="144145" indent="450215" algn="just">
              <a:spcAft>
                <a:spcPts val="0"/>
              </a:spcAft>
            </a:pPr>
            <a:r>
              <a:rPr lang="fr-FR" sz="2400" dirty="0">
                <a:latin typeface="Times New Roman" panose="02020603050405020304" pitchFamily="18" charset="0"/>
                <a:ea typeface="Calibri" panose="020F0502020204030204" pitchFamily="34" charset="0"/>
              </a:rPr>
              <a:t>B. Une augmentation des prix des biens et services exportés plus forte que l’augmentation des prix des biens et services importés.</a:t>
            </a:r>
          </a:p>
          <a:p>
            <a:pPr marL="144145" indent="450215" algn="just">
              <a:spcAft>
                <a:spcPts val="0"/>
              </a:spcAft>
            </a:pPr>
            <a:r>
              <a:rPr lang="fr-FR" sz="2400" dirty="0">
                <a:latin typeface="Times New Roman" panose="02020603050405020304" pitchFamily="18" charset="0"/>
                <a:ea typeface="Calibri" panose="020F0502020204030204" pitchFamily="34" charset="0"/>
              </a:rPr>
              <a:t>C. Une diminution de la valeur de la monnaie nationale facilitant les exportations.</a:t>
            </a:r>
          </a:p>
          <a:p>
            <a:pPr marL="144145" indent="450215" algn="just">
              <a:spcAft>
                <a:spcPts val="0"/>
              </a:spcAft>
            </a:pPr>
            <a:r>
              <a:rPr lang="fr-FR" sz="2400" dirty="0">
                <a:latin typeface="Times New Roman" panose="02020603050405020304" pitchFamily="18" charset="0"/>
                <a:ea typeface="Calibri" panose="020F0502020204030204" pitchFamily="34" charset="0"/>
              </a:rPr>
              <a:t>D. Les phénomènes A et C correspondent à une situation « d’amélioration des termes de l’échange ».</a:t>
            </a:r>
          </a:p>
          <a:p>
            <a:pPr marL="144145" indent="450215" algn="just">
              <a:spcAft>
                <a:spcPts val="0"/>
              </a:spcAft>
            </a:pPr>
            <a:r>
              <a:rPr lang="fr-FR" sz="2400" dirty="0">
                <a:latin typeface="Times New Roman" panose="02020603050405020304" pitchFamily="18" charset="0"/>
                <a:ea typeface="Calibri" panose="020F0502020204030204" pitchFamily="34" charset="0"/>
              </a:rPr>
              <a:t>E. Les phénomènes B et C correspondent à une situation de « d’amélioration des termes de l’échange ».</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6 </a:t>
            </a:r>
          </a:p>
        </p:txBody>
      </p:sp>
      <p:sp>
        <p:nvSpPr>
          <p:cNvPr id="3" name="Rectangle 2"/>
          <p:cNvSpPr/>
          <p:nvPr/>
        </p:nvSpPr>
        <p:spPr>
          <a:xfrm>
            <a:off x="323528" y="2420888"/>
            <a:ext cx="8496944" cy="50405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962D5617-18DB-45C0-A636-CCB2314CE4EC}"/>
              </a:ext>
            </a:extLst>
          </p:cNvPr>
          <p:cNvSpPr/>
          <p:nvPr/>
        </p:nvSpPr>
        <p:spPr>
          <a:xfrm>
            <a:off x="731498" y="674112"/>
            <a:ext cx="8160981" cy="2862322"/>
          </a:xfrm>
          <a:prstGeom prst="rect">
            <a:avLst/>
          </a:prstGeom>
        </p:spPr>
        <p:txBody>
          <a:bodyPr wrap="square">
            <a:spAutoFit/>
          </a:bodyPr>
          <a:lstStyle/>
          <a:p>
            <a:pPr indent="450215" algn="just">
              <a:spcAft>
                <a:spcPts val="0"/>
              </a:spcAft>
            </a:pPr>
            <a:r>
              <a:rPr lang="fr-FR" sz="3600" dirty="0">
                <a:latin typeface="Times New Roman" panose="02020603050405020304" pitchFamily="18" charset="0"/>
                <a:ea typeface="Calibri" panose="020F0502020204030204" pitchFamily="34" charset="0"/>
              </a:rPr>
              <a:t>6) Lorsque le prix du pétrole a baissé en 2015, le Canada a connu une détérioration des termes de l’échange.</a:t>
            </a:r>
          </a:p>
          <a:p>
            <a:pPr marL="144145" indent="450215" algn="just">
              <a:spcAft>
                <a:spcPts val="0"/>
              </a:spcAft>
            </a:pPr>
            <a:r>
              <a:rPr lang="fr-FR" sz="3600" dirty="0">
                <a:latin typeface="Times New Roman" panose="02020603050405020304" pitchFamily="18" charset="0"/>
                <a:ea typeface="Calibri" panose="020F0502020204030204" pitchFamily="34" charset="0"/>
              </a:rPr>
              <a:t>A. Vrai.</a:t>
            </a:r>
          </a:p>
          <a:p>
            <a:pPr marL="144145" indent="450215" algn="just">
              <a:spcAft>
                <a:spcPts val="0"/>
              </a:spcAft>
            </a:pPr>
            <a:r>
              <a:rPr lang="fr-FR" sz="3600" dirty="0">
                <a:latin typeface="Times New Roman" panose="02020603050405020304" pitchFamily="18" charset="0"/>
                <a:ea typeface="Calibri" panose="020F0502020204030204" pitchFamily="34" charset="0"/>
              </a:rPr>
              <a:t>B. Faux.</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7 </a:t>
            </a:r>
          </a:p>
        </p:txBody>
      </p:sp>
      <p:sp>
        <p:nvSpPr>
          <p:cNvPr id="3" name="Rectangle 2"/>
          <p:cNvSpPr/>
          <p:nvPr/>
        </p:nvSpPr>
        <p:spPr>
          <a:xfrm>
            <a:off x="670059" y="836712"/>
            <a:ext cx="8496944" cy="122413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13946C49-10E9-4D3F-B398-1242B96A55C4}"/>
              </a:ext>
            </a:extLst>
          </p:cNvPr>
          <p:cNvSpPr/>
          <p:nvPr/>
        </p:nvSpPr>
        <p:spPr>
          <a:xfrm>
            <a:off x="762000" y="476672"/>
            <a:ext cx="8130480" cy="4524315"/>
          </a:xfrm>
          <a:prstGeom prst="rect">
            <a:avLst/>
          </a:prstGeom>
        </p:spPr>
        <p:txBody>
          <a:bodyPr wrap="square">
            <a:spAutoFit/>
          </a:bodyPr>
          <a:lstStyle/>
          <a:p>
            <a:pPr indent="450215" algn="just">
              <a:spcAft>
                <a:spcPts val="0"/>
              </a:spcAft>
            </a:pPr>
            <a:r>
              <a:rPr lang="fr-FR" sz="2400" dirty="0">
                <a:latin typeface="Times New Roman" panose="02020603050405020304" pitchFamily="18" charset="0"/>
                <a:ea typeface="Calibri" panose="020F0502020204030204" pitchFamily="34" charset="0"/>
              </a:rPr>
              <a:t>7) Parmi les propositions suivantes, laquelle est fausse ?</a:t>
            </a:r>
          </a:p>
          <a:p>
            <a:pPr marL="144145" indent="450215" algn="just">
              <a:spcAft>
                <a:spcPts val="0"/>
              </a:spcAft>
            </a:pPr>
            <a:r>
              <a:rPr lang="fr-FR" sz="2400" dirty="0">
                <a:latin typeface="Times New Roman" panose="02020603050405020304" pitchFamily="18" charset="0"/>
                <a:ea typeface="Calibri" panose="020F0502020204030204" pitchFamily="34" charset="0"/>
              </a:rPr>
              <a:t>A. Selon les défenseurs du libre-échange, les autorités monétaires d’un pays peuvent sous-évaluer la valeur de la monnaie nationale pour faciliter les exportations.</a:t>
            </a:r>
          </a:p>
          <a:p>
            <a:pPr marL="144145" indent="450215" algn="just">
              <a:spcAft>
                <a:spcPts val="0"/>
              </a:spcAft>
            </a:pPr>
            <a:r>
              <a:rPr lang="fr-FR" sz="2400" dirty="0">
                <a:latin typeface="Times New Roman" panose="02020603050405020304" pitchFamily="18" charset="0"/>
                <a:ea typeface="Calibri" panose="020F0502020204030204" pitchFamily="34" charset="0"/>
              </a:rPr>
              <a:t>B. Dans un accord de libre-échange entre deux pays, il peut y avoir des clauses qui maintiennent des mesures protectionnistes pour certains produits.</a:t>
            </a:r>
          </a:p>
          <a:p>
            <a:pPr marL="144145" indent="450215" algn="just">
              <a:spcAft>
                <a:spcPts val="0"/>
              </a:spcAft>
            </a:pPr>
            <a:r>
              <a:rPr lang="fr-FR" sz="2400" dirty="0">
                <a:latin typeface="Times New Roman" panose="02020603050405020304" pitchFamily="18" charset="0"/>
                <a:ea typeface="Calibri" panose="020F0502020204030204" pitchFamily="34" charset="0"/>
              </a:rPr>
              <a:t>C. Selon Keynes, sous certaines conditions, la lutte contre le chômage dans un pays peut justifier la mise en place de mesures protectionnistes.</a:t>
            </a:r>
          </a:p>
          <a:p>
            <a:pPr marL="144145" indent="450215" algn="just">
              <a:spcAft>
                <a:spcPts val="0"/>
              </a:spcAft>
            </a:pPr>
            <a:r>
              <a:rPr lang="fr-FR" sz="2400" dirty="0">
                <a:latin typeface="Times New Roman" panose="02020603050405020304" pitchFamily="18" charset="0"/>
                <a:ea typeface="Calibri" panose="020F0502020204030204" pitchFamily="34" charset="0"/>
              </a:rPr>
              <a:t>D. Les propositions A et B sont fausses.</a:t>
            </a:r>
          </a:p>
          <a:p>
            <a:pPr marL="144145" indent="450215" algn="just">
              <a:spcAft>
                <a:spcPts val="0"/>
              </a:spcAft>
            </a:pPr>
            <a:r>
              <a:rPr lang="fr-FR" sz="2400" dirty="0">
                <a:latin typeface="Times New Roman" panose="02020603050405020304" pitchFamily="18" charset="0"/>
                <a:ea typeface="Calibri" panose="020F0502020204030204" pitchFamily="34" charset="0"/>
              </a:rPr>
              <a:t>E. Les propositions A, B et C sont fausses.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8 </a:t>
            </a:r>
          </a:p>
        </p:txBody>
      </p:sp>
      <p:sp>
        <p:nvSpPr>
          <p:cNvPr id="3" name="Rectangle 2"/>
          <p:cNvSpPr/>
          <p:nvPr/>
        </p:nvSpPr>
        <p:spPr>
          <a:xfrm>
            <a:off x="473613" y="3645024"/>
            <a:ext cx="8496944" cy="46108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E5ADC2A5-77C6-45B4-A204-0ADBCC91A814}"/>
              </a:ext>
            </a:extLst>
          </p:cNvPr>
          <p:cNvSpPr/>
          <p:nvPr/>
        </p:nvSpPr>
        <p:spPr>
          <a:xfrm>
            <a:off x="611560" y="566678"/>
            <a:ext cx="8352928" cy="3539430"/>
          </a:xfrm>
          <a:prstGeom prst="rect">
            <a:avLst/>
          </a:prstGeom>
        </p:spPr>
        <p:txBody>
          <a:bodyPr wrap="square">
            <a:spAutoFit/>
          </a:bodyPr>
          <a:lstStyle/>
          <a:p>
            <a:pPr indent="450215" algn="just">
              <a:spcAft>
                <a:spcPts val="0"/>
              </a:spcAft>
            </a:pPr>
            <a:r>
              <a:rPr lang="fr-FR" sz="2800" dirty="0">
                <a:latin typeface="Times New Roman" panose="02020603050405020304" pitchFamily="18" charset="0"/>
                <a:ea typeface="Calibri" panose="020F0502020204030204" pitchFamily="34" charset="0"/>
              </a:rPr>
              <a:t>8) La compétitivité à l’international des entreprises d’un pays peut dépendre :</a:t>
            </a:r>
          </a:p>
          <a:p>
            <a:pPr marL="144145" indent="450215" algn="just">
              <a:spcAft>
                <a:spcPts val="0"/>
              </a:spcAft>
            </a:pPr>
            <a:r>
              <a:rPr lang="fr-FR" sz="2800" dirty="0">
                <a:latin typeface="Times New Roman" panose="02020603050405020304" pitchFamily="18" charset="0"/>
                <a:ea typeface="Calibri" panose="020F0502020204030204" pitchFamily="34" charset="0"/>
              </a:rPr>
              <a:t>A. de la productivité du travail et du capital.</a:t>
            </a:r>
          </a:p>
          <a:p>
            <a:pPr marL="144145" indent="450215" algn="just">
              <a:spcAft>
                <a:spcPts val="0"/>
              </a:spcAft>
            </a:pPr>
            <a:r>
              <a:rPr lang="fr-FR" sz="2800" dirty="0">
                <a:latin typeface="Times New Roman" panose="02020603050405020304" pitchFamily="18" charset="0"/>
                <a:ea typeface="Calibri" panose="020F0502020204030204" pitchFamily="34" charset="0"/>
              </a:rPr>
              <a:t>B. du taux de change de la monnaie nationale.</a:t>
            </a:r>
          </a:p>
          <a:p>
            <a:pPr marL="144145" indent="450215" algn="just">
              <a:spcAft>
                <a:spcPts val="0"/>
              </a:spcAft>
            </a:pPr>
            <a:r>
              <a:rPr lang="fr-FR" sz="2800" dirty="0">
                <a:latin typeface="Times New Roman" panose="02020603050405020304" pitchFamily="18" charset="0"/>
                <a:ea typeface="Calibri" panose="020F0502020204030204" pitchFamily="34" charset="0"/>
              </a:rPr>
              <a:t>C. de l’image de marque des produits fabriqués par les entreprises nationales.</a:t>
            </a:r>
          </a:p>
          <a:p>
            <a:pPr marL="144145" indent="450215" algn="just">
              <a:spcAft>
                <a:spcPts val="0"/>
              </a:spcAft>
            </a:pPr>
            <a:r>
              <a:rPr lang="fr-FR" sz="2800" dirty="0">
                <a:latin typeface="Times New Roman" panose="02020603050405020304" pitchFamily="18" charset="0"/>
                <a:ea typeface="Calibri" panose="020F0502020204030204" pitchFamily="34" charset="0"/>
              </a:rPr>
              <a:t>D. Les réponses A et B sont vraies.</a:t>
            </a:r>
          </a:p>
          <a:p>
            <a:pPr marL="144145" indent="450215" algn="just">
              <a:spcAft>
                <a:spcPts val="0"/>
              </a:spcAft>
            </a:pPr>
            <a:r>
              <a:rPr lang="fr-FR" sz="2800" dirty="0">
                <a:latin typeface="Times New Roman" panose="02020603050405020304" pitchFamily="18" charset="0"/>
                <a:ea typeface="Calibri" panose="020F0502020204030204" pitchFamily="34" charset="0"/>
              </a:rPr>
              <a:t>E. les réponses A, B et C sont vraies.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1BE5A8D-527D-4050-9A62-11E054B7FBA1}"/>
              </a:ext>
            </a:extLst>
          </p:cNvPr>
          <p:cNvSpPr/>
          <p:nvPr/>
        </p:nvSpPr>
        <p:spPr>
          <a:xfrm>
            <a:off x="55848" y="764704"/>
            <a:ext cx="8888288" cy="3693319"/>
          </a:xfrm>
          <a:prstGeom prst="rect">
            <a:avLst/>
          </a:prstGeom>
        </p:spPr>
        <p:txBody>
          <a:bodyPr wrap="square">
            <a:spAutoFit/>
          </a:bodyPr>
          <a:lstStyle/>
          <a:p>
            <a:pPr indent="450215" algn="just">
              <a:spcAft>
                <a:spcPts val="0"/>
              </a:spcAft>
            </a:pPr>
            <a:r>
              <a:rPr lang="fr-FR" dirty="0">
                <a:latin typeface="Times New Roman" panose="02020603050405020304" pitchFamily="18" charset="0"/>
                <a:ea typeface="Calibri" panose="020F0502020204030204" pitchFamily="34" charset="0"/>
              </a:rPr>
              <a:t>9) Parmi les affirmations suivantes, laquelle est en conformité avec l’idée de « gains à l’échange » dans la théorie ricardienne des échanges ?</a:t>
            </a:r>
          </a:p>
          <a:p>
            <a:pPr marL="144145" indent="450215" algn="just">
              <a:spcAft>
                <a:spcPts val="0"/>
              </a:spcAft>
            </a:pPr>
            <a:r>
              <a:rPr lang="fr-FR" dirty="0">
                <a:latin typeface="Times New Roman" panose="02020603050405020304" pitchFamily="18" charset="0"/>
                <a:ea typeface="Calibri" panose="020F0502020204030204" pitchFamily="34" charset="0"/>
              </a:rPr>
              <a:t>A. Les pays doivent chercher à avoir des excédents commerciaux avec le reste du monde de façon à pouvoir profiter de l’épargne internationale pour financer leurs investissements.</a:t>
            </a:r>
          </a:p>
          <a:p>
            <a:pPr marL="144145" indent="450215" algn="just">
              <a:spcAft>
                <a:spcPts val="0"/>
              </a:spcAft>
            </a:pPr>
            <a:r>
              <a:rPr lang="fr-FR" dirty="0">
                <a:latin typeface="Times New Roman" panose="02020603050405020304" pitchFamily="18" charset="0"/>
                <a:ea typeface="Calibri" panose="020F0502020204030204" pitchFamily="34" charset="0"/>
              </a:rPr>
              <a:t>B. Les pays doivent se spécialiser dans la production des biens et services pour lesquels leurs coûts de renonciation sont plus bas que les coûts de renonciation des autres pays.</a:t>
            </a:r>
          </a:p>
          <a:p>
            <a:pPr marL="144145" indent="450215" algn="just">
              <a:spcAft>
                <a:spcPts val="0"/>
              </a:spcAft>
            </a:pPr>
            <a:r>
              <a:rPr lang="fr-FR" dirty="0">
                <a:latin typeface="Times New Roman" panose="02020603050405020304" pitchFamily="18" charset="0"/>
                <a:ea typeface="Calibri" panose="020F0502020204030204" pitchFamily="34" charset="0"/>
              </a:rPr>
              <a:t>C. Les pays doivent se spécialiser dans la production des biens et services pour lesquels leurs coûts de renonciation sont plus élevés que les coûts de renonciation des autres pays.</a:t>
            </a:r>
          </a:p>
          <a:p>
            <a:pPr marL="144145" indent="450215" algn="just">
              <a:spcAft>
                <a:spcPts val="0"/>
              </a:spcAft>
            </a:pPr>
            <a:r>
              <a:rPr lang="fr-FR" dirty="0">
                <a:latin typeface="Times New Roman" panose="02020603050405020304" pitchFamily="18" charset="0"/>
                <a:ea typeface="Calibri" panose="020F0502020204030204" pitchFamily="34" charset="0"/>
              </a:rPr>
              <a:t>D. Les réponses A et B sont en conformité avec l’idée de « gains à l’échange » dans la théorie ricardienne des échanges.</a:t>
            </a:r>
          </a:p>
          <a:p>
            <a:pPr marL="144145" indent="450215" algn="just">
              <a:spcAft>
                <a:spcPts val="0"/>
              </a:spcAft>
            </a:pPr>
            <a:r>
              <a:rPr lang="fr-FR" dirty="0">
                <a:latin typeface="Times New Roman" panose="02020603050405020304" pitchFamily="18" charset="0"/>
                <a:ea typeface="Calibri" panose="020F0502020204030204" pitchFamily="34" charset="0"/>
              </a:rPr>
              <a:t>E. Les réponses A et C sont en conformité avec l’idée de « gains à l’échange » dans la théorie ricardienne des échanges.</a:t>
            </a:r>
          </a:p>
        </p:txBody>
      </p:sp>
      <p:sp>
        <p:nvSpPr>
          <p:cNvPr id="2" name="Titre 1"/>
          <p:cNvSpPr>
            <a:spLocks noGrp="1"/>
          </p:cNvSpPr>
          <p:nvPr>
            <p:ph type="title"/>
          </p:nvPr>
        </p:nvSpPr>
        <p:spPr>
          <a:xfrm>
            <a:off x="762000" y="5301208"/>
            <a:ext cx="6781800" cy="870992"/>
          </a:xfrm>
        </p:spPr>
        <p:txBody>
          <a:bodyPr>
            <a:normAutofit fontScale="90000"/>
          </a:bodyPr>
          <a:lstStyle/>
          <a:p>
            <a:r>
              <a:rPr lang="fr-FR" dirty="0"/>
              <a:t>Question 9 </a:t>
            </a:r>
          </a:p>
        </p:txBody>
      </p:sp>
      <p:sp>
        <p:nvSpPr>
          <p:cNvPr id="3" name="Rectangle 2"/>
          <p:cNvSpPr/>
          <p:nvPr/>
        </p:nvSpPr>
        <p:spPr>
          <a:xfrm>
            <a:off x="251520" y="2204864"/>
            <a:ext cx="8692616" cy="57606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10 </a:t>
            </a:r>
          </a:p>
        </p:txBody>
      </p:sp>
      <p:sp>
        <p:nvSpPr>
          <p:cNvPr id="3" name="Rectangle 2"/>
          <p:cNvSpPr/>
          <p:nvPr/>
        </p:nvSpPr>
        <p:spPr>
          <a:xfrm>
            <a:off x="539552" y="3959565"/>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9BDC71DF-73A7-4B5F-9371-7A7DEAB81A1E}"/>
              </a:ext>
            </a:extLst>
          </p:cNvPr>
          <p:cNvSpPr/>
          <p:nvPr/>
        </p:nvSpPr>
        <p:spPr>
          <a:xfrm>
            <a:off x="611560" y="610981"/>
            <a:ext cx="8352928" cy="4154984"/>
          </a:xfrm>
          <a:prstGeom prst="rect">
            <a:avLst/>
          </a:prstGeom>
        </p:spPr>
        <p:txBody>
          <a:bodyPr wrap="square">
            <a:spAutoFit/>
          </a:bodyPr>
          <a:lstStyle/>
          <a:p>
            <a:pPr indent="450215" algn="just">
              <a:spcAft>
                <a:spcPts val="0"/>
              </a:spcAft>
            </a:pPr>
            <a:r>
              <a:rPr lang="fr-FR" sz="2400" dirty="0">
                <a:latin typeface="Times New Roman" panose="02020603050405020304" pitchFamily="18" charset="0"/>
                <a:ea typeface="Calibri" panose="020F0502020204030204" pitchFamily="34" charset="0"/>
              </a:rPr>
              <a:t>10) Parmi les mesures suivantes, laquelle peut être considérée comme une barrière non tarifaire ?</a:t>
            </a:r>
          </a:p>
          <a:p>
            <a:pPr marL="144145" indent="450215" algn="just">
              <a:spcAft>
                <a:spcPts val="0"/>
              </a:spcAft>
            </a:pPr>
            <a:r>
              <a:rPr lang="fr-FR" sz="2400" dirty="0">
                <a:latin typeface="Times New Roman" panose="02020603050405020304" pitchFamily="18" charset="0"/>
                <a:ea typeface="Calibri" panose="020F0502020204030204" pitchFamily="34" charset="0"/>
              </a:rPr>
              <a:t>A. Des mesures de contrôle administratif des importations à la frontière.</a:t>
            </a:r>
          </a:p>
          <a:p>
            <a:pPr marL="144145" indent="450215" algn="just">
              <a:spcAft>
                <a:spcPts val="0"/>
              </a:spcAft>
            </a:pPr>
            <a:r>
              <a:rPr lang="fr-FR" sz="2400" dirty="0">
                <a:latin typeface="Times New Roman" panose="02020603050405020304" pitchFamily="18" charset="0"/>
                <a:ea typeface="Calibri" panose="020F0502020204030204" pitchFamily="34" charset="0"/>
              </a:rPr>
              <a:t>B. Des mesures réservant les marchés publics aux entreprises nationales.</a:t>
            </a:r>
          </a:p>
          <a:p>
            <a:pPr marL="144145" indent="450215" algn="just">
              <a:spcAft>
                <a:spcPts val="0"/>
              </a:spcAft>
            </a:pPr>
            <a:r>
              <a:rPr lang="fr-FR" sz="2400" dirty="0">
                <a:latin typeface="Times New Roman" panose="02020603050405020304" pitchFamily="18" charset="0"/>
                <a:ea typeface="Calibri" panose="020F0502020204030204" pitchFamily="34" charset="0"/>
              </a:rPr>
              <a:t>C. Un accord visant à limiter les exportations.</a:t>
            </a:r>
          </a:p>
          <a:p>
            <a:pPr marL="144145" indent="450215" algn="just">
              <a:spcAft>
                <a:spcPts val="0"/>
              </a:spcAft>
            </a:pPr>
            <a:r>
              <a:rPr lang="fr-FR" sz="2400" dirty="0">
                <a:latin typeface="Times New Roman" panose="02020603050405020304" pitchFamily="18" charset="0"/>
                <a:ea typeface="Calibri" panose="020F0502020204030204" pitchFamily="34" charset="0"/>
              </a:rPr>
              <a:t>D. Les réponses A et B peuvent être considérées comme des barrières non tarifaires.</a:t>
            </a:r>
          </a:p>
          <a:p>
            <a:pPr marL="144145" indent="450215" algn="just">
              <a:spcAft>
                <a:spcPts val="0"/>
              </a:spcAft>
            </a:pPr>
            <a:r>
              <a:rPr lang="fr-FR" sz="2400" dirty="0">
                <a:latin typeface="Times New Roman" panose="02020603050405020304" pitchFamily="18" charset="0"/>
                <a:ea typeface="Calibri" panose="020F0502020204030204" pitchFamily="34" charset="0"/>
              </a:rPr>
              <a:t>E. Les réponses A, B et C peuvent être considérées comme des barrières non tarifaires.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11 </a:t>
            </a:r>
          </a:p>
        </p:txBody>
      </p:sp>
      <p:sp>
        <p:nvSpPr>
          <p:cNvPr id="3" name="Rectangle 2"/>
          <p:cNvSpPr/>
          <p:nvPr/>
        </p:nvSpPr>
        <p:spPr>
          <a:xfrm>
            <a:off x="593776" y="3501008"/>
            <a:ext cx="8496944" cy="50405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F10C1B76-F0D7-4A59-A727-5826315487B9}"/>
              </a:ext>
            </a:extLst>
          </p:cNvPr>
          <p:cNvSpPr/>
          <p:nvPr/>
        </p:nvSpPr>
        <p:spPr>
          <a:xfrm>
            <a:off x="467544" y="548680"/>
            <a:ext cx="8424936" cy="4031873"/>
          </a:xfrm>
          <a:prstGeom prst="rect">
            <a:avLst/>
          </a:prstGeom>
        </p:spPr>
        <p:txBody>
          <a:bodyPr wrap="square">
            <a:spAutoFit/>
          </a:bodyPr>
          <a:lstStyle/>
          <a:p>
            <a:pPr indent="450215" algn="just">
              <a:spcAft>
                <a:spcPts val="0"/>
              </a:spcAft>
            </a:pPr>
            <a:r>
              <a:rPr lang="fr-FR" sz="3200" dirty="0">
                <a:latin typeface="Times New Roman" panose="02020603050405020304" pitchFamily="18" charset="0"/>
                <a:ea typeface="Calibri" panose="020F0502020204030204" pitchFamily="34" charset="0"/>
              </a:rPr>
              <a:t>11) Parmi les pays suivants, lequel correspond au modèle de développement de Kaname Akamatsu ?</a:t>
            </a:r>
          </a:p>
          <a:p>
            <a:pPr marL="144145" indent="450215" algn="just">
              <a:spcAft>
                <a:spcPts val="0"/>
              </a:spcAft>
            </a:pPr>
            <a:r>
              <a:rPr lang="fr-FR" sz="3200" dirty="0">
                <a:latin typeface="Times New Roman" panose="02020603050405020304" pitchFamily="18" charset="0"/>
                <a:ea typeface="Calibri" panose="020F0502020204030204" pitchFamily="34" charset="0"/>
              </a:rPr>
              <a:t>A. Le Japon.</a:t>
            </a:r>
          </a:p>
          <a:p>
            <a:pPr marL="144145" indent="450215" algn="just">
              <a:spcAft>
                <a:spcPts val="0"/>
              </a:spcAft>
            </a:pPr>
            <a:r>
              <a:rPr lang="fr-FR" sz="3200" dirty="0">
                <a:latin typeface="Times New Roman" panose="02020603050405020304" pitchFamily="18" charset="0"/>
                <a:ea typeface="Calibri" panose="020F0502020204030204" pitchFamily="34" charset="0"/>
              </a:rPr>
              <a:t>B. La Corée du Sud.</a:t>
            </a:r>
          </a:p>
          <a:p>
            <a:pPr marL="144145" indent="450215" algn="just">
              <a:spcAft>
                <a:spcPts val="0"/>
              </a:spcAft>
            </a:pPr>
            <a:r>
              <a:rPr lang="fr-FR" sz="3200" dirty="0">
                <a:latin typeface="Times New Roman" panose="02020603050405020304" pitchFamily="18" charset="0"/>
                <a:ea typeface="Calibri" panose="020F0502020204030204" pitchFamily="34" charset="0"/>
              </a:rPr>
              <a:t>C. La Chine.</a:t>
            </a:r>
          </a:p>
          <a:p>
            <a:pPr marL="144145" indent="450215" algn="just">
              <a:spcAft>
                <a:spcPts val="0"/>
              </a:spcAft>
            </a:pPr>
            <a:r>
              <a:rPr lang="fr-FR" sz="3200" dirty="0">
                <a:latin typeface="Times New Roman" panose="02020603050405020304" pitchFamily="18" charset="0"/>
                <a:ea typeface="Calibri" panose="020F0502020204030204" pitchFamily="34" charset="0"/>
              </a:rPr>
              <a:t>D. Les réponses A et B sont vraies.</a:t>
            </a:r>
          </a:p>
          <a:p>
            <a:pPr marL="144145" indent="450215" algn="just">
              <a:spcAft>
                <a:spcPts val="0"/>
              </a:spcAft>
            </a:pPr>
            <a:r>
              <a:rPr lang="fr-FR" sz="3200" dirty="0">
                <a:latin typeface="Times New Roman" panose="02020603050405020304" pitchFamily="18" charset="0"/>
                <a:ea typeface="Calibri" panose="020F0502020204030204" pitchFamily="34" charset="0"/>
              </a:rPr>
              <a:t>E. Les réponses A, B et C sont vraies.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12 </a:t>
            </a:r>
          </a:p>
        </p:txBody>
      </p:sp>
      <p:sp>
        <p:nvSpPr>
          <p:cNvPr id="3" name="Rectangle 2"/>
          <p:cNvSpPr/>
          <p:nvPr/>
        </p:nvSpPr>
        <p:spPr>
          <a:xfrm>
            <a:off x="467544" y="3792532"/>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6BDC6F66-03EC-4B05-B1BE-7CD64468BDBD}"/>
              </a:ext>
            </a:extLst>
          </p:cNvPr>
          <p:cNvSpPr/>
          <p:nvPr/>
        </p:nvSpPr>
        <p:spPr>
          <a:xfrm>
            <a:off x="735442" y="499894"/>
            <a:ext cx="8157037" cy="4154984"/>
          </a:xfrm>
          <a:prstGeom prst="rect">
            <a:avLst/>
          </a:prstGeom>
        </p:spPr>
        <p:txBody>
          <a:bodyPr wrap="square">
            <a:spAutoFit/>
          </a:bodyPr>
          <a:lstStyle/>
          <a:p>
            <a:pPr indent="450215" algn="just">
              <a:spcAft>
                <a:spcPts val="0"/>
              </a:spcAft>
            </a:pPr>
            <a:r>
              <a:rPr lang="fr-FR" sz="2400" dirty="0">
                <a:latin typeface="Times New Roman" panose="02020603050405020304" pitchFamily="18" charset="0"/>
                <a:ea typeface="Calibri" panose="020F0502020204030204" pitchFamily="34" charset="0"/>
              </a:rPr>
              <a:t>12) Parmi les actions suivantes, laquelle est susceptible d’être considérée comme une concurrence déloyale ?</a:t>
            </a:r>
          </a:p>
          <a:p>
            <a:pPr marL="144145" indent="450215" algn="just">
              <a:spcAft>
                <a:spcPts val="0"/>
              </a:spcAft>
            </a:pPr>
            <a:r>
              <a:rPr lang="fr-FR" sz="2400" dirty="0">
                <a:latin typeface="Times New Roman" panose="02020603050405020304" pitchFamily="18" charset="0"/>
                <a:ea typeface="Calibri" panose="020F0502020204030204" pitchFamily="34" charset="0"/>
              </a:rPr>
              <a:t>A. Utiliser des enfants comme main d’œuvre.</a:t>
            </a:r>
          </a:p>
          <a:p>
            <a:pPr marL="144145" indent="450215" algn="just">
              <a:spcAft>
                <a:spcPts val="0"/>
              </a:spcAft>
            </a:pPr>
            <a:r>
              <a:rPr lang="fr-FR" sz="2400" dirty="0">
                <a:latin typeface="Times New Roman" panose="02020603050405020304" pitchFamily="18" charset="0"/>
                <a:ea typeface="Calibri" panose="020F0502020204030204" pitchFamily="34" charset="0"/>
              </a:rPr>
              <a:t>B. Fabriquer une quantité de biens supérieure à ce qui est fixé dans une licence de production.</a:t>
            </a:r>
          </a:p>
          <a:p>
            <a:pPr marL="144145" indent="450215" algn="just">
              <a:spcAft>
                <a:spcPts val="0"/>
              </a:spcAft>
            </a:pPr>
            <a:r>
              <a:rPr lang="fr-FR" sz="2400" dirty="0">
                <a:latin typeface="Times New Roman" panose="02020603050405020304" pitchFamily="18" charset="0"/>
                <a:ea typeface="Calibri" panose="020F0502020204030204" pitchFamily="34" charset="0"/>
              </a:rPr>
              <a:t>C. Accorder une subvention à une entreprise de façon à améliorer sa compétitivité internationale.</a:t>
            </a:r>
          </a:p>
          <a:p>
            <a:pPr marL="144145" indent="450215" algn="just">
              <a:spcAft>
                <a:spcPts val="0"/>
              </a:spcAft>
            </a:pPr>
            <a:r>
              <a:rPr lang="fr-FR" sz="2400" dirty="0">
                <a:latin typeface="Times New Roman" panose="02020603050405020304" pitchFamily="18" charset="0"/>
                <a:ea typeface="Calibri" panose="020F0502020204030204" pitchFamily="34" charset="0"/>
              </a:rPr>
              <a:t>D. Les actions A et B peuvent être considérées comme une concurrence déloyale.</a:t>
            </a:r>
          </a:p>
          <a:p>
            <a:pPr marL="144145" indent="450215" algn="just">
              <a:spcAft>
                <a:spcPts val="0"/>
              </a:spcAft>
            </a:pPr>
            <a:r>
              <a:rPr lang="fr-FR" sz="2400" dirty="0">
                <a:latin typeface="Times New Roman" panose="02020603050405020304" pitchFamily="18" charset="0"/>
                <a:ea typeface="Calibri" panose="020F0502020204030204" pitchFamily="34" charset="0"/>
              </a:rPr>
              <a:t>E. Les actions A, B et C peuvent être considérées comme une concurrence déloyale.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13 </a:t>
            </a:r>
          </a:p>
        </p:txBody>
      </p:sp>
      <p:sp>
        <p:nvSpPr>
          <p:cNvPr id="3" name="Rectangle 2"/>
          <p:cNvSpPr/>
          <p:nvPr/>
        </p:nvSpPr>
        <p:spPr>
          <a:xfrm>
            <a:off x="323528" y="3032956"/>
            <a:ext cx="8712968" cy="104411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1BE81905-4CFB-4CE8-A7D5-9D186D0C3EC6}"/>
              </a:ext>
            </a:extLst>
          </p:cNvPr>
          <p:cNvSpPr/>
          <p:nvPr/>
        </p:nvSpPr>
        <p:spPr>
          <a:xfrm>
            <a:off x="395536" y="404664"/>
            <a:ext cx="8640960" cy="4893647"/>
          </a:xfrm>
          <a:prstGeom prst="rect">
            <a:avLst/>
          </a:prstGeom>
        </p:spPr>
        <p:txBody>
          <a:bodyPr wrap="square">
            <a:spAutoFit/>
          </a:bodyPr>
          <a:lstStyle/>
          <a:p>
            <a:pPr indent="450215" algn="just">
              <a:spcAft>
                <a:spcPts val="0"/>
              </a:spcAft>
            </a:pPr>
            <a:r>
              <a:rPr lang="fr-FR" sz="2400" dirty="0">
                <a:latin typeface="Times New Roman" panose="02020603050405020304" pitchFamily="18" charset="0"/>
                <a:ea typeface="Calibri" panose="020F0502020204030204" pitchFamily="34" charset="0"/>
              </a:rPr>
              <a:t>13) Parmi les définitions suivantes, laquelle correspond le mieux à la notion de « chaîne de valeur mondiale » ?</a:t>
            </a:r>
          </a:p>
          <a:p>
            <a:pPr marL="144145" indent="450215" algn="just">
              <a:spcAft>
                <a:spcPts val="0"/>
              </a:spcAft>
            </a:pPr>
            <a:r>
              <a:rPr lang="fr-FR" sz="2400" dirty="0">
                <a:latin typeface="Times New Roman" panose="02020603050405020304" pitchFamily="18" charset="0"/>
                <a:ea typeface="Calibri" panose="020F0502020204030204" pitchFamily="34" charset="0"/>
              </a:rPr>
              <a:t>A. La « chaîne de valeur mondiale » est maximisée lorsque les pays, grâce à la spécialisation, parviennent tous à améliorer leur situation économique.</a:t>
            </a:r>
          </a:p>
          <a:p>
            <a:pPr marL="144145" indent="450215" algn="just">
              <a:spcAft>
                <a:spcPts val="0"/>
              </a:spcAft>
            </a:pPr>
            <a:r>
              <a:rPr lang="fr-FR" sz="2400" dirty="0">
                <a:latin typeface="Times New Roman" panose="02020603050405020304" pitchFamily="18" charset="0"/>
                <a:ea typeface="Calibri" panose="020F0502020204030204" pitchFamily="34" charset="0"/>
              </a:rPr>
              <a:t>B. La « chaîne de valeur mondiale » indique que les pays qui sont proches géographiquement commercent beaucoup entre eux.</a:t>
            </a:r>
          </a:p>
          <a:p>
            <a:pPr marL="144145" indent="450215" algn="just">
              <a:spcAft>
                <a:spcPts val="0"/>
              </a:spcAft>
            </a:pPr>
            <a:r>
              <a:rPr lang="fr-FR" sz="2400" dirty="0">
                <a:latin typeface="Times New Roman" panose="02020603050405020304" pitchFamily="18" charset="0"/>
                <a:ea typeface="Calibri" panose="020F0502020204030204" pitchFamily="34" charset="0"/>
              </a:rPr>
              <a:t>C. La « chaîne de valeur mondiale » permet de comprendre comment une firme multinationale répartit ses activités à travers le monde.</a:t>
            </a:r>
          </a:p>
          <a:p>
            <a:pPr marL="144145" indent="450215" algn="just">
              <a:spcAft>
                <a:spcPts val="0"/>
              </a:spcAft>
            </a:pPr>
            <a:r>
              <a:rPr lang="fr-FR" sz="2400" dirty="0">
                <a:latin typeface="Times New Roman" panose="02020603050405020304" pitchFamily="18" charset="0"/>
                <a:ea typeface="Calibri" panose="020F0502020204030204" pitchFamily="34" charset="0"/>
              </a:rPr>
              <a:t>D. La « chaîne de valeur mondiale » est un organisme international qui a défini un code de bonne conduite des échanges commerciaux entre les pays.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14 </a:t>
            </a:r>
          </a:p>
        </p:txBody>
      </p:sp>
      <p:sp>
        <p:nvSpPr>
          <p:cNvPr id="3" name="Rectangle 2"/>
          <p:cNvSpPr/>
          <p:nvPr/>
        </p:nvSpPr>
        <p:spPr>
          <a:xfrm>
            <a:off x="537155" y="1124744"/>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8C263A55-DFEE-4454-B66B-5D0FD6570C01}"/>
              </a:ext>
            </a:extLst>
          </p:cNvPr>
          <p:cNvSpPr/>
          <p:nvPr/>
        </p:nvSpPr>
        <p:spPr>
          <a:xfrm>
            <a:off x="539552" y="332656"/>
            <a:ext cx="8496944" cy="4524315"/>
          </a:xfrm>
          <a:prstGeom prst="rect">
            <a:avLst/>
          </a:prstGeom>
        </p:spPr>
        <p:txBody>
          <a:bodyPr wrap="square">
            <a:spAutoFit/>
          </a:bodyPr>
          <a:lstStyle/>
          <a:p>
            <a:pPr indent="450215" algn="just">
              <a:spcAft>
                <a:spcPts val="0"/>
              </a:spcAft>
            </a:pPr>
            <a:r>
              <a:rPr lang="fr-FR" sz="2400" dirty="0">
                <a:latin typeface="Times New Roman" panose="02020603050405020304" pitchFamily="18" charset="0"/>
                <a:ea typeface="Calibri" panose="020F0502020204030204" pitchFamily="34" charset="0"/>
              </a:rPr>
              <a:t>14) Parmi les propositions suivantes, laquelle est en conformité avec la mise en place de « chaînes de valeur mondiales » ?</a:t>
            </a:r>
          </a:p>
          <a:p>
            <a:pPr marL="144145" indent="450215" algn="just">
              <a:spcAft>
                <a:spcPts val="0"/>
              </a:spcAft>
            </a:pPr>
            <a:r>
              <a:rPr lang="fr-FR" sz="2400" dirty="0">
                <a:latin typeface="Times New Roman" panose="02020603050405020304" pitchFamily="18" charset="0"/>
                <a:ea typeface="Calibri" panose="020F0502020204030204" pitchFamily="34" charset="0"/>
              </a:rPr>
              <a:t>A. Une croissance des exportations et des importations au niveau mondial plus forte que la croissance économique mondiale.</a:t>
            </a:r>
          </a:p>
          <a:p>
            <a:pPr marL="144145" indent="450215" algn="just">
              <a:spcAft>
                <a:spcPts val="0"/>
              </a:spcAft>
            </a:pPr>
            <a:r>
              <a:rPr lang="fr-FR" sz="2400" dirty="0">
                <a:latin typeface="Times New Roman" panose="02020603050405020304" pitchFamily="18" charset="0"/>
                <a:ea typeface="Calibri" panose="020F0502020204030204" pitchFamily="34" charset="0"/>
              </a:rPr>
              <a:t>B. Une croissance des exportations et des importations mondiales moins forte que la croissance économique mondiale.</a:t>
            </a:r>
          </a:p>
          <a:p>
            <a:pPr marL="144145" indent="450215" algn="just">
              <a:spcAft>
                <a:spcPts val="0"/>
              </a:spcAft>
            </a:pPr>
            <a:r>
              <a:rPr lang="fr-FR" sz="2400" dirty="0">
                <a:latin typeface="Times New Roman" panose="02020603050405020304" pitchFamily="18" charset="0"/>
                <a:ea typeface="Calibri" panose="020F0502020204030204" pitchFamily="34" charset="0"/>
              </a:rPr>
              <a:t>C. Une croissance des exportations mondiales plus forte que la croissance économique mondiale et une croissance des importations mondiales moins forte que la croissance économique mondiale.</a:t>
            </a:r>
          </a:p>
          <a:p>
            <a:pPr marL="144145" indent="450215" algn="just">
              <a:spcAft>
                <a:spcPts val="0"/>
              </a:spcAft>
            </a:pPr>
            <a:r>
              <a:rPr lang="fr-FR" sz="2400" dirty="0">
                <a:latin typeface="Times New Roman" panose="02020603050405020304" pitchFamily="18" charset="0"/>
                <a:ea typeface="Calibri" panose="020F0502020204030204" pitchFamily="34" charset="0"/>
              </a:rPr>
              <a:t>D. Aucune de ces réponses n’est en conformité avec l’existence de « chaînes de valeur mondiale ».</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15 </a:t>
            </a:r>
          </a:p>
        </p:txBody>
      </p:sp>
      <p:sp>
        <p:nvSpPr>
          <p:cNvPr id="3" name="Rectangle 2"/>
          <p:cNvSpPr/>
          <p:nvPr/>
        </p:nvSpPr>
        <p:spPr>
          <a:xfrm>
            <a:off x="539552" y="4351675"/>
            <a:ext cx="8496944" cy="373469"/>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9A83547D-5FAE-4B92-8795-8F9996205643}"/>
              </a:ext>
            </a:extLst>
          </p:cNvPr>
          <p:cNvSpPr/>
          <p:nvPr/>
        </p:nvSpPr>
        <p:spPr>
          <a:xfrm>
            <a:off x="467544" y="619448"/>
            <a:ext cx="8496944" cy="4524315"/>
          </a:xfrm>
          <a:prstGeom prst="rect">
            <a:avLst/>
          </a:prstGeom>
        </p:spPr>
        <p:txBody>
          <a:bodyPr wrap="square">
            <a:spAutoFit/>
          </a:bodyPr>
          <a:lstStyle/>
          <a:p>
            <a:pPr indent="450215" algn="just">
              <a:spcAft>
                <a:spcPts val="0"/>
              </a:spcAft>
            </a:pPr>
            <a:r>
              <a:rPr lang="fr-FR" sz="2400" dirty="0">
                <a:latin typeface="Times New Roman" panose="02020603050405020304" pitchFamily="18" charset="0"/>
                <a:ea typeface="Calibri" panose="020F0502020204030204" pitchFamily="34" charset="0"/>
              </a:rPr>
              <a:t>15) En ce qui concerne l’analyse économique des chaînes de valeur mondiales, parmi les propositions suivantes, laquelle est vraie ?</a:t>
            </a:r>
          </a:p>
          <a:p>
            <a:pPr marL="144145" indent="450215" algn="just">
              <a:spcAft>
                <a:spcPts val="0"/>
              </a:spcAft>
            </a:pPr>
            <a:r>
              <a:rPr lang="fr-FR" sz="2400" dirty="0">
                <a:latin typeface="Times New Roman" panose="02020603050405020304" pitchFamily="18" charset="0"/>
                <a:ea typeface="Calibri" panose="020F0502020204030204" pitchFamily="34" charset="0"/>
              </a:rPr>
              <a:t>A. Pour comprendre l’effet des chaînes de valeur mondiales sur les échanges, il faut pouvoir mesurer dans les exportations la valeur ajoutée par les producteurs du pays.</a:t>
            </a:r>
          </a:p>
          <a:p>
            <a:pPr marL="144145" indent="450215" algn="just">
              <a:spcAft>
                <a:spcPts val="0"/>
              </a:spcAft>
            </a:pPr>
            <a:r>
              <a:rPr lang="fr-FR" sz="2400" dirty="0">
                <a:latin typeface="Times New Roman" panose="02020603050405020304" pitchFamily="18" charset="0"/>
                <a:ea typeface="Calibri" panose="020F0502020204030204" pitchFamily="34" charset="0"/>
              </a:rPr>
              <a:t>B. L’analyse des exportations de biens et services d’un pays à l’aide des chiffres de la balance des paiements ne permet pas de saisir toutes les relations économiques de ce pays avec le reste du monde.</a:t>
            </a:r>
          </a:p>
          <a:p>
            <a:pPr marL="144145" indent="450215" algn="just">
              <a:spcAft>
                <a:spcPts val="0"/>
              </a:spcAft>
            </a:pPr>
            <a:r>
              <a:rPr lang="fr-FR" sz="2400" dirty="0">
                <a:latin typeface="Times New Roman" panose="02020603050405020304" pitchFamily="18" charset="0"/>
                <a:ea typeface="Calibri" panose="020F0502020204030204" pitchFamily="34" charset="0"/>
              </a:rPr>
              <a:t>C. Les propositions A et B sont vraies.</a:t>
            </a:r>
          </a:p>
          <a:p>
            <a:pPr marL="144145" indent="450215" algn="just">
              <a:spcAft>
                <a:spcPts val="0"/>
              </a:spcAft>
            </a:pPr>
            <a:r>
              <a:rPr lang="fr-FR" sz="2400" dirty="0">
                <a:latin typeface="Times New Roman" panose="02020603050405020304" pitchFamily="18" charset="0"/>
                <a:ea typeface="Calibri" panose="020F0502020204030204" pitchFamily="34" charset="0"/>
              </a:rPr>
              <a:t>D. Les propositions A et B sont fausses.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16 </a:t>
            </a:r>
          </a:p>
        </p:txBody>
      </p:sp>
      <p:sp>
        <p:nvSpPr>
          <p:cNvPr id="3" name="Rectangle 2"/>
          <p:cNvSpPr/>
          <p:nvPr/>
        </p:nvSpPr>
        <p:spPr>
          <a:xfrm>
            <a:off x="503548" y="2636912"/>
            <a:ext cx="8496944" cy="43204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F412C8A9-3307-4D77-999C-72E79C3B5305}"/>
              </a:ext>
            </a:extLst>
          </p:cNvPr>
          <p:cNvSpPr/>
          <p:nvPr/>
        </p:nvSpPr>
        <p:spPr>
          <a:xfrm>
            <a:off x="611560" y="611643"/>
            <a:ext cx="8280920" cy="3539430"/>
          </a:xfrm>
          <a:prstGeom prst="rect">
            <a:avLst/>
          </a:prstGeom>
        </p:spPr>
        <p:txBody>
          <a:bodyPr wrap="square">
            <a:spAutoFit/>
          </a:bodyPr>
          <a:lstStyle/>
          <a:p>
            <a:pPr indent="450215" algn="just">
              <a:spcAft>
                <a:spcPts val="0"/>
              </a:spcAft>
            </a:pPr>
            <a:r>
              <a:rPr lang="fr-FR" sz="3200" dirty="0">
                <a:latin typeface="Times New Roman" panose="02020603050405020304" pitchFamily="18" charset="0"/>
                <a:ea typeface="Calibri" panose="020F0502020204030204" pitchFamily="34" charset="0"/>
              </a:rPr>
              <a:t>16) En 2016, la part de la valeur ajoutée à l’étranger dans les exportations du Canada est d’environ :</a:t>
            </a:r>
          </a:p>
          <a:p>
            <a:pPr marL="144145" indent="450215" algn="just">
              <a:spcAft>
                <a:spcPts val="0"/>
              </a:spcAft>
            </a:pPr>
            <a:r>
              <a:rPr lang="fr-FR" sz="3200" dirty="0">
                <a:latin typeface="Times New Roman" panose="02020603050405020304" pitchFamily="18" charset="0"/>
                <a:ea typeface="Calibri" panose="020F0502020204030204" pitchFamily="34" charset="0"/>
              </a:rPr>
              <a:t>A. 2%.</a:t>
            </a:r>
          </a:p>
          <a:p>
            <a:pPr marL="144145" indent="450215" algn="just">
              <a:spcAft>
                <a:spcPts val="0"/>
              </a:spcAft>
            </a:pPr>
            <a:r>
              <a:rPr lang="fr-FR" sz="3200" dirty="0">
                <a:latin typeface="Times New Roman" panose="02020603050405020304" pitchFamily="18" charset="0"/>
                <a:ea typeface="Calibri" panose="020F0502020204030204" pitchFamily="34" charset="0"/>
              </a:rPr>
              <a:t>B. 20%.</a:t>
            </a:r>
          </a:p>
          <a:p>
            <a:pPr marL="144145" indent="450215" algn="just">
              <a:spcAft>
                <a:spcPts val="0"/>
              </a:spcAft>
            </a:pPr>
            <a:r>
              <a:rPr lang="fr-FR" sz="3200" dirty="0">
                <a:latin typeface="Times New Roman" panose="02020603050405020304" pitchFamily="18" charset="0"/>
                <a:ea typeface="Calibri" panose="020F0502020204030204" pitchFamily="34" charset="0"/>
              </a:rPr>
              <a:t>C. 50%.</a:t>
            </a:r>
          </a:p>
          <a:p>
            <a:pPr marL="144145" indent="450215" algn="just">
              <a:spcAft>
                <a:spcPts val="0"/>
              </a:spcAft>
            </a:pPr>
            <a:r>
              <a:rPr lang="fr-FR" sz="3200" dirty="0">
                <a:latin typeface="Times New Roman" panose="02020603050405020304" pitchFamily="18" charset="0"/>
                <a:ea typeface="Calibri" panose="020F0502020204030204" pitchFamily="34" charset="0"/>
              </a:rPr>
              <a:t>D. 80%.</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17 </a:t>
            </a:r>
          </a:p>
        </p:txBody>
      </p:sp>
      <p:sp>
        <p:nvSpPr>
          <p:cNvPr id="3" name="Rectangle 2"/>
          <p:cNvSpPr/>
          <p:nvPr/>
        </p:nvSpPr>
        <p:spPr>
          <a:xfrm>
            <a:off x="395536" y="2738829"/>
            <a:ext cx="8496944" cy="546155"/>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9494B6BA-1644-48DC-835E-3C7F789D8E00}"/>
              </a:ext>
            </a:extLst>
          </p:cNvPr>
          <p:cNvSpPr/>
          <p:nvPr/>
        </p:nvSpPr>
        <p:spPr>
          <a:xfrm>
            <a:off x="395536" y="476672"/>
            <a:ext cx="8496944" cy="4524315"/>
          </a:xfrm>
          <a:prstGeom prst="rect">
            <a:avLst/>
          </a:prstGeom>
        </p:spPr>
        <p:txBody>
          <a:bodyPr wrap="square">
            <a:spAutoFit/>
          </a:bodyPr>
          <a:lstStyle/>
          <a:p>
            <a:pPr indent="450215" algn="just">
              <a:spcAft>
                <a:spcPts val="0"/>
              </a:spcAft>
            </a:pPr>
            <a:r>
              <a:rPr lang="fr-FR" sz="3600" dirty="0">
                <a:latin typeface="Times New Roman" panose="02020603050405020304" pitchFamily="18" charset="0"/>
                <a:ea typeface="Calibri" panose="020F0502020204030204" pitchFamily="34" charset="0"/>
              </a:rPr>
              <a:t>17) Au Canada, parmi les activités suivantes, laquelle apparait comme étant la plus intégrée dans les chaînes de valeur mondiales</a:t>
            </a:r>
          </a:p>
          <a:p>
            <a:pPr marL="144145" indent="450215" algn="just">
              <a:spcAft>
                <a:spcPts val="0"/>
              </a:spcAft>
            </a:pPr>
            <a:r>
              <a:rPr lang="fr-FR" sz="3600" dirty="0">
                <a:latin typeface="Times New Roman" panose="02020603050405020304" pitchFamily="18" charset="0"/>
                <a:ea typeface="Calibri" panose="020F0502020204030204" pitchFamily="34" charset="0"/>
              </a:rPr>
              <a:t>A. L’automobile.</a:t>
            </a:r>
          </a:p>
          <a:p>
            <a:pPr marL="144145" indent="450215" algn="just">
              <a:spcAft>
                <a:spcPts val="0"/>
              </a:spcAft>
            </a:pPr>
            <a:r>
              <a:rPr lang="fr-FR" sz="3600" dirty="0">
                <a:latin typeface="Times New Roman" panose="02020603050405020304" pitchFamily="18" charset="0"/>
                <a:ea typeface="Calibri" panose="020F0502020204030204" pitchFamily="34" charset="0"/>
              </a:rPr>
              <a:t>B. Le pétrole.</a:t>
            </a:r>
          </a:p>
          <a:p>
            <a:pPr marL="144145" indent="450215" algn="just">
              <a:spcAft>
                <a:spcPts val="0"/>
              </a:spcAft>
            </a:pPr>
            <a:r>
              <a:rPr lang="fr-FR" sz="3600" dirty="0">
                <a:latin typeface="Times New Roman" panose="02020603050405020304" pitchFamily="18" charset="0"/>
                <a:ea typeface="Calibri" panose="020F0502020204030204" pitchFamily="34" charset="0"/>
              </a:rPr>
              <a:t>C. l’agriculture.</a:t>
            </a:r>
          </a:p>
          <a:p>
            <a:pPr marL="144145" indent="450215" algn="just">
              <a:spcAft>
                <a:spcPts val="0"/>
              </a:spcAft>
            </a:pPr>
            <a:r>
              <a:rPr lang="fr-FR" sz="3600" dirty="0">
                <a:latin typeface="Times New Roman" panose="02020603050405020304" pitchFamily="18" charset="0"/>
                <a:ea typeface="Calibri" panose="020F0502020204030204" pitchFamily="34" charset="0"/>
              </a:rPr>
              <a:t>D. La finance et les assurances.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18 </a:t>
            </a:r>
          </a:p>
        </p:txBody>
      </p:sp>
      <p:sp>
        <p:nvSpPr>
          <p:cNvPr id="3" name="Rectangle 2"/>
          <p:cNvSpPr/>
          <p:nvPr/>
        </p:nvSpPr>
        <p:spPr>
          <a:xfrm>
            <a:off x="539552" y="1772816"/>
            <a:ext cx="8496944" cy="596682"/>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B0238615-BFBF-48FF-8726-5191B46B61A5}"/>
              </a:ext>
            </a:extLst>
          </p:cNvPr>
          <p:cNvSpPr/>
          <p:nvPr/>
        </p:nvSpPr>
        <p:spPr>
          <a:xfrm>
            <a:off x="395536" y="476672"/>
            <a:ext cx="8496944" cy="3477875"/>
          </a:xfrm>
          <a:prstGeom prst="rect">
            <a:avLst/>
          </a:prstGeom>
        </p:spPr>
        <p:txBody>
          <a:bodyPr wrap="square">
            <a:spAutoFit/>
          </a:bodyPr>
          <a:lstStyle/>
          <a:p>
            <a:pPr indent="450215" algn="just">
              <a:spcAft>
                <a:spcPts val="0"/>
              </a:spcAft>
            </a:pPr>
            <a:r>
              <a:rPr lang="fr-FR" sz="2000" dirty="0">
                <a:latin typeface="Times New Roman" panose="02020603050405020304" pitchFamily="18" charset="0"/>
                <a:ea typeface="Calibri" panose="020F0502020204030204" pitchFamily="34" charset="0"/>
              </a:rPr>
              <a:t>18) En 2018, parmi les propositions suivantes, laquelle est la plus proche de la situation du Canada ?</a:t>
            </a:r>
          </a:p>
          <a:p>
            <a:pPr marL="144145" indent="450215" algn="just">
              <a:spcAft>
                <a:spcPts val="0"/>
              </a:spcAft>
            </a:pPr>
            <a:r>
              <a:rPr lang="fr-FR" sz="2000" dirty="0">
                <a:latin typeface="Times New Roman" panose="02020603050405020304" pitchFamily="18" charset="0"/>
                <a:ea typeface="Calibri" panose="020F0502020204030204" pitchFamily="34" charset="0"/>
              </a:rPr>
              <a:t>A. Les exportations de pétrole brut représente 5% des exportations de biens du Canada. Le Canada est le 4</a:t>
            </a:r>
            <a:r>
              <a:rPr lang="fr-FR" sz="2000" baseline="30000" dirty="0">
                <a:latin typeface="Times New Roman" panose="02020603050405020304" pitchFamily="18" charset="0"/>
                <a:ea typeface="Calibri" panose="020F0502020204030204" pitchFamily="34" charset="0"/>
              </a:rPr>
              <a:t>ième</a:t>
            </a:r>
            <a:r>
              <a:rPr lang="fr-FR" sz="2000" dirty="0">
                <a:latin typeface="Times New Roman" panose="02020603050405020304" pitchFamily="18" charset="0"/>
                <a:ea typeface="Calibri" panose="020F0502020204030204" pitchFamily="34" charset="0"/>
              </a:rPr>
              <a:t> producteur mondial de pétrole brut.</a:t>
            </a:r>
          </a:p>
          <a:p>
            <a:pPr marL="144145" indent="450215" algn="just">
              <a:spcAft>
                <a:spcPts val="0"/>
              </a:spcAft>
            </a:pPr>
            <a:r>
              <a:rPr lang="fr-FR" sz="2000" dirty="0">
                <a:latin typeface="Times New Roman" panose="02020603050405020304" pitchFamily="18" charset="0"/>
                <a:ea typeface="Calibri" panose="020F0502020204030204" pitchFamily="34" charset="0"/>
              </a:rPr>
              <a:t>B. Les exportations de pétrole brut représente 13% des exportations de biens du Canada. Le Canada est le 4</a:t>
            </a:r>
            <a:r>
              <a:rPr lang="fr-FR" sz="2000" baseline="30000" dirty="0">
                <a:latin typeface="Times New Roman" panose="02020603050405020304" pitchFamily="18" charset="0"/>
                <a:ea typeface="Calibri" panose="020F0502020204030204" pitchFamily="34" charset="0"/>
              </a:rPr>
              <a:t>ième</a:t>
            </a:r>
            <a:r>
              <a:rPr lang="fr-FR" sz="2000" dirty="0">
                <a:latin typeface="Times New Roman" panose="02020603050405020304" pitchFamily="18" charset="0"/>
                <a:ea typeface="Calibri" panose="020F0502020204030204" pitchFamily="34" charset="0"/>
              </a:rPr>
              <a:t> producteur mondial de pétrole brut.</a:t>
            </a:r>
          </a:p>
          <a:p>
            <a:pPr marL="144145" indent="450215" algn="just">
              <a:spcAft>
                <a:spcPts val="0"/>
              </a:spcAft>
            </a:pPr>
            <a:r>
              <a:rPr lang="fr-FR" sz="2000" dirty="0">
                <a:latin typeface="Times New Roman" panose="02020603050405020304" pitchFamily="18" charset="0"/>
                <a:ea typeface="Calibri" panose="020F0502020204030204" pitchFamily="34" charset="0"/>
              </a:rPr>
              <a:t>C. Les exportations de pétrole brut représente 31% des exportations de biens du Canada. Le Canada est le 7</a:t>
            </a:r>
            <a:r>
              <a:rPr lang="fr-FR" sz="2000" baseline="30000" dirty="0">
                <a:latin typeface="Times New Roman" panose="02020603050405020304" pitchFamily="18" charset="0"/>
                <a:ea typeface="Calibri" panose="020F0502020204030204" pitchFamily="34" charset="0"/>
              </a:rPr>
              <a:t>ième</a:t>
            </a:r>
            <a:r>
              <a:rPr lang="fr-FR" sz="2000" dirty="0">
                <a:latin typeface="Times New Roman" panose="02020603050405020304" pitchFamily="18" charset="0"/>
                <a:ea typeface="Calibri" panose="020F0502020204030204" pitchFamily="34" charset="0"/>
              </a:rPr>
              <a:t> producteur mondial de pétrole brut.</a:t>
            </a:r>
          </a:p>
          <a:p>
            <a:pPr marL="144145" indent="450215" algn="just">
              <a:spcAft>
                <a:spcPts val="0"/>
              </a:spcAft>
            </a:pPr>
            <a:r>
              <a:rPr lang="fr-FR" sz="2000" dirty="0">
                <a:latin typeface="Times New Roman" panose="02020603050405020304" pitchFamily="18" charset="0"/>
                <a:ea typeface="Calibri" panose="020F0502020204030204" pitchFamily="34" charset="0"/>
              </a:rPr>
              <a:t>D. Les exportations de pétrole brut représente 24% de exportations de biens du Canada. Le Canada est le 9</a:t>
            </a:r>
            <a:r>
              <a:rPr lang="fr-FR" sz="2000" baseline="30000" dirty="0">
                <a:latin typeface="Times New Roman" panose="02020603050405020304" pitchFamily="18" charset="0"/>
                <a:ea typeface="Calibri" panose="020F0502020204030204" pitchFamily="34" charset="0"/>
              </a:rPr>
              <a:t>ième</a:t>
            </a:r>
            <a:r>
              <a:rPr lang="fr-FR" sz="2000" dirty="0">
                <a:latin typeface="Times New Roman" panose="02020603050405020304" pitchFamily="18" charset="0"/>
                <a:ea typeface="Calibri" panose="020F0502020204030204" pitchFamily="34" charset="0"/>
              </a:rPr>
              <a:t> producteur mondial de pétrole brut.</a:t>
            </a:r>
          </a:p>
          <a:p>
            <a:pPr indent="450215" algn="just">
              <a:spcAft>
                <a:spcPts val="0"/>
              </a:spcAft>
            </a:pPr>
            <a:r>
              <a:rPr lang="fr-FR" sz="2000" dirty="0">
                <a:latin typeface="Times New Roman" panose="02020603050405020304" pitchFamily="18" charset="0"/>
                <a:ea typeface="Calibri" panose="020F0502020204030204" pitchFamily="34" charset="0"/>
              </a:rPr>
              <a:t> </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19 </a:t>
            </a:r>
          </a:p>
        </p:txBody>
      </p:sp>
      <p:sp>
        <p:nvSpPr>
          <p:cNvPr id="3" name="Rectangle 2"/>
          <p:cNvSpPr/>
          <p:nvPr/>
        </p:nvSpPr>
        <p:spPr>
          <a:xfrm>
            <a:off x="503548" y="2996952"/>
            <a:ext cx="8496944" cy="50405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BA31E8DA-CB43-4828-98A2-24C4FB30B418}"/>
              </a:ext>
            </a:extLst>
          </p:cNvPr>
          <p:cNvSpPr/>
          <p:nvPr/>
        </p:nvSpPr>
        <p:spPr>
          <a:xfrm>
            <a:off x="611560" y="476672"/>
            <a:ext cx="8280920" cy="3539430"/>
          </a:xfrm>
          <a:prstGeom prst="rect">
            <a:avLst/>
          </a:prstGeom>
        </p:spPr>
        <p:txBody>
          <a:bodyPr wrap="square">
            <a:spAutoFit/>
          </a:bodyPr>
          <a:lstStyle/>
          <a:p>
            <a:pPr indent="450215" algn="just">
              <a:spcAft>
                <a:spcPts val="0"/>
              </a:spcAft>
            </a:pPr>
            <a:r>
              <a:rPr lang="fr-FR" sz="3200" dirty="0">
                <a:latin typeface="Times New Roman" panose="02020603050405020304" pitchFamily="18" charset="0"/>
                <a:ea typeface="Calibri" panose="020F0502020204030204" pitchFamily="34" charset="0"/>
              </a:rPr>
              <a:t>19) Au Canada, en 2018, les exportations de produits de base et des activités proches des produits de base représente environ :</a:t>
            </a:r>
          </a:p>
          <a:p>
            <a:pPr marL="144145" indent="450215" algn="just">
              <a:spcAft>
                <a:spcPts val="0"/>
              </a:spcAft>
            </a:pPr>
            <a:r>
              <a:rPr lang="fr-FR" sz="3200" dirty="0">
                <a:latin typeface="Times New Roman" panose="02020603050405020304" pitchFamily="18" charset="0"/>
                <a:ea typeface="Calibri" panose="020F0502020204030204" pitchFamily="34" charset="0"/>
              </a:rPr>
              <a:t>A. 20 % des exportations.</a:t>
            </a:r>
          </a:p>
          <a:p>
            <a:pPr marL="144145" indent="450215" algn="just">
              <a:spcAft>
                <a:spcPts val="0"/>
              </a:spcAft>
            </a:pPr>
            <a:r>
              <a:rPr lang="fr-FR" sz="3200" dirty="0">
                <a:latin typeface="Times New Roman" panose="02020603050405020304" pitchFamily="18" charset="0"/>
                <a:ea typeface="Calibri" panose="020F0502020204030204" pitchFamily="34" charset="0"/>
              </a:rPr>
              <a:t>B. 30% des exportations.</a:t>
            </a:r>
          </a:p>
          <a:p>
            <a:pPr marL="144145" indent="450215" algn="just">
              <a:spcAft>
                <a:spcPts val="0"/>
              </a:spcAft>
            </a:pPr>
            <a:r>
              <a:rPr lang="fr-FR" sz="3200" dirty="0">
                <a:latin typeface="Times New Roman" panose="02020603050405020304" pitchFamily="18" charset="0"/>
                <a:ea typeface="Calibri" panose="020F0502020204030204" pitchFamily="34" charset="0"/>
              </a:rPr>
              <a:t>C. 50% des exportations.</a:t>
            </a:r>
          </a:p>
          <a:p>
            <a:pPr marL="144145" indent="450215" algn="just">
              <a:spcAft>
                <a:spcPts val="0"/>
              </a:spcAft>
            </a:pPr>
            <a:r>
              <a:rPr lang="fr-FR" sz="3200" dirty="0">
                <a:latin typeface="Times New Roman" panose="02020603050405020304" pitchFamily="18" charset="0"/>
                <a:ea typeface="Calibri" panose="020F0502020204030204" pitchFamily="34" charset="0"/>
              </a:rPr>
              <a:t>D. 75% des exportations.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a:t>Question 20 </a:t>
            </a:r>
          </a:p>
        </p:txBody>
      </p:sp>
      <p:sp>
        <p:nvSpPr>
          <p:cNvPr id="3" name="Rectangle 2"/>
          <p:cNvSpPr/>
          <p:nvPr/>
        </p:nvSpPr>
        <p:spPr>
          <a:xfrm>
            <a:off x="395536" y="1988840"/>
            <a:ext cx="8496944" cy="86409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a:extLst>
              <a:ext uri="{FF2B5EF4-FFF2-40B4-BE49-F238E27FC236}">
                <a16:creationId xmlns:a16="http://schemas.microsoft.com/office/drawing/2014/main" id="{4A802305-4296-4217-A308-B187FFBDA074}"/>
              </a:ext>
            </a:extLst>
          </p:cNvPr>
          <p:cNvSpPr/>
          <p:nvPr/>
        </p:nvSpPr>
        <p:spPr>
          <a:xfrm>
            <a:off x="323528" y="587160"/>
            <a:ext cx="8496944" cy="3970318"/>
          </a:xfrm>
          <a:prstGeom prst="rect">
            <a:avLst/>
          </a:prstGeom>
        </p:spPr>
        <p:txBody>
          <a:bodyPr wrap="square">
            <a:spAutoFit/>
          </a:bodyPr>
          <a:lstStyle/>
          <a:p>
            <a:pPr indent="450215" algn="just">
              <a:spcAft>
                <a:spcPts val="0"/>
              </a:spcAft>
            </a:pPr>
            <a:r>
              <a:rPr lang="fr-FR" dirty="0">
                <a:latin typeface="Times New Roman" panose="02020603050405020304" pitchFamily="18" charset="0"/>
                <a:ea typeface="Calibri" panose="020F0502020204030204" pitchFamily="34" charset="0"/>
              </a:rPr>
              <a:t>20) Parmi les propositions suivantes, laquelle décrit le mieux la situation des exportations de pétrole brut du Canada depuis 2015 ?</a:t>
            </a:r>
          </a:p>
          <a:p>
            <a:pPr marL="144145" indent="450215" algn="just">
              <a:spcAft>
                <a:spcPts val="0"/>
              </a:spcAft>
            </a:pPr>
            <a:r>
              <a:rPr lang="fr-FR" dirty="0">
                <a:latin typeface="Times New Roman" panose="02020603050405020304" pitchFamily="18" charset="0"/>
                <a:ea typeface="Calibri" panose="020F0502020204030204" pitchFamily="34" charset="0"/>
              </a:rPr>
              <a:t>A. La progression des prix est inférieure à la progression moyenne des prix des marchandises exportées. La progression du volume des exportations est inférieure à la progression moyenne du volume des exportations de marchandises.</a:t>
            </a:r>
          </a:p>
          <a:p>
            <a:pPr marL="144145" indent="450215" algn="just">
              <a:spcAft>
                <a:spcPts val="0"/>
              </a:spcAft>
            </a:pPr>
            <a:r>
              <a:rPr lang="fr-FR" dirty="0">
                <a:latin typeface="Times New Roman" panose="02020603050405020304" pitchFamily="18" charset="0"/>
                <a:ea typeface="Calibri" panose="020F0502020204030204" pitchFamily="34" charset="0"/>
              </a:rPr>
              <a:t>B. La progression des prix est inférieure à la progression moyenne des prix des marchandises exportées. La progression du volume des exportations est supérieure à la progression moyenne du volume des exportations de marchandises.</a:t>
            </a:r>
          </a:p>
          <a:p>
            <a:pPr marL="144145" indent="450215" algn="just">
              <a:spcAft>
                <a:spcPts val="0"/>
              </a:spcAft>
            </a:pPr>
            <a:r>
              <a:rPr lang="fr-FR" dirty="0">
                <a:latin typeface="Times New Roman" panose="02020603050405020304" pitchFamily="18" charset="0"/>
                <a:ea typeface="Calibri" panose="020F0502020204030204" pitchFamily="34" charset="0"/>
              </a:rPr>
              <a:t>C. La progression des prix est supérieure à la progression moyenne des prix des marchandises exportées. La progression du volume des exportations est inférieure à la progression moyenne du volume des exportations de marchandises.</a:t>
            </a:r>
          </a:p>
          <a:p>
            <a:pPr marL="144145" indent="450215" algn="just">
              <a:spcAft>
                <a:spcPts val="0"/>
              </a:spcAft>
            </a:pPr>
            <a:r>
              <a:rPr lang="fr-FR" dirty="0">
                <a:latin typeface="Times New Roman" panose="02020603050405020304" pitchFamily="18" charset="0"/>
                <a:ea typeface="Calibri" panose="020F0502020204030204" pitchFamily="34" charset="0"/>
              </a:rPr>
              <a:t>D. La progression des prix est supérieure à la progression moyenne des prix des marchandises exportées. La progression du volume des exportations est supérieure à la progression moyenne du volume des exportations de marchandises.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Autofit/>
          </a:bodyPr>
          <a:lstStyle/>
          <a:p>
            <a:r>
              <a:rPr lang="fr-FR" sz="2400" b="1" dirty="0"/>
              <a:t>Le recours à des politiques gouvernementales en situation de concurrence imparfaite.</a:t>
            </a:r>
            <a:endParaRPr lang="fr-FR" sz="2400" dirty="0"/>
          </a:p>
        </p:txBody>
      </p:sp>
      <p:graphicFrame>
        <p:nvGraphicFramePr>
          <p:cNvPr id="4" name="Tableau 3">
            <a:extLst>
              <a:ext uri="{FF2B5EF4-FFF2-40B4-BE49-F238E27FC236}">
                <a16:creationId xmlns:a16="http://schemas.microsoft.com/office/drawing/2014/main" id="{43068261-6AF2-4DE0-A721-01B34E07F0A4}"/>
              </a:ext>
            </a:extLst>
          </p:cNvPr>
          <p:cNvGraphicFramePr>
            <a:graphicFrameLocks noGrp="1"/>
          </p:cNvGraphicFramePr>
          <p:nvPr>
            <p:extLst>
              <p:ext uri="{D42A27DB-BD31-4B8C-83A1-F6EECF244321}">
                <p14:modId xmlns:p14="http://schemas.microsoft.com/office/powerpoint/2010/main" val="2759794738"/>
              </p:ext>
            </p:extLst>
          </p:nvPr>
        </p:nvGraphicFramePr>
        <p:xfrm>
          <a:off x="416160" y="1190412"/>
          <a:ext cx="7543800" cy="731520"/>
        </p:xfrm>
        <a:graphic>
          <a:graphicData uri="http://schemas.openxmlformats.org/drawingml/2006/table">
            <a:tbl>
              <a:tblPr firstRow="1" firstCol="1" bandRow="1">
                <a:tableStyleId>{5C22544A-7EE6-4342-B048-85BDC9FD1C3A}</a:tableStyleId>
              </a:tblPr>
              <a:tblGrid>
                <a:gridCol w="1891985">
                  <a:extLst>
                    <a:ext uri="{9D8B030D-6E8A-4147-A177-3AD203B41FA5}">
                      <a16:colId xmlns:a16="http://schemas.microsoft.com/office/drawing/2014/main" val="10717696"/>
                    </a:ext>
                  </a:extLst>
                </a:gridCol>
                <a:gridCol w="1891985">
                  <a:extLst>
                    <a:ext uri="{9D8B030D-6E8A-4147-A177-3AD203B41FA5}">
                      <a16:colId xmlns:a16="http://schemas.microsoft.com/office/drawing/2014/main" val="1377239160"/>
                    </a:ext>
                  </a:extLst>
                </a:gridCol>
                <a:gridCol w="1891985">
                  <a:extLst>
                    <a:ext uri="{9D8B030D-6E8A-4147-A177-3AD203B41FA5}">
                      <a16:colId xmlns:a16="http://schemas.microsoft.com/office/drawing/2014/main" val="2794437740"/>
                    </a:ext>
                  </a:extLst>
                </a:gridCol>
                <a:gridCol w="1867845">
                  <a:extLst>
                    <a:ext uri="{9D8B030D-6E8A-4147-A177-3AD203B41FA5}">
                      <a16:colId xmlns:a16="http://schemas.microsoft.com/office/drawing/2014/main" val="2274958450"/>
                    </a:ext>
                  </a:extLst>
                </a:gridCol>
              </a:tblGrid>
              <a:tr h="0">
                <a:tc rowSpan="2" gridSpan="2">
                  <a:txBody>
                    <a:bodyPr/>
                    <a:lstStyle/>
                    <a:p>
                      <a:pPr indent="450215" algn="just">
                        <a:spcAft>
                          <a:spcPts val="0"/>
                        </a:spcAft>
                      </a:pPr>
                      <a:r>
                        <a:rPr lang="fr-FR" sz="1200">
                          <a:effectLst/>
                        </a:rPr>
                        <a:t>Matrice gains pertes</a:t>
                      </a:r>
                      <a:endParaRPr lang="fr-FR"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rowSpan="2" hMerge="1">
                  <a:txBody>
                    <a:bodyPr/>
                    <a:lstStyle/>
                    <a:p>
                      <a:endParaRPr lang="fr-FR"/>
                    </a:p>
                  </a:txBody>
                  <a:tcPr/>
                </a:tc>
                <a:tc gridSpan="2">
                  <a:txBody>
                    <a:bodyPr/>
                    <a:lstStyle/>
                    <a:p>
                      <a:pPr indent="450215" algn="ctr">
                        <a:spcAft>
                          <a:spcPts val="0"/>
                        </a:spcAft>
                      </a:pPr>
                      <a:r>
                        <a:rPr lang="fr-FR" sz="1200">
                          <a:effectLst/>
                        </a:rPr>
                        <a:t>Airbus</a:t>
                      </a:r>
                      <a:endParaRPr lang="fr-FR"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hMerge="1">
                  <a:txBody>
                    <a:bodyPr/>
                    <a:lstStyle/>
                    <a:p>
                      <a:endParaRPr lang="fr-FR"/>
                    </a:p>
                  </a:txBody>
                  <a:tcPr/>
                </a:tc>
                <a:extLst>
                  <a:ext uri="{0D108BD9-81ED-4DB2-BD59-A6C34878D82A}">
                    <a16:rowId xmlns:a16="http://schemas.microsoft.com/office/drawing/2014/main" val="1666174454"/>
                  </a:ext>
                </a:extLst>
              </a:tr>
              <a:tr h="0">
                <a:tc gridSpan="2" vMerge="1">
                  <a:txBody>
                    <a:bodyPr/>
                    <a:lstStyle/>
                    <a:p>
                      <a:endParaRPr lang="fr-FR"/>
                    </a:p>
                  </a:txBody>
                  <a:tcPr/>
                </a:tc>
                <a:tc hMerge="1" vMerge="1">
                  <a:txBody>
                    <a:bodyPr/>
                    <a:lstStyle/>
                    <a:p>
                      <a:endParaRPr lang="fr-FR"/>
                    </a:p>
                  </a:txBody>
                  <a:tcPr/>
                </a:tc>
                <a:tc>
                  <a:txBody>
                    <a:bodyPr/>
                    <a:lstStyle/>
                    <a:p>
                      <a:pPr indent="450215" algn="just">
                        <a:spcAft>
                          <a:spcPts val="0"/>
                        </a:spcAft>
                      </a:pPr>
                      <a:r>
                        <a:rPr lang="fr-FR" sz="1200">
                          <a:effectLst/>
                        </a:rPr>
                        <a:t>entre</a:t>
                      </a:r>
                      <a:endParaRPr lang="fr-FR"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indent="450215" algn="just">
                        <a:spcAft>
                          <a:spcPts val="0"/>
                        </a:spcAft>
                      </a:pPr>
                      <a:r>
                        <a:rPr lang="fr-FR" sz="1200">
                          <a:effectLst/>
                        </a:rPr>
                        <a:t>n’entre pas</a:t>
                      </a:r>
                      <a:endParaRPr lang="fr-FR"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19817059"/>
                  </a:ext>
                </a:extLst>
              </a:tr>
              <a:tr h="0">
                <a:tc rowSpan="2">
                  <a:txBody>
                    <a:bodyPr/>
                    <a:lstStyle/>
                    <a:p>
                      <a:pPr indent="450215" algn="ctr">
                        <a:spcAft>
                          <a:spcPts val="0"/>
                        </a:spcAft>
                      </a:pPr>
                      <a:r>
                        <a:rPr lang="fr-FR" sz="1200">
                          <a:effectLst/>
                        </a:rPr>
                        <a:t>Boeing</a:t>
                      </a:r>
                      <a:endParaRPr lang="fr-FR"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indent="450215" algn="just">
                        <a:spcAft>
                          <a:spcPts val="0"/>
                        </a:spcAft>
                      </a:pPr>
                      <a:r>
                        <a:rPr lang="fr-FR" sz="1200">
                          <a:effectLst/>
                        </a:rPr>
                        <a:t>entre</a:t>
                      </a:r>
                      <a:endParaRPr lang="fr-FR"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indent="450215" algn="just">
                        <a:spcAft>
                          <a:spcPts val="0"/>
                        </a:spcAft>
                      </a:pPr>
                      <a:r>
                        <a:rPr lang="fr-FR" sz="1200">
                          <a:effectLst/>
                        </a:rPr>
                        <a:t>(-5, -5)</a:t>
                      </a:r>
                      <a:endParaRPr lang="fr-FR"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indent="450215" algn="just">
                        <a:spcAft>
                          <a:spcPts val="0"/>
                        </a:spcAft>
                      </a:pPr>
                      <a:r>
                        <a:rPr lang="fr-FR" sz="1200">
                          <a:effectLst/>
                        </a:rPr>
                        <a:t>(100, 0)</a:t>
                      </a:r>
                      <a:endParaRPr lang="fr-FR"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90911124"/>
                  </a:ext>
                </a:extLst>
              </a:tr>
              <a:tr h="0">
                <a:tc vMerge="1">
                  <a:txBody>
                    <a:bodyPr/>
                    <a:lstStyle/>
                    <a:p>
                      <a:endParaRPr lang="fr-FR"/>
                    </a:p>
                  </a:txBody>
                  <a:tcPr/>
                </a:tc>
                <a:tc>
                  <a:txBody>
                    <a:bodyPr/>
                    <a:lstStyle/>
                    <a:p>
                      <a:pPr indent="450215" algn="just">
                        <a:spcAft>
                          <a:spcPts val="0"/>
                        </a:spcAft>
                      </a:pPr>
                      <a:r>
                        <a:rPr lang="fr-FR" sz="1200">
                          <a:effectLst/>
                        </a:rPr>
                        <a:t>n’entre pas</a:t>
                      </a:r>
                      <a:endParaRPr lang="fr-FR"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indent="450215" algn="just">
                        <a:spcAft>
                          <a:spcPts val="0"/>
                        </a:spcAft>
                      </a:pPr>
                      <a:r>
                        <a:rPr lang="fr-FR" sz="1200">
                          <a:effectLst/>
                        </a:rPr>
                        <a:t>(0, 100)</a:t>
                      </a:r>
                      <a:endParaRPr lang="fr-FR"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indent="450215" algn="just">
                        <a:spcAft>
                          <a:spcPts val="0"/>
                        </a:spcAft>
                      </a:pPr>
                      <a:r>
                        <a:rPr lang="fr-FR" sz="1200" dirty="0">
                          <a:effectLst/>
                        </a:rPr>
                        <a:t>(0, 0)</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00408502"/>
                  </a:ext>
                </a:extLst>
              </a:tr>
            </a:tbl>
          </a:graphicData>
        </a:graphic>
      </p:graphicFrame>
      <p:sp>
        <p:nvSpPr>
          <p:cNvPr id="5" name="Rectangle 4">
            <a:extLst>
              <a:ext uri="{FF2B5EF4-FFF2-40B4-BE49-F238E27FC236}">
                <a16:creationId xmlns:a16="http://schemas.microsoft.com/office/drawing/2014/main" id="{8139C302-38F7-4062-917E-E7E1396EAC6F}"/>
              </a:ext>
            </a:extLst>
          </p:cNvPr>
          <p:cNvSpPr/>
          <p:nvPr/>
        </p:nvSpPr>
        <p:spPr>
          <a:xfrm>
            <a:off x="395536" y="476672"/>
            <a:ext cx="8640960" cy="646331"/>
          </a:xfrm>
          <a:prstGeom prst="rect">
            <a:avLst/>
          </a:prstGeom>
        </p:spPr>
        <p:txBody>
          <a:bodyPr wrap="square">
            <a:spAutoFit/>
          </a:bodyPr>
          <a:lstStyle/>
          <a:p>
            <a:pPr indent="450215" algn="just">
              <a:spcAft>
                <a:spcPts val="0"/>
              </a:spcAft>
            </a:pPr>
            <a:r>
              <a:rPr lang="fr-FR" dirty="0">
                <a:latin typeface="Times New Roman" panose="02020603050405020304" pitchFamily="18" charset="0"/>
                <a:ea typeface="Calibri" panose="020F0502020204030204" pitchFamily="34" charset="0"/>
              </a:rPr>
              <a:t>Soit la situation suivante modélisant les conséquences des choix stratégiques des entreprises fabricant des avions Airbus et Boeing sur le marché d’un nouveau type d’avion :</a:t>
            </a:r>
          </a:p>
        </p:txBody>
      </p:sp>
      <p:sp>
        <p:nvSpPr>
          <p:cNvPr id="6" name="Rectangle 5">
            <a:extLst>
              <a:ext uri="{FF2B5EF4-FFF2-40B4-BE49-F238E27FC236}">
                <a16:creationId xmlns:a16="http://schemas.microsoft.com/office/drawing/2014/main" id="{A60BF8B8-1D24-45C1-B537-A429DCEEB009}"/>
              </a:ext>
            </a:extLst>
          </p:cNvPr>
          <p:cNvSpPr/>
          <p:nvPr/>
        </p:nvSpPr>
        <p:spPr>
          <a:xfrm>
            <a:off x="129928" y="2413337"/>
            <a:ext cx="9036496" cy="2031325"/>
          </a:xfrm>
          <a:prstGeom prst="rect">
            <a:avLst/>
          </a:prstGeom>
        </p:spPr>
        <p:txBody>
          <a:bodyPr wrap="square">
            <a:spAutoFit/>
          </a:bodyPr>
          <a:lstStyle/>
          <a:p>
            <a:pPr indent="450215" algn="just">
              <a:spcAft>
                <a:spcPts val="0"/>
              </a:spcAft>
            </a:pPr>
            <a:r>
              <a:rPr lang="fr-FR" dirty="0">
                <a:latin typeface="Times New Roman" panose="02020603050405020304" pitchFamily="18" charset="0"/>
                <a:ea typeface="Calibri" panose="020F0502020204030204" pitchFamily="34" charset="0"/>
              </a:rPr>
              <a:t>1) Expliquer en quelques phrases, ce qui peut arriver dans cette situation si les entreprises minimisent leurs risques et en quoi cette solution n’est pas efficace économiquement. (</a:t>
            </a:r>
            <a:r>
              <a:rPr lang="fr-FR" i="1" dirty="0">
                <a:latin typeface="Times New Roman" panose="02020603050405020304" pitchFamily="18" charset="0"/>
                <a:ea typeface="Calibri" panose="020F0502020204030204" pitchFamily="34" charset="0"/>
              </a:rPr>
              <a:t>6 points</a:t>
            </a:r>
            <a:r>
              <a:rPr lang="fr-FR" dirty="0">
                <a:latin typeface="Times New Roman" panose="02020603050405020304" pitchFamily="18" charset="0"/>
                <a:ea typeface="Calibri" panose="020F0502020204030204" pitchFamily="34" charset="0"/>
              </a:rPr>
              <a:t>)</a:t>
            </a:r>
          </a:p>
          <a:p>
            <a:pPr indent="450215" algn="just">
              <a:spcAft>
                <a:spcPts val="0"/>
              </a:spcAft>
            </a:pPr>
            <a:r>
              <a:rPr lang="fr-FR" dirty="0">
                <a:latin typeface="Times New Roman" panose="02020603050405020304" pitchFamily="18" charset="0"/>
                <a:ea typeface="Calibri" panose="020F0502020204030204" pitchFamily="34" charset="0"/>
              </a:rPr>
              <a:t> </a:t>
            </a:r>
          </a:p>
          <a:p>
            <a:pPr indent="450215" algn="just">
              <a:spcAft>
                <a:spcPts val="0"/>
              </a:spcAft>
            </a:pPr>
            <a:r>
              <a:rPr lang="fr-FR" dirty="0">
                <a:latin typeface="Times New Roman" panose="02020603050405020304" pitchFamily="18" charset="0"/>
                <a:ea typeface="Calibri" panose="020F0502020204030204" pitchFamily="34" charset="0"/>
              </a:rPr>
              <a:t>Aucune des deux entreprises n’entre sur le marché parce qu’il y a un risque de perte en entrant si l’autre entreprise entre aussi.</a:t>
            </a:r>
          </a:p>
          <a:p>
            <a:pPr indent="450215" algn="just">
              <a:spcAft>
                <a:spcPts val="0"/>
              </a:spcAft>
            </a:pPr>
            <a:r>
              <a:rPr lang="fr-FR" dirty="0">
                <a:latin typeface="Times New Roman" panose="02020603050405020304" pitchFamily="18" charset="0"/>
                <a:ea typeface="Calibri" panose="020F0502020204030204" pitchFamily="34" charset="0"/>
              </a:rPr>
              <a:t>La solution n’est pas satisfaisante parce qu’il existe un marché où une demande n’est pas satisfaite.</a:t>
            </a:r>
          </a:p>
        </p:txBody>
      </p:sp>
    </p:spTree>
    <p:extLst>
      <p:ext uri="{BB962C8B-B14F-4D97-AF65-F5344CB8AC3E}">
        <p14:creationId xmlns:p14="http://schemas.microsoft.com/office/powerpoint/2010/main" val="3835685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Autofit/>
          </a:bodyPr>
          <a:lstStyle/>
          <a:p>
            <a:r>
              <a:rPr lang="fr-FR" sz="2400" b="1" dirty="0"/>
              <a:t>Le recours à des politiques gouvernementales en situation de concurrence imparfaite.</a:t>
            </a:r>
            <a:endParaRPr lang="fr-FR" sz="2400" dirty="0"/>
          </a:p>
        </p:txBody>
      </p:sp>
      <p:sp>
        <p:nvSpPr>
          <p:cNvPr id="4" name="Rectangle 3">
            <a:extLst>
              <a:ext uri="{FF2B5EF4-FFF2-40B4-BE49-F238E27FC236}">
                <a16:creationId xmlns:a16="http://schemas.microsoft.com/office/drawing/2014/main" id="{BF65DC42-52C5-4AF8-BDE6-93A3F6BC687F}"/>
              </a:ext>
            </a:extLst>
          </p:cNvPr>
          <p:cNvSpPr/>
          <p:nvPr/>
        </p:nvSpPr>
        <p:spPr>
          <a:xfrm>
            <a:off x="323528" y="548680"/>
            <a:ext cx="8712968" cy="1200329"/>
          </a:xfrm>
          <a:prstGeom prst="rect">
            <a:avLst/>
          </a:prstGeom>
        </p:spPr>
        <p:txBody>
          <a:bodyPr wrap="square">
            <a:spAutoFit/>
          </a:bodyPr>
          <a:lstStyle/>
          <a:p>
            <a:r>
              <a:rPr lang="fr-FR" dirty="0">
                <a:latin typeface="Times New Roman" panose="02020603050405020304" pitchFamily="18" charset="0"/>
                <a:ea typeface="Calibri" panose="020F0502020204030204" pitchFamily="34" charset="0"/>
              </a:rPr>
              <a:t>2) Selon l’analyse de </a:t>
            </a:r>
            <a:r>
              <a:rPr lang="fr-FR" dirty="0" err="1">
                <a:latin typeface="Times New Roman" panose="02020603050405020304" pitchFamily="18" charset="0"/>
                <a:ea typeface="Calibri" panose="020F0502020204030204" pitchFamily="34" charset="0"/>
              </a:rPr>
              <a:t>Brander</a:t>
            </a:r>
            <a:r>
              <a:rPr lang="fr-FR" dirty="0">
                <a:latin typeface="Times New Roman" panose="02020603050405020304" pitchFamily="18" charset="0"/>
                <a:ea typeface="Calibri" panose="020F0502020204030204" pitchFamily="34" charset="0"/>
              </a:rPr>
              <a:t>/Spencer, que se passerait-il si les gouvernements européens accordaient une subvention de 10 ? Complétez la matrice suivante et expliquez en quelques phrases ce que pourrait permettre cette subvention si l’on suivait les arguments de </a:t>
            </a:r>
            <a:r>
              <a:rPr lang="fr-FR" dirty="0" err="1">
                <a:latin typeface="Times New Roman" panose="02020603050405020304" pitchFamily="18" charset="0"/>
                <a:ea typeface="Calibri" panose="020F0502020204030204" pitchFamily="34" charset="0"/>
              </a:rPr>
              <a:t>Brander</a:t>
            </a:r>
            <a:r>
              <a:rPr lang="fr-FR" dirty="0">
                <a:latin typeface="Times New Roman" panose="02020603050405020304" pitchFamily="18" charset="0"/>
                <a:ea typeface="Calibri" panose="020F0502020204030204" pitchFamily="34" charset="0"/>
              </a:rPr>
              <a:t>/Spencer : (8 Points)</a:t>
            </a:r>
            <a:endParaRPr lang="fr-FR" dirty="0"/>
          </a:p>
        </p:txBody>
      </p:sp>
      <p:graphicFrame>
        <p:nvGraphicFramePr>
          <p:cNvPr id="5" name="Tableau 4">
            <a:extLst>
              <a:ext uri="{FF2B5EF4-FFF2-40B4-BE49-F238E27FC236}">
                <a16:creationId xmlns:a16="http://schemas.microsoft.com/office/drawing/2014/main" id="{E31FBCE9-43BC-4C19-97F3-81EEE60383AA}"/>
              </a:ext>
            </a:extLst>
          </p:cNvPr>
          <p:cNvGraphicFramePr>
            <a:graphicFrameLocks noGrp="1"/>
          </p:cNvGraphicFramePr>
          <p:nvPr>
            <p:extLst>
              <p:ext uri="{D42A27DB-BD31-4B8C-83A1-F6EECF244321}">
                <p14:modId xmlns:p14="http://schemas.microsoft.com/office/powerpoint/2010/main" val="77176875"/>
              </p:ext>
            </p:extLst>
          </p:nvPr>
        </p:nvGraphicFramePr>
        <p:xfrm>
          <a:off x="539552" y="1782553"/>
          <a:ext cx="7543800" cy="731520"/>
        </p:xfrm>
        <a:graphic>
          <a:graphicData uri="http://schemas.openxmlformats.org/drawingml/2006/table">
            <a:tbl>
              <a:tblPr firstRow="1" firstCol="1" bandRow="1">
                <a:tableStyleId>{5C22544A-7EE6-4342-B048-85BDC9FD1C3A}</a:tableStyleId>
              </a:tblPr>
              <a:tblGrid>
                <a:gridCol w="1891985">
                  <a:extLst>
                    <a:ext uri="{9D8B030D-6E8A-4147-A177-3AD203B41FA5}">
                      <a16:colId xmlns:a16="http://schemas.microsoft.com/office/drawing/2014/main" val="1220110443"/>
                    </a:ext>
                  </a:extLst>
                </a:gridCol>
                <a:gridCol w="1891985">
                  <a:extLst>
                    <a:ext uri="{9D8B030D-6E8A-4147-A177-3AD203B41FA5}">
                      <a16:colId xmlns:a16="http://schemas.microsoft.com/office/drawing/2014/main" val="2005941011"/>
                    </a:ext>
                  </a:extLst>
                </a:gridCol>
                <a:gridCol w="1891985">
                  <a:extLst>
                    <a:ext uri="{9D8B030D-6E8A-4147-A177-3AD203B41FA5}">
                      <a16:colId xmlns:a16="http://schemas.microsoft.com/office/drawing/2014/main" val="796399479"/>
                    </a:ext>
                  </a:extLst>
                </a:gridCol>
                <a:gridCol w="1867845">
                  <a:extLst>
                    <a:ext uri="{9D8B030D-6E8A-4147-A177-3AD203B41FA5}">
                      <a16:colId xmlns:a16="http://schemas.microsoft.com/office/drawing/2014/main" val="1323215304"/>
                    </a:ext>
                  </a:extLst>
                </a:gridCol>
              </a:tblGrid>
              <a:tr h="0">
                <a:tc rowSpan="2" gridSpan="2">
                  <a:txBody>
                    <a:bodyPr/>
                    <a:lstStyle/>
                    <a:p>
                      <a:pPr indent="450215" algn="just">
                        <a:spcAft>
                          <a:spcPts val="0"/>
                        </a:spcAft>
                      </a:pPr>
                      <a:r>
                        <a:rPr lang="fr-FR" sz="1200">
                          <a:effectLst/>
                        </a:rPr>
                        <a:t>Matrice gains pertes</a:t>
                      </a:r>
                      <a:endParaRPr lang="fr-FR"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rowSpan="2" hMerge="1">
                  <a:txBody>
                    <a:bodyPr/>
                    <a:lstStyle/>
                    <a:p>
                      <a:endParaRPr lang="fr-FR"/>
                    </a:p>
                  </a:txBody>
                  <a:tcPr/>
                </a:tc>
                <a:tc gridSpan="2">
                  <a:txBody>
                    <a:bodyPr/>
                    <a:lstStyle/>
                    <a:p>
                      <a:pPr indent="450215" algn="ctr">
                        <a:spcAft>
                          <a:spcPts val="0"/>
                        </a:spcAft>
                      </a:pPr>
                      <a:r>
                        <a:rPr lang="fr-FR" sz="1200">
                          <a:effectLst/>
                        </a:rPr>
                        <a:t>Airbus</a:t>
                      </a:r>
                      <a:endParaRPr lang="fr-FR"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hMerge="1">
                  <a:txBody>
                    <a:bodyPr/>
                    <a:lstStyle/>
                    <a:p>
                      <a:endParaRPr lang="fr-FR"/>
                    </a:p>
                  </a:txBody>
                  <a:tcPr/>
                </a:tc>
                <a:extLst>
                  <a:ext uri="{0D108BD9-81ED-4DB2-BD59-A6C34878D82A}">
                    <a16:rowId xmlns:a16="http://schemas.microsoft.com/office/drawing/2014/main" val="335633705"/>
                  </a:ext>
                </a:extLst>
              </a:tr>
              <a:tr h="0">
                <a:tc gridSpan="2" vMerge="1">
                  <a:txBody>
                    <a:bodyPr/>
                    <a:lstStyle/>
                    <a:p>
                      <a:endParaRPr lang="fr-FR"/>
                    </a:p>
                  </a:txBody>
                  <a:tcPr/>
                </a:tc>
                <a:tc hMerge="1" vMerge="1">
                  <a:txBody>
                    <a:bodyPr/>
                    <a:lstStyle/>
                    <a:p>
                      <a:endParaRPr lang="fr-FR"/>
                    </a:p>
                  </a:txBody>
                  <a:tcPr/>
                </a:tc>
                <a:tc>
                  <a:txBody>
                    <a:bodyPr/>
                    <a:lstStyle/>
                    <a:p>
                      <a:pPr indent="450215" algn="just">
                        <a:spcAft>
                          <a:spcPts val="0"/>
                        </a:spcAft>
                      </a:pPr>
                      <a:r>
                        <a:rPr lang="fr-FR" sz="1200">
                          <a:effectLst/>
                        </a:rPr>
                        <a:t>entre</a:t>
                      </a:r>
                      <a:endParaRPr lang="fr-FR"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indent="450215" algn="just">
                        <a:spcAft>
                          <a:spcPts val="0"/>
                        </a:spcAft>
                      </a:pPr>
                      <a:r>
                        <a:rPr lang="fr-FR" sz="1200">
                          <a:effectLst/>
                        </a:rPr>
                        <a:t>n’entre pas</a:t>
                      </a:r>
                      <a:endParaRPr lang="fr-FR"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55759298"/>
                  </a:ext>
                </a:extLst>
              </a:tr>
              <a:tr h="0">
                <a:tc rowSpan="2">
                  <a:txBody>
                    <a:bodyPr/>
                    <a:lstStyle/>
                    <a:p>
                      <a:pPr indent="450215" algn="ctr">
                        <a:spcAft>
                          <a:spcPts val="0"/>
                        </a:spcAft>
                      </a:pPr>
                      <a:r>
                        <a:rPr lang="fr-FR" sz="1200">
                          <a:effectLst/>
                        </a:rPr>
                        <a:t>Boeing</a:t>
                      </a:r>
                      <a:endParaRPr lang="fr-FR"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indent="450215" algn="just">
                        <a:spcAft>
                          <a:spcPts val="0"/>
                        </a:spcAft>
                      </a:pPr>
                      <a:r>
                        <a:rPr lang="fr-FR" sz="1200">
                          <a:effectLst/>
                        </a:rPr>
                        <a:t>entre</a:t>
                      </a:r>
                      <a:endParaRPr lang="fr-FR"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indent="450215" algn="just">
                        <a:spcAft>
                          <a:spcPts val="0"/>
                        </a:spcAft>
                      </a:pPr>
                      <a:r>
                        <a:rPr lang="fr-FR" sz="1200">
                          <a:effectLst/>
                        </a:rPr>
                        <a:t>(-5, 5)</a:t>
                      </a:r>
                      <a:endParaRPr lang="fr-FR"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indent="450215" algn="just">
                        <a:spcAft>
                          <a:spcPts val="0"/>
                        </a:spcAft>
                      </a:pPr>
                      <a:r>
                        <a:rPr lang="fr-FR" sz="1200">
                          <a:effectLst/>
                        </a:rPr>
                        <a:t>(100, 0)</a:t>
                      </a:r>
                      <a:endParaRPr lang="fr-FR"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0655682"/>
                  </a:ext>
                </a:extLst>
              </a:tr>
              <a:tr h="0">
                <a:tc vMerge="1">
                  <a:txBody>
                    <a:bodyPr/>
                    <a:lstStyle/>
                    <a:p>
                      <a:endParaRPr lang="fr-FR"/>
                    </a:p>
                  </a:txBody>
                  <a:tcPr/>
                </a:tc>
                <a:tc>
                  <a:txBody>
                    <a:bodyPr/>
                    <a:lstStyle/>
                    <a:p>
                      <a:pPr indent="450215" algn="just">
                        <a:spcAft>
                          <a:spcPts val="0"/>
                        </a:spcAft>
                      </a:pPr>
                      <a:r>
                        <a:rPr lang="fr-FR" sz="1200">
                          <a:effectLst/>
                        </a:rPr>
                        <a:t>n’entre pas</a:t>
                      </a:r>
                      <a:endParaRPr lang="fr-FR"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indent="450215" algn="just">
                        <a:spcAft>
                          <a:spcPts val="0"/>
                        </a:spcAft>
                      </a:pPr>
                      <a:r>
                        <a:rPr lang="fr-FR" sz="1200">
                          <a:effectLst/>
                        </a:rPr>
                        <a:t>(0, 110)</a:t>
                      </a:r>
                      <a:endParaRPr lang="fr-FR"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indent="450215" algn="just">
                        <a:spcAft>
                          <a:spcPts val="0"/>
                        </a:spcAft>
                      </a:pPr>
                      <a:r>
                        <a:rPr lang="fr-FR" sz="1200" dirty="0">
                          <a:effectLst/>
                        </a:rPr>
                        <a:t>(0, 0)</a:t>
                      </a:r>
                      <a:endParaRPr lang="fr-F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27618251"/>
                  </a:ext>
                </a:extLst>
              </a:tr>
            </a:tbl>
          </a:graphicData>
        </a:graphic>
      </p:graphicFrame>
      <p:sp>
        <p:nvSpPr>
          <p:cNvPr id="6" name="Rectangle 5">
            <a:extLst>
              <a:ext uri="{FF2B5EF4-FFF2-40B4-BE49-F238E27FC236}">
                <a16:creationId xmlns:a16="http://schemas.microsoft.com/office/drawing/2014/main" id="{6AB86FB0-BE95-4DCD-ACF1-E858C90B3DAC}"/>
              </a:ext>
            </a:extLst>
          </p:cNvPr>
          <p:cNvSpPr/>
          <p:nvPr/>
        </p:nvSpPr>
        <p:spPr>
          <a:xfrm>
            <a:off x="113160" y="2561745"/>
            <a:ext cx="8928992" cy="2308324"/>
          </a:xfrm>
          <a:prstGeom prst="rect">
            <a:avLst/>
          </a:prstGeom>
        </p:spPr>
        <p:txBody>
          <a:bodyPr wrap="square">
            <a:spAutoFit/>
          </a:bodyPr>
          <a:lstStyle/>
          <a:p>
            <a:pPr indent="450215" algn="just">
              <a:spcAft>
                <a:spcPts val="0"/>
              </a:spcAft>
            </a:pPr>
            <a:r>
              <a:rPr lang="fr-FR" dirty="0">
                <a:latin typeface="Times New Roman" panose="02020603050405020304" pitchFamily="18" charset="0"/>
                <a:ea typeface="Calibri" panose="020F0502020204030204" pitchFamily="34" charset="0"/>
              </a:rPr>
              <a:t>Si l’Union européenne subventionne Airbus, alors Airbus a une stratégie dominante puisque quel que soit la décision de Boeing elle a toujours intérêt à entrer sur le marché. Comme Boeing sait qu’Airbus va entrer sur le marché, elle sait qu’elle n’a pas intérêt à y entrer elle-même. La solution devient Airbus entre et Boeing n’entre pas.</a:t>
            </a:r>
          </a:p>
          <a:p>
            <a:pPr indent="450215" algn="just">
              <a:spcAft>
                <a:spcPts val="0"/>
              </a:spcAft>
            </a:pPr>
            <a:r>
              <a:rPr lang="fr-FR" dirty="0">
                <a:latin typeface="Times New Roman" panose="02020603050405020304" pitchFamily="18" charset="0"/>
                <a:ea typeface="Calibri" panose="020F0502020204030204" pitchFamily="34" charset="0"/>
              </a:rPr>
              <a:t>La subvention donne une solution meilleure que l’absence de subvention puisque la demande peut être satisfaite et que l’entreprise rentabilise son investissement.</a:t>
            </a:r>
          </a:p>
          <a:p>
            <a:r>
              <a:rPr lang="fr-FR" dirty="0">
                <a:latin typeface="Times New Roman" panose="02020603050405020304" pitchFamily="18" charset="0"/>
                <a:ea typeface="Calibri" panose="020F0502020204030204" pitchFamily="34" charset="0"/>
              </a:rPr>
              <a:t>De plus la subvention de 10 peut être récupérée en imposant les bénéfices de 110 réalisés par Airbus. </a:t>
            </a:r>
            <a:endParaRPr lang="fr-FR" dirty="0"/>
          </a:p>
        </p:txBody>
      </p:sp>
    </p:spTree>
    <p:extLst>
      <p:ext uri="{BB962C8B-B14F-4D97-AF65-F5344CB8AC3E}">
        <p14:creationId xmlns:p14="http://schemas.microsoft.com/office/powerpoint/2010/main" val="3835685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Autofit/>
          </a:bodyPr>
          <a:lstStyle/>
          <a:p>
            <a:r>
              <a:rPr lang="fr-FR" sz="2400" b="1" dirty="0"/>
              <a:t>Le recours à des politiques gouvernementales en situation de concurrence imparfaite.</a:t>
            </a:r>
            <a:endParaRPr lang="fr-FR" sz="2400" dirty="0"/>
          </a:p>
        </p:txBody>
      </p:sp>
      <p:sp>
        <p:nvSpPr>
          <p:cNvPr id="4" name="Rectangle 3">
            <a:extLst>
              <a:ext uri="{FF2B5EF4-FFF2-40B4-BE49-F238E27FC236}">
                <a16:creationId xmlns:a16="http://schemas.microsoft.com/office/drawing/2014/main" id="{0C300100-D46A-4EAF-8C0E-9C8184EDB6E4}"/>
              </a:ext>
            </a:extLst>
          </p:cNvPr>
          <p:cNvSpPr/>
          <p:nvPr/>
        </p:nvSpPr>
        <p:spPr>
          <a:xfrm>
            <a:off x="197096" y="669856"/>
            <a:ext cx="8964488" cy="4616648"/>
          </a:xfrm>
          <a:prstGeom prst="rect">
            <a:avLst/>
          </a:prstGeom>
        </p:spPr>
        <p:txBody>
          <a:bodyPr wrap="square">
            <a:spAutoFit/>
          </a:bodyPr>
          <a:lstStyle/>
          <a:p>
            <a:pPr indent="450215" algn="just">
              <a:spcAft>
                <a:spcPts val="0"/>
              </a:spcAft>
            </a:pPr>
            <a:r>
              <a:rPr lang="fr-FR" sz="1600" dirty="0">
                <a:latin typeface="Times New Roman" panose="02020603050405020304" pitchFamily="18" charset="0"/>
                <a:ea typeface="Calibri" panose="020F0502020204030204" pitchFamily="34" charset="0"/>
              </a:rPr>
              <a:t>3) Quelles sont les raisons qui ont poussé Krugman à refuser l’analyse de </a:t>
            </a:r>
            <a:r>
              <a:rPr lang="fr-FR" sz="1600" dirty="0" err="1">
                <a:latin typeface="Times New Roman" panose="02020603050405020304" pitchFamily="18" charset="0"/>
                <a:ea typeface="Calibri" panose="020F0502020204030204" pitchFamily="34" charset="0"/>
              </a:rPr>
              <a:t>Brander</a:t>
            </a:r>
            <a:r>
              <a:rPr lang="fr-FR" sz="1600" dirty="0">
                <a:latin typeface="Times New Roman" panose="02020603050405020304" pitchFamily="18" charset="0"/>
                <a:ea typeface="Calibri" panose="020F0502020204030204" pitchFamily="34" charset="0"/>
              </a:rPr>
              <a:t>/Spencer ? (</a:t>
            </a:r>
            <a:r>
              <a:rPr lang="fr-FR" sz="1600" i="1" dirty="0">
                <a:latin typeface="Times New Roman" panose="02020603050405020304" pitchFamily="18" charset="0"/>
                <a:ea typeface="Calibri" panose="020F0502020204030204" pitchFamily="34" charset="0"/>
              </a:rPr>
              <a:t>6 points</a:t>
            </a:r>
            <a:r>
              <a:rPr lang="fr-FR" sz="1600" dirty="0">
                <a:latin typeface="Times New Roman" panose="02020603050405020304" pitchFamily="18" charset="0"/>
                <a:ea typeface="Calibri" panose="020F0502020204030204" pitchFamily="34" charset="0"/>
              </a:rPr>
              <a:t>)</a:t>
            </a:r>
          </a:p>
          <a:p>
            <a:pPr indent="450215" algn="just">
              <a:spcAft>
                <a:spcPts val="0"/>
              </a:spcAft>
            </a:pPr>
            <a:r>
              <a:rPr lang="fr-FR" sz="2800" dirty="0">
                <a:latin typeface="Times New Roman" panose="02020603050405020304" pitchFamily="18" charset="0"/>
                <a:ea typeface="Calibri" panose="020F0502020204030204" pitchFamily="34" charset="0"/>
              </a:rPr>
              <a:t> </a:t>
            </a:r>
            <a:r>
              <a:rPr lang="fr-FR" dirty="0">
                <a:latin typeface="Times New Roman" panose="02020603050405020304" pitchFamily="18" charset="0"/>
                <a:ea typeface="Calibri" panose="020F0502020204030204" pitchFamily="34" charset="0"/>
              </a:rPr>
              <a:t>Les raisons portent le caractère extrêmement restrictif des hypothèses du modèle </a:t>
            </a:r>
            <a:r>
              <a:rPr lang="fr-FR" dirty="0" err="1">
                <a:latin typeface="Times New Roman" panose="02020603050405020304" pitchFamily="18" charset="0"/>
                <a:ea typeface="Calibri" panose="020F0502020204030204" pitchFamily="34" charset="0"/>
              </a:rPr>
              <a:t>Brander</a:t>
            </a:r>
            <a:r>
              <a:rPr lang="fr-FR" dirty="0">
                <a:latin typeface="Times New Roman" panose="02020603050405020304" pitchFamily="18" charset="0"/>
                <a:ea typeface="Calibri" panose="020F0502020204030204" pitchFamily="34" charset="0"/>
              </a:rPr>
              <a:t>/Spencer :</a:t>
            </a:r>
            <a:endParaRPr lang="fr-FR" sz="2800" dirty="0">
              <a:latin typeface="Times New Roman" panose="02020603050405020304" pitchFamily="18" charset="0"/>
              <a:ea typeface="Calibri" panose="020F0502020204030204" pitchFamily="34" charset="0"/>
            </a:endParaRPr>
          </a:p>
          <a:p>
            <a:pPr indent="450215" algn="just">
              <a:spcAft>
                <a:spcPts val="0"/>
              </a:spcAft>
            </a:pPr>
            <a:r>
              <a:rPr lang="fr-FR" dirty="0">
                <a:latin typeface="Times New Roman" panose="02020603050405020304" pitchFamily="18" charset="0"/>
                <a:ea typeface="Calibri" panose="020F0502020204030204" pitchFamily="34" charset="0"/>
              </a:rPr>
              <a:t>1) Si les Etats-Unis subventionnent aussi Boeing. Avec une subvention du même montant qu’Airbus, les deux entreprises entrent sur le marché mais les bénéfices qu’elles réalisent sont inférieurs aux montants des subventions.</a:t>
            </a:r>
          </a:p>
          <a:p>
            <a:pPr indent="450215" algn="just">
              <a:spcAft>
                <a:spcPts val="0"/>
              </a:spcAft>
            </a:pPr>
            <a:r>
              <a:rPr lang="fr-FR" dirty="0">
                <a:latin typeface="Times New Roman" panose="02020603050405020304" pitchFamily="18" charset="0"/>
                <a:ea typeface="Calibri" panose="020F0502020204030204" pitchFamily="34" charset="0"/>
              </a:rPr>
              <a:t>2) L’hypothèse d’un partage du marché entre les deux entreprises peut être fausse. Notamment une des ceux entreprises peut avoir des avantages technologiques, ou une image de marque qui lui donnera un avantage sur le marché.</a:t>
            </a:r>
          </a:p>
          <a:p>
            <a:pPr indent="450215" algn="just">
              <a:spcAft>
                <a:spcPts val="0"/>
              </a:spcAft>
            </a:pPr>
            <a:r>
              <a:rPr lang="fr-FR" dirty="0">
                <a:latin typeface="Times New Roman" panose="02020603050405020304" pitchFamily="18" charset="0"/>
                <a:ea typeface="Calibri" panose="020F0502020204030204" pitchFamily="34" charset="0"/>
              </a:rPr>
              <a:t>3) Rien n’indique que dans la réalité les deux entreprises prennent en même temps leurs décisions. Dès lors le </a:t>
            </a:r>
            <a:r>
              <a:rPr lang="fr-FR" i="1" dirty="0">
                <a:latin typeface="Times New Roman" panose="02020603050405020304" pitchFamily="18" charset="0"/>
                <a:ea typeface="Calibri" panose="020F0502020204030204" pitchFamily="34" charset="0"/>
              </a:rPr>
              <a:t>first </a:t>
            </a:r>
            <a:r>
              <a:rPr lang="fr-FR" i="1" dirty="0" err="1">
                <a:latin typeface="Times New Roman" panose="02020603050405020304" pitchFamily="18" charset="0"/>
                <a:ea typeface="Calibri" panose="020F0502020204030204" pitchFamily="34" charset="0"/>
              </a:rPr>
              <a:t>mover</a:t>
            </a:r>
            <a:r>
              <a:rPr lang="fr-FR" dirty="0">
                <a:latin typeface="Times New Roman" panose="02020603050405020304" pitchFamily="18" charset="0"/>
                <a:ea typeface="Calibri" panose="020F0502020204030204" pitchFamily="34" charset="0"/>
              </a:rPr>
              <a:t> a un avantage sur l’éventuel suiveur qui peut renoncer à entrer sur le marché.  </a:t>
            </a:r>
            <a:endParaRPr lang="fr-FR" sz="2800" dirty="0">
              <a:latin typeface="Times New Roman" panose="02020603050405020304" pitchFamily="18" charset="0"/>
              <a:ea typeface="Calibri" panose="020F0502020204030204" pitchFamily="34" charset="0"/>
            </a:endParaRPr>
          </a:p>
          <a:p>
            <a:pPr indent="450215" algn="just">
              <a:spcAft>
                <a:spcPts val="0"/>
              </a:spcAft>
            </a:pPr>
            <a:r>
              <a:rPr lang="fr-FR" dirty="0">
                <a:latin typeface="Times New Roman" panose="02020603050405020304" pitchFamily="18" charset="0"/>
                <a:ea typeface="Calibri" panose="020F0502020204030204" pitchFamily="34" charset="0"/>
              </a:rPr>
              <a:t>Au total, face à l’incertitude des effets d’une subvention, Krugman recommande de ne pas intervenir même si l’on n’est pas certain que les mécanismes du marché fonctionnent parfaitement dans cette situation. </a:t>
            </a:r>
            <a:endParaRPr lang="fr-FR" sz="28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835685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733256"/>
            <a:ext cx="6781800" cy="438944"/>
          </a:xfrm>
        </p:spPr>
        <p:txBody>
          <a:bodyPr>
            <a:noAutofit/>
          </a:bodyPr>
          <a:lstStyle/>
          <a:p>
            <a:br>
              <a:rPr lang="fr-FR" sz="2400" dirty="0"/>
            </a:br>
            <a:r>
              <a:rPr lang="fr-FR" sz="2400" dirty="0"/>
              <a:t> </a:t>
            </a:r>
            <a:r>
              <a:rPr lang="fr-FR" sz="2400" b="1" dirty="0"/>
              <a:t>La balance des paiements</a:t>
            </a:r>
            <a:endParaRPr lang="fr-FR" sz="2400" dirty="0"/>
          </a:p>
        </p:txBody>
      </p:sp>
      <p:sp>
        <p:nvSpPr>
          <p:cNvPr id="4" name="Rectangle 3">
            <a:extLst>
              <a:ext uri="{FF2B5EF4-FFF2-40B4-BE49-F238E27FC236}">
                <a16:creationId xmlns:a16="http://schemas.microsoft.com/office/drawing/2014/main" id="{B800FF9E-F76B-434A-A015-FBE9EC769E49}"/>
              </a:ext>
            </a:extLst>
          </p:cNvPr>
          <p:cNvSpPr/>
          <p:nvPr/>
        </p:nvSpPr>
        <p:spPr>
          <a:xfrm>
            <a:off x="251520" y="1828562"/>
            <a:ext cx="8784976" cy="1723549"/>
          </a:xfrm>
          <a:prstGeom prst="rect">
            <a:avLst/>
          </a:prstGeom>
        </p:spPr>
        <p:txBody>
          <a:bodyPr wrap="square">
            <a:spAutoFit/>
          </a:bodyPr>
          <a:lstStyle/>
          <a:p>
            <a:pPr indent="450215" algn="just">
              <a:spcAft>
                <a:spcPts val="0"/>
              </a:spcAft>
            </a:pPr>
            <a:r>
              <a:rPr lang="fr-FR" sz="2400" dirty="0">
                <a:latin typeface="Times New Roman" panose="02020603050405020304" pitchFamily="18" charset="0"/>
                <a:ea typeface="Calibri" panose="020F0502020204030204" pitchFamily="34" charset="0"/>
              </a:rPr>
              <a:t>1) Donner une définition de la balance des paiements. </a:t>
            </a:r>
            <a:r>
              <a:rPr lang="fr-FR" sz="2400" i="1" dirty="0">
                <a:latin typeface="Times New Roman" panose="02020603050405020304" pitchFamily="18" charset="0"/>
                <a:ea typeface="Calibri" panose="020F0502020204030204" pitchFamily="34" charset="0"/>
              </a:rPr>
              <a:t>(2 points)</a:t>
            </a:r>
            <a:endParaRPr lang="fr-FR" sz="2400" dirty="0">
              <a:latin typeface="Times New Roman" panose="02020603050405020304" pitchFamily="18" charset="0"/>
              <a:ea typeface="Calibri" panose="020F0502020204030204" pitchFamily="34" charset="0"/>
            </a:endParaRPr>
          </a:p>
          <a:p>
            <a:pPr indent="450215" algn="just">
              <a:spcAft>
                <a:spcPts val="0"/>
              </a:spcAft>
            </a:pPr>
            <a:r>
              <a:rPr lang="fr-FR" sz="2800" dirty="0">
                <a:latin typeface="Times New Roman" panose="02020603050405020304" pitchFamily="18" charset="0"/>
                <a:ea typeface="Calibri" panose="020F0502020204030204" pitchFamily="34" charset="0"/>
              </a:rPr>
              <a:t> </a:t>
            </a:r>
          </a:p>
          <a:p>
            <a:pPr indent="450215" algn="just">
              <a:spcAft>
                <a:spcPts val="0"/>
              </a:spcAft>
            </a:pPr>
            <a:r>
              <a:rPr lang="fr-FR" dirty="0">
                <a:latin typeface="Times New Roman" panose="02020603050405020304" pitchFamily="18" charset="0"/>
                <a:ea typeface="Calibri" panose="020F0502020204030204" pitchFamily="34" charset="0"/>
              </a:rPr>
              <a:t>La balance des paiements enregistre l’ensemble des transactions économiques et financières d’une économie (des résidents d’un pays) avec le reste du monde (des résidents d’autres pays).</a:t>
            </a:r>
            <a:endParaRPr lang="fr-FR" sz="28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835685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1">
            <a:extLst>
              <a:ext uri="{FF2B5EF4-FFF2-40B4-BE49-F238E27FC236}">
                <a16:creationId xmlns:a16="http://schemas.microsoft.com/office/drawing/2014/main" id="{97A60F45-3B81-4F9A-BCBC-77F54A5BDE6F}"/>
              </a:ext>
            </a:extLst>
          </p:cNvPr>
          <p:cNvSpPr>
            <a:spLocks noGrp="1"/>
          </p:cNvSpPr>
          <p:nvPr>
            <p:ph type="title"/>
          </p:nvPr>
        </p:nvSpPr>
        <p:spPr>
          <a:xfrm>
            <a:off x="762000" y="5733256"/>
            <a:ext cx="6781800" cy="438944"/>
          </a:xfrm>
        </p:spPr>
        <p:txBody>
          <a:bodyPr>
            <a:noAutofit/>
          </a:bodyPr>
          <a:lstStyle/>
          <a:p>
            <a:br>
              <a:rPr lang="fr-FR" sz="2400" dirty="0"/>
            </a:br>
            <a:r>
              <a:rPr lang="fr-FR" sz="2400" dirty="0"/>
              <a:t> </a:t>
            </a:r>
            <a:r>
              <a:rPr lang="fr-FR" sz="2400" b="1" dirty="0"/>
              <a:t>La balance des paiements</a:t>
            </a:r>
            <a:endParaRPr lang="fr-FR" sz="2400" dirty="0"/>
          </a:p>
        </p:txBody>
      </p:sp>
      <p:sp>
        <p:nvSpPr>
          <p:cNvPr id="7" name="Rectangle 6">
            <a:extLst>
              <a:ext uri="{FF2B5EF4-FFF2-40B4-BE49-F238E27FC236}">
                <a16:creationId xmlns:a16="http://schemas.microsoft.com/office/drawing/2014/main" id="{7CD52D57-60D6-4611-B979-E055CCD2344A}"/>
              </a:ext>
            </a:extLst>
          </p:cNvPr>
          <p:cNvSpPr/>
          <p:nvPr/>
        </p:nvSpPr>
        <p:spPr>
          <a:xfrm>
            <a:off x="467544" y="2074783"/>
            <a:ext cx="8424936" cy="1846659"/>
          </a:xfrm>
          <a:prstGeom prst="rect">
            <a:avLst/>
          </a:prstGeom>
        </p:spPr>
        <p:txBody>
          <a:bodyPr wrap="square">
            <a:spAutoFit/>
          </a:bodyPr>
          <a:lstStyle/>
          <a:p>
            <a:pPr indent="450215" algn="just">
              <a:spcAft>
                <a:spcPts val="0"/>
              </a:spcAft>
            </a:pPr>
            <a:r>
              <a:rPr lang="fr-FR" sz="2000" dirty="0">
                <a:latin typeface="Times New Roman" panose="02020603050405020304" pitchFamily="18" charset="0"/>
                <a:ea typeface="Calibri" panose="020F0502020204030204" pitchFamily="34" charset="0"/>
              </a:rPr>
              <a:t>2) Quels sont les flux enregistrés dans la balance des transactions courantes ? </a:t>
            </a:r>
            <a:r>
              <a:rPr lang="fr-FR" sz="2000" i="1" dirty="0">
                <a:latin typeface="Times New Roman" panose="02020603050405020304" pitchFamily="18" charset="0"/>
                <a:ea typeface="Calibri" panose="020F0502020204030204" pitchFamily="34" charset="0"/>
              </a:rPr>
              <a:t>(4 points)</a:t>
            </a:r>
            <a:endParaRPr lang="fr-FR" sz="2000" dirty="0">
              <a:latin typeface="Times New Roman" panose="02020603050405020304" pitchFamily="18" charset="0"/>
              <a:ea typeface="Calibri" panose="020F0502020204030204" pitchFamily="34" charset="0"/>
            </a:endParaRPr>
          </a:p>
          <a:p>
            <a:pPr indent="450215" algn="just">
              <a:spcAft>
                <a:spcPts val="0"/>
              </a:spcAft>
            </a:pPr>
            <a:r>
              <a:rPr lang="fr-FR" sz="2000" dirty="0">
                <a:latin typeface="Times New Roman" panose="02020603050405020304" pitchFamily="18" charset="0"/>
                <a:ea typeface="Calibri" panose="020F0502020204030204" pitchFamily="34" charset="0"/>
              </a:rPr>
              <a:t> </a:t>
            </a:r>
          </a:p>
          <a:p>
            <a:pPr indent="450215" algn="just">
              <a:spcAft>
                <a:spcPts val="0"/>
              </a:spcAft>
            </a:pPr>
            <a:r>
              <a:rPr lang="fr-FR" dirty="0">
                <a:latin typeface="Times New Roman" panose="02020603050405020304" pitchFamily="18" charset="0"/>
                <a:ea typeface="Calibri" panose="020F0502020204030204" pitchFamily="34" charset="0"/>
              </a:rPr>
              <a:t>La BTC enregistre les flux de biens, de services, de revenus primaires (revenus en contrepartie d’une contribution directe à la production) et de revenus secondaires (transferts de revenus).</a:t>
            </a:r>
            <a:endParaRPr lang="fr-FR" sz="20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835685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1">
            <a:extLst>
              <a:ext uri="{FF2B5EF4-FFF2-40B4-BE49-F238E27FC236}">
                <a16:creationId xmlns:a16="http://schemas.microsoft.com/office/drawing/2014/main" id="{EA488554-FC48-4AB5-802B-1139FF30E98A}"/>
              </a:ext>
            </a:extLst>
          </p:cNvPr>
          <p:cNvSpPr>
            <a:spLocks noGrp="1"/>
          </p:cNvSpPr>
          <p:nvPr>
            <p:ph type="title"/>
          </p:nvPr>
        </p:nvSpPr>
        <p:spPr>
          <a:xfrm>
            <a:off x="762000" y="5733256"/>
            <a:ext cx="6781800" cy="438944"/>
          </a:xfrm>
        </p:spPr>
        <p:txBody>
          <a:bodyPr>
            <a:noAutofit/>
          </a:bodyPr>
          <a:lstStyle/>
          <a:p>
            <a:br>
              <a:rPr lang="fr-FR" sz="2400" dirty="0"/>
            </a:br>
            <a:r>
              <a:rPr lang="fr-FR" sz="2400" dirty="0"/>
              <a:t> </a:t>
            </a:r>
            <a:r>
              <a:rPr lang="fr-FR" sz="2400" b="1" dirty="0"/>
              <a:t>La balance des paiements</a:t>
            </a:r>
            <a:endParaRPr lang="fr-FR" sz="2400" dirty="0"/>
          </a:p>
        </p:txBody>
      </p:sp>
      <p:sp>
        <p:nvSpPr>
          <p:cNvPr id="7" name="Rectangle 6">
            <a:extLst>
              <a:ext uri="{FF2B5EF4-FFF2-40B4-BE49-F238E27FC236}">
                <a16:creationId xmlns:a16="http://schemas.microsoft.com/office/drawing/2014/main" id="{4AEE50FC-C310-4C98-A1A2-EDC2EC8F6E8E}"/>
              </a:ext>
            </a:extLst>
          </p:cNvPr>
          <p:cNvSpPr/>
          <p:nvPr/>
        </p:nvSpPr>
        <p:spPr>
          <a:xfrm>
            <a:off x="395536" y="1196752"/>
            <a:ext cx="8640960" cy="3570208"/>
          </a:xfrm>
          <a:prstGeom prst="rect">
            <a:avLst/>
          </a:prstGeom>
        </p:spPr>
        <p:txBody>
          <a:bodyPr wrap="square">
            <a:spAutoFit/>
          </a:bodyPr>
          <a:lstStyle/>
          <a:p>
            <a:pPr indent="450215" algn="just">
              <a:spcAft>
                <a:spcPts val="0"/>
              </a:spcAft>
            </a:pPr>
            <a:r>
              <a:rPr lang="fr-FR" sz="2000" dirty="0">
                <a:latin typeface="Times New Roman" panose="02020603050405020304" pitchFamily="18" charset="0"/>
                <a:ea typeface="Calibri" panose="020F0502020204030204" pitchFamily="34" charset="0"/>
              </a:rPr>
              <a:t>3) Quelle est l’évolution de la balance des transactions courantes du Canada entre 1986 et 2018 ? </a:t>
            </a:r>
            <a:r>
              <a:rPr lang="fr-FR" sz="2000" i="1" dirty="0">
                <a:latin typeface="Times New Roman" panose="02020603050405020304" pitchFamily="18" charset="0"/>
                <a:ea typeface="Calibri" panose="020F0502020204030204" pitchFamily="34" charset="0"/>
              </a:rPr>
              <a:t>(6 points)</a:t>
            </a:r>
            <a:endParaRPr lang="fr-FR" sz="2000" dirty="0">
              <a:latin typeface="Times New Roman" panose="02020603050405020304" pitchFamily="18" charset="0"/>
              <a:ea typeface="Calibri" panose="020F0502020204030204" pitchFamily="34" charset="0"/>
            </a:endParaRPr>
          </a:p>
          <a:p>
            <a:pPr indent="450215" algn="just">
              <a:spcAft>
                <a:spcPts val="0"/>
              </a:spcAft>
            </a:pPr>
            <a:r>
              <a:rPr lang="fr-FR" sz="2000" dirty="0">
                <a:latin typeface="Times New Roman" panose="02020603050405020304" pitchFamily="18" charset="0"/>
                <a:ea typeface="Calibri" panose="020F0502020204030204" pitchFamily="34" charset="0"/>
              </a:rPr>
              <a:t> </a:t>
            </a:r>
          </a:p>
          <a:p>
            <a:pPr indent="450215" algn="just">
              <a:spcAft>
                <a:spcPts val="0"/>
              </a:spcAft>
            </a:pPr>
            <a:r>
              <a:rPr lang="fr-FR" dirty="0">
                <a:latin typeface="Times New Roman" panose="02020603050405020304" pitchFamily="18" charset="0"/>
                <a:ea typeface="Calibri" panose="020F0502020204030204" pitchFamily="34" charset="0"/>
              </a:rPr>
              <a:t>Généralement déficitaire avant les années 2000.</a:t>
            </a:r>
            <a:endParaRPr lang="fr-FR" sz="2000" dirty="0">
              <a:latin typeface="Times New Roman" panose="02020603050405020304" pitchFamily="18" charset="0"/>
              <a:ea typeface="Calibri" panose="020F0502020204030204" pitchFamily="34" charset="0"/>
            </a:endParaRPr>
          </a:p>
          <a:p>
            <a:pPr indent="450215" algn="just">
              <a:spcAft>
                <a:spcPts val="0"/>
              </a:spcAft>
            </a:pPr>
            <a:r>
              <a:rPr lang="fr-FR" dirty="0">
                <a:latin typeface="Times New Roman" panose="02020603050405020304" pitchFamily="18" charset="0"/>
                <a:ea typeface="Calibri" panose="020F0502020204030204" pitchFamily="34" charset="0"/>
              </a:rPr>
              <a:t> </a:t>
            </a:r>
            <a:endParaRPr lang="fr-FR" sz="2000" dirty="0">
              <a:latin typeface="Times New Roman" panose="02020603050405020304" pitchFamily="18" charset="0"/>
              <a:ea typeface="Calibri" panose="020F0502020204030204" pitchFamily="34" charset="0"/>
            </a:endParaRPr>
          </a:p>
          <a:p>
            <a:pPr indent="450215" algn="just">
              <a:spcAft>
                <a:spcPts val="0"/>
              </a:spcAft>
            </a:pPr>
            <a:r>
              <a:rPr lang="fr-FR" dirty="0">
                <a:latin typeface="Times New Roman" panose="02020603050405020304" pitchFamily="18" charset="0"/>
                <a:ea typeface="Calibri" panose="020F0502020204030204" pitchFamily="34" charset="0"/>
              </a:rPr>
              <a:t>Devient excédentaire durant la décennie 2000, grâce aux exportations de produits de base (dont pétrole) dont les prix augmentent durant toute cette période.</a:t>
            </a:r>
            <a:endParaRPr lang="fr-FR" sz="2000" dirty="0">
              <a:latin typeface="Times New Roman" panose="02020603050405020304" pitchFamily="18" charset="0"/>
              <a:ea typeface="Calibri" panose="020F0502020204030204" pitchFamily="34" charset="0"/>
            </a:endParaRPr>
          </a:p>
          <a:p>
            <a:pPr indent="450215" algn="just">
              <a:spcAft>
                <a:spcPts val="0"/>
              </a:spcAft>
            </a:pPr>
            <a:r>
              <a:rPr lang="fr-FR" dirty="0">
                <a:latin typeface="Times New Roman" panose="02020603050405020304" pitchFamily="18" charset="0"/>
                <a:ea typeface="Calibri" panose="020F0502020204030204" pitchFamily="34" charset="0"/>
              </a:rPr>
              <a:t> </a:t>
            </a:r>
            <a:endParaRPr lang="fr-FR" sz="2000" dirty="0">
              <a:latin typeface="Times New Roman" panose="02020603050405020304" pitchFamily="18" charset="0"/>
              <a:ea typeface="Calibri" panose="020F0502020204030204" pitchFamily="34" charset="0"/>
            </a:endParaRPr>
          </a:p>
          <a:p>
            <a:pPr indent="450215" algn="just">
              <a:spcAft>
                <a:spcPts val="0"/>
              </a:spcAft>
            </a:pPr>
            <a:r>
              <a:rPr lang="fr-FR" dirty="0">
                <a:latin typeface="Times New Roman" panose="02020603050405020304" pitchFamily="18" charset="0"/>
                <a:ea typeface="Calibri" panose="020F0502020204030204" pitchFamily="34" charset="0"/>
              </a:rPr>
              <a:t>Est redevenu déficitaire depuis la crise de 2009 en raison du ralentissement de la croissance mondiale et de la baisse du prix des produits de base.</a:t>
            </a:r>
            <a:endParaRPr lang="fr-FR" sz="2000" dirty="0">
              <a:latin typeface="Times New Roman" panose="02020603050405020304" pitchFamily="18" charset="0"/>
              <a:ea typeface="Calibri" panose="020F0502020204030204" pitchFamily="34" charset="0"/>
            </a:endParaRPr>
          </a:p>
          <a:p>
            <a:pPr indent="450215" algn="just">
              <a:spcAft>
                <a:spcPts val="0"/>
              </a:spcAft>
            </a:pPr>
            <a:r>
              <a:rPr lang="fr-FR" sz="2000" dirty="0">
                <a:latin typeface="Times New Roman" panose="02020603050405020304" pitchFamily="18" charset="0"/>
                <a:ea typeface="Calibri" panose="020F0502020204030204" pitchFamily="34" charset="0"/>
              </a:rPr>
              <a:t> </a:t>
            </a:r>
          </a:p>
          <a:p>
            <a:pPr indent="450215" algn="just">
              <a:spcAft>
                <a:spcPts val="0"/>
              </a:spcAft>
            </a:pPr>
            <a:r>
              <a:rPr lang="fr-FR" sz="2000" dirty="0">
                <a:latin typeface="Times New Roman" panose="02020603050405020304" pitchFamily="18" charset="0"/>
                <a:ea typeface="Calibri" panose="020F0502020204030204" pitchFamily="34" charset="0"/>
              </a:rPr>
              <a:t>Le déficit s’accentue en 2015 en raison de la baisse du prix du pétrole</a:t>
            </a:r>
            <a:endParaRPr lang="fr-FR" sz="20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835685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1">
            <a:extLst>
              <a:ext uri="{FF2B5EF4-FFF2-40B4-BE49-F238E27FC236}">
                <a16:creationId xmlns:a16="http://schemas.microsoft.com/office/drawing/2014/main" id="{A807DD37-9969-475B-941C-CB5E08CB834E}"/>
              </a:ext>
            </a:extLst>
          </p:cNvPr>
          <p:cNvSpPr>
            <a:spLocks noGrp="1"/>
          </p:cNvSpPr>
          <p:nvPr>
            <p:ph type="title"/>
          </p:nvPr>
        </p:nvSpPr>
        <p:spPr>
          <a:xfrm>
            <a:off x="762000" y="5733256"/>
            <a:ext cx="6781800" cy="438944"/>
          </a:xfrm>
        </p:spPr>
        <p:txBody>
          <a:bodyPr>
            <a:noAutofit/>
          </a:bodyPr>
          <a:lstStyle/>
          <a:p>
            <a:br>
              <a:rPr lang="fr-FR" sz="2400" dirty="0"/>
            </a:br>
            <a:r>
              <a:rPr lang="fr-FR" sz="2400" dirty="0"/>
              <a:t> </a:t>
            </a:r>
            <a:r>
              <a:rPr lang="fr-FR" sz="2400" b="1" dirty="0"/>
              <a:t>La balance des paiements</a:t>
            </a:r>
            <a:endParaRPr lang="fr-FR" sz="2400" dirty="0"/>
          </a:p>
        </p:txBody>
      </p:sp>
      <p:sp>
        <p:nvSpPr>
          <p:cNvPr id="7" name="Rectangle 6">
            <a:extLst>
              <a:ext uri="{FF2B5EF4-FFF2-40B4-BE49-F238E27FC236}">
                <a16:creationId xmlns:a16="http://schemas.microsoft.com/office/drawing/2014/main" id="{4AF992D2-1A33-4BF8-AE04-4EA15A6CD798}"/>
              </a:ext>
            </a:extLst>
          </p:cNvPr>
          <p:cNvSpPr/>
          <p:nvPr/>
        </p:nvSpPr>
        <p:spPr>
          <a:xfrm>
            <a:off x="179512" y="836712"/>
            <a:ext cx="8784976" cy="4339650"/>
          </a:xfrm>
          <a:prstGeom prst="rect">
            <a:avLst/>
          </a:prstGeom>
        </p:spPr>
        <p:txBody>
          <a:bodyPr wrap="square">
            <a:spAutoFit/>
          </a:bodyPr>
          <a:lstStyle/>
          <a:p>
            <a:pPr indent="450215" algn="just">
              <a:spcAft>
                <a:spcPts val="0"/>
              </a:spcAft>
            </a:pPr>
            <a:r>
              <a:rPr lang="fr-FR" sz="2000" dirty="0">
                <a:latin typeface="Times New Roman" panose="02020603050405020304" pitchFamily="18" charset="0"/>
                <a:ea typeface="Calibri" panose="020F0502020204030204" pitchFamily="34" charset="0"/>
              </a:rPr>
              <a:t>4) En quelques phrases, expliquez pourquoi, </a:t>
            </a:r>
            <a:r>
              <a:rPr lang="fr-FR" sz="2000" dirty="0" err="1">
                <a:latin typeface="Times New Roman" panose="02020603050405020304" pitchFamily="18" charset="0"/>
                <a:ea typeface="Calibri" panose="020F0502020204030204" pitchFamily="34" charset="0"/>
              </a:rPr>
              <a:t>macroéconomiquement</a:t>
            </a:r>
            <a:r>
              <a:rPr lang="fr-FR" sz="2000" dirty="0">
                <a:latin typeface="Times New Roman" panose="02020603050405020304" pitchFamily="18" charset="0"/>
                <a:ea typeface="Calibri" panose="020F0502020204030204" pitchFamily="34" charset="0"/>
              </a:rPr>
              <a:t>, il y a une égalité entre la balance des capitaux et le balance des transactions courantes ? (8</a:t>
            </a:r>
            <a:r>
              <a:rPr lang="fr-FR" sz="2000" i="1" dirty="0">
                <a:latin typeface="Times New Roman" panose="02020603050405020304" pitchFamily="18" charset="0"/>
                <a:ea typeface="Calibri" panose="020F0502020204030204" pitchFamily="34" charset="0"/>
              </a:rPr>
              <a:t> points</a:t>
            </a:r>
            <a:r>
              <a:rPr lang="fr-FR" sz="2000" dirty="0">
                <a:latin typeface="Times New Roman" panose="02020603050405020304" pitchFamily="18" charset="0"/>
                <a:ea typeface="Calibri" panose="020F0502020204030204" pitchFamily="34" charset="0"/>
              </a:rPr>
              <a:t>)</a:t>
            </a:r>
          </a:p>
          <a:p>
            <a:pPr indent="450215" algn="just">
              <a:spcAft>
                <a:spcPts val="0"/>
              </a:spcAft>
              <a:tabLst>
                <a:tab pos="5434330" algn="l"/>
              </a:tabLst>
            </a:pPr>
            <a:r>
              <a:rPr lang="fr-FR" sz="2000" dirty="0">
                <a:latin typeface="Times New Roman" panose="02020603050405020304" pitchFamily="18" charset="0"/>
                <a:ea typeface="Calibri" panose="020F0502020204030204" pitchFamily="34" charset="0"/>
              </a:rPr>
              <a:t>	</a:t>
            </a:r>
          </a:p>
          <a:p>
            <a:pPr indent="450215" algn="just">
              <a:spcAft>
                <a:spcPts val="0"/>
              </a:spcAft>
            </a:pPr>
            <a:r>
              <a:rPr lang="fr-FR" sz="1400" dirty="0">
                <a:latin typeface="Times New Roman" panose="02020603050405020304" pitchFamily="18" charset="0"/>
                <a:ea typeface="Calibri" panose="020F0502020204030204" pitchFamily="34" charset="0"/>
              </a:rPr>
              <a:t> Le revenu national disponible brut (RNDB) est égal à :</a:t>
            </a:r>
            <a:endParaRPr lang="fr-FR" sz="2000" dirty="0">
              <a:latin typeface="Times New Roman" panose="02020603050405020304" pitchFamily="18" charset="0"/>
              <a:ea typeface="Calibri" panose="020F0502020204030204" pitchFamily="34" charset="0"/>
            </a:endParaRPr>
          </a:p>
          <a:p>
            <a:pPr indent="450215" algn="just">
              <a:spcAft>
                <a:spcPts val="0"/>
              </a:spcAft>
            </a:pPr>
            <a:r>
              <a:rPr lang="fr-FR" sz="1400" dirty="0">
                <a:latin typeface="Times New Roman" panose="02020603050405020304" pitchFamily="18" charset="0"/>
                <a:ea typeface="Calibri" panose="020F0502020204030204" pitchFamily="34" charset="0"/>
              </a:rPr>
              <a:t>C+I+G+XN+SRP+SRS pour XN= X-M SRP = solde des revenus primaires et SRS =solde des revenus secondaires</a:t>
            </a:r>
            <a:r>
              <a:rPr lang="fr-FR" dirty="0">
                <a:latin typeface="Times New Roman" panose="02020603050405020304" pitchFamily="18" charset="0"/>
                <a:ea typeface="Calibri" panose="020F0502020204030204" pitchFamily="34" charset="0"/>
              </a:rPr>
              <a:t> </a:t>
            </a:r>
            <a:endParaRPr lang="fr-FR" sz="2000" dirty="0">
              <a:latin typeface="Times New Roman" panose="02020603050405020304" pitchFamily="18" charset="0"/>
              <a:ea typeface="Calibri" panose="020F0502020204030204" pitchFamily="34" charset="0"/>
            </a:endParaRPr>
          </a:p>
          <a:p>
            <a:pPr indent="450215" algn="just">
              <a:spcAft>
                <a:spcPts val="0"/>
              </a:spcAft>
            </a:pPr>
            <a:r>
              <a:rPr lang="fr-FR" dirty="0">
                <a:latin typeface="Times New Roman" panose="02020603050405020304" pitchFamily="18" charset="0"/>
                <a:ea typeface="Calibri" panose="020F0502020204030204" pitchFamily="34" charset="0"/>
              </a:rPr>
              <a:t>S’il y a un excédent commercial dans un pays (XN positive)</a:t>
            </a:r>
            <a:endParaRPr lang="fr-FR" sz="2000" dirty="0">
              <a:latin typeface="Times New Roman" panose="02020603050405020304" pitchFamily="18" charset="0"/>
              <a:ea typeface="Calibri" panose="020F0502020204030204" pitchFamily="34" charset="0"/>
            </a:endParaRPr>
          </a:p>
          <a:p>
            <a:pPr indent="450215" algn="just">
              <a:spcAft>
                <a:spcPts val="0"/>
              </a:spcAft>
            </a:pPr>
            <a:r>
              <a:rPr lang="fr-FR" dirty="0">
                <a:latin typeface="Times New Roman" panose="02020603050405020304" pitchFamily="18" charset="0"/>
                <a:ea typeface="Calibri" panose="020F0502020204030204" pitchFamily="34" charset="0"/>
              </a:rPr>
              <a:t>                                  RNDB&gt;C+I+G+SRP+SRS</a:t>
            </a:r>
            <a:endParaRPr lang="fr-FR" sz="2000" dirty="0">
              <a:latin typeface="Times New Roman" panose="02020603050405020304" pitchFamily="18" charset="0"/>
              <a:ea typeface="Calibri" panose="020F0502020204030204" pitchFamily="34" charset="0"/>
            </a:endParaRPr>
          </a:p>
          <a:p>
            <a:pPr indent="450215" algn="just">
              <a:spcAft>
                <a:spcPts val="0"/>
              </a:spcAft>
            </a:pPr>
            <a:r>
              <a:rPr lang="fr-FR" dirty="0">
                <a:latin typeface="Times New Roman" panose="02020603050405020304" pitchFamily="18" charset="0"/>
                <a:ea typeface="Calibri" panose="020F0502020204030204" pitchFamily="34" charset="0"/>
              </a:rPr>
              <a:t>=&gt; Tout le revenu national n’est pas utilisé pour la consommation, l’investissement ou les dépenses du gouvernement ni pour les importations puisque XN est positif.</a:t>
            </a:r>
            <a:endParaRPr lang="fr-FR" sz="2000" dirty="0">
              <a:latin typeface="Times New Roman" panose="02020603050405020304" pitchFamily="18" charset="0"/>
              <a:ea typeface="Calibri" panose="020F0502020204030204" pitchFamily="34" charset="0"/>
            </a:endParaRPr>
          </a:p>
          <a:p>
            <a:pPr indent="450215" algn="just">
              <a:spcAft>
                <a:spcPts val="0"/>
              </a:spcAft>
            </a:pPr>
            <a:r>
              <a:rPr lang="fr-FR" dirty="0">
                <a:latin typeface="Times New Roman" panose="02020603050405020304" pitchFamily="18" charset="0"/>
                <a:ea typeface="Calibri" panose="020F0502020204030204" pitchFamily="34" charset="0"/>
              </a:rPr>
              <a:t>	=&gt; Il y a une épargne disponible, qui va aller se placer à l’extérieur du territoire.</a:t>
            </a:r>
            <a:endParaRPr lang="fr-FR" sz="2000" dirty="0">
              <a:latin typeface="Times New Roman" panose="02020603050405020304" pitchFamily="18" charset="0"/>
              <a:ea typeface="Calibri" panose="020F0502020204030204" pitchFamily="34" charset="0"/>
            </a:endParaRPr>
          </a:p>
          <a:p>
            <a:pPr indent="450215" algn="just">
              <a:spcAft>
                <a:spcPts val="0"/>
              </a:spcAft>
            </a:pPr>
            <a:r>
              <a:rPr lang="fr-FR" dirty="0">
                <a:latin typeface="Times New Roman" panose="02020603050405020304" pitchFamily="18" charset="0"/>
                <a:ea typeface="Calibri" panose="020F0502020204030204" pitchFamily="34" charset="0"/>
              </a:rPr>
              <a:t>	=&gt; Sorties nettes de capitaux (SNC) positives. </a:t>
            </a:r>
            <a:r>
              <a:rPr lang="fr-FR" sz="2000" dirty="0">
                <a:latin typeface="Times New Roman" panose="02020603050405020304" pitchFamily="18" charset="0"/>
                <a:ea typeface="Calibri" panose="020F0502020204030204" pitchFamily="34" charset="0"/>
              </a:rPr>
              <a:t> </a:t>
            </a:r>
          </a:p>
          <a:p>
            <a:r>
              <a:rPr lang="fr-FR" sz="2000" dirty="0">
                <a:latin typeface="Times New Roman" panose="02020603050405020304" pitchFamily="18" charset="0"/>
                <a:ea typeface="Calibri" panose="020F0502020204030204" pitchFamily="34" charset="0"/>
              </a:rPr>
              <a:t>Il y a donc égalité entre le solde des exportations nettes et des revenus (BTC) et le solde des flux financiers (Balance des capitaux). </a:t>
            </a:r>
            <a:endParaRPr lang="fr-FR" dirty="0"/>
          </a:p>
        </p:txBody>
      </p:sp>
    </p:spTree>
    <p:extLst>
      <p:ext uri="{BB962C8B-B14F-4D97-AF65-F5344CB8AC3E}">
        <p14:creationId xmlns:p14="http://schemas.microsoft.com/office/powerpoint/2010/main" val="38356858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sPrint">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NewsPrint">
      <a:majorFont>
        <a:latin typeface="Impact"/>
        <a:ea typeface=""/>
        <a:cs typeface=""/>
        <a:font script="Jpan" typeface="HGP創英角ｺﾞｼｯｸUB"/>
        <a:font script="Hang" typeface="HY견고딕"/>
        <a:font script="Hans" typeface="微软雅黑"/>
        <a:font script="Hant" typeface="微軟正黑體"/>
        <a:font script="Arab" typeface="Tahoma"/>
        <a:font script="Hebr" typeface="To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NewsPrint">
      <a:fillStyleLst>
        <a:solidFill>
          <a:schemeClr val="phClr"/>
        </a:solidFill>
        <a:gradFill rotWithShape="1">
          <a:gsLst>
            <a:gs pos="0">
              <a:schemeClr val="phClr">
                <a:tint val="37000"/>
                <a:hueMod val="100000"/>
                <a:satMod val="200000"/>
                <a:lumMod val="88000"/>
              </a:schemeClr>
            </a:gs>
            <a:gs pos="100000">
              <a:schemeClr val="phClr">
                <a:tint val="53000"/>
                <a:shade val="100000"/>
                <a:hueMod val="100000"/>
                <a:satMod val="350000"/>
                <a:lumMod val="79000"/>
              </a:schemeClr>
            </a:gs>
          </a:gsLst>
          <a:lin ang="5400000" scaled="1"/>
        </a:gradFill>
        <a:gradFill rotWithShape="1">
          <a:gsLst>
            <a:gs pos="0">
              <a:schemeClr val="phClr">
                <a:tint val="83000"/>
                <a:shade val="100000"/>
                <a:alpha val="100000"/>
                <a:hueMod val="100000"/>
                <a:satMod val="220000"/>
                <a:lumMod val="90000"/>
              </a:schemeClr>
            </a:gs>
            <a:gs pos="76000">
              <a:schemeClr val="phClr">
                <a:shade val="100000"/>
              </a:schemeClr>
            </a:gs>
            <a:gs pos="100000">
              <a:schemeClr val="phClr">
                <a:shade val="93000"/>
                <a:alpha val="100000"/>
                <a:satMod val="100000"/>
                <a:lumMod val="93000"/>
              </a:schemeClr>
            </a:gs>
          </a:gsLst>
          <a:path path="circle">
            <a:fillToRect l="15000" t="15000" r="100000" b="100000"/>
          </a:path>
        </a:gradFill>
      </a:fillStyleLst>
      <a:lnStyleLst>
        <a:ln w="15875" cap="flat" cmpd="sng" algn="ctr">
          <a:solidFill>
            <a:schemeClr val="phClr"/>
          </a:solidFill>
          <a:prstDash val="solid"/>
        </a:ln>
        <a:ln w="22225" cap="flat" cmpd="sng" algn="ctr">
          <a:solidFill>
            <a:schemeClr val="phClr"/>
          </a:solidFill>
          <a:prstDash val="solid"/>
        </a:ln>
        <a:ln w="34925" cap="flat" cmpd="sng" algn="ctr">
          <a:solidFill>
            <a:schemeClr val="phClr"/>
          </a:solidFill>
          <a:prstDash val="solid"/>
        </a:ln>
      </a:lnStyleLst>
      <a:effectStyleLst>
        <a:effectStyle>
          <a:effectLst>
            <a:outerShdw blurRad="50800" dist="12700" dir="5280000" rotWithShape="0">
              <a:srgbClr val="000000">
                <a:alpha val="40000"/>
              </a:srgbClr>
            </a:outerShdw>
          </a:effectLst>
        </a:effectStyle>
        <a:effectStyle>
          <a:effectLst>
            <a:outerShdw blurRad="38100" dist="38100" dir="5400000" rotWithShape="0">
              <a:srgbClr val="000000">
                <a:alpha val="35000"/>
              </a:srgbClr>
            </a:outerShdw>
          </a:effectLst>
        </a:effectStyle>
        <a:effectStyle>
          <a:effectLst>
            <a:outerShdw blurRad="38100" dist="38100" dir="5400000" rotWithShape="0">
              <a:srgbClr val="000000">
                <a:alpha val="35000"/>
              </a:srgbClr>
            </a:outerShdw>
          </a:effectLst>
          <a:scene3d>
            <a:camera prst="orthographicFront">
              <a:rot lat="0" lon="0" rev="0"/>
            </a:camera>
            <a:lightRig rig="brightRoom" dir="tl"/>
          </a:scene3d>
          <a:sp3d contourW="12700">
            <a:bevelT w="31750" h="12700"/>
            <a:contourClr>
              <a:schemeClr val="phClr"/>
            </a:contourClr>
          </a:sp3d>
        </a:effectStyle>
      </a:effectStyleLst>
      <a:bgFillStyleLst>
        <a:solidFill>
          <a:schemeClr val="phClr"/>
        </a:solidFill>
        <a:gradFill rotWithShape="1">
          <a:gsLst>
            <a:gs pos="0">
              <a:schemeClr val="phClr">
                <a:tint val="93000"/>
              </a:schemeClr>
            </a:gs>
            <a:gs pos="100000">
              <a:schemeClr val="phClr">
                <a:shade val="55000"/>
              </a:schemeClr>
            </a:gs>
          </a:gsLst>
          <a:lin ang="5400000" scaled="1"/>
        </a:gradFill>
        <a:blipFill rotWithShape="1">
          <a:blip xmlns:r="http://schemas.openxmlformats.org/officeDocument/2006/relationships" r:embed="rId1">
            <a:duotone>
              <a:schemeClr val="phClr">
                <a:shade val="20000"/>
                <a:satMod val="350000"/>
                <a:lumMod val="125000"/>
              </a:schemeClr>
              <a:schemeClr val="phClr">
                <a:tint val="90000"/>
                <a:satMod val="25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Newsprint</Template>
  <TotalTime>52</TotalTime>
  <Words>2828</Words>
  <Application>Microsoft Office PowerPoint</Application>
  <PresentationFormat>On-screen Show (4:3)</PresentationFormat>
  <Paragraphs>201</Paragraphs>
  <Slides>28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28</vt:i4>
      </vt:variant>
    </vt:vector>
  </HeadingPairs>
  <TitlesOfParts>
    <vt:vector size="32" baseType="lpstr">
      <vt:lpstr>Arial</vt:lpstr>
      <vt:lpstr>Impact</vt:lpstr>
      <vt:lpstr>Times New Roman</vt:lpstr>
      <vt:lpstr>NewsPrint</vt:lpstr>
      <vt:lpstr>Corrigé examen 2</vt:lpstr>
      <vt:lpstr>Question 1 </vt:lpstr>
      <vt:lpstr>Question 2 </vt:lpstr>
      <vt:lpstr>Question 3 </vt:lpstr>
      <vt:lpstr>Question 4 </vt:lpstr>
      <vt:lpstr>Question 5 </vt:lpstr>
      <vt:lpstr>Question 6 </vt:lpstr>
      <vt:lpstr>Question 7 </vt:lpstr>
      <vt:lpstr>Question 8 </vt:lpstr>
      <vt:lpstr>Question 9 </vt:lpstr>
      <vt:lpstr>Question 10 </vt:lpstr>
      <vt:lpstr>Question 11 </vt:lpstr>
      <vt:lpstr>Question 12 </vt:lpstr>
      <vt:lpstr>Question 13 </vt:lpstr>
      <vt:lpstr>Question 14 </vt:lpstr>
      <vt:lpstr>Question 15 </vt:lpstr>
      <vt:lpstr>Question 16 </vt:lpstr>
      <vt:lpstr>Question 17 </vt:lpstr>
      <vt:lpstr>Question 18 </vt:lpstr>
      <vt:lpstr>Question 19 </vt:lpstr>
      <vt:lpstr>Question 20 </vt:lpstr>
      <vt:lpstr>Le recours à des politiques gouvernementales en situation de concurrence imparfaite.</vt:lpstr>
      <vt:lpstr>Le recours à des politiques gouvernementales en situation de concurrence imparfaite.</vt:lpstr>
      <vt:lpstr>Le recours à des politiques gouvernementales en situation de concurrence imparfaite.</vt:lpstr>
      <vt:lpstr>  La balance des paiements</vt:lpstr>
      <vt:lpstr>  La balance des paiements</vt:lpstr>
      <vt:lpstr>  La balance des paiements</vt:lpstr>
      <vt:lpstr>  La balance des paiements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Corrigé examen 1</dc:title>
  <dc:creator>EMIN</dc:creator>
  <cp:lastModifiedBy>J.P. Davidson</cp:lastModifiedBy>
  <cp:revision>11</cp:revision>
  <dcterms:created xsi:type="dcterms:W3CDTF">2014-10-20T14:36:28Z</dcterms:created>
  <dcterms:modified xsi:type="dcterms:W3CDTF">2020-01-03T00:33:50Z</dcterms:modified>
</cp:coreProperties>
</file>