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0" r:id="rId24"/>
    <p:sldId id="27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08" y="-15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5EB6F7-0C52-40F4-8858-2D114240C229}" type="datetimeFigureOut">
              <a:rPr lang="en-US" smtClean="0"/>
              <a:pPr/>
              <a:t>9/19/2011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B54467-2A66-4FE7-BE66-A70564AAC07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9B54467-2A66-4FE7-BE66-A70564AAC074}"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3E775FB-5EFA-4D49-9B0B-1F56CDEFF943}" type="datetimeFigureOut">
              <a:rPr lang="en-US" smtClean="0"/>
              <a:pPr/>
              <a:t>9/19/2011</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732E775-C36D-4910-9A23-85FCED53B70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3E775FB-5EFA-4D49-9B0B-1F56CDEFF943}" type="datetimeFigureOut">
              <a:rPr lang="en-US" smtClean="0"/>
              <a:pPr/>
              <a:t>9/19/2011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732E775-C36D-4910-9A23-85FCED53B707}"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D3E775FB-5EFA-4D49-9B0B-1F56CDEFF943}" type="datetimeFigureOut">
              <a:rPr lang="en-US" smtClean="0"/>
              <a:pPr/>
              <a:t>9/19/2011</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732E775-C36D-4910-9A23-85FCED53B707}"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D3E775FB-5EFA-4D49-9B0B-1F56CDEFF943}" type="datetimeFigureOut">
              <a:rPr lang="en-US" smtClean="0"/>
              <a:pPr/>
              <a:t>9/19/2011</a:t>
            </a:fld>
            <a:endParaRPr lang="en-US"/>
          </a:p>
        </p:txBody>
      </p:sp>
      <p:sp>
        <p:nvSpPr>
          <p:cNvPr id="10" name="Slide Number Placeholder 9"/>
          <p:cNvSpPr>
            <a:spLocks noGrp="1"/>
          </p:cNvSpPr>
          <p:nvPr>
            <p:ph type="sldNum" sz="quarter" idx="16"/>
          </p:nvPr>
        </p:nvSpPr>
        <p:spPr/>
        <p:txBody>
          <a:bodyPr rtlCol="0"/>
          <a:lstStyle/>
          <a:p>
            <a:fld id="{D732E775-C36D-4910-9A23-85FCED53B707}"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D3E775FB-5EFA-4D49-9B0B-1F56CDEFF943}" type="datetimeFigureOut">
              <a:rPr lang="en-US" smtClean="0"/>
              <a:pPr/>
              <a:t>9/19/2011</a:t>
            </a:fld>
            <a:endParaRPr lang="en-US"/>
          </a:p>
        </p:txBody>
      </p:sp>
      <p:sp>
        <p:nvSpPr>
          <p:cNvPr id="12" name="Slide Number Placeholder 11"/>
          <p:cNvSpPr>
            <a:spLocks noGrp="1"/>
          </p:cNvSpPr>
          <p:nvPr>
            <p:ph type="sldNum" sz="quarter" idx="16"/>
          </p:nvPr>
        </p:nvSpPr>
        <p:spPr/>
        <p:txBody>
          <a:bodyPr rtlCol="0"/>
          <a:lstStyle/>
          <a:p>
            <a:fld id="{D732E775-C36D-4910-9A23-85FCED53B707}"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3E775FB-5EFA-4D49-9B0B-1F56CDEFF943}" type="datetimeFigureOut">
              <a:rPr lang="en-US" smtClean="0"/>
              <a:pPr/>
              <a:t>9/19/2011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D732E775-C36D-4910-9A23-85FCED53B70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E775FB-5EFA-4D49-9B0B-1F56CDEFF943}" type="datetimeFigureOut">
              <a:rPr lang="en-US" smtClean="0"/>
              <a:pPr/>
              <a:t>9/19/2011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732E775-C36D-4910-9A23-85FCED53B70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3E775FB-5EFA-4D49-9B0B-1F56CDEFF943}" type="datetimeFigureOut">
              <a:rPr lang="en-US" smtClean="0"/>
              <a:pPr/>
              <a:t>9/19/2011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732E775-C36D-4910-9A23-85FCED53B707}"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D3E775FB-5EFA-4D49-9B0B-1F56CDEFF943}" type="datetimeFigureOut">
              <a:rPr lang="en-US" smtClean="0"/>
              <a:pPr/>
              <a:t>9/19/2011</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D732E775-C36D-4910-9A23-85FCED53B707}"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3E775FB-5EFA-4D49-9B0B-1F56CDEFF943}" type="datetimeFigureOut">
              <a:rPr lang="en-US" smtClean="0"/>
              <a:pPr/>
              <a:t>9/19/2011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2E775-C36D-4910-9A23-85FCED53B70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D3E775FB-5EFA-4D49-9B0B-1F56CDEFF943}" type="datetimeFigureOut">
              <a:rPr lang="en-US" smtClean="0"/>
              <a:pPr/>
              <a:t>9/19/2011</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D732E775-C36D-4910-9A23-85FCED53B70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D3E775FB-5EFA-4D49-9B0B-1F56CDEFF943}" type="datetimeFigureOut">
              <a:rPr lang="en-US" smtClean="0"/>
              <a:pPr/>
              <a:t>9/19/2011</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732E775-C36D-4910-9A23-85FCED53B70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Sir Thomas More</a:t>
            </a:r>
            <a:endParaRPr lang="en-US" dirty="0"/>
          </a:p>
        </p:txBody>
      </p:sp>
      <p:sp>
        <p:nvSpPr>
          <p:cNvPr id="3" name="Subtitle 2"/>
          <p:cNvSpPr>
            <a:spLocks noGrp="1"/>
          </p:cNvSpPr>
          <p:nvPr>
            <p:ph type="subTitle" idx="1"/>
          </p:nvPr>
        </p:nvSpPr>
        <p:spPr/>
        <p:txBody>
          <a:bodyPr>
            <a:normAutofit fontScale="62500" lnSpcReduction="20000"/>
          </a:bodyPr>
          <a:lstStyle/>
          <a:p>
            <a:r>
              <a:rPr lang="en-US" sz="7200" dirty="0" smtClean="0"/>
              <a:t>UTOPIA</a:t>
            </a:r>
            <a:endParaRPr lang="en-US" sz="7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Biography</a:t>
            </a:r>
            <a:endParaRPr lang="en-US" dirty="0"/>
          </a:p>
        </p:txBody>
      </p:sp>
      <p:pic>
        <p:nvPicPr>
          <p:cNvPr id="4" name="Content Placeholder 3" descr="More by Holbein Jr.jpg"/>
          <p:cNvPicPr>
            <a:picLocks noGrp="1" noChangeAspect="1"/>
          </p:cNvPicPr>
          <p:nvPr>
            <p:ph sz="quarter" idx="1"/>
          </p:nvPr>
        </p:nvPicPr>
        <p:blipFill>
          <a:blip r:embed="rId3"/>
          <a:stretch>
            <a:fillRect/>
          </a:stretch>
        </p:blipFill>
        <p:spPr>
          <a:xfrm>
            <a:off x="304800" y="2057400"/>
            <a:ext cx="3181489" cy="3962400"/>
          </a:xfrm>
        </p:spPr>
      </p:pic>
      <p:sp>
        <p:nvSpPr>
          <p:cNvPr id="5" name="TextBox 4"/>
          <p:cNvSpPr txBox="1"/>
          <p:nvPr/>
        </p:nvSpPr>
        <p:spPr>
          <a:xfrm>
            <a:off x="3581400" y="1828800"/>
            <a:ext cx="5410200" cy="4708981"/>
          </a:xfrm>
          <a:prstGeom prst="rect">
            <a:avLst/>
          </a:prstGeom>
          <a:noFill/>
        </p:spPr>
        <p:txBody>
          <a:bodyPr wrap="square" rtlCol="0">
            <a:spAutoFit/>
          </a:bodyPr>
          <a:lstStyle/>
          <a:p>
            <a:pPr>
              <a:buFont typeface="Arial" pitchFamily="34" charset="0"/>
              <a:buChar char="•"/>
            </a:pPr>
            <a:r>
              <a:rPr lang="en-US" sz="2000" dirty="0" smtClean="0"/>
              <a:t> Born February 7, 1478; Died July 6, 1535</a:t>
            </a:r>
          </a:p>
          <a:p>
            <a:pPr>
              <a:buFont typeface="Arial" pitchFamily="34" charset="0"/>
              <a:buChar char="•"/>
            </a:pPr>
            <a:r>
              <a:rPr lang="en-US" sz="2000" dirty="0"/>
              <a:t> </a:t>
            </a:r>
            <a:r>
              <a:rPr lang="en-US" sz="2000" dirty="0" smtClean="0"/>
              <a:t>1490-2: served as a page for John </a:t>
            </a:r>
            <a:r>
              <a:rPr lang="en-US" sz="2000" dirty="0" smtClean="0"/>
              <a:t>Morton.</a:t>
            </a:r>
            <a:endParaRPr lang="en-US" sz="2000" dirty="0" smtClean="0"/>
          </a:p>
          <a:p>
            <a:pPr>
              <a:buFont typeface="Arial" pitchFamily="34" charset="0"/>
              <a:buChar char="•"/>
            </a:pPr>
            <a:r>
              <a:rPr lang="en-US" sz="2000" dirty="0"/>
              <a:t> </a:t>
            </a:r>
            <a:r>
              <a:rPr lang="en-US" sz="2000" dirty="0" smtClean="0"/>
              <a:t>After attending Oxford, he was called to the </a:t>
            </a:r>
            <a:r>
              <a:rPr lang="en-US" sz="2000" dirty="0" smtClean="0"/>
              <a:t>bar </a:t>
            </a:r>
            <a:r>
              <a:rPr lang="en-US" sz="2000" dirty="0" smtClean="0"/>
              <a:t>in 1502.</a:t>
            </a:r>
          </a:p>
          <a:p>
            <a:pPr>
              <a:buFont typeface="Arial" pitchFamily="34" charset="0"/>
              <a:buChar char="•"/>
            </a:pPr>
            <a:r>
              <a:rPr lang="en-US" sz="2000" dirty="0"/>
              <a:t> </a:t>
            </a:r>
            <a:r>
              <a:rPr lang="en-US" sz="2000" dirty="0" smtClean="0"/>
              <a:t>Considered leaving public life to become a </a:t>
            </a:r>
          </a:p>
          <a:p>
            <a:r>
              <a:rPr lang="en-US" sz="2000" dirty="0" smtClean="0"/>
              <a:t>monk</a:t>
            </a:r>
            <a:r>
              <a:rPr lang="en-US" sz="2000" dirty="0" smtClean="0"/>
              <a:t>.</a:t>
            </a:r>
          </a:p>
          <a:p>
            <a:pPr>
              <a:buFont typeface="Arial" pitchFamily="34" charset="0"/>
              <a:buChar char="•"/>
            </a:pPr>
            <a:r>
              <a:rPr lang="en-US" sz="2000" dirty="0"/>
              <a:t> </a:t>
            </a:r>
            <a:r>
              <a:rPr lang="en-US" sz="2000" dirty="0" smtClean="0"/>
              <a:t>First married in 1505; had three daughters and </a:t>
            </a:r>
            <a:r>
              <a:rPr lang="en-US" sz="2000" dirty="0" smtClean="0"/>
              <a:t>a </a:t>
            </a:r>
            <a:r>
              <a:rPr lang="en-US" sz="2000" dirty="0" smtClean="0"/>
              <a:t>son.</a:t>
            </a:r>
          </a:p>
          <a:p>
            <a:pPr>
              <a:buFont typeface="Arial" pitchFamily="34" charset="0"/>
              <a:buChar char="•"/>
            </a:pPr>
            <a:r>
              <a:rPr lang="en-US" sz="2000" dirty="0"/>
              <a:t> </a:t>
            </a:r>
            <a:r>
              <a:rPr lang="en-US" sz="2000" dirty="0" smtClean="0"/>
              <a:t>Took an interest in the education of women.</a:t>
            </a:r>
          </a:p>
          <a:p>
            <a:pPr>
              <a:buFont typeface="Arial" pitchFamily="34" charset="0"/>
              <a:buChar char="•"/>
            </a:pPr>
            <a:r>
              <a:rPr lang="en-US" sz="2000" dirty="0"/>
              <a:t> </a:t>
            </a:r>
            <a:r>
              <a:rPr lang="en-US" sz="2000" dirty="0" smtClean="0"/>
              <a:t>1514: appointed to Privy Council.</a:t>
            </a:r>
          </a:p>
          <a:p>
            <a:pPr>
              <a:buFont typeface="Arial" pitchFamily="34" charset="0"/>
              <a:buChar char="•"/>
            </a:pPr>
            <a:r>
              <a:rPr lang="en-US" sz="2000" dirty="0"/>
              <a:t> </a:t>
            </a:r>
            <a:r>
              <a:rPr lang="en-US" sz="2000" dirty="0" smtClean="0"/>
              <a:t>1523: elected Speaker of the House of Commons.</a:t>
            </a:r>
          </a:p>
          <a:p>
            <a:pPr>
              <a:buFont typeface="Arial" pitchFamily="34" charset="0"/>
              <a:buChar char="•"/>
            </a:pPr>
            <a:r>
              <a:rPr lang="en-US" sz="2000" dirty="0"/>
              <a:t> </a:t>
            </a:r>
            <a:r>
              <a:rPr lang="en-US" sz="2000" dirty="0" smtClean="0"/>
              <a:t>1529: became Lord Chancellor after the fall of </a:t>
            </a:r>
            <a:r>
              <a:rPr lang="en-US" sz="2000" dirty="0" smtClean="0"/>
              <a:t>Cardinal </a:t>
            </a:r>
            <a:r>
              <a:rPr lang="en-US" sz="2000" dirty="0" smtClean="0"/>
              <a:t>Wolsey.</a:t>
            </a:r>
          </a:p>
          <a:p>
            <a:pPr>
              <a:buFont typeface="Arial" pitchFamily="34" charset="0"/>
              <a:buChar char="•"/>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 calcmode="lin" valueType="num">
                                      <p:cBhvr additive="base">
                                        <p:cTn id="2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 calcmode="lin" valueType="num">
                                      <p:cBhvr additive="base">
                                        <p:cTn id="3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 calcmode="lin" valueType="num">
                                      <p:cBhvr additive="base">
                                        <p:cTn id="4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 calcmode="lin" valueType="num">
                                      <p:cBhvr additive="base">
                                        <p:cTn id="4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5">
                                            <p:txEl>
                                              <p:pRg st="8" end="8"/>
                                            </p:txEl>
                                          </p:spTgt>
                                        </p:tgtEl>
                                        <p:attrNameLst>
                                          <p:attrName>style.visibility</p:attrName>
                                        </p:attrNameLst>
                                      </p:cBhvr>
                                      <p:to>
                                        <p:strVal val="visible"/>
                                      </p:to>
                                    </p:set>
                                    <p:anim calcmode="lin" valueType="num">
                                      <p:cBhvr additive="base">
                                        <p:cTn id="5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5">
                                            <p:txEl>
                                              <p:pRg st="9" end="9"/>
                                            </p:txEl>
                                          </p:spTgt>
                                        </p:tgtEl>
                                        <p:attrNameLst>
                                          <p:attrName>style.visibility</p:attrName>
                                        </p:attrNameLst>
                                      </p:cBhvr>
                                      <p:to>
                                        <p:strVal val="visible"/>
                                      </p:to>
                                    </p:set>
                                    <p:anim calcmode="lin" valueType="num">
                                      <p:cBhvr additive="base">
                                        <p:cTn id="59"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Biography</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A staunch Catholic, More believed the Reformation to be heresy.</a:t>
            </a:r>
          </a:p>
          <a:p>
            <a:r>
              <a:rPr lang="en-US" dirty="0" smtClean="0"/>
              <a:t>Resigned Chancellorship in 1532 due to his inability to support Henry VIII’s break from Rome.</a:t>
            </a:r>
          </a:p>
          <a:p>
            <a:r>
              <a:rPr lang="en-US" dirty="0" smtClean="0"/>
              <a:t>Refused to take the Oath of Supremacy and was imprisoned in the Tower of London.</a:t>
            </a:r>
          </a:p>
          <a:p>
            <a:r>
              <a:rPr lang="en-US" dirty="0" smtClean="0"/>
              <a:t>Put on trial on July 1, 1535 and sentenced to death.</a:t>
            </a:r>
          </a:p>
          <a:p>
            <a:r>
              <a:rPr lang="en-US" dirty="0" smtClean="0"/>
              <a:t>Executed July 6, 1535.</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Utopia</a:t>
            </a:r>
            <a:endParaRPr lang="en-US" u="sng" dirty="0"/>
          </a:p>
        </p:txBody>
      </p:sp>
      <p:sp>
        <p:nvSpPr>
          <p:cNvPr id="3" name="Content Placeholder 2"/>
          <p:cNvSpPr>
            <a:spLocks noGrp="1"/>
          </p:cNvSpPr>
          <p:nvPr>
            <p:ph sz="quarter" idx="1"/>
          </p:nvPr>
        </p:nvSpPr>
        <p:spPr/>
        <p:txBody>
          <a:bodyPr>
            <a:normAutofit/>
          </a:bodyPr>
          <a:lstStyle/>
          <a:p>
            <a:r>
              <a:rPr lang="en-US" sz="2400" dirty="0" smtClean="0"/>
              <a:t>Written 1515-1516 while More was an envoy for the King in Flanders.</a:t>
            </a:r>
          </a:p>
          <a:p>
            <a:r>
              <a:rPr lang="en-US" sz="2400" dirty="0" smtClean="0"/>
              <a:t>First published in Holland by Erasmus in 1516.</a:t>
            </a:r>
          </a:p>
          <a:p>
            <a:pPr lvl="1"/>
            <a:r>
              <a:rPr lang="en-US" sz="2400" dirty="0" smtClean="0"/>
              <a:t>More had a revised version published in 1518.</a:t>
            </a:r>
          </a:p>
          <a:p>
            <a:r>
              <a:rPr lang="en-US" sz="2400" dirty="0" smtClean="0"/>
              <a:t>First English translation in 1551.</a:t>
            </a:r>
          </a:p>
          <a:p>
            <a:endParaRPr lang="en-US" sz="2400" dirty="0" smtClean="0"/>
          </a:p>
          <a:p>
            <a:r>
              <a:rPr lang="en-US" sz="2400" dirty="0" smtClean="0"/>
              <a:t>Though not included in our edition, </a:t>
            </a:r>
            <a:r>
              <a:rPr lang="en-US" sz="2400" u="sng" dirty="0" smtClean="0"/>
              <a:t>Utopia</a:t>
            </a:r>
            <a:r>
              <a:rPr lang="en-US" sz="2400" dirty="0" smtClean="0"/>
              <a:t> is often prefaced with two fake letters.</a:t>
            </a:r>
          </a:p>
          <a:p>
            <a:r>
              <a:rPr lang="en-US" sz="2400" dirty="0" smtClean="0"/>
              <a:t>The letters are intended to make the story more plausible.</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Utopia</a:t>
            </a:r>
            <a:r>
              <a:rPr lang="en-US" dirty="0" smtClean="0"/>
              <a:t>: Context</a:t>
            </a:r>
            <a:endParaRPr lang="en-US" dirty="0"/>
          </a:p>
        </p:txBody>
      </p:sp>
      <p:sp>
        <p:nvSpPr>
          <p:cNvPr id="3" name="Content Placeholder 2"/>
          <p:cNvSpPr>
            <a:spLocks noGrp="1"/>
          </p:cNvSpPr>
          <p:nvPr>
            <p:ph sz="quarter" idx="1"/>
          </p:nvPr>
        </p:nvSpPr>
        <p:spPr/>
        <p:txBody>
          <a:bodyPr/>
          <a:lstStyle/>
          <a:p>
            <a:r>
              <a:rPr lang="en-US" dirty="0" smtClean="0"/>
              <a:t>First paragraph describes </a:t>
            </a:r>
            <a:r>
              <a:rPr lang="en-US" dirty="0" err="1" smtClean="0"/>
              <a:t>More’s</a:t>
            </a:r>
            <a:r>
              <a:rPr lang="en-US" dirty="0" smtClean="0"/>
              <a:t> visit to Antwerp.</a:t>
            </a:r>
          </a:p>
          <a:p>
            <a:pPr lvl="1"/>
            <a:r>
              <a:rPr lang="en-US" dirty="0" smtClean="0"/>
              <a:t>More did actually go to Antwerp at this time.</a:t>
            </a:r>
          </a:p>
          <a:p>
            <a:pPr lvl="1"/>
            <a:r>
              <a:rPr lang="en-US" dirty="0" smtClean="0"/>
              <a:t>Antwerp was a centre of international trade during the Age of Exploration and was a very cosmopolitan city.</a:t>
            </a:r>
          </a:p>
          <a:p>
            <a:pPr lvl="1"/>
            <a:endParaRPr lang="en-US" dirty="0" smtClean="0"/>
          </a:p>
          <a:p>
            <a:endParaRPr lang="en-US" dirty="0"/>
          </a:p>
        </p:txBody>
      </p:sp>
      <p:pic>
        <p:nvPicPr>
          <p:cNvPr id="4" name="Picture 3" descr="CantinoPlanisphere.png"/>
          <p:cNvPicPr>
            <a:picLocks noChangeAspect="1"/>
          </p:cNvPicPr>
          <p:nvPr/>
        </p:nvPicPr>
        <p:blipFill>
          <a:blip r:embed="rId3"/>
          <a:stretch>
            <a:fillRect/>
          </a:stretch>
        </p:blipFill>
        <p:spPr>
          <a:xfrm>
            <a:off x="533400" y="2590800"/>
            <a:ext cx="8430638" cy="3962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Amerigo</a:t>
            </a:r>
            <a:r>
              <a:rPr lang="en-US" dirty="0" smtClean="0"/>
              <a:t> Vespucci</a:t>
            </a:r>
            <a:endParaRPr lang="en-US" dirty="0"/>
          </a:p>
        </p:txBody>
      </p:sp>
      <p:pic>
        <p:nvPicPr>
          <p:cNvPr id="4" name="Content Placeholder 3" descr="Amerigo_Vespucci.jpg"/>
          <p:cNvPicPr>
            <a:picLocks noGrp="1" noChangeAspect="1"/>
          </p:cNvPicPr>
          <p:nvPr>
            <p:ph sz="quarter" idx="1"/>
          </p:nvPr>
        </p:nvPicPr>
        <p:blipFill>
          <a:blip r:embed="rId3"/>
          <a:stretch>
            <a:fillRect/>
          </a:stretch>
        </p:blipFill>
        <p:spPr>
          <a:xfrm>
            <a:off x="5638800" y="1600200"/>
            <a:ext cx="3279908" cy="4495800"/>
          </a:xfrm>
        </p:spPr>
      </p:pic>
      <p:sp>
        <p:nvSpPr>
          <p:cNvPr id="5" name="TextBox 4"/>
          <p:cNvSpPr txBox="1"/>
          <p:nvPr/>
        </p:nvSpPr>
        <p:spPr>
          <a:xfrm>
            <a:off x="609600" y="1600200"/>
            <a:ext cx="4953000" cy="4154984"/>
          </a:xfrm>
          <a:prstGeom prst="rect">
            <a:avLst/>
          </a:prstGeom>
          <a:noFill/>
        </p:spPr>
        <p:txBody>
          <a:bodyPr wrap="square" rtlCol="0">
            <a:spAutoFit/>
          </a:bodyPr>
          <a:lstStyle/>
          <a:p>
            <a:pPr>
              <a:buFont typeface="Arial" pitchFamily="34" charset="0"/>
              <a:buChar char="•"/>
            </a:pPr>
            <a:r>
              <a:rPr lang="en-US" sz="2400" dirty="0" smtClean="0"/>
              <a:t>  </a:t>
            </a:r>
            <a:r>
              <a:rPr lang="en-US" sz="2400" dirty="0" err="1" smtClean="0"/>
              <a:t>Hythloday’s</a:t>
            </a:r>
            <a:r>
              <a:rPr lang="en-US" sz="2400" dirty="0" smtClean="0"/>
              <a:t> travels are grafted on to the New World discovery </a:t>
            </a:r>
            <a:r>
              <a:rPr lang="en-US" sz="2400" dirty="0" err="1" smtClean="0"/>
              <a:t>acccounts</a:t>
            </a:r>
            <a:r>
              <a:rPr lang="en-US" sz="2400" dirty="0" smtClean="0"/>
              <a:t> of </a:t>
            </a:r>
            <a:r>
              <a:rPr lang="en-US" sz="2400" dirty="0" err="1" smtClean="0"/>
              <a:t>Amerigo</a:t>
            </a:r>
            <a:r>
              <a:rPr lang="en-US" sz="2400" dirty="0" smtClean="0"/>
              <a:t> Vespucci.</a:t>
            </a:r>
          </a:p>
          <a:p>
            <a:pPr>
              <a:buFont typeface="Arial" pitchFamily="34" charset="0"/>
              <a:buChar char="•"/>
            </a:pPr>
            <a:endParaRPr lang="en-US" sz="2400" dirty="0" smtClean="0"/>
          </a:p>
          <a:p>
            <a:pPr>
              <a:buFont typeface="Arial" pitchFamily="34" charset="0"/>
              <a:buChar char="•"/>
            </a:pPr>
            <a:r>
              <a:rPr lang="en-US" sz="2400" dirty="0" smtClean="0"/>
              <a:t>  Vespucci claimed to have made four voyages to the New World between 1497 and 1504 in two letters attributed to him.</a:t>
            </a:r>
          </a:p>
          <a:p>
            <a:pPr>
              <a:buFont typeface="Arial" pitchFamily="34" charset="0"/>
              <a:buChar char="•"/>
            </a:pPr>
            <a:endParaRPr lang="en-US" sz="2400" dirty="0" smtClean="0"/>
          </a:p>
          <a:p>
            <a:pPr>
              <a:buFont typeface="Arial" pitchFamily="34" charset="0"/>
              <a:buChar char="•"/>
            </a:pPr>
            <a:r>
              <a:rPr lang="en-US" sz="2400" dirty="0" smtClean="0"/>
              <a:t>  Whether Vespucci actually made those voyages is now in dispute.</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Amerigo</a:t>
            </a:r>
            <a:r>
              <a:rPr lang="en-US" dirty="0" smtClean="0"/>
              <a:t> Vespucci</a:t>
            </a:r>
            <a:endParaRPr lang="en-US" dirty="0"/>
          </a:p>
        </p:txBody>
      </p:sp>
      <p:sp>
        <p:nvSpPr>
          <p:cNvPr id="3" name="Content Placeholder 2"/>
          <p:cNvSpPr>
            <a:spLocks noGrp="1"/>
          </p:cNvSpPr>
          <p:nvPr>
            <p:ph sz="quarter" idx="1"/>
          </p:nvPr>
        </p:nvSpPr>
        <p:spPr/>
        <p:txBody>
          <a:bodyPr>
            <a:normAutofit/>
          </a:bodyPr>
          <a:lstStyle/>
          <a:p>
            <a:r>
              <a:rPr lang="en-US" sz="2400" dirty="0" smtClean="0"/>
              <a:t>Whereas Columbus’s accounts described the vast wealth of the “Indies”, Vespucci’s letters titillated Europeans with tales of cannibalism and free sexuality of the natives.</a:t>
            </a:r>
          </a:p>
          <a:p>
            <a:pPr>
              <a:buNone/>
            </a:pPr>
            <a:endParaRPr lang="en-US" sz="2400" dirty="0" smtClean="0"/>
          </a:p>
        </p:txBody>
      </p:sp>
      <p:pic>
        <p:nvPicPr>
          <p:cNvPr id="4" name="Picture 3" descr="Vespucci by Stradanus 1580.jpg"/>
          <p:cNvPicPr>
            <a:picLocks noChangeAspect="1"/>
          </p:cNvPicPr>
          <p:nvPr/>
        </p:nvPicPr>
        <p:blipFill>
          <a:blip r:embed="rId3"/>
          <a:stretch>
            <a:fillRect/>
          </a:stretch>
        </p:blipFill>
        <p:spPr>
          <a:xfrm>
            <a:off x="914400" y="1600200"/>
            <a:ext cx="7620000" cy="510349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Amerigo</a:t>
            </a:r>
            <a:r>
              <a:rPr lang="en-US" dirty="0" smtClean="0"/>
              <a:t> Vespucci</a:t>
            </a:r>
            <a:endParaRPr lang="en-US" dirty="0"/>
          </a:p>
        </p:txBody>
      </p:sp>
      <p:sp>
        <p:nvSpPr>
          <p:cNvPr id="3" name="Content Placeholder 2"/>
          <p:cNvSpPr>
            <a:spLocks noGrp="1"/>
          </p:cNvSpPr>
          <p:nvPr>
            <p:ph sz="quarter" idx="1"/>
          </p:nvPr>
        </p:nvSpPr>
        <p:spPr/>
        <p:txBody>
          <a:bodyPr>
            <a:normAutofit/>
          </a:bodyPr>
          <a:lstStyle/>
          <a:p>
            <a:r>
              <a:rPr lang="en-US" sz="2400" dirty="0" smtClean="0"/>
              <a:t>These letters were bestsellers for the early printing industry and spurred European interest in the New World.</a:t>
            </a:r>
          </a:p>
          <a:p>
            <a:pPr lvl="1"/>
            <a:r>
              <a:rPr lang="en-US" sz="2400" dirty="0" smtClean="0"/>
              <a:t>Indeed, Vespucci’s first letter, </a:t>
            </a:r>
            <a:r>
              <a:rPr lang="en-US" sz="2400" u="sng" dirty="0" err="1" smtClean="0"/>
              <a:t>Mundus</a:t>
            </a:r>
            <a:r>
              <a:rPr lang="en-US" sz="2400" u="sng" dirty="0" smtClean="0"/>
              <a:t> Novus</a:t>
            </a:r>
            <a:r>
              <a:rPr lang="en-US" sz="2400" dirty="0" smtClean="0"/>
              <a:t>, coined the term “New World”.</a:t>
            </a:r>
          </a:p>
          <a:p>
            <a:pPr lvl="1"/>
            <a:r>
              <a:rPr lang="en-CA" sz="2400" dirty="0" smtClean="0"/>
              <a:t>A German printer, Martin </a:t>
            </a:r>
            <a:r>
              <a:rPr lang="en-CA" sz="2400" dirty="0" err="1" smtClean="0"/>
              <a:t>Waldseemüller</a:t>
            </a:r>
            <a:r>
              <a:rPr lang="en-CA" sz="2400" dirty="0" smtClean="0"/>
              <a:t>, produced a map of the world in 1507 with the New World, which he called </a:t>
            </a:r>
            <a:r>
              <a:rPr lang="en-CA" sz="2400" dirty="0" smtClean="0"/>
              <a:t>“</a:t>
            </a:r>
            <a:r>
              <a:rPr lang="en-CA" sz="2400" dirty="0" smtClean="0"/>
              <a:t>America” in honour of Vespucci.</a:t>
            </a:r>
          </a:p>
          <a:p>
            <a:pPr lvl="1">
              <a:buNone/>
            </a:pPr>
            <a:r>
              <a:rPr lang="en-CA" sz="2400" dirty="0" smtClean="0"/>
              <a:t> </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Waldseemüller’s</a:t>
            </a:r>
            <a:r>
              <a:rPr lang="en-CA" dirty="0" smtClean="0"/>
              <a:t> Map (1507)</a:t>
            </a:r>
            <a:endParaRPr lang="en-US" dirty="0"/>
          </a:p>
        </p:txBody>
      </p:sp>
      <p:pic>
        <p:nvPicPr>
          <p:cNvPr id="4" name="Content Placeholder 3" descr="Waldseemuller_map_2.jpg"/>
          <p:cNvPicPr>
            <a:picLocks noGrp="1" noChangeAspect="1"/>
          </p:cNvPicPr>
          <p:nvPr>
            <p:ph sz="quarter" idx="1"/>
          </p:nvPr>
        </p:nvPicPr>
        <p:blipFill>
          <a:blip r:embed="rId3" cstate="print"/>
          <a:stretch>
            <a:fillRect/>
          </a:stretch>
        </p:blipFill>
        <p:spPr>
          <a:xfrm>
            <a:off x="304800" y="1676400"/>
            <a:ext cx="8532553" cy="472440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“Fantastical </a:t>
            </a:r>
            <a:r>
              <a:rPr lang="en-US" dirty="0" err="1" smtClean="0"/>
              <a:t>Travellers’</a:t>
            </a:r>
            <a:r>
              <a:rPr lang="en-US" dirty="0" smtClean="0"/>
              <a:t> Tales”</a:t>
            </a:r>
            <a:endParaRPr lang="en-US" dirty="0"/>
          </a:p>
        </p:txBody>
      </p:sp>
      <p:pic>
        <p:nvPicPr>
          <p:cNvPr id="4" name="Content Placeholder 3" descr="blemyah.jpg"/>
          <p:cNvPicPr>
            <a:picLocks noGrp="1" noChangeAspect="1"/>
          </p:cNvPicPr>
          <p:nvPr>
            <p:ph sz="quarter" idx="1"/>
          </p:nvPr>
        </p:nvPicPr>
        <p:blipFill>
          <a:blip r:embed="rId3"/>
          <a:stretch>
            <a:fillRect/>
          </a:stretch>
        </p:blipFill>
        <p:spPr>
          <a:xfrm>
            <a:off x="4038600" y="1981200"/>
            <a:ext cx="4947709" cy="4191000"/>
          </a:xfrm>
        </p:spPr>
      </p:pic>
      <p:sp>
        <p:nvSpPr>
          <p:cNvPr id="5" name="TextBox 4"/>
          <p:cNvSpPr txBox="1"/>
          <p:nvPr/>
        </p:nvSpPr>
        <p:spPr>
          <a:xfrm>
            <a:off x="533400" y="1676400"/>
            <a:ext cx="3429000" cy="3416320"/>
          </a:xfrm>
          <a:prstGeom prst="rect">
            <a:avLst/>
          </a:prstGeom>
          <a:noFill/>
        </p:spPr>
        <p:txBody>
          <a:bodyPr wrap="square" rtlCol="0">
            <a:spAutoFit/>
          </a:bodyPr>
          <a:lstStyle/>
          <a:p>
            <a:r>
              <a:rPr lang="en-US" sz="2400" dirty="0" smtClean="0"/>
              <a:t>  </a:t>
            </a:r>
          </a:p>
          <a:p>
            <a:pPr>
              <a:buFont typeface="Arial" pitchFamily="34" charset="0"/>
              <a:buChar char="•"/>
            </a:pPr>
            <a:endParaRPr lang="en-US" sz="2400" dirty="0"/>
          </a:p>
          <a:p>
            <a:pPr>
              <a:buFont typeface="Arial" pitchFamily="34" charset="0"/>
              <a:buChar char="•"/>
            </a:pPr>
            <a:endParaRPr lang="en-US" sz="2400" dirty="0" smtClean="0"/>
          </a:p>
          <a:p>
            <a:r>
              <a:rPr lang="en-US" sz="2400" dirty="0" smtClean="0"/>
              <a:t>Antecedents:</a:t>
            </a:r>
          </a:p>
          <a:p>
            <a:pPr>
              <a:buFont typeface="Arial" pitchFamily="34" charset="0"/>
              <a:buChar char="•"/>
            </a:pPr>
            <a:endParaRPr lang="en-US" sz="2400" dirty="0"/>
          </a:p>
          <a:p>
            <a:pPr>
              <a:buFont typeface="Arial" pitchFamily="34" charset="0"/>
              <a:buChar char="•"/>
            </a:pPr>
            <a:r>
              <a:rPr lang="en-US" sz="2400" dirty="0" smtClean="0"/>
              <a:t>  Pliny’s </a:t>
            </a:r>
            <a:r>
              <a:rPr lang="en-US" sz="2400" u="sng" dirty="0" smtClean="0"/>
              <a:t>Natural History</a:t>
            </a:r>
          </a:p>
          <a:p>
            <a:r>
              <a:rPr lang="en-US" sz="2400" dirty="0"/>
              <a:t> </a:t>
            </a:r>
            <a:r>
              <a:rPr lang="en-US" sz="2400" dirty="0" smtClean="0"/>
              <a:t> </a:t>
            </a:r>
          </a:p>
          <a:p>
            <a:pPr>
              <a:buFont typeface="Arial" pitchFamily="34" charset="0"/>
              <a:buChar char="•"/>
            </a:pPr>
            <a:r>
              <a:rPr lang="en-US" sz="2400" dirty="0" smtClean="0"/>
              <a:t>  </a:t>
            </a:r>
            <a:r>
              <a:rPr lang="en-US" sz="2400" u="sng" dirty="0" smtClean="0"/>
              <a:t>The Travels of Sir John Mandeville</a:t>
            </a:r>
            <a:endParaRPr lang="en-US"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Raphael </a:t>
            </a:r>
            <a:r>
              <a:rPr lang="en-US" dirty="0" err="1" smtClean="0"/>
              <a:t>Hythloday</a:t>
            </a:r>
            <a:endParaRPr lang="en-US" dirty="0"/>
          </a:p>
        </p:txBody>
      </p:sp>
      <p:sp>
        <p:nvSpPr>
          <p:cNvPr id="3" name="Content Placeholder 2"/>
          <p:cNvSpPr>
            <a:spLocks noGrp="1"/>
          </p:cNvSpPr>
          <p:nvPr>
            <p:ph sz="quarter" idx="1"/>
          </p:nvPr>
        </p:nvSpPr>
        <p:spPr>
          <a:xfrm>
            <a:off x="612648" y="1600200"/>
            <a:ext cx="8153400" cy="5029200"/>
          </a:xfrm>
        </p:spPr>
        <p:txBody>
          <a:bodyPr>
            <a:normAutofit/>
          </a:bodyPr>
          <a:lstStyle/>
          <a:p>
            <a:r>
              <a:rPr lang="en-US" sz="2400" dirty="0" smtClean="0"/>
              <a:t>Raphael: </a:t>
            </a:r>
          </a:p>
          <a:p>
            <a:pPr lvl="1"/>
            <a:r>
              <a:rPr lang="en-US" sz="2400" dirty="0" smtClean="0"/>
              <a:t>Hebrew for “God has healed”.</a:t>
            </a:r>
          </a:p>
          <a:p>
            <a:pPr lvl="1"/>
            <a:r>
              <a:rPr lang="en-US" sz="2400" dirty="0" smtClean="0"/>
              <a:t>Appears in the </a:t>
            </a:r>
            <a:r>
              <a:rPr lang="en-US" sz="2400" u="sng" dirty="0" smtClean="0"/>
              <a:t>Book of </a:t>
            </a:r>
            <a:r>
              <a:rPr lang="en-US" sz="2400" u="sng" dirty="0" err="1" smtClean="0"/>
              <a:t>Tobit</a:t>
            </a:r>
            <a:r>
              <a:rPr lang="en-US" sz="2400" dirty="0" smtClean="0"/>
              <a:t> as an angelic guide who cures </a:t>
            </a:r>
            <a:r>
              <a:rPr lang="en-US" sz="2400" dirty="0" err="1" smtClean="0"/>
              <a:t>Tobit’s</a:t>
            </a:r>
            <a:r>
              <a:rPr lang="en-US" sz="2400" dirty="0" smtClean="0"/>
              <a:t> blindness.</a:t>
            </a:r>
          </a:p>
          <a:p>
            <a:r>
              <a:rPr lang="en-US" sz="2400" dirty="0" err="1" smtClean="0"/>
              <a:t>Hythloday</a:t>
            </a:r>
            <a:r>
              <a:rPr lang="en-US" sz="2400" dirty="0" smtClean="0"/>
              <a:t>:</a:t>
            </a:r>
          </a:p>
          <a:p>
            <a:pPr lvl="1"/>
            <a:r>
              <a:rPr lang="en-US" sz="2400" dirty="0" smtClean="0"/>
              <a:t>From </a:t>
            </a:r>
            <a:r>
              <a:rPr lang="en-US" sz="2400" i="1" dirty="0" err="1" smtClean="0"/>
              <a:t>Hythlodaeus</a:t>
            </a:r>
            <a:endParaRPr lang="en-US" sz="2400" i="1" dirty="0" smtClean="0"/>
          </a:p>
          <a:p>
            <a:pPr lvl="1"/>
            <a:r>
              <a:rPr lang="en-US" sz="2400" i="1" dirty="0" err="1" smtClean="0"/>
              <a:t>Hythlo</a:t>
            </a:r>
            <a:r>
              <a:rPr lang="en-US" sz="2400" dirty="0" smtClean="0"/>
              <a:t> (nonsense) + </a:t>
            </a:r>
            <a:r>
              <a:rPr lang="en-US" sz="2400" i="1" dirty="0" err="1" smtClean="0"/>
              <a:t>daio</a:t>
            </a:r>
            <a:r>
              <a:rPr lang="en-US" sz="2400" dirty="0" smtClean="0"/>
              <a:t> (to distribute)</a:t>
            </a:r>
          </a:p>
          <a:p>
            <a:r>
              <a:rPr lang="en-US" sz="2400" dirty="0" smtClean="0"/>
              <a:t>Safety of second-hand narrator: allows More to put unorthodox views into the mouth of a fictional character.</a:t>
            </a:r>
          </a:p>
          <a:p>
            <a:pPr lvl="1"/>
            <a:r>
              <a:rPr lang="en-US" sz="2400" dirty="0" smtClean="0"/>
              <a:t>The Utopian poetry extract reveals “he” to mean “I” in the Utopian language</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Utopia</a:t>
            </a:r>
            <a:r>
              <a:rPr lang="en-US" dirty="0" smtClean="0"/>
              <a:t>:  Book I</a:t>
            </a:r>
            <a:endParaRPr lang="en-US" dirty="0"/>
          </a:p>
        </p:txBody>
      </p:sp>
      <p:sp>
        <p:nvSpPr>
          <p:cNvPr id="3" name="Content Placeholder 2"/>
          <p:cNvSpPr>
            <a:spLocks noGrp="1"/>
          </p:cNvSpPr>
          <p:nvPr>
            <p:ph sz="quarter" idx="1"/>
          </p:nvPr>
        </p:nvSpPr>
        <p:spPr/>
        <p:txBody>
          <a:bodyPr>
            <a:normAutofit fontScale="92500"/>
          </a:bodyPr>
          <a:lstStyle/>
          <a:p>
            <a:r>
              <a:rPr lang="en-US" sz="2400" dirty="0" smtClean="0"/>
              <a:t>Though </a:t>
            </a:r>
            <a:r>
              <a:rPr lang="en-US" sz="2400" dirty="0" err="1" smtClean="0"/>
              <a:t>Hythloday</a:t>
            </a:r>
            <a:r>
              <a:rPr lang="en-US" sz="2400" dirty="0" smtClean="0"/>
              <a:t> has all sorts of stories, More and Giles are most interested in his descriptions of “civilized nations”.</a:t>
            </a:r>
          </a:p>
          <a:p>
            <a:pPr lvl="1"/>
            <a:r>
              <a:rPr lang="en-US" sz="2400" dirty="0" smtClean="0"/>
              <a:t>“We asked him many questions concerning all these things, to which he answered very willingly; only we made no inquiries after monsters, than which nothing is more common; for everywhere one may hear of ravenous dogs and wolves, and cruel men-eaters; but it is not so easy to find states that are well and wisely governed.” (4)</a:t>
            </a:r>
          </a:p>
          <a:p>
            <a:pPr lvl="1"/>
            <a:r>
              <a:rPr lang="en-US" sz="2400" dirty="0" smtClean="0"/>
              <a:t>Aim of the book: “… so he reckoned up not a few things from which patterns might be taken for correcting the errors of these nations among which we live” (4).</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Utopia</a:t>
            </a:r>
            <a:r>
              <a:rPr lang="en-US" dirty="0" smtClean="0"/>
              <a:t>: Book I</a:t>
            </a:r>
            <a:endParaRPr lang="en-US" u="sng" dirty="0"/>
          </a:p>
        </p:txBody>
      </p:sp>
      <p:sp>
        <p:nvSpPr>
          <p:cNvPr id="3" name="Content Placeholder 2"/>
          <p:cNvSpPr>
            <a:spLocks noGrp="1"/>
          </p:cNvSpPr>
          <p:nvPr>
            <p:ph sz="quarter" idx="1"/>
          </p:nvPr>
        </p:nvSpPr>
        <p:spPr>
          <a:xfrm>
            <a:off x="612648" y="1600200"/>
            <a:ext cx="8153400" cy="5105400"/>
          </a:xfrm>
        </p:spPr>
        <p:txBody>
          <a:bodyPr>
            <a:normAutofit lnSpcReduction="10000"/>
          </a:bodyPr>
          <a:lstStyle/>
          <a:p>
            <a:r>
              <a:rPr lang="en-US" dirty="0" smtClean="0"/>
              <a:t>More uses </a:t>
            </a:r>
            <a:r>
              <a:rPr lang="en-US" dirty="0" err="1" smtClean="0"/>
              <a:t>Hythloday</a:t>
            </a:r>
            <a:r>
              <a:rPr lang="en-US" dirty="0" smtClean="0"/>
              <a:t> to critique European (and, in particular, English) society.</a:t>
            </a:r>
          </a:p>
          <a:p>
            <a:r>
              <a:rPr lang="en-US" dirty="0" err="1" smtClean="0"/>
              <a:t>Hythloday’s</a:t>
            </a:r>
            <a:r>
              <a:rPr lang="en-US" dirty="0" smtClean="0"/>
              <a:t> critique of the death penalty for theft:</a:t>
            </a:r>
          </a:p>
          <a:p>
            <a:pPr marL="880110" lvl="1" indent="-514350">
              <a:buFont typeface="+mj-lt"/>
              <a:buAutoNum type="arabicPeriod"/>
            </a:pPr>
            <a:r>
              <a:rPr lang="en-US" dirty="0" smtClean="0"/>
              <a:t>Equates human life with money.</a:t>
            </a:r>
          </a:p>
          <a:p>
            <a:pPr marL="880110" lvl="1" indent="-514350">
              <a:buFont typeface="+mj-lt"/>
              <a:buAutoNum type="arabicPeriod"/>
            </a:pPr>
            <a:r>
              <a:rPr lang="en-US" dirty="0" smtClean="0"/>
              <a:t>Encourages murder (to dispose of witnesses).</a:t>
            </a:r>
          </a:p>
          <a:p>
            <a:pPr marL="880110" lvl="1" indent="-514350">
              <a:buFont typeface="+mj-lt"/>
              <a:buAutoNum type="arabicPeriod"/>
            </a:pPr>
            <a:r>
              <a:rPr lang="en-US" dirty="0" smtClean="0"/>
              <a:t>Doesn’t address the causes of theft: economic inequality.</a:t>
            </a:r>
          </a:p>
          <a:p>
            <a:pPr marL="560070" indent="-514350"/>
            <a:r>
              <a:rPr lang="en-US" dirty="0" smtClean="0"/>
              <a:t>Debate widens in scope from a simple question of what to with thieves to the larger issue of social justice.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Roots of Economic Inequality</a:t>
            </a:r>
            <a:endParaRPr lang="en-US" dirty="0"/>
          </a:p>
        </p:txBody>
      </p:sp>
      <p:sp>
        <p:nvSpPr>
          <p:cNvPr id="3" name="Content Placeholder 2"/>
          <p:cNvSpPr>
            <a:spLocks noGrp="1"/>
          </p:cNvSpPr>
          <p:nvPr>
            <p:ph sz="quarter" idx="1"/>
          </p:nvPr>
        </p:nvSpPr>
        <p:spPr/>
        <p:txBody>
          <a:bodyPr/>
          <a:lstStyle/>
          <a:p>
            <a:pPr marL="514350" indent="-514350">
              <a:buFont typeface="+mj-lt"/>
              <a:buAutoNum type="arabicPeriod"/>
            </a:pPr>
            <a:r>
              <a:rPr lang="en-US" dirty="0" smtClean="0"/>
              <a:t>Parasitic noblemen</a:t>
            </a:r>
          </a:p>
          <a:p>
            <a:pPr marL="514350" indent="-514350">
              <a:buFont typeface="+mj-lt"/>
              <a:buAutoNum type="arabicPeriod"/>
            </a:pPr>
            <a:endParaRPr lang="en-US" dirty="0" smtClean="0"/>
          </a:p>
          <a:p>
            <a:pPr marL="514350" indent="-514350">
              <a:buFont typeface="+mj-lt"/>
              <a:buAutoNum type="arabicPeriod"/>
            </a:pPr>
            <a:r>
              <a:rPr lang="en-US" dirty="0" smtClean="0"/>
              <a:t>Danger of standing armies</a:t>
            </a:r>
          </a:p>
          <a:p>
            <a:pPr marL="514350" indent="-514350">
              <a:buFont typeface="+mj-lt"/>
              <a:buAutoNum type="arabicPeriod"/>
            </a:pPr>
            <a:endParaRPr lang="en-US" dirty="0" smtClean="0"/>
          </a:p>
          <a:p>
            <a:pPr marL="514350" indent="-514350">
              <a:buFont typeface="+mj-lt"/>
              <a:buAutoNum type="arabicPeriod"/>
            </a:pPr>
            <a:r>
              <a:rPr lang="en-US" dirty="0" smtClean="0"/>
              <a:t>Increase in pasture (enclosure)</a:t>
            </a:r>
          </a:p>
          <a:p>
            <a:pPr marL="514350" indent="-514350">
              <a:buFont typeface="+mj-lt"/>
              <a:buAutoNum type="arabicPeriod"/>
            </a:pPr>
            <a:endParaRPr lang="en-US" dirty="0" smtClean="0"/>
          </a:p>
          <a:p>
            <a:pPr marL="514350" indent="-514350">
              <a:buFont typeface="+mj-lt"/>
              <a:buAutoNum type="arabicPeriod"/>
            </a:pPr>
            <a:r>
              <a:rPr lang="en-US" dirty="0" smtClean="0"/>
              <a:t>Extravagant luxury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Hythloday’s</a:t>
            </a:r>
            <a:r>
              <a:rPr lang="en-US" dirty="0" smtClean="0"/>
              <a:t> Suggestion</a:t>
            </a:r>
            <a:endParaRPr lang="en-US" dirty="0"/>
          </a:p>
        </p:txBody>
      </p:sp>
      <p:sp>
        <p:nvSpPr>
          <p:cNvPr id="3" name="Content Placeholder 2"/>
          <p:cNvSpPr>
            <a:spLocks noGrp="1"/>
          </p:cNvSpPr>
          <p:nvPr>
            <p:ph sz="quarter" idx="1"/>
          </p:nvPr>
        </p:nvSpPr>
        <p:spPr/>
        <p:txBody>
          <a:bodyPr/>
          <a:lstStyle/>
          <a:p>
            <a:r>
              <a:rPr lang="en-US" dirty="0" smtClean="0"/>
              <a:t>Follow the example of the </a:t>
            </a:r>
            <a:r>
              <a:rPr lang="en-US" dirty="0" err="1" smtClean="0"/>
              <a:t>Polylerits</a:t>
            </a:r>
            <a:r>
              <a:rPr lang="en-US" dirty="0" smtClean="0"/>
              <a:t>.</a:t>
            </a:r>
          </a:p>
          <a:p>
            <a:r>
              <a:rPr lang="en-US" dirty="0" err="1" smtClean="0"/>
              <a:t>Polylerits</a:t>
            </a:r>
            <a:r>
              <a:rPr lang="en-US" dirty="0" smtClean="0"/>
              <a:t>:</a:t>
            </a:r>
          </a:p>
          <a:p>
            <a:pPr lvl="1"/>
            <a:r>
              <a:rPr lang="en-US" i="1" dirty="0" err="1" smtClean="0"/>
              <a:t>Polus</a:t>
            </a:r>
            <a:r>
              <a:rPr lang="en-US" i="1" dirty="0" smtClean="0"/>
              <a:t> </a:t>
            </a:r>
            <a:r>
              <a:rPr lang="en-US" dirty="0" smtClean="0"/>
              <a:t>(much) + </a:t>
            </a:r>
            <a:r>
              <a:rPr lang="en-US" i="1" dirty="0" err="1" smtClean="0"/>
              <a:t>leros</a:t>
            </a:r>
            <a:r>
              <a:rPr lang="en-US" dirty="0" smtClean="0"/>
              <a:t> (nonsense)</a:t>
            </a:r>
          </a:p>
          <a:p>
            <a:pPr lvl="1"/>
            <a:r>
              <a:rPr lang="en-US" i="1" dirty="0" smtClean="0"/>
              <a:t>= </a:t>
            </a:r>
            <a:r>
              <a:rPr lang="en-US" i="1" dirty="0" err="1" smtClean="0"/>
              <a:t>Tallstorians</a:t>
            </a:r>
            <a:endParaRPr lang="en-US" i="1" dirty="0" smtClean="0"/>
          </a:p>
          <a:p>
            <a:r>
              <a:rPr lang="en-US" dirty="0" smtClean="0"/>
              <a:t>Theft is punished by paying restitution to victim and working as a slave for the public.</a:t>
            </a:r>
          </a:p>
          <a:p>
            <a:pPr lvl="1"/>
            <a:r>
              <a:rPr lang="en-US" dirty="0" smtClean="0"/>
              <a:t>“Repairing the injuries they have formerly done to society” (14).</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lstStyle/>
          <a:p>
            <a:endParaRPr lang="en-US" dirty="0" smtClean="0"/>
          </a:p>
          <a:p>
            <a:r>
              <a:rPr lang="en-US" dirty="0" smtClean="0"/>
              <a:t>More and Giles try to persuade </a:t>
            </a:r>
            <a:r>
              <a:rPr lang="en-US" dirty="0" err="1" smtClean="0"/>
              <a:t>Hythloday</a:t>
            </a:r>
            <a:r>
              <a:rPr lang="en-US" dirty="0" smtClean="0"/>
              <a:t> to use his wisdom by advising kings.  </a:t>
            </a:r>
            <a:r>
              <a:rPr lang="en-US" dirty="0" err="1" smtClean="0"/>
              <a:t>Hythloday</a:t>
            </a:r>
            <a:r>
              <a:rPr lang="en-US" dirty="0" smtClean="0"/>
              <a:t> refuses:</a:t>
            </a:r>
          </a:p>
          <a:p>
            <a:pPr lvl="1"/>
            <a:r>
              <a:rPr lang="en-US" dirty="0" smtClean="0"/>
              <a:t>Princes are not concerned with governing, only war.</a:t>
            </a:r>
          </a:p>
          <a:p>
            <a:pPr lvl="1"/>
            <a:r>
              <a:rPr lang="en-US" dirty="0" smtClean="0"/>
              <a:t>Wants to avoid court rivalries and intrigues.</a:t>
            </a:r>
          </a:p>
          <a:p>
            <a:pPr lvl="1"/>
            <a:r>
              <a:rPr lang="en-US" dirty="0" smtClean="0"/>
              <a:t>Has learned from Plato: his ideas are too radical for European courts and would be laughed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lstStyle/>
          <a:p>
            <a:r>
              <a:rPr lang="en-US" dirty="0" smtClean="0"/>
              <a:t>Critique of Imperialism:</a:t>
            </a:r>
          </a:p>
          <a:p>
            <a:pPr lvl="1"/>
            <a:r>
              <a:rPr lang="en-US" dirty="0" smtClean="0"/>
              <a:t>Example of </a:t>
            </a:r>
            <a:r>
              <a:rPr lang="en-US" dirty="0" err="1" smtClean="0"/>
              <a:t>Achorians</a:t>
            </a:r>
            <a:r>
              <a:rPr lang="en-US" dirty="0" smtClean="0"/>
              <a:t>.</a:t>
            </a:r>
          </a:p>
          <a:p>
            <a:pPr lvl="2"/>
            <a:r>
              <a:rPr lang="en-US" dirty="0" err="1" smtClean="0"/>
              <a:t>Achoria</a:t>
            </a:r>
            <a:r>
              <a:rPr lang="en-US" dirty="0" smtClean="0"/>
              <a:t>: </a:t>
            </a:r>
            <a:r>
              <a:rPr lang="en-US" i="1" dirty="0" smtClean="0"/>
              <a:t>a </a:t>
            </a:r>
            <a:r>
              <a:rPr lang="en-US" dirty="0" smtClean="0"/>
              <a:t>(not)</a:t>
            </a:r>
            <a:r>
              <a:rPr lang="en-US" i="1" dirty="0" smtClean="0"/>
              <a:t> + </a:t>
            </a:r>
            <a:r>
              <a:rPr lang="en-US" i="1" dirty="0" err="1" smtClean="0"/>
              <a:t>chora</a:t>
            </a:r>
            <a:r>
              <a:rPr lang="en-US" dirty="0" smtClean="0"/>
              <a:t> (country)</a:t>
            </a:r>
          </a:p>
          <a:p>
            <a:pPr lvl="2"/>
            <a:r>
              <a:rPr lang="en-US" dirty="0" smtClean="0"/>
              <a:t>= </a:t>
            </a:r>
            <a:r>
              <a:rPr lang="en-US" i="1" dirty="0" err="1" smtClean="0"/>
              <a:t>Nolandia</a:t>
            </a:r>
            <a:endParaRPr lang="en-US" i="1" dirty="0" smtClean="0"/>
          </a:p>
          <a:p>
            <a:pPr lvl="1"/>
            <a:r>
              <a:rPr lang="en-US" dirty="0" smtClean="0"/>
              <a:t>Caring for two kingdoms distracts King from governing properly.</a:t>
            </a:r>
          </a:p>
          <a:p>
            <a:pPr lvl="1"/>
            <a:r>
              <a:rPr lang="en-US" dirty="0" smtClean="0"/>
              <a:t>Improvement of kingdom is more important than expansion.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Critique of Fiscal Policy</a:t>
            </a:r>
          </a:p>
          <a:p>
            <a:pPr lvl="1"/>
            <a:r>
              <a:rPr lang="en-US" dirty="0" smtClean="0"/>
              <a:t>Aimed at making the King rich and not the country.</a:t>
            </a:r>
          </a:p>
          <a:p>
            <a:pPr lvl="1"/>
            <a:r>
              <a:rPr lang="en-US" dirty="0" smtClean="0"/>
              <a:t>Some of the charges </a:t>
            </a:r>
            <a:r>
              <a:rPr lang="en-US" dirty="0" err="1" smtClean="0"/>
              <a:t>Hythloday</a:t>
            </a:r>
            <a:r>
              <a:rPr lang="en-US" dirty="0" smtClean="0"/>
              <a:t> makes were real policies used by European kings, notably Henry VII.</a:t>
            </a:r>
          </a:p>
          <a:p>
            <a:pPr lvl="1"/>
            <a:r>
              <a:rPr lang="en-US" dirty="0" smtClean="0"/>
              <a:t>Example of </a:t>
            </a:r>
            <a:r>
              <a:rPr lang="en-US" dirty="0" err="1" smtClean="0"/>
              <a:t>Macarians</a:t>
            </a:r>
            <a:endParaRPr lang="en-US" dirty="0" smtClean="0"/>
          </a:p>
          <a:p>
            <a:pPr lvl="2"/>
            <a:r>
              <a:rPr lang="en-US" dirty="0" err="1" smtClean="0"/>
              <a:t>Macarians</a:t>
            </a:r>
            <a:r>
              <a:rPr lang="en-US" dirty="0" smtClean="0"/>
              <a:t>: </a:t>
            </a:r>
            <a:r>
              <a:rPr lang="en-US" i="1" dirty="0" err="1" smtClean="0"/>
              <a:t>makar</a:t>
            </a:r>
            <a:r>
              <a:rPr lang="en-US" dirty="0" smtClean="0"/>
              <a:t> (happy)</a:t>
            </a:r>
          </a:p>
          <a:p>
            <a:pPr lvl="2"/>
            <a:r>
              <a:rPr lang="en-US" dirty="0" smtClean="0"/>
              <a:t>= </a:t>
            </a:r>
            <a:r>
              <a:rPr lang="en-US" i="1" dirty="0" err="1" smtClean="0"/>
              <a:t>Happilanders</a:t>
            </a:r>
            <a:endParaRPr lang="en-US" i="1" dirty="0" smtClean="0"/>
          </a:p>
          <a:p>
            <a:pPr lvl="1"/>
            <a:r>
              <a:rPr lang="en-US" dirty="0" smtClean="0"/>
              <a:t>King cannot possess more than 1000 pounds of gold (or equivalent value).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Conclusion: “There is no room for philosophy in the Courts of Princes” (22).</a:t>
            </a:r>
          </a:p>
          <a:p>
            <a:r>
              <a:rPr lang="en-US" dirty="0" err="1" smtClean="0"/>
              <a:t>More’s</a:t>
            </a:r>
            <a:r>
              <a:rPr lang="en-US" dirty="0" smtClean="0"/>
              <a:t> answer: “Yes, there is, but not for this speculative philosophy that makes everything to be alike fitting at all times: but there is another philosophy that is more pliable, that knows its proper scene, accommodates itself to it, and teaches a man with propriety and decency to act the part which has fallen to his share.” (22)</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checkerboard(across)">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normAutofit fontScale="92500"/>
          </a:bodyPr>
          <a:lstStyle/>
          <a:p>
            <a:r>
              <a:rPr lang="en-US" dirty="0" smtClean="0"/>
              <a:t>More is arguing for a </a:t>
            </a:r>
            <a:r>
              <a:rPr lang="en-US" b="1" dirty="0" smtClean="0"/>
              <a:t>moderation</a:t>
            </a:r>
            <a:r>
              <a:rPr lang="en-US" dirty="0" smtClean="0"/>
              <a:t> of philosophy.</a:t>
            </a:r>
          </a:p>
          <a:p>
            <a:r>
              <a:rPr lang="en-US" dirty="0" smtClean="0"/>
              <a:t>Moderated reform is preferable (and more practical) than radical overhaul.</a:t>
            </a:r>
          </a:p>
          <a:p>
            <a:r>
              <a:rPr lang="en-US" dirty="0" smtClean="0"/>
              <a:t>More understands the limits of political reform:</a:t>
            </a:r>
          </a:p>
          <a:p>
            <a:pPr lvl="1"/>
            <a:r>
              <a:rPr lang="en-US" dirty="0" smtClean="0"/>
              <a:t>“For except all men were good everything cannot be right, and that is blessing that I do not at present hope to see” (22).</a:t>
            </a:r>
          </a:p>
          <a:p>
            <a:r>
              <a:rPr lang="en-US" dirty="0" err="1" smtClean="0"/>
              <a:t>Hythloday</a:t>
            </a:r>
            <a:r>
              <a:rPr lang="en-US" dirty="0" smtClean="0"/>
              <a:t> counters with reference to Christianity as being just as radical as his Utopian suggestions.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Hythloday</a:t>
            </a:r>
            <a:r>
              <a:rPr lang="en-US" dirty="0" smtClean="0"/>
              <a:t> as Philosopher</a:t>
            </a:r>
            <a:endParaRPr lang="en-US" dirty="0"/>
          </a:p>
        </p:txBody>
      </p:sp>
      <p:sp>
        <p:nvSpPr>
          <p:cNvPr id="3" name="Content Placeholder 2"/>
          <p:cNvSpPr>
            <a:spLocks noGrp="1"/>
          </p:cNvSpPr>
          <p:nvPr>
            <p:ph sz="quarter" idx="1"/>
          </p:nvPr>
        </p:nvSpPr>
        <p:spPr/>
        <p:txBody>
          <a:bodyPr>
            <a:normAutofit/>
          </a:bodyPr>
          <a:lstStyle/>
          <a:p>
            <a:r>
              <a:rPr lang="en-US" sz="2400" dirty="0" smtClean="0"/>
              <a:t>Despite </a:t>
            </a:r>
            <a:r>
              <a:rPr lang="en-US" sz="2400" dirty="0" err="1" smtClean="0"/>
              <a:t>More’s</a:t>
            </a:r>
            <a:r>
              <a:rPr lang="en-US" sz="2400" dirty="0" smtClean="0"/>
              <a:t> insistence that injustice is ultimately unavoidable, </a:t>
            </a:r>
            <a:r>
              <a:rPr lang="en-US" sz="2400" dirty="0" err="1" smtClean="0"/>
              <a:t>Hythloday</a:t>
            </a:r>
            <a:r>
              <a:rPr lang="en-US" sz="2400" dirty="0" smtClean="0"/>
              <a:t> announces the foundational principle of Utopia that allows it to be just society:</a:t>
            </a:r>
          </a:p>
          <a:p>
            <a:pPr lvl="1"/>
            <a:r>
              <a:rPr lang="en-US" sz="2400" dirty="0" smtClean="0"/>
              <a:t>No private property.</a:t>
            </a:r>
          </a:p>
          <a:p>
            <a:pPr lvl="1"/>
            <a:r>
              <a:rPr lang="en-US" sz="2400" dirty="0" smtClean="0"/>
              <a:t>Without abolishing property, all reforms treat the symptoms of injustice rather than curing the cause.</a:t>
            </a:r>
          </a:p>
          <a:p>
            <a:r>
              <a:rPr lang="en-US" sz="2400" dirty="0" smtClean="0"/>
              <a:t>More takes a more realist view:</a:t>
            </a:r>
          </a:p>
          <a:p>
            <a:pPr lvl="1"/>
            <a:r>
              <a:rPr lang="en-US" sz="2400" dirty="0" smtClean="0"/>
              <a:t>Men need to be spurred by the “hope of gain.”</a:t>
            </a:r>
          </a:p>
          <a:p>
            <a:pPr lvl="1"/>
            <a:r>
              <a:rPr lang="en-US" sz="2400" dirty="0" smtClean="0"/>
              <a:t>Need inequality: social hierarchy provides order and stability.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Kant: “To Eternal Peace”</a:t>
            </a:r>
            <a:endParaRPr lang="en-US" dirty="0"/>
          </a:p>
        </p:txBody>
      </p:sp>
      <p:sp>
        <p:nvSpPr>
          <p:cNvPr id="3" name="Content Placeholder 2"/>
          <p:cNvSpPr>
            <a:spLocks noGrp="1"/>
          </p:cNvSpPr>
          <p:nvPr>
            <p:ph sz="quarter" idx="1"/>
          </p:nvPr>
        </p:nvSpPr>
        <p:spPr>
          <a:xfrm>
            <a:off x="0" y="1600200"/>
            <a:ext cx="9144000" cy="5257800"/>
          </a:xfrm>
        </p:spPr>
        <p:txBody>
          <a:bodyPr>
            <a:noAutofit/>
          </a:bodyPr>
          <a:lstStyle/>
          <a:p>
            <a:pPr indent="0">
              <a:buNone/>
            </a:pPr>
            <a:r>
              <a:rPr lang="en-US" sz="2000" dirty="0" smtClean="0"/>
              <a:t>Whether the above satirical inscription, once put by a certain Dutch innkeeper on his signboard on which a graveyard was painted, holds of men in general, or particularly the heads of states who are never sated with war, or perhaps only of those philosophers who are dreaming that sweet dream of peace, may remain undecided.  However, in presenting his ideas, the author of the present essay makes one condition.  The practical statesman should not, in case of a controversy with the political theorist, suspect that any danger to the state lurks behind the opinions which such a theorist ventures honestly and openly to express.  Consistency demands this of the practical statesman, for he assumes a haughty air and looks down upon the theorist with great self-satisfaction as a mere theorizer whose impractical ideas can bring no danger to the state, since the state must be founded on principles derived from experience.  The worldly-wise statesman may therefore, without giving himself great concern, allow the theorizer to throw his eleven bowling balls all at once.  By this “saving clause” the author of this essay knows himself protected in the best manner possible against all malicious interpretation.</a:t>
            </a:r>
            <a:endParaRPr lang="en-US" sz="20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Kant: “To Eternal Peace”</a:t>
            </a:r>
            <a:endParaRPr lang="en-US" dirty="0"/>
          </a:p>
        </p:txBody>
      </p:sp>
      <p:sp>
        <p:nvSpPr>
          <p:cNvPr id="3" name="Content Placeholder 2"/>
          <p:cNvSpPr>
            <a:spLocks noGrp="1"/>
          </p:cNvSpPr>
          <p:nvPr>
            <p:ph sz="quarter" idx="1"/>
          </p:nvPr>
        </p:nvSpPr>
        <p:spPr>
          <a:xfrm>
            <a:off x="0" y="1600200"/>
            <a:ext cx="9144000" cy="5257800"/>
          </a:xfrm>
        </p:spPr>
        <p:txBody>
          <a:bodyPr>
            <a:noAutofit/>
          </a:bodyPr>
          <a:lstStyle/>
          <a:p>
            <a:pPr indent="0">
              <a:buNone/>
            </a:pPr>
            <a:r>
              <a:rPr lang="en-US" sz="2000" dirty="0" smtClean="0"/>
              <a:t>Whether the above satirical inscription, once put by a certain Dutch innkeeper on his signboard on which a graveyard was painted, holds of men in general, or particularly the heads of states who are never sated with war, or perhaps only of those philosophers who are dreaming that sweet dream of peace, may remain undecided.  However, in presenting his ideas, the author of the present essay makes one condition.  </a:t>
            </a:r>
            <a:r>
              <a:rPr lang="en-US" sz="2000" b="1" dirty="0" smtClean="0"/>
              <a:t>The practical statesman should not, in case of a controversy with the political theorist, suspect that any danger to the state lurks behind the opinions which such a theorist ventures honestly and openly to express</a:t>
            </a:r>
            <a:r>
              <a:rPr lang="en-US" sz="2000" dirty="0" smtClean="0"/>
              <a:t>.  Consistency demands this of the practical statesman, for he assumes a haughty air and </a:t>
            </a:r>
            <a:r>
              <a:rPr lang="en-US" sz="2000" b="1" dirty="0" smtClean="0"/>
              <a:t>looks down upon the theorist with great self-satisfaction as a mere theorizer whose impractical ideas can bring no danger to the state</a:t>
            </a:r>
            <a:r>
              <a:rPr lang="en-US" sz="2000" dirty="0" smtClean="0"/>
              <a:t>, since the state must be founded on principles derived from experience.  The worldly-wise statesman may therefore, without giving himself great concern, allow the theorizer to throw his eleven bowling balls all at once.  By this “saving clause” the author of this essay knows himself protected in the best manner possible against all malicious interpretation.</a:t>
            </a:r>
            <a:endParaRPr lang="en-US"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Poetry and “Truth”</a:t>
            </a:r>
            <a:endParaRPr lang="en-US" dirty="0"/>
          </a:p>
        </p:txBody>
      </p:sp>
      <p:sp>
        <p:nvSpPr>
          <p:cNvPr id="3" name="Content Placeholder 2"/>
          <p:cNvSpPr>
            <a:spLocks noGrp="1"/>
          </p:cNvSpPr>
          <p:nvPr>
            <p:ph sz="quarter" idx="1"/>
          </p:nvPr>
        </p:nvSpPr>
        <p:spPr/>
        <p:txBody>
          <a:bodyPr>
            <a:noAutofit/>
          </a:bodyPr>
          <a:lstStyle/>
          <a:p>
            <a:r>
              <a:rPr lang="en-US" sz="2400" dirty="0" smtClean="0"/>
              <a:t>The fictional </a:t>
            </a:r>
            <a:r>
              <a:rPr lang="en-US" sz="2400" dirty="0" err="1" smtClean="0"/>
              <a:t>Hythloday</a:t>
            </a:r>
            <a:r>
              <a:rPr lang="en-US" sz="2400" dirty="0" smtClean="0"/>
              <a:t> is a stand-in for More.</a:t>
            </a:r>
          </a:p>
          <a:p>
            <a:r>
              <a:rPr lang="en-US" sz="2400" dirty="0" smtClean="0"/>
              <a:t>Fiction is used to express a deeper truth.</a:t>
            </a:r>
          </a:p>
          <a:p>
            <a:r>
              <a:rPr lang="en-US" sz="2400" dirty="0" smtClean="0"/>
              <a:t>Sir Philip Sidney: “An Apology For Poetry” (1580-1/1595):</a:t>
            </a:r>
          </a:p>
          <a:p>
            <a:pPr lvl="1"/>
            <a:r>
              <a:rPr lang="en-US" sz="2000" dirty="0" smtClean="0"/>
              <a:t>Poetry and philosophy aren’t opposed, but work together.</a:t>
            </a:r>
          </a:p>
          <a:p>
            <a:pPr lvl="1"/>
            <a:r>
              <a:rPr lang="en-CA" sz="2000" dirty="0" smtClean="0"/>
              <a:t>Poetry makes philosophy amenable to masses: “But the poet is the food for the </a:t>
            </a:r>
            <a:r>
              <a:rPr lang="en-CA" sz="2000" dirty="0" err="1" smtClean="0"/>
              <a:t>tenderest</a:t>
            </a:r>
            <a:r>
              <a:rPr lang="en-CA" sz="2000" dirty="0" smtClean="0"/>
              <a:t> stomachs, the poet is indeed the right popular philosopher.”</a:t>
            </a:r>
          </a:p>
          <a:p>
            <a:pPr lvl="1"/>
            <a:r>
              <a:rPr lang="en-CA" sz="2000" dirty="0" smtClean="0"/>
              <a:t> Emotional appeal of poetry makes it useful “Moving is of a higher degree than teaching, it may by this appear that is well nigh the cause and the effect of teaching.  For who will be taught if he be not moved with desire to be taught.”</a:t>
            </a:r>
            <a:endParaRPr lang="en-US" sz="2000" dirty="0" smtClean="0"/>
          </a:p>
          <a:p>
            <a:pPr lvl="1"/>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147</TotalTime>
  <Words>1801</Words>
  <Application>Microsoft Office PowerPoint</Application>
  <PresentationFormat>On-screen Show (4:3)</PresentationFormat>
  <Paragraphs>161</Paragraphs>
  <Slides>24</Slides>
  <Notes>24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Median</vt:lpstr>
      <vt:lpstr>Sir Thomas More</vt:lpstr>
      <vt:lpstr>Biography</vt:lpstr>
      <vt:lpstr>Biography</vt:lpstr>
      <vt:lpstr>Utopia</vt:lpstr>
      <vt:lpstr>Utopia: Context</vt:lpstr>
      <vt:lpstr>Amerigo Vespucci</vt:lpstr>
      <vt:lpstr>Amerigo Vespucci</vt:lpstr>
      <vt:lpstr>Amerigo Vespucci</vt:lpstr>
      <vt:lpstr>Waldseemüller’s Map (1507)</vt:lpstr>
      <vt:lpstr>“Fantastical Travellers’ Tales”</vt:lpstr>
      <vt:lpstr>Raphael Hythloday</vt:lpstr>
      <vt:lpstr>Utopia:  Book I</vt:lpstr>
      <vt:lpstr>Utopia: Book I</vt:lpstr>
      <vt:lpstr>Roots of Economic Inequality</vt:lpstr>
      <vt:lpstr>Hythloday’s Suggestion</vt:lpstr>
      <vt:lpstr>Hythloday as Philosopher</vt:lpstr>
      <vt:lpstr>Hythloday as Philosopher</vt:lpstr>
      <vt:lpstr>Hythloday as Philosopher</vt:lpstr>
      <vt:lpstr>Hythloday as Philosopher</vt:lpstr>
      <vt:lpstr>Hythloday as Philosopher</vt:lpstr>
      <vt:lpstr>Hythloday as Philosopher</vt:lpstr>
      <vt:lpstr>Kant: “To Eternal Peace”</vt:lpstr>
      <vt:lpstr>Kant: “To Eternal Peace”</vt:lpstr>
      <vt:lpstr>Poetry and “Truth”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Sir Thomas More</dc:title>
  <dc:creator>Michael Phillips</dc:creator>
  <cp:lastModifiedBy>Michael</cp:lastModifiedBy>
  <cp:revision>26</cp:revision>
  <dcterms:created xsi:type="dcterms:W3CDTF">2011-09-19T14:32:29Z</dcterms:created>
  <dcterms:modified xsi:type="dcterms:W3CDTF">2011-09-19T17:02:43Z</dcterms:modified>
</cp:coreProperties>
</file>