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014" r:id="rId1"/>
  </p:sldMasterIdLst>
  <p:notesMasterIdLst>
    <p:notesMasterId r:id="rId19"/>
  </p:notesMasterIdLst>
  <p:sldIdLst>
    <p:sldId id="311" r:id="rId2"/>
    <p:sldId id="292" r:id="rId3"/>
    <p:sldId id="296" r:id="rId4"/>
    <p:sldId id="297" r:id="rId5"/>
    <p:sldId id="298" r:id="rId6"/>
    <p:sldId id="299" r:id="rId7"/>
    <p:sldId id="300" r:id="rId8"/>
    <p:sldId id="301" r:id="rId9"/>
    <p:sldId id="302" r:id="rId10"/>
    <p:sldId id="305" r:id="rId11"/>
    <p:sldId id="304" r:id="rId12"/>
    <p:sldId id="303" r:id="rId13"/>
    <p:sldId id="308" r:id="rId14"/>
    <p:sldId id="309" r:id="rId15"/>
    <p:sldId id="306" r:id="rId16"/>
    <p:sldId id="307" r:id="rId17"/>
    <p:sldId id="310" r:id="rId18"/>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569" autoAdjust="0"/>
    <p:restoredTop sz="94660"/>
  </p:normalViewPr>
  <p:slideViewPr>
    <p:cSldViewPr>
      <p:cViewPr varScale="1">
        <p:scale>
          <a:sx n="106" d="100"/>
          <a:sy n="106" d="100"/>
        </p:scale>
        <p:origin x="1212" y="108"/>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CA"/>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C54F959-BC6A-4263-B5CC-71FF0BAB0148}" type="datetimeFigureOut">
              <a:rPr lang="en-CA" smtClean="0"/>
              <a:t>06/06/2016</a:t>
            </a:fld>
            <a:endParaRPr lang="en-CA"/>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CA"/>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CA"/>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1F10EAD-CF6F-4899-A271-14D2F46BD02D}" type="slidenum">
              <a:rPr lang="en-CA" smtClean="0"/>
              <a:t>‹#›</a:t>
            </a:fld>
            <a:endParaRPr lang="en-CA"/>
          </a:p>
        </p:txBody>
      </p:sp>
    </p:spTree>
    <p:extLst>
      <p:ext uri="{BB962C8B-B14F-4D97-AF65-F5344CB8AC3E}">
        <p14:creationId xmlns:p14="http://schemas.microsoft.com/office/powerpoint/2010/main" val="3806081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43000" y="1122363"/>
            <a:ext cx="6858000" cy="2387600"/>
          </a:xfrm>
        </p:spPr>
        <p:txBody>
          <a:bodyPr anchor="b"/>
          <a:lstStyle>
            <a:lvl1pPr algn="ctr">
              <a:defRPr sz="4500"/>
            </a:lvl1pPr>
          </a:lstStyle>
          <a:p>
            <a:r>
              <a:rPr lang="en-US" smtClean="0"/>
              <a:t>Click to edit Master title style</a:t>
            </a:r>
            <a:endParaRPr lang="en-CA"/>
          </a:p>
        </p:txBody>
      </p:sp>
      <p:sp>
        <p:nvSpPr>
          <p:cNvPr id="3" name="Subtitle 2"/>
          <p:cNvSpPr>
            <a:spLocks noGrp="1"/>
          </p:cNvSpPr>
          <p:nvPr>
            <p:ph type="subTitle" idx="1"/>
          </p:nvPr>
        </p:nvSpPr>
        <p:spPr>
          <a:xfrm>
            <a:off x="1143000" y="3602038"/>
            <a:ext cx="6858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smtClean="0"/>
              <a:t>Click to edit Master subtitle style</a:t>
            </a:r>
            <a:endParaRPr lang="en-CA"/>
          </a:p>
        </p:txBody>
      </p:sp>
      <p:sp>
        <p:nvSpPr>
          <p:cNvPr id="4" name="Date Placeholder 3"/>
          <p:cNvSpPr>
            <a:spLocks noGrp="1"/>
          </p:cNvSpPr>
          <p:nvPr>
            <p:ph type="dt" sz="half" idx="10"/>
          </p:nvPr>
        </p:nvSpPr>
        <p:spPr/>
        <p:txBody>
          <a:bodyPr/>
          <a:lstStyle/>
          <a:p>
            <a:fld id="{28E80666-FB37-4B36-9149-507F3B0178E3}" type="datetimeFigureOut">
              <a:rPr lang="en-US" smtClean="0"/>
              <a:pPr/>
              <a:t>6/6/2016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7E63A33-8271-4DD0-9C48-789913D7C115}" type="slidenum">
              <a:rPr lang="en-US" smtClean="0"/>
              <a:pPr/>
              <a:t>‹#›</a:t>
            </a:fld>
            <a:endParaRPr lang="en-US"/>
          </a:p>
        </p:txBody>
      </p:sp>
    </p:spTree>
    <p:extLst>
      <p:ext uri="{BB962C8B-B14F-4D97-AF65-F5344CB8AC3E}">
        <p14:creationId xmlns:p14="http://schemas.microsoft.com/office/powerpoint/2010/main" val="56078003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28E80666-FB37-4B36-9149-507F3B0178E3}" type="datetimeFigureOut">
              <a:rPr lang="en-US" smtClean="0"/>
              <a:pPr/>
              <a:t>6/6/2016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7E63A33-8271-4DD0-9C48-789913D7C115}" type="slidenum">
              <a:rPr lang="en-US" smtClean="0"/>
              <a:pPr/>
              <a:t>‹#›</a:t>
            </a:fld>
            <a:endParaRPr lang="en-US"/>
          </a:p>
        </p:txBody>
      </p:sp>
    </p:spTree>
    <p:extLst>
      <p:ext uri="{BB962C8B-B14F-4D97-AF65-F5344CB8AC3E}">
        <p14:creationId xmlns:p14="http://schemas.microsoft.com/office/powerpoint/2010/main" val="2727921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4500"/>
            </a:lvl1pPr>
          </a:lstStyle>
          <a:p>
            <a:r>
              <a:rPr lang="en-US" smtClean="0"/>
              <a:t>Click to edit Master title style</a:t>
            </a:r>
            <a:endParaRPr lang="en-CA"/>
          </a:p>
        </p:txBody>
      </p:sp>
      <p:sp>
        <p:nvSpPr>
          <p:cNvPr id="3" name="Text Placeholder 2"/>
          <p:cNvSpPr>
            <a:spLocks noGrp="1"/>
          </p:cNvSpPr>
          <p:nvPr>
            <p:ph type="body" idx="1"/>
          </p:nvPr>
        </p:nvSpPr>
        <p:spPr>
          <a:xfrm>
            <a:off x="623888" y="4589464"/>
            <a:ext cx="78867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8E80666-FB37-4B36-9149-507F3B0178E3}" type="datetimeFigureOut">
              <a:rPr lang="en-US" smtClean="0"/>
              <a:pPr/>
              <a:t>6/6/2016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7E63A33-8271-4DD0-9C48-789913D7C115}" type="slidenum">
              <a:rPr lang="en-US" smtClean="0"/>
              <a:pPr/>
              <a:t>‹#›</a:t>
            </a:fld>
            <a:endParaRPr lang="en-US"/>
          </a:p>
        </p:txBody>
      </p:sp>
    </p:spTree>
    <p:extLst>
      <p:ext uri="{BB962C8B-B14F-4D97-AF65-F5344CB8AC3E}">
        <p14:creationId xmlns:p14="http://schemas.microsoft.com/office/powerpoint/2010/main" val="46398537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Content Placeholder 2"/>
          <p:cNvSpPr>
            <a:spLocks noGrp="1"/>
          </p:cNvSpPr>
          <p:nvPr>
            <p:ph sz="half" idx="1"/>
          </p:nvPr>
        </p:nvSpPr>
        <p:spPr>
          <a:xfrm>
            <a:off x="6286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Content Placeholder 3"/>
          <p:cNvSpPr>
            <a:spLocks noGrp="1"/>
          </p:cNvSpPr>
          <p:nvPr>
            <p:ph sz="half" idx="2"/>
          </p:nvPr>
        </p:nvSpPr>
        <p:spPr>
          <a:xfrm>
            <a:off x="4629150" y="1825625"/>
            <a:ext cx="38862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Date Placeholder 4"/>
          <p:cNvSpPr>
            <a:spLocks noGrp="1"/>
          </p:cNvSpPr>
          <p:nvPr>
            <p:ph type="dt" sz="half" idx="10"/>
          </p:nvPr>
        </p:nvSpPr>
        <p:spPr/>
        <p:txBody>
          <a:bodyPr/>
          <a:lstStyle/>
          <a:p>
            <a:fld id="{28E80666-FB37-4B36-9149-507F3B0178E3}" type="datetimeFigureOut">
              <a:rPr lang="en-US" smtClean="0"/>
              <a:pPr/>
              <a:t>6/6/2016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7E63A33-8271-4DD0-9C48-789913D7C115}" type="slidenum">
              <a:rPr lang="en-US" smtClean="0"/>
              <a:pPr/>
              <a:t>‹#›</a:t>
            </a:fld>
            <a:endParaRPr lang="en-US"/>
          </a:p>
        </p:txBody>
      </p:sp>
    </p:spTree>
    <p:extLst>
      <p:ext uri="{BB962C8B-B14F-4D97-AF65-F5344CB8AC3E}">
        <p14:creationId xmlns:p14="http://schemas.microsoft.com/office/powerpoint/2010/main" val="32539082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smtClean="0"/>
              <a:t>Click to edit Master title style</a:t>
            </a:r>
            <a:endParaRPr lang="en-CA"/>
          </a:p>
        </p:txBody>
      </p:sp>
      <p:sp>
        <p:nvSpPr>
          <p:cNvPr id="3" name="Text Placeholder 2"/>
          <p:cNvSpPr>
            <a:spLocks noGrp="1"/>
          </p:cNvSpPr>
          <p:nvPr>
            <p:ph type="body" idx="1"/>
          </p:nvPr>
        </p:nvSpPr>
        <p:spPr>
          <a:xfrm>
            <a:off x="629842" y="1681163"/>
            <a:ext cx="3868340"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smtClean="0"/>
              <a:t>Click to 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7" name="Date Placeholder 6"/>
          <p:cNvSpPr>
            <a:spLocks noGrp="1"/>
          </p:cNvSpPr>
          <p:nvPr>
            <p:ph type="dt" sz="half" idx="10"/>
          </p:nvPr>
        </p:nvSpPr>
        <p:spPr/>
        <p:txBody>
          <a:bodyPr/>
          <a:lstStyle/>
          <a:p>
            <a:fld id="{28E80666-FB37-4B36-9149-507F3B0178E3}" type="datetimeFigureOut">
              <a:rPr lang="en-US" smtClean="0"/>
              <a:pPr/>
              <a:t>6/6/2016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D7E63A33-8271-4DD0-9C48-789913D7C115}" type="slidenum">
              <a:rPr lang="en-US" smtClean="0"/>
              <a:pPr/>
              <a:t>‹#›</a:t>
            </a:fld>
            <a:endParaRPr lang="en-US"/>
          </a:p>
        </p:txBody>
      </p:sp>
    </p:spTree>
    <p:extLst>
      <p:ext uri="{BB962C8B-B14F-4D97-AF65-F5344CB8AC3E}">
        <p14:creationId xmlns:p14="http://schemas.microsoft.com/office/powerpoint/2010/main" val="8301279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Date Placeholder 2"/>
          <p:cNvSpPr>
            <a:spLocks noGrp="1"/>
          </p:cNvSpPr>
          <p:nvPr>
            <p:ph type="dt" sz="half" idx="10"/>
          </p:nvPr>
        </p:nvSpPr>
        <p:spPr/>
        <p:txBody>
          <a:bodyPr/>
          <a:lstStyle/>
          <a:p>
            <a:fld id="{28E80666-FB37-4B36-9149-507F3B0178E3}" type="datetimeFigureOut">
              <a:rPr lang="en-US" smtClean="0"/>
              <a:pPr/>
              <a:t>6/6/2016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D7E63A33-8271-4DD0-9C48-789913D7C115}" type="slidenum">
              <a:rPr lang="en-US" smtClean="0"/>
              <a:pPr/>
              <a:t>‹#›</a:t>
            </a:fld>
            <a:endParaRPr lang="en-US"/>
          </a:p>
        </p:txBody>
      </p:sp>
    </p:spTree>
    <p:extLst>
      <p:ext uri="{BB962C8B-B14F-4D97-AF65-F5344CB8AC3E}">
        <p14:creationId xmlns:p14="http://schemas.microsoft.com/office/powerpoint/2010/main" val="129801162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8E80666-FB37-4B36-9149-507F3B0178E3}" type="datetimeFigureOut">
              <a:rPr lang="en-US" smtClean="0"/>
              <a:pPr/>
              <a:t>6/6/2016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D7E63A33-8271-4DD0-9C48-789913D7C115}" type="slidenum">
              <a:rPr lang="en-US" smtClean="0"/>
              <a:pPr/>
              <a:t>‹#›</a:t>
            </a:fld>
            <a:endParaRPr lang="en-US"/>
          </a:p>
        </p:txBody>
      </p:sp>
    </p:spTree>
    <p:extLst>
      <p:ext uri="{BB962C8B-B14F-4D97-AF65-F5344CB8AC3E}">
        <p14:creationId xmlns:p14="http://schemas.microsoft.com/office/powerpoint/2010/main" val="411325893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CA"/>
          </a:p>
        </p:txBody>
      </p:sp>
      <p:sp>
        <p:nvSpPr>
          <p:cNvPr id="3" name="Content Placeholder 2"/>
          <p:cNvSpPr>
            <a:spLocks noGrp="1"/>
          </p:cNvSpPr>
          <p:nvPr>
            <p:ph idx="1"/>
          </p:nvPr>
        </p:nvSpPr>
        <p:spPr>
          <a:xfrm>
            <a:off x="3887391" y="987426"/>
            <a:ext cx="462915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8E80666-FB37-4B36-9149-507F3B0178E3}" type="datetimeFigureOut">
              <a:rPr lang="en-US" smtClean="0"/>
              <a:pPr/>
              <a:t>6/6/2016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7E63A33-8271-4DD0-9C48-789913D7C115}" type="slidenum">
              <a:rPr lang="en-US" smtClean="0"/>
              <a:pPr/>
              <a:t>‹#›</a:t>
            </a:fld>
            <a:endParaRPr lang="en-US"/>
          </a:p>
        </p:txBody>
      </p:sp>
    </p:spTree>
    <p:extLst>
      <p:ext uri="{BB962C8B-B14F-4D97-AF65-F5344CB8AC3E}">
        <p14:creationId xmlns:p14="http://schemas.microsoft.com/office/powerpoint/2010/main" val="41549608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2400"/>
            </a:lvl1pPr>
          </a:lstStyle>
          <a:p>
            <a:r>
              <a:rPr lang="en-US" smtClean="0"/>
              <a:t>Click to edit Master title style</a:t>
            </a:r>
            <a:endParaRPr lang="en-CA"/>
          </a:p>
        </p:txBody>
      </p:sp>
      <p:sp>
        <p:nvSpPr>
          <p:cNvPr id="3" name="Picture Placeholder 2"/>
          <p:cNvSpPr>
            <a:spLocks noGrp="1"/>
          </p:cNvSpPr>
          <p:nvPr>
            <p:ph type="pic" idx="1"/>
          </p:nvPr>
        </p:nvSpPr>
        <p:spPr>
          <a:xfrm>
            <a:off x="3887391" y="987426"/>
            <a:ext cx="4629150" cy="4873625"/>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CA"/>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28E80666-FB37-4B36-9149-507F3B0178E3}" type="datetimeFigureOut">
              <a:rPr lang="en-US" smtClean="0"/>
              <a:pPr/>
              <a:t>6/6/2016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D7E63A33-8271-4DD0-9C48-789913D7C115}" type="slidenum">
              <a:rPr lang="en-US" smtClean="0"/>
              <a:pPr/>
              <a:t>‹#›</a:t>
            </a:fld>
            <a:endParaRPr lang="en-US"/>
          </a:p>
        </p:txBody>
      </p:sp>
    </p:spTree>
    <p:extLst>
      <p:ext uri="{BB962C8B-B14F-4D97-AF65-F5344CB8AC3E}">
        <p14:creationId xmlns:p14="http://schemas.microsoft.com/office/powerpoint/2010/main" val="31274291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28E80666-FB37-4B36-9149-507F3B0178E3}" type="datetimeFigureOut">
              <a:rPr lang="en-US" smtClean="0"/>
              <a:pPr/>
              <a:t>6/6/2016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7E63A33-8271-4DD0-9C48-789913D7C115}" type="slidenum">
              <a:rPr lang="en-US" smtClean="0"/>
              <a:pPr/>
              <a:t>‹#›</a:t>
            </a:fld>
            <a:endParaRPr lang="en-US"/>
          </a:p>
        </p:txBody>
      </p:sp>
    </p:spTree>
    <p:extLst>
      <p:ext uri="{BB962C8B-B14F-4D97-AF65-F5344CB8AC3E}">
        <p14:creationId xmlns:p14="http://schemas.microsoft.com/office/powerpoint/2010/main" val="22918313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smtClean="0"/>
              <a:t>Click to edit Master title style</a:t>
            </a:r>
            <a:endParaRPr lang="en-CA"/>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10"/>
          </p:nvPr>
        </p:nvSpPr>
        <p:spPr/>
        <p:txBody>
          <a:bodyPr/>
          <a:lstStyle/>
          <a:p>
            <a:fld id="{28E80666-FB37-4B36-9149-507F3B0178E3}" type="datetimeFigureOut">
              <a:rPr lang="en-US" smtClean="0"/>
              <a:pPr/>
              <a:t>6/6/2016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D7E63A33-8271-4DD0-9C48-789913D7C115}" type="slidenum">
              <a:rPr lang="en-US" smtClean="0"/>
              <a:pPr/>
              <a:t>‹#›</a:t>
            </a:fld>
            <a:endParaRPr lang="en-US"/>
          </a:p>
        </p:txBody>
      </p:sp>
    </p:spTree>
    <p:extLst>
      <p:ext uri="{BB962C8B-B14F-4D97-AF65-F5344CB8AC3E}">
        <p14:creationId xmlns:p14="http://schemas.microsoft.com/office/powerpoint/2010/main" val="49414604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smtClean="0"/>
              <a:t>Click to edit Master title style</a:t>
            </a:r>
            <a:endParaRPr lang="en-CA"/>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CA"/>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900">
                <a:solidFill>
                  <a:schemeClr val="tx1">
                    <a:tint val="75000"/>
                  </a:schemeClr>
                </a:solidFill>
              </a:defRPr>
            </a:lvl1pPr>
          </a:lstStyle>
          <a:p>
            <a:fld id="{28E80666-FB37-4B36-9149-507F3B0178E3}" type="datetimeFigureOut">
              <a:rPr lang="en-US" smtClean="0"/>
              <a:pPr/>
              <a:t>6/6/2016</a:t>
            </a:fld>
            <a:endParaRPr lang="en-US" dirty="0"/>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D7E63A33-8271-4DD0-9C48-789913D7C115}" type="slidenum">
              <a:rPr lang="en-US" smtClean="0"/>
              <a:pPr/>
              <a:t>‹#›</a:t>
            </a:fld>
            <a:endParaRPr lang="en-US" dirty="0"/>
          </a:p>
        </p:txBody>
      </p:sp>
    </p:spTree>
    <p:extLst>
      <p:ext uri="{BB962C8B-B14F-4D97-AF65-F5344CB8AC3E}">
        <p14:creationId xmlns:p14="http://schemas.microsoft.com/office/powerpoint/2010/main" val="4257401497"/>
      </p:ext>
    </p:extLst>
  </p:cSld>
  <p:clrMap bg1="lt1" tx1="dk1" bg2="lt2" tx2="dk2" accent1="accent1" accent2="accent2" accent3="accent3" accent4="accent4" accent5="accent5" accent6="accent6" hlink="hlink" folHlink="folHlink"/>
  <p:sldLayoutIdLst>
    <p:sldLayoutId id="2147484015" r:id="rId1"/>
    <p:sldLayoutId id="2147484016" r:id="rId2"/>
    <p:sldLayoutId id="2147484017" r:id="rId3"/>
    <p:sldLayoutId id="2147484018" r:id="rId4"/>
    <p:sldLayoutId id="2147484019" r:id="rId5"/>
    <p:sldLayoutId id="2147484020" r:id="rId6"/>
    <p:sldLayoutId id="2147484021" r:id="rId7"/>
    <p:sldLayoutId id="2147484022" r:id="rId8"/>
    <p:sldLayoutId id="2147484023" r:id="rId9"/>
    <p:sldLayoutId id="2147484024" r:id="rId10"/>
    <p:sldLayoutId id="2147484025" r:id="rId11"/>
  </p:sldLayoutIdLst>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sz="2800" dirty="0" smtClean="0"/>
              <a:t>Exam</a:t>
            </a:r>
            <a:r>
              <a:rPr lang="en-CA" sz="2800" dirty="0" smtClean="0"/>
              <a:t>: June </a:t>
            </a:r>
            <a:r>
              <a:rPr lang="en-CA" sz="2800" dirty="0" smtClean="0"/>
              <a:t>16 </a:t>
            </a:r>
            <a:r>
              <a:rPr lang="en-CA" sz="2800" dirty="0" err="1" smtClean="0"/>
              <a:t>Fauteux</a:t>
            </a:r>
            <a:r>
              <a:rPr lang="en-CA" sz="2800" dirty="0" smtClean="0"/>
              <a:t> 147  10:00 a.m. to 1:00 p.m.</a:t>
            </a:r>
            <a:endParaRPr lang="en-CA" sz="2800" dirty="0"/>
          </a:p>
        </p:txBody>
      </p:sp>
      <p:sp>
        <p:nvSpPr>
          <p:cNvPr id="3" name="Content Placeholder 2"/>
          <p:cNvSpPr>
            <a:spLocks noGrp="1"/>
          </p:cNvSpPr>
          <p:nvPr>
            <p:ph idx="1"/>
          </p:nvPr>
        </p:nvSpPr>
        <p:spPr/>
        <p:txBody>
          <a:bodyPr/>
          <a:lstStyle/>
          <a:p>
            <a:pPr marL="0" indent="0">
              <a:buNone/>
            </a:pPr>
            <a:r>
              <a:rPr lang="en-CA" dirty="0"/>
              <a:t>The final examination consists of </a:t>
            </a:r>
            <a:r>
              <a:rPr lang="en-CA" b="1" dirty="0"/>
              <a:t>THREE </a:t>
            </a:r>
            <a:r>
              <a:rPr lang="en-CA" dirty="0"/>
              <a:t>(3) one-hour questions: Part A, </a:t>
            </a:r>
            <a:r>
              <a:rPr lang="en-CA" b="1" dirty="0"/>
              <a:t>ONE </a:t>
            </a:r>
            <a:r>
              <a:rPr lang="en-CA" dirty="0"/>
              <a:t>(1) question from Part B, and </a:t>
            </a:r>
            <a:r>
              <a:rPr lang="en-CA" b="1" dirty="0"/>
              <a:t>ONE </a:t>
            </a:r>
            <a:r>
              <a:rPr lang="en-CA" dirty="0"/>
              <a:t>(1) question from Part C. All questions must be answered in essay form. Use only authors studied in your section of the course. Write on alternate lines of the page. </a:t>
            </a:r>
            <a:endParaRPr lang="en-CA" dirty="0" smtClean="0"/>
          </a:p>
          <a:p>
            <a:pPr marL="0" indent="0">
              <a:buNone/>
            </a:pPr>
            <a:r>
              <a:rPr lang="en-CA" dirty="0" smtClean="0"/>
              <a:t>Part A  20% Sight-reading of a poem</a:t>
            </a:r>
          </a:p>
          <a:p>
            <a:pPr marL="0" indent="0">
              <a:buNone/>
            </a:pPr>
            <a:r>
              <a:rPr lang="en-CA" dirty="0"/>
              <a:t>Provide a detailed analysis of the following poem. You may comment on such things as imagery, symbolism, diction, structure, tone, and so on. Avoid merely paraphrasing the poem. Write your answer in essay form. </a:t>
            </a:r>
            <a:endParaRPr lang="en-CA" dirty="0" smtClean="0"/>
          </a:p>
          <a:p>
            <a:pPr marL="0" indent="0">
              <a:buNone/>
            </a:pPr>
            <a:r>
              <a:rPr lang="en-CA" dirty="0" smtClean="0"/>
              <a:t>Part B  40%  Drama  Answer 1 (ONE) of 3 questions </a:t>
            </a:r>
          </a:p>
          <a:p>
            <a:pPr marL="0" indent="0">
              <a:buNone/>
            </a:pPr>
            <a:r>
              <a:rPr lang="en-CA" dirty="0" smtClean="0"/>
              <a:t>Part C  40%  Poetry </a:t>
            </a:r>
            <a:r>
              <a:rPr lang="en-CA" dirty="0"/>
              <a:t>Answer 1 (ONE) of 3 questions </a:t>
            </a:r>
            <a:endParaRPr lang="en-CA" dirty="0" smtClean="0"/>
          </a:p>
          <a:p>
            <a:endParaRPr lang="en-CA" dirty="0"/>
          </a:p>
        </p:txBody>
      </p:sp>
    </p:spTree>
    <p:extLst>
      <p:ext uri="{BB962C8B-B14F-4D97-AF65-F5344CB8AC3E}">
        <p14:creationId xmlns:p14="http://schemas.microsoft.com/office/powerpoint/2010/main" val="327717273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sz="2400" dirty="0" smtClean="0"/>
              <a:t> </a:t>
            </a:r>
            <a:endParaRPr lang="en-CA" sz="2400" dirty="0"/>
          </a:p>
        </p:txBody>
      </p:sp>
      <p:sp>
        <p:nvSpPr>
          <p:cNvPr id="3" name="Content Placeholder 2"/>
          <p:cNvSpPr>
            <a:spLocks noGrp="1"/>
          </p:cNvSpPr>
          <p:nvPr>
            <p:ph idx="1"/>
          </p:nvPr>
        </p:nvSpPr>
        <p:spPr>
          <a:xfrm>
            <a:off x="628650" y="1052736"/>
            <a:ext cx="7886700" cy="5124227"/>
          </a:xfrm>
        </p:spPr>
        <p:txBody>
          <a:bodyPr/>
          <a:lstStyle/>
          <a:p>
            <a:pPr marL="0" indent="0">
              <a:buNone/>
            </a:pPr>
            <a:r>
              <a:rPr lang="en-CA" dirty="0" smtClean="0"/>
              <a:t>Slides 3 to 8 cover basic points about writing a critical essay that we have already discussed. </a:t>
            </a:r>
          </a:p>
          <a:p>
            <a:pPr marL="0" indent="0">
              <a:buNone/>
            </a:pPr>
            <a:endParaRPr lang="en-CA" dirty="0"/>
          </a:p>
          <a:p>
            <a:pPr marL="0" indent="0">
              <a:buNone/>
            </a:pPr>
            <a:r>
              <a:rPr lang="en-CA" dirty="0" smtClean="0"/>
              <a:t>Slides 9-17  offer some examples of how to start an essay.</a:t>
            </a:r>
            <a:endParaRPr lang="en-CA" dirty="0"/>
          </a:p>
        </p:txBody>
      </p:sp>
    </p:spTree>
    <p:extLst>
      <p:ext uri="{BB962C8B-B14F-4D97-AF65-F5344CB8AC3E}">
        <p14:creationId xmlns:p14="http://schemas.microsoft.com/office/powerpoint/2010/main" val="1821448896"/>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CA" dirty="0" smtClean="0"/>
              <a:t>Your research essay must use at least 3 scholarly </a:t>
            </a:r>
            <a:r>
              <a:rPr lang="en-CA" b="1" dirty="0" smtClean="0"/>
              <a:t>secondary</a:t>
            </a:r>
            <a:r>
              <a:rPr lang="en-CA" dirty="0" smtClean="0"/>
              <a:t> sources </a:t>
            </a:r>
            <a:endParaRPr lang="en-CA" dirty="0"/>
          </a:p>
        </p:txBody>
      </p:sp>
      <p:sp>
        <p:nvSpPr>
          <p:cNvPr id="3" name="Content Placeholder 2"/>
          <p:cNvSpPr>
            <a:spLocks noGrp="1"/>
          </p:cNvSpPr>
          <p:nvPr>
            <p:ph idx="1"/>
          </p:nvPr>
        </p:nvSpPr>
        <p:spPr/>
        <p:txBody>
          <a:bodyPr/>
          <a:lstStyle/>
          <a:p>
            <a:r>
              <a:rPr lang="en-CA" dirty="0" smtClean="0"/>
              <a:t> This is the message you want to convey: “I am not a </a:t>
            </a:r>
            <a:r>
              <a:rPr lang="en-CA" b="1" dirty="0" smtClean="0"/>
              <a:t>gull</a:t>
            </a:r>
            <a:r>
              <a:rPr lang="en-CA" dirty="0" smtClean="0"/>
              <a:t>. I’m not naïve. I don’t take things on trust. I check them out. </a:t>
            </a:r>
            <a:r>
              <a:rPr lang="en-CA" dirty="0"/>
              <a:t>I get most of my information on line, </a:t>
            </a:r>
            <a:r>
              <a:rPr lang="en-CA" dirty="0" smtClean="0"/>
              <a:t>and I use Wikipedia all the </a:t>
            </a:r>
            <a:r>
              <a:rPr lang="en-CA" dirty="0"/>
              <a:t>time, but I know that </a:t>
            </a:r>
            <a:r>
              <a:rPr lang="en-CA" dirty="0" smtClean="0"/>
              <a:t>in </a:t>
            </a:r>
            <a:r>
              <a:rPr lang="en-CA" dirty="0"/>
              <a:t>many</a:t>
            </a:r>
            <a:r>
              <a:rPr lang="en-CA" dirty="0" smtClean="0"/>
              <a:t> domains (Law, social and political analysis, and history, to mention but three ) serious commentary is still largely presented in print. I use sources like Wikipedia to orient myself and to steer me to </a:t>
            </a:r>
            <a:r>
              <a:rPr lang="en-CA" b="1" dirty="0" smtClean="0"/>
              <a:t>reliable sources </a:t>
            </a:r>
            <a:r>
              <a:rPr lang="en-CA" dirty="0" smtClean="0"/>
              <a:t>and in my academic work I use </a:t>
            </a:r>
            <a:r>
              <a:rPr lang="en-CA" b="1" dirty="0"/>
              <a:t>reliable </a:t>
            </a:r>
            <a:r>
              <a:rPr lang="en-CA" b="1" dirty="0" smtClean="0"/>
              <a:t>academic sources</a:t>
            </a:r>
            <a:r>
              <a:rPr lang="en-CA" dirty="0" smtClean="0"/>
              <a:t>, which basically means books or articles that contain notes.”</a:t>
            </a:r>
            <a:endParaRPr lang="en-CA" dirty="0"/>
          </a:p>
        </p:txBody>
      </p:sp>
    </p:spTree>
    <p:extLst>
      <p:ext uri="{BB962C8B-B14F-4D97-AF65-F5344CB8AC3E}">
        <p14:creationId xmlns:p14="http://schemas.microsoft.com/office/powerpoint/2010/main" val="3159581147"/>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1047650"/>
          </a:xfrm>
        </p:spPr>
        <p:txBody>
          <a:bodyPr/>
          <a:lstStyle/>
          <a:p>
            <a:r>
              <a:rPr lang="en-US" dirty="0"/>
              <a:t>Three kinds of sources not to use:</a:t>
            </a:r>
            <a:r>
              <a:rPr lang="en-CA" dirty="0"/>
              <a:t/>
            </a:r>
            <a:br>
              <a:rPr lang="en-CA" dirty="0"/>
            </a:br>
            <a:endParaRPr lang="en-CA" dirty="0"/>
          </a:p>
        </p:txBody>
      </p:sp>
      <p:sp>
        <p:nvSpPr>
          <p:cNvPr id="3" name="Content Placeholder 2"/>
          <p:cNvSpPr>
            <a:spLocks noGrp="1"/>
          </p:cNvSpPr>
          <p:nvPr>
            <p:ph idx="1"/>
          </p:nvPr>
        </p:nvSpPr>
        <p:spPr>
          <a:xfrm>
            <a:off x="628650" y="1124744"/>
            <a:ext cx="7886700" cy="4351338"/>
          </a:xfrm>
        </p:spPr>
        <p:txBody>
          <a:bodyPr/>
          <a:lstStyle/>
          <a:p>
            <a:pPr lvl="0"/>
            <a:r>
              <a:rPr lang="en-US" dirty="0" smtClean="0"/>
              <a:t>Old </a:t>
            </a:r>
            <a:r>
              <a:rPr lang="en-US" dirty="0"/>
              <a:t>books that you picked up because they were the only thing you could find on the shelf the night before the essay was due.</a:t>
            </a:r>
            <a:endParaRPr lang="en-CA" dirty="0"/>
          </a:p>
          <a:p>
            <a:pPr lvl="0"/>
            <a:r>
              <a:rPr lang="en-US" dirty="0"/>
              <a:t>Articles that you have picked more or less at random and whose argument is not relevant to yours.</a:t>
            </a:r>
            <a:endParaRPr lang="en-CA" dirty="0"/>
          </a:p>
          <a:p>
            <a:pPr lvl="0"/>
            <a:r>
              <a:rPr lang="en-US" dirty="0"/>
              <a:t>Popular easy-access garbage sources, such as most of what is found exclusively on the net; most blogs; on-line encyclopedias, etc.</a:t>
            </a:r>
            <a:endParaRPr lang="en-CA" dirty="0"/>
          </a:p>
          <a:p>
            <a:endParaRPr lang="en-CA" dirty="0"/>
          </a:p>
        </p:txBody>
      </p:sp>
    </p:spTree>
    <p:extLst>
      <p:ext uri="{BB962C8B-B14F-4D97-AF65-F5344CB8AC3E}">
        <p14:creationId xmlns:p14="http://schemas.microsoft.com/office/powerpoint/2010/main" val="1225816078"/>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smtClean="0"/>
              <a:t>Five </a:t>
            </a:r>
            <a:r>
              <a:rPr lang="en-CA" b="1" dirty="0"/>
              <a:t>Signs of a Strong Essay</a:t>
            </a:r>
            <a:r>
              <a:rPr lang="en-CA" dirty="0"/>
              <a:t/>
            </a:r>
            <a:br>
              <a:rPr lang="en-CA" dirty="0"/>
            </a:br>
            <a:endParaRPr lang="en-CA" dirty="0"/>
          </a:p>
        </p:txBody>
      </p:sp>
      <p:sp>
        <p:nvSpPr>
          <p:cNvPr id="3" name="Content Placeholder 2"/>
          <p:cNvSpPr>
            <a:spLocks noGrp="1"/>
          </p:cNvSpPr>
          <p:nvPr>
            <p:ph idx="1"/>
          </p:nvPr>
        </p:nvSpPr>
        <p:spPr>
          <a:xfrm>
            <a:off x="628650" y="1124744"/>
            <a:ext cx="7886700" cy="5052219"/>
          </a:xfrm>
        </p:spPr>
        <p:txBody>
          <a:bodyPr>
            <a:normAutofit/>
          </a:bodyPr>
          <a:lstStyle/>
          <a:p>
            <a:pPr marL="0" indent="0">
              <a:buNone/>
            </a:pPr>
            <a:r>
              <a:rPr lang="en-CA" b="1" dirty="0"/>
              <a:t> </a:t>
            </a:r>
            <a:r>
              <a:rPr lang="en-CA" dirty="0" smtClean="0"/>
              <a:t>1</a:t>
            </a:r>
            <a:r>
              <a:rPr lang="en-CA" dirty="0"/>
              <a:t>. The essay has a provocative title that suggests the essay’s thesis.</a:t>
            </a:r>
          </a:p>
          <a:p>
            <a:pPr marL="0" indent="0">
              <a:buNone/>
            </a:pPr>
            <a:r>
              <a:rPr lang="en-CA" dirty="0"/>
              <a:t>2. The essay has a clear argument.</a:t>
            </a:r>
          </a:p>
          <a:p>
            <a:pPr marL="0" indent="0">
              <a:buNone/>
            </a:pPr>
            <a:r>
              <a:rPr lang="en-CA" dirty="0"/>
              <a:t>3. The argument involves rejecting a position or positions.  The author recognizes what </a:t>
            </a:r>
            <a:r>
              <a:rPr lang="en-CA" dirty="0" smtClean="0"/>
              <a:t>these </a:t>
            </a:r>
            <a:r>
              <a:rPr lang="en-CA" dirty="0"/>
              <a:t>positions are and provides grounds for preferring the position she has taken.  Nobody could write “Who could disagree?” as a comment.</a:t>
            </a:r>
          </a:p>
          <a:p>
            <a:pPr marL="0" indent="0">
              <a:buNone/>
            </a:pPr>
            <a:r>
              <a:rPr lang="en-CA" dirty="0"/>
              <a:t>4. The argument advances by careful examination of specific points in the text.  The essay is filled with quotations, some block, but mostly running.</a:t>
            </a:r>
          </a:p>
          <a:p>
            <a:pPr marL="0" indent="0">
              <a:buNone/>
            </a:pPr>
            <a:r>
              <a:rPr lang="en-CA" dirty="0"/>
              <a:t>5.  The essay is written in clear, grammatical, and reasonably succinct English.  Most of the words are doing something.  One could not easily rewrite many of the sentences using significantly fewer words.</a:t>
            </a:r>
          </a:p>
          <a:p>
            <a:endParaRPr lang="en-CA" dirty="0"/>
          </a:p>
        </p:txBody>
      </p:sp>
    </p:spTree>
    <p:extLst>
      <p:ext uri="{BB962C8B-B14F-4D97-AF65-F5344CB8AC3E}">
        <p14:creationId xmlns:p14="http://schemas.microsoft.com/office/powerpoint/2010/main" val="175876327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b="1" dirty="0" smtClean="0"/>
              <a:t>Five  Ways to Write a Weak Essay</a:t>
            </a:r>
            <a:r>
              <a:rPr lang="en-CA" dirty="0"/>
              <a:t/>
            </a:r>
            <a:br>
              <a:rPr lang="en-CA" dirty="0"/>
            </a:br>
            <a:endParaRPr lang="en-CA" dirty="0"/>
          </a:p>
        </p:txBody>
      </p:sp>
      <p:sp>
        <p:nvSpPr>
          <p:cNvPr id="3" name="Content Placeholder 2"/>
          <p:cNvSpPr>
            <a:spLocks noGrp="1"/>
          </p:cNvSpPr>
          <p:nvPr>
            <p:ph idx="1"/>
          </p:nvPr>
        </p:nvSpPr>
        <p:spPr>
          <a:xfrm>
            <a:off x="628650" y="1124744"/>
            <a:ext cx="7886700" cy="5052219"/>
          </a:xfrm>
        </p:spPr>
        <p:txBody>
          <a:bodyPr>
            <a:normAutofit/>
          </a:bodyPr>
          <a:lstStyle/>
          <a:p>
            <a:pPr marL="0" indent="0">
              <a:buNone/>
            </a:pPr>
            <a:r>
              <a:rPr lang="en-CA" b="1" dirty="0"/>
              <a:t> </a:t>
            </a:r>
            <a:r>
              <a:rPr lang="en-CA" dirty="0" smtClean="0"/>
              <a:t>1. </a:t>
            </a:r>
            <a:r>
              <a:rPr lang="en-CA" dirty="0"/>
              <a:t>Don’t discuss the work in detail.  Instead talk about something else: politics, abstract philosophizing, or sweeping historical generalizations</a:t>
            </a:r>
            <a:r>
              <a:rPr lang="en-CA" dirty="0" smtClean="0"/>
              <a:t>.</a:t>
            </a:r>
          </a:p>
          <a:p>
            <a:pPr marL="0" indent="0">
              <a:buNone/>
            </a:pPr>
            <a:r>
              <a:rPr lang="en-CA" dirty="0" smtClean="0"/>
              <a:t>2. </a:t>
            </a:r>
            <a:r>
              <a:rPr lang="en-CA" dirty="0"/>
              <a:t>Don’t cut needless words, but </a:t>
            </a:r>
            <a:r>
              <a:rPr lang="en-CA" dirty="0" smtClean="0"/>
              <a:t>write as expansively as </a:t>
            </a:r>
            <a:r>
              <a:rPr lang="en-CA" dirty="0"/>
              <a:t>you can, so you can fill the quota without saying much</a:t>
            </a:r>
            <a:r>
              <a:rPr lang="en-CA" dirty="0" smtClean="0"/>
              <a:t>.</a:t>
            </a:r>
          </a:p>
          <a:p>
            <a:pPr marL="0" indent="0">
              <a:buNone/>
            </a:pPr>
            <a:r>
              <a:rPr lang="en-CA" dirty="0" smtClean="0"/>
              <a:t>3. Don’t </a:t>
            </a:r>
            <a:r>
              <a:rPr lang="en-CA" dirty="0"/>
              <a:t>copy-edit. </a:t>
            </a:r>
            <a:r>
              <a:rPr lang="en-CA" dirty="0" smtClean="0"/>
              <a:t>Don’t </a:t>
            </a:r>
            <a:r>
              <a:rPr lang="en-CA" dirty="0"/>
              <a:t>stitch and re-stitch. Just let it flow</a:t>
            </a:r>
            <a:r>
              <a:rPr lang="en-CA" dirty="0" smtClean="0"/>
              <a:t>.</a:t>
            </a:r>
          </a:p>
          <a:p>
            <a:pPr marL="0" indent="0">
              <a:buNone/>
            </a:pPr>
            <a:r>
              <a:rPr lang="en-CA" dirty="0" smtClean="0"/>
              <a:t>4. Don’t </a:t>
            </a:r>
            <a:r>
              <a:rPr lang="en-CA" dirty="0"/>
              <a:t>rewrite your crucial opening paragraph.  </a:t>
            </a:r>
            <a:endParaRPr lang="en-CA" dirty="0" smtClean="0"/>
          </a:p>
          <a:p>
            <a:pPr marL="0" indent="0">
              <a:buNone/>
            </a:pPr>
            <a:r>
              <a:rPr lang="en-CA" dirty="0" smtClean="0"/>
              <a:t>5. </a:t>
            </a:r>
            <a:r>
              <a:rPr lang="en-CA" dirty="0"/>
              <a:t>Don’t proof read.</a:t>
            </a:r>
          </a:p>
        </p:txBody>
      </p:sp>
    </p:spTree>
    <p:extLst>
      <p:ext uri="{BB962C8B-B14F-4D97-AF65-F5344CB8AC3E}">
        <p14:creationId xmlns:p14="http://schemas.microsoft.com/office/powerpoint/2010/main" val="281139221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Some General Tips</a:t>
            </a:r>
            <a:br>
              <a:rPr lang="en-CA" dirty="0" smtClean="0"/>
            </a:br>
            <a:endParaRPr lang="en-CA" dirty="0"/>
          </a:p>
        </p:txBody>
      </p:sp>
      <p:sp>
        <p:nvSpPr>
          <p:cNvPr id="3" name="Content Placeholder 2"/>
          <p:cNvSpPr>
            <a:spLocks noGrp="1"/>
          </p:cNvSpPr>
          <p:nvPr>
            <p:ph idx="1"/>
          </p:nvPr>
        </p:nvSpPr>
        <p:spPr>
          <a:xfrm>
            <a:off x="628650" y="1268760"/>
            <a:ext cx="7886700" cy="4908203"/>
          </a:xfrm>
        </p:spPr>
        <p:txBody>
          <a:bodyPr/>
          <a:lstStyle/>
          <a:p>
            <a:r>
              <a:rPr lang="en-US" b="1" dirty="0"/>
              <a:t>Do not retell the story/summarize the plot</a:t>
            </a:r>
            <a:endParaRPr lang="en-CA" dirty="0"/>
          </a:p>
          <a:p>
            <a:r>
              <a:rPr lang="en-US" dirty="0"/>
              <a:t>This is probably the hardest advice to follow, and also the most important. If you are writing about a well known literary text (i.e., any of the texts on the syllabus </a:t>
            </a:r>
            <a:r>
              <a:rPr lang="en-US" dirty="0" smtClean="0"/>
              <a:t>, </a:t>
            </a:r>
            <a:r>
              <a:rPr lang="en-US" i="1" dirty="0"/>
              <a:t>you must assume your reader knows the text well</a:t>
            </a:r>
            <a:r>
              <a:rPr lang="en-US" dirty="0"/>
              <a:t>. </a:t>
            </a:r>
            <a:r>
              <a:rPr lang="en-US" b="1" dirty="0" smtClean="0"/>
              <a:t>You </a:t>
            </a:r>
            <a:r>
              <a:rPr lang="en-US" b="1" dirty="0"/>
              <a:t>get no credit for plot summary</a:t>
            </a:r>
            <a:r>
              <a:rPr lang="en-US" dirty="0"/>
              <a:t>.  </a:t>
            </a:r>
            <a:endParaRPr lang="en-US" dirty="0" smtClean="0"/>
          </a:p>
          <a:p>
            <a:r>
              <a:rPr lang="en-US" dirty="0"/>
              <a:t>You may find this advice difficult to follow partly because it requires that you have considerable confidence in yourself.  You must write as somebody who knows the story well and who knows that the reader knows the story well. You may also find it difficult because it removes an easy task (plot summary) that might otherwise fill up some of the pages and forces you to get right on with the harder task of developing a complex argument. </a:t>
            </a:r>
            <a:endParaRPr lang="en-CA" dirty="0"/>
          </a:p>
        </p:txBody>
      </p:sp>
    </p:spTree>
    <p:extLst>
      <p:ext uri="{BB962C8B-B14F-4D97-AF65-F5344CB8AC3E}">
        <p14:creationId xmlns:p14="http://schemas.microsoft.com/office/powerpoint/2010/main" val="250737621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1191666"/>
          </a:xfrm>
        </p:spPr>
        <p:txBody>
          <a:bodyPr/>
          <a:lstStyle/>
          <a:p>
            <a:r>
              <a:rPr lang="en-CA" b="1" dirty="0"/>
              <a:t>Use the construction “X is”</a:t>
            </a:r>
            <a:r>
              <a:rPr lang="en-CA" dirty="0"/>
              <a:t/>
            </a:r>
            <a:br>
              <a:rPr lang="en-CA" dirty="0"/>
            </a:br>
            <a:endParaRPr lang="en-CA" dirty="0"/>
          </a:p>
        </p:txBody>
      </p:sp>
      <p:sp>
        <p:nvSpPr>
          <p:cNvPr id="3" name="Content Placeholder 2"/>
          <p:cNvSpPr>
            <a:spLocks noGrp="1"/>
          </p:cNvSpPr>
          <p:nvPr>
            <p:ph idx="1"/>
          </p:nvPr>
        </p:nvSpPr>
        <p:spPr>
          <a:xfrm>
            <a:off x="628650" y="1412776"/>
            <a:ext cx="7886700" cy="4351338"/>
          </a:xfrm>
        </p:spPr>
        <p:txBody>
          <a:bodyPr>
            <a:normAutofit lnSpcReduction="10000"/>
          </a:bodyPr>
          <a:lstStyle/>
          <a:p>
            <a:pPr marL="0" indent="0">
              <a:buNone/>
            </a:pPr>
            <a:r>
              <a:rPr lang="en-CA" dirty="0"/>
              <a:t>	Not “We see in </a:t>
            </a:r>
            <a:r>
              <a:rPr lang="en-CA" i="1" dirty="0"/>
              <a:t>Sir Gawain</a:t>
            </a:r>
            <a:r>
              <a:rPr lang="en-CA" dirty="0"/>
              <a:t> that he is …” </a:t>
            </a:r>
          </a:p>
          <a:p>
            <a:pPr marL="0" indent="0">
              <a:buNone/>
            </a:pPr>
            <a:r>
              <a:rPr lang="en-CA" dirty="0"/>
              <a:t>	Not “We see that Gawain is …”</a:t>
            </a:r>
          </a:p>
          <a:p>
            <a:pPr marL="0" indent="0">
              <a:buNone/>
            </a:pPr>
            <a:r>
              <a:rPr lang="en-CA" dirty="0"/>
              <a:t>	</a:t>
            </a:r>
            <a:r>
              <a:rPr lang="en-CA" dirty="0" smtClean="0"/>
              <a:t>Not </a:t>
            </a:r>
            <a:r>
              <a:rPr lang="en-CA" dirty="0"/>
              <a:t>“The author has created the impression that Gawain is …”</a:t>
            </a:r>
          </a:p>
          <a:p>
            <a:pPr marL="0" indent="0">
              <a:buNone/>
            </a:pPr>
            <a:r>
              <a:rPr lang="en-CA" dirty="0"/>
              <a:t>	</a:t>
            </a:r>
            <a:r>
              <a:rPr lang="en-CA" dirty="0" smtClean="0"/>
              <a:t>Not </a:t>
            </a:r>
            <a:r>
              <a:rPr lang="en-CA" dirty="0"/>
              <a:t>“I believe that Gawain is …”</a:t>
            </a:r>
          </a:p>
          <a:p>
            <a:pPr marL="0" indent="0">
              <a:buNone/>
            </a:pPr>
            <a:r>
              <a:rPr lang="en-CA" dirty="0"/>
              <a:t>	</a:t>
            </a:r>
            <a:r>
              <a:rPr lang="en-CA" dirty="0" smtClean="0"/>
              <a:t>But </a:t>
            </a:r>
            <a:r>
              <a:rPr lang="en-CA" dirty="0"/>
              <a:t>simply “Gawain is </a:t>
            </a:r>
            <a:r>
              <a:rPr lang="en-CA" dirty="0" smtClean="0"/>
              <a:t>…”</a:t>
            </a:r>
          </a:p>
          <a:p>
            <a:pPr marL="0" indent="0">
              <a:buNone/>
            </a:pPr>
            <a:r>
              <a:rPr lang="en-CA" dirty="0" smtClean="0"/>
              <a:t>(“Gawain is an imperfect hero.” means “I think that the author of </a:t>
            </a:r>
            <a:r>
              <a:rPr lang="en-CA" i="1" dirty="0" smtClean="0"/>
              <a:t>Sir Gawain and the Green </a:t>
            </a:r>
            <a:r>
              <a:rPr lang="en-CA" i="1" dirty="0"/>
              <a:t>K</a:t>
            </a:r>
            <a:r>
              <a:rPr lang="en-CA" i="1" dirty="0" smtClean="0"/>
              <a:t>night </a:t>
            </a:r>
            <a:r>
              <a:rPr lang="en-CA" dirty="0" smtClean="0"/>
              <a:t>wrote the poem in such a way as to create the impression that the character Sir Gawain appear to the readers or listeners of the poem to be an imperfect hero.”)</a:t>
            </a:r>
            <a:endParaRPr lang="en-CA" dirty="0"/>
          </a:p>
          <a:p>
            <a:r>
              <a:rPr lang="en-CA" dirty="0" smtClean="0"/>
              <a:t>N.B</a:t>
            </a:r>
            <a:r>
              <a:rPr lang="en-CA" dirty="0"/>
              <a:t>. This is often the answer to the question “Can I use I?”  The answer is, yes, in your introduction you can (and it is certainly better to use “I” than to use some awkward passive construction such as “in this essay it will be argued) but in the body of the essay you will generally not need to</a:t>
            </a:r>
          </a:p>
        </p:txBody>
      </p:sp>
    </p:spTree>
    <p:extLst>
      <p:ext uri="{BB962C8B-B14F-4D97-AF65-F5344CB8AC3E}">
        <p14:creationId xmlns:p14="http://schemas.microsoft.com/office/powerpoint/2010/main" val="2597408939"/>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7"/>
            <a:ext cx="7886700" cy="975642"/>
          </a:xfrm>
        </p:spPr>
        <p:txBody>
          <a:bodyPr/>
          <a:lstStyle/>
          <a:p>
            <a:r>
              <a:rPr lang="en-CA" dirty="0" smtClean="0"/>
              <a:t>Ways of Starting an Essay</a:t>
            </a:r>
            <a:endParaRPr lang="en-CA" dirty="0"/>
          </a:p>
        </p:txBody>
      </p:sp>
      <p:sp>
        <p:nvSpPr>
          <p:cNvPr id="3" name="Content Placeholder 2"/>
          <p:cNvSpPr>
            <a:spLocks noGrp="1"/>
          </p:cNvSpPr>
          <p:nvPr>
            <p:ph idx="1"/>
          </p:nvPr>
        </p:nvSpPr>
        <p:spPr>
          <a:xfrm>
            <a:off x="628650" y="1484784"/>
            <a:ext cx="7886700" cy="4692179"/>
          </a:xfrm>
        </p:spPr>
        <p:txBody>
          <a:bodyPr>
            <a:normAutofit/>
          </a:bodyPr>
          <a:lstStyle/>
          <a:p>
            <a:r>
              <a:rPr lang="en-US" dirty="0" smtClean="0"/>
              <a:t>Use </a:t>
            </a:r>
            <a:r>
              <a:rPr lang="en-US" dirty="0"/>
              <a:t>a good title</a:t>
            </a:r>
            <a:r>
              <a:rPr lang="en-US" dirty="0" smtClean="0"/>
              <a:t>.	 </a:t>
            </a:r>
            <a:r>
              <a:rPr lang="en-US" i="1" dirty="0" smtClean="0"/>
              <a:t>* Rewrite your Introduction (possibly several times)</a:t>
            </a:r>
            <a:endParaRPr lang="en-CA" i="1" dirty="0"/>
          </a:p>
          <a:p>
            <a:r>
              <a:rPr lang="en-US" dirty="0" smtClean="0"/>
              <a:t>Do </a:t>
            </a:r>
            <a:r>
              <a:rPr lang="en-US" dirty="0"/>
              <a:t>not write generalized drivel just to get started. Do not use the “funnel introduction,” that is, an introduction that begins with some sweeping generalization (“Throughout history humanity has always struggled” … “One of the great conflicts of all time is that between good and evil” “Poems are written to express a variety of ideas, opinions, and desires, but their purposes vary when it comes down to an individual level.”…).  </a:t>
            </a:r>
          </a:p>
          <a:p>
            <a:r>
              <a:rPr lang="en-US" dirty="0" smtClean="0"/>
              <a:t>Think </a:t>
            </a:r>
            <a:r>
              <a:rPr lang="en-US" dirty="0"/>
              <a:t>tactically. </a:t>
            </a:r>
            <a:r>
              <a:rPr lang="en-US" dirty="0" smtClean="0"/>
              <a:t>There </a:t>
            </a:r>
            <a:r>
              <a:rPr lang="en-US" dirty="0"/>
              <a:t>are many different ways of starting an essay. Some professors will insist that you make a thesis statement in your opening paragraph.  But that is only one way of starting an essay.  I would urge you to think of the challenge tactically, that is, is to recognize that there are a number of different ways of opening an essay, each of which is certain advantages and certain disadvantages or dangers.</a:t>
            </a:r>
            <a:endParaRPr lang="en-CA" dirty="0"/>
          </a:p>
          <a:p>
            <a:endParaRPr lang="en-CA" dirty="0"/>
          </a:p>
        </p:txBody>
      </p:sp>
    </p:spTree>
    <p:extLst>
      <p:ext uri="{BB962C8B-B14F-4D97-AF65-F5344CB8AC3E}">
        <p14:creationId xmlns:p14="http://schemas.microsoft.com/office/powerpoint/2010/main" val="2985243302"/>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a:t>Thesis statement (“I will argue … </a:t>
            </a:r>
            <a:r>
              <a:rPr lang="en-US" b="1" dirty="0" smtClean="0"/>
              <a:t>”)</a:t>
            </a:r>
            <a:br>
              <a:rPr lang="en-US" b="1" dirty="0" smtClean="0"/>
            </a:br>
            <a:r>
              <a:rPr lang="en-US" b="1" dirty="0" smtClean="0"/>
              <a:t>Recommended </a:t>
            </a:r>
            <a:r>
              <a:rPr lang="en-US" b="1" dirty="0"/>
              <a:t>with caution </a:t>
            </a:r>
            <a:r>
              <a:rPr lang="en-CA" dirty="0"/>
              <a:t/>
            </a:r>
            <a:br>
              <a:rPr lang="en-CA" dirty="0"/>
            </a:br>
            <a:endParaRPr lang="en-CA" dirty="0"/>
          </a:p>
        </p:txBody>
      </p:sp>
      <p:sp>
        <p:nvSpPr>
          <p:cNvPr id="3" name="Content Placeholder 2"/>
          <p:cNvSpPr>
            <a:spLocks noGrp="1"/>
          </p:cNvSpPr>
          <p:nvPr>
            <p:ph idx="1"/>
          </p:nvPr>
        </p:nvSpPr>
        <p:spPr/>
        <p:txBody>
          <a:bodyPr/>
          <a:lstStyle/>
          <a:p>
            <a:pPr marL="0" indent="0">
              <a:buNone/>
            </a:pPr>
            <a:r>
              <a:rPr lang="en-US" dirty="0" smtClean="0"/>
              <a:t>Not </a:t>
            </a:r>
            <a:r>
              <a:rPr lang="en-US" dirty="0"/>
              <a:t>all critical essays have a clear thesis that can be easily summarized. Even when they do, summarizing the entire argument in a single paragraph is difficult.  </a:t>
            </a:r>
            <a:r>
              <a:rPr lang="en-US" i="1" dirty="0"/>
              <a:t>Consequently, the quality of writing in thesis statement paragraphs is often significantly lower than that of the rest of the essay.</a:t>
            </a:r>
            <a:r>
              <a:rPr lang="en-US" dirty="0"/>
              <a:t>  A good title is doing some of the work of a thesis statement already. </a:t>
            </a:r>
            <a:endParaRPr lang="en-CA" dirty="0"/>
          </a:p>
        </p:txBody>
      </p:sp>
    </p:spTree>
    <p:extLst>
      <p:ext uri="{BB962C8B-B14F-4D97-AF65-F5344CB8AC3E}">
        <p14:creationId xmlns:p14="http://schemas.microsoft.com/office/powerpoint/2010/main" val="171696759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28650" y="365126"/>
            <a:ext cx="7886700" cy="1551706"/>
          </a:xfrm>
        </p:spPr>
        <p:txBody>
          <a:bodyPr>
            <a:normAutofit fontScale="90000"/>
          </a:bodyPr>
          <a:lstStyle/>
          <a:p>
            <a:pPr algn="ctr"/>
            <a:r>
              <a:rPr lang="en-US" b="1" dirty="0" smtClean="0"/>
              <a:t>The </a:t>
            </a:r>
            <a:r>
              <a:rPr lang="en-US" b="1" dirty="0"/>
              <a:t>statement of antithesis (“It might seem ….)	Highly Recommended</a:t>
            </a:r>
            <a:r>
              <a:rPr lang="en-CA" dirty="0"/>
              <a:t/>
            </a:r>
            <a:br>
              <a:rPr lang="en-CA" dirty="0"/>
            </a:br>
            <a:r>
              <a:rPr lang="en-CA" dirty="0"/>
              <a:t/>
            </a:r>
            <a:br>
              <a:rPr lang="en-CA" dirty="0"/>
            </a:br>
            <a:endParaRPr lang="en-CA" dirty="0"/>
          </a:p>
        </p:txBody>
      </p:sp>
      <p:sp>
        <p:nvSpPr>
          <p:cNvPr id="3" name="Content Placeholder 2"/>
          <p:cNvSpPr>
            <a:spLocks noGrp="1"/>
          </p:cNvSpPr>
          <p:nvPr>
            <p:ph idx="1"/>
          </p:nvPr>
        </p:nvSpPr>
        <p:spPr/>
        <p:txBody>
          <a:bodyPr/>
          <a:lstStyle/>
          <a:p>
            <a:r>
              <a:rPr lang="en-US" dirty="0" smtClean="0"/>
              <a:t>Provided </a:t>
            </a:r>
            <a:r>
              <a:rPr lang="en-US" dirty="0"/>
              <a:t>that your title, gives some indication of where you are headed, you can usually write a paragraph that sets out a position that you actually want to reject (the position that might </a:t>
            </a:r>
            <a:r>
              <a:rPr lang="en-US" i="1" dirty="0"/>
              <a:t>seem</a:t>
            </a:r>
            <a:r>
              <a:rPr lang="en-US" dirty="0"/>
              <a:t> to be the case until one examines the matter more closely) without confusing the reader in the process.  Your introduction will then steer you towards developing a complex argument.</a:t>
            </a:r>
            <a:endParaRPr lang="en-CA" dirty="0"/>
          </a:p>
          <a:p>
            <a:pPr marL="0" indent="0">
              <a:buNone/>
            </a:pPr>
            <a:endParaRPr lang="en-CA" dirty="0"/>
          </a:p>
        </p:txBody>
      </p:sp>
    </p:spTree>
    <p:extLst>
      <p:ext uri="{BB962C8B-B14F-4D97-AF65-F5344CB8AC3E}">
        <p14:creationId xmlns:p14="http://schemas.microsoft.com/office/powerpoint/2010/main" val="319402957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t> </a:t>
            </a:r>
            <a:r>
              <a:rPr lang="en-US" b="1" dirty="0"/>
              <a:t>Statement of a problem or paradox</a:t>
            </a:r>
            <a:r>
              <a:rPr lang="en-US" dirty="0"/>
              <a:t>	</a:t>
            </a:r>
            <a:r>
              <a:rPr lang="en-US" dirty="0" smtClean="0"/>
              <a:t/>
            </a:r>
            <a:br>
              <a:rPr lang="en-US" dirty="0" smtClean="0"/>
            </a:br>
            <a:r>
              <a:rPr lang="en-US" b="1" dirty="0" smtClean="0"/>
              <a:t>Highly </a:t>
            </a:r>
            <a:r>
              <a:rPr lang="en-US" b="1" dirty="0"/>
              <a:t>recommended</a:t>
            </a:r>
            <a:r>
              <a:rPr lang="en-CA" dirty="0"/>
              <a:t/>
            </a:r>
            <a:br>
              <a:rPr lang="en-CA" dirty="0"/>
            </a:br>
            <a:endParaRPr lang="en-CA" dirty="0"/>
          </a:p>
        </p:txBody>
      </p:sp>
      <p:sp>
        <p:nvSpPr>
          <p:cNvPr id="3" name="Content Placeholder 2"/>
          <p:cNvSpPr>
            <a:spLocks noGrp="1"/>
          </p:cNvSpPr>
          <p:nvPr>
            <p:ph idx="1"/>
          </p:nvPr>
        </p:nvSpPr>
        <p:spPr/>
        <p:txBody>
          <a:bodyPr/>
          <a:lstStyle/>
          <a:p>
            <a:pPr marL="0" indent="0">
              <a:buNone/>
            </a:pPr>
            <a:r>
              <a:rPr lang="en-US" dirty="0" smtClean="0"/>
              <a:t> </a:t>
            </a:r>
            <a:r>
              <a:rPr lang="en-US" dirty="0"/>
              <a:t>Finding some puzzle or problem or paradox in the text is one of the best ways of writing an essay; indeed, it might be argued that it is the only way to write an essay. It isn’t easy. If you have located a clear paradox/problem/puzzle setting it out is an excellent way to begin.</a:t>
            </a:r>
            <a:endParaRPr lang="en-CA" dirty="0"/>
          </a:p>
          <a:p>
            <a:pPr marL="0" indent="0">
              <a:buNone/>
            </a:pPr>
            <a:endParaRPr lang="en-CA" dirty="0"/>
          </a:p>
        </p:txBody>
      </p:sp>
    </p:spTree>
    <p:extLst>
      <p:ext uri="{BB962C8B-B14F-4D97-AF65-F5344CB8AC3E}">
        <p14:creationId xmlns:p14="http://schemas.microsoft.com/office/powerpoint/2010/main" val="264040944"/>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t> </a:t>
            </a:r>
            <a:r>
              <a:rPr lang="en-US" b="1" dirty="0"/>
              <a:t>Statement of a problem or paradox</a:t>
            </a:r>
            <a:r>
              <a:rPr lang="en-US" dirty="0"/>
              <a:t>	</a:t>
            </a:r>
            <a:r>
              <a:rPr lang="en-US" dirty="0" smtClean="0"/>
              <a:t/>
            </a:r>
            <a:br>
              <a:rPr lang="en-US" dirty="0" smtClean="0"/>
            </a:br>
            <a:r>
              <a:rPr lang="en-US" b="1" dirty="0" smtClean="0"/>
              <a:t>Highly </a:t>
            </a:r>
            <a:r>
              <a:rPr lang="en-US" b="1" dirty="0"/>
              <a:t>recommended</a:t>
            </a:r>
            <a:r>
              <a:rPr lang="en-CA" dirty="0"/>
              <a:t/>
            </a:r>
            <a:br>
              <a:rPr lang="en-CA" dirty="0"/>
            </a:br>
            <a:endParaRPr lang="en-CA" dirty="0"/>
          </a:p>
        </p:txBody>
      </p:sp>
      <p:sp>
        <p:nvSpPr>
          <p:cNvPr id="3" name="Content Placeholder 2"/>
          <p:cNvSpPr>
            <a:spLocks noGrp="1"/>
          </p:cNvSpPr>
          <p:nvPr>
            <p:ph idx="1"/>
          </p:nvPr>
        </p:nvSpPr>
        <p:spPr/>
        <p:txBody>
          <a:bodyPr/>
          <a:lstStyle/>
          <a:p>
            <a:pPr marL="0" indent="0">
              <a:buNone/>
            </a:pPr>
            <a:r>
              <a:rPr lang="en-US" dirty="0" smtClean="0"/>
              <a:t> </a:t>
            </a:r>
            <a:r>
              <a:rPr lang="en-US" dirty="0"/>
              <a:t>Finding some puzzle or problem or paradox in the text is one of the best ways of writing an essay; indeed, it might be argued that it is the only way to write an essay. It isn’t easy. If you have located a clear paradox/problem/puzzle setting it out is an excellent way to begin.</a:t>
            </a:r>
            <a:endParaRPr lang="en-CA" dirty="0"/>
          </a:p>
          <a:p>
            <a:pPr marL="0" indent="0">
              <a:buNone/>
            </a:pPr>
            <a:endParaRPr lang="en-CA" dirty="0"/>
          </a:p>
        </p:txBody>
      </p:sp>
    </p:spTree>
    <p:extLst>
      <p:ext uri="{BB962C8B-B14F-4D97-AF65-F5344CB8AC3E}">
        <p14:creationId xmlns:p14="http://schemas.microsoft.com/office/powerpoint/2010/main" val="114638915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pPr algn="ctr"/>
            <a:r>
              <a:rPr lang="en-US" b="1" dirty="0" smtClean="0"/>
              <a:t>  In medias res </a:t>
            </a:r>
            <a:br>
              <a:rPr lang="en-US" b="1" dirty="0" smtClean="0"/>
            </a:br>
            <a:r>
              <a:rPr lang="en-US" b="1" dirty="0" smtClean="0"/>
              <a:t>(Just jumping into the middle of things)</a:t>
            </a:r>
            <a:r>
              <a:rPr lang="en-CA" dirty="0"/>
              <a:t/>
            </a:r>
            <a:br>
              <a:rPr lang="en-CA" dirty="0"/>
            </a:br>
            <a:r>
              <a:rPr lang="en-CA" b="1" dirty="0" smtClean="0"/>
              <a:t>Recommended with caution</a:t>
            </a:r>
            <a:endParaRPr lang="en-CA" b="1" dirty="0"/>
          </a:p>
        </p:txBody>
      </p:sp>
      <p:sp>
        <p:nvSpPr>
          <p:cNvPr id="3" name="Content Placeholder 2"/>
          <p:cNvSpPr>
            <a:spLocks noGrp="1"/>
          </p:cNvSpPr>
          <p:nvPr>
            <p:ph idx="1"/>
          </p:nvPr>
        </p:nvSpPr>
        <p:spPr/>
        <p:txBody>
          <a:bodyPr/>
          <a:lstStyle/>
          <a:p>
            <a:pPr marL="0" indent="0">
              <a:buNone/>
            </a:pPr>
            <a:r>
              <a:rPr lang="en-US" dirty="0" smtClean="0"/>
              <a:t> In chapter XI of Book III of Emma the heroine is shocked into the realization of her own condition of feeling:</a:t>
            </a:r>
          </a:p>
          <a:p>
            <a:pPr marL="0" indent="0">
              <a:buNone/>
            </a:pPr>
            <a:r>
              <a:rPr lang="en-US" dirty="0"/>
              <a:t>	</a:t>
            </a:r>
            <a:r>
              <a:rPr lang="en-US" dirty="0" smtClean="0"/>
              <a:t>Harriet was standing at one of the windows. Emma turned to 	look at her in consternation, and hastily said,</a:t>
            </a:r>
          </a:p>
          <a:p>
            <a:pPr marL="0" indent="0">
              <a:buNone/>
            </a:pPr>
            <a:r>
              <a:rPr lang="en-US" dirty="0" smtClean="0"/>
              <a:t>	“Have you any idea of Mr</a:t>
            </a:r>
            <a:r>
              <a:rPr lang="en-US" dirty="0"/>
              <a:t>.</a:t>
            </a:r>
            <a:r>
              <a:rPr lang="en-US" dirty="0" smtClean="0"/>
              <a:t> Knightley's returning your affection?”</a:t>
            </a:r>
          </a:p>
          <a:p>
            <a:pPr marL="0" indent="0">
              <a:buNone/>
            </a:pPr>
            <a:r>
              <a:rPr lang="en-US" dirty="0" smtClean="0"/>
              <a:t>	“</a:t>
            </a:r>
            <a:r>
              <a:rPr lang="en-US" dirty="0"/>
              <a:t>Y</a:t>
            </a:r>
            <a:r>
              <a:rPr lang="en-US" dirty="0" smtClean="0"/>
              <a:t>es,” replied Harriet modestly but not fearfully, “I must say that 	I have.” </a:t>
            </a:r>
            <a:endParaRPr lang="en-CA" dirty="0"/>
          </a:p>
          <a:p>
            <a:pPr marL="0" indent="0">
              <a:buNone/>
            </a:pPr>
            <a:endParaRPr lang="en-CA" dirty="0" smtClean="0"/>
          </a:p>
          <a:p>
            <a:pPr marL="0" indent="0">
              <a:buNone/>
            </a:pPr>
            <a:r>
              <a:rPr lang="en-CA" dirty="0" smtClean="0"/>
              <a:t>George Steiner, “</a:t>
            </a:r>
            <a:r>
              <a:rPr lang="en-CA" dirty="0"/>
              <a:t>E</a:t>
            </a:r>
            <a:r>
              <a:rPr lang="en-CA" dirty="0" smtClean="0"/>
              <a:t>ros and Idiom” in </a:t>
            </a:r>
            <a:r>
              <a:rPr lang="en-CA" i="1" dirty="0" smtClean="0"/>
              <a:t>On Difficulty and Other Essays </a:t>
            </a:r>
            <a:r>
              <a:rPr lang="en-CA" dirty="0"/>
              <a:t>(</a:t>
            </a:r>
            <a:r>
              <a:rPr lang="en-CA" dirty="0" smtClean="0"/>
              <a:t>Oxford: Oxford UP, 1972). </a:t>
            </a:r>
          </a:p>
          <a:p>
            <a:pPr marL="0" indent="0">
              <a:buNone/>
            </a:pPr>
            <a:endParaRPr lang="en-CA" dirty="0"/>
          </a:p>
        </p:txBody>
      </p:sp>
    </p:spTree>
    <p:extLst>
      <p:ext uri="{BB962C8B-B14F-4D97-AF65-F5344CB8AC3E}">
        <p14:creationId xmlns:p14="http://schemas.microsoft.com/office/powerpoint/2010/main" val="2726238166"/>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b="1" dirty="0" smtClean="0"/>
              <a:t>  Anecdote or Historical Event</a:t>
            </a:r>
            <a:r>
              <a:rPr lang="en-CA" dirty="0"/>
              <a:t/>
            </a:r>
            <a:br>
              <a:rPr lang="en-CA" dirty="0"/>
            </a:br>
            <a:endParaRPr lang="en-CA" dirty="0"/>
          </a:p>
        </p:txBody>
      </p:sp>
      <p:sp>
        <p:nvSpPr>
          <p:cNvPr id="3" name="Content Placeholder 2"/>
          <p:cNvSpPr>
            <a:spLocks noGrp="1"/>
          </p:cNvSpPr>
          <p:nvPr>
            <p:ph idx="1"/>
          </p:nvPr>
        </p:nvSpPr>
        <p:spPr>
          <a:xfrm>
            <a:off x="628650" y="1340768"/>
            <a:ext cx="7886700" cy="4836195"/>
          </a:xfrm>
        </p:spPr>
        <p:txBody>
          <a:bodyPr/>
          <a:lstStyle/>
          <a:p>
            <a:pPr marL="0" indent="0">
              <a:buNone/>
            </a:pPr>
            <a:r>
              <a:rPr lang="en-US" dirty="0" smtClean="0"/>
              <a:t> </a:t>
            </a:r>
            <a:r>
              <a:rPr lang="en-CA" dirty="0" smtClean="0"/>
              <a:t>“John Done preached his final sermon as dean of St. Paul's in London on February 25, 1631, the First Friday of Lent..  … Donne’s text was taken from Psalms, ‘And unto God the Lord belong the issues of Deaths,’ and the sermon, published the following year as </a:t>
            </a:r>
            <a:r>
              <a:rPr lang="en-CA" i="1" dirty="0"/>
              <a:t>Deaths </a:t>
            </a:r>
            <a:r>
              <a:rPr lang="en-CA" i="1" dirty="0" err="1" smtClean="0"/>
              <a:t>Duell</a:t>
            </a:r>
            <a:r>
              <a:rPr lang="en-CA" dirty="0" smtClean="0"/>
              <a:t>, delivered a sustained and harrowing mediation on morality. </a:t>
            </a:r>
          </a:p>
          <a:p>
            <a:pPr marL="0" indent="0">
              <a:buNone/>
            </a:pPr>
            <a:endParaRPr lang="en-CA" dirty="0"/>
          </a:p>
          <a:p>
            <a:pPr marL="0" indent="0">
              <a:buNone/>
            </a:pPr>
            <a:r>
              <a:rPr lang="en-CA" dirty="0" smtClean="0"/>
              <a:t>Mark Ford, “Resurrecting John Donne” </a:t>
            </a:r>
            <a:r>
              <a:rPr lang="en-CA" i="1" dirty="0" smtClean="0"/>
              <a:t> New York Review of Books </a:t>
            </a:r>
            <a:r>
              <a:rPr lang="en-CA" dirty="0" smtClean="0"/>
              <a:t>17 December 2009. </a:t>
            </a:r>
          </a:p>
          <a:p>
            <a:pPr marL="0" indent="0">
              <a:buNone/>
            </a:pPr>
            <a:endParaRPr lang="en-CA" dirty="0"/>
          </a:p>
        </p:txBody>
      </p:sp>
    </p:spTree>
    <p:extLst>
      <p:ext uri="{BB962C8B-B14F-4D97-AF65-F5344CB8AC3E}">
        <p14:creationId xmlns:p14="http://schemas.microsoft.com/office/powerpoint/2010/main" val="1101468525"/>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pPr algn="ctr"/>
            <a:r>
              <a:rPr lang="en-US" b="1" dirty="0" smtClean="0"/>
              <a:t>  Anecdote or Historical Event</a:t>
            </a:r>
            <a:r>
              <a:rPr lang="en-CA" dirty="0"/>
              <a:t/>
            </a:r>
            <a:br>
              <a:rPr lang="en-CA" dirty="0"/>
            </a:br>
            <a:endParaRPr lang="en-CA" dirty="0"/>
          </a:p>
        </p:txBody>
      </p:sp>
      <p:sp>
        <p:nvSpPr>
          <p:cNvPr id="3" name="Content Placeholder 2"/>
          <p:cNvSpPr>
            <a:spLocks noGrp="1"/>
          </p:cNvSpPr>
          <p:nvPr>
            <p:ph idx="1"/>
          </p:nvPr>
        </p:nvSpPr>
        <p:spPr>
          <a:xfrm>
            <a:off x="628650" y="1340768"/>
            <a:ext cx="7886700" cy="4836195"/>
          </a:xfrm>
        </p:spPr>
        <p:txBody>
          <a:bodyPr/>
          <a:lstStyle/>
          <a:p>
            <a:pPr marL="0" indent="0">
              <a:buNone/>
            </a:pPr>
            <a:r>
              <a:rPr lang="en-US" dirty="0" smtClean="0"/>
              <a:t> </a:t>
            </a:r>
            <a:r>
              <a:rPr lang="en-CA" dirty="0" smtClean="0"/>
              <a:t> “A short tally might be taken of English poets who witnessed with their own eyes a hanging, drawing, and quartering. Among them would certainly be </a:t>
            </a:r>
            <a:r>
              <a:rPr lang="en-CA" dirty="0" err="1" smtClean="0"/>
              <a:t>Johne</a:t>
            </a:r>
            <a:r>
              <a:rPr lang="en-CA" dirty="0" smtClean="0"/>
              <a:t> Donne, a Roman Catholic by upbringing, closely related to some of the leading catholic families in England.”</a:t>
            </a:r>
          </a:p>
          <a:p>
            <a:pPr marL="0" indent="0">
              <a:buNone/>
            </a:pPr>
            <a:r>
              <a:rPr lang="en-CA" dirty="0" smtClean="0"/>
              <a:t>Robert Fraser, “Riddling Soul,” </a:t>
            </a:r>
            <a:r>
              <a:rPr lang="en-CA" i="1" dirty="0" smtClean="0"/>
              <a:t>Times Literary Supplement </a:t>
            </a:r>
            <a:r>
              <a:rPr lang="en-CA" dirty="0" smtClean="0"/>
              <a:t>5 August 2011. </a:t>
            </a:r>
          </a:p>
          <a:p>
            <a:pPr marL="0" indent="0">
              <a:buNone/>
            </a:pPr>
            <a:endParaRPr lang="en-CA" dirty="0"/>
          </a:p>
        </p:txBody>
      </p:sp>
    </p:spTree>
    <p:extLst>
      <p:ext uri="{BB962C8B-B14F-4D97-AF65-F5344CB8AC3E}">
        <p14:creationId xmlns:p14="http://schemas.microsoft.com/office/powerpoint/2010/main" val="284421641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CA" dirty="0" smtClean="0"/>
              <a:t>Crucial Points</a:t>
            </a:r>
            <a:endParaRPr lang="en-CA" dirty="0"/>
          </a:p>
        </p:txBody>
      </p:sp>
      <p:sp>
        <p:nvSpPr>
          <p:cNvPr id="3" name="Content Placeholder 2"/>
          <p:cNvSpPr>
            <a:spLocks noGrp="1"/>
          </p:cNvSpPr>
          <p:nvPr>
            <p:ph idx="1"/>
          </p:nvPr>
        </p:nvSpPr>
        <p:spPr>
          <a:xfrm>
            <a:off x="628650" y="1412776"/>
            <a:ext cx="7886700" cy="4764187"/>
          </a:xfrm>
        </p:spPr>
        <p:txBody>
          <a:bodyPr/>
          <a:lstStyle/>
          <a:p>
            <a:r>
              <a:rPr lang="en-CA" dirty="0" smtClean="0"/>
              <a:t>You must have an argument and know what it is, even if you do not state it immediately in your opening paragraph.</a:t>
            </a:r>
          </a:p>
          <a:p>
            <a:r>
              <a:rPr lang="en-CA" dirty="0" smtClean="0"/>
              <a:t>You should make sure your opening paragraph is as strong as possible. It will normally be the last thing you write (although it may also be the first).</a:t>
            </a:r>
          </a:p>
          <a:p>
            <a:r>
              <a:rPr lang="en-CA" dirty="0" smtClean="0"/>
              <a:t>You must think tactically. Your essay needs to guide your reader through your argument.</a:t>
            </a:r>
          </a:p>
          <a:p>
            <a:endParaRPr lang="en-CA" dirty="0" smtClean="0"/>
          </a:p>
          <a:p>
            <a:endParaRPr lang="en-CA" dirty="0" smtClean="0"/>
          </a:p>
          <a:p>
            <a:endParaRPr lang="en-CA" dirty="0"/>
          </a:p>
        </p:txBody>
      </p:sp>
    </p:spTree>
    <p:extLst>
      <p:ext uri="{BB962C8B-B14F-4D97-AF65-F5344CB8AC3E}">
        <p14:creationId xmlns:p14="http://schemas.microsoft.com/office/powerpoint/2010/main" val="1101062558"/>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3351</TotalTime>
  <Words>1116</Words>
  <Application>Microsoft Office PowerPoint</Application>
  <PresentationFormat>On-screen Show (4:3)</PresentationFormat>
  <Paragraphs>71</Paragraphs>
  <Slides>17</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17</vt:i4>
      </vt:variant>
    </vt:vector>
  </HeadingPairs>
  <TitlesOfParts>
    <vt:vector size="21" baseType="lpstr">
      <vt:lpstr>Arial</vt:lpstr>
      <vt:lpstr>Calibri</vt:lpstr>
      <vt:lpstr>Calibri Light</vt:lpstr>
      <vt:lpstr>Office Theme</vt:lpstr>
      <vt:lpstr>Exam: June 16 Fauteux 147  10:00 a.m. to 1:00 p.m.</vt:lpstr>
      <vt:lpstr> </vt:lpstr>
      <vt:lpstr>Your research essay must use at least 3 scholarly secondary sources </vt:lpstr>
      <vt:lpstr>Three kinds of sources not to use: </vt:lpstr>
      <vt:lpstr>Five Signs of a Strong Essay </vt:lpstr>
      <vt:lpstr>Five  Ways to Write a Weak Essay </vt:lpstr>
      <vt:lpstr>Some General Tips </vt:lpstr>
      <vt:lpstr>Use the construction “X is” </vt:lpstr>
      <vt:lpstr>Ways of Starting an Essay</vt:lpstr>
      <vt:lpstr>Thesis statement (“I will argue … ”) Recommended with caution  </vt:lpstr>
      <vt:lpstr>The statement of antithesis (“It might seem ….) Highly Recommended  </vt:lpstr>
      <vt:lpstr> Statement of a problem or paradox  Highly recommended </vt:lpstr>
      <vt:lpstr> Statement of a problem or paradox  Highly recommended </vt:lpstr>
      <vt:lpstr>  In medias res  (Just jumping into the middle of things) Recommended with caution</vt:lpstr>
      <vt:lpstr>  Anecdote or Historical Event </vt:lpstr>
      <vt:lpstr>  Anecdote or Historical Event </vt:lpstr>
      <vt:lpstr>Crucial Points</vt:lpstr>
    </vt:vector>
  </TitlesOfParts>
  <Company>University of Ottawa</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I: Transcribing the Word   “The traditional oral epic singer is not an artist; he is a seer. The patterns of thought that he has inherited came into being to serve not art but religion in its most basic sense.”</dc:title>
  <dc:creator>Andrew Taylor</dc:creator>
  <cp:lastModifiedBy>Andrew Taylor</cp:lastModifiedBy>
  <cp:revision>147</cp:revision>
  <cp:lastPrinted>2016-05-09T11:38:31Z</cp:lastPrinted>
  <dcterms:created xsi:type="dcterms:W3CDTF">2012-04-03T13:58:55Z</dcterms:created>
  <dcterms:modified xsi:type="dcterms:W3CDTF">2016-06-06T10:59:58Z</dcterms:modified>
</cp:coreProperties>
</file>