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13"/>
  </p:notesMasterIdLst>
  <p:sldIdLst>
    <p:sldId id="256" r:id="rId2"/>
    <p:sldId id="257" r:id="rId3"/>
    <p:sldId id="266" r:id="rId4"/>
    <p:sldId id="259" r:id="rId5"/>
    <p:sldId id="267" r:id="rId6"/>
    <p:sldId id="260" r:id="rId7"/>
    <p:sldId id="261" r:id="rId8"/>
    <p:sldId id="262" r:id="rId9"/>
    <p:sldId id="263" r:id="rId10"/>
    <p:sldId id="264" r:id="rId11"/>
    <p:sldId id="268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7976" autoAdjust="0"/>
  </p:normalViewPr>
  <p:slideViewPr>
    <p:cSldViewPr>
      <p:cViewPr varScale="1">
        <p:scale>
          <a:sx n="57" d="100"/>
          <a:sy n="57" d="100"/>
        </p:scale>
        <p:origin x="-1746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72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72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F5286B04-4FB0-4B1C-B5CA-6856335FBC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4758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A0A656-B976-46B6-BDAB-352F575B1C3B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9974C7-E72B-456F-915F-E4D39C4834E7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u="none" dirty="0" smtClean="0"/>
              <a:t>Diversity</a:t>
            </a:r>
            <a:r>
              <a:rPr lang="en-US" u="none" baseline="0" dirty="0" smtClean="0"/>
              <a:t> includes any difference we have with other people</a:t>
            </a:r>
          </a:p>
          <a:p>
            <a:pPr eaLnBrk="1" hangingPunct="1"/>
            <a:r>
              <a:rPr lang="en-US" u="none" baseline="0" dirty="0" smtClean="0"/>
              <a:t>Diversity is inevitable </a:t>
            </a:r>
          </a:p>
          <a:p>
            <a:pPr eaLnBrk="1" hangingPunct="1"/>
            <a:r>
              <a:rPr lang="en-US" u="none" baseline="0" dirty="0" smtClean="0"/>
              <a:t>Key to managing diversity: expect the unexpected, be flexible</a:t>
            </a:r>
            <a:endParaRPr lang="en-US" u="none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1506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Domestic: product oriented phase, the focus is on marketing the product/service, not looking at whether</a:t>
            </a:r>
            <a:r>
              <a:rPr lang="en-US" baseline="0" dirty="0" smtClean="0"/>
              <a:t> or not they are cross-culturally sensitive at this point (</a:t>
            </a:r>
            <a:r>
              <a:rPr lang="en-US" baseline="0" dirty="0" err="1" smtClean="0"/>
              <a:t>ie</a:t>
            </a:r>
            <a:r>
              <a:rPr lang="en-US" baseline="0" dirty="0" smtClean="0"/>
              <a:t> even if exporting they won’t translate the labels)</a:t>
            </a:r>
            <a:endParaRPr lang="en-US" dirty="0" smtClean="0"/>
          </a:p>
          <a:p>
            <a:pPr eaLnBrk="1" hangingPunct="1"/>
            <a:r>
              <a:rPr lang="en-US" dirty="0" err="1" smtClean="0"/>
              <a:t>Multidomestic</a:t>
            </a:r>
            <a:r>
              <a:rPr lang="en-US" dirty="0" smtClean="0"/>
              <a:t>: market oriented</a:t>
            </a:r>
            <a:r>
              <a:rPr lang="en-US" baseline="0" dirty="0" smtClean="0"/>
              <a:t> phase, sensitivity to cultures becomes critical because companies decide to expand internationally (</a:t>
            </a:r>
            <a:r>
              <a:rPr lang="en-US" baseline="0" dirty="0" err="1" smtClean="0"/>
              <a:t>ie</a:t>
            </a:r>
            <a:r>
              <a:rPr lang="en-US" baseline="0" dirty="0" smtClean="0"/>
              <a:t> take production or manufacturing oversees), will start to see labels being translated</a:t>
            </a:r>
            <a:endParaRPr lang="en-US" dirty="0" smtClean="0"/>
          </a:p>
          <a:p>
            <a:pPr eaLnBrk="1" hangingPunct="1"/>
            <a:r>
              <a:rPr lang="en-US" dirty="0" smtClean="0"/>
              <a:t>Multinational: company has full production</a:t>
            </a:r>
            <a:r>
              <a:rPr lang="en-US" baseline="0" dirty="0" smtClean="0"/>
              <a:t> in another country, will have strong alliance with headquarters (mission/vision stay the same), HR function will be decentralized though, have to be sensitive to what the people in the country you are in value; price sensitive stage </a:t>
            </a:r>
            <a:r>
              <a:rPr lang="en-US" baseline="0" dirty="0" smtClean="0">
                <a:sym typeface="Wingdings" pitchFamily="2" charset="2"/>
              </a:rPr>
              <a:t> will look for the least costly way of doing things</a:t>
            </a:r>
            <a:endParaRPr lang="en-US" dirty="0" smtClean="0"/>
          </a:p>
          <a:p>
            <a:pPr eaLnBrk="1" hangingPunct="1"/>
            <a:r>
              <a:rPr lang="en-US" dirty="0" smtClean="0"/>
              <a:t>Global: transnational</a:t>
            </a:r>
            <a:r>
              <a:rPr lang="en-US" baseline="0" dirty="0" smtClean="0"/>
              <a:t> company, the international firm is completely independent from headquarters, there is a lot of flexibility m more culturally responsive HR practices, will use “good fit” or “contingency” approach</a:t>
            </a:r>
            <a:endParaRPr lang="en-US" dirty="0" smtClean="0"/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E02C659-DDDB-49EE-84E7-3B287D717D2A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BAED84-F5FD-43F5-97FE-7F16ED6CD549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Parochial: they IGNORE that diversity even</a:t>
            </a:r>
            <a:r>
              <a:rPr lang="en-US" baseline="0" dirty="0" smtClean="0"/>
              <a:t> exists, “my way or the highway”</a:t>
            </a:r>
            <a:endParaRPr lang="en-US" dirty="0" smtClean="0"/>
          </a:p>
          <a:p>
            <a:pPr eaLnBrk="1" hangingPunct="1"/>
            <a:r>
              <a:rPr lang="en-US" dirty="0" smtClean="0"/>
              <a:t>Ethnocentric: have sense of superiority, “my way is the BEST way”, know that</a:t>
            </a:r>
            <a:r>
              <a:rPr lang="en-US" baseline="0" dirty="0" smtClean="0"/>
              <a:t> diversity exists but they ignore it</a:t>
            </a:r>
            <a:endParaRPr lang="en-US" dirty="0" smtClean="0"/>
          </a:p>
          <a:p>
            <a:pPr eaLnBrk="1" hangingPunct="1"/>
            <a:r>
              <a:rPr lang="en-US" dirty="0" smtClean="0"/>
              <a:t>Geocentric: proactive</a:t>
            </a:r>
            <a:r>
              <a:rPr lang="en-US" baseline="0" dirty="0" smtClean="0"/>
              <a:t> and practical, acknowledge and appreciate diversity, know they have to manage diversity to achieve results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BB2D0C-1370-4AC4-8E62-CA4936195CBB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sz="1000" dirty="0" smtClean="0"/>
              <a:t>Norms: society’s</a:t>
            </a:r>
            <a:r>
              <a:rPr lang="en-US" sz="1000" baseline="0" dirty="0" smtClean="0"/>
              <a:t> way of doing thing</a:t>
            </a:r>
          </a:p>
          <a:p>
            <a:pPr eaLnBrk="1" hangingPunct="1"/>
            <a:r>
              <a:rPr lang="en-US" sz="1000" baseline="0" dirty="0" smtClean="0"/>
              <a:t>Culture: collective mental programming of people</a:t>
            </a:r>
          </a:p>
          <a:p>
            <a:pPr eaLnBrk="1" hangingPunct="1"/>
            <a:r>
              <a:rPr lang="en-US" sz="1000" baseline="0" dirty="0" smtClean="0"/>
              <a:t>Org culture</a:t>
            </a:r>
            <a:endParaRPr lang="en-US" sz="1000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EEF963-1723-457C-B768-5708FD410723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Single dimension: context:</a:t>
            </a:r>
            <a:r>
              <a:rPr lang="en-US" baseline="0" dirty="0" smtClean="0"/>
              <a:t> how people seek information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24F265-C9A2-4530-A876-8CDCD840F2D3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1000" dirty="0" smtClean="0"/>
              <a:t>To what extent people view themselves</a:t>
            </a:r>
            <a:r>
              <a:rPr lang="en-US" sz="1000" baseline="0" dirty="0" smtClean="0"/>
              <a:t> as part of a group (think of the impact their action will have on the bigger group, “us” comes first) or as an independent of a group (focus is on “I”)</a:t>
            </a:r>
          </a:p>
          <a:p>
            <a:pPr marL="228600" indent="-228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1000" baseline="0" dirty="0" smtClean="0"/>
              <a:t>To what extent people have a tolerance of unequal distribution of power, collectivist have high tolerance to distribution of power, individualistic society they have a low tolerance to unequal distribution of power</a:t>
            </a:r>
          </a:p>
          <a:p>
            <a:pPr marL="228600" indent="-228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1000" baseline="0" dirty="0" smtClean="0"/>
              <a:t>To what extent people can tolerate ambiguity</a:t>
            </a:r>
          </a:p>
          <a:p>
            <a:pPr marL="228600" indent="-228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1000" baseline="0" dirty="0" smtClean="0"/>
              <a:t>To what extent they believe in male dominated and female dominated roles</a:t>
            </a:r>
          </a:p>
          <a:p>
            <a:pPr marL="228600" indent="-228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US" sz="1000" baseline="0" dirty="0" smtClean="0"/>
              <a:t>To what extent are the people traditional or are they willing to change (past </a:t>
            </a:r>
            <a:r>
              <a:rPr lang="en-US" sz="1000" baseline="0" dirty="0" err="1" smtClean="0"/>
              <a:t>vs</a:t>
            </a:r>
            <a:r>
              <a:rPr lang="en-US" sz="1000" baseline="0" dirty="0" smtClean="0"/>
              <a:t> future oriented) 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48B6E7C-CBCB-4AE9-947C-762A25C2DFB5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 eaLnBrk="1" hangingPunct="1">
              <a:buAutoNum type="arabicPeriod"/>
            </a:pPr>
            <a:r>
              <a:rPr lang="en-US" dirty="0" smtClean="0"/>
              <a:t>Do</a:t>
            </a:r>
            <a:r>
              <a:rPr lang="en-US" baseline="0" dirty="0" smtClean="0"/>
              <a:t> people have confidence that they will able to cope with challenges</a:t>
            </a:r>
          </a:p>
          <a:p>
            <a:pPr marL="228600" indent="-228600" eaLnBrk="1" hangingPunct="1">
              <a:buAutoNum type="arabicPeriod"/>
            </a:pPr>
            <a:r>
              <a:rPr lang="en-US" baseline="0" dirty="0" smtClean="0"/>
              <a:t>Is it the kind of society that believes in an external power that controls their destiny or they believe they are in control of their own destiny (collectivist cultures believe in a higher power that controls their destiny)</a:t>
            </a:r>
          </a:p>
          <a:p>
            <a:pPr marL="228600" indent="-228600" eaLnBrk="1" hangingPunct="1">
              <a:buAutoNum type="arabicPeriod"/>
            </a:pPr>
            <a:r>
              <a:rPr lang="en-US" baseline="0" dirty="0" smtClean="0"/>
              <a:t>Same as the previous slide</a:t>
            </a:r>
          </a:p>
          <a:p>
            <a:pPr marL="228600" indent="-228600" eaLnBrk="1" hangingPunct="1">
              <a:buAutoNum type="arabicPeriod"/>
            </a:pPr>
            <a:r>
              <a:rPr lang="en-US" baseline="0" dirty="0" smtClean="0"/>
              <a:t>Doing culture is an achievement oriented culture, will focus on the results you achieve; being cultures focus on the person themselves</a:t>
            </a:r>
          </a:p>
          <a:p>
            <a:pPr marL="228600" indent="-228600" eaLnBrk="1" hangingPunct="1">
              <a:buAutoNum type="arabicPeriod"/>
            </a:pPr>
            <a:r>
              <a:rPr lang="en-US" baseline="0" dirty="0" smtClean="0"/>
              <a:t>Same as slide </a:t>
            </a:r>
            <a:r>
              <a:rPr lang="en-US" i="0" baseline="0" dirty="0" smtClean="0"/>
              <a:t>before</a:t>
            </a:r>
          </a:p>
          <a:p>
            <a:pPr marL="228600" indent="-228600" eaLnBrk="1" hangingPunct="1">
              <a:buAutoNum type="arabicPeriod"/>
            </a:pPr>
            <a:r>
              <a:rPr lang="en-US" baseline="0" dirty="0" smtClean="0"/>
              <a:t>How to people use their space, their need to personal space, how much distance do you need in your personal “bubble”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6D2887-514A-4527-8502-8B52CE162A9D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1066800" lvl="2" indent="-152400" eaLnBrk="1" hangingPunct="1">
              <a:lnSpc>
                <a:spcPct val="80000"/>
              </a:lnSpc>
            </a:pPr>
            <a:r>
              <a:rPr lang="en-US" sz="1000" dirty="0" smtClean="0"/>
              <a:t>1a.</a:t>
            </a:r>
            <a:r>
              <a:rPr lang="en-US" sz="1000" baseline="0" dirty="0" smtClean="0"/>
              <a:t> If the focus more on rules (universalism </a:t>
            </a:r>
            <a:r>
              <a:rPr lang="en-US" sz="1000" baseline="0" dirty="0" smtClean="0">
                <a:sym typeface="Wingdings" pitchFamily="2" charset="2"/>
              </a:rPr>
              <a:t> rules apply to everyone, no matter what your relationship is to me, individualist cultures)</a:t>
            </a:r>
            <a:r>
              <a:rPr lang="en-US" sz="1000" baseline="0" dirty="0" smtClean="0"/>
              <a:t> or on relationships (will bend the rules for some based on the relationship you have with them, collectivist culture)</a:t>
            </a:r>
          </a:p>
          <a:p>
            <a:pPr marL="1066800" lvl="2" indent="-152400" eaLnBrk="1" hangingPunct="1">
              <a:lnSpc>
                <a:spcPct val="80000"/>
              </a:lnSpc>
            </a:pPr>
            <a:r>
              <a:rPr lang="en-US" sz="1000" baseline="0" dirty="0" smtClean="0"/>
              <a:t>b. Self </a:t>
            </a:r>
            <a:r>
              <a:rPr lang="en-US" sz="1000" baseline="0" dirty="0" err="1" smtClean="0"/>
              <a:t>vs</a:t>
            </a:r>
            <a:r>
              <a:rPr lang="en-US" sz="1000" baseline="0" dirty="0" smtClean="0"/>
              <a:t> group </a:t>
            </a:r>
            <a:r>
              <a:rPr lang="en-US" sz="1000" baseline="0" dirty="0" err="1" smtClean="0"/>
              <a:t>orienation</a:t>
            </a:r>
            <a:endParaRPr lang="en-US" sz="1000" baseline="0" dirty="0" smtClean="0"/>
          </a:p>
          <a:p>
            <a:pPr marL="1066800" lvl="2" indent="-152400" eaLnBrk="1" hangingPunct="1">
              <a:lnSpc>
                <a:spcPct val="80000"/>
              </a:lnSpc>
            </a:pPr>
            <a:r>
              <a:rPr lang="en-US" sz="1000" baseline="0" dirty="0" smtClean="0"/>
              <a:t>c. To what extent people are guided my emotion, reason, or logic </a:t>
            </a:r>
            <a:r>
              <a:rPr lang="en-US" sz="1000" baseline="0" dirty="0" smtClean="0">
                <a:sym typeface="Wingdings" pitchFamily="2" charset="2"/>
              </a:rPr>
              <a:t> affective cultures are emotional and will have no problem sharing their emotions publicly, neutral cultures are not</a:t>
            </a:r>
          </a:p>
          <a:p>
            <a:pPr marL="1066800" lvl="2" indent="-152400" eaLnBrk="1" hangingPunct="1">
              <a:lnSpc>
                <a:spcPct val="80000"/>
              </a:lnSpc>
            </a:pPr>
            <a:r>
              <a:rPr lang="en-US" sz="1000" baseline="0" dirty="0" smtClean="0">
                <a:sym typeface="Wingdings" pitchFamily="2" charset="2"/>
              </a:rPr>
              <a:t>d. How people treat their public and private area once you have been invited into a person’s large private area you can share all of their things; diffuse have a large private area and specific have a small private area</a:t>
            </a:r>
          </a:p>
          <a:p>
            <a:pPr marL="1066800" lvl="2" indent="-152400" eaLnBrk="1" hangingPunct="1">
              <a:lnSpc>
                <a:spcPct val="80000"/>
              </a:lnSpc>
            </a:pPr>
            <a:r>
              <a:rPr lang="en-US" sz="1000" baseline="0" dirty="0" smtClean="0">
                <a:sym typeface="Wingdings" pitchFamily="2" charset="2"/>
              </a:rPr>
              <a:t>e. Doing (achievement) </a:t>
            </a:r>
            <a:r>
              <a:rPr lang="en-US" sz="1000" baseline="0" dirty="0" err="1" smtClean="0">
                <a:sym typeface="Wingdings" pitchFamily="2" charset="2"/>
              </a:rPr>
              <a:t>vs</a:t>
            </a:r>
            <a:r>
              <a:rPr lang="en-US" sz="1000" baseline="0" dirty="0" smtClean="0">
                <a:sym typeface="Wingdings" pitchFamily="2" charset="2"/>
              </a:rPr>
              <a:t> being (ascription) culture</a:t>
            </a:r>
          </a:p>
          <a:p>
            <a:pPr marL="1066800" lvl="2" indent="-152400" eaLnBrk="1" hangingPunct="1">
              <a:lnSpc>
                <a:spcPct val="80000"/>
              </a:lnSpc>
            </a:pPr>
            <a:endParaRPr lang="en-US" sz="1000" baseline="0" dirty="0" smtClean="0">
              <a:sym typeface="Wingdings" pitchFamily="2" charset="2"/>
            </a:endParaRPr>
          </a:p>
          <a:p>
            <a:pPr marL="1066800" lvl="2" indent="-152400" eaLnBrk="1" hangingPunct="1">
              <a:lnSpc>
                <a:spcPct val="80000"/>
              </a:lnSpc>
            </a:pPr>
            <a:r>
              <a:rPr lang="en-US" sz="1000" baseline="0" dirty="0" smtClean="0">
                <a:sym typeface="Wingdings" pitchFamily="2" charset="2"/>
              </a:rPr>
              <a:t>2. Mono  people view time as $$, there is always a “best” way or sequence of doing things, poly  more relaxed, not obsessed with deadlines and timelines</a:t>
            </a:r>
          </a:p>
          <a:p>
            <a:pPr marL="1066800" lvl="2" indent="-152400" eaLnBrk="1" hangingPunct="1">
              <a:lnSpc>
                <a:spcPct val="80000"/>
              </a:lnSpc>
            </a:pPr>
            <a:endParaRPr lang="en-US" sz="1000" baseline="0" dirty="0" smtClean="0">
              <a:sym typeface="Wingdings" pitchFamily="2" charset="2"/>
            </a:endParaRPr>
          </a:p>
          <a:p>
            <a:pPr marL="1066800" lvl="2" indent="-152400" eaLnBrk="1" hangingPunct="1">
              <a:lnSpc>
                <a:spcPct val="80000"/>
              </a:lnSpc>
            </a:pPr>
            <a:r>
              <a:rPr lang="en-US" sz="1000" baseline="0" dirty="0" smtClean="0">
                <a:sym typeface="Wingdings" pitchFamily="2" charset="2"/>
              </a:rPr>
              <a:t>3. Inner  people have the ability to control nature (traditionalist cultures), outer  people will go with the flow, understand that evolution is part of life, adapt and change on a constant basis</a:t>
            </a:r>
            <a:endParaRPr lang="en-US" sz="1000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9969DFE-05ED-4A95-B9B2-51E199D841A7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 eaLnBrk="1" hangingPunct="1">
              <a:buAutoNum type="arabicPeriod"/>
            </a:pPr>
            <a:r>
              <a:rPr lang="en-US" baseline="0" dirty="0" smtClean="0"/>
              <a:t>Detail oriented, believe in doing, practical, decisive, achievement oriented, individualistic </a:t>
            </a:r>
          </a:p>
          <a:p>
            <a:pPr marL="228600" indent="-228600" eaLnBrk="1" hangingPunct="1">
              <a:buAutoNum type="arabicPeriod"/>
            </a:pPr>
            <a:r>
              <a:rPr lang="en-US" baseline="0" dirty="0" err="1" smtClean="0"/>
              <a:t>Whollistic</a:t>
            </a:r>
            <a:r>
              <a:rPr lang="en-US" baseline="0" dirty="0" smtClean="0"/>
              <a:t>, sense of perfection, open minded, conceptual </a:t>
            </a:r>
          </a:p>
          <a:p>
            <a:pPr marL="228600" indent="-228600" eaLnBrk="1" hangingPunct="1">
              <a:buAutoNum type="arabicPeriod"/>
            </a:pPr>
            <a:r>
              <a:rPr lang="en-US" baseline="0" dirty="0" smtClean="0"/>
              <a:t>Regard for reason, scientific, logical, hands on, don’t rely on just common sense, need facts and figures</a:t>
            </a:r>
          </a:p>
          <a:p>
            <a:pPr marL="228600" indent="-228600" eaLnBrk="1" hangingPunct="1">
              <a:buAutoNum type="arabicPeriod"/>
            </a:pPr>
            <a:r>
              <a:rPr lang="en-US" baseline="0" dirty="0" smtClean="0"/>
              <a:t>Collectivism, social life</a:t>
            </a:r>
          </a:p>
          <a:p>
            <a:pPr marL="228600" indent="-228600" eaLnBrk="1" hangingPunct="1">
              <a:buAutoNum type="arabicPeriod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sz="900" b="1" dirty="0" smtClean="0"/>
          </a:p>
          <a:p>
            <a:pPr eaLnBrk="1" hangingPunct="1">
              <a:lnSpc>
                <a:spcPct val="80000"/>
              </a:lnSpc>
            </a:pPr>
            <a:endParaRPr lang="en-US" sz="900" dirty="0" smtClean="0"/>
          </a:p>
        </p:txBody>
      </p:sp>
      <p:sp>
        <p:nvSpPr>
          <p:cNvPr id="3789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C909AE9-E95D-4959-9574-E451CEC7C009}" type="slidenum">
              <a:rPr lang="en-US" smtClean="0"/>
              <a:pPr/>
              <a:t>11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DA7EDD-6CBC-4AEE-83C9-9403D2FF47E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543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C9A186-AACD-418E-ACA9-BC4DD2B2E7E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44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BBD1AA-45B1-4F2D-802E-55CF052D732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897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5B01A2-1DB6-490D-A1E6-FA0E9E6D8CC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422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7ACF87-1853-49F9-A126-55C590C92FE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640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DDC7B8-AD6C-4E72-B6F4-30FE438BAD9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000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D483D1-79A7-4703-BDFB-A54B71931C7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454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2DC832-7E07-4DFC-9B26-D655D858365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440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47D913-7910-404A-81E0-BE25ADC6F3D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030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8E3FE2-833F-436A-9ED0-AD08D3E1D49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437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671BD2-0CE2-42A8-B183-96ED5F5449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0087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4F5B28-E18E-4E12-9D4D-99D0598884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E62A99E-48BC-49E1-97A3-7A6403162B1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302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736725"/>
            <a:ext cx="7772400" cy="2987675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Culture and Management &amp;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How Cultural Differences Affect Organizations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5" name="Rectangle 15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80AA68E-1CE6-48BF-8FC6-F9B4CE56F877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z="2800" dirty="0"/>
              <a:t>Management, Globalization, Global Management and its challenges</a:t>
            </a:r>
            <a:endParaRPr lang="en-US" sz="2800" dirty="0"/>
          </a:p>
        </p:txBody>
      </p:sp>
      <p:sp>
        <p:nvSpPr>
          <p:cNvPr id="155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z="2400" dirty="0"/>
              <a:t>Managing in the global economy involves understanding the following inter-related themes</a:t>
            </a:r>
            <a:r>
              <a:rPr lang="en-CA" sz="2400" dirty="0" smtClean="0"/>
              <a:t>:</a:t>
            </a:r>
            <a:endParaRPr lang="en-CA" sz="2400" dirty="0"/>
          </a:p>
          <a:p>
            <a:pPr lvl="1" eaLnBrk="1" hangingPunct="1">
              <a:defRPr/>
            </a:pPr>
            <a:r>
              <a:rPr lang="en-CA" sz="2000" b="1" u="sng" dirty="0"/>
              <a:t>Management</a:t>
            </a:r>
            <a:r>
              <a:rPr lang="en-CA" sz="2000" dirty="0"/>
              <a:t> involves getting things done through other people</a:t>
            </a:r>
          </a:p>
          <a:p>
            <a:pPr lvl="1" eaLnBrk="1" hangingPunct="1">
              <a:defRPr/>
            </a:pPr>
            <a:r>
              <a:rPr lang="en-CA" sz="2000" b="1" u="sng" dirty="0"/>
              <a:t>Globalization</a:t>
            </a:r>
            <a:r>
              <a:rPr lang="en-CA" sz="2000" b="1" dirty="0"/>
              <a:t> </a:t>
            </a:r>
            <a:r>
              <a:rPr lang="en-CA" sz="2000" dirty="0"/>
              <a:t>represents the emerging of a single global economic system in which the creation of economic value is shared by a mix of stakeholders from a range of economic, social, and culturally unique countries</a:t>
            </a:r>
          </a:p>
          <a:p>
            <a:pPr lvl="1" eaLnBrk="1" hangingPunct="1">
              <a:defRPr/>
            </a:pPr>
            <a:r>
              <a:rPr lang="en-CA" sz="2000" b="1" u="sng" dirty="0"/>
              <a:t>Global management</a:t>
            </a:r>
            <a:r>
              <a:rPr lang="en-CA" sz="2000" dirty="0"/>
              <a:t> involves getting things done through other people who are part of a national economy that can often be expected to differ economically, socially and culturally</a:t>
            </a:r>
            <a:endParaRPr lang="en-US" sz="2000" dirty="0"/>
          </a:p>
        </p:txBody>
      </p:sp>
      <p:sp>
        <p:nvSpPr>
          <p:cNvPr id="18433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D1DF5BC-3C91-4F88-AEAD-E72FB5E4BEC5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600" dirty="0" smtClean="0"/>
              <a:t>Going Global: Phases of Development</a:t>
            </a:r>
            <a:endParaRPr lang="en-US" sz="36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Domestic phase</a:t>
            </a:r>
          </a:p>
          <a:p>
            <a:pPr eaLnBrk="1" hangingPunct="1">
              <a:defRPr/>
            </a:pPr>
            <a:r>
              <a:rPr lang="en-US" dirty="0" err="1" smtClean="0"/>
              <a:t>Multidomestic</a:t>
            </a:r>
            <a:r>
              <a:rPr lang="en-US" dirty="0" smtClean="0"/>
              <a:t> phase</a:t>
            </a:r>
          </a:p>
          <a:p>
            <a:pPr eaLnBrk="1" hangingPunct="1">
              <a:defRPr/>
            </a:pPr>
            <a:r>
              <a:rPr lang="en-US" dirty="0" smtClean="0"/>
              <a:t>Multinational phase</a:t>
            </a:r>
          </a:p>
          <a:p>
            <a:pPr eaLnBrk="1" hangingPunct="1">
              <a:defRPr/>
            </a:pPr>
            <a:r>
              <a:rPr lang="en-US" dirty="0" smtClean="0"/>
              <a:t>Global phase</a:t>
            </a:r>
          </a:p>
        </p:txBody>
      </p:sp>
      <p:sp>
        <p:nvSpPr>
          <p:cNvPr id="20483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28A7A67-9099-4C02-9011-26FDF07ED3AB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9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z="2800" dirty="0"/>
              <a:t>Multiple Management Perspectives</a:t>
            </a:r>
            <a:endParaRPr lang="en-US" sz="2800" dirty="0"/>
          </a:p>
        </p:txBody>
      </p:sp>
      <p:sp>
        <p:nvSpPr>
          <p:cNvPr id="4249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z="2400" b="1" dirty="0"/>
              <a:t>Parochial managers</a:t>
            </a:r>
            <a:r>
              <a:rPr lang="en-CA" sz="2400" dirty="0"/>
              <a:t>: Management practices and the world is viewed from the point of view of their OWN cultural perspective only.</a:t>
            </a:r>
          </a:p>
          <a:p>
            <a:pPr eaLnBrk="1" hangingPunct="1">
              <a:defRPr/>
            </a:pPr>
            <a:r>
              <a:rPr lang="en-CA" sz="2400" b="1" dirty="0"/>
              <a:t>Ethnocentric managers</a:t>
            </a:r>
            <a:r>
              <a:rPr lang="en-CA" sz="2400" dirty="0"/>
              <a:t>: Acknowledge cultural differences, but believe that their culture, value system, and ways of doing things is best. Diversity is resisted.</a:t>
            </a:r>
          </a:p>
          <a:p>
            <a:pPr eaLnBrk="1" hangingPunct="1">
              <a:defRPr/>
            </a:pPr>
            <a:r>
              <a:rPr lang="en-CA" sz="2400" b="1" dirty="0"/>
              <a:t>Geocentric Managers: </a:t>
            </a:r>
            <a:r>
              <a:rPr lang="en-CA" sz="2400" dirty="0"/>
              <a:t>Best fit or contingency approach will be adopted by managers.</a:t>
            </a:r>
            <a:r>
              <a:rPr lang="en-CA" sz="2400" b="1" dirty="0"/>
              <a:t> </a:t>
            </a:r>
            <a:r>
              <a:rPr lang="en-CA" sz="2400" dirty="0"/>
              <a:t>Homogeneity is encouraged</a:t>
            </a:r>
            <a:r>
              <a:rPr lang="en-CA" sz="2400" dirty="0" smtClean="0"/>
              <a:t>.</a:t>
            </a:r>
            <a:endParaRPr lang="en-CA" sz="2400" dirty="0"/>
          </a:p>
        </p:txBody>
      </p:sp>
      <p:sp>
        <p:nvSpPr>
          <p:cNvPr id="22529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B7AB2DF-16DC-493E-846C-B9CA6BDFF2BD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CA" sz="2800" dirty="0"/>
              <a:t>A quick word </a:t>
            </a:r>
            <a:r>
              <a:rPr lang="en-CA" sz="2800" dirty="0" smtClean="0"/>
              <a:t>about: Organizational </a:t>
            </a:r>
            <a:r>
              <a:rPr lang="en-CA" sz="2800" dirty="0"/>
              <a:t>Culture vs. National Culture</a:t>
            </a:r>
            <a:endParaRPr lang="en-US" sz="2800" dirty="0"/>
          </a:p>
        </p:txBody>
      </p:sp>
      <p:sp>
        <p:nvSpPr>
          <p:cNvPr id="2385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25538"/>
            <a:ext cx="8229600" cy="5000625"/>
          </a:xfrm>
        </p:spPr>
        <p:txBody>
          <a:bodyPr/>
          <a:lstStyle/>
          <a:p>
            <a:pPr eaLnBrk="1" hangingPunct="1">
              <a:defRPr/>
            </a:pPr>
            <a:r>
              <a:rPr lang="en-CA" sz="2800" dirty="0" smtClean="0"/>
              <a:t>The </a:t>
            </a:r>
            <a:r>
              <a:rPr lang="en-CA" sz="2800" dirty="0"/>
              <a:t>collective mental programming of the people of any particular </a:t>
            </a:r>
            <a:r>
              <a:rPr lang="en-CA" sz="2800" dirty="0" smtClean="0"/>
              <a:t>nationality</a:t>
            </a:r>
            <a:endParaRPr lang="en-CA" sz="2800" dirty="0"/>
          </a:p>
          <a:p>
            <a:pPr eaLnBrk="1" hangingPunct="1">
              <a:defRPr/>
            </a:pPr>
            <a:r>
              <a:rPr lang="en-CA" sz="2800" dirty="0"/>
              <a:t>Organizations operate within a national culture context and national culture influences organizational </a:t>
            </a:r>
            <a:r>
              <a:rPr lang="en-CA" sz="2800" dirty="0" smtClean="0"/>
              <a:t>culture</a:t>
            </a:r>
            <a:endParaRPr lang="en-CA" sz="2800" dirty="0"/>
          </a:p>
        </p:txBody>
      </p:sp>
      <p:sp>
        <p:nvSpPr>
          <p:cNvPr id="24577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D3DE7DD-3182-4433-B9B3-270ADE2050BA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 eaLnBrk="1" hangingPunct="1"/>
            <a:r>
              <a:rPr lang="en-CA" sz="2800" dirty="0" smtClean="0">
                <a:effectLst/>
              </a:rPr>
              <a:t>Models of National Culture</a:t>
            </a:r>
            <a:r>
              <a:rPr lang="en-CA" sz="2800" b="0" dirty="0" smtClean="0">
                <a:effectLst/>
              </a:rPr>
              <a:t/>
            </a:r>
            <a:br>
              <a:rPr lang="en-CA" sz="2800" b="0" dirty="0" smtClean="0">
                <a:effectLst/>
              </a:rPr>
            </a:br>
            <a:r>
              <a:rPr lang="en-CA" sz="2800" b="0" dirty="0" smtClean="0">
                <a:effectLst/>
              </a:rPr>
              <a:t>Additional Ref</a:t>
            </a:r>
            <a:r>
              <a:rPr lang="en-CA" sz="1800" dirty="0" smtClean="0">
                <a:effectLst/>
              </a:rPr>
              <a:t>: </a:t>
            </a:r>
            <a:r>
              <a:rPr lang="en-CA" sz="1800" u="sng" dirty="0" smtClean="0">
                <a:effectLst/>
              </a:rPr>
              <a:t>Morden, Tony</a:t>
            </a:r>
            <a:r>
              <a:rPr lang="en-CA" sz="1800" dirty="0" smtClean="0">
                <a:effectLst/>
              </a:rPr>
              <a:t>. (1999). Models of National Culture – A Management Review. Cross-Cultural Management, </a:t>
            </a:r>
            <a:r>
              <a:rPr lang="en-CA" sz="1800" dirty="0" err="1" smtClean="0">
                <a:effectLst/>
              </a:rPr>
              <a:t>Vol</a:t>
            </a:r>
            <a:r>
              <a:rPr lang="en-CA" sz="1800" dirty="0" smtClean="0">
                <a:effectLst/>
              </a:rPr>
              <a:t> 6, No. 1.</a:t>
            </a:r>
            <a:endParaRPr lang="en-US" sz="1800" dirty="0" smtClean="0">
              <a:effectLst/>
            </a:endParaRPr>
          </a:p>
        </p:txBody>
      </p:sp>
      <p:sp>
        <p:nvSpPr>
          <p:cNvPr id="2109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CA" sz="2000" dirty="0" smtClean="0"/>
              <a:t>Single Dimension Models</a:t>
            </a:r>
          </a:p>
          <a:p>
            <a:pPr marL="990600" lvl="1" indent="-533400" eaLnBrk="1" hangingPunct="1">
              <a:lnSpc>
                <a:spcPct val="80000"/>
              </a:lnSpc>
              <a:defRPr/>
            </a:pPr>
            <a:r>
              <a:rPr lang="en-CA" sz="1800" dirty="0" smtClean="0"/>
              <a:t>CONTEXT: High and Low Context Cultures (Hall)</a:t>
            </a:r>
          </a:p>
          <a:p>
            <a:pPr marL="990600" lvl="1" indent="-533400" eaLnBrk="1" hangingPunct="1">
              <a:lnSpc>
                <a:spcPct val="80000"/>
              </a:lnSpc>
              <a:defRPr/>
            </a:pPr>
            <a:r>
              <a:rPr lang="en-CA" sz="1800" dirty="0" smtClean="0"/>
              <a:t>TIME: </a:t>
            </a:r>
            <a:r>
              <a:rPr lang="en-CA" sz="1800" dirty="0" err="1" smtClean="0"/>
              <a:t>Monochronic</a:t>
            </a:r>
            <a:r>
              <a:rPr lang="en-CA" sz="1800" dirty="0" smtClean="0"/>
              <a:t> and </a:t>
            </a:r>
            <a:r>
              <a:rPr lang="en-CA" sz="1800" dirty="0" err="1" smtClean="0"/>
              <a:t>Polychronic</a:t>
            </a:r>
            <a:r>
              <a:rPr lang="en-CA" sz="1800" dirty="0" smtClean="0"/>
              <a:t> Cultures (Lewis)</a:t>
            </a:r>
          </a:p>
          <a:p>
            <a:pPr marL="990600" lvl="1" indent="-533400" eaLnBrk="1" hangingPunct="1">
              <a:lnSpc>
                <a:spcPct val="80000"/>
              </a:lnSpc>
              <a:defRPr/>
            </a:pPr>
            <a:r>
              <a:rPr lang="en-CA" sz="1800" dirty="0" smtClean="0"/>
              <a:t>TRUST: Fukuyama’s Analysis of Trust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CA" sz="2000" dirty="0" smtClean="0"/>
              <a:t>Historical Social Models</a:t>
            </a:r>
          </a:p>
          <a:p>
            <a:pPr marL="990600" lvl="1" indent="-533400" eaLnBrk="1" hangingPunct="1">
              <a:lnSpc>
                <a:spcPct val="80000"/>
              </a:lnSpc>
              <a:defRPr/>
            </a:pPr>
            <a:r>
              <a:rPr lang="en-CA" sz="1800" dirty="0" smtClean="0"/>
              <a:t>The </a:t>
            </a:r>
            <a:r>
              <a:rPr lang="en-CA" sz="1800" dirty="0" err="1" smtClean="0"/>
              <a:t>Euromanagement</a:t>
            </a:r>
            <a:r>
              <a:rPr lang="en-CA" sz="1800" dirty="0" smtClean="0"/>
              <a:t> Study</a:t>
            </a:r>
          </a:p>
          <a:p>
            <a:pPr marL="990600" lvl="1" indent="-533400" eaLnBrk="1" hangingPunct="1">
              <a:lnSpc>
                <a:spcPct val="80000"/>
              </a:lnSpc>
              <a:defRPr/>
            </a:pPr>
            <a:r>
              <a:rPr lang="en-CA" sz="1800" dirty="0" smtClean="0"/>
              <a:t>South East Asian Management </a:t>
            </a:r>
            <a:endParaRPr lang="en-CA" sz="2000" dirty="0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CA" sz="2000" dirty="0" smtClean="0"/>
              <a:t>Multiple Dimension Models</a:t>
            </a:r>
          </a:p>
          <a:p>
            <a:pPr marL="990600" lvl="1" indent="-533400" eaLnBrk="1" hangingPunct="1">
              <a:lnSpc>
                <a:spcPct val="80000"/>
              </a:lnSpc>
              <a:defRPr/>
            </a:pPr>
            <a:r>
              <a:rPr lang="en-CA" sz="1800" dirty="0" err="1" smtClean="0"/>
              <a:t>Hofstede</a:t>
            </a:r>
            <a:endParaRPr lang="en-CA" sz="1800" dirty="0" smtClean="0"/>
          </a:p>
          <a:p>
            <a:pPr marL="990600" lvl="1" indent="-533400" eaLnBrk="1" hangingPunct="1">
              <a:lnSpc>
                <a:spcPct val="80000"/>
              </a:lnSpc>
              <a:defRPr/>
            </a:pPr>
            <a:r>
              <a:rPr lang="en-CA" sz="1800" dirty="0" err="1" smtClean="0"/>
              <a:t>Kluckhohn</a:t>
            </a:r>
            <a:r>
              <a:rPr lang="en-CA" sz="1800" dirty="0" smtClean="0"/>
              <a:t> &amp; </a:t>
            </a:r>
            <a:r>
              <a:rPr lang="en-CA" sz="1800" dirty="0" err="1" smtClean="0"/>
              <a:t>Strodtbeck</a:t>
            </a:r>
            <a:endParaRPr lang="en-CA" sz="1800" dirty="0" smtClean="0"/>
          </a:p>
          <a:p>
            <a:pPr marL="990600" lvl="1" indent="-533400" eaLnBrk="1" hangingPunct="1">
              <a:lnSpc>
                <a:spcPct val="80000"/>
              </a:lnSpc>
              <a:defRPr/>
            </a:pPr>
            <a:r>
              <a:rPr lang="en-CA" sz="1800" dirty="0" smtClean="0"/>
              <a:t>Hampden-Turner &amp; </a:t>
            </a:r>
            <a:r>
              <a:rPr lang="en-CA" sz="1800" dirty="0" err="1" smtClean="0"/>
              <a:t>Trompenaars</a:t>
            </a:r>
            <a:r>
              <a:rPr lang="en-CA" sz="1800" dirty="0" smtClean="0"/>
              <a:t> (7 dimensions)</a:t>
            </a:r>
          </a:p>
          <a:p>
            <a:pPr marL="990600" lvl="1" indent="-533400" eaLnBrk="1" hangingPunct="1">
              <a:lnSpc>
                <a:spcPct val="80000"/>
              </a:lnSpc>
              <a:defRPr/>
            </a:pPr>
            <a:r>
              <a:rPr lang="en-CA" sz="1800" dirty="0" err="1" smtClean="0"/>
              <a:t>Lessem</a:t>
            </a:r>
            <a:r>
              <a:rPr lang="en-CA" sz="1800" dirty="0" smtClean="0"/>
              <a:t> &amp; </a:t>
            </a:r>
            <a:r>
              <a:rPr lang="en-CA" sz="1800" dirty="0" err="1" smtClean="0"/>
              <a:t>Neubauer</a:t>
            </a:r>
            <a:r>
              <a:rPr lang="en-CA" sz="1800" dirty="0" smtClean="0"/>
              <a:t> (European management systems)</a:t>
            </a:r>
          </a:p>
        </p:txBody>
      </p:sp>
      <p:sp>
        <p:nvSpPr>
          <p:cNvPr id="26625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E61816C-A3E2-4712-8BAA-8A46FEA44751}" type="slidenum">
              <a:rPr lang="en-US" smtClean="0"/>
              <a:pPr/>
              <a:t>6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234" name="Rectangle 2"/>
          <p:cNvSpPr>
            <a:spLocks noGrp="1" noChangeArrowheads="1"/>
          </p:cNvSpPr>
          <p:nvPr>
            <p:ph idx="1"/>
          </p:nvPr>
        </p:nvSpPr>
        <p:spPr>
          <a:xfrm>
            <a:off x="457200" y="620713"/>
            <a:ext cx="8229600" cy="5903912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CA" sz="2800" b="1" u="sng" dirty="0" smtClean="0">
                <a:solidFill>
                  <a:srgbClr val="FFC000"/>
                </a:solidFill>
              </a:rPr>
              <a:t>HOFSTEDE’s DIMENSIONS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CA" sz="2800" b="1" u="sng" dirty="0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CA" sz="2400" dirty="0" smtClean="0"/>
              <a:t>Collectivism vs. Individualism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CA" sz="2400" dirty="0" smtClean="0"/>
              <a:t>Power Distance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CA" sz="2400" dirty="0" smtClean="0"/>
              <a:t>Uncertainty Avoidance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CA" sz="2400" dirty="0" smtClean="0"/>
              <a:t>Femininity vs. Masculinity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CA" sz="2400" dirty="0" smtClean="0"/>
              <a:t>Time Orientation 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 startAt="2"/>
              <a:defRPr/>
            </a:pPr>
            <a:endParaRPr lang="en-CA" sz="2400" dirty="0" smtClean="0"/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CA" sz="1800" dirty="0" smtClean="0"/>
              <a:t>	</a:t>
            </a:r>
            <a:endParaRPr lang="en-US" sz="1800" dirty="0" smtClean="0"/>
          </a:p>
        </p:txBody>
      </p:sp>
      <p:sp>
        <p:nvSpPr>
          <p:cNvPr id="28673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16D772C-C702-4B07-9523-A6A33B35146B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CA" sz="3200" smtClean="0">
                <a:solidFill>
                  <a:srgbClr val="FFC000"/>
                </a:solidFill>
                <a:effectLst/>
              </a:rPr>
              <a:t/>
            </a:r>
            <a:br>
              <a:rPr lang="en-CA" sz="3200" smtClean="0">
                <a:solidFill>
                  <a:srgbClr val="FFC000"/>
                </a:solidFill>
                <a:effectLst/>
              </a:rPr>
            </a:br>
            <a:r>
              <a:rPr lang="en-CA" sz="3200" smtClean="0">
                <a:solidFill>
                  <a:srgbClr val="FFC000"/>
                </a:solidFill>
                <a:effectLst/>
              </a:rPr>
              <a:t> Multiple Dimension Models of National Culture</a:t>
            </a:r>
            <a:r>
              <a:rPr lang="en-CA" sz="2800" b="0" smtClean="0">
                <a:effectLst/>
              </a:rPr>
              <a:t/>
            </a:r>
            <a:br>
              <a:rPr lang="en-CA" sz="2800" b="0" smtClean="0">
                <a:effectLst/>
              </a:rPr>
            </a:br>
            <a:endParaRPr lang="en-US" sz="1800" smtClean="0">
              <a:effectLst/>
            </a:endParaRPr>
          </a:p>
        </p:txBody>
      </p:sp>
      <p:sp>
        <p:nvSpPr>
          <p:cNvPr id="4751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435975" cy="4525963"/>
          </a:xfrm>
        </p:spPr>
        <p:txBody>
          <a:bodyPr/>
          <a:lstStyle/>
          <a:p>
            <a:pPr eaLnBrk="1" hangingPunct="1">
              <a:defRPr/>
            </a:pPr>
            <a:r>
              <a:rPr lang="en-US" u="sng" dirty="0" err="1"/>
              <a:t>Kluckhohn</a:t>
            </a:r>
            <a:r>
              <a:rPr lang="en-US" u="sng" dirty="0"/>
              <a:t> &amp; </a:t>
            </a:r>
            <a:r>
              <a:rPr lang="en-US" u="sng" dirty="0" err="1"/>
              <a:t>Strodbeck</a:t>
            </a:r>
            <a:r>
              <a:rPr lang="en-US" u="sng" dirty="0"/>
              <a:t>:</a:t>
            </a:r>
          </a:p>
          <a:p>
            <a:pPr lvl="1" eaLnBrk="1" hangingPunct="1">
              <a:defRPr/>
            </a:pPr>
            <a:r>
              <a:rPr lang="en-US" dirty="0"/>
              <a:t>1. How people see themselves</a:t>
            </a:r>
          </a:p>
          <a:p>
            <a:pPr lvl="1" eaLnBrk="1" hangingPunct="1">
              <a:defRPr/>
            </a:pPr>
            <a:r>
              <a:rPr lang="en-US" dirty="0"/>
              <a:t>2. Peoples’ relationship to the world</a:t>
            </a:r>
          </a:p>
          <a:p>
            <a:pPr lvl="1" eaLnBrk="1" hangingPunct="1">
              <a:defRPr/>
            </a:pPr>
            <a:r>
              <a:rPr lang="en-US" dirty="0"/>
              <a:t>3. Human relationships: Individualism or Collectivism</a:t>
            </a:r>
          </a:p>
          <a:p>
            <a:pPr lvl="1" eaLnBrk="1" hangingPunct="1">
              <a:defRPr/>
            </a:pPr>
            <a:r>
              <a:rPr lang="en-US" dirty="0"/>
              <a:t>4. Activity: Doing or Being</a:t>
            </a:r>
          </a:p>
          <a:p>
            <a:pPr lvl="1" eaLnBrk="1" hangingPunct="1">
              <a:defRPr/>
            </a:pPr>
            <a:r>
              <a:rPr lang="en-US" dirty="0"/>
              <a:t>5. Time: Present, Past, &amp; Future</a:t>
            </a:r>
          </a:p>
          <a:p>
            <a:pPr lvl="1" eaLnBrk="1" hangingPunct="1">
              <a:defRPr/>
            </a:pPr>
            <a:r>
              <a:rPr lang="en-US" dirty="0"/>
              <a:t>6. Space</a:t>
            </a:r>
          </a:p>
        </p:txBody>
      </p:sp>
      <p:sp>
        <p:nvSpPr>
          <p:cNvPr id="30721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BCACC41-3837-4AF6-A4AD-2C029519887D}" type="slidenum">
              <a:rPr lang="en-US" smtClean="0"/>
              <a:pPr/>
              <a:t>8</a:t>
            </a:fld>
            <a:endParaRPr lang="en-US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18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8313" y="404813"/>
            <a:ext cx="8229600" cy="1258887"/>
          </a:xfrm>
        </p:spPr>
        <p:txBody>
          <a:bodyPr/>
          <a:lstStyle/>
          <a:p>
            <a:pPr eaLnBrk="1" hangingPunct="1">
              <a:defRPr/>
            </a:pPr>
            <a:r>
              <a:rPr lang="en-CA" sz="2800" b="0" dirty="0" err="1">
                <a:solidFill>
                  <a:srgbClr val="FFC000"/>
                </a:solidFill>
                <a:effectLst/>
              </a:rPr>
              <a:t>Trompenaars</a:t>
            </a:r>
            <a:r>
              <a:rPr lang="en-CA" sz="2800" b="0" dirty="0">
                <a:solidFill>
                  <a:srgbClr val="FFC000"/>
                </a:solidFill>
                <a:effectLst/>
              </a:rPr>
              <a:t>: </a:t>
            </a:r>
            <a:r>
              <a:rPr lang="en-CA" sz="2400" dirty="0">
                <a:solidFill>
                  <a:srgbClr val="FFC000"/>
                </a:solidFill>
              </a:rPr>
              <a:t>The Seven Dimensions of Cross-Cultural Management: </a:t>
            </a:r>
            <a:r>
              <a:rPr lang="en-CA" sz="2400" dirty="0"/>
              <a:t/>
            </a:r>
            <a:br>
              <a:rPr lang="en-CA" sz="2400" dirty="0"/>
            </a:br>
            <a:endParaRPr lang="en-US" sz="2400" b="0" dirty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11188" y="1557338"/>
            <a:ext cx="8281987" cy="4967287"/>
          </a:xfrm>
        </p:spPr>
        <p:txBody>
          <a:bodyPr/>
          <a:lstStyle/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CA" sz="2000" b="1" dirty="0" smtClean="0">
                <a:effectLst/>
              </a:rPr>
              <a:t>THREE Universally shared social problems</a:t>
            </a: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CA" sz="2000" b="1" dirty="0" smtClean="0">
                <a:effectLst/>
              </a:rPr>
              <a:t>ADDRESSED BY</a:t>
            </a: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CA" sz="2000" b="1" dirty="0" smtClean="0">
                <a:effectLst/>
              </a:rPr>
              <a:t>…….SEVEN Fundamental Dimensions of Culture:</a:t>
            </a: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None/>
            </a:pPr>
            <a:endParaRPr lang="en-CA" sz="2000" b="1" dirty="0" smtClean="0">
              <a:effectLst/>
            </a:endParaRP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en-CA" sz="2000" dirty="0" smtClean="0">
                <a:effectLst/>
              </a:rPr>
              <a:t>Relationship with other people</a:t>
            </a:r>
          </a:p>
          <a:p>
            <a:pPr marL="914400" lvl="1" indent="-4572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CA" sz="2000" dirty="0" smtClean="0">
                <a:effectLst/>
              </a:rPr>
              <a:t> a. Universalism </a:t>
            </a:r>
            <a:r>
              <a:rPr lang="en-CA" sz="2000" dirty="0" err="1" smtClean="0">
                <a:effectLst/>
              </a:rPr>
              <a:t>vs.particularism</a:t>
            </a:r>
            <a:endParaRPr lang="en-CA" sz="2000" dirty="0" smtClean="0">
              <a:effectLst/>
            </a:endParaRP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CA" sz="2000" dirty="0" smtClean="0">
                <a:effectLst/>
              </a:rPr>
              <a:t>	b. Collectivism </a:t>
            </a:r>
            <a:r>
              <a:rPr lang="en-CA" sz="2000" dirty="0" err="1" smtClean="0">
                <a:effectLst/>
              </a:rPr>
              <a:t>vs</a:t>
            </a:r>
            <a:r>
              <a:rPr lang="en-CA" sz="2000" dirty="0" smtClean="0">
                <a:effectLst/>
              </a:rPr>
              <a:t> individualism</a:t>
            </a: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CA" sz="2000" dirty="0" smtClean="0">
                <a:effectLst/>
              </a:rPr>
              <a:t>	c. Neutral vs. affective</a:t>
            </a: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CA" sz="2000" dirty="0" smtClean="0">
                <a:effectLst/>
              </a:rPr>
              <a:t>	d. Diffuse vs. specific</a:t>
            </a: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CA" sz="2000" dirty="0" smtClean="0">
                <a:effectLst/>
              </a:rPr>
              <a:t>	e. Achievement vs. ascription</a:t>
            </a: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None/>
            </a:pPr>
            <a:endParaRPr lang="en-CA" sz="2000" dirty="0" smtClean="0">
              <a:effectLst/>
            </a:endParaRP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AutoNum type="arabicPeriod" startAt="2"/>
            </a:pPr>
            <a:r>
              <a:rPr lang="en-CA" sz="2000" dirty="0" smtClean="0">
                <a:effectLst/>
              </a:rPr>
              <a:t>Relationship to time </a:t>
            </a: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CA" sz="2000" dirty="0" smtClean="0">
                <a:effectLst/>
              </a:rPr>
              <a:t>	(</a:t>
            </a:r>
            <a:r>
              <a:rPr lang="en-CA" sz="2000" dirty="0" err="1" smtClean="0">
                <a:effectLst/>
              </a:rPr>
              <a:t>monochronic</a:t>
            </a:r>
            <a:r>
              <a:rPr lang="en-CA" sz="2000" dirty="0" smtClean="0">
                <a:effectLst/>
              </a:rPr>
              <a:t> </a:t>
            </a:r>
            <a:r>
              <a:rPr lang="en-CA" sz="2000" dirty="0" err="1" smtClean="0">
                <a:effectLst/>
              </a:rPr>
              <a:t>vs</a:t>
            </a:r>
            <a:r>
              <a:rPr lang="en-CA" sz="2000" dirty="0" smtClean="0">
                <a:effectLst/>
              </a:rPr>
              <a:t> </a:t>
            </a:r>
            <a:r>
              <a:rPr lang="en-CA" sz="2000" dirty="0" err="1" smtClean="0">
                <a:effectLst/>
              </a:rPr>
              <a:t>polychronic</a:t>
            </a:r>
            <a:r>
              <a:rPr lang="en-CA" sz="2000" dirty="0" smtClean="0">
                <a:effectLst/>
              </a:rPr>
              <a:t>)</a:t>
            </a: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None/>
            </a:pPr>
            <a:endParaRPr lang="en-CA" sz="2000" dirty="0" smtClean="0">
              <a:effectLst/>
            </a:endParaRP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AutoNum type="arabicPeriod" startAt="3"/>
            </a:pPr>
            <a:r>
              <a:rPr lang="en-CA" sz="2000" dirty="0" smtClean="0">
                <a:effectLst/>
              </a:rPr>
              <a:t>Relationship with nature</a:t>
            </a:r>
          </a:p>
          <a:p>
            <a:pPr marL="533400" indent="-533400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000" dirty="0" smtClean="0">
                <a:effectLst/>
              </a:rPr>
              <a:t>	(inner- vs. outer-directed)</a:t>
            </a:r>
          </a:p>
        </p:txBody>
      </p:sp>
      <p:sp>
        <p:nvSpPr>
          <p:cNvPr id="3276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0EF6F9B-BB0F-4708-89BB-B056CE21EFBB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CA" sz="3600" dirty="0" err="1">
                <a:solidFill>
                  <a:srgbClr val="FFC000"/>
                </a:solidFill>
              </a:rPr>
              <a:t>Lessem</a:t>
            </a:r>
            <a:r>
              <a:rPr lang="en-CA" sz="3600" dirty="0">
                <a:solidFill>
                  <a:srgbClr val="FFC000"/>
                </a:solidFill>
              </a:rPr>
              <a:t> &amp; </a:t>
            </a:r>
            <a:r>
              <a:rPr lang="en-CA" sz="3600" dirty="0" err="1">
                <a:solidFill>
                  <a:srgbClr val="FFC000"/>
                </a:solidFill>
              </a:rPr>
              <a:t>Neubauer</a:t>
            </a:r>
            <a:r>
              <a:rPr lang="en-CA" sz="3600" dirty="0">
                <a:solidFill>
                  <a:srgbClr val="FFC000"/>
                </a:solidFill>
              </a:rPr>
              <a:t> </a:t>
            </a:r>
            <a:r>
              <a:rPr lang="en-CA" sz="3600" dirty="0" smtClean="0">
                <a:solidFill>
                  <a:srgbClr val="FFC000"/>
                </a:solidFill>
              </a:rPr>
              <a:t/>
            </a:r>
            <a:br>
              <a:rPr lang="en-CA" sz="3600" dirty="0" smtClean="0">
                <a:solidFill>
                  <a:srgbClr val="FFC000"/>
                </a:solidFill>
              </a:rPr>
            </a:br>
            <a:r>
              <a:rPr lang="en-CA" sz="3600" dirty="0" smtClean="0">
                <a:solidFill>
                  <a:srgbClr val="FFC000"/>
                </a:solidFill>
              </a:rPr>
              <a:t>(</a:t>
            </a:r>
            <a:r>
              <a:rPr lang="en-CA" sz="3600" dirty="0">
                <a:solidFill>
                  <a:srgbClr val="FFC000"/>
                </a:solidFill>
              </a:rPr>
              <a:t>European management systems)</a:t>
            </a:r>
            <a:endParaRPr lang="en-US" sz="3600" dirty="0">
              <a:solidFill>
                <a:srgbClr val="FFC000"/>
              </a:solidFill>
            </a:endParaRPr>
          </a:p>
        </p:txBody>
      </p:sp>
      <p:sp>
        <p:nvSpPr>
          <p:cNvPr id="4812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/>
              <a:t>Pragmatism</a:t>
            </a:r>
          </a:p>
          <a:p>
            <a:pPr eaLnBrk="1" hangingPunct="1">
              <a:defRPr/>
            </a:pPr>
            <a:r>
              <a:rPr lang="en-US" dirty="0"/>
              <a:t>Idealism</a:t>
            </a:r>
          </a:p>
          <a:p>
            <a:pPr eaLnBrk="1" hangingPunct="1">
              <a:defRPr/>
            </a:pPr>
            <a:r>
              <a:rPr lang="en-US" dirty="0"/>
              <a:t>Rationalism</a:t>
            </a:r>
          </a:p>
          <a:p>
            <a:pPr eaLnBrk="1" hangingPunct="1">
              <a:defRPr/>
            </a:pPr>
            <a:r>
              <a:rPr lang="en-US" dirty="0"/>
              <a:t>Humanism</a:t>
            </a:r>
          </a:p>
          <a:p>
            <a:pPr eaLnBrk="1" hangingPunct="1">
              <a:defRPr/>
            </a:pPr>
            <a:endParaRPr lang="en-US" dirty="0"/>
          </a:p>
        </p:txBody>
      </p:sp>
      <p:sp>
        <p:nvSpPr>
          <p:cNvPr id="34817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E4F9F6E-FE90-4A22-B126-BA9CA70EE23E}" type="slidenum">
              <a:rPr lang="en-US" smtClean="0"/>
              <a:pPr/>
              <a:t>10</a:t>
            </a:fld>
            <a:endParaRPr lang="en-US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 smtClean="0">
                <a:solidFill>
                  <a:srgbClr val="FFC000"/>
                </a:solidFill>
              </a:rPr>
              <a:t>Work behavior varies across cultures</a:t>
            </a:r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McGregor’s Theory X and Y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Managers can have different kinds of assumptions about workers that  will influence managerial behavior.</a:t>
            </a:r>
          </a:p>
          <a:p>
            <a:pPr lvl="1" eaLnBrk="1" hangingPunct="1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Task and Relationship oriented cultures</a:t>
            </a:r>
          </a:p>
          <a:p>
            <a:pPr lvl="1" eaLnBrk="1" hangingPunct="1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Managers experts or problem solvers</a:t>
            </a:r>
          </a:p>
          <a:p>
            <a:pPr lvl="1" eaLnBrk="1" hangingPunct="1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Individualism and Collectivism</a:t>
            </a:r>
          </a:p>
          <a:p>
            <a:pPr lvl="1" eaLnBrk="1" hangingPunct="1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Rules and Relationships</a:t>
            </a:r>
          </a:p>
          <a:p>
            <a:pPr eaLnBrk="1" hangingPunct="1"/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en-US" dirty="0" smtClean="0"/>
          </a:p>
        </p:txBody>
      </p:sp>
      <p:sp>
        <p:nvSpPr>
          <p:cNvPr id="3686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5BF93AE-3716-484E-A930-27A88304B3F2}" type="slidenum">
              <a:rPr lang="en-US" smtClean="0"/>
              <a:pPr/>
              <a:t>11</a:t>
            </a:fld>
            <a:endParaRPr lang="en-US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1149</TotalTime>
  <Words>1188</Words>
  <Application>Microsoft Office PowerPoint</Application>
  <PresentationFormat>On-screen Show (4:3)</PresentationFormat>
  <Paragraphs>137</Paragraphs>
  <Slides>11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Culture and Management &amp; How Cultural Differences Affect Organizations</vt:lpstr>
      <vt:lpstr>Management, Globalization, Global Management and its challenges</vt:lpstr>
      <vt:lpstr>Going Global: Phases of Development</vt:lpstr>
      <vt:lpstr>Multiple Management Perspectives</vt:lpstr>
      <vt:lpstr>A quick word about: Organizational Culture vs. National Culture</vt:lpstr>
      <vt:lpstr>Models of National Culture Additional Ref: Morden, Tony. (1999). Models of National Culture – A Management Review. Cross-Cultural Management, Vol 6, No. 1.</vt:lpstr>
      <vt:lpstr>PowerPoint Presentation</vt:lpstr>
      <vt:lpstr>  Multiple Dimension Models of National Culture </vt:lpstr>
      <vt:lpstr>Trompenaars: The Seven Dimensions of Cross-Cultural Management:  </vt:lpstr>
      <vt:lpstr>Lessem &amp; Neubauer  (European management systems)</vt:lpstr>
      <vt:lpstr>Work behavior varies across cultures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Globalization (&amp; Canada)</dc:title>
  <dc:creator>Shaukat</dc:creator>
  <cp:lastModifiedBy>HangHieu</cp:lastModifiedBy>
  <cp:revision>56</cp:revision>
  <cp:lastPrinted>1601-01-01T00:00:00Z</cp:lastPrinted>
  <dcterms:created xsi:type="dcterms:W3CDTF">2009-01-13T01:15:59Z</dcterms:created>
  <dcterms:modified xsi:type="dcterms:W3CDTF">2012-03-27T01:07:11Z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7</vt:i4>
  </property>
</Properties>
</file>