
<file path=[Content_Types].xml><?xml version="1.0" encoding="utf-8"?>
<Types xmlns="http://schemas.openxmlformats.org/package/2006/content-types">
  <Override PartName="/ppt/slideMasters/slideMaster3.xml" ContentType="application/vnd.openxmlformats-officedocument.presentationml.slideMaster+xml"/>
  <Override PartName="/ppt/slides/slide47.xml" ContentType="application/vnd.openxmlformats-officedocument.presentationml.slide+xml"/>
  <Override PartName="/ppt/slides/slide58.xml" ContentType="application/vnd.openxmlformats-officedocument.presentationml.slide+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slides/slide36.xml" ContentType="application/vnd.openxmlformats-officedocument.presentationml.slide+xml"/>
  <Override PartName="/ppt/slideLayouts/slideLayout46.xml" ContentType="application/vnd.openxmlformats-officedocument.presentationml.slideLayout+xml"/>
  <Override PartName="/ppt/slideLayouts/slideLayout93.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slides/slide25.xml" ContentType="application/vnd.openxmlformats-officedocument.presentationml.slide+xml"/>
  <Override PartName="/ppt/slides/slide72.xml" ContentType="application/vnd.openxmlformats-officedocument.presentationml.slid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8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notesSlides/notesSlide16.xml" ContentType="application/vnd.openxmlformats-officedocument.presentationml.notesSlide+xml"/>
  <Override PartName="/ppt/notesSlides/notesSlide63.xml" ContentType="application/vnd.openxmlformats-officedocument.presentationml.notesSlide+xml"/>
  <Override PartName="/ppt/tableStyles.xml" ContentType="application/vnd.openxmlformats-officedocument.presentationml.tableStyles+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slideMasters/slideMaster8.xml" ContentType="application/vnd.openxmlformats-officedocument.presentationml.slideMaster+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Layouts/slideLayout87.xml" ContentType="application/vnd.openxmlformats-officedocument.presentationml.slideLayout+xml"/>
  <Override PartName="/ppt/slideLayouts/slideLayout98.xml" ContentType="application/vnd.openxmlformats-officedocument.presentationml.slideLayout+xml"/>
  <Override PartName="/ppt/theme/theme10.xml" ContentType="application/vnd.openxmlformats-officedocument.theme+xml"/>
  <Override PartName="/ppt/slides/slide5.xml" ContentType="application/vnd.openxmlformats-officedocument.presentationml.slide+xml"/>
  <Override PartName="/ppt/slides/slide19.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Default Extension="png" ContentType="image/png"/>
  <Override PartName="/ppt/slideLayouts/slideLayout29.xml" ContentType="application/vnd.openxmlformats-officedocument.presentationml.slideLayout+xml"/>
  <Override PartName="/ppt/slideLayouts/slideLayout76.xml" ContentType="application/vnd.openxmlformats-officedocument.presentationml.slideLayout+xml"/>
  <Override PartName="/ppt/slides/slide55.xml" ContentType="application/vnd.openxmlformats-officedocument.presentationml.slide+xml"/>
  <Override PartName="/ppt/slideLayouts/slideLayout18.xml" ContentType="application/vnd.openxmlformats-officedocument.presentationml.slideLayout+xml"/>
  <Override PartName="/ppt/theme/theme2.xml" ContentType="application/vnd.openxmlformats-officedocument.theme+xml"/>
  <Override PartName="/ppt/slideLayouts/slideLayout65.xml" ContentType="application/vnd.openxmlformats-officedocument.presentationml.slideLayout+xml"/>
  <Override PartName="/ppt/notesSlides/notesSlide57.xml" ContentType="application/vnd.openxmlformats-officedocument.presentationml.notesSlide+xml"/>
  <Override PartName="/ppt/slides/slide33.xml" ContentType="application/vnd.openxmlformats-officedocument.presentationml.slide+xml"/>
  <Override PartName="/ppt/slides/slide44.xml" ContentType="application/vnd.openxmlformats-officedocument.presentationml.slide+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90.xml" ContentType="application/vnd.openxmlformats-officedocument.presentationml.slideLayout+xml"/>
  <Override PartName="/ppt/notesSlides/notesSlide46.xml" ContentType="application/vnd.openxmlformats-officedocument.presentationml.notesSlide+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32.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Override PartName="/ppt/slideLayouts/slideLayout99.xml" ContentType="application/vnd.openxmlformats-officedocument.presentationml.slideLayout+xml"/>
  <Override PartName="/ppt/slideMasters/slideMaster5.xml" ContentType="application/vnd.openxmlformats-officedocument.presentationml.slideMaster+xml"/>
  <Override PartName="/ppt/slides/slide49.xml" ContentType="application/vnd.openxmlformats-officedocument.presentationml.slide+xml"/>
  <Override PartName="/ppt/handoutMasters/handoutMaster1.xml" ContentType="application/vnd.openxmlformats-officedocument.presentationml.handoutMaster+xml"/>
  <Override PartName="/ppt/slideLayouts/slideLayout59.xml" ContentType="application/vnd.openxmlformats-officedocument.presentationml.slideLayout+xml"/>
  <Override PartName="/ppt/theme/theme7.xml" ContentType="application/vnd.openxmlformats-officedocument.theme+xml"/>
  <Override PartName="/ppt/slideLayouts/slideLayout88.xml" ContentType="application/vnd.openxmlformats-officedocument.presentationml.slideLayout+xml"/>
  <Override PartName="/ppt/theme/theme11.xml" ContentType="application/vnd.openxmlformats-officedocument.them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Layouts/slideLayout95.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Override PartName="/ppt/slideLayouts/slideLayout91.xml" ContentType="application/vnd.openxmlformats-officedocument.presentationml.slideLayout+xml"/>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slideLayouts/slideLayout100.xml" ContentType="application/vnd.openxmlformats-officedocument.presentationml.slideLayout+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slideMasters/slideMaster6.xml" ContentType="application/vnd.openxmlformats-officedocument.presentationml.slideMaster+xml"/>
  <Override PartName="/ppt/slideLayouts/slideLayout89.xml" ContentType="application/vnd.openxmlformats-officedocument.presentationml.slideLayout+xml"/>
  <Override PartName="/ppt/theme/theme8.xml" ContentType="application/vnd.openxmlformats-officedocument.theme+xml"/>
  <Override PartName="/ppt/notesSlides/notesSlide10.xml" ContentType="application/vnd.openxmlformats-officedocument.presentationml.notesSlide+xml"/>
  <Override PartName="/ppt/slides/slide7.xml" ContentType="application/vnd.openxmlformats-officedocument.presentationml.slide+xml"/>
  <Override PartName="/ppt/slides/slide68.xml" ContentType="application/vnd.openxmlformats-officedocument.presentationml.slide+xml"/>
  <Override PartName="/ppt/slideLayouts/slideLayout9.xml" ContentType="application/vnd.openxmlformats-officedocument.presentationml.slideLayout+xml"/>
  <Override PartName="/ppt/slideLayouts/slideLayout78.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Layouts/slideLayout96.xml" ContentType="application/vnd.openxmlformats-officedocument.presentationml.slideLayout+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slideLayouts/slideLayout63.xml" ContentType="application/vnd.openxmlformats-officedocument.presentationml.slideLayout+xml"/>
  <Override PartName="/ppt/slideLayouts/slideLayout81.xml" ContentType="application/vnd.openxmlformats-officedocument.presentationml.slideLayout+xml"/>
  <Override PartName="/ppt/slideLayouts/slideLayout92.xml" ContentType="application/vnd.openxmlformats-officedocument.presentationml.slideLayout+xml"/>
  <Default Extension="jpeg" ContentType="image/jpeg"/>
  <Override PartName="/ppt/notesSlides/notesSlide37.xml" ContentType="application/vnd.openxmlformats-officedocument.presentationml.notesSlide+xml"/>
  <Override PartName="/ppt/notesSlides/notesSlide55.xml" ContentType="application/vnd.openxmlformats-officedocument.presentationml.notesSlide+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slideLayouts/slideLayout101.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Override PartName="/ppt/slideMasters/slideMaster7.xml" ContentType="application/vnd.openxmlformats-officedocument.presentationml.slideMaster+xml"/>
  <Override PartName="/ppt/theme/theme9.xml" ContentType="application/vnd.openxmlformats-officedocument.theme+xml"/>
  <Override PartName="/ppt/notesSlides/notesSlide6.xml" ContentType="application/vnd.openxmlformats-officedocument.presentationml.notesSlide+xml"/>
  <Override PartName="/ppt/slides/slide8.xml" ContentType="application/vnd.openxmlformats-officedocument.presentationml.slide+xml"/>
  <Override PartName="/ppt/slides/slide69.xml" ContentType="application/vnd.openxmlformats-officedocument.presentationml.slide+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Layouts/slideLayout97.xml" ContentType="application/vnd.openxmlformats-officedocument.presentationml.slideLayout+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slides/slide43.xml" ContentType="application/vnd.openxmlformats-officedocument.presentationml.slide+xml"/>
  <Override PartName="/ppt/theme/theme1.xml" ContentType="application/vnd.openxmlformats-officedocument.theme+xml"/>
  <Override PartName="/ppt/slideLayouts/slideLayout53.xml" ContentType="application/vnd.openxmlformats-officedocument.presentationml.slideLayout+xml"/>
  <Override PartName="/ppt/notesSlides/notesSlide45.xml" ContentType="application/vnd.openxmlformats-officedocument.presentationml.notesSlide+xml"/>
  <Override PartName="/ppt/notesSlides/notesSlide56.xml" ContentType="application/vnd.openxmlformats-officedocument.presentationml.notesSlide+xml"/>
  <Override PartName="/ppt/slides/slide32.xml" ContentType="application/vnd.openxmlformats-officedocument.presentationml.slide+xml"/>
  <Override PartName="/ppt/slideLayouts/slideLayout42.xml" ContentType="application/vnd.openxmlformats-officedocument.presentationml.slideLayout+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notesSlides/notesSlide23.xml" ContentType="application/vnd.openxmlformats-officedocument.presentationml.notesSlide+xml"/>
  <Override PartName="/ppt/notesSlides/notesSlide12.xml" ContentType="application/vnd.openxmlformats-officedocument.presentationml.notesSlide+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theme/theme6.xml" ContentType="application/vnd.openxmlformats-officedocument.theme+xml"/>
  <Override PartName="/ppt/slideLayouts/slideLayout69.xml" ContentType="application/vnd.openxmlformats-officedocument.presentationml.slideLayout+xml"/>
  <Override PartName="/ppt/slides/slide48.xml" ContentType="application/vnd.openxmlformats-officedocument.presentationml.slide+xml"/>
  <Default Extension="bin" ContentType="application/vnd.openxmlformats-officedocument.oleObject"/>
  <Override PartName="/ppt/slideLayouts/slideLayout58.xml" ContentType="application/vnd.openxmlformats-officedocument.presentationml.slideLayout+xml"/>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73.xml" ContentType="application/vnd.openxmlformats-officedocument.presentationml.slide+xml"/>
  <Override PartName="/ppt/presProps.xml" ContentType="application/vnd.openxmlformats-officedocument.presentationml.presProps+xml"/>
  <Override PartName="/ppt/slideLayouts/slideLayout36.xml" ContentType="application/vnd.openxmlformats-officedocument.presentationml.slideLayout+xml"/>
  <Override PartName="/ppt/slideLayouts/slideLayout47.xml" ContentType="application/vnd.openxmlformats-officedocument.presentationml.slideLayout+xml"/>
  <Override PartName="/ppt/slideLayouts/slideLayout83.xml" ContentType="application/vnd.openxmlformats-officedocument.presentationml.slideLayout+xml"/>
  <Override PartName="/ppt/slideLayouts/slideLayout94.xml" ContentType="application/vnd.openxmlformats-officedocument.presentationml.slideLayout+xml"/>
  <Override PartName="/ppt/notesSlides/notesSlide3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72.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64.xml" ContentType="application/vnd.openxmlformats-officedocument.presentationml.notesSlide+xml"/>
  <Override PartName="/ppt/slides/slide51.xml" ContentType="application/vnd.openxmlformats-officedocument.presentationml.slide+xml"/>
  <Override PartName="/ppt/slideLayouts/slideLayout14.xml" ContentType="application/vnd.openxmlformats-officedocument.presentationml.slideLayout+xml"/>
  <Override PartName="/ppt/slideLayouts/slideLayout61.xml" ContentType="application/vnd.openxmlformats-officedocument.presentationml.slideLayout+xml"/>
  <Override PartName="/ppt/notesSlides/notesSlide53.xml" ContentType="application/vnd.openxmlformats-officedocument.presentationml.notesSlide+xml"/>
  <Override PartName="/ppt/slides/slide40.xml" ContentType="application/vnd.openxmlformats-officedocument.presentationml.slide+xml"/>
  <Override PartName="/ppt/slideLayouts/slideLayout50.xml" ContentType="application/vnd.openxmlformats-officedocument.presentationml.slideLayout+xml"/>
  <Override PartName="/ppt/notesSlides/notesSlide42.xml" ContentType="application/vnd.openxmlformats-officedocument.presentationml.notesSlide+xml"/>
  <Override PartName="/ppt/slideMasters/slideMaster9.xml" ContentType="application/vnd.openxmlformats-officedocument.presentationml.slideMaster+xml"/>
  <Default Extension="vml" ContentType="application/vnd.openxmlformats-officedocument.vmlDrawing"/>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655" r:id="rId2"/>
    <p:sldMasterId id="2147483651" r:id="rId3"/>
    <p:sldMasterId id="2147483652" r:id="rId4"/>
    <p:sldMasterId id="2147483654" r:id="rId5"/>
    <p:sldMasterId id="2147483653" r:id="rId6"/>
    <p:sldMasterId id="2147483656" r:id="rId7"/>
    <p:sldMasterId id="2147483657" r:id="rId8"/>
    <p:sldMasterId id="2147483658" r:id="rId9"/>
  </p:sldMasterIdLst>
  <p:notesMasterIdLst>
    <p:notesMasterId r:id="rId83"/>
  </p:notesMasterIdLst>
  <p:handoutMasterIdLst>
    <p:handoutMasterId r:id="rId84"/>
  </p:handoutMasterIdLst>
  <p:sldIdLst>
    <p:sldId id="417" r:id="rId10"/>
    <p:sldId id="418" r:id="rId11"/>
    <p:sldId id="416" r:id="rId12"/>
    <p:sldId id="259" r:id="rId13"/>
    <p:sldId id="419" r:id="rId14"/>
    <p:sldId id="421" r:id="rId15"/>
    <p:sldId id="425" r:id="rId16"/>
    <p:sldId id="388" r:id="rId17"/>
    <p:sldId id="292" r:id="rId18"/>
    <p:sldId id="291" r:id="rId19"/>
    <p:sldId id="290" r:id="rId20"/>
    <p:sldId id="295" r:id="rId21"/>
    <p:sldId id="297" r:id="rId22"/>
    <p:sldId id="298" r:id="rId23"/>
    <p:sldId id="288" r:id="rId24"/>
    <p:sldId id="299" r:id="rId25"/>
    <p:sldId id="426" r:id="rId26"/>
    <p:sldId id="287" r:id="rId27"/>
    <p:sldId id="389" r:id="rId28"/>
    <p:sldId id="390" r:id="rId29"/>
    <p:sldId id="391" r:id="rId30"/>
    <p:sldId id="392" r:id="rId31"/>
    <p:sldId id="427" r:id="rId32"/>
    <p:sldId id="284" r:id="rId33"/>
    <p:sldId id="300" r:id="rId34"/>
    <p:sldId id="282" r:id="rId35"/>
    <p:sldId id="408" r:id="rId36"/>
    <p:sldId id="301" r:id="rId37"/>
    <p:sldId id="281" r:id="rId38"/>
    <p:sldId id="393" r:id="rId39"/>
    <p:sldId id="394" r:id="rId40"/>
    <p:sldId id="395" r:id="rId41"/>
    <p:sldId id="396" r:id="rId42"/>
    <p:sldId id="397" r:id="rId43"/>
    <p:sldId id="398" r:id="rId44"/>
    <p:sldId id="399" r:id="rId45"/>
    <p:sldId id="400" r:id="rId46"/>
    <p:sldId id="277" r:id="rId47"/>
    <p:sldId id="275" r:id="rId48"/>
    <p:sldId id="432" r:id="rId49"/>
    <p:sldId id="433" r:id="rId50"/>
    <p:sldId id="434" r:id="rId51"/>
    <p:sldId id="274" r:id="rId52"/>
    <p:sldId id="339" r:id="rId53"/>
    <p:sldId id="272" r:id="rId54"/>
    <p:sldId id="428" r:id="rId55"/>
    <p:sldId id="429" r:id="rId56"/>
    <p:sldId id="430" r:id="rId57"/>
    <p:sldId id="353" r:id="rId58"/>
    <p:sldId id="354" r:id="rId59"/>
    <p:sldId id="356" r:id="rId60"/>
    <p:sldId id="410" r:id="rId61"/>
    <p:sldId id="357" r:id="rId62"/>
    <p:sldId id="371" r:id="rId63"/>
    <p:sldId id="411" r:id="rId64"/>
    <p:sldId id="372" r:id="rId65"/>
    <p:sldId id="373" r:id="rId66"/>
    <p:sldId id="293" r:id="rId67"/>
    <p:sldId id="412" r:id="rId68"/>
    <p:sldId id="362" r:id="rId69"/>
    <p:sldId id="364" r:id="rId70"/>
    <p:sldId id="363" r:id="rId71"/>
    <p:sldId id="366" r:id="rId72"/>
    <p:sldId id="365" r:id="rId73"/>
    <p:sldId id="367" r:id="rId74"/>
    <p:sldId id="265" r:id="rId75"/>
    <p:sldId id="435" r:id="rId76"/>
    <p:sldId id="436" r:id="rId77"/>
    <p:sldId id="263" r:id="rId78"/>
    <p:sldId id="369" r:id="rId79"/>
    <p:sldId id="311" r:id="rId80"/>
    <p:sldId id="349" r:id="rId81"/>
    <p:sldId id="413" r:id="rId82"/>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81BC"/>
    <a:srgbClr val="126723"/>
    <a:srgbClr val="93CDAD"/>
    <a:srgbClr val="66FF33"/>
    <a:srgbClr val="00FF00"/>
    <a:srgbClr val="99FF66"/>
    <a:srgbClr val="66FF99"/>
    <a:srgbClr val="600033"/>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vertBarState="maximized">
    <p:restoredLeft sz="24806" autoAdjust="0"/>
    <p:restoredTop sz="90424" autoAdjust="0"/>
  </p:normalViewPr>
  <p:slideViewPr>
    <p:cSldViewPr>
      <p:cViewPr>
        <p:scale>
          <a:sx n="70" d="100"/>
          <a:sy n="70" d="100"/>
        </p:scale>
        <p:origin x="-1152" y="-72"/>
      </p:cViewPr>
      <p:guideLst>
        <p:guide orient="horz" pos="3408"/>
        <p:guide pos="3216"/>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00" d="100"/>
        <a:sy n="100" d="100"/>
      </p:scale>
      <p:origin x="0" y="15768"/>
    </p:cViewPr>
  </p:sorterViewPr>
  <p:notesViewPr>
    <p:cSldViewPr>
      <p:cViewPr varScale="1">
        <p:scale>
          <a:sx n="80" d="100"/>
          <a:sy n="80" d="100"/>
        </p:scale>
        <p:origin x="-1416" y="-84"/>
      </p:cViewPr>
      <p:guideLst>
        <p:guide orient="horz" pos="2880"/>
        <p:guide pos="2160"/>
      </p:guideLst>
    </p:cSldViewPr>
  </p:notes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4.xml"/><Relationship Id="rId18" Type="http://schemas.openxmlformats.org/officeDocument/2006/relationships/slide" Target="slides/slide9.xml"/><Relationship Id="rId26" Type="http://schemas.openxmlformats.org/officeDocument/2006/relationships/slide" Target="slides/slide17.xml"/><Relationship Id="rId39" Type="http://schemas.openxmlformats.org/officeDocument/2006/relationships/slide" Target="slides/slide30.xml"/><Relationship Id="rId21" Type="http://schemas.openxmlformats.org/officeDocument/2006/relationships/slide" Target="slides/slide12.xml"/><Relationship Id="rId34" Type="http://schemas.openxmlformats.org/officeDocument/2006/relationships/slide" Target="slides/slide25.xml"/><Relationship Id="rId42" Type="http://schemas.openxmlformats.org/officeDocument/2006/relationships/slide" Target="slides/slide33.xml"/><Relationship Id="rId47" Type="http://schemas.openxmlformats.org/officeDocument/2006/relationships/slide" Target="slides/slide38.xml"/><Relationship Id="rId50" Type="http://schemas.openxmlformats.org/officeDocument/2006/relationships/slide" Target="slides/slide41.xml"/><Relationship Id="rId55" Type="http://schemas.openxmlformats.org/officeDocument/2006/relationships/slide" Target="slides/slide46.xml"/><Relationship Id="rId63" Type="http://schemas.openxmlformats.org/officeDocument/2006/relationships/slide" Target="slides/slide54.xml"/><Relationship Id="rId68" Type="http://schemas.openxmlformats.org/officeDocument/2006/relationships/slide" Target="slides/slide59.xml"/><Relationship Id="rId76" Type="http://schemas.openxmlformats.org/officeDocument/2006/relationships/slide" Target="slides/slide67.xml"/><Relationship Id="rId84" Type="http://schemas.openxmlformats.org/officeDocument/2006/relationships/handoutMaster" Target="handoutMasters/handoutMaster1.xml"/><Relationship Id="rId7" Type="http://schemas.openxmlformats.org/officeDocument/2006/relationships/slideMaster" Target="slideMasters/slideMaster7.xml"/><Relationship Id="rId71" Type="http://schemas.openxmlformats.org/officeDocument/2006/relationships/slide" Target="slides/slide62.xml"/><Relationship Id="rId2" Type="http://schemas.openxmlformats.org/officeDocument/2006/relationships/slideMaster" Target="slideMasters/slideMaster2.xml"/><Relationship Id="rId16" Type="http://schemas.openxmlformats.org/officeDocument/2006/relationships/slide" Target="slides/slide7.xml"/><Relationship Id="rId29" Type="http://schemas.openxmlformats.org/officeDocument/2006/relationships/slide" Target="slides/slide20.xml"/><Relationship Id="rId11" Type="http://schemas.openxmlformats.org/officeDocument/2006/relationships/slide" Target="slides/slide2.xml"/><Relationship Id="rId24" Type="http://schemas.openxmlformats.org/officeDocument/2006/relationships/slide" Target="slides/slide15.xml"/><Relationship Id="rId32" Type="http://schemas.openxmlformats.org/officeDocument/2006/relationships/slide" Target="slides/slide23.xml"/><Relationship Id="rId37" Type="http://schemas.openxmlformats.org/officeDocument/2006/relationships/slide" Target="slides/slide28.xml"/><Relationship Id="rId40" Type="http://schemas.openxmlformats.org/officeDocument/2006/relationships/slide" Target="slides/slide31.xml"/><Relationship Id="rId45" Type="http://schemas.openxmlformats.org/officeDocument/2006/relationships/slide" Target="slides/slide36.xml"/><Relationship Id="rId53" Type="http://schemas.openxmlformats.org/officeDocument/2006/relationships/slide" Target="slides/slide44.xml"/><Relationship Id="rId58" Type="http://schemas.openxmlformats.org/officeDocument/2006/relationships/slide" Target="slides/slide49.xml"/><Relationship Id="rId66" Type="http://schemas.openxmlformats.org/officeDocument/2006/relationships/slide" Target="slides/slide57.xml"/><Relationship Id="rId74" Type="http://schemas.openxmlformats.org/officeDocument/2006/relationships/slide" Target="slides/slide65.xml"/><Relationship Id="rId79" Type="http://schemas.openxmlformats.org/officeDocument/2006/relationships/slide" Target="slides/slide70.xml"/><Relationship Id="rId87" Type="http://schemas.openxmlformats.org/officeDocument/2006/relationships/theme" Target="theme/theme1.xml"/><Relationship Id="rId5" Type="http://schemas.openxmlformats.org/officeDocument/2006/relationships/slideMaster" Target="slideMasters/slideMaster5.xml"/><Relationship Id="rId61" Type="http://schemas.openxmlformats.org/officeDocument/2006/relationships/slide" Target="slides/slide52.xml"/><Relationship Id="rId82" Type="http://schemas.openxmlformats.org/officeDocument/2006/relationships/slide" Target="slides/slide73.xml"/><Relationship Id="rId19" Type="http://schemas.openxmlformats.org/officeDocument/2006/relationships/slide" Target="slides/slide10.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5.xml"/><Relationship Id="rId22" Type="http://schemas.openxmlformats.org/officeDocument/2006/relationships/slide" Target="slides/slide13.xml"/><Relationship Id="rId27" Type="http://schemas.openxmlformats.org/officeDocument/2006/relationships/slide" Target="slides/slide18.xml"/><Relationship Id="rId30" Type="http://schemas.openxmlformats.org/officeDocument/2006/relationships/slide" Target="slides/slide21.xml"/><Relationship Id="rId35" Type="http://schemas.openxmlformats.org/officeDocument/2006/relationships/slide" Target="slides/slide26.xml"/><Relationship Id="rId43" Type="http://schemas.openxmlformats.org/officeDocument/2006/relationships/slide" Target="slides/slide34.xml"/><Relationship Id="rId48" Type="http://schemas.openxmlformats.org/officeDocument/2006/relationships/slide" Target="slides/slide39.xml"/><Relationship Id="rId56" Type="http://schemas.openxmlformats.org/officeDocument/2006/relationships/slide" Target="slides/slide47.xml"/><Relationship Id="rId64" Type="http://schemas.openxmlformats.org/officeDocument/2006/relationships/slide" Target="slides/slide55.xml"/><Relationship Id="rId69" Type="http://schemas.openxmlformats.org/officeDocument/2006/relationships/slide" Target="slides/slide60.xml"/><Relationship Id="rId77" Type="http://schemas.openxmlformats.org/officeDocument/2006/relationships/slide" Target="slides/slide68.xml"/><Relationship Id="rId8" Type="http://schemas.openxmlformats.org/officeDocument/2006/relationships/slideMaster" Target="slideMasters/slideMaster8.xml"/><Relationship Id="rId51" Type="http://schemas.openxmlformats.org/officeDocument/2006/relationships/slide" Target="slides/slide42.xml"/><Relationship Id="rId72" Type="http://schemas.openxmlformats.org/officeDocument/2006/relationships/slide" Target="slides/slide63.xml"/><Relationship Id="rId80" Type="http://schemas.openxmlformats.org/officeDocument/2006/relationships/slide" Target="slides/slide71.xml"/><Relationship Id="rId85" Type="http://schemas.openxmlformats.org/officeDocument/2006/relationships/presProps" Target="presProps.xml"/><Relationship Id="rId3" Type="http://schemas.openxmlformats.org/officeDocument/2006/relationships/slideMaster" Target="slideMasters/slideMaster3.xml"/><Relationship Id="rId12" Type="http://schemas.openxmlformats.org/officeDocument/2006/relationships/slide" Target="slides/slide3.xml"/><Relationship Id="rId17" Type="http://schemas.openxmlformats.org/officeDocument/2006/relationships/slide" Target="slides/slide8.xml"/><Relationship Id="rId25" Type="http://schemas.openxmlformats.org/officeDocument/2006/relationships/slide" Target="slides/slide16.xml"/><Relationship Id="rId33" Type="http://schemas.openxmlformats.org/officeDocument/2006/relationships/slide" Target="slides/slide24.xml"/><Relationship Id="rId38" Type="http://schemas.openxmlformats.org/officeDocument/2006/relationships/slide" Target="slides/slide29.xml"/><Relationship Id="rId46" Type="http://schemas.openxmlformats.org/officeDocument/2006/relationships/slide" Target="slides/slide37.xml"/><Relationship Id="rId59" Type="http://schemas.openxmlformats.org/officeDocument/2006/relationships/slide" Target="slides/slide50.xml"/><Relationship Id="rId67" Type="http://schemas.openxmlformats.org/officeDocument/2006/relationships/slide" Target="slides/slide58.xml"/><Relationship Id="rId20" Type="http://schemas.openxmlformats.org/officeDocument/2006/relationships/slide" Target="slides/slide11.xml"/><Relationship Id="rId41" Type="http://schemas.openxmlformats.org/officeDocument/2006/relationships/slide" Target="slides/slide32.xml"/><Relationship Id="rId54" Type="http://schemas.openxmlformats.org/officeDocument/2006/relationships/slide" Target="slides/slide45.xml"/><Relationship Id="rId62" Type="http://schemas.openxmlformats.org/officeDocument/2006/relationships/slide" Target="slides/slide53.xml"/><Relationship Id="rId70" Type="http://schemas.openxmlformats.org/officeDocument/2006/relationships/slide" Target="slides/slide61.xml"/><Relationship Id="rId75" Type="http://schemas.openxmlformats.org/officeDocument/2006/relationships/slide" Target="slides/slide66.xml"/><Relationship Id="rId83" Type="http://schemas.openxmlformats.org/officeDocument/2006/relationships/notesMaster" Target="notesMasters/notesMaster1.xml"/><Relationship Id="rId88"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6.xml"/><Relationship Id="rId23" Type="http://schemas.openxmlformats.org/officeDocument/2006/relationships/slide" Target="slides/slide14.xml"/><Relationship Id="rId28" Type="http://schemas.openxmlformats.org/officeDocument/2006/relationships/slide" Target="slides/slide19.xml"/><Relationship Id="rId36" Type="http://schemas.openxmlformats.org/officeDocument/2006/relationships/slide" Target="slides/slide27.xml"/><Relationship Id="rId49" Type="http://schemas.openxmlformats.org/officeDocument/2006/relationships/slide" Target="slides/slide40.xml"/><Relationship Id="rId57" Type="http://schemas.openxmlformats.org/officeDocument/2006/relationships/slide" Target="slides/slide48.xml"/><Relationship Id="rId10" Type="http://schemas.openxmlformats.org/officeDocument/2006/relationships/slide" Target="slides/slide1.xml"/><Relationship Id="rId31" Type="http://schemas.openxmlformats.org/officeDocument/2006/relationships/slide" Target="slides/slide22.xml"/><Relationship Id="rId44" Type="http://schemas.openxmlformats.org/officeDocument/2006/relationships/slide" Target="slides/slide35.xml"/><Relationship Id="rId52" Type="http://schemas.openxmlformats.org/officeDocument/2006/relationships/slide" Target="slides/slide43.xml"/><Relationship Id="rId60" Type="http://schemas.openxmlformats.org/officeDocument/2006/relationships/slide" Target="slides/slide51.xml"/><Relationship Id="rId65" Type="http://schemas.openxmlformats.org/officeDocument/2006/relationships/slide" Target="slides/slide56.xml"/><Relationship Id="rId73" Type="http://schemas.openxmlformats.org/officeDocument/2006/relationships/slide" Target="slides/slide64.xml"/><Relationship Id="rId78" Type="http://schemas.openxmlformats.org/officeDocument/2006/relationships/slide" Target="slides/slide69.xml"/><Relationship Id="rId81" Type="http://schemas.openxmlformats.org/officeDocument/2006/relationships/slide" Target="slides/slide72.xml"/><Relationship Id="rId86" Type="http://schemas.openxmlformats.org/officeDocument/2006/relationships/viewProps" Target="view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png"/></Relationships>
</file>

<file path=ppt/drawings/_rels/vmlDrawing7.vml.rels><?xml version="1.0" encoding="UTF-8" standalone="yes"?>
<Relationships xmlns="http://schemas.openxmlformats.org/package/2006/relationships"><Relationship Id="rId1" Type="http://schemas.openxmlformats.org/officeDocument/2006/relationships/image" Target="../media/image5.png"/></Relationships>
</file>

<file path=ppt/drawings/_rels/vmlDrawing8.vml.rels><?xml version="1.0" encoding="UTF-8" standalone="yes"?>
<Relationships xmlns="http://schemas.openxmlformats.org/package/2006/relationships"><Relationship Id="rId1" Type="http://schemas.openxmlformats.org/officeDocument/2006/relationships/image" Target="../media/image64.png"/></Relationships>
</file>

<file path=ppt/drawings/_rels/vmlDrawing9.vml.rels><?xml version="1.0" encoding="UTF-8" standalone="yes"?>
<Relationships xmlns="http://schemas.openxmlformats.org/package/2006/relationships"><Relationship Id="rId1" Type="http://schemas.openxmlformats.org/officeDocument/2006/relationships/image" Target="../media/image65.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1.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9289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592899"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592900"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592901"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A37577F-5D4E-476F-9434-0A0F3843C788}" type="slidenum">
              <a:rPr lang="en-US"/>
              <a:pPr/>
              <a:t>‹#›</a:t>
            </a:fld>
            <a:endParaRPr lang="en-US" dirty="0"/>
          </a:p>
        </p:txBody>
      </p:sp>
    </p:spTree>
    <p:extLst>
      <p:ext uri="{BB962C8B-B14F-4D97-AF65-F5344CB8AC3E}">
        <p14:creationId xmlns:p14="http://schemas.microsoft.com/office/powerpoint/2010/main" xmlns="" val="2887675145"/>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0.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5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n-US" dirty="0"/>
          </a:p>
        </p:txBody>
      </p:sp>
      <p:sp>
        <p:nvSpPr>
          <p:cNvPr id="145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n-US" dirty="0"/>
          </a:p>
        </p:txBody>
      </p:sp>
      <p:sp>
        <p:nvSpPr>
          <p:cNvPr id="145412"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145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45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n-US" dirty="0"/>
          </a:p>
        </p:txBody>
      </p:sp>
      <p:sp>
        <p:nvSpPr>
          <p:cNvPr id="145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C1776B3E-3EA3-4A2D-ADA8-E3BB9C131D3E}" type="slidenum">
              <a:rPr lang="en-US"/>
              <a:pPr/>
              <a:t>‹#›</a:t>
            </a:fld>
            <a:endParaRPr lang="en-US" dirty="0"/>
          </a:p>
        </p:txBody>
      </p:sp>
    </p:spTree>
    <p:extLst>
      <p:ext uri="{BB962C8B-B14F-4D97-AF65-F5344CB8AC3E}">
        <p14:creationId xmlns:p14="http://schemas.microsoft.com/office/powerpoint/2010/main" xmlns="" val="1520303222"/>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0434" name="Rectangle 2"/>
          <p:cNvSpPr>
            <a:spLocks noGrp="1" noRot="1" noChangeAspect="1" noChangeArrowheads="1" noTextEdit="1"/>
          </p:cNvSpPr>
          <p:nvPr>
            <p:ph type="sldImg"/>
          </p:nvPr>
        </p:nvSpPr>
        <p:spPr>
          <a:ln/>
        </p:spPr>
      </p:sp>
      <p:sp>
        <p:nvSpPr>
          <p:cNvPr id="53043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6994" name="Rectangle 2"/>
          <p:cNvSpPr>
            <a:spLocks noGrp="1" noRot="1" noChangeAspect="1" noChangeArrowheads="1" noTextEdit="1"/>
          </p:cNvSpPr>
          <p:nvPr>
            <p:ph type="sldImg"/>
          </p:nvPr>
        </p:nvSpPr>
        <p:spPr>
          <a:ln/>
        </p:spPr>
      </p:sp>
      <p:sp>
        <p:nvSpPr>
          <p:cNvPr id="59699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Rectangle 2"/>
          <p:cNvSpPr>
            <a:spLocks noGrp="1" noRot="1" noChangeAspect="1" noChangeArrowheads="1" noTextEdit="1"/>
          </p:cNvSpPr>
          <p:nvPr>
            <p:ph type="sldImg"/>
          </p:nvPr>
        </p:nvSpPr>
        <p:spPr>
          <a:ln/>
        </p:spPr>
      </p:sp>
      <p:sp>
        <p:nvSpPr>
          <p:cNvPr id="151555"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p:txBody>
          <a:bodyPr/>
          <a:lstStyle/>
          <a:p>
            <a:pPr>
              <a:lnSpc>
                <a:spcPct val="90000"/>
              </a:lnSpc>
            </a:pPr>
            <a:r>
              <a:rPr lang="en-US" dirty="0" smtClean="0"/>
              <a:t>Thinking </a:t>
            </a:r>
            <a:r>
              <a:rPr lang="en-US" dirty="0"/>
              <a:t>about everyday events in terms of graphs and tables of </a:t>
            </a:r>
            <a:r>
              <a:rPr lang="en-US" dirty="0" smtClean="0"/>
              <a:t>numbers. </a:t>
            </a:r>
            <a:r>
              <a:rPr lang="en-US" i="1" dirty="0" smtClean="0"/>
              <a:t>Economic</a:t>
            </a:r>
            <a:r>
              <a:rPr lang="en-US" dirty="0" smtClean="0"/>
              <a:t> </a:t>
            </a:r>
            <a:r>
              <a:rPr lang="en-US" i="1" dirty="0"/>
              <a:t>modes</a:t>
            </a:r>
            <a:r>
              <a:rPr lang="en-US" dirty="0"/>
              <a:t> in general and the </a:t>
            </a:r>
            <a:r>
              <a:rPr lang="en-US" i="1" dirty="0"/>
              <a:t>PPF model</a:t>
            </a:r>
            <a:r>
              <a:rPr lang="en-US" dirty="0"/>
              <a:t> in particular by using the model to describe the tradeoff between studying and a social life faced every day by each student.</a:t>
            </a:r>
            <a:endParaRPr lang="en-US" b="1" i="1" dirty="0"/>
          </a:p>
          <a:p>
            <a:pPr>
              <a:lnSpc>
                <a:spcPct val="90000"/>
              </a:lnSpc>
            </a:pPr>
            <a:r>
              <a:rPr lang="en-US" b="1" i="1" dirty="0"/>
              <a:t>Why do some of the brightest students not get a 4.0 GPA?</a:t>
            </a:r>
            <a:r>
              <a:rPr lang="en-US" dirty="0"/>
              <a:t> After sleeping, attending classes, and performing the mundane tasks of life, a student has 8 hours a day available for study and recreation. If the student spends all 8 hours studying, he/she will get a 4.0 GPA. But each hour of recreation lowers the GPA.</a:t>
            </a:r>
            <a:endParaRPr lang="en-US" b="1" i="1" dirty="0"/>
          </a:p>
          <a:p>
            <a:pPr>
              <a:lnSpc>
                <a:spcPct val="90000"/>
              </a:lnSpc>
            </a:pPr>
            <a:r>
              <a:rPr lang="en-US" b="1" i="1" dirty="0"/>
              <a:t>The Economics of Campus Life 101.</a:t>
            </a:r>
            <a:r>
              <a:rPr lang="en-US" dirty="0"/>
              <a:t> First, assume a constant opportunity cost of recreation equal to a 0.333 drop in the GPA for each hour spent not studying. The highest GPA possible is 4.0, the lowest is 1.333, and the negatively sloped </a:t>
            </a:r>
            <a:r>
              <a:rPr lang="en-US" i="1" dirty="0"/>
              <a:t>PPF</a:t>
            </a:r>
            <a:r>
              <a:rPr lang="en-US" dirty="0"/>
              <a:t> curve is a straight line. </a:t>
            </a:r>
            <a:r>
              <a:rPr lang="en-US" dirty="0" smtClean="0"/>
              <a:t>Draw </a:t>
            </a:r>
            <a:r>
              <a:rPr lang="en-US" dirty="0"/>
              <a:t>the graph based on </a:t>
            </a:r>
            <a:r>
              <a:rPr lang="en-US" dirty="0" smtClean="0"/>
              <a:t>the </a:t>
            </a:r>
            <a:r>
              <a:rPr lang="en-US" dirty="0"/>
              <a:t>description. </a:t>
            </a:r>
            <a:r>
              <a:rPr lang="en-US" dirty="0" smtClean="0"/>
              <a:t>Interpret </a:t>
            </a:r>
            <a:r>
              <a:rPr lang="en-US" dirty="0"/>
              <a:t>the </a:t>
            </a:r>
            <a:r>
              <a:rPr lang="en-US" i="1" dirty="0"/>
              <a:t>PPF</a:t>
            </a:r>
            <a:r>
              <a:rPr lang="en-US" dirty="0"/>
              <a:t> graph: the </a:t>
            </a:r>
            <a:r>
              <a:rPr lang="en-US" i="1" dirty="0"/>
              <a:t>intercept points</a:t>
            </a:r>
            <a:r>
              <a:rPr lang="en-US" dirty="0"/>
              <a:t> reveal the maximum GPA and the maximum recreation hours possible, and the </a:t>
            </a:r>
            <a:r>
              <a:rPr lang="en-US" i="1" dirty="0"/>
              <a:t>negative slope</a:t>
            </a:r>
            <a:r>
              <a:rPr lang="en-US" dirty="0"/>
              <a:t> quantifies the tradeoff the student faces. Points on the curve represent </a:t>
            </a:r>
            <a:r>
              <a:rPr lang="en-US" i="1" dirty="0"/>
              <a:t>production efficiency</a:t>
            </a:r>
            <a:r>
              <a:rPr lang="en-US" dirty="0"/>
              <a:t> and points inside the curve represent a misallocation of the student’s time where opportunities for increases in recreation and/or GPA points are wasted.</a:t>
            </a:r>
          </a:p>
          <a:p>
            <a:pPr>
              <a:lnSpc>
                <a:spcPct val="90000"/>
              </a:lnSpc>
            </a:pPr>
            <a:r>
              <a:rPr lang="en-US" dirty="0"/>
              <a:t>Then show that the opportunity cost of each additional hour of recreation (lost GPA points) is </a:t>
            </a:r>
            <a:r>
              <a:rPr lang="en-US" i="1" dirty="0"/>
              <a:t>constant</a:t>
            </a:r>
            <a:r>
              <a:rPr lang="en-US" dirty="0"/>
              <a:t>. </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578" name="Rectangle 2"/>
          <p:cNvSpPr>
            <a:spLocks noGrp="1" noRot="1" noChangeAspect="1" noChangeArrowheads="1" noTextEdit="1"/>
          </p:cNvSpPr>
          <p:nvPr>
            <p:ph type="sldImg"/>
          </p:nvPr>
        </p:nvSpPr>
        <p:spPr>
          <a:ln/>
        </p:spPr>
      </p:sp>
      <p:sp>
        <p:nvSpPr>
          <p:cNvPr id="152579" name="Rectangle 3"/>
          <p:cNvSpPr>
            <a:spLocks noGrp="1" noChangeArrowheads="1"/>
          </p:cNvSpPr>
          <p:nvPr>
            <p:ph type="body" idx="1"/>
          </p:nvPr>
        </p:nvSpPr>
        <p:spPr/>
        <p:txBody>
          <a:bodyPr/>
          <a:lstStyle/>
          <a:p>
            <a:pPr>
              <a:lnSpc>
                <a:spcPct val="90000"/>
              </a:lnSpc>
            </a:pPr>
            <a:r>
              <a:rPr lang="en-US" dirty="0" smtClean="0"/>
              <a:t>Thinking </a:t>
            </a:r>
            <a:r>
              <a:rPr lang="en-US" dirty="0"/>
              <a:t>about everyday events in terms of graphs and tables of </a:t>
            </a:r>
            <a:r>
              <a:rPr lang="en-US" dirty="0" smtClean="0"/>
              <a:t>numbers. Economic </a:t>
            </a:r>
            <a:r>
              <a:rPr lang="en-US" i="1" dirty="0"/>
              <a:t>modes</a:t>
            </a:r>
            <a:r>
              <a:rPr lang="en-US" dirty="0"/>
              <a:t> in general and the </a:t>
            </a:r>
            <a:r>
              <a:rPr lang="en-US" i="1" dirty="0"/>
              <a:t>PPF model</a:t>
            </a:r>
            <a:r>
              <a:rPr lang="en-US" dirty="0"/>
              <a:t> in particular by using the model to describe the tradeoff between studying and a social life faced every day by each student.</a:t>
            </a:r>
            <a:endParaRPr lang="en-US" b="1" i="1" dirty="0"/>
          </a:p>
          <a:p>
            <a:pPr>
              <a:lnSpc>
                <a:spcPct val="90000"/>
              </a:lnSpc>
            </a:pPr>
            <a:r>
              <a:rPr lang="en-US" b="1" i="1" dirty="0"/>
              <a:t>Why do some of the brightest students not get a 4.0 GPA?</a:t>
            </a:r>
            <a:r>
              <a:rPr lang="en-US" dirty="0"/>
              <a:t> After sleeping, attending classes, and performing the mundane tasks of life, a student has 8 hours a day available for study and recreation. If the student spends all 8 hours studying, he/she will get a 4.0 GPA. But each hour of recreation lowers the GPA.</a:t>
            </a:r>
            <a:endParaRPr lang="en-US" b="1" i="1" dirty="0"/>
          </a:p>
          <a:p>
            <a:pPr>
              <a:lnSpc>
                <a:spcPct val="90000"/>
              </a:lnSpc>
            </a:pPr>
            <a:r>
              <a:rPr lang="en-US" b="1" i="1" dirty="0"/>
              <a:t>The Economics of Campus Life 101.</a:t>
            </a:r>
            <a:r>
              <a:rPr lang="en-US" dirty="0"/>
              <a:t> First, assume a constant opportunity cost of recreation equal to a 0.333 drop in the GPA for each hour spent not studying. The highest GPA possible is 4.0, the lowest is 1.333, and the negatively sloped </a:t>
            </a:r>
            <a:r>
              <a:rPr lang="en-US" i="1" dirty="0"/>
              <a:t>PPF</a:t>
            </a:r>
            <a:r>
              <a:rPr lang="en-US" dirty="0"/>
              <a:t> curve is a straight line. </a:t>
            </a:r>
            <a:r>
              <a:rPr lang="en-US" dirty="0" smtClean="0"/>
              <a:t>Draw </a:t>
            </a:r>
            <a:r>
              <a:rPr lang="en-US" dirty="0"/>
              <a:t>the graph based on </a:t>
            </a:r>
            <a:r>
              <a:rPr lang="en-US" dirty="0" smtClean="0"/>
              <a:t>the </a:t>
            </a:r>
            <a:r>
              <a:rPr lang="en-US" dirty="0"/>
              <a:t>description. </a:t>
            </a:r>
            <a:r>
              <a:rPr lang="en-US" dirty="0" smtClean="0"/>
              <a:t>Interpret </a:t>
            </a:r>
            <a:r>
              <a:rPr lang="en-US" dirty="0"/>
              <a:t>the </a:t>
            </a:r>
            <a:r>
              <a:rPr lang="en-US" i="1" dirty="0"/>
              <a:t>PPF</a:t>
            </a:r>
            <a:r>
              <a:rPr lang="en-US" dirty="0"/>
              <a:t> graph: the </a:t>
            </a:r>
            <a:r>
              <a:rPr lang="en-US" i="1" dirty="0"/>
              <a:t>intercept points</a:t>
            </a:r>
            <a:r>
              <a:rPr lang="en-US" dirty="0"/>
              <a:t> reveal the maximum GPA and the maximum recreation hours possible, and the </a:t>
            </a:r>
            <a:r>
              <a:rPr lang="en-US" i="1" dirty="0"/>
              <a:t>negative slope</a:t>
            </a:r>
            <a:r>
              <a:rPr lang="en-US" dirty="0"/>
              <a:t> quantifies the tradeoff the student faces. Points on the curve represent </a:t>
            </a:r>
            <a:r>
              <a:rPr lang="en-US" i="1" dirty="0"/>
              <a:t>production efficiency</a:t>
            </a:r>
            <a:r>
              <a:rPr lang="en-US" dirty="0"/>
              <a:t> and points inside the curve represent a misallocation of the student’s time where opportunities for increases in recreation and/or GPA points are wasted.</a:t>
            </a:r>
          </a:p>
          <a:p>
            <a:pPr>
              <a:lnSpc>
                <a:spcPct val="90000"/>
              </a:lnSpc>
            </a:pPr>
            <a:r>
              <a:rPr lang="en-US" dirty="0"/>
              <a:t>Then show that the opportunity cost of each additional hour of recreation (lost GPA points) is </a:t>
            </a:r>
            <a:r>
              <a:rPr lang="en-US" i="1" dirty="0"/>
              <a:t>constant</a:t>
            </a:r>
            <a:r>
              <a:rPr lang="en-US" dirty="0"/>
              <a:t>. </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2130" name="Rectangle 2"/>
          <p:cNvSpPr>
            <a:spLocks noGrp="1" noRot="1" noChangeAspect="1" noChangeArrowheads="1" noTextEdit="1"/>
          </p:cNvSpPr>
          <p:nvPr>
            <p:ph type="sldImg"/>
          </p:nvPr>
        </p:nvSpPr>
        <p:spPr>
          <a:ln/>
        </p:spPr>
      </p:sp>
      <p:sp>
        <p:nvSpPr>
          <p:cNvPr id="432131"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4626" name="Rectangle 2"/>
          <p:cNvSpPr>
            <a:spLocks noGrp="1" noRot="1" noChangeAspect="1" noChangeArrowheads="1" noTextEdit="1"/>
          </p:cNvSpPr>
          <p:nvPr>
            <p:ph type="sldImg"/>
          </p:nvPr>
        </p:nvSpPr>
        <p:spPr>
          <a:ln/>
        </p:spPr>
      </p:sp>
      <p:sp>
        <p:nvSpPr>
          <p:cNvPr id="15462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5650" name="Rectangle 2"/>
          <p:cNvSpPr>
            <a:spLocks noGrp="1" noRot="1" noChangeAspect="1" noChangeArrowheads="1" noTextEdit="1"/>
          </p:cNvSpPr>
          <p:nvPr>
            <p:ph type="sldImg"/>
          </p:nvPr>
        </p:nvSpPr>
        <p:spPr>
          <a:ln/>
        </p:spPr>
      </p:sp>
      <p:sp>
        <p:nvSpPr>
          <p:cNvPr id="15565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Grp="1" noRot="1" noChangeAspect="1" noChangeArrowheads="1" noTextEdit="1"/>
          </p:cNvSpPr>
          <p:nvPr>
            <p:ph type="sldImg"/>
          </p:nvPr>
        </p:nvSpPr>
        <p:spPr>
          <a:ln/>
        </p:spPr>
      </p:sp>
      <p:sp>
        <p:nvSpPr>
          <p:cNvPr id="15769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Grp="1" noRot="1" noChangeAspect="1" noChangeArrowheads="1" noTextEdit="1"/>
          </p:cNvSpPr>
          <p:nvPr>
            <p:ph type="sldImg"/>
          </p:nvPr>
        </p:nvSpPr>
        <p:spPr>
          <a:ln/>
        </p:spPr>
      </p:sp>
      <p:sp>
        <p:nvSpPr>
          <p:cNvPr id="15872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Grp="1" noRot="1" noChangeAspect="1" noChangeArrowheads="1" noTextEdit="1"/>
          </p:cNvSpPr>
          <p:nvPr>
            <p:ph type="sldImg"/>
          </p:nvPr>
        </p:nvSpPr>
        <p:spPr>
          <a:ln/>
        </p:spPr>
      </p:sp>
      <p:sp>
        <p:nvSpPr>
          <p:cNvPr id="15974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Grp="1" noRot="1" noChangeAspect="1" noChangeArrowheads="1" noTextEdit="1"/>
          </p:cNvSpPr>
          <p:nvPr>
            <p:ph type="sldImg"/>
          </p:nvPr>
        </p:nvSpPr>
        <p:spPr>
          <a:ln/>
        </p:spPr>
      </p:sp>
      <p:sp>
        <p:nvSpPr>
          <p:cNvPr id="16077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Rot="1" noChangeAspect="1" noChangeArrowheads="1" noTextEdit="1"/>
          </p:cNvSpPr>
          <p:nvPr>
            <p:ph type="sldImg"/>
          </p:nvPr>
        </p:nvSpPr>
        <p:spPr>
          <a:ln/>
        </p:spPr>
      </p:sp>
      <p:sp>
        <p:nvSpPr>
          <p:cNvPr id="16179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Grp="1" noRot="1" noChangeAspect="1" noChangeArrowheads="1" noTextEdit="1"/>
          </p:cNvSpPr>
          <p:nvPr>
            <p:ph type="sldImg"/>
          </p:nvPr>
        </p:nvSpPr>
        <p:spPr>
          <a:ln/>
        </p:spPr>
      </p:sp>
      <p:sp>
        <p:nvSpPr>
          <p:cNvPr id="16589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4178" name="Rectangle 2"/>
          <p:cNvSpPr>
            <a:spLocks noGrp="1" noRot="1" noChangeAspect="1" noChangeArrowheads="1" noTextEdit="1"/>
          </p:cNvSpPr>
          <p:nvPr>
            <p:ph type="sldImg"/>
          </p:nvPr>
        </p:nvSpPr>
        <p:spPr>
          <a:ln/>
        </p:spPr>
      </p:sp>
      <p:sp>
        <p:nvSpPr>
          <p:cNvPr id="43417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6226" name="Rectangle 2"/>
          <p:cNvSpPr>
            <a:spLocks noGrp="1" noRot="1" noChangeAspect="1" noChangeArrowheads="1" noTextEdit="1"/>
          </p:cNvSpPr>
          <p:nvPr>
            <p:ph type="sldImg"/>
          </p:nvPr>
        </p:nvSpPr>
        <p:spPr>
          <a:ln/>
        </p:spPr>
      </p:sp>
      <p:sp>
        <p:nvSpPr>
          <p:cNvPr id="436227"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8274" name="Rectangle 2"/>
          <p:cNvSpPr>
            <a:spLocks noGrp="1" noRot="1" noChangeAspect="1" noChangeArrowheads="1" noTextEdit="1"/>
          </p:cNvSpPr>
          <p:nvPr>
            <p:ph type="sldImg"/>
          </p:nvPr>
        </p:nvSpPr>
        <p:spPr>
          <a:ln/>
        </p:spPr>
      </p:sp>
      <p:sp>
        <p:nvSpPr>
          <p:cNvPr id="438275" name="Rectangle 3"/>
          <p:cNvSpPr>
            <a:spLocks noGrp="1" noChangeArrowheads="1"/>
          </p:cNvSpPr>
          <p:nvPr>
            <p:ph type="body" idx="1"/>
          </p:nvPr>
        </p:nvSpPr>
        <p:spPr/>
        <p:txBody>
          <a:bodyPr/>
          <a:lstStyle/>
          <a:p>
            <a:r>
              <a:rPr lang="en-CA" dirty="0"/>
              <a:t>Students always wonder why </a:t>
            </a:r>
            <a:r>
              <a:rPr lang="en-CA" i="1" dirty="0"/>
              <a:t>MC</a:t>
            </a:r>
            <a:r>
              <a:rPr lang="en-CA" dirty="0"/>
              <a:t> passes through the middle point of the bars.</a:t>
            </a:r>
          </a:p>
          <a:p>
            <a:r>
              <a:rPr lang="en-CA" dirty="0"/>
              <a:t>The height of each bar shows the cost of an average pizza in each of the 1 million pizza blocks. Focus on the 3</a:t>
            </a:r>
            <a:r>
              <a:rPr lang="en-CA" baseline="30000" dirty="0"/>
              <a:t>rd</a:t>
            </a:r>
            <a:r>
              <a:rPr lang="en-CA" dirty="0"/>
              <a:t> 1 million pizzas. The opportunity cost of producing that 1 million pizzas is 3 million cans of cola. So in this range, the cost of an average pizza is 3 cans of cola. </a:t>
            </a:r>
          </a:p>
          <a:p>
            <a:r>
              <a:rPr lang="en-CA" dirty="0"/>
              <a:t>The dot indicates that 3 cans of cola is the cost of the average pizza, which over this range is the 2.5 millionth pizza. </a:t>
            </a:r>
          </a:p>
          <a:p>
            <a:endParaRPr lang="en-CA"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22" name="Rectangle 2"/>
          <p:cNvSpPr>
            <a:spLocks noGrp="1" noRot="1" noChangeAspect="1" noChangeArrowheads="1" noTextEdit="1"/>
          </p:cNvSpPr>
          <p:nvPr>
            <p:ph type="sldImg"/>
          </p:nvPr>
        </p:nvSpPr>
        <p:spPr>
          <a:ln/>
        </p:spPr>
      </p:sp>
      <p:sp>
        <p:nvSpPr>
          <p:cNvPr id="440323"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Grp="1" noRot="1" noChangeAspect="1" noChangeArrowheads="1" noTextEdit="1"/>
          </p:cNvSpPr>
          <p:nvPr>
            <p:ph type="sldImg"/>
          </p:nvPr>
        </p:nvSpPr>
        <p:spPr>
          <a:ln/>
        </p:spPr>
      </p:sp>
      <p:sp>
        <p:nvSpPr>
          <p:cNvPr id="16896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noRot="1" noChangeAspect="1" noChangeArrowheads="1" noTextEdit="1"/>
          </p:cNvSpPr>
          <p:nvPr>
            <p:ph type="sldImg"/>
          </p:nvPr>
        </p:nvSpPr>
        <p:spPr>
          <a:ln/>
        </p:spPr>
      </p:sp>
      <p:sp>
        <p:nvSpPr>
          <p:cNvPr id="16998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Grp="1" noRot="1" noChangeAspect="1" noChangeArrowheads="1" noTextEdit="1"/>
          </p:cNvSpPr>
          <p:nvPr>
            <p:ph type="sldImg"/>
          </p:nvPr>
        </p:nvSpPr>
        <p:spPr>
          <a:ln/>
        </p:spPr>
      </p:sp>
      <p:sp>
        <p:nvSpPr>
          <p:cNvPr id="17101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9474" name="Rectangle 2"/>
          <p:cNvSpPr>
            <a:spLocks noGrp="1" noRot="1" noChangeAspect="1" noChangeArrowheads="1" noTextEdit="1"/>
          </p:cNvSpPr>
          <p:nvPr>
            <p:ph type="sldImg"/>
          </p:nvPr>
        </p:nvSpPr>
        <p:spPr>
          <a:ln/>
        </p:spPr>
      </p:sp>
      <p:sp>
        <p:nvSpPr>
          <p:cNvPr id="489475"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4" name="Rectangle 2"/>
          <p:cNvSpPr>
            <a:spLocks noGrp="1" noRot="1" noChangeAspect="1" noChangeArrowheads="1" noTextEdit="1"/>
          </p:cNvSpPr>
          <p:nvPr>
            <p:ph type="sldImg"/>
          </p:nvPr>
        </p:nvSpPr>
        <p:spPr>
          <a:ln/>
        </p:spPr>
      </p:sp>
      <p:sp>
        <p:nvSpPr>
          <p:cNvPr id="17203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Grp="1" noRot="1" noChangeAspect="1" noChangeArrowheads="1" noTextEdit="1"/>
          </p:cNvSpPr>
          <p:nvPr>
            <p:ph type="sldImg"/>
          </p:nvPr>
        </p:nvSpPr>
        <p:spPr>
          <a:ln/>
        </p:spPr>
      </p:sp>
      <p:sp>
        <p:nvSpPr>
          <p:cNvPr id="17305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2370" name="Rectangle 2"/>
          <p:cNvSpPr>
            <a:spLocks noGrp="1" noRot="1" noChangeAspect="1" noChangeArrowheads="1" noTextEdit="1"/>
          </p:cNvSpPr>
          <p:nvPr>
            <p:ph type="sldImg"/>
          </p:nvPr>
        </p:nvSpPr>
        <p:spPr>
          <a:ln/>
        </p:spPr>
      </p:sp>
      <p:sp>
        <p:nvSpPr>
          <p:cNvPr id="44237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4418" name="Rectangle 2"/>
          <p:cNvSpPr>
            <a:spLocks noGrp="1" noRot="1" noChangeAspect="1" noChangeArrowheads="1" noTextEdit="1"/>
          </p:cNvSpPr>
          <p:nvPr>
            <p:ph type="sldImg"/>
          </p:nvPr>
        </p:nvSpPr>
        <p:spPr>
          <a:ln/>
        </p:spPr>
      </p:sp>
      <p:sp>
        <p:nvSpPr>
          <p:cNvPr id="444419"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6466" name="Rectangle 2"/>
          <p:cNvSpPr>
            <a:spLocks noGrp="1" noRot="1" noChangeAspect="1" noChangeArrowheads="1" noTextEdit="1"/>
          </p:cNvSpPr>
          <p:nvPr>
            <p:ph type="sldImg"/>
          </p:nvPr>
        </p:nvSpPr>
        <p:spPr>
          <a:ln/>
        </p:spPr>
      </p:sp>
      <p:sp>
        <p:nvSpPr>
          <p:cNvPr id="44646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8514" name="Rectangle 2"/>
          <p:cNvSpPr>
            <a:spLocks noGrp="1" noRot="1" noChangeAspect="1" noChangeArrowheads="1" noTextEdit="1"/>
          </p:cNvSpPr>
          <p:nvPr>
            <p:ph type="sldImg"/>
          </p:nvPr>
        </p:nvSpPr>
        <p:spPr>
          <a:ln/>
        </p:spPr>
      </p:sp>
      <p:sp>
        <p:nvSpPr>
          <p:cNvPr id="448515"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62" name="Rectangle 2"/>
          <p:cNvSpPr>
            <a:spLocks noGrp="1" noRot="1" noChangeAspect="1" noChangeArrowheads="1" noTextEdit="1"/>
          </p:cNvSpPr>
          <p:nvPr>
            <p:ph type="sldImg"/>
          </p:nvPr>
        </p:nvSpPr>
        <p:spPr>
          <a:ln/>
        </p:spPr>
      </p:sp>
      <p:sp>
        <p:nvSpPr>
          <p:cNvPr id="45056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2610" name="Rectangle 2"/>
          <p:cNvSpPr>
            <a:spLocks noGrp="1" noRot="1" noChangeAspect="1" noChangeArrowheads="1" noTextEdit="1"/>
          </p:cNvSpPr>
          <p:nvPr>
            <p:ph type="sldImg"/>
          </p:nvPr>
        </p:nvSpPr>
        <p:spPr>
          <a:ln/>
        </p:spPr>
      </p:sp>
      <p:sp>
        <p:nvSpPr>
          <p:cNvPr id="452611"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4658" name="Rectangle 2"/>
          <p:cNvSpPr>
            <a:spLocks noGrp="1" noRot="1" noChangeAspect="1" noChangeArrowheads="1" noTextEdit="1"/>
          </p:cNvSpPr>
          <p:nvPr>
            <p:ph type="sldImg"/>
          </p:nvPr>
        </p:nvSpPr>
        <p:spPr>
          <a:ln/>
        </p:spPr>
      </p:sp>
      <p:sp>
        <p:nvSpPr>
          <p:cNvPr id="45465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6706" name="Rectangle 2"/>
          <p:cNvSpPr>
            <a:spLocks noGrp="1" noRot="1" noChangeAspect="1" noChangeArrowheads="1" noTextEdit="1"/>
          </p:cNvSpPr>
          <p:nvPr>
            <p:ph type="sldImg"/>
          </p:nvPr>
        </p:nvSpPr>
        <p:spPr>
          <a:ln/>
        </p:spPr>
      </p:sp>
      <p:sp>
        <p:nvSpPr>
          <p:cNvPr id="456707"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8" name="Rectangle 2"/>
          <p:cNvSpPr>
            <a:spLocks noGrp="1" noRot="1" noChangeAspect="1" noChangeArrowheads="1" noTextEdit="1"/>
          </p:cNvSpPr>
          <p:nvPr>
            <p:ph type="sldImg"/>
          </p:nvPr>
        </p:nvSpPr>
        <p:spPr>
          <a:ln/>
        </p:spPr>
      </p:sp>
      <p:sp>
        <p:nvSpPr>
          <p:cNvPr id="178179" name="Rectangle 3"/>
          <p:cNvSpPr>
            <a:spLocks noGrp="1" noChangeArrowheads="1"/>
          </p:cNvSpPr>
          <p:nvPr>
            <p:ph type="body" idx="1"/>
          </p:nvPr>
        </p:nvSpPr>
        <p:spPr/>
        <p:txBody>
          <a:bodyPr/>
          <a:lstStyle/>
          <a:p>
            <a:r>
              <a:rPr lang="en-US" dirty="0" smtClean="0"/>
              <a:t>In </a:t>
            </a:r>
            <a:r>
              <a:rPr lang="en-US" dirty="0"/>
              <a:t>2006, income per person in the United States was about $100 a day. In 1806 it was about 70¢ a day, and if the past growth rate prevails for another 200 years, in 2206 it will be $14,000 a day. Emphasize the magic of compound growth. If they think that $14,000 a day is a big income, get them to do a ballpark estimate of the daily income of Bill Gates (about $20 </a:t>
            </a:r>
            <a:r>
              <a:rPr lang="en-US" i="1" dirty="0"/>
              <a:t>million</a:t>
            </a:r>
            <a:r>
              <a:rPr lang="en-US" dirty="0"/>
              <a:t>!) Encourage a discussion of why scarcity is still present even at these large incomes</a:t>
            </a:r>
            <a:r>
              <a:rPr lang="en-US" dirty="0" smtClean="0"/>
              <a:t>.</a:t>
            </a:r>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Rectangle 2"/>
          <p:cNvSpPr>
            <a:spLocks noGrp="1" noRot="1" noChangeAspect="1" noChangeArrowheads="1" noTextEdit="1"/>
          </p:cNvSpPr>
          <p:nvPr>
            <p:ph type="sldImg"/>
          </p:nvPr>
        </p:nvSpPr>
        <p:spPr>
          <a:ln/>
        </p:spPr>
      </p:sp>
      <p:sp>
        <p:nvSpPr>
          <p:cNvPr id="18739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Pg 84, Economics and the environment by Eban S. Goodstein</a:t>
            </a:r>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418" name="Rectangle 2"/>
          <p:cNvSpPr>
            <a:spLocks noGrp="1" noRot="1" noChangeAspect="1" noChangeArrowheads="1" noTextEdit="1"/>
          </p:cNvSpPr>
          <p:nvPr>
            <p:ph type="sldImg"/>
          </p:nvPr>
        </p:nvSpPr>
        <p:spPr>
          <a:ln/>
        </p:spPr>
      </p:sp>
      <p:sp>
        <p:nvSpPr>
          <p:cNvPr id="18841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1234" name="Rectangle 2"/>
          <p:cNvSpPr>
            <a:spLocks noGrp="1" noRot="1" noChangeAspect="1" noChangeArrowheads="1" noTextEdit="1"/>
          </p:cNvSpPr>
          <p:nvPr>
            <p:ph type="sldImg"/>
          </p:nvPr>
        </p:nvSpPr>
        <p:spPr>
          <a:ln/>
        </p:spPr>
      </p:sp>
      <p:sp>
        <p:nvSpPr>
          <p:cNvPr id="351235"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1490" name="Rectangle 2"/>
          <p:cNvSpPr>
            <a:spLocks noGrp="1" noRot="1" noChangeAspect="1" noChangeArrowheads="1" noTextEdit="1"/>
          </p:cNvSpPr>
          <p:nvPr>
            <p:ph type="sldImg"/>
          </p:nvPr>
        </p:nvSpPr>
        <p:spPr>
          <a:ln/>
        </p:spPr>
      </p:sp>
      <p:sp>
        <p:nvSpPr>
          <p:cNvPr id="191491" name="Rectangle 3"/>
          <p:cNvSpPr>
            <a:spLocks noGrp="1" noChangeArrowheads="1"/>
          </p:cNvSpPr>
          <p:nvPr>
            <p:ph type="body" idx="1"/>
          </p:nvPr>
        </p:nvSpPr>
        <p:spPr/>
        <p:txBody>
          <a:bodyPr/>
          <a:lstStyle/>
          <a:p>
            <a:pPr>
              <a:lnSpc>
                <a:spcPct val="90000"/>
              </a:lnSpc>
            </a:pPr>
            <a:r>
              <a:rPr lang="en-US" dirty="0"/>
              <a:t>The gain from trade is a real eye-opener for students. Their first reaction is one of skepticism. Convincing students of the power of trade to raise living standards and the costs of trade restriction is one of the most productive things we will ever do.</a:t>
            </a:r>
          </a:p>
          <a:p>
            <a:pPr>
              <a:lnSpc>
                <a:spcPct val="90000"/>
              </a:lnSpc>
            </a:pPr>
            <a:r>
              <a:rPr lang="en-US" dirty="0"/>
              <a:t>Here are some ideas to drive home the idea of comparative advantage:</a:t>
            </a:r>
            <a:endParaRPr lang="en-US" b="1" i="1" dirty="0"/>
          </a:p>
          <a:p>
            <a:pPr>
              <a:lnSpc>
                <a:spcPct val="90000"/>
              </a:lnSpc>
            </a:pPr>
            <a:r>
              <a:rPr lang="en-US" b="1" i="1" dirty="0"/>
              <a:t>Why didn’t Billy Sunday do his own typing?</a:t>
            </a:r>
            <a:r>
              <a:rPr lang="en-US" dirty="0"/>
              <a:t> Billy Sunday, an evangelist in the 1930s, was reputed to be the world’s fastest typist. Nonetheless, he employed a secretary who was a slower typist than he. Why? Because in one hour of preaching, Billy could raise several times the revenue that he could raise by typing for an hour. So Billy plays to his comparative advantage.</a:t>
            </a:r>
            <a:endParaRPr lang="en-US" b="1" i="1" dirty="0"/>
          </a:p>
          <a:p>
            <a:pPr>
              <a:lnSpc>
                <a:spcPct val="90000"/>
              </a:lnSpc>
            </a:pPr>
            <a:r>
              <a:rPr lang="en-US" b="1" i="1" dirty="0"/>
              <a:t>Why doesn’t Martha Stewart bake her own bread?</a:t>
            </a:r>
            <a:r>
              <a:rPr lang="en-US" dirty="0"/>
              <a:t> Martha Stewart is probably a better cook than most people, but she is an even better writer and TV performer on the subject of food. So Martha plays to her comparative advantage and writes about baking bread but buys her bread.</a:t>
            </a:r>
            <a:endParaRPr lang="en-US" b="1" i="1" dirty="0"/>
          </a:p>
          <a:p>
            <a:pPr>
              <a:lnSpc>
                <a:spcPct val="90000"/>
              </a:lnSpc>
            </a:pPr>
            <a:r>
              <a:rPr lang="en-US" b="1" i="1" dirty="0"/>
              <a:t>Why doesn’t Vinnie Jones play soccer?</a:t>
            </a:r>
            <a:r>
              <a:rPr lang="en-US" dirty="0"/>
              <a:t> Vinnie Jones is one of the world’s best soccer players (although now getting a bit old). But he stopped playing soccer and started making movies some years ago. Why? Because, as he once said, “You go to the bank more often when you’re in movies.” Vinnie’s comparative advantage turned out to be in acting.</a:t>
            </a:r>
          </a:p>
          <a:p>
            <a:pPr>
              <a:lnSpc>
                <a:spcPct val="90000"/>
              </a:lnSpc>
            </a:pPr>
            <a:r>
              <a:rPr lang="en-US" dirty="0"/>
              <a:t>The costs of trade restrictions need to be driven home. The 2002 steel tariff increase and the EU response is a good story to use.</a:t>
            </a: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a:ln/>
        </p:spPr>
      </p:sp>
      <p:sp>
        <p:nvSpPr>
          <p:cNvPr id="99331" name="Notes Placeholder 2"/>
          <p:cNvSpPr>
            <a:spLocks noGrp="1"/>
          </p:cNvSpPr>
          <p:nvPr>
            <p:ph type="body" idx="1"/>
          </p:nvPr>
        </p:nvSpPr>
        <p:spPr>
          <a:noFill/>
          <a:ln/>
        </p:spPr>
        <p:txBody>
          <a:bodyPr/>
          <a:lstStyle/>
          <a:p>
            <a:r>
              <a:rPr lang="en-CA" dirty="0" smtClean="0"/>
              <a:t>Source:http://internationalecon.com/Trade/Tch40/T40-0.php</a:t>
            </a:r>
          </a:p>
        </p:txBody>
      </p:sp>
      <p:sp>
        <p:nvSpPr>
          <p:cNvPr id="99332" name="Slide Number Placeholder 3"/>
          <p:cNvSpPr>
            <a:spLocks noGrp="1"/>
          </p:cNvSpPr>
          <p:nvPr>
            <p:ph type="sldNum" sz="quarter" idx="5"/>
          </p:nvPr>
        </p:nvSpPr>
        <p:spPr>
          <a:noFill/>
        </p:spPr>
        <p:txBody>
          <a:bodyPr/>
          <a:lstStyle/>
          <a:p>
            <a:fld id="{FF19E76D-7BA7-4591-8A74-D22FE99FCFC3}" type="slidenum">
              <a:rPr lang="en-US" smtClean="0"/>
              <a:pPr/>
              <a:t>46</a:t>
            </a:fld>
            <a:endParaRPr lang="en-US"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9010" name="Rectangle 2"/>
          <p:cNvSpPr>
            <a:spLocks noGrp="1" noRot="1" noChangeAspect="1" noChangeArrowheads="1" noTextEdit="1"/>
          </p:cNvSpPr>
          <p:nvPr>
            <p:ph type="sldImg"/>
          </p:nvPr>
        </p:nvSpPr>
        <p:spPr>
          <a:xfrm>
            <a:off x="465138" y="204788"/>
            <a:ext cx="5929312" cy="4446587"/>
          </a:xfrm>
          <a:ln/>
        </p:spPr>
      </p:sp>
      <p:sp>
        <p:nvSpPr>
          <p:cNvPr id="299011" name="Rectangle 3"/>
          <p:cNvSpPr>
            <a:spLocks noGrp="1" noChangeArrowheads="1"/>
          </p:cNvSpPr>
          <p:nvPr>
            <p:ph type="body" idx="1"/>
          </p:nvPr>
        </p:nvSpPr>
        <p:spPr>
          <a:xfrm>
            <a:off x="220663" y="4838700"/>
            <a:ext cx="6416675" cy="3481388"/>
          </a:xfrm>
        </p:spPr>
        <p:txBody>
          <a:bodyPr lIns="84527" tIns="42264" rIns="84527" bIns="42264"/>
          <a:lstStyle/>
          <a:p>
            <a:endParaRPr lang="en-US" altLang="en-US" sz="1600" noProof="1">
              <a:latin typeface="GillSans" pitchFamily="34"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Rot="1" noChangeAspect="1" noChangeArrowheads="1" noTextEdit="1"/>
          </p:cNvSpPr>
          <p:nvPr>
            <p:ph type="sldImg"/>
          </p:nvPr>
        </p:nvSpPr>
        <p:spPr>
          <a:xfrm>
            <a:off x="465138" y="204788"/>
            <a:ext cx="5929312" cy="4446587"/>
          </a:xfrm>
          <a:ln/>
        </p:spPr>
      </p:sp>
      <p:sp>
        <p:nvSpPr>
          <p:cNvPr id="301059" name="Rectangle 3"/>
          <p:cNvSpPr>
            <a:spLocks noGrp="1" noChangeArrowheads="1"/>
          </p:cNvSpPr>
          <p:nvPr>
            <p:ph type="body" idx="1"/>
          </p:nvPr>
        </p:nvSpPr>
        <p:spPr>
          <a:xfrm>
            <a:off x="220663" y="4838700"/>
            <a:ext cx="6416675" cy="3481388"/>
          </a:xfrm>
        </p:spPr>
        <p:txBody>
          <a:bodyPr lIns="84527" tIns="42264" rIns="84527" bIns="42264"/>
          <a:lstStyle/>
          <a:p>
            <a:endParaRPr lang="en-US" altLang="en-US" sz="1600" noProof="1">
              <a:latin typeface="GillSans" pitchFamily="34"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5154" name="Rectangle 2"/>
          <p:cNvSpPr>
            <a:spLocks noGrp="1" noRot="1" noChangeAspect="1" noChangeArrowheads="1" noTextEdit="1"/>
          </p:cNvSpPr>
          <p:nvPr>
            <p:ph type="sldImg"/>
          </p:nvPr>
        </p:nvSpPr>
        <p:spPr>
          <a:ln/>
        </p:spPr>
      </p:sp>
      <p:sp>
        <p:nvSpPr>
          <p:cNvPr id="305155" name="Rectangle 3"/>
          <p:cNvSpPr>
            <a:spLocks noGrp="1" noChangeArrowheads="1"/>
          </p:cNvSpPr>
          <p:nvPr>
            <p:ph type="body" idx="1"/>
          </p:nvPr>
        </p:nvSpPr>
        <p:spPr>
          <a:xfrm>
            <a:off x="914400" y="4343400"/>
            <a:ext cx="5029200" cy="4114800"/>
          </a:xfrm>
        </p:spPr>
        <p:txBody>
          <a:bodyPr/>
          <a:lstStyle/>
          <a:p>
            <a:endParaRPr lang="en-GB"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3570" name="Rectangle 2"/>
          <p:cNvSpPr>
            <a:spLocks noGrp="1" noRot="1" noChangeAspect="1" noChangeArrowheads="1" noTextEdit="1"/>
          </p:cNvSpPr>
          <p:nvPr>
            <p:ph type="sldImg"/>
          </p:nvPr>
        </p:nvSpPr>
        <p:spPr>
          <a:ln/>
        </p:spPr>
      </p:sp>
      <p:sp>
        <p:nvSpPr>
          <p:cNvPr id="493571" name="Rectangle 3"/>
          <p:cNvSpPr>
            <a:spLocks noGrp="1" noChangeArrowheads="1"/>
          </p:cNvSpPr>
          <p:nvPr>
            <p:ph type="body" idx="1"/>
          </p:nvPr>
        </p:nvSpPr>
        <p:spPr>
          <a:xfrm>
            <a:off x="914400" y="4343400"/>
            <a:ext cx="5029200" cy="4114800"/>
          </a:xfrm>
        </p:spPr>
        <p:txBody>
          <a:bodyPr/>
          <a:lstStyle/>
          <a:p>
            <a:endParaRPr lang="en-GB"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02" name="Rectangle 2"/>
          <p:cNvSpPr>
            <a:spLocks noGrp="1" noRot="1" noChangeAspect="1" noChangeArrowheads="1" noTextEdit="1"/>
          </p:cNvSpPr>
          <p:nvPr>
            <p:ph type="sldImg"/>
          </p:nvPr>
        </p:nvSpPr>
        <p:spPr>
          <a:ln/>
        </p:spPr>
      </p:sp>
      <p:sp>
        <p:nvSpPr>
          <p:cNvPr id="307203" name="Rectangle 3"/>
          <p:cNvSpPr>
            <a:spLocks noGrp="1" noChangeArrowheads="1"/>
          </p:cNvSpPr>
          <p:nvPr>
            <p:ph type="body" idx="1"/>
          </p:nvPr>
        </p:nvSpPr>
        <p:spPr>
          <a:xfrm>
            <a:off x="914400" y="4343400"/>
            <a:ext cx="5029200" cy="4114800"/>
          </a:xfrm>
        </p:spPr>
        <p:txBody>
          <a:bodyPr/>
          <a:lstStyle/>
          <a:p>
            <a:endParaRPr lang="en-GB"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3282" name="Rectangle 2"/>
          <p:cNvSpPr>
            <a:spLocks noGrp="1" noRot="1" noChangeAspect="1" noChangeArrowheads="1" noTextEdit="1"/>
          </p:cNvSpPr>
          <p:nvPr>
            <p:ph type="sldImg"/>
          </p:nvPr>
        </p:nvSpPr>
        <p:spPr>
          <a:ln/>
        </p:spPr>
      </p:sp>
      <p:sp>
        <p:nvSpPr>
          <p:cNvPr id="353283"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5618" name="Rectangle 2"/>
          <p:cNvSpPr>
            <a:spLocks noGrp="1" noRot="1" noChangeAspect="1" noChangeArrowheads="1" noTextEdit="1"/>
          </p:cNvSpPr>
          <p:nvPr>
            <p:ph type="sldImg"/>
          </p:nvPr>
        </p:nvSpPr>
        <p:spPr>
          <a:ln/>
        </p:spPr>
      </p:sp>
      <p:sp>
        <p:nvSpPr>
          <p:cNvPr id="495619"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4306" name="Rectangle 2"/>
          <p:cNvSpPr>
            <a:spLocks noGrp="1" noRot="1" noChangeAspect="1" noChangeArrowheads="1" noTextEdit="1"/>
          </p:cNvSpPr>
          <p:nvPr>
            <p:ph type="sldImg"/>
          </p:nvPr>
        </p:nvSpPr>
        <p:spPr>
          <a:ln/>
        </p:spPr>
      </p:sp>
      <p:sp>
        <p:nvSpPr>
          <p:cNvPr id="354307"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5330" name="Rectangle 2"/>
          <p:cNvSpPr>
            <a:spLocks noGrp="1" noRot="1" noChangeAspect="1" noChangeArrowheads="1" noTextEdit="1"/>
          </p:cNvSpPr>
          <p:nvPr>
            <p:ph type="sldImg"/>
          </p:nvPr>
        </p:nvSpPr>
        <p:spPr>
          <a:ln/>
        </p:spPr>
      </p:sp>
      <p:sp>
        <p:nvSpPr>
          <p:cNvPr id="355331"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2514" name="Rectangle 2"/>
          <p:cNvSpPr>
            <a:spLocks noGrp="1" noRot="1" noChangeAspect="1" noChangeArrowheads="1" noTextEdit="1"/>
          </p:cNvSpPr>
          <p:nvPr>
            <p:ph type="sldImg"/>
          </p:nvPr>
        </p:nvSpPr>
        <p:spPr>
          <a:ln/>
        </p:spPr>
      </p:sp>
      <p:sp>
        <p:nvSpPr>
          <p:cNvPr id="19251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7906" name="Rectangle 2"/>
          <p:cNvSpPr>
            <a:spLocks noGrp="1" noRot="1" noChangeAspect="1" noChangeArrowheads="1" noTextEdit="1"/>
          </p:cNvSpPr>
          <p:nvPr>
            <p:ph type="sldImg"/>
          </p:nvPr>
        </p:nvSpPr>
        <p:spPr>
          <a:ln/>
        </p:spPr>
      </p:sp>
      <p:sp>
        <p:nvSpPr>
          <p:cNvPr id="507907" name="Rectangle 3"/>
          <p:cNvSpPr>
            <a:spLocks noGrp="1" noChangeArrowheads="1"/>
          </p:cNvSpPr>
          <p:nvPr>
            <p:ph type="body" idx="1"/>
          </p:nvPr>
        </p:nvSpPr>
        <p:spPr/>
        <p:txBody>
          <a:bodyPr/>
          <a:lstStyle/>
          <a:p>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42" name="Rectangle 2"/>
          <p:cNvSpPr>
            <a:spLocks noGrp="1" noRot="1" noChangeAspect="1" noChangeArrowheads="1" noTextEdit="1"/>
          </p:cNvSpPr>
          <p:nvPr>
            <p:ph type="sldImg"/>
          </p:nvPr>
        </p:nvSpPr>
        <p:spPr>
          <a:ln/>
        </p:spPr>
      </p:sp>
      <p:sp>
        <p:nvSpPr>
          <p:cNvPr id="31744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Rot="1" noChangeAspect="1" noChangeArrowheads="1" noTextEdit="1"/>
          </p:cNvSpPr>
          <p:nvPr>
            <p:ph type="sldImg"/>
          </p:nvPr>
        </p:nvSpPr>
        <p:spPr>
          <a:ln/>
        </p:spPr>
      </p:sp>
      <p:sp>
        <p:nvSpPr>
          <p:cNvPr id="32153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9490" name="Rectangle 2"/>
          <p:cNvSpPr>
            <a:spLocks noGrp="1" noRot="1" noChangeAspect="1" noChangeArrowheads="1" noTextEdit="1"/>
          </p:cNvSpPr>
          <p:nvPr>
            <p:ph type="sldImg"/>
          </p:nvPr>
        </p:nvSpPr>
        <p:spPr>
          <a:ln/>
        </p:spPr>
      </p:sp>
      <p:sp>
        <p:nvSpPr>
          <p:cNvPr id="319491"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5634" name="Rectangle 2"/>
          <p:cNvSpPr>
            <a:spLocks noGrp="1" noRot="1" noChangeAspect="1" noChangeArrowheads="1" noTextEdit="1"/>
          </p:cNvSpPr>
          <p:nvPr>
            <p:ph type="sldImg"/>
          </p:nvPr>
        </p:nvSpPr>
        <p:spPr>
          <a:ln/>
        </p:spPr>
      </p:sp>
      <p:sp>
        <p:nvSpPr>
          <p:cNvPr id="325635"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3586" name="Rectangle 2"/>
          <p:cNvSpPr>
            <a:spLocks noGrp="1" noRot="1" noChangeAspect="1" noChangeArrowheads="1" noTextEdit="1"/>
          </p:cNvSpPr>
          <p:nvPr>
            <p:ph type="sldImg"/>
          </p:nvPr>
        </p:nvSpPr>
        <p:spPr>
          <a:ln/>
        </p:spPr>
      </p:sp>
      <p:sp>
        <p:nvSpPr>
          <p:cNvPr id="32358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82" name="Rectangle 2"/>
          <p:cNvSpPr>
            <a:spLocks noGrp="1" noRot="1" noChangeAspect="1" noChangeArrowheads="1" noTextEdit="1"/>
          </p:cNvSpPr>
          <p:nvPr>
            <p:ph type="sldImg"/>
          </p:nvPr>
        </p:nvSpPr>
        <p:spPr>
          <a:ln/>
        </p:spPr>
      </p:sp>
      <p:sp>
        <p:nvSpPr>
          <p:cNvPr id="327683"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706" name="Rectangle 2"/>
          <p:cNvSpPr>
            <a:spLocks noGrp="1" noRot="1" noChangeAspect="1" noChangeArrowheads="1" noTextEdit="1"/>
          </p:cNvSpPr>
          <p:nvPr>
            <p:ph type="sldImg"/>
          </p:nvPr>
        </p:nvSpPr>
        <p:spPr>
          <a:ln/>
        </p:spPr>
      </p:sp>
      <p:sp>
        <p:nvSpPr>
          <p:cNvPr id="200707"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US" dirty="0" smtClean="0"/>
              <a:t>Source: http://en.wikipedia.org/wiki/Free_trade</a:t>
            </a:r>
            <a:endParaRPr lang="en-US" dirty="0"/>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730" name="Rectangle 2"/>
          <p:cNvSpPr>
            <a:spLocks noGrp="1" noRot="1" noChangeAspect="1" noChangeArrowheads="1" noTextEdit="1"/>
          </p:cNvSpPr>
          <p:nvPr>
            <p:ph type="sldImg"/>
          </p:nvPr>
        </p:nvSpPr>
        <p:spPr>
          <a:ln/>
        </p:spPr>
      </p:sp>
      <p:sp>
        <p:nvSpPr>
          <p:cNvPr id="201731" name="Rectangle 3"/>
          <p:cNvSpPr>
            <a:spLocks noGrp="1" noChangeArrowheads="1"/>
          </p:cNvSpPr>
          <p:nvPr>
            <p:ph type="body" idx="1"/>
          </p:nvPr>
        </p:nvSpPr>
        <p:spPr/>
        <p:txBody>
          <a:bodyPr/>
          <a:lstStyle/>
          <a:p>
            <a:r>
              <a:rPr lang="en-US" dirty="0"/>
              <a:t>The point of this short section is to lay the groundwork for the next chapter on demand and supply. You can cover it fast or you can use it as a peg on which to hang a discussion of some of the big-picture of the underpinnings of our subject. Some examples follow:</a:t>
            </a:r>
            <a:endParaRPr lang="en-US" b="1" i="1" dirty="0"/>
          </a:p>
          <a:p>
            <a:r>
              <a:rPr lang="en-US" b="1" i="1" dirty="0"/>
              <a:t>The “Invisible Hand”: How self-interested individuals promote prosperity for all.</a:t>
            </a:r>
            <a:r>
              <a:rPr lang="en-US" dirty="0"/>
              <a:t> Explain that in economics, we take human nature as given (in contrast to political science, philosophy and some other fields) and assume that people are self-interested. Note if you wish that self-interest does not mean selfish.</a:t>
            </a:r>
          </a:p>
          <a:p>
            <a:r>
              <a:rPr lang="en-US" dirty="0"/>
              <a:t>If everyone is self-interested, how are people encouraged to specialize and exchange to promote prosperity for all? Building on the Tom and Nancy example in the chapter, you can explain how specialization and exchange achieves a higher standard of living that does self sufficiency. So self interest promotes specialization and exchange.</a:t>
            </a:r>
          </a:p>
          <a:p>
            <a:r>
              <a:rPr lang="en-US" dirty="0"/>
              <a:t>But for specialization and exchange to work, people must be able to trade. That is why property rights and markets are so crucial.</a:t>
            </a:r>
            <a:endParaRPr lang="en-US" b="1" i="1" dirty="0"/>
          </a:p>
          <a:p>
            <a:r>
              <a:rPr lang="en-US" b="1" i="1" dirty="0"/>
              <a:t>Property Rights and Markets: The key to promoting socially beneficial activity.</a:t>
            </a:r>
            <a:r>
              <a:rPr lang="en-US" dirty="0"/>
              <a:t> To reap the gains from specialization, people need access to markets in which voluntary exchange can take place. Markets work only if property rights are established and enforced.</a:t>
            </a: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1778" name="Rectangle 2"/>
          <p:cNvSpPr>
            <a:spLocks noGrp="1" noRot="1" noChangeAspect="1" noChangeArrowheads="1" noTextEdit="1"/>
          </p:cNvSpPr>
          <p:nvPr>
            <p:ph type="sldImg"/>
          </p:nvPr>
        </p:nvSpPr>
        <p:spPr>
          <a:ln/>
        </p:spPr>
      </p:sp>
      <p:sp>
        <p:nvSpPr>
          <p:cNvPr id="331779" name="Rectangle 3"/>
          <p:cNvSpPr>
            <a:spLocks noGrp="1" noChangeArrowheads="1"/>
          </p:cNvSpPr>
          <p:nvPr>
            <p:ph type="body" idx="1"/>
          </p:nvPr>
        </p:nvSpPr>
        <p:spPr/>
        <p:txBody>
          <a:bodyPr/>
          <a:lstStyle/>
          <a:p>
            <a:endParaRPr lang="en-CA" dirty="0"/>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7378" name="Rectangle 2"/>
          <p:cNvSpPr>
            <a:spLocks noGrp="1" noRot="1" noChangeAspect="1" noChangeArrowheads="1" noTextEdit="1"/>
          </p:cNvSpPr>
          <p:nvPr>
            <p:ph type="sldImg"/>
          </p:nvPr>
        </p:nvSpPr>
        <p:spPr>
          <a:ln/>
        </p:spPr>
      </p:sp>
      <p:sp>
        <p:nvSpPr>
          <p:cNvPr id="357379"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9426" name="Rectangle 2"/>
          <p:cNvSpPr>
            <a:spLocks noGrp="1" noRot="1" noChangeAspect="1" noChangeArrowheads="1" noTextEdit="1"/>
          </p:cNvSpPr>
          <p:nvPr>
            <p:ph type="sldImg"/>
          </p:nvPr>
        </p:nvSpPr>
        <p:spPr>
          <a:ln/>
        </p:spPr>
      </p:sp>
      <p:sp>
        <p:nvSpPr>
          <p:cNvPr id="359427" name="Rectangle 3"/>
          <p:cNvSpPr>
            <a:spLocks noGrp="1" noChangeArrowheads="1"/>
          </p:cNvSpPr>
          <p:nvPr>
            <p:ph type="body" idx="1"/>
          </p:nvPr>
        </p:nvSpPr>
        <p:spPr/>
        <p:txBody>
          <a:bodyPr/>
          <a:lstStyle/>
          <a:p>
            <a:endParaRPr lang="en-GB" dirty="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9954" name="Rectangle 2"/>
          <p:cNvSpPr>
            <a:spLocks noGrp="1" noRot="1" noChangeAspect="1" noChangeArrowheads="1" noTextEdit="1"/>
          </p:cNvSpPr>
          <p:nvPr>
            <p:ph type="sldImg"/>
          </p:nvPr>
        </p:nvSpPr>
        <p:spPr>
          <a:ln/>
        </p:spPr>
      </p:sp>
      <p:sp>
        <p:nvSpPr>
          <p:cNvPr id="509955" name="Rectangle 3"/>
          <p:cNvSpPr>
            <a:spLocks noGrp="1" noChangeArrowheads="1"/>
          </p:cNvSpPr>
          <p:nvPr>
            <p:ph type="body" idx="1"/>
          </p:nvPr>
        </p:nvSpPr>
        <p:spPr/>
        <p:txBody>
          <a:bodyPr/>
          <a:lstStyle/>
          <a:p>
            <a:endParaRPr lang="en-GB"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04800"/>
            <a:ext cx="2057400" cy="582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2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spd="med">
    <p:wipe dir="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wipe dir="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spd="med">
    <p:wipe dir="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wipe dir="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04800"/>
            <a:ext cx="2057400" cy="582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2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spd="med">
    <p:wipe dir="r"/>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wipe dir="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40386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spd="med">
    <p:wipe dir="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wipe dir="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04800"/>
            <a:ext cx="2057400" cy="582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2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spd="med">
    <p:wipe dir="r"/>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wipe dir="r"/>
  </p:transition>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18669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981200"/>
            <a:ext cx="1868488"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spd="med">
    <p:wipe dir="r"/>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wipe dir="r"/>
  </p:transition>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04800"/>
            <a:ext cx="2057400" cy="582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2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spd="med">
    <p:wipe dir="r"/>
  </p:transition>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wipe dir="r"/>
  </p:transition>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981200"/>
            <a:ext cx="1866900"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2476500" y="1981200"/>
            <a:ext cx="1868488" cy="4144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spd="med">
    <p:wipe dir="r"/>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wipe dir="r"/>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04800"/>
            <a:ext cx="2057400" cy="582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2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spd="med">
    <p:zoom/>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zoom/>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zoom/>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zoom/>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zoom/>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Tree>
  </p:cSld>
  <p:clrMapOvr>
    <a:masterClrMapping/>
  </p:clrMapOvr>
  <p:transition spd="med">
    <p:zoom/>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zoom/>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zoom/>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zoom/>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zoom/>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zoom/>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a:prstGeom prst="rect">
            <a:avLst/>
          </a:prstGeom>
        </p:spPr>
        <p:txBody>
          <a:bodyPr/>
          <a:lstStyle/>
          <a:p>
            <a:endParaRPr lang="en-US" dirty="0"/>
          </a:p>
        </p:txBody>
      </p:sp>
    </p:spTree>
  </p:cSld>
  <p:clrMapOvr>
    <a:masterClrMapping/>
  </p:clrMapOvr>
  <p:transition spd="med">
    <p:zoom/>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685800"/>
            <a:ext cx="2057400" cy="5440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85800"/>
            <a:ext cx="6019800" cy="5440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Tree>
  </p:cSld>
  <p:clrMapOvr>
    <a:masterClrMapping/>
  </p:clrMapOvr>
  <p:transition spd="med">
    <p:wipe dir="r"/>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Tree>
  </p:cSld>
  <p:clrMapOvr>
    <a:masterClrMapping/>
  </p:clrMapOvr>
  <p:transition spd="med">
    <p:wipe dir="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00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10100" y="1600200"/>
            <a:ext cx="40005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spd="med">
    <p:wipe dir="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cSld>
  <p:clrMapOvr>
    <a:masterClrMapping/>
  </p:clrMapOvr>
  <p:transition spd="med">
    <p:wipe dir="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Tree>
  </p:cSld>
  <p:clrMapOvr>
    <a:masterClrMapping/>
  </p:clrMapOvr>
  <p:transition spd="med">
    <p:wipe dir="r"/>
  </p:transition>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304800"/>
            <a:ext cx="2057400" cy="58213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304800"/>
            <a:ext cx="6019800" cy="58213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transition spd="med">
    <p:wipe dir="r"/>
  </p:transition>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vmlDrawing" Target="../drawings/vmlDrawing1.v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oleObject" Target="../embeddings/oleObject1.bin"/><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vmlDrawing" Target="../drawings/vmlDrawing2.v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oleObject" Target="../embeddings/oleObject2.bin"/></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vmlDrawing" Target="../drawings/vmlDrawing3.v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oleObject" Target="../embeddings/oleObject3.bin"/></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vmlDrawing" Target="../drawings/vmlDrawing4.v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5" Type="http://schemas.openxmlformats.org/officeDocument/2006/relationships/oleObject" Target="../embeddings/oleObject4.bin"/><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vmlDrawing" Target="../drawings/vmlDrawing5.v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oleObject" Target="../embeddings/oleObject5.bin"/></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theme" Target="../theme/theme6.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slideLayout" Target="../slideLayouts/slideLayout67.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3.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5.xml"/><Relationship Id="rId3" Type="http://schemas.openxmlformats.org/officeDocument/2006/relationships/slideLayout" Target="../slideLayouts/slideLayout70.xml"/><Relationship Id="rId7" Type="http://schemas.openxmlformats.org/officeDocument/2006/relationships/slideLayout" Target="../slideLayouts/slideLayout74.xml"/><Relationship Id="rId12" Type="http://schemas.openxmlformats.org/officeDocument/2006/relationships/theme" Target="../theme/theme7.xml"/><Relationship Id="rId2" Type="http://schemas.openxmlformats.org/officeDocument/2006/relationships/slideLayout" Target="../slideLayouts/slideLayout69.xml"/><Relationship Id="rId1" Type="http://schemas.openxmlformats.org/officeDocument/2006/relationships/slideLayout" Target="../slideLayouts/slideLayout68.xml"/><Relationship Id="rId6" Type="http://schemas.openxmlformats.org/officeDocument/2006/relationships/slideLayout" Target="../slideLayouts/slideLayout73.xml"/><Relationship Id="rId11" Type="http://schemas.openxmlformats.org/officeDocument/2006/relationships/slideLayout" Target="../slideLayouts/slideLayout78.xml"/><Relationship Id="rId5" Type="http://schemas.openxmlformats.org/officeDocument/2006/relationships/slideLayout" Target="../slideLayouts/slideLayout72.xml"/><Relationship Id="rId10" Type="http://schemas.openxmlformats.org/officeDocument/2006/relationships/slideLayout" Target="../slideLayouts/slideLayout77.xml"/><Relationship Id="rId4" Type="http://schemas.openxmlformats.org/officeDocument/2006/relationships/slideLayout" Target="../slideLayouts/slideLayout71.xml"/><Relationship Id="rId9" Type="http://schemas.openxmlformats.org/officeDocument/2006/relationships/slideLayout" Target="../slideLayouts/slideLayout76.xml"/></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6.xml"/><Relationship Id="rId13" Type="http://schemas.openxmlformats.org/officeDocument/2006/relationships/image" Target="../media/image4.png"/><Relationship Id="rId3" Type="http://schemas.openxmlformats.org/officeDocument/2006/relationships/slideLayout" Target="../slideLayouts/slideLayout81.xml"/><Relationship Id="rId7" Type="http://schemas.openxmlformats.org/officeDocument/2006/relationships/slideLayout" Target="../slideLayouts/slideLayout85.xml"/><Relationship Id="rId12" Type="http://schemas.openxmlformats.org/officeDocument/2006/relationships/theme" Target="../theme/theme8.xml"/><Relationship Id="rId2" Type="http://schemas.openxmlformats.org/officeDocument/2006/relationships/slideLayout" Target="../slideLayouts/slideLayout80.xml"/><Relationship Id="rId1" Type="http://schemas.openxmlformats.org/officeDocument/2006/relationships/slideLayout" Target="../slideLayouts/slideLayout79.xml"/><Relationship Id="rId6" Type="http://schemas.openxmlformats.org/officeDocument/2006/relationships/slideLayout" Target="../slideLayouts/slideLayout84.xml"/><Relationship Id="rId11" Type="http://schemas.openxmlformats.org/officeDocument/2006/relationships/slideLayout" Target="../slideLayouts/slideLayout89.xml"/><Relationship Id="rId5" Type="http://schemas.openxmlformats.org/officeDocument/2006/relationships/slideLayout" Target="../slideLayouts/slideLayout83.xml"/><Relationship Id="rId10" Type="http://schemas.openxmlformats.org/officeDocument/2006/relationships/slideLayout" Target="../slideLayouts/slideLayout88.xml"/><Relationship Id="rId4" Type="http://schemas.openxmlformats.org/officeDocument/2006/relationships/slideLayout" Target="../slideLayouts/slideLayout82.xml"/><Relationship Id="rId9" Type="http://schemas.openxmlformats.org/officeDocument/2006/relationships/slideLayout" Target="../slideLayouts/slideLayout87.xml"/></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theme" Target="../theme/theme9.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slideLayout" Target="../slideLayouts/slideLayout101.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5" Type="http://schemas.openxmlformats.org/officeDocument/2006/relationships/oleObject" Target="../embeddings/oleObject6.bin"/><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 Id="rId14" Type="http://schemas.openxmlformats.org/officeDocument/2006/relationships/vmlDrawing" Target="../drawings/vmlDrawing6.v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44042" name="Picture 10" descr="but2">
            <a:hlinkClick r:id="" action="ppaction://hlinkshowjump?jump=nextslide" tooltip="Expand figure"/>
          </p:cNvPr>
          <p:cNvPicPr>
            <a:picLocks noChangeAspect="1" noChangeArrowheads="1"/>
          </p:cNvPicPr>
          <p:nvPr/>
        </p:nvPicPr>
        <p:blipFill>
          <a:blip r:embed="rId14" cstate="print"/>
          <a:srcRect/>
          <a:stretch>
            <a:fillRect/>
          </a:stretch>
        </p:blipFill>
        <p:spPr bwMode="auto">
          <a:xfrm>
            <a:off x="8458200" y="942975"/>
            <a:ext cx="581025" cy="581025"/>
          </a:xfrm>
          <a:prstGeom prst="rect">
            <a:avLst/>
          </a:prstGeom>
          <a:noFill/>
        </p:spPr>
      </p:pic>
      <p:sp>
        <p:nvSpPr>
          <p:cNvPr id="44044" name="Rectangle 12"/>
          <p:cNvSpPr>
            <a:spLocks noGrp="1" noChangeArrowheads="1"/>
          </p:cNvSpPr>
          <p:nvPr>
            <p:ph type="title"/>
          </p:nvPr>
        </p:nvSpPr>
        <p:spPr bwMode="auto">
          <a:xfrm>
            <a:off x="990600" y="304800"/>
            <a:ext cx="7696200" cy="15541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 and text style</a:t>
            </a:r>
          </a:p>
        </p:txBody>
      </p:sp>
      <p:sp>
        <p:nvSpPr>
          <p:cNvPr id="44045" name="Rectangle 13"/>
          <p:cNvSpPr>
            <a:spLocks noGrp="1" noChangeArrowheads="1"/>
          </p:cNvSpPr>
          <p:nvPr>
            <p:ph type="body" idx="1"/>
          </p:nvPr>
        </p:nvSpPr>
        <p:spPr bwMode="auto">
          <a:xfrm>
            <a:off x="457200" y="1981200"/>
            <a:ext cx="8229600" cy="4144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graphicFrame>
        <p:nvGraphicFramePr>
          <p:cNvPr id="44046" name="Object 14"/>
          <p:cNvGraphicFramePr>
            <a:graphicFrameLocks noChangeAspect="1"/>
          </p:cNvGraphicFramePr>
          <p:nvPr/>
        </p:nvGraphicFramePr>
        <p:xfrm>
          <a:off x="457200" y="685800"/>
          <a:ext cx="558800" cy="338138"/>
        </p:xfrm>
        <a:graphic>
          <a:graphicData uri="http://schemas.openxmlformats.org/presentationml/2006/ole">
            <p:oleObj spid="_x0000_s44055" name="Image" r:id="rId15" imgW="482710" imgH="291961" progId="">
              <p:embed/>
            </p:oleObj>
          </a:graphicData>
        </a:graphic>
      </p:graphicFrame>
    </p:spTree>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Lst>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4045">
                                            <p:txEl>
                                              <p:pRg st="0" end="0"/>
                                            </p:txEl>
                                          </p:spTgt>
                                        </p:tgtEl>
                                        <p:attrNameLst>
                                          <p:attrName>style.visibility</p:attrName>
                                        </p:attrNameLst>
                                      </p:cBhvr>
                                      <p:to>
                                        <p:strVal val="visible"/>
                                      </p:to>
                                    </p:set>
                                    <p:animEffect transition="in" filter="wipe(left)">
                                      <p:cBhvr>
                                        <p:cTn id="7" dur="1000"/>
                                        <p:tgtEl>
                                          <p:spTgt spid="4404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4045">
                                            <p:txEl>
                                              <p:pRg st="1" end="1"/>
                                            </p:txEl>
                                          </p:spTgt>
                                        </p:tgtEl>
                                        <p:attrNameLst>
                                          <p:attrName>style.visibility</p:attrName>
                                        </p:attrNameLst>
                                      </p:cBhvr>
                                      <p:to>
                                        <p:strVal val="visible"/>
                                      </p:to>
                                    </p:set>
                                    <p:animEffect transition="in" filter="wipe(left)">
                                      <p:cBhvr>
                                        <p:cTn id="12" dur="1000"/>
                                        <p:tgtEl>
                                          <p:spTgt spid="4404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4045">
                                            <p:txEl>
                                              <p:pRg st="2" end="2"/>
                                            </p:txEl>
                                          </p:spTgt>
                                        </p:tgtEl>
                                        <p:attrNameLst>
                                          <p:attrName>style.visibility</p:attrName>
                                        </p:attrNameLst>
                                      </p:cBhvr>
                                      <p:to>
                                        <p:strVal val="visible"/>
                                      </p:to>
                                    </p:set>
                                    <p:animEffect transition="in" filter="wipe(left)">
                                      <p:cBhvr>
                                        <p:cTn id="17" dur="1000"/>
                                        <p:tgtEl>
                                          <p:spTgt spid="4404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45" grpId="0" build="p" bldLvl="3">
        <p:tmplLst>
          <p:tmpl lvl="1">
            <p:tnLst>
              <p:par>
                <p:cTn presetID="22" presetClass="entr" presetSubtype="8" fill="hold" nodeType="clickEffect">
                  <p:stCondLst>
                    <p:cond delay="0"/>
                  </p:stCondLst>
                  <p:childTnLst>
                    <p:set>
                      <p:cBhvr>
                        <p:cTn dur="1" fill="hold">
                          <p:stCondLst>
                            <p:cond delay="0"/>
                          </p:stCondLst>
                        </p:cTn>
                        <p:tgtEl>
                          <p:spTgt spid="44045"/>
                        </p:tgtEl>
                        <p:attrNameLst>
                          <p:attrName>style.visibility</p:attrName>
                        </p:attrNameLst>
                      </p:cBhvr>
                      <p:to>
                        <p:strVal val="visible"/>
                      </p:to>
                    </p:set>
                    <p:animEffect transition="in" filter="wipe(left)">
                      <p:cBhvr>
                        <p:cTn dur="1000"/>
                        <p:tgtEl>
                          <p:spTgt spid="44045"/>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44045"/>
                        </p:tgtEl>
                        <p:attrNameLst>
                          <p:attrName>style.visibility</p:attrName>
                        </p:attrNameLst>
                      </p:cBhvr>
                      <p:to>
                        <p:strVal val="visible"/>
                      </p:to>
                    </p:set>
                    <p:animEffect transition="in" filter="wipe(left)">
                      <p:cBhvr>
                        <p:cTn dur="1000"/>
                        <p:tgtEl>
                          <p:spTgt spid="44045"/>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44045"/>
                        </p:tgtEl>
                        <p:attrNameLst>
                          <p:attrName>style.visibility</p:attrName>
                        </p:attrNameLst>
                      </p:cBhvr>
                      <p:to>
                        <p:strVal val="visible"/>
                      </p:to>
                    </p:set>
                    <p:animEffect transition="in" filter="wipe(left)">
                      <p:cBhvr>
                        <p:cTn dur="1000"/>
                        <p:tgtEl>
                          <p:spTgt spid="44045"/>
                        </p:tgtEl>
                      </p:cBhvr>
                    </p:animEffect>
                  </p:childTnLst>
                </p:cTn>
              </p:par>
            </p:tnLst>
          </p:tmpl>
        </p:tmplLst>
      </p:bldP>
    </p:bldLst>
  </p:timing>
  <p:hf hdr="0" ftr="0" dt="0"/>
  <p:txStyles>
    <p:titleStyle>
      <a:lvl1pPr algn="l" rtl="0" fontAlgn="base">
        <a:spcBef>
          <a:spcPct val="0"/>
        </a:spcBef>
        <a:spcAft>
          <a:spcPct val="0"/>
        </a:spcAft>
        <a:defRPr sz="3200" b="1">
          <a:solidFill>
            <a:srgbClr val="126723"/>
          </a:solidFill>
          <a:latin typeface="+mj-lt"/>
          <a:ea typeface="+mj-ea"/>
          <a:cs typeface="+mj-cs"/>
        </a:defRPr>
      </a:lvl1pPr>
      <a:lvl2pPr algn="l" rtl="0" fontAlgn="base">
        <a:spcBef>
          <a:spcPct val="0"/>
        </a:spcBef>
        <a:spcAft>
          <a:spcPct val="0"/>
        </a:spcAft>
        <a:defRPr sz="3200" b="1">
          <a:solidFill>
            <a:srgbClr val="126723"/>
          </a:solidFill>
          <a:latin typeface="Arial" charset="0"/>
        </a:defRPr>
      </a:lvl2pPr>
      <a:lvl3pPr algn="l" rtl="0" fontAlgn="base">
        <a:spcBef>
          <a:spcPct val="0"/>
        </a:spcBef>
        <a:spcAft>
          <a:spcPct val="0"/>
        </a:spcAft>
        <a:defRPr sz="3200" b="1">
          <a:solidFill>
            <a:srgbClr val="126723"/>
          </a:solidFill>
          <a:latin typeface="Arial" charset="0"/>
        </a:defRPr>
      </a:lvl3pPr>
      <a:lvl4pPr algn="l" rtl="0" fontAlgn="base">
        <a:spcBef>
          <a:spcPct val="0"/>
        </a:spcBef>
        <a:spcAft>
          <a:spcPct val="0"/>
        </a:spcAft>
        <a:defRPr sz="3200" b="1">
          <a:solidFill>
            <a:srgbClr val="126723"/>
          </a:solidFill>
          <a:latin typeface="Arial" charset="0"/>
        </a:defRPr>
      </a:lvl4pPr>
      <a:lvl5pPr algn="l" rtl="0" fontAlgn="base">
        <a:spcBef>
          <a:spcPct val="0"/>
        </a:spcBef>
        <a:spcAft>
          <a:spcPct val="0"/>
        </a:spcAft>
        <a:defRPr sz="3200" b="1">
          <a:solidFill>
            <a:srgbClr val="126723"/>
          </a:solidFill>
          <a:latin typeface="Arial" charset="0"/>
        </a:defRPr>
      </a:lvl5pPr>
      <a:lvl6pPr marL="457200" algn="l" rtl="0" fontAlgn="base">
        <a:spcBef>
          <a:spcPct val="0"/>
        </a:spcBef>
        <a:spcAft>
          <a:spcPct val="0"/>
        </a:spcAft>
        <a:defRPr sz="3200" b="1">
          <a:solidFill>
            <a:srgbClr val="126723"/>
          </a:solidFill>
          <a:latin typeface="Arial" charset="0"/>
        </a:defRPr>
      </a:lvl6pPr>
      <a:lvl7pPr marL="914400" algn="l" rtl="0" fontAlgn="base">
        <a:spcBef>
          <a:spcPct val="0"/>
        </a:spcBef>
        <a:spcAft>
          <a:spcPct val="0"/>
        </a:spcAft>
        <a:defRPr sz="3200" b="1">
          <a:solidFill>
            <a:srgbClr val="126723"/>
          </a:solidFill>
          <a:latin typeface="Arial" charset="0"/>
        </a:defRPr>
      </a:lvl7pPr>
      <a:lvl8pPr marL="1371600" algn="l" rtl="0" fontAlgn="base">
        <a:spcBef>
          <a:spcPct val="0"/>
        </a:spcBef>
        <a:spcAft>
          <a:spcPct val="0"/>
        </a:spcAft>
        <a:defRPr sz="3200" b="1">
          <a:solidFill>
            <a:srgbClr val="126723"/>
          </a:solidFill>
          <a:latin typeface="Arial" charset="0"/>
        </a:defRPr>
      </a:lvl8pPr>
      <a:lvl9pPr marL="1828800" algn="l" rtl="0" fontAlgn="base">
        <a:spcBef>
          <a:spcPct val="0"/>
        </a:spcBef>
        <a:spcAft>
          <a:spcPct val="0"/>
        </a:spcAft>
        <a:defRPr sz="3200" b="1">
          <a:solidFill>
            <a:srgbClr val="126723"/>
          </a:solidFill>
          <a:latin typeface="Arial" charset="0"/>
        </a:defRPr>
      </a:lvl9pPr>
    </p:titleStyle>
    <p:bodyStyle>
      <a:lvl1pPr algn="l" rtl="0" fontAlgn="base">
        <a:spcBef>
          <a:spcPct val="20000"/>
        </a:spcBef>
        <a:spcAft>
          <a:spcPct val="50000"/>
        </a:spcAft>
        <a:defRPr sz="2400" b="1">
          <a:solidFill>
            <a:srgbClr val="600033"/>
          </a:solidFill>
          <a:latin typeface="+mn-lt"/>
          <a:ea typeface="+mn-ea"/>
          <a:cs typeface="+mn-cs"/>
        </a:defRPr>
      </a:lvl1pPr>
      <a:lvl2pPr marL="114300" algn="l" rtl="0" fontAlgn="base">
        <a:spcBef>
          <a:spcPct val="20000"/>
        </a:spcBef>
        <a:spcAft>
          <a:spcPct val="50000"/>
        </a:spcAft>
        <a:buClr>
          <a:srgbClr val="FF0000"/>
        </a:buClr>
        <a:buFont typeface="Wingdings" pitchFamily="2" charset="2"/>
        <a:defRPr sz="2400">
          <a:solidFill>
            <a:schemeClr val="tx1"/>
          </a:solidFill>
          <a:latin typeface="+mn-lt"/>
        </a:defRPr>
      </a:lvl2pPr>
      <a:lvl3pPr marL="342900" algn="l" rtl="0" fontAlgn="base">
        <a:spcBef>
          <a:spcPct val="20000"/>
        </a:spcBef>
        <a:spcAft>
          <a:spcPct val="50000"/>
        </a:spcAft>
        <a:buChar char="•"/>
        <a:defRPr sz="2400">
          <a:solidFill>
            <a:schemeClr val="tx1"/>
          </a:solidFill>
          <a:latin typeface="+mn-lt"/>
        </a:defRPr>
      </a:lvl3pPr>
      <a:lvl4pPr marL="571500" algn="l" rtl="0" fontAlgn="base">
        <a:spcBef>
          <a:spcPct val="20000"/>
        </a:spcBef>
        <a:spcAft>
          <a:spcPct val="0"/>
        </a:spcAft>
        <a:buChar char="–"/>
        <a:defRPr sz="2000">
          <a:solidFill>
            <a:schemeClr val="tx1"/>
          </a:solidFill>
          <a:latin typeface="Gill Sans MT" pitchFamily="34" charset="0"/>
        </a:defRPr>
      </a:lvl4pPr>
      <a:lvl5pPr marL="742950" algn="l" rtl="0" fontAlgn="base">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72396" name="Rectangle 12"/>
          <p:cNvSpPr>
            <a:spLocks noGrp="1" noChangeArrowheads="1"/>
          </p:cNvSpPr>
          <p:nvPr>
            <p:ph type="title"/>
          </p:nvPr>
        </p:nvSpPr>
        <p:spPr bwMode="auto">
          <a:xfrm>
            <a:off x="990600" y="304800"/>
            <a:ext cx="7696200" cy="15541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 and text style</a:t>
            </a:r>
          </a:p>
        </p:txBody>
      </p:sp>
      <p:sp>
        <p:nvSpPr>
          <p:cNvPr id="272397" name="Rectangle 13"/>
          <p:cNvSpPr>
            <a:spLocks noGrp="1" noChangeArrowheads="1"/>
          </p:cNvSpPr>
          <p:nvPr>
            <p:ph type="body" idx="1"/>
          </p:nvPr>
        </p:nvSpPr>
        <p:spPr bwMode="auto">
          <a:xfrm>
            <a:off x="457200" y="1981200"/>
            <a:ext cx="8229600" cy="4144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graphicFrame>
        <p:nvGraphicFramePr>
          <p:cNvPr id="272398" name="Object 14"/>
          <p:cNvGraphicFramePr>
            <a:graphicFrameLocks noChangeAspect="1"/>
          </p:cNvGraphicFramePr>
          <p:nvPr/>
        </p:nvGraphicFramePr>
        <p:xfrm>
          <a:off x="457200" y="685800"/>
          <a:ext cx="558800" cy="338138"/>
        </p:xfrm>
        <a:graphic>
          <a:graphicData uri="http://schemas.openxmlformats.org/presentationml/2006/ole">
            <p:oleObj spid="_x0000_s272407" name="Image" r:id="rId14" imgW="482710" imgH="291961" progId="">
              <p:embed/>
            </p:oleObj>
          </a:graphicData>
        </a:graphic>
      </p:graphicFrame>
    </p:spTree>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79" r:id="rId10"/>
    <p:sldLayoutId id="2147483680" r:id="rId11"/>
  </p:sldLayoutIdLst>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72397">
                                            <p:txEl>
                                              <p:pRg st="0" end="0"/>
                                            </p:txEl>
                                          </p:spTgt>
                                        </p:tgtEl>
                                        <p:attrNameLst>
                                          <p:attrName>style.visibility</p:attrName>
                                        </p:attrNameLst>
                                      </p:cBhvr>
                                      <p:to>
                                        <p:strVal val="visible"/>
                                      </p:to>
                                    </p:set>
                                    <p:animEffect transition="in" filter="wipe(left)">
                                      <p:cBhvr>
                                        <p:cTn id="7" dur="1000"/>
                                        <p:tgtEl>
                                          <p:spTgt spid="27239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72397">
                                            <p:txEl>
                                              <p:pRg st="1" end="1"/>
                                            </p:txEl>
                                          </p:spTgt>
                                        </p:tgtEl>
                                        <p:attrNameLst>
                                          <p:attrName>style.visibility</p:attrName>
                                        </p:attrNameLst>
                                      </p:cBhvr>
                                      <p:to>
                                        <p:strVal val="visible"/>
                                      </p:to>
                                    </p:set>
                                    <p:animEffect transition="in" filter="wipe(left)">
                                      <p:cBhvr>
                                        <p:cTn id="12" dur="1000"/>
                                        <p:tgtEl>
                                          <p:spTgt spid="27239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72397">
                                            <p:txEl>
                                              <p:pRg st="2" end="2"/>
                                            </p:txEl>
                                          </p:spTgt>
                                        </p:tgtEl>
                                        <p:attrNameLst>
                                          <p:attrName>style.visibility</p:attrName>
                                        </p:attrNameLst>
                                      </p:cBhvr>
                                      <p:to>
                                        <p:strVal val="visible"/>
                                      </p:to>
                                    </p:set>
                                    <p:animEffect transition="in" filter="wipe(left)">
                                      <p:cBhvr>
                                        <p:cTn id="17" dur="1000"/>
                                        <p:tgtEl>
                                          <p:spTgt spid="27239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2397" grpId="0" build="p" bldLvl="3">
        <p:tmplLst>
          <p:tmpl lvl="1">
            <p:tnLst>
              <p:par>
                <p:cTn presetID="22" presetClass="entr" presetSubtype="8" fill="hold" nodeType="clickEffect">
                  <p:stCondLst>
                    <p:cond delay="0"/>
                  </p:stCondLst>
                  <p:childTnLst>
                    <p:set>
                      <p:cBhvr>
                        <p:cTn dur="1" fill="hold">
                          <p:stCondLst>
                            <p:cond delay="0"/>
                          </p:stCondLst>
                        </p:cTn>
                        <p:tgtEl>
                          <p:spTgt spid="272397"/>
                        </p:tgtEl>
                        <p:attrNameLst>
                          <p:attrName>style.visibility</p:attrName>
                        </p:attrNameLst>
                      </p:cBhvr>
                      <p:to>
                        <p:strVal val="visible"/>
                      </p:to>
                    </p:set>
                    <p:animEffect transition="in" filter="wipe(left)">
                      <p:cBhvr>
                        <p:cTn dur="1000"/>
                        <p:tgtEl>
                          <p:spTgt spid="272397"/>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272397"/>
                        </p:tgtEl>
                        <p:attrNameLst>
                          <p:attrName>style.visibility</p:attrName>
                        </p:attrNameLst>
                      </p:cBhvr>
                      <p:to>
                        <p:strVal val="visible"/>
                      </p:to>
                    </p:set>
                    <p:animEffect transition="in" filter="wipe(left)">
                      <p:cBhvr>
                        <p:cTn dur="1000"/>
                        <p:tgtEl>
                          <p:spTgt spid="272397"/>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272397"/>
                        </p:tgtEl>
                        <p:attrNameLst>
                          <p:attrName>style.visibility</p:attrName>
                        </p:attrNameLst>
                      </p:cBhvr>
                      <p:to>
                        <p:strVal val="visible"/>
                      </p:to>
                    </p:set>
                    <p:animEffect transition="in" filter="wipe(left)">
                      <p:cBhvr>
                        <p:cTn dur="1000"/>
                        <p:tgtEl>
                          <p:spTgt spid="272397"/>
                        </p:tgtEl>
                      </p:cBhvr>
                    </p:animEffect>
                  </p:childTnLst>
                </p:cTn>
              </p:par>
            </p:tnLst>
          </p:tmpl>
        </p:tmplLst>
      </p:bldP>
    </p:bldLst>
  </p:timing>
  <p:hf hdr="0" ftr="0" dt="0"/>
  <p:txStyles>
    <p:titleStyle>
      <a:lvl1pPr algn="l" rtl="0" fontAlgn="base">
        <a:spcBef>
          <a:spcPct val="0"/>
        </a:spcBef>
        <a:spcAft>
          <a:spcPct val="0"/>
        </a:spcAft>
        <a:defRPr sz="3200" b="1">
          <a:solidFill>
            <a:srgbClr val="126723"/>
          </a:solidFill>
          <a:latin typeface="+mj-lt"/>
          <a:ea typeface="+mj-ea"/>
          <a:cs typeface="+mj-cs"/>
        </a:defRPr>
      </a:lvl1pPr>
      <a:lvl2pPr algn="l" rtl="0" fontAlgn="base">
        <a:spcBef>
          <a:spcPct val="0"/>
        </a:spcBef>
        <a:spcAft>
          <a:spcPct val="0"/>
        </a:spcAft>
        <a:defRPr sz="3200" b="1">
          <a:solidFill>
            <a:srgbClr val="126723"/>
          </a:solidFill>
          <a:latin typeface="Arial" charset="0"/>
        </a:defRPr>
      </a:lvl2pPr>
      <a:lvl3pPr algn="l" rtl="0" fontAlgn="base">
        <a:spcBef>
          <a:spcPct val="0"/>
        </a:spcBef>
        <a:spcAft>
          <a:spcPct val="0"/>
        </a:spcAft>
        <a:defRPr sz="3200" b="1">
          <a:solidFill>
            <a:srgbClr val="126723"/>
          </a:solidFill>
          <a:latin typeface="Arial" charset="0"/>
        </a:defRPr>
      </a:lvl3pPr>
      <a:lvl4pPr algn="l" rtl="0" fontAlgn="base">
        <a:spcBef>
          <a:spcPct val="0"/>
        </a:spcBef>
        <a:spcAft>
          <a:spcPct val="0"/>
        </a:spcAft>
        <a:defRPr sz="3200" b="1">
          <a:solidFill>
            <a:srgbClr val="126723"/>
          </a:solidFill>
          <a:latin typeface="Arial" charset="0"/>
        </a:defRPr>
      </a:lvl4pPr>
      <a:lvl5pPr algn="l" rtl="0" fontAlgn="base">
        <a:spcBef>
          <a:spcPct val="0"/>
        </a:spcBef>
        <a:spcAft>
          <a:spcPct val="0"/>
        </a:spcAft>
        <a:defRPr sz="3200" b="1">
          <a:solidFill>
            <a:srgbClr val="126723"/>
          </a:solidFill>
          <a:latin typeface="Arial" charset="0"/>
        </a:defRPr>
      </a:lvl5pPr>
      <a:lvl6pPr marL="457200" algn="l" rtl="0" fontAlgn="base">
        <a:spcBef>
          <a:spcPct val="0"/>
        </a:spcBef>
        <a:spcAft>
          <a:spcPct val="0"/>
        </a:spcAft>
        <a:defRPr sz="3200" b="1">
          <a:solidFill>
            <a:srgbClr val="126723"/>
          </a:solidFill>
          <a:latin typeface="Arial" charset="0"/>
        </a:defRPr>
      </a:lvl6pPr>
      <a:lvl7pPr marL="914400" algn="l" rtl="0" fontAlgn="base">
        <a:spcBef>
          <a:spcPct val="0"/>
        </a:spcBef>
        <a:spcAft>
          <a:spcPct val="0"/>
        </a:spcAft>
        <a:defRPr sz="3200" b="1">
          <a:solidFill>
            <a:srgbClr val="126723"/>
          </a:solidFill>
          <a:latin typeface="Arial" charset="0"/>
        </a:defRPr>
      </a:lvl7pPr>
      <a:lvl8pPr marL="1371600" algn="l" rtl="0" fontAlgn="base">
        <a:spcBef>
          <a:spcPct val="0"/>
        </a:spcBef>
        <a:spcAft>
          <a:spcPct val="0"/>
        </a:spcAft>
        <a:defRPr sz="3200" b="1">
          <a:solidFill>
            <a:srgbClr val="126723"/>
          </a:solidFill>
          <a:latin typeface="Arial" charset="0"/>
        </a:defRPr>
      </a:lvl8pPr>
      <a:lvl9pPr marL="1828800" algn="l" rtl="0" fontAlgn="base">
        <a:spcBef>
          <a:spcPct val="0"/>
        </a:spcBef>
        <a:spcAft>
          <a:spcPct val="0"/>
        </a:spcAft>
        <a:defRPr sz="3200" b="1">
          <a:solidFill>
            <a:srgbClr val="126723"/>
          </a:solidFill>
          <a:latin typeface="Arial" charset="0"/>
        </a:defRPr>
      </a:lvl9pPr>
    </p:titleStyle>
    <p:bodyStyle>
      <a:lvl1pPr algn="l" rtl="0" fontAlgn="base">
        <a:spcBef>
          <a:spcPct val="20000"/>
        </a:spcBef>
        <a:spcAft>
          <a:spcPct val="50000"/>
        </a:spcAft>
        <a:defRPr sz="2400" b="1">
          <a:solidFill>
            <a:srgbClr val="600033"/>
          </a:solidFill>
          <a:latin typeface="+mn-lt"/>
          <a:ea typeface="+mn-ea"/>
          <a:cs typeface="+mn-cs"/>
        </a:defRPr>
      </a:lvl1pPr>
      <a:lvl2pPr marL="114300" algn="l" rtl="0" fontAlgn="base">
        <a:spcBef>
          <a:spcPct val="20000"/>
        </a:spcBef>
        <a:spcAft>
          <a:spcPct val="50000"/>
        </a:spcAft>
        <a:buClr>
          <a:srgbClr val="FF0000"/>
        </a:buClr>
        <a:buFont typeface="Wingdings" pitchFamily="2" charset="2"/>
        <a:defRPr sz="2400">
          <a:solidFill>
            <a:schemeClr val="tx1"/>
          </a:solidFill>
          <a:latin typeface="+mn-lt"/>
        </a:defRPr>
      </a:lvl2pPr>
      <a:lvl3pPr marL="342900" algn="l" rtl="0" fontAlgn="base">
        <a:spcBef>
          <a:spcPct val="20000"/>
        </a:spcBef>
        <a:spcAft>
          <a:spcPct val="50000"/>
        </a:spcAft>
        <a:buChar char="•"/>
        <a:defRPr sz="2400">
          <a:solidFill>
            <a:schemeClr val="tx1"/>
          </a:solidFill>
          <a:latin typeface="+mn-lt"/>
        </a:defRPr>
      </a:lvl3pPr>
      <a:lvl4pPr marL="571500" algn="l" rtl="0" fontAlgn="base">
        <a:spcBef>
          <a:spcPct val="20000"/>
        </a:spcBef>
        <a:spcAft>
          <a:spcPct val="0"/>
        </a:spcAft>
        <a:buChar char="–"/>
        <a:defRPr sz="2000">
          <a:solidFill>
            <a:schemeClr val="tx1"/>
          </a:solidFill>
          <a:latin typeface="Gill Sans MT" pitchFamily="34" charset="0"/>
        </a:defRPr>
      </a:lvl4pPr>
      <a:lvl5pPr marL="742950" algn="l" rtl="0" fontAlgn="base">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5058" name="Rectangle 2"/>
          <p:cNvSpPr>
            <a:spLocks noGrp="1" noChangeArrowheads="1"/>
          </p:cNvSpPr>
          <p:nvPr>
            <p:ph type="title"/>
          </p:nvPr>
        </p:nvSpPr>
        <p:spPr bwMode="auto">
          <a:xfrm>
            <a:off x="990600" y="304800"/>
            <a:ext cx="7696200" cy="15541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 and text style</a:t>
            </a:r>
          </a:p>
        </p:txBody>
      </p:sp>
      <p:sp>
        <p:nvSpPr>
          <p:cNvPr id="45059" name="Rectangle 3"/>
          <p:cNvSpPr>
            <a:spLocks noGrp="1" noChangeArrowheads="1"/>
          </p:cNvSpPr>
          <p:nvPr>
            <p:ph type="body" idx="1"/>
          </p:nvPr>
        </p:nvSpPr>
        <p:spPr bwMode="auto">
          <a:xfrm>
            <a:off x="457200" y="1981200"/>
            <a:ext cx="8229600" cy="4144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graphicFrame>
        <p:nvGraphicFramePr>
          <p:cNvPr id="45067" name="Object 11"/>
          <p:cNvGraphicFramePr>
            <a:graphicFrameLocks noChangeAspect="1"/>
          </p:cNvGraphicFramePr>
          <p:nvPr/>
        </p:nvGraphicFramePr>
        <p:xfrm>
          <a:off x="457200" y="685800"/>
          <a:ext cx="558800" cy="338138"/>
        </p:xfrm>
        <a:graphic>
          <a:graphicData uri="http://schemas.openxmlformats.org/presentationml/2006/ole">
            <p:oleObj spid="_x0000_s45076" name="Image" r:id="rId14" imgW="482710" imgH="291961" progId="">
              <p:embed/>
            </p:oleObj>
          </a:graphicData>
        </a:graphic>
      </p:graphicFrame>
    </p:spTree>
  </p:cSld>
  <p:clrMap bg1="lt1" tx1="dk1" bg2="lt2" tx2="dk2" accent1="accent1" accent2="accent2" accent3="accent3" accent4="accent4" accent5="accent5" accent6="accent6" hlink="hlink" folHlink="folHlink"/>
  <p:sldLayoutIdLst>
    <p:sldLayoutId id="2147483681" r:id="rId1"/>
    <p:sldLayoutId id="2147483682" r:id="rId2"/>
    <p:sldLayoutId id="2147483683" r:id="rId3"/>
    <p:sldLayoutId id="2147483684" r:id="rId4"/>
    <p:sldLayoutId id="2147483685" r:id="rId5"/>
    <p:sldLayoutId id="2147483686" r:id="rId6"/>
    <p:sldLayoutId id="2147483687" r:id="rId7"/>
    <p:sldLayoutId id="2147483688" r:id="rId8"/>
    <p:sldLayoutId id="2147483689" r:id="rId9"/>
    <p:sldLayoutId id="2147483690" r:id="rId10"/>
    <p:sldLayoutId id="2147483691" r:id="rId11"/>
  </p:sldLayoutIdLst>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5059">
                                            <p:txEl>
                                              <p:pRg st="0" end="0"/>
                                            </p:txEl>
                                          </p:spTgt>
                                        </p:tgtEl>
                                        <p:attrNameLst>
                                          <p:attrName>style.visibility</p:attrName>
                                        </p:attrNameLst>
                                      </p:cBhvr>
                                      <p:to>
                                        <p:strVal val="visible"/>
                                      </p:to>
                                    </p:set>
                                    <p:animEffect transition="in" filter="wipe(left)">
                                      <p:cBhvr>
                                        <p:cTn id="7" dur="1000"/>
                                        <p:tgtEl>
                                          <p:spTgt spid="4505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5059">
                                            <p:txEl>
                                              <p:pRg st="1" end="1"/>
                                            </p:txEl>
                                          </p:spTgt>
                                        </p:tgtEl>
                                        <p:attrNameLst>
                                          <p:attrName>style.visibility</p:attrName>
                                        </p:attrNameLst>
                                      </p:cBhvr>
                                      <p:to>
                                        <p:strVal val="visible"/>
                                      </p:to>
                                    </p:set>
                                    <p:animEffect transition="in" filter="wipe(left)">
                                      <p:cBhvr>
                                        <p:cTn id="12" dur="1000"/>
                                        <p:tgtEl>
                                          <p:spTgt spid="4505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5059">
                                            <p:txEl>
                                              <p:pRg st="2" end="2"/>
                                            </p:txEl>
                                          </p:spTgt>
                                        </p:tgtEl>
                                        <p:attrNameLst>
                                          <p:attrName>style.visibility</p:attrName>
                                        </p:attrNameLst>
                                      </p:cBhvr>
                                      <p:to>
                                        <p:strVal val="visible"/>
                                      </p:to>
                                    </p:set>
                                    <p:animEffect transition="in" filter="wipe(left)">
                                      <p:cBhvr>
                                        <p:cTn id="17" dur="1000"/>
                                        <p:tgtEl>
                                          <p:spTgt spid="4505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59" grpId="0" build="p" bldLvl="3">
        <p:tmplLst>
          <p:tmpl lvl="1">
            <p:tnLst>
              <p:par>
                <p:cTn presetID="22" presetClass="entr" presetSubtype="8" fill="hold" nodeType="clickEffect">
                  <p:stCondLst>
                    <p:cond delay="0"/>
                  </p:stCondLst>
                  <p:childTnLst>
                    <p:set>
                      <p:cBhvr>
                        <p:cTn dur="1" fill="hold">
                          <p:stCondLst>
                            <p:cond delay="0"/>
                          </p:stCondLst>
                        </p:cTn>
                        <p:tgtEl>
                          <p:spTgt spid="45059"/>
                        </p:tgtEl>
                        <p:attrNameLst>
                          <p:attrName>style.visibility</p:attrName>
                        </p:attrNameLst>
                      </p:cBhvr>
                      <p:to>
                        <p:strVal val="visible"/>
                      </p:to>
                    </p:set>
                    <p:animEffect transition="in" filter="wipe(left)">
                      <p:cBhvr>
                        <p:cTn dur="1000"/>
                        <p:tgtEl>
                          <p:spTgt spid="45059"/>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45059"/>
                        </p:tgtEl>
                        <p:attrNameLst>
                          <p:attrName>style.visibility</p:attrName>
                        </p:attrNameLst>
                      </p:cBhvr>
                      <p:to>
                        <p:strVal val="visible"/>
                      </p:to>
                    </p:set>
                    <p:animEffect transition="in" filter="wipe(left)">
                      <p:cBhvr>
                        <p:cTn dur="1000"/>
                        <p:tgtEl>
                          <p:spTgt spid="45059"/>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45059"/>
                        </p:tgtEl>
                        <p:attrNameLst>
                          <p:attrName>style.visibility</p:attrName>
                        </p:attrNameLst>
                      </p:cBhvr>
                      <p:to>
                        <p:strVal val="visible"/>
                      </p:to>
                    </p:set>
                    <p:animEffect transition="in" filter="wipe(left)">
                      <p:cBhvr>
                        <p:cTn dur="1000"/>
                        <p:tgtEl>
                          <p:spTgt spid="45059"/>
                        </p:tgtEl>
                      </p:cBhvr>
                    </p:animEffect>
                  </p:childTnLst>
                </p:cTn>
              </p:par>
            </p:tnLst>
          </p:tmpl>
        </p:tmplLst>
      </p:bldP>
    </p:bldLst>
  </p:timing>
  <p:hf hdr="0" ftr="0" dt="0"/>
  <p:txStyles>
    <p:titleStyle>
      <a:lvl1pPr algn="l" rtl="0" fontAlgn="base">
        <a:spcBef>
          <a:spcPct val="0"/>
        </a:spcBef>
        <a:spcAft>
          <a:spcPct val="0"/>
        </a:spcAft>
        <a:defRPr sz="3200" b="1">
          <a:solidFill>
            <a:srgbClr val="126723"/>
          </a:solidFill>
          <a:latin typeface="+mj-lt"/>
          <a:ea typeface="+mj-ea"/>
          <a:cs typeface="+mj-cs"/>
        </a:defRPr>
      </a:lvl1pPr>
      <a:lvl2pPr algn="l" rtl="0" fontAlgn="base">
        <a:spcBef>
          <a:spcPct val="0"/>
        </a:spcBef>
        <a:spcAft>
          <a:spcPct val="0"/>
        </a:spcAft>
        <a:defRPr sz="3200" b="1">
          <a:solidFill>
            <a:srgbClr val="126723"/>
          </a:solidFill>
          <a:latin typeface="Arial" charset="0"/>
        </a:defRPr>
      </a:lvl2pPr>
      <a:lvl3pPr algn="l" rtl="0" fontAlgn="base">
        <a:spcBef>
          <a:spcPct val="0"/>
        </a:spcBef>
        <a:spcAft>
          <a:spcPct val="0"/>
        </a:spcAft>
        <a:defRPr sz="3200" b="1">
          <a:solidFill>
            <a:srgbClr val="126723"/>
          </a:solidFill>
          <a:latin typeface="Arial" charset="0"/>
        </a:defRPr>
      </a:lvl3pPr>
      <a:lvl4pPr algn="l" rtl="0" fontAlgn="base">
        <a:spcBef>
          <a:spcPct val="0"/>
        </a:spcBef>
        <a:spcAft>
          <a:spcPct val="0"/>
        </a:spcAft>
        <a:defRPr sz="3200" b="1">
          <a:solidFill>
            <a:srgbClr val="126723"/>
          </a:solidFill>
          <a:latin typeface="Arial" charset="0"/>
        </a:defRPr>
      </a:lvl4pPr>
      <a:lvl5pPr algn="l" rtl="0" fontAlgn="base">
        <a:spcBef>
          <a:spcPct val="0"/>
        </a:spcBef>
        <a:spcAft>
          <a:spcPct val="0"/>
        </a:spcAft>
        <a:defRPr sz="3200" b="1">
          <a:solidFill>
            <a:srgbClr val="126723"/>
          </a:solidFill>
          <a:latin typeface="Arial" charset="0"/>
        </a:defRPr>
      </a:lvl5pPr>
      <a:lvl6pPr marL="457200" algn="l" rtl="0" fontAlgn="base">
        <a:spcBef>
          <a:spcPct val="0"/>
        </a:spcBef>
        <a:spcAft>
          <a:spcPct val="0"/>
        </a:spcAft>
        <a:defRPr sz="3200" b="1">
          <a:solidFill>
            <a:srgbClr val="126723"/>
          </a:solidFill>
          <a:latin typeface="Arial" charset="0"/>
        </a:defRPr>
      </a:lvl6pPr>
      <a:lvl7pPr marL="914400" algn="l" rtl="0" fontAlgn="base">
        <a:spcBef>
          <a:spcPct val="0"/>
        </a:spcBef>
        <a:spcAft>
          <a:spcPct val="0"/>
        </a:spcAft>
        <a:defRPr sz="3200" b="1">
          <a:solidFill>
            <a:srgbClr val="126723"/>
          </a:solidFill>
          <a:latin typeface="Arial" charset="0"/>
        </a:defRPr>
      </a:lvl7pPr>
      <a:lvl8pPr marL="1371600" algn="l" rtl="0" fontAlgn="base">
        <a:spcBef>
          <a:spcPct val="0"/>
        </a:spcBef>
        <a:spcAft>
          <a:spcPct val="0"/>
        </a:spcAft>
        <a:defRPr sz="3200" b="1">
          <a:solidFill>
            <a:srgbClr val="126723"/>
          </a:solidFill>
          <a:latin typeface="Arial" charset="0"/>
        </a:defRPr>
      </a:lvl8pPr>
      <a:lvl9pPr marL="1828800" algn="l" rtl="0" fontAlgn="base">
        <a:spcBef>
          <a:spcPct val="0"/>
        </a:spcBef>
        <a:spcAft>
          <a:spcPct val="0"/>
        </a:spcAft>
        <a:defRPr sz="3200" b="1">
          <a:solidFill>
            <a:srgbClr val="126723"/>
          </a:solidFill>
          <a:latin typeface="Arial" charset="0"/>
        </a:defRPr>
      </a:lvl9pPr>
    </p:titleStyle>
    <p:bodyStyle>
      <a:lvl1pPr algn="l" rtl="0" fontAlgn="base">
        <a:spcBef>
          <a:spcPct val="20000"/>
        </a:spcBef>
        <a:spcAft>
          <a:spcPct val="50000"/>
        </a:spcAft>
        <a:defRPr sz="2400" b="1">
          <a:solidFill>
            <a:srgbClr val="600033"/>
          </a:solidFill>
          <a:latin typeface="+mn-lt"/>
          <a:ea typeface="+mn-ea"/>
          <a:cs typeface="+mn-cs"/>
        </a:defRPr>
      </a:lvl1pPr>
      <a:lvl2pPr marL="114300" algn="l" rtl="0" fontAlgn="base">
        <a:spcBef>
          <a:spcPct val="20000"/>
        </a:spcBef>
        <a:spcAft>
          <a:spcPct val="50000"/>
        </a:spcAft>
        <a:buClr>
          <a:srgbClr val="FF0000"/>
        </a:buClr>
        <a:buFont typeface="Wingdings" pitchFamily="2" charset="2"/>
        <a:defRPr sz="2400">
          <a:solidFill>
            <a:schemeClr val="tx1"/>
          </a:solidFill>
          <a:latin typeface="+mn-lt"/>
        </a:defRPr>
      </a:lvl2pPr>
      <a:lvl3pPr marL="342900" algn="l" rtl="0" fontAlgn="base">
        <a:spcBef>
          <a:spcPct val="20000"/>
        </a:spcBef>
        <a:spcAft>
          <a:spcPct val="50000"/>
        </a:spcAft>
        <a:buChar char="•"/>
        <a:defRPr sz="2400">
          <a:solidFill>
            <a:schemeClr val="tx1"/>
          </a:solidFill>
          <a:latin typeface="+mn-lt"/>
        </a:defRPr>
      </a:lvl3pPr>
      <a:lvl4pPr marL="571500" algn="l" rtl="0" fontAlgn="base">
        <a:spcBef>
          <a:spcPct val="20000"/>
        </a:spcBef>
        <a:spcAft>
          <a:spcPct val="0"/>
        </a:spcAft>
        <a:buChar char="–"/>
        <a:defRPr sz="2000">
          <a:solidFill>
            <a:schemeClr val="tx1"/>
          </a:solidFill>
          <a:latin typeface="Gill Sans MT" pitchFamily="34" charset="0"/>
        </a:defRPr>
      </a:lvl4pPr>
      <a:lvl5pPr marL="742950" algn="l" rtl="0" fontAlgn="base">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6082" name="Rectangle 2"/>
          <p:cNvSpPr>
            <a:spLocks noGrp="1" noChangeArrowheads="1"/>
          </p:cNvSpPr>
          <p:nvPr>
            <p:ph type="body" idx="1"/>
          </p:nvPr>
        </p:nvSpPr>
        <p:spPr bwMode="auto">
          <a:xfrm>
            <a:off x="457200" y="1981200"/>
            <a:ext cx="3887788" cy="4144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pic>
        <p:nvPicPr>
          <p:cNvPr id="46090" name="Picture 10" descr="but2">
            <a:hlinkClick r:id="" action="ppaction://hlinkshowjump?jump=nextslide" tooltip="Expand figure"/>
          </p:cNvPr>
          <p:cNvPicPr>
            <a:picLocks noChangeAspect="1" noChangeArrowheads="1"/>
          </p:cNvPicPr>
          <p:nvPr/>
        </p:nvPicPr>
        <p:blipFill>
          <a:blip r:embed="rId14" cstate="print"/>
          <a:srcRect/>
          <a:stretch>
            <a:fillRect/>
          </a:stretch>
        </p:blipFill>
        <p:spPr bwMode="auto">
          <a:xfrm>
            <a:off x="8458200" y="942975"/>
            <a:ext cx="581025" cy="581025"/>
          </a:xfrm>
          <a:prstGeom prst="rect">
            <a:avLst/>
          </a:prstGeom>
          <a:noFill/>
        </p:spPr>
      </p:pic>
      <p:sp>
        <p:nvSpPr>
          <p:cNvPr id="46094" name="Rectangle 14"/>
          <p:cNvSpPr>
            <a:spLocks noGrp="1" noChangeArrowheads="1"/>
          </p:cNvSpPr>
          <p:nvPr>
            <p:ph type="title"/>
          </p:nvPr>
        </p:nvSpPr>
        <p:spPr bwMode="auto">
          <a:xfrm>
            <a:off x="990600" y="304800"/>
            <a:ext cx="7696200" cy="15541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 and text style</a:t>
            </a:r>
          </a:p>
        </p:txBody>
      </p:sp>
      <p:graphicFrame>
        <p:nvGraphicFramePr>
          <p:cNvPr id="46095" name="Object 15"/>
          <p:cNvGraphicFramePr>
            <a:graphicFrameLocks noChangeAspect="1"/>
          </p:cNvGraphicFramePr>
          <p:nvPr/>
        </p:nvGraphicFramePr>
        <p:xfrm>
          <a:off x="457200" y="685800"/>
          <a:ext cx="558800" cy="338138"/>
        </p:xfrm>
        <a:graphic>
          <a:graphicData uri="http://schemas.openxmlformats.org/presentationml/2006/ole">
            <p:oleObj spid="_x0000_s46104" name="Image" r:id="rId15" imgW="482710" imgH="291961" progId="">
              <p:embed/>
            </p:oleObj>
          </a:graphicData>
        </a:graphic>
      </p:graphicFrame>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Lst>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6082">
                                            <p:txEl>
                                              <p:pRg st="0" end="0"/>
                                            </p:txEl>
                                          </p:spTgt>
                                        </p:tgtEl>
                                        <p:attrNameLst>
                                          <p:attrName>style.visibility</p:attrName>
                                        </p:attrNameLst>
                                      </p:cBhvr>
                                      <p:to>
                                        <p:strVal val="visible"/>
                                      </p:to>
                                    </p:set>
                                    <p:animEffect transition="in" filter="wipe(left)">
                                      <p:cBhvr>
                                        <p:cTn id="7" dur="1000"/>
                                        <p:tgtEl>
                                          <p:spTgt spid="4608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6082">
                                            <p:txEl>
                                              <p:pRg st="1" end="1"/>
                                            </p:txEl>
                                          </p:spTgt>
                                        </p:tgtEl>
                                        <p:attrNameLst>
                                          <p:attrName>style.visibility</p:attrName>
                                        </p:attrNameLst>
                                      </p:cBhvr>
                                      <p:to>
                                        <p:strVal val="visible"/>
                                      </p:to>
                                    </p:set>
                                    <p:animEffect transition="in" filter="wipe(left)">
                                      <p:cBhvr>
                                        <p:cTn id="12" dur="1000"/>
                                        <p:tgtEl>
                                          <p:spTgt spid="4608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6082">
                                            <p:txEl>
                                              <p:pRg st="2" end="2"/>
                                            </p:txEl>
                                          </p:spTgt>
                                        </p:tgtEl>
                                        <p:attrNameLst>
                                          <p:attrName>style.visibility</p:attrName>
                                        </p:attrNameLst>
                                      </p:cBhvr>
                                      <p:to>
                                        <p:strVal val="visible"/>
                                      </p:to>
                                    </p:set>
                                    <p:animEffect transition="in" filter="wipe(left)">
                                      <p:cBhvr>
                                        <p:cTn id="17" dur="1000"/>
                                        <p:tgtEl>
                                          <p:spTgt spid="4608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6082" grpId="0" build="p" bldLvl="3">
        <p:tmplLst>
          <p:tmpl lvl="1">
            <p:tnLst>
              <p:par>
                <p:cTn presetID="22" presetClass="entr" presetSubtype="8" fill="hold" nodeType="clickEffect">
                  <p:stCondLst>
                    <p:cond delay="0"/>
                  </p:stCondLst>
                  <p:childTnLst>
                    <p:set>
                      <p:cBhvr>
                        <p:cTn dur="1" fill="hold">
                          <p:stCondLst>
                            <p:cond delay="0"/>
                          </p:stCondLst>
                        </p:cTn>
                        <p:tgtEl>
                          <p:spTgt spid="46082"/>
                        </p:tgtEl>
                        <p:attrNameLst>
                          <p:attrName>style.visibility</p:attrName>
                        </p:attrNameLst>
                      </p:cBhvr>
                      <p:to>
                        <p:strVal val="visible"/>
                      </p:to>
                    </p:set>
                    <p:animEffect transition="in" filter="wipe(left)">
                      <p:cBhvr>
                        <p:cTn dur="1000"/>
                        <p:tgtEl>
                          <p:spTgt spid="46082"/>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46082"/>
                        </p:tgtEl>
                        <p:attrNameLst>
                          <p:attrName>style.visibility</p:attrName>
                        </p:attrNameLst>
                      </p:cBhvr>
                      <p:to>
                        <p:strVal val="visible"/>
                      </p:to>
                    </p:set>
                    <p:animEffect transition="in" filter="wipe(left)">
                      <p:cBhvr>
                        <p:cTn dur="1000"/>
                        <p:tgtEl>
                          <p:spTgt spid="46082"/>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46082"/>
                        </p:tgtEl>
                        <p:attrNameLst>
                          <p:attrName>style.visibility</p:attrName>
                        </p:attrNameLst>
                      </p:cBhvr>
                      <p:to>
                        <p:strVal val="visible"/>
                      </p:to>
                    </p:set>
                    <p:animEffect transition="in" filter="wipe(left)">
                      <p:cBhvr>
                        <p:cTn dur="1000"/>
                        <p:tgtEl>
                          <p:spTgt spid="46082"/>
                        </p:tgtEl>
                      </p:cBhvr>
                    </p:animEffect>
                  </p:childTnLst>
                </p:cTn>
              </p:par>
            </p:tnLst>
          </p:tmpl>
        </p:tmplLst>
      </p:bldP>
    </p:bldLst>
  </p:timing>
  <p:hf hdr="0" ftr="0" dt="0"/>
  <p:txStyles>
    <p:titleStyle>
      <a:lvl1pPr algn="l" rtl="0" fontAlgn="base">
        <a:spcBef>
          <a:spcPct val="0"/>
        </a:spcBef>
        <a:spcAft>
          <a:spcPct val="0"/>
        </a:spcAft>
        <a:defRPr sz="3200" b="1">
          <a:solidFill>
            <a:srgbClr val="126723"/>
          </a:solidFill>
          <a:latin typeface="+mj-lt"/>
          <a:ea typeface="+mj-ea"/>
          <a:cs typeface="+mj-cs"/>
        </a:defRPr>
      </a:lvl1pPr>
      <a:lvl2pPr algn="l" rtl="0" fontAlgn="base">
        <a:spcBef>
          <a:spcPct val="0"/>
        </a:spcBef>
        <a:spcAft>
          <a:spcPct val="0"/>
        </a:spcAft>
        <a:defRPr sz="3200" b="1">
          <a:solidFill>
            <a:srgbClr val="126723"/>
          </a:solidFill>
          <a:latin typeface="Arial" charset="0"/>
        </a:defRPr>
      </a:lvl2pPr>
      <a:lvl3pPr algn="l" rtl="0" fontAlgn="base">
        <a:spcBef>
          <a:spcPct val="0"/>
        </a:spcBef>
        <a:spcAft>
          <a:spcPct val="0"/>
        </a:spcAft>
        <a:defRPr sz="3200" b="1">
          <a:solidFill>
            <a:srgbClr val="126723"/>
          </a:solidFill>
          <a:latin typeface="Arial" charset="0"/>
        </a:defRPr>
      </a:lvl3pPr>
      <a:lvl4pPr algn="l" rtl="0" fontAlgn="base">
        <a:spcBef>
          <a:spcPct val="0"/>
        </a:spcBef>
        <a:spcAft>
          <a:spcPct val="0"/>
        </a:spcAft>
        <a:defRPr sz="3200" b="1">
          <a:solidFill>
            <a:srgbClr val="126723"/>
          </a:solidFill>
          <a:latin typeface="Arial" charset="0"/>
        </a:defRPr>
      </a:lvl4pPr>
      <a:lvl5pPr algn="l" rtl="0" fontAlgn="base">
        <a:spcBef>
          <a:spcPct val="0"/>
        </a:spcBef>
        <a:spcAft>
          <a:spcPct val="0"/>
        </a:spcAft>
        <a:defRPr sz="3200" b="1">
          <a:solidFill>
            <a:srgbClr val="126723"/>
          </a:solidFill>
          <a:latin typeface="Arial" charset="0"/>
        </a:defRPr>
      </a:lvl5pPr>
      <a:lvl6pPr marL="457200" algn="l" rtl="0" fontAlgn="base">
        <a:spcBef>
          <a:spcPct val="0"/>
        </a:spcBef>
        <a:spcAft>
          <a:spcPct val="0"/>
        </a:spcAft>
        <a:defRPr sz="3200" b="1">
          <a:solidFill>
            <a:srgbClr val="126723"/>
          </a:solidFill>
          <a:latin typeface="Arial" charset="0"/>
        </a:defRPr>
      </a:lvl6pPr>
      <a:lvl7pPr marL="914400" algn="l" rtl="0" fontAlgn="base">
        <a:spcBef>
          <a:spcPct val="0"/>
        </a:spcBef>
        <a:spcAft>
          <a:spcPct val="0"/>
        </a:spcAft>
        <a:defRPr sz="3200" b="1">
          <a:solidFill>
            <a:srgbClr val="126723"/>
          </a:solidFill>
          <a:latin typeface="Arial" charset="0"/>
        </a:defRPr>
      </a:lvl7pPr>
      <a:lvl8pPr marL="1371600" algn="l" rtl="0" fontAlgn="base">
        <a:spcBef>
          <a:spcPct val="0"/>
        </a:spcBef>
        <a:spcAft>
          <a:spcPct val="0"/>
        </a:spcAft>
        <a:defRPr sz="3200" b="1">
          <a:solidFill>
            <a:srgbClr val="126723"/>
          </a:solidFill>
          <a:latin typeface="Arial" charset="0"/>
        </a:defRPr>
      </a:lvl8pPr>
      <a:lvl9pPr marL="1828800" algn="l" rtl="0" fontAlgn="base">
        <a:spcBef>
          <a:spcPct val="0"/>
        </a:spcBef>
        <a:spcAft>
          <a:spcPct val="0"/>
        </a:spcAft>
        <a:defRPr sz="3200" b="1">
          <a:solidFill>
            <a:srgbClr val="126723"/>
          </a:solidFill>
          <a:latin typeface="Arial" charset="0"/>
        </a:defRPr>
      </a:lvl9pPr>
    </p:titleStyle>
    <p:bodyStyle>
      <a:lvl1pPr algn="l" rtl="0" fontAlgn="base">
        <a:spcBef>
          <a:spcPct val="20000"/>
        </a:spcBef>
        <a:spcAft>
          <a:spcPct val="50000"/>
        </a:spcAft>
        <a:defRPr sz="2400" b="1">
          <a:solidFill>
            <a:srgbClr val="600033"/>
          </a:solidFill>
          <a:latin typeface="+mn-lt"/>
          <a:ea typeface="+mn-ea"/>
          <a:cs typeface="+mn-cs"/>
        </a:defRPr>
      </a:lvl1pPr>
      <a:lvl2pPr marL="114300" algn="l" rtl="0" fontAlgn="base">
        <a:spcBef>
          <a:spcPct val="20000"/>
        </a:spcBef>
        <a:spcAft>
          <a:spcPct val="50000"/>
        </a:spcAft>
        <a:buClr>
          <a:srgbClr val="FF0000"/>
        </a:buClr>
        <a:buFont typeface="Wingdings" pitchFamily="2" charset="2"/>
        <a:defRPr sz="2400">
          <a:solidFill>
            <a:schemeClr val="tx1"/>
          </a:solidFill>
          <a:latin typeface="+mn-lt"/>
        </a:defRPr>
      </a:lvl2pPr>
      <a:lvl3pPr marL="342900" algn="l" rtl="0" fontAlgn="base">
        <a:spcBef>
          <a:spcPct val="20000"/>
        </a:spcBef>
        <a:spcAft>
          <a:spcPct val="50000"/>
        </a:spcAft>
        <a:buChar char="•"/>
        <a:defRPr sz="2400">
          <a:solidFill>
            <a:schemeClr val="tx1"/>
          </a:solidFill>
          <a:latin typeface="+mn-lt"/>
        </a:defRPr>
      </a:lvl3pPr>
      <a:lvl4pPr marL="571500" algn="l" rtl="0" fontAlgn="base">
        <a:spcBef>
          <a:spcPct val="20000"/>
        </a:spcBef>
        <a:spcAft>
          <a:spcPct val="0"/>
        </a:spcAft>
        <a:buChar char="–"/>
        <a:defRPr sz="2000">
          <a:solidFill>
            <a:schemeClr val="tx1"/>
          </a:solidFill>
          <a:latin typeface="Gill Sans MT" pitchFamily="34" charset="0"/>
        </a:defRPr>
      </a:lvl4pPr>
      <a:lvl5pPr marL="742950" algn="l" rtl="0" fontAlgn="base">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56002" name="Rectangle 2"/>
          <p:cNvSpPr>
            <a:spLocks noGrp="1" noChangeArrowheads="1"/>
          </p:cNvSpPr>
          <p:nvPr>
            <p:ph type="body" idx="1"/>
          </p:nvPr>
        </p:nvSpPr>
        <p:spPr bwMode="auto">
          <a:xfrm>
            <a:off x="457200" y="1981200"/>
            <a:ext cx="3887788" cy="4144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256014" name="Rectangle 14"/>
          <p:cNvSpPr>
            <a:spLocks noGrp="1" noChangeArrowheads="1"/>
          </p:cNvSpPr>
          <p:nvPr>
            <p:ph type="title"/>
          </p:nvPr>
        </p:nvSpPr>
        <p:spPr bwMode="auto">
          <a:xfrm>
            <a:off x="990600" y="304800"/>
            <a:ext cx="7696200" cy="15541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 and text style</a:t>
            </a:r>
          </a:p>
        </p:txBody>
      </p:sp>
      <p:graphicFrame>
        <p:nvGraphicFramePr>
          <p:cNvPr id="256015" name="Object 15"/>
          <p:cNvGraphicFramePr>
            <a:graphicFrameLocks noChangeAspect="1"/>
          </p:cNvGraphicFramePr>
          <p:nvPr/>
        </p:nvGraphicFramePr>
        <p:xfrm>
          <a:off x="457200" y="685800"/>
          <a:ext cx="558800" cy="338138"/>
        </p:xfrm>
        <a:graphic>
          <a:graphicData uri="http://schemas.openxmlformats.org/presentationml/2006/ole">
            <p:oleObj spid="_x0000_s256024" name="Image" r:id="rId14" imgW="482710" imgH="291961" progId="">
              <p:embed/>
            </p:oleObj>
          </a:graphicData>
        </a:graphic>
      </p:graphicFrame>
    </p:spTree>
  </p:cSld>
  <p:clrMap bg1="lt1" tx1="dk1" bg2="lt2" tx2="dk2" accent1="accent1" accent2="accent2" accent3="accent3" accent4="accent4" accent5="accent5" accent6="accent6" hlink="hlink" folHlink="folHlink"/>
  <p:sldLayoutIdLst>
    <p:sldLayoutId id="2147483703" r:id="rId1"/>
    <p:sldLayoutId id="2147483704" r:id="rId2"/>
    <p:sldLayoutId id="2147483705" r:id="rId3"/>
    <p:sldLayoutId id="2147483706" r:id="rId4"/>
    <p:sldLayoutId id="2147483707" r:id="rId5"/>
    <p:sldLayoutId id="2147483708" r:id="rId6"/>
    <p:sldLayoutId id="2147483709" r:id="rId7"/>
    <p:sldLayoutId id="2147483710" r:id="rId8"/>
    <p:sldLayoutId id="2147483711" r:id="rId9"/>
    <p:sldLayoutId id="2147483712" r:id="rId10"/>
    <p:sldLayoutId id="2147483713" r:id="rId11"/>
  </p:sldLayoutIdLst>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56002">
                                            <p:txEl>
                                              <p:pRg st="0" end="0"/>
                                            </p:txEl>
                                          </p:spTgt>
                                        </p:tgtEl>
                                        <p:attrNameLst>
                                          <p:attrName>style.visibility</p:attrName>
                                        </p:attrNameLst>
                                      </p:cBhvr>
                                      <p:to>
                                        <p:strVal val="visible"/>
                                      </p:to>
                                    </p:set>
                                    <p:animEffect transition="in" filter="wipe(left)">
                                      <p:cBhvr>
                                        <p:cTn id="7" dur="1000"/>
                                        <p:tgtEl>
                                          <p:spTgt spid="25600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56002">
                                            <p:txEl>
                                              <p:pRg st="1" end="1"/>
                                            </p:txEl>
                                          </p:spTgt>
                                        </p:tgtEl>
                                        <p:attrNameLst>
                                          <p:attrName>style.visibility</p:attrName>
                                        </p:attrNameLst>
                                      </p:cBhvr>
                                      <p:to>
                                        <p:strVal val="visible"/>
                                      </p:to>
                                    </p:set>
                                    <p:animEffect transition="in" filter="wipe(left)">
                                      <p:cBhvr>
                                        <p:cTn id="12" dur="1000"/>
                                        <p:tgtEl>
                                          <p:spTgt spid="25600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56002">
                                            <p:txEl>
                                              <p:pRg st="2" end="2"/>
                                            </p:txEl>
                                          </p:spTgt>
                                        </p:tgtEl>
                                        <p:attrNameLst>
                                          <p:attrName>style.visibility</p:attrName>
                                        </p:attrNameLst>
                                      </p:cBhvr>
                                      <p:to>
                                        <p:strVal val="visible"/>
                                      </p:to>
                                    </p:set>
                                    <p:animEffect transition="in" filter="wipe(left)">
                                      <p:cBhvr>
                                        <p:cTn id="17" dur="1000"/>
                                        <p:tgtEl>
                                          <p:spTgt spid="25600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002" grpId="0" build="p" bldLvl="3">
        <p:tmplLst>
          <p:tmpl lvl="1">
            <p:tnLst>
              <p:par>
                <p:cTn presetID="22" presetClass="entr" presetSubtype="8" fill="hold" nodeType="clickEffect">
                  <p:stCondLst>
                    <p:cond delay="0"/>
                  </p:stCondLst>
                  <p:childTnLst>
                    <p:set>
                      <p:cBhvr>
                        <p:cTn dur="1" fill="hold">
                          <p:stCondLst>
                            <p:cond delay="0"/>
                          </p:stCondLst>
                        </p:cTn>
                        <p:tgtEl>
                          <p:spTgt spid="256002"/>
                        </p:tgtEl>
                        <p:attrNameLst>
                          <p:attrName>style.visibility</p:attrName>
                        </p:attrNameLst>
                      </p:cBhvr>
                      <p:to>
                        <p:strVal val="visible"/>
                      </p:to>
                    </p:set>
                    <p:animEffect transition="in" filter="wipe(left)">
                      <p:cBhvr>
                        <p:cTn dur="1000"/>
                        <p:tgtEl>
                          <p:spTgt spid="256002"/>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256002"/>
                        </p:tgtEl>
                        <p:attrNameLst>
                          <p:attrName>style.visibility</p:attrName>
                        </p:attrNameLst>
                      </p:cBhvr>
                      <p:to>
                        <p:strVal val="visible"/>
                      </p:to>
                    </p:set>
                    <p:animEffect transition="in" filter="wipe(left)">
                      <p:cBhvr>
                        <p:cTn dur="1000"/>
                        <p:tgtEl>
                          <p:spTgt spid="256002"/>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256002"/>
                        </p:tgtEl>
                        <p:attrNameLst>
                          <p:attrName>style.visibility</p:attrName>
                        </p:attrNameLst>
                      </p:cBhvr>
                      <p:to>
                        <p:strVal val="visible"/>
                      </p:to>
                    </p:set>
                    <p:animEffect transition="in" filter="wipe(left)">
                      <p:cBhvr>
                        <p:cTn dur="1000"/>
                        <p:tgtEl>
                          <p:spTgt spid="256002"/>
                        </p:tgtEl>
                      </p:cBhvr>
                    </p:animEffect>
                  </p:childTnLst>
                </p:cTn>
              </p:par>
            </p:tnLst>
          </p:tmpl>
        </p:tmplLst>
      </p:bldP>
    </p:bldLst>
  </p:timing>
  <p:hf hdr="0" ftr="0" dt="0"/>
  <p:txStyles>
    <p:titleStyle>
      <a:lvl1pPr algn="l" rtl="0" fontAlgn="base">
        <a:spcBef>
          <a:spcPct val="0"/>
        </a:spcBef>
        <a:spcAft>
          <a:spcPct val="0"/>
        </a:spcAft>
        <a:defRPr sz="3200" b="1">
          <a:solidFill>
            <a:srgbClr val="126723"/>
          </a:solidFill>
          <a:latin typeface="+mj-lt"/>
          <a:ea typeface="+mj-ea"/>
          <a:cs typeface="+mj-cs"/>
        </a:defRPr>
      </a:lvl1pPr>
      <a:lvl2pPr algn="l" rtl="0" fontAlgn="base">
        <a:spcBef>
          <a:spcPct val="0"/>
        </a:spcBef>
        <a:spcAft>
          <a:spcPct val="0"/>
        </a:spcAft>
        <a:defRPr sz="3200" b="1">
          <a:solidFill>
            <a:srgbClr val="126723"/>
          </a:solidFill>
          <a:latin typeface="Arial" charset="0"/>
        </a:defRPr>
      </a:lvl2pPr>
      <a:lvl3pPr algn="l" rtl="0" fontAlgn="base">
        <a:spcBef>
          <a:spcPct val="0"/>
        </a:spcBef>
        <a:spcAft>
          <a:spcPct val="0"/>
        </a:spcAft>
        <a:defRPr sz="3200" b="1">
          <a:solidFill>
            <a:srgbClr val="126723"/>
          </a:solidFill>
          <a:latin typeface="Arial" charset="0"/>
        </a:defRPr>
      </a:lvl3pPr>
      <a:lvl4pPr algn="l" rtl="0" fontAlgn="base">
        <a:spcBef>
          <a:spcPct val="0"/>
        </a:spcBef>
        <a:spcAft>
          <a:spcPct val="0"/>
        </a:spcAft>
        <a:defRPr sz="3200" b="1">
          <a:solidFill>
            <a:srgbClr val="126723"/>
          </a:solidFill>
          <a:latin typeface="Arial" charset="0"/>
        </a:defRPr>
      </a:lvl4pPr>
      <a:lvl5pPr algn="l" rtl="0" fontAlgn="base">
        <a:spcBef>
          <a:spcPct val="0"/>
        </a:spcBef>
        <a:spcAft>
          <a:spcPct val="0"/>
        </a:spcAft>
        <a:defRPr sz="3200" b="1">
          <a:solidFill>
            <a:srgbClr val="126723"/>
          </a:solidFill>
          <a:latin typeface="Arial" charset="0"/>
        </a:defRPr>
      </a:lvl5pPr>
      <a:lvl6pPr marL="457200" algn="l" rtl="0" fontAlgn="base">
        <a:spcBef>
          <a:spcPct val="0"/>
        </a:spcBef>
        <a:spcAft>
          <a:spcPct val="0"/>
        </a:spcAft>
        <a:defRPr sz="3200" b="1">
          <a:solidFill>
            <a:srgbClr val="126723"/>
          </a:solidFill>
          <a:latin typeface="Arial" charset="0"/>
        </a:defRPr>
      </a:lvl6pPr>
      <a:lvl7pPr marL="914400" algn="l" rtl="0" fontAlgn="base">
        <a:spcBef>
          <a:spcPct val="0"/>
        </a:spcBef>
        <a:spcAft>
          <a:spcPct val="0"/>
        </a:spcAft>
        <a:defRPr sz="3200" b="1">
          <a:solidFill>
            <a:srgbClr val="126723"/>
          </a:solidFill>
          <a:latin typeface="Arial" charset="0"/>
        </a:defRPr>
      </a:lvl7pPr>
      <a:lvl8pPr marL="1371600" algn="l" rtl="0" fontAlgn="base">
        <a:spcBef>
          <a:spcPct val="0"/>
        </a:spcBef>
        <a:spcAft>
          <a:spcPct val="0"/>
        </a:spcAft>
        <a:defRPr sz="3200" b="1">
          <a:solidFill>
            <a:srgbClr val="126723"/>
          </a:solidFill>
          <a:latin typeface="Arial" charset="0"/>
        </a:defRPr>
      </a:lvl8pPr>
      <a:lvl9pPr marL="1828800" algn="l" rtl="0" fontAlgn="base">
        <a:spcBef>
          <a:spcPct val="0"/>
        </a:spcBef>
        <a:spcAft>
          <a:spcPct val="0"/>
        </a:spcAft>
        <a:defRPr sz="3200" b="1">
          <a:solidFill>
            <a:srgbClr val="126723"/>
          </a:solidFill>
          <a:latin typeface="Arial" charset="0"/>
        </a:defRPr>
      </a:lvl9pPr>
    </p:titleStyle>
    <p:bodyStyle>
      <a:lvl1pPr algn="l" rtl="0" fontAlgn="base">
        <a:spcBef>
          <a:spcPct val="20000"/>
        </a:spcBef>
        <a:spcAft>
          <a:spcPct val="50000"/>
        </a:spcAft>
        <a:defRPr sz="2400" b="1">
          <a:solidFill>
            <a:srgbClr val="600033"/>
          </a:solidFill>
          <a:latin typeface="+mn-lt"/>
          <a:ea typeface="+mn-ea"/>
          <a:cs typeface="+mn-cs"/>
        </a:defRPr>
      </a:lvl1pPr>
      <a:lvl2pPr marL="114300" algn="l" rtl="0" fontAlgn="base">
        <a:spcBef>
          <a:spcPct val="20000"/>
        </a:spcBef>
        <a:spcAft>
          <a:spcPct val="50000"/>
        </a:spcAft>
        <a:buClr>
          <a:srgbClr val="FF0000"/>
        </a:buClr>
        <a:buFont typeface="Wingdings" pitchFamily="2" charset="2"/>
        <a:defRPr sz="2400">
          <a:solidFill>
            <a:schemeClr val="tx1"/>
          </a:solidFill>
          <a:latin typeface="+mn-lt"/>
        </a:defRPr>
      </a:lvl2pPr>
      <a:lvl3pPr marL="342900" algn="l" rtl="0" fontAlgn="base">
        <a:spcBef>
          <a:spcPct val="20000"/>
        </a:spcBef>
        <a:spcAft>
          <a:spcPct val="50000"/>
        </a:spcAft>
        <a:buChar char="•"/>
        <a:defRPr sz="2400">
          <a:solidFill>
            <a:schemeClr val="tx1"/>
          </a:solidFill>
          <a:latin typeface="+mn-lt"/>
        </a:defRPr>
      </a:lvl3pPr>
      <a:lvl4pPr marL="571500" algn="l" rtl="0" fontAlgn="base">
        <a:spcBef>
          <a:spcPct val="20000"/>
        </a:spcBef>
        <a:spcAft>
          <a:spcPct val="0"/>
        </a:spcAft>
        <a:buChar char="–"/>
        <a:defRPr sz="2000">
          <a:solidFill>
            <a:schemeClr val="tx1"/>
          </a:solidFill>
          <a:latin typeface="Gill Sans MT" pitchFamily="34" charset="0"/>
        </a:defRPr>
      </a:lvl4pPr>
      <a:lvl5pPr marL="742950" algn="l" rtl="0" fontAlgn="base">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211970" name="Picture 2" descr="but1">
            <a:hlinkClick r:id="" action="ppaction://hlinkshowjump?jump=previousslide" tooltip="Back to previous slide"/>
          </p:cNvPr>
          <p:cNvPicPr>
            <a:picLocks noChangeAspect="1" noChangeArrowheads="1"/>
          </p:cNvPicPr>
          <p:nvPr/>
        </p:nvPicPr>
        <p:blipFill>
          <a:blip r:embed="rId14" cstate="print"/>
          <a:srcRect/>
          <a:stretch>
            <a:fillRect/>
          </a:stretch>
        </p:blipFill>
        <p:spPr bwMode="auto">
          <a:xfrm>
            <a:off x="8458200" y="935038"/>
            <a:ext cx="617538" cy="617537"/>
          </a:xfrm>
          <a:prstGeom prst="rect">
            <a:avLst/>
          </a:prstGeom>
          <a:noFill/>
        </p:spPr>
      </p:pic>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 id="2147483758" r:id="rId12"/>
  </p:sldLayoutIdLst>
  <p:transition spd="med">
    <p:zoom/>
  </p:transition>
  <p:timing>
    <p:tnLst>
      <p:par>
        <p:cTn id="1" dur="indefinite" restart="never" nodeType="tmRoot"/>
      </p:par>
    </p:tnLst>
  </p:timing>
  <p:hf hdr="0" ftr="0" dt="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74786" name="Rectangle 2"/>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Second level</a:t>
            </a:r>
          </a:p>
        </p:txBody>
      </p:sp>
      <p:sp>
        <p:nvSpPr>
          <p:cNvPr id="374787" name="Rectangle 3"/>
          <p:cNvSpPr>
            <a:spLocks noGrp="1" noChangeArrowheads="1"/>
          </p:cNvSpPr>
          <p:nvPr>
            <p:ph type="title"/>
          </p:nvPr>
        </p:nvSpPr>
        <p:spPr bwMode="auto">
          <a:xfrm>
            <a:off x="457200" y="685800"/>
            <a:ext cx="8229600" cy="7921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Tree>
  </p:cSld>
  <p:clrMap bg1="lt1" tx1="dk1" bg2="lt2" tx2="dk2" accent1="accent1" accent2="accent2" accent3="accent3" accent4="accent4" accent5="accent5" accent6="accent6" hlink="hlink" folHlink="folHlink"/>
  <p:sldLayoutIdLst>
    <p:sldLayoutId id="2147483725" r:id="rId1"/>
    <p:sldLayoutId id="2147483726" r:id="rId2"/>
    <p:sldLayoutId id="2147483727" r:id="rId3"/>
    <p:sldLayoutId id="2147483728" r:id="rId4"/>
    <p:sldLayoutId id="2147483729" r:id="rId5"/>
    <p:sldLayoutId id="2147483730" r:id="rId6"/>
    <p:sldLayoutId id="2147483731" r:id="rId7"/>
    <p:sldLayoutId id="2147483732" r:id="rId8"/>
    <p:sldLayoutId id="2147483733" r:id="rId9"/>
    <p:sldLayoutId id="2147483734" r:id="rId10"/>
    <p:sldLayoutId id="2147483735" r:id="rId11"/>
  </p:sldLayoutIdLs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74786">
                                            <p:txEl>
                                              <p:pRg st="0" end="0"/>
                                            </p:txEl>
                                          </p:spTgt>
                                        </p:tgtEl>
                                        <p:attrNameLst>
                                          <p:attrName>style.visibility</p:attrName>
                                        </p:attrNameLst>
                                      </p:cBhvr>
                                      <p:to>
                                        <p:strVal val="visible"/>
                                      </p:to>
                                    </p:set>
                                    <p:animEffect transition="in" filter="wipe(left)">
                                      <p:cBhvr>
                                        <p:cTn id="7" dur="1000"/>
                                        <p:tgtEl>
                                          <p:spTgt spid="374786">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4786" grpId="0" build="p" bldLvl="3">
        <p:tmplLst>
          <p:tmpl lvl="1">
            <p:tnLst>
              <p:par>
                <p:cTn presetID="22" presetClass="entr" presetSubtype="8" fill="hold" nodeType="clickEffect">
                  <p:stCondLst>
                    <p:cond delay="0"/>
                  </p:stCondLst>
                  <p:childTnLst>
                    <p:set>
                      <p:cBhvr>
                        <p:cTn dur="1" fill="hold">
                          <p:stCondLst>
                            <p:cond delay="0"/>
                          </p:stCondLst>
                        </p:cTn>
                        <p:tgtEl>
                          <p:spTgt spid="374786"/>
                        </p:tgtEl>
                        <p:attrNameLst>
                          <p:attrName>style.visibility</p:attrName>
                        </p:attrNameLst>
                      </p:cBhvr>
                      <p:to>
                        <p:strVal val="visible"/>
                      </p:to>
                    </p:set>
                    <p:animEffect transition="in" filter="wipe(left)">
                      <p:cBhvr>
                        <p:cTn dur="1000"/>
                        <p:tgtEl>
                          <p:spTgt spid="374786"/>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374786"/>
                        </p:tgtEl>
                        <p:attrNameLst>
                          <p:attrName>style.visibility</p:attrName>
                        </p:attrNameLst>
                      </p:cBhvr>
                      <p:to>
                        <p:strVal val="visible"/>
                      </p:to>
                    </p:set>
                    <p:animEffect transition="in" filter="wipe(left)">
                      <p:cBhvr>
                        <p:cTn dur="1000"/>
                        <p:tgtEl>
                          <p:spTgt spid="374786"/>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374786"/>
                        </p:tgtEl>
                        <p:attrNameLst>
                          <p:attrName>style.visibility</p:attrName>
                        </p:attrNameLst>
                      </p:cBhvr>
                      <p:to>
                        <p:strVal val="visible"/>
                      </p:to>
                    </p:set>
                    <p:animEffect transition="in" filter="wipe(left)">
                      <p:cBhvr>
                        <p:cTn dur="1000"/>
                        <p:tgtEl>
                          <p:spTgt spid="374786"/>
                        </p:tgtEl>
                      </p:cBhvr>
                    </p:animEffect>
                  </p:childTnLst>
                </p:cTn>
              </p:par>
            </p:tnLst>
          </p:tmpl>
        </p:tmplLst>
      </p:bldP>
    </p:bldLst>
  </p:timing>
  <p:hf hdr="0" ftr="0" dt="0"/>
  <p:txStyles>
    <p:titleStyle>
      <a:lvl1pPr algn="l" rtl="0" fontAlgn="base">
        <a:spcBef>
          <a:spcPct val="0"/>
        </a:spcBef>
        <a:spcAft>
          <a:spcPct val="0"/>
        </a:spcAft>
        <a:defRPr sz="2400" b="1">
          <a:solidFill>
            <a:srgbClr val="600033"/>
          </a:solidFill>
          <a:latin typeface="+mj-lt"/>
          <a:ea typeface="+mj-ea"/>
          <a:cs typeface="+mj-cs"/>
        </a:defRPr>
      </a:lvl1pPr>
      <a:lvl2pPr algn="l" rtl="0" fontAlgn="base">
        <a:spcBef>
          <a:spcPct val="0"/>
        </a:spcBef>
        <a:spcAft>
          <a:spcPct val="0"/>
        </a:spcAft>
        <a:defRPr sz="2400" b="1">
          <a:solidFill>
            <a:srgbClr val="600033"/>
          </a:solidFill>
          <a:latin typeface="Arial" charset="0"/>
        </a:defRPr>
      </a:lvl2pPr>
      <a:lvl3pPr algn="l" rtl="0" fontAlgn="base">
        <a:spcBef>
          <a:spcPct val="0"/>
        </a:spcBef>
        <a:spcAft>
          <a:spcPct val="0"/>
        </a:spcAft>
        <a:defRPr sz="2400" b="1">
          <a:solidFill>
            <a:srgbClr val="600033"/>
          </a:solidFill>
          <a:latin typeface="Arial" charset="0"/>
        </a:defRPr>
      </a:lvl3pPr>
      <a:lvl4pPr algn="l" rtl="0" fontAlgn="base">
        <a:spcBef>
          <a:spcPct val="0"/>
        </a:spcBef>
        <a:spcAft>
          <a:spcPct val="0"/>
        </a:spcAft>
        <a:defRPr sz="2400" b="1">
          <a:solidFill>
            <a:srgbClr val="600033"/>
          </a:solidFill>
          <a:latin typeface="Arial" charset="0"/>
        </a:defRPr>
      </a:lvl4pPr>
      <a:lvl5pPr algn="l" rtl="0" fontAlgn="base">
        <a:spcBef>
          <a:spcPct val="0"/>
        </a:spcBef>
        <a:spcAft>
          <a:spcPct val="0"/>
        </a:spcAft>
        <a:defRPr sz="2400" b="1">
          <a:solidFill>
            <a:srgbClr val="600033"/>
          </a:solidFill>
          <a:latin typeface="Arial" charset="0"/>
        </a:defRPr>
      </a:lvl5pPr>
      <a:lvl6pPr marL="457200" algn="l" rtl="0" fontAlgn="base">
        <a:spcBef>
          <a:spcPct val="0"/>
        </a:spcBef>
        <a:spcAft>
          <a:spcPct val="0"/>
        </a:spcAft>
        <a:defRPr sz="2400" b="1">
          <a:solidFill>
            <a:srgbClr val="600033"/>
          </a:solidFill>
          <a:latin typeface="Arial" charset="0"/>
        </a:defRPr>
      </a:lvl6pPr>
      <a:lvl7pPr marL="914400" algn="l" rtl="0" fontAlgn="base">
        <a:spcBef>
          <a:spcPct val="0"/>
        </a:spcBef>
        <a:spcAft>
          <a:spcPct val="0"/>
        </a:spcAft>
        <a:defRPr sz="2400" b="1">
          <a:solidFill>
            <a:srgbClr val="600033"/>
          </a:solidFill>
          <a:latin typeface="Arial" charset="0"/>
        </a:defRPr>
      </a:lvl7pPr>
      <a:lvl8pPr marL="1371600" algn="l" rtl="0" fontAlgn="base">
        <a:spcBef>
          <a:spcPct val="0"/>
        </a:spcBef>
        <a:spcAft>
          <a:spcPct val="0"/>
        </a:spcAft>
        <a:defRPr sz="2400" b="1">
          <a:solidFill>
            <a:srgbClr val="600033"/>
          </a:solidFill>
          <a:latin typeface="Arial" charset="0"/>
        </a:defRPr>
      </a:lvl8pPr>
      <a:lvl9pPr marL="1828800" algn="l" rtl="0" fontAlgn="base">
        <a:spcBef>
          <a:spcPct val="0"/>
        </a:spcBef>
        <a:spcAft>
          <a:spcPct val="0"/>
        </a:spcAft>
        <a:defRPr sz="2400" b="1">
          <a:solidFill>
            <a:srgbClr val="600033"/>
          </a:solidFill>
          <a:latin typeface="Arial" charset="0"/>
        </a:defRPr>
      </a:lvl9pPr>
    </p:titleStyle>
    <p:bodyStyle>
      <a:lvl1pPr algn="l" rtl="0" fontAlgn="base">
        <a:spcBef>
          <a:spcPct val="20000"/>
        </a:spcBef>
        <a:spcAft>
          <a:spcPct val="0"/>
        </a:spcAft>
        <a:defRPr sz="2400" b="1">
          <a:solidFill>
            <a:srgbClr val="600033"/>
          </a:solidFill>
          <a:latin typeface="+mn-lt"/>
          <a:ea typeface="+mn-ea"/>
          <a:cs typeface="+mn-cs"/>
        </a:defRPr>
      </a:lvl1pPr>
      <a:lvl2pPr marL="828675" indent="-285750" algn="l" rtl="0" fontAlgn="base">
        <a:spcBef>
          <a:spcPct val="20000"/>
        </a:spcBef>
        <a:spcAft>
          <a:spcPct val="0"/>
        </a:spcAft>
        <a:buChar char="–"/>
        <a:defRPr sz="2800">
          <a:solidFill>
            <a:schemeClr val="tx1"/>
          </a:solidFill>
          <a:latin typeface="+mn-lt"/>
        </a:defRPr>
      </a:lvl2pPr>
      <a:lvl3pPr marL="1236663" indent="-228600" algn="l" rtl="0" fontAlgn="base">
        <a:spcBef>
          <a:spcPct val="20000"/>
        </a:spcBef>
        <a:spcAft>
          <a:spcPct val="0"/>
        </a:spcAft>
        <a:buClr>
          <a:srgbClr val="FF4C0B"/>
        </a:buClr>
        <a:buFont typeface="Webdings" pitchFamily="18" charset="2"/>
        <a:buChar char="4"/>
        <a:defRPr sz="2400">
          <a:solidFill>
            <a:schemeClr val="tx1"/>
          </a:solidFill>
          <a:latin typeface="+mn-lt"/>
        </a:defRPr>
      </a:lvl3pPr>
      <a:lvl4pPr marL="164465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385026" name="Rectangle 2"/>
          <p:cNvSpPr>
            <a:spLocks noGrp="1" noChangeArrowheads="1"/>
          </p:cNvSpPr>
          <p:nvPr>
            <p:ph type="title"/>
          </p:nvPr>
        </p:nvSpPr>
        <p:spPr bwMode="auto">
          <a:xfrm>
            <a:off x="457200" y="274638"/>
            <a:ext cx="8229600" cy="792162"/>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385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Second level</a:t>
            </a:r>
          </a:p>
        </p:txBody>
      </p:sp>
    </p:spTree>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 id="2147483739" r:id="rId4"/>
    <p:sldLayoutId id="2147483740" r:id="rId5"/>
    <p:sldLayoutId id="2147483741" r:id="rId6"/>
    <p:sldLayoutId id="2147483742" r:id="rId7"/>
    <p:sldLayoutId id="2147483743" r:id="rId8"/>
    <p:sldLayoutId id="2147483744" r:id="rId9"/>
    <p:sldLayoutId id="2147483745" r:id="rId10"/>
    <p:sldLayoutId id="2147483746" r:id="rId11"/>
  </p:sldLayoutIdLst>
  <p:timing>
    <p:tnLst>
      <p:par>
        <p:cTn id="1" dur="indefinite" restart="never" nodeType="tmRoot"/>
      </p:par>
    </p:tnLst>
  </p:timing>
  <p:hf hdr="0" ftr="0" dt="0"/>
  <p:txStyles>
    <p:titleStyle>
      <a:lvl1pPr algn="l" rtl="0" fontAlgn="base">
        <a:spcBef>
          <a:spcPct val="0"/>
        </a:spcBef>
        <a:spcAft>
          <a:spcPct val="0"/>
        </a:spcAft>
        <a:defRPr sz="2400" b="1">
          <a:solidFill>
            <a:srgbClr val="600033"/>
          </a:solidFill>
          <a:latin typeface="+mj-lt"/>
          <a:ea typeface="+mj-ea"/>
          <a:cs typeface="+mj-cs"/>
        </a:defRPr>
      </a:lvl1pPr>
      <a:lvl2pPr algn="l" rtl="0" fontAlgn="base">
        <a:spcBef>
          <a:spcPct val="0"/>
        </a:spcBef>
        <a:spcAft>
          <a:spcPct val="0"/>
        </a:spcAft>
        <a:defRPr sz="2400" b="1">
          <a:solidFill>
            <a:srgbClr val="600033"/>
          </a:solidFill>
          <a:latin typeface="Arial" charset="0"/>
        </a:defRPr>
      </a:lvl2pPr>
      <a:lvl3pPr algn="l" rtl="0" fontAlgn="base">
        <a:spcBef>
          <a:spcPct val="0"/>
        </a:spcBef>
        <a:spcAft>
          <a:spcPct val="0"/>
        </a:spcAft>
        <a:defRPr sz="2400" b="1">
          <a:solidFill>
            <a:srgbClr val="600033"/>
          </a:solidFill>
          <a:latin typeface="Arial" charset="0"/>
        </a:defRPr>
      </a:lvl3pPr>
      <a:lvl4pPr algn="l" rtl="0" fontAlgn="base">
        <a:spcBef>
          <a:spcPct val="0"/>
        </a:spcBef>
        <a:spcAft>
          <a:spcPct val="0"/>
        </a:spcAft>
        <a:defRPr sz="2400" b="1">
          <a:solidFill>
            <a:srgbClr val="600033"/>
          </a:solidFill>
          <a:latin typeface="Arial" charset="0"/>
        </a:defRPr>
      </a:lvl4pPr>
      <a:lvl5pPr algn="l" rtl="0" fontAlgn="base">
        <a:spcBef>
          <a:spcPct val="0"/>
        </a:spcBef>
        <a:spcAft>
          <a:spcPct val="0"/>
        </a:spcAft>
        <a:defRPr sz="2400" b="1">
          <a:solidFill>
            <a:srgbClr val="600033"/>
          </a:solidFill>
          <a:latin typeface="Arial" charset="0"/>
        </a:defRPr>
      </a:lvl5pPr>
      <a:lvl6pPr marL="457200" algn="l" rtl="0" fontAlgn="base">
        <a:spcBef>
          <a:spcPct val="0"/>
        </a:spcBef>
        <a:spcAft>
          <a:spcPct val="0"/>
        </a:spcAft>
        <a:defRPr sz="2400" b="1">
          <a:solidFill>
            <a:srgbClr val="600033"/>
          </a:solidFill>
          <a:latin typeface="Arial" charset="0"/>
        </a:defRPr>
      </a:lvl6pPr>
      <a:lvl7pPr marL="914400" algn="l" rtl="0" fontAlgn="base">
        <a:spcBef>
          <a:spcPct val="0"/>
        </a:spcBef>
        <a:spcAft>
          <a:spcPct val="0"/>
        </a:spcAft>
        <a:defRPr sz="2400" b="1">
          <a:solidFill>
            <a:srgbClr val="600033"/>
          </a:solidFill>
          <a:latin typeface="Arial" charset="0"/>
        </a:defRPr>
      </a:lvl7pPr>
      <a:lvl8pPr marL="1371600" algn="l" rtl="0" fontAlgn="base">
        <a:spcBef>
          <a:spcPct val="0"/>
        </a:spcBef>
        <a:spcAft>
          <a:spcPct val="0"/>
        </a:spcAft>
        <a:defRPr sz="2400" b="1">
          <a:solidFill>
            <a:srgbClr val="600033"/>
          </a:solidFill>
          <a:latin typeface="Arial" charset="0"/>
        </a:defRPr>
      </a:lvl8pPr>
      <a:lvl9pPr marL="1828800" algn="l" rtl="0" fontAlgn="base">
        <a:spcBef>
          <a:spcPct val="0"/>
        </a:spcBef>
        <a:spcAft>
          <a:spcPct val="0"/>
        </a:spcAft>
        <a:defRPr sz="2400" b="1">
          <a:solidFill>
            <a:srgbClr val="600033"/>
          </a:solidFill>
          <a:latin typeface="Arial" charset="0"/>
        </a:defRPr>
      </a:lvl9pPr>
    </p:titleStyle>
    <p:bodyStyle>
      <a:lvl1pPr marL="342900" indent="-342900" algn="l" rtl="0" fontAlgn="base">
        <a:spcBef>
          <a:spcPct val="25000"/>
        </a:spcBef>
        <a:spcAft>
          <a:spcPct val="50000"/>
        </a:spcAft>
        <a:buBlip>
          <a:blip r:embed="rId13"/>
        </a:buBlip>
        <a:defRPr sz="2400">
          <a:solidFill>
            <a:schemeClr val="tx1"/>
          </a:solidFill>
          <a:latin typeface="+mn-lt"/>
          <a:ea typeface="+mn-ea"/>
          <a:cs typeface="+mn-cs"/>
        </a:defRPr>
      </a:lvl1pPr>
      <a:lvl2pPr marL="742950" indent="-285750" algn="l" rtl="0" fontAlgn="base">
        <a:spcBef>
          <a:spcPct val="20000"/>
        </a:spcBef>
        <a:spcAft>
          <a:spcPct val="0"/>
        </a:spcAft>
        <a:buFont typeface="Arial" charset="0"/>
        <a:defRPr sz="24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485379" name="Rectangle 3"/>
          <p:cNvSpPr>
            <a:spLocks noGrp="1" noChangeArrowheads="1"/>
          </p:cNvSpPr>
          <p:nvPr>
            <p:ph type="body" idx="1"/>
          </p:nvPr>
        </p:nvSpPr>
        <p:spPr bwMode="auto">
          <a:xfrm>
            <a:off x="457200" y="1600200"/>
            <a:ext cx="81534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p:txBody>
      </p:sp>
      <p:sp>
        <p:nvSpPr>
          <p:cNvPr id="485383" name="Rectangle 7"/>
          <p:cNvSpPr>
            <a:spLocks noGrp="1" noChangeArrowheads="1"/>
          </p:cNvSpPr>
          <p:nvPr>
            <p:ph type="title"/>
          </p:nvPr>
        </p:nvSpPr>
        <p:spPr bwMode="auto">
          <a:xfrm>
            <a:off x="990600" y="304800"/>
            <a:ext cx="7696200" cy="15541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 and text style</a:t>
            </a:r>
          </a:p>
        </p:txBody>
      </p:sp>
      <p:graphicFrame>
        <p:nvGraphicFramePr>
          <p:cNvPr id="485384" name="Object 8"/>
          <p:cNvGraphicFramePr>
            <a:graphicFrameLocks noChangeAspect="1"/>
          </p:cNvGraphicFramePr>
          <p:nvPr/>
        </p:nvGraphicFramePr>
        <p:xfrm>
          <a:off x="457200" y="685800"/>
          <a:ext cx="558800" cy="338138"/>
        </p:xfrm>
        <a:graphic>
          <a:graphicData uri="http://schemas.openxmlformats.org/presentationml/2006/ole">
            <p:oleObj spid="_x0000_s485393" name="Image" r:id="rId15" imgW="482710" imgH="291961" progId="">
              <p:embed/>
            </p:oleObj>
          </a:graphicData>
        </a:graphic>
      </p:graphicFrame>
    </p:spTree>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51" r:id="rId5"/>
    <p:sldLayoutId id="2147483752" r:id="rId6"/>
    <p:sldLayoutId id="2147483753" r:id="rId7"/>
    <p:sldLayoutId id="2147483754" r:id="rId8"/>
    <p:sldLayoutId id="2147483755" r:id="rId9"/>
    <p:sldLayoutId id="2147483756" r:id="rId10"/>
    <p:sldLayoutId id="2147483757" r:id="rId11"/>
    <p:sldLayoutId id="2147483759" r:id="rId12"/>
  </p:sldLayoutIdLst>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85379">
                                            <p:txEl>
                                              <p:pRg st="0" end="0"/>
                                            </p:txEl>
                                          </p:spTgt>
                                        </p:tgtEl>
                                        <p:attrNameLst>
                                          <p:attrName>style.visibility</p:attrName>
                                        </p:attrNameLst>
                                      </p:cBhvr>
                                      <p:to>
                                        <p:strVal val="visible"/>
                                      </p:to>
                                    </p:set>
                                    <p:animEffect transition="in" filter="wipe(left)">
                                      <p:cBhvr>
                                        <p:cTn id="7" dur="1000"/>
                                        <p:tgtEl>
                                          <p:spTgt spid="48537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85379">
                                            <p:txEl>
                                              <p:pRg st="1" end="1"/>
                                            </p:txEl>
                                          </p:spTgt>
                                        </p:tgtEl>
                                        <p:attrNameLst>
                                          <p:attrName>style.visibility</p:attrName>
                                        </p:attrNameLst>
                                      </p:cBhvr>
                                      <p:to>
                                        <p:strVal val="visible"/>
                                      </p:to>
                                    </p:set>
                                    <p:animEffect transition="in" filter="wipe(left)">
                                      <p:cBhvr>
                                        <p:cTn id="12" dur="1000"/>
                                        <p:tgtEl>
                                          <p:spTgt spid="48537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85379">
                                            <p:txEl>
                                              <p:pRg st="2" end="2"/>
                                            </p:txEl>
                                          </p:spTgt>
                                        </p:tgtEl>
                                        <p:attrNameLst>
                                          <p:attrName>style.visibility</p:attrName>
                                        </p:attrNameLst>
                                      </p:cBhvr>
                                      <p:to>
                                        <p:strVal val="visible"/>
                                      </p:to>
                                    </p:set>
                                    <p:animEffect transition="in" filter="wipe(left)">
                                      <p:cBhvr>
                                        <p:cTn id="17" dur="1000"/>
                                        <p:tgtEl>
                                          <p:spTgt spid="48537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5379" grpId="0" build="p" bldLvl="3">
        <p:tmplLst>
          <p:tmpl lvl="1">
            <p:tnLst>
              <p:par>
                <p:cTn presetID="22" presetClass="entr" presetSubtype="8" fill="hold" nodeType="clickEffect">
                  <p:stCondLst>
                    <p:cond delay="0"/>
                  </p:stCondLst>
                  <p:childTnLst>
                    <p:set>
                      <p:cBhvr>
                        <p:cTn dur="1" fill="hold">
                          <p:stCondLst>
                            <p:cond delay="0"/>
                          </p:stCondLst>
                        </p:cTn>
                        <p:tgtEl>
                          <p:spTgt spid="485379"/>
                        </p:tgtEl>
                        <p:attrNameLst>
                          <p:attrName>style.visibility</p:attrName>
                        </p:attrNameLst>
                      </p:cBhvr>
                      <p:to>
                        <p:strVal val="visible"/>
                      </p:to>
                    </p:set>
                    <p:animEffect transition="in" filter="wipe(left)">
                      <p:cBhvr>
                        <p:cTn dur="1000"/>
                        <p:tgtEl>
                          <p:spTgt spid="485379"/>
                        </p:tgtEl>
                      </p:cBhvr>
                    </p:animEffect>
                  </p:childTnLst>
                </p:cTn>
              </p:par>
            </p:tnLst>
          </p:tmpl>
          <p:tmpl lvl="2">
            <p:tnLst>
              <p:par>
                <p:cTn presetID="22" presetClass="entr" presetSubtype="8" fill="hold" nodeType="clickEffect">
                  <p:stCondLst>
                    <p:cond delay="0"/>
                  </p:stCondLst>
                  <p:childTnLst>
                    <p:set>
                      <p:cBhvr>
                        <p:cTn dur="1" fill="hold">
                          <p:stCondLst>
                            <p:cond delay="0"/>
                          </p:stCondLst>
                        </p:cTn>
                        <p:tgtEl>
                          <p:spTgt spid="485379"/>
                        </p:tgtEl>
                        <p:attrNameLst>
                          <p:attrName>style.visibility</p:attrName>
                        </p:attrNameLst>
                      </p:cBhvr>
                      <p:to>
                        <p:strVal val="visible"/>
                      </p:to>
                    </p:set>
                    <p:animEffect transition="in" filter="wipe(left)">
                      <p:cBhvr>
                        <p:cTn dur="1000"/>
                        <p:tgtEl>
                          <p:spTgt spid="485379"/>
                        </p:tgtEl>
                      </p:cBhvr>
                    </p:animEffect>
                  </p:childTnLst>
                </p:cTn>
              </p:par>
            </p:tnLst>
          </p:tmpl>
          <p:tmpl lvl="3">
            <p:tnLst>
              <p:par>
                <p:cTn presetID="22" presetClass="entr" presetSubtype="8" fill="hold" nodeType="clickEffect">
                  <p:stCondLst>
                    <p:cond delay="0"/>
                  </p:stCondLst>
                  <p:childTnLst>
                    <p:set>
                      <p:cBhvr>
                        <p:cTn dur="1" fill="hold">
                          <p:stCondLst>
                            <p:cond delay="0"/>
                          </p:stCondLst>
                        </p:cTn>
                        <p:tgtEl>
                          <p:spTgt spid="485379"/>
                        </p:tgtEl>
                        <p:attrNameLst>
                          <p:attrName>style.visibility</p:attrName>
                        </p:attrNameLst>
                      </p:cBhvr>
                      <p:to>
                        <p:strVal val="visible"/>
                      </p:to>
                    </p:set>
                    <p:animEffect transition="in" filter="wipe(left)">
                      <p:cBhvr>
                        <p:cTn dur="1000"/>
                        <p:tgtEl>
                          <p:spTgt spid="485379"/>
                        </p:tgtEl>
                      </p:cBhvr>
                    </p:animEffect>
                  </p:childTnLst>
                </p:cTn>
              </p:par>
            </p:tnLst>
          </p:tmpl>
        </p:tmplLst>
      </p:bldP>
    </p:bldLst>
  </p:timing>
  <p:hf hdr="0" ftr="0" dt="0"/>
  <p:txStyles>
    <p:titleStyle>
      <a:lvl1pPr algn="l" rtl="0" fontAlgn="base">
        <a:spcBef>
          <a:spcPct val="0"/>
        </a:spcBef>
        <a:spcAft>
          <a:spcPct val="0"/>
        </a:spcAft>
        <a:defRPr sz="3200" b="1">
          <a:solidFill>
            <a:srgbClr val="126723"/>
          </a:solidFill>
          <a:latin typeface="+mj-lt"/>
          <a:ea typeface="+mj-ea"/>
          <a:cs typeface="+mj-cs"/>
        </a:defRPr>
      </a:lvl1pPr>
      <a:lvl2pPr algn="l" rtl="0" fontAlgn="base">
        <a:spcBef>
          <a:spcPct val="0"/>
        </a:spcBef>
        <a:spcAft>
          <a:spcPct val="0"/>
        </a:spcAft>
        <a:defRPr sz="3200" b="1">
          <a:solidFill>
            <a:srgbClr val="126723"/>
          </a:solidFill>
          <a:latin typeface="Arial" charset="0"/>
        </a:defRPr>
      </a:lvl2pPr>
      <a:lvl3pPr algn="l" rtl="0" fontAlgn="base">
        <a:spcBef>
          <a:spcPct val="0"/>
        </a:spcBef>
        <a:spcAft>
          <a:spcPct val="0"/>
        </a:spcAft>
        <a:defRPr sz="3200" b="1">
          <a:solidFill>
            <a:srgbClr val="126723"/>
          </a:solidFill>
          <a:latin typeface="Arial" charset="0"/>
        </a:defRPr>
      </a:lvl3pPr>
      <a:lvl4pPr algn="l" rtl="0" fontAlgn="base">
        <a:spcBef>
          <a:spcPct val="0"/>
        </a:spcBef>
        <a:spcAft>
          <a:spcPct val="0"/>
        </a:spcAft>
        <a:defRPr sz="3200" b="1">
          <a:solidFill>
            <a:srgbClr val="126723"/>
          </a:solidFill>
          <a:latin typeface="Arial" charset="0"/>
        </a:defRPr>
      </a:lvl4pPr>
      <a:lvl5pPr algn="l" rtl="0" fontAlgn="base">
        <a:spcBef>
          <a:spcPct val="0"/>
        </a:spcBef>
        <a:spcAft>
          <a:spcPct val="0"/>
        </a:spcAft>
        <a:defRPr sz="3200" b="1">
          <a:solidFill>
            <a:srgbClr val="126723"/>
          </a:solidFill>
          <a:latin typeface="Arial" charset="0"/>
        </a:defRPr>
      </a:lvl5pPr>
      <a:lvl6pPr marL="457200" algn="l" rtl="0" fontAlgn="base">
        <a:spcBef>
          <a:spcPct val="0"/>
        </a:spcBef>
        <a:spcAft>
          <a:spcPct val="0"/>
        </a:spcAft>
        <a:defRPr sz="3200" b="1">
          <a:solidFill>
            <a:srgbClr val="126723"/>
          </a:solidFill>
          <a:latin typeface="Arial" charset="0"/>
        </a:defRPr>
      </a:lvl6pPr>
      <a:lvl7pPr marL="914400" algn="l" rtl="0" fontAlgn="base">
        <a:spcBef>
          <a:spcPct val="0"/>
        </a:spcBef>
        <a:spcAft>
          <a:spcPct val="0"/>
        </a:spcAft>
        <a:defRPr sz="3200" b="1">
          <a:solidFill>
            <a:srgbClr val="126723"/>
          </a:solidFill>
          <a:latin typeface="Arial" charset="0"/>
        </a:defRPr>
      </a:lvl7pPr>
      <a:lvl8pPr marL="1371600" algn="l" rtl="0" fontAlgn="base">
        <a:spcBef>
          <a:spcPct val="0"/>
        </a:spcBef>
        <a:spcAft>
          <a:spcPct val="0"/>
        </a:spcAft>
        <a:defRPr sz="3200" b="1">
          <a:solidFill>
            <a:srgbClr val="126723"/>
          </a:solidFill>
          <a:latin typeface="Arial" charset="0"/>
        </a:defRPr>
      </a:lvl8pPr>
      <a:lvl9pPr marL="1828800" algn="l" rtl="0" fontAlgn="base">
        <a:spcBef>
          <a:spcPct val="0"/>
        </a:spcBef>
        <a:spcAft>
          <a:spcPct val="0"/>
        </a:spcAft>
        <a:defRPr sz="3200" b="1">
          <a:solidFill>
            <a:srgbClr val="126723"/>
          </a:solidFill>
          <a:latin typeface="Arial" charset="0"/>
        </a:defRPr>
      </a:lvl9pPr>
    </p:titleStyle>
    <p:bodyStyle>
      <a:lvl1pPr algn="l" rtl="0" fontAlgn="base">
        <a:spcBef>
          <a:spcPct val="20000"/>
        </a:spcBef>
        <a:spcAft>
          <a:spcPct val="50000"/>
        </a:spcAft>
        <a:defRPr sz="2400" b="1">
          <a:solidFill>
            <a:srgbClr val="600033"/>
          </a:solidFill>
          <a:latin typeface="+mn-lt"/>
          <a:ea typeface="+mn-ea"/>
          <a:cs typeface="+mn-cs"/>
        </a:defRPr>
      </a:lvl1pPr>
      <a:lvl2pPr marL="114300" algn="l" rtl="0" fontAlgn="base">
        <a:spcBef>
          <a:spcPct val="20000"/>
        </a:spcBef>
        <a:spcAft>
          <a:spcPct val="50000"/>
        </a:spcAft>
        <a:buClr>
          <a:srgbClr val="FF0000"/>
        </a:buClr>
        <a:buFont typeface="Wingdings" pitchFamily="2" charset="2"/>
        <a:defRPr sz="2400">
          <a:solidFill>
            <a:schemeClr val="tx1"/>
          </a:solidFill>
          <a:latin typeface="+mn-lt"/>
        </a:defRPr>
      </a:lvl2pPr>
      <a:lvl3pPr marL="342900" algn="l" rtl="0" fontAlgn="base">
        <a:spcBef>
          <a:spcPct val="20000"/>
        </a:spcBef>
        <a:spcAft>
          <a:spcPct val="50000"/>
        </a:spcAft>
        <a:buChar char="•"/>
        <a:defRPr sz="2400">
          <a:solidFill>
            <a:schemeClr val="tx1"/>
          </a:solidFill>
          <a:latin typeface="+mn-lt"/>
        </a:defRPr>
      </a:lvl3pPr>
      <a:lvl4pPr marL="571500" algn="l" rtl="0" fontAlgn="base">
        <a:spcBef>
          <a:spcPct val="20000"/>
        </a:spcBef>
        <a:spcAft>
          <a:spcPct val="0"/>
        </a:spcAft>
        <a:buChar char="–"/>
        <a:defRPr sz="2000">
          <a:solidFill>
            <a:schemeClr val="tx1"/>
          </a:solidFill>
          <a:latin typeface="Gill Sans MT" pitchFamily="34" charset="0"/>
        </a:defRPr>
      </a:lvl4pPr>
      <a:lvl5pPr marL="742950" algn="l" rtl="0" fontAlgn="base">
        <a:spcBef>
          <a:spcPct val="20000"/>
        </a:spcBef>
        <a:spcAft>
          <a:spcPct val="0"/>
        </a:spcAft>
        <a:buChar char="»"/>
        <a:defRPr sz="2000">
          <a:solidFill>
            <a:schemeClr val="tx1"/>
          </a:solidFill>
          <a:latin typeface="Gill Sans MT" pitchFamily="34" charset="0"/>
        </a:defRPr>
      </a:lvl5pPr>
      <a:lvl6pPr marL="1200150" algn="l" rtl="0" fontAlgn="base">
        <a:spcBef>
          <a:spcPct val="20000"/>
        </a:spcBef>
        <a:spcAft>
          <a:spcPct val="0"/>
        </a:spcAft>
        <a:buChar char="»"/>
        <a:defRPr sz="2000">
          <a:solidFill>
            <a:schemeClr val="tx1"/>
          </a:solidFill>
          <a:latin typeface="Gill Sans MT" pitchFamily="34" charset="0"/>
        </a:defRPr>
      </a:lvl6pPr>
      <a:lvl7pPr marL="1657350" algn="l" rtl="0" fontAlgn="base">
        <a:spcBef>
          <a:spcPct val="20000"/>
        </a:spcBef>
        <a:spcAft>
          <a:spcPct val="0"/>
        </a:spcAft>
        <a:buChar char="»"/>
        <a:defRPr sz="2000">
          <a:solidFill>
            <a:schemeClr val="tx1"/>
          </a:solidFill>
          <a:latin typeface="Gill Sans MT" pitchFamily="34" charset="0"/>
        </a:defRPr>
      </a:lvl7pPr>
      <a:lvl8pPr marL="2114550" algn="l" rtl="0" fontAlgn="base">
        <a:spcBef>
          <a:spcPct val="20000"/>
        </a:spcBef>
        <a:spcAft>
          <a:spcPct val="0"/>
        </a:spcAft>
        <a:buChar char="»"/>
        <a:defRPr sz="2000">
          <a:solidFill>
            <a:schemeClr val="tx1"/>
          </a:solidFill>
          <a:latin typeface="Gill Sans MT" pitchFamily="34" charset="0"/>
        </a:defRPr>
      </a:lvl8pPr>
      <a:lvl9pPr marL="2571750" algn="l" rtl="0" fontAlgn="base">
        <a:spcBef>
          <a:spcPct val="20000"/>
        </a:spcBef>
        <a:spcAft>
          <a:spcPct val="0"/>
        </a:spcAft>
        <a:buChar char="»"/>
        <a:defRPr sz="2000">
          <a:solidFill>
            <a:schemeClr val="tx1"/>
          </a:solidFill>
          <a:latin typeface="Gill Sans MT" pitchFamily="34" charset="0"/>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4.xml"/></Relationships>
</file>

<file path=ppt/slides/_rels/slide3.xml.rels><?xml version="1.0" encoding="UTF-8" standalone="yes"?>
<Relationships xmlns="http://schemas.openxmlformats.org/package/2006/relationships"><Relationship Id="rId8" Type="http://schemas.openxmlformats.org/officeDocument/2006/relationships/image" Target="../media/image9.jpeg"/><Relationship Id="rId3" Type="http://schemas.openxmlformats.org/officeDocument/2006/relationships/notesSlide" Target="../notesSlides/notesSlide2.xml"/><Relationship Id="rId7" Type="http://schemas.openxmlformats.org/officeDocument/2006/relationships/image" Target="../media/image8.jpeg"/><Relationship Id="rId2" Type="http://schemas.openxmlformats.org/officeDocument/2006/relationships/slideLayout" Target="../slideLayouts/slideLayout80.xml"/><Relationship Id="rId1" Type="http://schemas.openxmlformats.org/officeDocument/2006/relationships/vmlDrawing" Target="../drawings/vmlDrawing7.vml"/><Relationship Id="rId6" Type="http://schemas.openxmlformats.org/officeDocument/2006/relationships/image" Target="../media/image7.jpeg"/><Relationship Id="rId5" Type="http://schemas.openxmlformats.org/officeDocument/2006/relationships/image" Target="../media/image6.jpeg"/><Relationship Id="rId10" Type="http://schemas.openxmlformats.org/officeDocument/2006/relationships/image" Target="../media/image11.jpeg"/><Relationship Id="rId4" Type="http://schemas.openxmlformats.org/officeDocument/2006/relationships/oleObject" Target="../embeddings/oleObject7.bin"/><Relationship Id="rId9" Type="http://schemas.openxmlformats.org/officeDocument/2006/relationships/image" Target="../media/image10.jpe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4.xml"/><Relationship Id="rId1" Type="http://schemas.openxmlformats.org/officeDocument/2006/relationships/slideLayout" Target="../slideLayouts/slideLayout24.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7.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5.xml"/><Relationship Id="rId1" Type="http://schemas.openxmlformats.org/officeDocument/2006/relationships/slideLayout" Target="../slideLayouts/slideLayout24.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8.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62.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7.xml"/><Relationship Id="rId1" Type="http://schemas.openxmlformats.org/officeDocument/2006/relationships/slideLayout" Target="../slideLayouts/slideLayout9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10.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8.xml"/><Relationship Id="rId1" Type="http://schemas.openxmlformats.org/officeDocument/2006/relationships/slideLayout" Target="../slideLayouts/slideLayout91.xml"/><Relationship Id="rId6" Type="http://schemas.openxmlformats.org/officeDocument/2006/relationships/image" Target="../media/image15.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9.xml"/><Relationship Id="rId1" Type="http://schemas.openxmlformats.org/officeDocument/2006/relationships/slideLayout" Target="../slideLayouts/slideLayout4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0.xml"/><Relationship Id="rId1" Type="http://schemas.openxmlformats.org/officeDocument/2006/relationships/slideLayout" Target="../slideLayouts/slideLayout9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13.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9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14.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2.xml"/><Relationship Id="rId1" Type="http://schemas.openxmlformats.org/officeDocument/2006/relationships/slideLayout" Target="../slideLayouts/slideLayout91.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15.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notesSlide" Target="../notesSlides/notesSlide13.xml"/><Relationship Id="rId1" Type="http://schemas.openxmlformats.org/officeDocument/2006/relationships/slideLayout" Target="../slideLayouts/slideLayout46.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 Id="rId9"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46.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5.xml"/><Relationship Id="rId1" Type="http://schemas.openxmlformats.org/officeDocument/2006/relationships/slideLayout" Target="../slideLayouts/slideLayout4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91.xml"/></Relationships>
</file>

<file path=ppt/slides/_rels/slide19.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 Id="rId14" Type="http://schemas.openxmlformats.org/officeDocument/2006/relationships/image" Target="../media/image33.png"/></Relationships>
</file>

<file path=ppt/slides/_rels/slide20.xml.rels><?xml version="1.0" encoding="UTF-8" standalone="yes"?>
<Relationships xmlns="http://schemas.openxmlformats.org/package/2006/relationships"><Relationship Id="rId8" Type="http://schemas.openxmlformats.org/officeDocument/2006/relationships/image" Target="../media/image27.png"/><Relationship Id="rId13" Type="http://schemas.openxmlformats.org/officeDocument/2006/relationships/image" Target="../media/image32.png"/><Relationship Id="rId3" Type="http://schemas.openxmlformats.org/officeDocument/2006/relationships/image" Target="../media/image22.png"/><Relationship Id="rId7" Type="http://schemas.openxmlformats.org/officeDocument/2006/relationships/image" Target="../media/image26.png"/><Relationship Id="rId12" Type="http://schemas.openxmlformats.org/officeDocument/2006/relationships/image" Target="../media/image31.png"/><Relationship Id="rId2" Type="http://schemas.openxmlformats.org/officeDocument/2006/relationships/notesSlide" Target="../notesSlides/notesSlide18.xml"/><Relationship Id="rId1" Type="http://schemas.openxmlformats.org/officeDocument/2006/relationships/slideLayout" Target="../slideLayouts/slideLayout62.xml"/><Relationship Id="rId6" Type="http://schemas.openxmlformats.org/officeDocument/2006/relationships/image" Target="../media/image25.png"/><Relationship Id="rId11" Type="http://schemas.openxmlformats.org/officeDocument/2006/relationships/image" Target="../media/image30.png"/><Relationship Id="rId5" Type="http://schemas.openxmlformats.org/officeDocument/2006/relationships/image" Target="../media/image24.png"/><Relationship Id="rId10" Type="http://schemas.openxmlformats.org/officeDocument/2006/relationships/image" Target="../media/image29.png"/><Relationship Id="rId4" Type="http://schemas.openxmlformats.org/officeDocument/2006/relationships/image" Target="../media/image23.png"/><Relationship Id="rId9" Type="http://schemas.openxmlformats.org/officeDocument/2006/relationships/image" Target="../media/image28.png"/><Relationship Id="rId14" Type="http://schemas.openxmlformats.org/officeDocument/2006/relationships/image" Target="../media/image33.png"/></Relationships>
</file>

<file path=ppt/slides/_rels/slide21.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37.pn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22.xml.rels><?xml version="1.0" encoding="UTF-8" standalone="yes"?>
<Relationships xmlns="http://schemas.openxmlformats.org/package/2006/relationships"><Relationship Id="rId8" Type="http://schemas.openxmlformats.org/officeDocument/2006/relationships/image" Target="../media/image39.png"/><Relationship Id="rId3" Type="http://schemas.openxmlformats.org/officeDocument/2006/relationships/image" Target="../media/image34.png"/><Relationship Id="rId7" Type="http://schemas.openxmlformats.org/officeDocument/2006/relationships/image" Target="../media/image38.png"/><Relationship Id="rId2" Type="http://schemas.openxmlformats.org/officeDocument/2006/relationships/notesSlide" Target="../notesSlides/notesSlide20.xml"/><Relationship Id="rId1" Type="http://schemas.openxmlformats.org/officeDocument/2006/relationships/slideLayout" Target="../slideLayouts/slideLayout62.xml"/><Relationship Id="rId6" Type="http://schemas.openxmlformats.org/officeDocument/2006/relationships/image" Target="../media/image37.png"/><Relationship Id="rId5" Type="http://schemas.openxmlformats.org/officeDocument/2006/relationships/image" Target="../media/image36.png"/><Relationship Id="rId10" Type="http://schemas.openxmlformats.org/officeDocument/2006/relationships/image" Target="../media/image41.png"/><Relationship Id="rId4" Type="http://schemas.openxmlformats.org/officeDocument/2006/relationships/image" Target="../media/image35.png"/><Relationship Id="rId9" Type="http://schemas.openxmlformats.org/officeDocument/2006/relationships/image" Target="../media/image40.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91.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1.xml"/></Relationships>
</file>

<file path=ppt/slides/_rels/slide26.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23.xml"/><Relationship Id="rId1" Type="http://schemas.openxmlformats.org/officeDocument/2006/relationships/slideLayout" Target="../slideLayouts/slideLayout2.xml"/><Relationship Id="rId5" Type="http://schemas.openxmlformats.org/officeDocument/2006/relationships/image" Target="../media/image44.png"/><Relationship Id="rId4" Type="http://schemas.openxmlformats.org/officeDocument/2006/relationships/image" Target="../media/image43.png"/></Relationships>
</file>

<file path=ppt/slides/_rels/slide27.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4.xml"/><Relationship Id="rId1" Type="http://schemas.openxmlformats.org/officeDocument/2006/relationships/slideLayout" Target="../slideLayouts/slideLayout62.xml"/><Relationship Id="rId6" Type="http://schemas.openxmlformats.org/officeDocument/2006/relationships/image" Target="../media/image45.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2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42.png"/><Relationship Id="rId7" Type="http://schemas.openxmlformats.org/officeDocument/2006/relationships/image" Target="../media/image46.png"/><Relationship Id="rId2" Type="http://schemas.openxmlformats.org/officeDocument/2006/relationships/notesSlide" Target="../notesSlides/notesSlide25.xml"/><Relationship Id="rId1" Type="http://schemas.openxmlformats.org/officeDocument/2006/relationships/slideLayout" Target="../slideLayouts/slideLayout13.xml"/><Relationship Id="rId6" Type="http://schemas.openxmlformats.org/officeDocument/2006/relationships/image" Target="../media/image45.png"/><Relationship Id="rId5" Type="http://schemas.openxmlformats.org/officeDocument/2006/relationships/image" Target="../media/image44.png"/><Relationship Id="rId10" Type="http://schemas.openxmlformats.org/officeDocument/2006/relationships/image" Target="../media/image49.png"/><Relationship Id="rId4" Type="http://schemas.openxmlformats.org/officeDocument/2006/relationships/image" Target="../media/image43.png"/><Relationship Id="rId9" Type="http://schemas.openxmlformats.org/officeDocument/2006/relationships/image" Target="../media/image48.png"/></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91.xml"/></Relationships>
</file>

<file path=ppt/slides/_rels/slide30.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1.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28.xml"/><Relationship Id="rId1" Type="http://schemas.openxmlformats.org/officeDocument/2006/relationships/slideLayout" Target="../slideLayouts/slideLayout62.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png"/></Relationships>
</file>

<file path=ppt/slides/_rels/slide32.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53.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3.xml.rels><?xml version="1.0" encoding="UTF-8" standalone="yes"?>
<Relationships xmlns="http://schemas.openxmlformats.org/package/2006/relationships"><Relationship Id="rId8" Type="http://schemas.openxmlformats.org/officeDocument/2006/relationships/image" Target="../media/image55.png"/><Relationship Id="rId3" Type="http://schemas.openxmlformats.org/officeDocument/2006/relationships/image" Target="../media/image50.png"/><Relationship Id="rId7" Type="http://schemas.openxmlformats.org/officeDocument/2006/relationships/image" Target="../media/image54.png"/><Relationship Id="rId2" Type="http://schemas.openxmlformats.org/officeDocument/2006/relationships/notesSlide" Target="../notesSlides/notesSlide30.xml"/><Relationship Id="rId1" Type="http://schemas.openxmlformats.org/officeDocument/2006/relationships/slideLayout" Target="../slideLayouts/slideLayout62.xml"/><Relationship Id="rId6" Type="http://schemas.openxmlformats.org/officeDocument/2006/relationships/image" Target="../media/image53.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s>
</file>

<file path=ppt/slides/_rels/slide34.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35.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notesSlide" Target="../notesSlides/notesSlide32.xml"/><Relationship Id="rId1" Type="http://schemas.openxmlformats.org/officeDocument/2006/relationships/slideLayout" Target="../slideLayouts/slideLayout6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36.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37.xml.rels><?xml version="1.0" encoding="UTF-8" standalone="yes"?>
<Relationships xmlns="http://schemas.openxmlformats.org/package/2006/relationships"><Relationship Id="rId8" Type="http://schemas.openxmlformats.org/officeDocument/2006/relationships/image" Target="../media/image55.png"/><Relationship Id="rId13" Type="http://schemas.openxmlformats.org/officeDocument/2006/relationships/image" Target="../media/image60.png"/><Relationship Id="rId3" Type="http://schemas.openxmlformats.org/officeDocument/2006/relationships/image" Target="../media/image50.png"/><Relationship Id="rId7" Type="http://schemas.openxmlformats.org/officeDocument/2006/relationships/image" Target="../media/image54.png"/><Relationship Id="rId12" Type="http://schemas.openxmlformats.org/officeDocument/2006/relationships/image" Target="../media/image59.png"/><Relationship Id="rId2" Type="http://schemas.openxmlformats.org/officeDocument/2006/relationships/notesSlide" Target="../notesSlides/notesSlide34.xml"/><Relationship Id="rId1" Type="http://schemas.openxmlformats.org/officeDocument/2006/relationships/slideLayout" Target="../slideLayouts/slideLayout62.xml"/><Relationship Id="rId6" Type="http://schemas.openxmlformats.org/officeDocument/2006/relationships/image" Target="../media/image53.png"/><Relationship Id="rId11" Type="http://schemas.openxmlformats.org/officeDocument/2006/relationships/image" Target="../media/image58.png"/><Relationship Id="rId5" Type="http://schemas.openxmlformats.org/officeDocument/2006/relationships/image" Target="../media/image52.png"/><Relationship Id="rId10" Type="http://schemas.openxmlformats.org/officeDocument/2006/relationships/image" Target="../media/image57.png"/><Relationship Id="rId4" Type="http://schemas.openxmlformats.org/officeDocument/2006/relationships/image" Target="../media/image51.png"/><Relationship Id="rId9" Type="http://schemas.openxmlformats.org/officeDocument/2006/relationships/image" Target="../media/image56.png"/><Relationship Id="rId14" Type="http://schemas.openxmlformats.org/officeDocument/2006/relationships/image" Target="../media/image61.png"/></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8.xml"/><Relationship Id="rId1" Type="http://schemas.openxmlformats.org/officeDocument/2006/relationships/slideLayout" Target="../slideLayouts/slideLayout2.xml"/><Relationship Id="rId4" Type="http://schemas.openxmlformats.org/officeDocument/2006/relationships/image" Target="../media/image63.png"/></Relationships>
</file>

<file path=ppt/slides/_rels/slide44.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notesSlide" Target="../notesSlides/notesSlide39.xml"/><Relationship Id="rId1" Type="http://schemas.openxmlformats.org/officeDocument/2006/relationships/slideLayout" Target="../slideLayouts/slideLayout62.xml"/><Relationship Id="rId4" Type="http://schemas.openxmlformats.org/officeDocument/2006/relationships/image" Target="../media/image63.png"/></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91.xml"/></Relationships>
</file>

<file path=ppt/slides/_rels/slide46.xml.rels><?xml version="1.0" encoding="UTF-8" standalone="yes"?>
<Relationships xmlns="http://schemas.openxmlformats.org/package/2006/relationships"><Relationship Id="rId3" Type="http://schemas.openxmlformats.org/officeDocument/2006/relationships/hyperlink" Target="http://internationalecon.com/Trade/references.html" TargetMode="External"/><Relationship Id="rId2" Type="http://schemas.openxmlformats.org/officeDocument/2006/relationships/notesSlide" Target="../notesSlides/notesSlide41.xml"/><Relationship Id="rId1" Type="http://schemas.openxmlformats.org/officeDocument/2006/relationships/slideLayout" Target="../slideLayouts/slideLayout91.xml"/></Relationships>
</file>

<file path=ppt/slides/_rels/slide47.xml.rels><?xml version="1.0" encoding="UTF-8" standalone="yes"?>
<Relationships xmlns="http://schemas.openxmlformats.org/package/2006/relationships"><Relationship Id="rId2" Type="http://schemas.openxmlformats.org/officeDocument/2006/relationships/hyperlink" Target="http://internationalecon.com/Trade/references.html" TargetMode="External"/><Relationship Id="rId1" Type="http://schemas.openxmlformats.org/officeDocument/2006/relationships/slideLayout" Target="../slideLayouts/slideLayout9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91.xm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91.xml"/><Relationship Id="rId1" Type="http://schemas.openxmlformats.org/officeDocument/2006/relationships/vmlDrawing" Target="../drawings/vmlDrawing8.vml"/><Relationship Id="rId4" Type="http://schemas.openxmlformats.org/officeDocument/2006/relationships/oleObject" Target="../embeddings/oleObject8.bin"/></Relationships>
</file>

<file path=ppt/slides/_rels/slide50.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91.xml"/><Relationship Id="rId1" Type="http://schemas.openxmlformats.org/officeDocument/2006/relationships/vmlDrawing" Target="../drawings/vmlDrawing9.vml"/><Relationship Id="rId4" Type="http://schemas.openxmlformats.org/officeDocument/2006/relationships/oleObject" Target="../embeddings/oleObject9.bin"/></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91.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91.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91.xml"/></Relationships>
</file>

<file path=ppt/slides/_rels/slide54.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7.xml"/><Relationship Id="rId1" Type="http://schemas.openxmlformats.org/officeDocument/2006/relationships/slideLayout" Target="../slideLayouts/slideLayout7.xml"/><Relationship Id="rId4" Type="http://schemas.openxmlformats.org/officeDocument/2006/relationships/image" Target="../media/image67.png"/></Relationships>
</file>

<file path=ppt/slides/_rels/slide55.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notesSlide" Target="../notesSlides/notesSlide48.xml"/><Relationship Id="rId1" Type="http://schemas.openxmlformats.org/officeDocument/2006/relationships/slideLayout" Target="../slideLayouts/slideLayout67.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56.xml.rels><?xml version="1.0" encoding="UTF-8" standalone="yes"?>
<Relationships xmlns="http://schemas.openxmlformats.org/package/2006/relationships"><Relationship Id="rId3" Type="http://schemas.openxmlformats.org/officeDocument/2006/relationships/image" Target="../media/image66.png"/><Relationship Id="rId2" Type="http://schemas.openxmlformats.org/officeDocument/2006/relationships/notesSlide" Target="../notesSlides/notesSlide49.xml"/><Relationship Id="rId1" Type="http://schemas.openxmlformats.org/officeDocument/2006/relationships/slideLayout" Target="../slideLayouts/slideLayout96.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57.xml.rels><?xml version="1.0" encoding="UTF-8" standalone="yes"?>
<Relationships xmlns="http://schemas.openxmlformats.org/package/2006/relationships"><Relationship Id="rId3" Type="http://schemas.openxmlformats.org/officeDocument/2006/relationships/image" Target="../media/image66.png"/><Relationship Id="rId7" Type="http://schemas.openxmlformats.org/officeDocument/2006/relationships/image" Target="../media/image70.png"/><Relationship Id="rId2" Type="http://schemas.openxmlformats.org/officeDocument/2006/relationships/notesSlide" Target="../notesSlides/notesSlide50.xml"/><Relationship Id="rId1" Type="http://schemas.openxmlformats.org/officeDocument/2006/relationships/slideLayout" Target="../slideLayouts/slideLayout96.xml"/><Relationship Id="rId6" Type="http://schemas.openxmlformats.org/officeDocument/2006/relationships/image" Target="../media/image69.png"/><Relationship Id="rId5" Type="http://schemas.openxmlformats.org/officeDocument/2006/relationships/image" Target="../media/image68.png"/><Relationship Id="rId4" Type="http://schemas.openxmlformats.org/officeDocument/2006/relationships/image" Target="../media/image67.png"/></Relationships>
</file>

<file path=ppt/slides/_rels/slide58.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59.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1.png"/><Relationship Id="rId7" Type="http://schemas.openxmlformats.org/officeDocument/2006/relationships/image" Target="../media/image77.png"/><Relationship Id="rId12" Type="http://schemas.openxmlformats.org/officeDocument/2006/relationships/image" Target="../media/image80.png"/><Relationship Id="rId2" Type="http://schemas.openxmlformats.org/officeDocument/2006/relationships/notesSlide" Target="../notesSlides/notesSlide52.xml"/><Relationship Id="rId1" Type="http://schemas.openxmlformats.org/officeDocument/2006/relationships/slideLayout" Target="../slideLayouts/slideLayout62.xml"/><Relationship Id="rId6" Type="http://schemas.openxmlformats.org/officeDocument/2006/relationships/image" Target="../media/image76.png"/><Relationship Id="rId11" Type="http://schemas.openxmlformats.org/officeDocument/2006/relationships/image" Target="../media/image79.png"/><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image" Target="../media/image72.png"/><Relationship Id="rId9" Type="http://schemas.openxmlformats.org/officeDocument/2006/relationships/image" Target="../media/image74.png"/></Relationships>
</file>

<file path=ppt/slides/_rels/slide60.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53.xml"/><Relationship Id="rId1" Type="http://schemas.openxmlformats.org/officeDocument/2006/relationships/slideLayout" Target="../slideLayouts/slideLayout13.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61.xml.rels><?xml version="1.0" encoding="UTF-8" standalone="yes"?>
<Relationships xmlns="http://schemas.openxmlformats.org/package/2006/relationships"><Relationship Id="rId3" Type="http://schemas.openxmlformats.org/officeDocument/2006/relationships/image" Target="../media/image71.png"/><Relationship Id="rId2" Type="http://schemas.openxmlformats.org/officeDocument/2006/relationships/notesSlide" Target="../notesSlides/notesSlide54.xml"/><Relationship Id="rId1" Type="http://schemas.openxmlformats.org/officeDocument/2006/relationships/slideLayout" Target="../slideLayouts/slideLayout13.xml"/><Relationship Id="rId6" Type="http://schemas.openxmlformats.org/officeDocument/2006/relationships/image" Target="../media/image74.png"/><Relationship Id="rId5" Type="http://schemas.openxmlformats.org/officeDocument/2006/relationships/image" Target="../media/image73.png"/><Relationship Id="rId4" Type="http://schemas.openxmlformats.org/officeDocument/2006/relationships/image" Target="../media/image72.png"/></Relationships>
</file>

<file path=ppt/slides/_rels/slide62.xml.rels><?xml version="1.0" encoding="UTF-8" standalone="yes"?>
<Relationships xmlns="http://schemas.openxmlformats.org/package/2006/relationships"><Relationship Id="rId3" Type="http://schemas.openxmlformats.org/officeDocument/2006/relationships/image" Target="../media/image71.png"/><Relationship Id="rId7" Type="http://schemas.openxmlformats.org/officeDocument/2006/relationships/image" Target="../media/image74.png"/><Relationship Id="rId2" Type="http://schemas.openxmlformats.org/officeDocument/2006/relationships/notesSlide" Target="../notesSlides/notesSlide55.xml"/><Relationship Id="rId1" Type="http://schemas.openxmlformats.org/officeDocument/2006/relationships/slideLayout" Target="../slideLayouts/slideLayout13.xml"/><Relationship Id="rId6" Type="http://schemas.openxmlformats.org/officeDocument/2006/relationships/image" Target="../media/image73.png"/><Relationship Id="rId5" Type="http://schemas.openxmlformats.org/officeDocument/2006/relationships/image" Target="../media/image75.png"/><Relationship Id="rId4" Type="http://schemas.openxmlformats.org/officeDocument/2006/relationships/image" Target="../media/image72.png"/></Relationships>
</file>

<file path=ppt/slides/_rels/slide63.xml.rels><?xml version="1.0" encoding="UTF-8" standalone="yes"?>
<Relationships xmlns="http://schemas.openxmlformats.org/package/2006/relationships"><Relationship Id="rId8" Type="http://schemas.openxmlformats.org/officeDocument/2006/relationships/image" Target="../media/image78.png"/><Relationship Id="rId3" Type="http://schemas.openxmlformats.org/officeDocument/2006/relationships/image" Target="../media/image71.png"/><Relationship Id="rId7" Type="http://schemas.openxmlformats.org/officeDocument/2006/relationships/image" Target="../media/image74.png"/><Relationship Id="rId2" Type="http://schemas.openxmlformats.org/officeDocument/2006/relationships/notesSlide" Target="../notesSlides/notesSlide56.xml"/><Relationship Id="rId1" Type="http://schemas.openxmlformats.org/officeDocument/2006/relationships/slideLayout" Target="../slideLayouts/slideLayout13.xml"/><Relationship Id="rId6" Type="http://schemas.openxmlformats.org/officeDocument/2006/relationships/image" Target="../media/image73.png"/><Relationship Id="rId5" Type="http://schemas.openxmlformats.org/officeDocument/2006/relationships/image" Target="../media/image75.png"/><Relationship Id="rId4" Type="http://schemas.openxmlformats.org/officeDocument/2006/relationships/image" Target="../media/image72.png"/></Relationships>
</file>

<file path=ppt/slides/_rels/slide64.xml.rels><?xml version="1.0" encoding="UTF-8" standalone="yes"?>
<Relationships xmlns="http://schemas.openxmlformats.org/package/2006/relationships"><Relationship Id="rId8" Type="http://schemas.openxmlformats.org/officeDocument/2006/relationships/image" Target="../media/image74.png"/><Relationship Id="rId3" Type="http://schemas.openxmlformats.org/officeDocument/2006/relationships/image" Target="../media/image71.png"/><Relationship Id="rId7" Type="http://schemas.openxmlformats.org/officeDocument/2006/relationships/image" Target="../media/image73.png"/><Relationship Id="rId2" Type="http://schemas.openxmlformats.org/officeDocument/2006/relationships/notesSlide" Target="../notesSlides/notesSlide57.xml"/><Relationship Id="rId1" Type="http://schemas.openxmlformats.org/officeDocument/2006/relationships/slideLayout" Target="../slideLayouts/slideLayout13.xml"/><Relationship Id="rId6" Type="http://schemas.openxmlformats.org/officeDocument/2006/relationships/image" Target="../media/image76.png"/><Relationship Id="rId5" Type="http://schemas.openxmlformats.org/officeDocument/2006/relationships/image" Target="../media/image75.png"/><Relationship Id="rId10" Type="http://schemas.openxmlformats.org/officeDocument/2006/relationships/image" Target="../media/image79.png"/><Relationship Id="rId4" Type="http://schemas.openxmlformats.org/officeDocument/2006/relationships/image" Target="../media/image72.png"/><Relationship Id="rId9" Type="http://schemas.openxmlformats.org/officeDocument/2006/relationships/image" Target="../media/image78.png"/></Relationships>
</file>

<file path=ppt/slides/_rels/slide65.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71.png"/><Relationship Id="rId7" Type="http://schemas.openxmlformats.org/officeDocument/2006/relationships/image" Target="../media/image77.png"/><Relationship Id="rId12" Type="http://schemas.openxmlformats.org/officeDocument/2006/relationships/image" Target="../media/image80.png"/><Relationship Id="rId2" Type="http://schemas.openxmlformats.org/officeDocument/2006/relationships/notesSlide" Target="../notesSlides/notesSlide58.xml"/><Relationship Id="rId1" Type="http://schemas.openxmlformats.org/officeDocument/2006/relationships/slideLayout" Target="../slideLayouts/slideLayout13.xml"/><Relationship Id="rId6" Type="http://schemas.openxmlformats.org/officeDocument/2006/relationships/image" Target="../media/image76.png"/><Relationship Id="rId11" Type="http://schemas.openxmlformats.org/officeDocument/2006/relationships/image" Target="../media/image79.png"/><Relationship Id="rId5" Type="http://schemas.openxmlformats.org/officeDocument/2006/relationships/image" Target="../media/image75.png"/><Relationship Id="rId10" Type="http://schemas.openxmlformats.org/officeDocument/2006/relationships/image" Target="../media/image78.png"/><Relationship Id="rId4" Type="http://schemas.openxmlformats.org/officeDocument/2006/relationships/image" Target="../media/image72.png"/><Relationship Id="rId9" Type="http://schemas.openxmlformats.org/officeDocument/2006/relationships/image" Target="../media/image74.png"/></Relationships>
</file>

<file path=ppt/slides/_rels/slide66.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13.xml"/></Relationships>
</file>

<file path=ppt/slides/_rels/slide67.xml.rels><?xml version="1.0" encoding="UTF-8" standalone="yes"?>
<Relationships xmlns="http://schemas.openxmlformats.org/package/2006/relationships"><Relationship Id="rId2" Type="http://schemas.openxmlformats.org/officeDocument/2006/relationships/notesSlide" Target="../notesSlides/notesSlide60.xml"/><Relationship Id="rId1" Type="http://schemas.openxmlformats.org/officeDocument/2006/relationships/slideLayout" Target="../slideLayouts/slideLayout1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69.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91.xm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91.xml"/></Relationships>
</file>

<file path=ppt/slides/_rels/slide71.xml.rels><?xml version="1.0" encoding="UTF-8" standalone="yes"?>
<Relationships xmlns="http://schemas.openxmlformats.org/package/2006/relationships"><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notesSlide" Target="../notesSlides/notesSlide63.xml"/><Relationship Id="rId1" Type="http://schemas.openxmlformats.org/officeDocument/2006/relationships/slideLayout" Target="../slideLayouts/slideLayout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72.xml.rels><?xml version="1.0" encoding="UTF-8" standalone="yes"?>
<Relationships xmlns="http://schemas.openxmlformats.org/package/2006/relationships"><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notesSlide" Target="../notesSlides/notesSlide64.xml"/><Relationship Id="rId1" Type="http://schemas.openxmlformats.org/officeDocument/2006/relationships/slideLayout" Target="../slideLayouts/slideLayout62.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_rels/slide73.xml.rels><?xml version="1.0" encoding="UTF-8" standalone="yes"?>
<Relationships xmlns="http://schemas.openxmlformats.org/package/2006/relationships"><Relationship Id="rId3" Type="http://schemas.openxmlformats.org/officeDocument/2006/relationships/image" Target="../media/image81.png"/><Relationship Id="rId7" Type="http://schemas.openxmlformats.org/officeDocument/2006/relationships/image" Target="../media/image85.png"/><Relationship Id="rId2" Type="http://schemas.openxmlformats.org/officeDocument/2006/relationships/notesSlide" Target="../notesSlides/notesSlide65.xml"/><Relationship Id="rId1" Type="http://schemas.openxmlformats.org/officeDocument/2006/relationships/slideLayout" Target="../slideLayouts/slideLayout13.xml"/><Relationship Id="rId6" Type="http://schemas.openxmlformats.org/officeDocument/2006/relationships/image" Target="../media/image84.png"/><Relationship Id="rId5" Type="http://schemas.openxmlformats.org/officeDocument/2006/relationships/image" Target="../media/image83.png"/><Relationship Id="rId4" Type="http://schemas.openxmlformats.org/officeDocument/2006/relationships/image" Target="../media/image8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000109"/>
            <a:ext cx="7772400" cy="2143140"/>
          </a:xfrm>
        </p:spPr>
        <p:txBody>
          <a:bodyPr>
            <a:normAutofit fontScale="90000"/>
          </a:bodyPr>
          <a:lstStyle/>
          <a:p>
            <a:pPr algn="ctr"/>
            <a:r>
              <a:rPr lang="en-CA" dirty="0" smtClean="0">
                <a:solidFill>
                  <a:srgbClr val="00B050"/>
                </a:solidFill>
              </a:rPr>
              <a:t/>
            </a:r>
            <a:br>
              <a:rPr lang="en-CA" dirty="0" smtClean="0">
                <a:solidFill>
                  <a:srgbClr val="00B050"/>
                </a:solidFill>
              </a:rPr>
            </a:br>
            <a:r>
              <a:rPr lang="en-CA" sz="3800" b="1" dirty="0" smtClean="0">
                <a:solidFill>
                  <a:srgbClr val="00B050"/>
                </a:solidFill>
              </a:rPr>
              <a:t>Econ </a:t>
            </a:r>
            <a:r>
              <a:rPr lang="en-CA" sz="3800" b="1" dirty="0" smtClean="0">
                <a:solidFill>
                  <a:srgbClr val="00B050"/>
                </a:solidFill>
              </a:rPr>
              <a:t>102 </a:t>
            </a:r>
            <a:r>
              <a:rPr lang="en-CA" sz="3800" b="1" dirty="0" smtClean="0">
                <a:solidFill>
                  <a:srgbClr val="00B050"/>
                </a:solidFill>
              </a:rPr>
              <a:t>- Introduction to </a:t>
            </a:r>
            <a:r>
              <a:rPr lang="en-CA" sz="3800" b="1" dirty="0" smtClean="0">
                <a:solidFill>
                  <a:srgbClr val="00B050"/>
                </a:solidFill>
              </a:rPr>
              <a:t>Macro </a:t>
            </a:r>
            <a:r>
              <a:rPr lang="en-CA" sz="3800" b="1" dirty="0" smtClean="0">
                <a:solidFill>
                  <a:srgbClr val="00B050"/>
                </a:solidFill>
              </a:rPr>
              <a:t>Economics</a:t>
            </a:r>
            <a:r>
              <a:rPr lang="en-CA" sz="3800" b="1" dirty="0">
                <a:solidFill>
                  <a:srgbClr val="00B050"/>
                </a:solidFill>
              </a:rPr>
              <a:t/>
            </a:r>
            <a:br>
              <a:rPr lang="en-CA" sz="3800" b="1" dirty="0">
                <a:solidFill>
                  <a:srgbClr val="00B050"/>
                </a:solidFill>
              </a:rPr>
            </a:br>
            <a:r>
              <a:rPr lang="en-CA" sz="3800" b="1" dirty="0" smtClean="0">
                <a:solidFill>
                  <a:srgbClr val="00B050"/>
                </a:solidFill>
              </a:rPr>
              <a:t/>
            </a:r>
            <a:br>
              <a:rPr lang="en-CA" sz="3800" b="1" dirty="0" smtClean="0">
                <a:solidFill>
                  <a:srgbClr val="00B050"/>
                </a:solidFill>
              </a:rPr>
            </a:br>
            <a:r>
              <a:rPr lang="en-CA" sz="3800" b="1" dirty="0" smtClean="0">
                <a:solidFill>
                  <a:srgbClr val="00B0F0"/>
                </a:solidFill>
              </a:rPr>
              <a:t>Lecture Note - Chapter 2</a:t>
            </a:r>
            <a:br>
              <a:rPr lang="en-CA" sz="3800" b="1" dirty="0" smtClean="0">
                <a:solidFill>
                  <a:srgbClr val="00B0F0"/>
                </a:solidFill>
              </a:rPr>
            </a:br>
            <a:r>
              <a:rPr lang="en-CA" sz="3800" b="1" dirty="0" smtClean="0">
                <a:solidFill>
                  <a:srgbClr val="00B0F0"/>
                </a:solidFill>
              </a:rPr>
              <a:t>The Economic Problem</a:t>
            </a:r>
            <a:br>
              <a:rPr lang="en-CA" sz="3800" b="1" dirty="0" smtClean="0">
                <a:solidFill>
                  <a:srgbClr val="00B0F0"/>
                </a:solidFill>
              </a:rPr>
            </a:br>
            <a:endParaRPr lang="en-CA" sz="3800" b="1" dirty="0">
              <a:solidFill>
                <a:srgbClr val="00B0F0"/>
              </a:solidFill>
            </a:endParaRPr>
          </a:p>
        </p:txBody>
      </p:sp>
      <p:sp>
        <p:nvSpPr>
          <p:cNvPr id="3" name="Subtitle 2"/>
          <p:cNvSpPr>
            <a:spLocks noGrp="1"/>
          </p:cNvSpPr>
          <p:nvPr>
            <p:ph type="subTitle" idx="1"/>
          </p:nvPr>
        </p:nvSpPr>
        <p:spPr/>
        <p:txBody>
          <a:bodyPr/>
          <a:lstStyle/>
          <a:p>
            <a:pPr>
              <a:spcBef>
                <a:spcPct val="0"/>
              </a:spcBef>
            </a:pPr>
            <a:r>
              <a:rPr lang="en-CA" sz="3200" b="1" dirty="0" smtClean="0">
                <a:solidFill>
                  <a:srgbClr val="800080"/>
                </a:solidFill>
              </a:rPr>
              <a:t>University of Waterloo</a:t>
            </a:r>
          </a:p>
          <a:p>
            <a:pPr>
              <a:spcBef>
                <a:spcPct val="0"/>
              </a:spcBef>
            </a:pPr>
            <a:r>
              <a:rPr lang="en-CA" sz="3200" b="1" dirty="0" smtClean="0">
                <a:solidFill>
                  <a:srgbClr val="800080"/>
                </a:solidFill>
              </a:rPr>
              <a:t>Department of Economics</a:t>
            </a:r>
          </a:p>
          <a:p>
            <a:pPr>
              <a:spcBef>
                <a:spcPct val="0"/>
              </a:spcBef>
            </a:pPr>
            <a:r>
              <a:rPr lang="en-CA" sz="3200" dirty="0" smtClean="0">
                <a:solidFill>
                  <a:srgbClr val="800080"/>
                </a:solidFill>
              </a:rPr>
              <a:t>Spring</a:t>
            </a:r>
            <a:r>
              <a:rPr lang="en-CA" sz="3200" dirty="0" smtClean="0">
                <a:solidFill>
                  <a:srgbClr val="800080"/>
                </a:solidFill>
              </a:rPr>
              <a:t> </a:t>
            </a:r>
            <a:r>
              <a:rPr lang="en-CA" sz="3200" b="1" dirty="0" smtClean="0">
                <a:solidFill>
                  <a:srgbClr val="800080"/>
                </a:solidFill>
              </a:rPr>
              <a:t>2019</a:t>
            </a:r>
            <a:endParaRPr lang="en-CA" sz="3200" b="1"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9412" name="Rectangle 4"/>
          <p:cNvSpPr>
            <a:spLocks noChangeArrowheads="1"/>
          </p:cNvSpPr>
          <p:nvPr/>
        </p:nvSpPr>
        <p:spPr bwMode="auto">
          <a:xfrm>
            <a:off x="762000" y="762000"/>
            <a:ext cx="7772400" cy="5562600"/>
          </a:xfrm>
          <a:prstGeom prst="rect">
            <a:avLst/>
          </a:prstGeom>
          <a:noFill/>
          <a:ln w="9525">
            <a:noFill/>
            <a:miter lim="800000"/>
            <a:headEnd/>
            <a:tailEnd/>
          </a:ln>
          <a:effectLst/>
        </p:spPr>
        <p:txBody>
          <a:bodyPr/>
          <a:lstStyle/>
          <a:p>
            <a:pPr>
              <a:spcBef>
                <a:spcPct val="25000"/>
              </a:spcBef>
              <a:spcAft>
                <a:spcPct val="50000"/>
              </a:spcAft>
            </a:pPr>
            <a:r>
              <a:rPr lang="en-US" sz="2400" dirty="0"/>
              <a:t>Why does food cost much more today than it did a few years ago? </a:t>
            </a:r>
          </a:p>
          <a:p>
            <a:pPr>
              <a:spcBef>
                <a:spcPct val="25000"/>
              </a:spcBef>
              <a:spcAft>
                <a:spcPct val="50000"/>
              </a:spcAft>
            </a:pPr>
            <a:r>
              <a:rPr lang="en-US" sz="2400" dirty="0"/>
              <a:t>One reason is that we now use part of our corn crop to produce ethanol, a clean biofuel substitute for gasoline.</a:t>
            </a:r>
          </a:p>
          <a:p>
            <a:pPr>
              <a:spcBef>
                <a:spcPct val="25000"/>
              </a:spcBef>
              <a:spcAft>
                <a:spcPct val="50000"/>
              </a:spcAft>
            </a:pPr>
            <a:r>
              <a:rPr lang="en-US" sz="2400" dirty="0"/>
              <a:t>Another reason is that drought in some parts of the world has decreased global grain production. </a:t>
            </a:r>
          </a:p>
          <a:p>
            <a:pPr>
              <a:spcBef>
                <a:spcPct val="25000"/>
              </a:spcBef>
              <a:spcAft>
                <a:spcPct val="50000"/>
              </a:spcAft>
            </a:pPr>
            <a:r>
              <a:rPr lang="en-US" sz="2400" dirty="0"/>
              <a:t>We use an economic </a:t>
            </a:r>
            <a:r>
              <a:rPr lang="en-US" sz="2400" b="1" dirty="0">
                <a:solidFill>
                  <a:srgbClr val="FF0000"/>
                </a:solidFill>
              </a:rPr>
              <a:t>model—the production possibilities frontier—to </a:t>
            </a:r>
            <a:r>
              <a:rPr lang="en-US" sz="2400" dirty="0"/>
              <a:t>learn why ethanol production and drought have increased the cost of producing food. </a:t>
            </a:r>
          </a:p>
          <a:p>
            <a:pPr>
              <a:spcBef>
                <a:spcPct val="25000"/>
              </a:spcBef>
              <a:spcAft>
                <a:spcPct val="50000"/>
              </a:spcAft>
            </a:pPr>
            <a:r>
              <a:rPr lang="en-US" sz="2400" dirty="0"/>
              <a:t>We also use this model to study how we can expand our production possibilities; how we gain by trading with others; and why the social institutions have evolved.</a:t>
            </a:r>
          </a:p>
        </p:txBody>
      </p:sp>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29412">
                                            <p:txEl>
                                              <p:pRg st="1" end="1"/>
                                            </p:txEl>
                                          </p:spTgt>
                                        </p:tgtEl>
                                        <p:attrNameLst>
                                          <p:attrName>style.visibility</p:attrName>
                                        </p:attrNameLst>
                                      </p:cBhvr>
                                      <p:to>
                                        <p:strVal val="visible"/>
                                      </p:to>
                                    </p:set>
                                    <p:animEffect transition="in" filter="wipe(left)">
                                      <p:cBhvr>
                                        <p:cTn id="7" dur="500"/>
                                        <p:tgtEl>
                                          <p:spTgt spid="529412">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29412">
                                            <p:txEl>
                                              <p:pRg st="2" end="2"/>
                                            </p:txEl>
                                          </p:spTgt>
                                        </p:tgtEl>
                                        <p:attrNameLst>
                                          <p:attrName>style.visibility</p:attrName>
                                        </p:attrNameLst>
                                      </p:cBhvr>
                                      <p:to>
                                        <p:strVal val="visible"/>
                                      </p:to>
                                    </p:set>
                                    <p:animEffect transition="in" filter="wipe(left)">
                                      <p:cBhvr>
                                        <p:cTn id="12" dur="500"/>
                                        <p:tgtEl>
                                          <p:spTgt spid="529412">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29412">
                                            <p:txEl>
                                              <p:pRg st="3" end="3"/>
                                            </p:txEl>
                                          </p:spTgt>
                                        </p:tgtEl>
                                        <p:attrNameLst>
                                          <p:attrName>style.visibility</p:attrName>
                                        </p:attrNameLst>
                                      </p:cBhvr>
                                      <p:to>
                                        <p:strVal val="visible"/>
                                      </p:to>
                                    </p:set>
                                    <p:animEffect transition="in" filter="wipe(left)">
                                      <p:cBhvr>
                                        <p:cTn id="17" dur="500"/>
                                        <p:tgtEl>
                                          <p:spTgt spid="529412">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29412">
                                            <p:txEl>
                                              <p:pRg st="4" end="4"/>
                                            </p:txEl>
                                          </p:spTgt>
                                        </p:tgtEl>
                                        <p:attrNameLst>
                                          <p:attrName>style.visibility</p:attrName>
                                        </p:attrNameLst>
                                      </p:cBhvr>
                                      <p:to>
                                        <p:strVal val="visible"/>
                                      </p:to>
                                    </p:set>
                                    <p:animEffect transition="in" filter="wipe(left)">
                                      <p:cBhvr>
                                        <p:cTn id="22" dur="500"/>
                                        <p:tgtEl>
                                          <p:spTgt spid="529412">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9412"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95970" name="Object 2"/>
          <p:cNvGraphicFramePr>
            <a:graphicFrameLocks noChangeAspect="1"/>
          </p:cNvGraphicFramePr>
          <p:nvPr/>
        </p:nvGraphicFramePr>
        <p:xfrm>
          <a:off x="0" y="304800"/>
          <a:ext cx="7162800" cy="1184275"/>
        </p:xfrm>
        <a:graphic>
          <a:graphicData uri="http://schemas.openxmlformats.org/presentationml/2006/ole">
            <p:oleObj spid="_x0000_s595979" name="Image" r:id="rId4" imgW="14067067" imgH="2325450" progId="">
              <p:embed/>
            </p:oleObj>
          </a:graphicData>
        </a:graphic>
      </p:graphicFrame>
      <p:pic>
        <p:nvPicPr>
          <p:cNvPr id="595971" name="Picture 3" descr="ch02a"/>
          <p:cNvPicPr>
            <a:picLocks noChangeAspect="1" noChangeArrowheads="1"/>
          </p:cNvPicPr>
          <p:nvPr/>
        </p:nvPicPr>
        <p:blipFill>
          <a:blip r:embed="rId5" cstate="print"/>
          <a:srcRect/>
          <a:stretch>
            <a:fillRect/>
          </a:stretch>
        </p:blipFill>
        <p:spPr bwMode="auto">
          <a:xfrm>
            <a:off x="1676400" y="1828800"/>
            <a:ext cx="6076950" cy="4799013"/>
          </a:xfrm>
          <a:prstGeom prst="rect">
            <a:avLst/>
          </a:prstGeom>
          <a:noFill/>
        </p:spPr>
      </p:pic>
      <p:pic>
        <p:nvPicPr>
          <p:cNvPr id="595972" name="Picture 4" descr="ch02b"/>
          <p:cNvPicPr>
            <a:picLocks noChangeAspect="1" noChangeArrowheads="1"/>
          </p:cNvPicPr>
          <p:nvPr/>
        </p:nvPicPr>
        <p:blipFill>
          <a:blip r:embed="rId6" cstate="print"/>
          <a:srcRect/>
          <a:stretch>
            <a:fillRect/>
          </a:stretch>
        </p:blipFill>
        <p:spPr bwMode="auto">
          <a:xfrm>
            <a:off x="1676400" y="1828800"/>
            <a:ext cx="6076950" cy="4799013"/>
          </a:xfrm>
          <a:prstGeom prst="rect">
            <a:avLst/>
          </a:prstGeom>
          <a:noFill/>
        </p:spPr>
      </p:pic>
      <p:pic>
        <p:nvPicPr>
          <p:cNvPr id="595973" name="Picture 5" descr="ch02c"/>
          <p:cNvPicPr>
            <a:picLocks noChangeAspect="1" noChangeArrowheads="1"/>
          </p:cNvPicPr>
          <p:nvPr/>
        </p:nvPicPr>
        <p:blipFill>
          <a:blip r:embed="rId7" cstate="print"/>
          <a:srcRect/>
          <a:stretch>
            <a:fillRect/>
          </a:stretch>
        </p:blipFill>
        <p:spPr bwMode="auto">
          <a:xfrm>
            <a:off x="1676400" y="1828800"/>
            <a:ext cx="6076950" cy="4799013"/>
          </a:xfrm>
          <a:prstGeom prst="rect">
            <a:avLst/>
          </a:prstGeom>
          <a:noFill/>
        </p:spPr>
      </p:pic>
      <p:pic>
        <p:nvPicPr>
          <p:cNvPr id="595974" name="Picture 6" descr="ch02d"/>
          <p:cNvPicPr>
            <a:picLocks noChangeAspect="1" noChangeArrowheads="1"/>
          </p:cNvPicPr>
          <p:nvPr/>
        </p:nvPicPr>
        <p:blipFill>
          <a:blip r:embed="rId8" cstate="print"/>
          <a:srcRect/>
          <a:stretch>
            <a:fillRect/>
          </a:stretch>
        </p:blipFill>
        <p:spPr bwMode="auto">
          <a:xfrm>
            <a:off x="1676400" y="1828800"/>
            <a:ext cx="6076950" cy="4799013"/>
          </a:xfrm>
          <a:prstGeom prst="rect">
            <a:avLst/>
          </a:prstGeom>
          <a:noFill/>
        </p:spPr>
      </p:pic>
      <p:pic>
        <p:nvPicPr>
          <p:cNvPr id="595975" name="Picture 7" descr="ch02e"/>
          <p:cNvPicPr>
            <a:picLocks noChangeAspect="1" noChangeArrowheads="1"/>
          </p:cNvPicPr>
          <p:nvPr/>
        </p:nvPicPr>
        <p:blipFill>
          <a:blip r:embed="rId9" cstate="print"/>
          <a:srcRect/>
          <a:stretch>
            <a:fillRect/>
          </a:stretch>
        </p:blipFill>
        <p:spPr bwMode="auto">
          <a:xfrm>
            <a:off x="1676400" y="1828800"/>
            <a:ext cx="6076950" cy="4799013"/>
          </a:xfrm>
          <a:prstGeom prst="rect">
            <a:avLst/>
          </a:prstGeom>
          <a:noFill/>
        </p:spPr>
      </p:pic>
      <p:pic>
        <p:nvPicPr>
          <p:cNvPr id="595976" name="Picture 8" descr="ch02f"/>
          <p:cNvPicPr>
            <a:picLocks noChangeAspect="1" noChangeArrowheads="1"/>
          </p:cNvPicPr>
          <p:nvPr/>
        </p:nvPicPr>
        <p:blipFill>
          <a:blip r:embed="rId10" cstate="print"/>
          <a:srcRect/>
          <a:stretch>
            <a:fillRect/>
          </a:stretch>
        </p:blipFill>
        <p:spPr bwMode="auto">
          <a:xfrm>
            <a:off x="1676400" y="1828800"/>
            <a:ext cx="6076950" cy="4799013"/>
          </a:xfrm>
          <a:prstGeom prst="rect">
            <a:avLst/>
          </a:prstGeom>
          <a:noFill/>
        </p:spPr>
      </p:pic>
    </p:spTree>
  </p:cSld>
  <p:clrMapOvr>
    <a:masterClrMapping/>
  </p:clrMapOvr>
  <p:transition>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95972"/>
                                        </p:tgtEl>
                                        <p:attrNameLst>
                                          <p:attrName>style.visibility</p:attrName>
                                        </p:attrNameLst>
                                      </p:cBhvr>
                                      <p:to>
                                        <p:strVal val="visible"/>
                                      </p:to>
                                    </p:set>
                                    <p:animEffect transition="in" filter="wipe(left)">
                                      <p:cBhvr>
                                        <p:cTn id="7" dur="1000"/>
                                        <p:tgtEl>
                                          <p:spTgt spid="59597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595973"/>
                                        </p:tgtEl>
                                        <p:attrNameLst>
                                          <p:attrName>style.visibility</p:attrName>
                                        </p:attrNameLst>
                                      </p:cBhvr>
                                      <p:to>
                                        <p:strVal val="visible"/>
                                      </p:to>
                                    </p:set>
                                    <p:animEffect transition="in" filter="wipe(left)">
                                      <p:cBhvr>
                                        <p:cTn id="12" dur="1000"/>
                                        <p:tgtEl>
                                          <p:spTgt spid="59597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95974"/>
                                        </p:tgtEl>
                                        <p:attrNameLst>
                                          <p:attrName>style.visibility</p:attrName>
                                        </p:attrNameLst>
                                      </p:cBhvr>
                                      <p:to>
                                        <p:strVal val="visible"/>
                                      </p:to>
                                    </p:set>
                                    <p:animEffect transition="in" filter="wipe(left)">
                                      <p:cBhvr>
                                        <p:cTn id="17" dur="1000"/>
                                        <p:tgtEl>
                                          <p:spTgt spid="59597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595975"/>
                                        </p:tgtEl>
                                        <p:attrNameLst>
                                          <p:attrName>style.visibility</p:attrName>
                                        </p:attrNameLst>
                                      </p:cBhvr>
                                      <p:to>
                                        <p:strVal val="visible"/>
                                      </p:to>
                                    </p:set>
                                    <p:animEffect transition="in" filter="wipe(left)">
                                      <p:cBhvr>
                                        <p:cTn id="22" dur="1000"/>
                                        <p:tgtEl>
                                          <p:spTgt spid="59597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595976"/>
                                        </p:tgtEl>
                                        <p:attrNameLst>
                                          <p:attrName>style.visibility</p:attrName>
                                        </p:attrNameLst>
                                      </p:cBhvr>
                                      <p:to>
                                        <p:strVal val="visible"/>
                                      </p:to>
                                    </p:set>
                                    <p:animEffect transition="in" filter="wipe(left)">
                                      <p:cBhvr>
                                        <p:cTn id="27" dur="1000"/>
                                        <p:tgtEl>
                                          <p:spTgt spid="5959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p:txBody>
          <a:bodyPr/>
          <a:lstStyle/>
          <a:p>
            <a:r>
              <a:rPr lang="en-US" dirty="0"/>
              <a:t>Production Possibilities and Opportunity Cost</a:t>
            </a:r>
          </a:p>
        </p:txBody>
      </p:sp>
      <p:sp>
        <p:nvSpPr>
          <p:cNvPr id="7171" name="Rectangle 3"/>
          <p:cNvSpPr>
            <a:spLocks noGrp="1" noChangeArrowheads="1"/>
          </p:cNvSpPr>
          <p:nvPr>
            <p:ph type="body" idx="1"/>
          </p:nvPr>
        </p:nvSpPr>
        <p:spPr>
          <a:xfrm>
            <a:off x="609600" y="1905000"/>
            <a:ext cx="8229600" cy="4419600"/>
          </a:xfrm>
        </p:spPr>
        <p:txBody>
          <a:bodyPr/>
          <a:lstStyle/>
          <a:p>
            <a:pPr lvl="1"/>
            <a:r>
              <a:rPr lang="en-US" dirty="0"/>
              <a:t>The </a:t>
            </a:r>
            <a:r>
              <a:rPr lang="en-US" b="1" dirty="0">
                <a:solidFill>
                  <a:srgbClr val="FF0000"/>
                </a:solidFill>
              </a:rPr>
              <a:t>production possibilities frontier</a:t>
            </a:r>
            <a:r>
              <a:rPr lang="en-US" dirty="0"/>
              <a:t> (</a:t>
            </a:r>
            <a:r>
              <a:rPr lang="en-US" i="1" dirty="0"/>
              <a:t>PPF</a:t>
            </a:r>
            <a:r>
              <a:rPr lang="en-US" dirty="0"/>
              <a:t>) is the boundary between those combinations of goods and services that can be produced and those that cannot</a:t>
            </a:r>
            <a:r>
              <a:rPr lang="en-US" dirty="0" smtClean="0"/>
              <a:t>.</a:t>
            </a:r>
          </a:p>
          <a:p>
            <a:pPr lvl="1"/>
            <a:r>
              <a:rPr lang="en-US" dirty="0" smtClean="0"/>
              <a:t>Put it differently,</a:t>
            </a:r>
          </a:p>
          <a:p>
            <a:pPr lvl="1"/>
            <a:r>
              <a:rPr lang="en-US" b="1" dirty="0" smtClean="0">
                <a:solidFill>
                  <a:srgbClr val="FF0000"/>
                </a:solidFill>
              </a:rPr>
              <a:t>PPF is a graph that shows the combinations of output that the economy can possibly produce given the available factors of production and the available production technology.</a:t>
            </a:r>
          </a:p>
          <a:p>
            <a:pPr lvl="1"/>
            <a:endParaRPr lang="en-US" dirty="0"/>
          </a:p>
        </p:txBody>
      </p:sp>
    </p:spTree>
  </p:cSld>
  <p:clrMapOvr>
    <a:masterClrMapping/>
  </p:clrMapOvr>
  <p:transition spd="med">
    <p:pull dir="d"/>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Production Possibilities and Opportunity Cost</a:t>
            </a:r>
            <a:endParaRPr lang="en-US" dirty="0"/>
          </a:p>
        </p:txBody>
      </p:sp>
      <p:sp>
        <p:nvSpPr>
          <p:cNvPr id="3" name="Content Placeholder 2"/>
          <p:cNvSpPr>
            <a:spLocks noGrp="1"/>
          </p:cNvSpPr>
          <p:nvPr>
            <p:ph idx="1"/>
          </p:nvPr>
        </p:nvSpPr>
        <p:spPr/>
        <p:txBody>
          <a:bodyPr/>
          <a:lstStyle/>
          <a:p>
            <a:pPr lvl="1"/>
            <a:r>
              <a:rPr lang="en-US" dirty="0" smtClean="0">
                <a:solidFill>
                  <a:srgbClr val="FF0000"/>
                </a:solidFill>
              </a:rPr>
              <a:t>To illustrate the </a:t>
            </a:r>
            <a:r>
              <a:rPr lang="en-US" i="1" dirty="0" smtClean="0">
                <a:solidFill>
                  <a:srgbClr val="FF0000"/>
                </a:solidFill>
              </a:rPr>
              <a:t>PPF</a:t>
            </a:r>
            <a:r>
              <a:rPr lang="en-US" dirty="0" smtClean="0">
                <a:solidFill>
                  <a:srgbClr val="FF0000"/>
                </a:solidFill>
              </a:rPr>
              <a:t>, we focus on two goods at a time and hold the quantities of all other goods and services constant.</a:t>
            </a:r>
          </a:p>
          <a:p>
            <a:pPr lvl="1"/>
            <a:r>
              <a:rPr lang="en-US" dirty="0" smtClean="0"/>
              <a:t>That is, we look at a model economy in which everything remains the same </a:t>
            </a:r>
            <a:r>
              <a:rPr lang="en-US" b="1" dirty="0" smtClean="0">
                <a:solidFill>
                  <a:srgbClr val="FF0000"/>
                </a:solidFill>
              </a:rPr>
              <a:t>(</a:t>
            </a:r>
            <a:r>
              <a:rPr lang="en-US" b="1" i="1" dirty="0" smtClean="0">
                <a:solidFill>
                  <a:srgbClr val="FF0000"/>
                </a:solidFill>
              </a:rPr>
              <a:t>ceteris paribus</a:t>
            </a:r>
            <a:r>
              <a:rPr lang="en-US" b="1" dirty="0" smtClean="0">
                <a:solidFill>
                  <a:srgbClr val="FF0000"/>
                </a:solidFill>
              </a:rPr>
              <a:t>) </a:t>
            </a:r>
            <a:r>
              <a:rPr lang="en-US" dirty="0" smtClean="0"/>
              <a:t>except the two goods we’re considering.</a:t>
            </a:r>
          </a:p>
          <a:p>
            <a:endParaRPr lang="en-US" dirty="0"/>
          </a:p>
        </p:txBody>
      </p:sp>
    </p:spTree>
  </p:cSld>
  <p:clrMapOvr>
    <a:masterClrMapping/>
  </p:clrMapOvr>
  <p:transition spd="med">
    <p:wipe dir="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dirty="0"/>
              <a:t>Production Possibilities and Opportunity Cost </a:t>
            </a:r>
          </a:p>
        </p:txBody>
      </p:sp>
      <p:sp>
        <p:nvSpPr>
          <p:cNvPr id="8195" name="Rectangle 3"/>
          <p:cNvSpPr>
            <a:spLocks noGrp="1" noChangeArrowheads="1"/>
          </p:cNvSpPr>
          <p:nvPr>
            <p:ph type="body" idx="1"/>
          </p:nvPr>
        </p:nvSpPr>
        <p:spPr>
          <a:xfrm>
            <a:off x="457200" y="1752600"/>
            <a:ext cx="3887788" cy="4648200"/>
          </a:xfrm>
        </p:spPr>
        <p:txBody>
          <a:bodyPr/>
          <a:lstStyle/>
          <a:p>
            <a:pPr lvl="1"/>
            <a:r>
              <a:rPr lang="en-US" sz="1800" b="1" dirty="0" smtClean="0">
                <a:solidFill>
                  <a:srgbClr val="FF0000"/>
                </a:solidFill>
              </a:rPr>
              <a:t>Figure </a:t>
            </a:r>
            <a:r>
              <a:rPr lang="en-US" sz="1800" b="1" dirty="0">
                <a:solidFill>
                  <a:srgbClr val="FF0000"/>
                </a:solidFill>
              </a:rPr>
              <a:t>2.1 shows the </a:t>
            </a:r>
            <a:r>
              <a:rPr lang="en-US" sz="1800" b="1" i="1" dirty="0">
                <a:solidFill>
                  <a:srgbClr val="FF0000"/>
                </a:solidFill>
              </a:rPr>
              <a:t>PPF</a:t>
            </a:r>
            <a:r>
              <a:rPr lang="en-US" sz="1800" b="1" dirty="0">
                <a:solidFill>
                  <a:srgbClr val="FF0000"/>
                </a:solidFill>
              </a:rPr>
              <a:t> for two goods: cola and </a:t>
            </a:r>
            <a:r>
              <a:rPr lang="en-US" sz="1800" b="1" dirty="0" smtClean="0">
                <a:solidFill>
                  <a:srgbClr val="FF0000"/>
                </a:solidFill>
              </a:rPr>
              <a:t>pizza in a month.</a:t>
            </a:r>
          </a:p>
          <a:p>
            <a:pPr marL="118872"/>
            <a:r>
              <a:rPr lang="en-US" sz="1800" dirty="0" smtClean="0"/>
              <a:t>If all resources are devoted to producing cola, the economy can produce 15 million cans of colas and zero pizzas.</a:t>
            </a:r>
          </a:p>
          <a:p>
            <a:pPr marL="118872"/>
            <a:r>
              <a:rPr lang="en-US" sz="1800" dirty="0" smtClean="0"/>
              <a:t>If all resources are devoted to producing pizzas, the economy can produce 5 million pizzas and zero cans of colas.</a:t>
            </a:r>
          </a:p>
          <a:p>
            <a:pPr marL="118872" lvl="1"/>
            <a:r>
              <a:rPr lang="en-US" sz="1800" dirty="0" smtClean="0"/>
              <a:t>If resources are divided between the two industries, the feasible combinations of output are shown on the curve.</a:t>
            </a:r>
            <a:endParaRPr lang="en-US" sz="1800" dirty="0"/>
          </a:p>
        </p:txBody>
      </p:sp>
      <p:pic>
        <p:nvPicPr>
          <p:cNvPr id="8247" name="Picture 55"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8248" name="Picture 56"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8249" name="Picture 57"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8250" name="Picture 58"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8251" name="Picture 59"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8252" name="Picture 60"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8253" name="Picture 61"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pic>
        <p:nvPicPr>
          <p:cNvPr id="8254" name="Picture 62" descr="Fig02"/>
          <p:cNvPicPr>
            <a:picLocks noChangeAspect="1" noChangeArrowheads="1"/>
          </p:cNvPicPr>
          <p:nvPr/>
        </p:nvPicPr>
        <p:blipFill>
          <a:blip r:embed="rId10" cstate="print"/>
          <a:srcRect/>
          <a:stretch>
            <a:fillRect/>
          </a:stretch>
        </p:blipFill>
        <p:spPr bwMode="auto">
          <a:xfrm>
            <a:off x="4419600" y="2057400"/>
            <a:ext cx="4467225" cy="3962400"/>
          </a:xfrm>
          <a:prstGeom prst="rect">
            <a:avLst/>
          </a:prstGeom>
          <a:noFill/>
        </p:spPr>
      </p:pic>
      <p:pic>
        <p:nvPicPr>
          <p:cNvPr id="8255" name="Picture 63" descr="Fig02"/>
          <p:cNvPicPr>
            <a:picLocks noChangeAspect="1" noChangeArrowheads="1"/>
          </p:cNvPicPr>
          <p:nvPr/>
        </p:nvPicPr>
        <p:blipFill>
          <a:blip r:embed="rId11" cstate="print"/>
          <a:srcRect/>
          <a:stretch>
            <a:fillRect/>
          </a:stretch>
        </p:blipFill>
        <p:spPr bwMode="auto">
          <a:xfrm>
            <a:off x="4419600" y="2057400"/>
            <a:ext cx="4467225" cy="3962400"/>
          </a:xfrm>
          <a:prstGeom prst="rect">
            <a:avLst/>
          </a:prstGeom>
          <a:noFill/>
        </p:spPr>
      </p:pic>
      <p:pic>
        <p:nvPicPr>
          <p:cNvPr id="8256" name="Picture 64" descr="Fig02"/>
          <p:cNvPicPr>
            <a:picLocks noChangeAspect="1" noChangeArrowheads="1"/>
          </p:cNvPicPr>
          <p:nvPr/>
        </p:nvPicPr>
        <p:blipFill>
          <a:blip r:embed="rId12" cstate="print"/>
          <a:srcRect/>
          <a:stretch>
            <a:fillRect/>
          </a:stretch>
        </p:blipFill>
        <p:spPr bwMode="auto">
          <a:xfrm>
            <a:off x="4419600" y="2133600"/>
            <a:ext cx="4467225" cy="39624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wipe(left)">
                                      <p:cBhvr>
                                        <p:cTn id="7" dur="1000"/>
                                        <p:tgtEl>
                                          <p:spTgt spid="819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195">
                                            <p:txEl>
                                              <p:pRg st="1" end="1"/>
                                            </p:txEl>
                                          </p:spTgt>
                                        </p:tgtEl>
                                        <p:attrNameLst>
                                          <p:attrName>style.visibility</p:attrName>
                                        </p:attrNameLst>
                                      </p:cBhvr>
                                      <p:to>
                                        <p:strVal val="visible"/>
                                      </p:to>
                                    </p:set>
                                    <p:animEffect transition="in" filter="wipe(left)">
                                      <p:cBhvr>
                                        <p:cTn id="12" dur="1000"/>
                                        <p:tgtEl>
                                          <p:spTgt spid="819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195">
                                            <p:txEl>
                                              <p:pRg st="2" end="2"/>
                                            </p:txEl>
                                          </p:spTgt>
                                        </p:tgtEl>
                                        <p:attrNameLst>
                                          <p:attrName>style.visibility</p:attrName>
                                        </p:attrNameLst>
                                      </p:cBhvr>
                                      <p:to>
                                        <p:strVal val="visible"/>
                                      </p:to>
                                    </p:set>
                                    <p:animEffect transition="in" filter="wipe(left)">
                                      <p:cBhvr>
                                        <p:cTn id="17" dur="1000"/>
                                        <p:tgtEl>
                                          <p:spTgt spid="819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8195">
                                            <p:txEl>
                                              <p:pRg st="3" end="3"/>
                                            </p:txEl>
                                          </p:spTgt>
                                        </p:tgtEl>
                                        <p:attrNameLst>
                                          <p:attrName>style.visibility</p:attrName>
                                        </p:attrNameLst>
                                      </p:cBhvr>
                                      <p:to>
                                        <p:strVal val="visible"/>
                                      </p:to>
                                    </p:set>
                                    <p:animEffect transition="in" filter="wipe(left)">
                                      <p:cBhvr>
                                        <p:cTn id="22" dur="1000"/>
                                        <p:tgtEl>
                                          <p:spTgt spid="8195">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8248"/>
                                        </p:tgtEl>
                                        <p:attrNameLst>
                                          <p:attrName>style.visibility</p:attrName>
                                        </p:attrNameLst>
                                      </p:cBhvr>
                                      <p:to>
                                        <p:strVal val="visible"/>
                                      </p:to>
                                    </p:set>
                                    <p:animEffect transition="in" filter="fade">
                                      <p:cBhvr>
                                        <p:cTn id="25" dur="500"/>
                                        <p:tgtEl>
                                          <p:spTgt spid="8248"/>
                                        </p:tgtEl>
                                      </p:cBhvr>
                                    </p:animEffect>
                                  </p:childTnLst>
                                </p:cTn>
                              </p:par>
                              <p:par>
                                <p:cTn id="26" presetID="10" presetClass="entr" presetSubtype="0" fill="hold" nodeType="withEffect">
                                  <p:stCondLst>
                                    <p:cond delay="0"/>
                                  </p:stCondLst>
                                  <p:childTnLst>
                                    <p:set>
                                      <p:cBhvr>
                                        <p:cTn id="27" dur="1" fill="hold">
                                          <p:stCondLst>
                                            <p:cond delay="0"/>
                                          </p:stCondLst>
                                        </p:cTn>
                                        <p:tgtEl>
                                          <p:spTgt spid="8249"/>
                                        </p:tgtEl>
                                        <p:attrNameLst>
                                          <p:attrName>style.visibility</p:attrName>
                                        </p:attrNameLst>
                                      </p:cBhvr>
                                      <p:to>
                                        <p:strVal val="visible"/>
                                      </p:to>
                                    </p:set>
                                    <p:animEffect transition="in" filter="fade">
                                      <p:cBhvr>
                                        <p:cTn id="28" dur="500"/>
                                        <p:tgtEl>
                                          <p:spTgt spid="8249"/>
                                        </p:tgtEl>
                                      </p:cBhvr>
                                    </p:animEffect>
                                  </p:childTnLst>
                                </p:cTn>
                              </p:par>
                              <p:par>
                                <p:cTn id="29" presetID="10" presetClass="entr" presetSubtype="0" fill="hold" nodeType="withEffect">
                                  <p:stCondLst>
                                    <p:cond delay="0"/>
                                  </p:stCondLst>
                                  <p:childTnLst>
                                    <p:set>
                                      <p:cBhvr>
                                        <p:cTn id="30" dur="1" fill="hold">
                                          <p:stCondLst>
                                            <p:cond delay="0"/>
                                          </p:stCondLst>
                                        </p:cTn>
                                        <p:tgtEl>
                                          <p:spTgt spid="8250"/>
                                        </p:tgtEl>
                                        <p:attrNameLst>
                                          <p:attrName>style.visibility</p:attrName>
                                        </p:attrNameLst>
                                      </p:cBhvr>
                                      <p:to>
                                        <p:strVal val="visible"/>
                                      </p:to>
                                    </p:set>
                                    <p:animEffect transition="in" filter="fade">
                                      <p:cBhvr>
                                        <p:cTn id="31" dur="500"/>
                                        <p:tgtEl>
                                          <p:spTgt spid="8250"/>
                                        </p:tgtEl>
                                      </p:cBhvr>
                                    </p:animEffect>
                                  </p:childTnLst>
                                </p:cTn>
                              </p:par>
                              <p:par>
                                <p:cTn id="32" presetID="10" presetClass="entr" presetSubtype="0" fill="hold" nodeType="withEffect">
                                  <p:stCondLst>
                                    <p:cond delay="0"/>
                                  </p:stCondLst>
                                  <p:childTnLst>
                                    <p:set>
                                      <p:cBhvr>
                                        <p:cTn id="33" dur="1" fill="hold">
                                          <p:stCondLst>
                                            <p:cond delay="0"/>
                                          </p:stCondLst>
                                        </p:cTn>
                                        <p:tgtEl>
                                          <p:spTgt spid="8251"/>
                                        </p:tgtEl>
                                        <p:attrNameLst>
                                          <p:attrName>style.visibility</p:attrName>
                                        </p:attrNameLst>
                                      </p:cBhvr>
                                      <p:to>
                                        <p:strVal val="visible"/>
                                      </p:to>
                                    </p:set>
                                    <p:animEffect transition="in" filter="fade">
                                      <p:cBhvr>
                                        <p:cTn id="34" dur="500"/>
                                        <p:tgtEl>
                                          <p:spTgt spid="8251"/>
                                        </p:tgtEl>
                                      </p:cBhvr>
                                    </p:animEffect>
                                  </p:childTnLst>
                                </p:cTn>
                              </p:par>
                              <p:par>
                                <p:cTn id="35" presetID="10" presetClass="entr" presetSubtype="0" fill="hold" nodeType="withEffect">
                                  <p:stCondLst>
                                    <p:cond delay="0"/>
                                  </p:stCondLst>
                                  <p:childTnLst>
                                    <p:set>
                                      <p:cBhvr>
                                        <p:cTn id="36" dur="1" fill="hold">
                                          <p:stCondLst>
                                            <p:cond delay="0"/>
                                          </p:stCondLst>
                                        </p:cTn>
                                        <p:tgtEl>
                                          <p:spTgt spid="8252"/>
                                        </p:tgtEl>
                                        <p:attrNameLst>
                                          <p:attrName>style.visibility</p:attrName>
                                        </p:attrNameLst>
                                      </p:cBhvr>
                                      <p:to>
                                        <p:strVal val="visible"/>
                                      </p:to>
                                    </p:set>
                                    <p:animEffect transition="in" filter="fade">
                                      <p:cBhvr>
                                        <p:cTn id="37" dur="500"/>
                                        <p:tgtEl>
                                          <p:spTgt spid="8252"/>
                                        </p:tgtEl>
                                      </p:cBhvr>
                                    </p:animEffect>
                                  </p:childTnLst>
                                </p:cTn>
                              </p:par>
                              <p:par>
                                <p:cTn id="38" presetID="10" presetClass="entr" presetSubtype="0" fill="hold" nodeType="withEffect">
                                  <p:stCondLst>
                                    <p:cond delay="0"/>
                                  </p:stCondLst>
                                  <p:childTnLst>
                                    <p:set>
                                      <p:cBhvr>
                                        <p:cTn id="39" dur="1" fill="hold">
                                          <p:stCondLst>
                                            <p:cond delay="0"/>
                                          </p:stCondLst>
                                        </p:cTn>
                                        <p:tgtEl>
                                          <p:spTgt spid="8253"/>
                                        </p:tgtEl>
                                        <p:attrNameLst>
                                          <p:attrName>style.visibility</p:attrName>
                                        </p:attrNameLst>
                                      </p:cBhvr>
                                      <p:to>
                                        <p:strVal val="visible"/>
                                      </p:to>
                                    </p:set>
                                    <p:animEffect transition="in" filter="fade">
                                      <p:cBhvr>
                                        <p:cTn id="40" dur="500"/>
                                        <p:tgtEl>
                                          <p:spTgt spid="8253"/>
                                        </p:tgtEl>
                                      </p:cBhvr>
                                    </p:animEffect>
                                  </p:childTnLst>
                                </p:cTn>
                              </p:par>
                            </p:childTnLst>
                          </p:cTn>
                        </p:par>
                      </p:childTnLst>
                    </p:cTn>
                  </p:par>
                  <p:par>
                    <p:cTn id="41" fill="hold">
                      <p:stCondLst>
                        <p:cond delay="indefinite"/>
                      </p:stCondLst>
                      <p:childTnLst>
                        <p:par>
                          <p:cTn id="42" fill="hold">
                            <p:stCondLst>
                              <p:cond delay="0"/>
                            </p:stCondLst>
                            <p:childTnLst>
                              <p:par>
                                <p:cTn id="43" presetID="10" presetClass="entr" presetSubtype="0" fill="hold" nodeType="clickEffect">
                                  <p:stCondLst>
                                    <p:cond delay="0"/>
                                  </p:stCondLst>
                                  <p:childTnLst>
                                    <p:set>
                                      <p:cBhvr>
                                        <p:cTn id="44" dur="1" fill="hold">
                                          <p:stCondLst>
                                            <p:cond delay="0"/>
                                          </p:stCondLst>
                                        </p:cTn>
                                        <p:tgtEl>
                                          <p:spTgt spid="8254"/>
                                        </p:tgtEl>
                                        <p:attrNameLst>
                                          <p:attrName>style.visibility</p:attrName>
                                        </p:attrNameLst>
                                      </p:cBhvr>
                                      <p:to>
                                        <p:strVal val="visible"/>
                                      </p:to>
                                    </p:set>
                                    <p:animEffect transition="in" filter="fade">
                                      <p:cBhvr>
                                        <p:cTn id="45" dur="500"/>
                                        <p:tgtEl>
                                          <p:spTgt spid="8254"/>
                                        </p:tgtEl>
                                      </p:cBhvr>
                                    </p:animEffect>
                                  </p:childTnLst>
                                </p:cTn>
                              </p:par>
                            </p:childTnLst>
                          </p:cTn>
                        </p:par>
                        <p:par>
                          <p:cTn id="46" fill="hold">
                            <p:stCondLst>
                              <p:cond delay="500"/>
                            </p:stCondLst>
                            <p:childTnLst>
                              <p:par>
                                <p:cTn id="47" presetID="10" presetClass="entr" presetSubtype="0" fill="hold" nodeType="afterEffect">
                                  <p:stCondLst>
                                    <p:cond delay="0"/>
                                  </p:stCondLst>
                                  <p:childTnLst>
                                    <p:set>
                                      <p:cBhvr>
                                        <p:cTn id="48" dur="1" fill="hold">
                                          <p:stCondLst>
                                            <p:cond delay="0"/>
                                          </p:stCondLst>
                                        </p:cTn>
                                        <p:tgtEl>
                                          <p:spTgt spid="8255"/>
                                        </p:tgtEl>
                                        <p:attrNameLst>
                                          <p:attrName>style.visibility</p:attrName>
                                        </p:attrNameLst>
                                      </p:cBhvr>
                                      <p:to>
                                        <p:strVal val="visible"/>
                                      </p:to>
                                    </p:set>
                                    <p:animEffect transition="in" filter="fade">
                                      <p:cBhvr>
                                        <p:cTn id="49" dur="500"/>
                                        <p:tgtEl>
                                          <p:spTgt spid="8255"/>
                                        </p:tgtEl>
                                      </p:cBhvr>
                                    </p:animEffect>
                                  </p:childTnLst>
                                </p:cTn>
                              </p:par>
                            </p:childTnLst>
                          </p:cTn>
                        </p:par>
                        <p:par>
                          <p:cTn id="50" fill="hold">
                            <p:stCondLst>
                              <p:cond delay="1000"/>
                            </p:stCondLst>
                            <p:childTnLst>
                              <p:par>
                                <p:cTn id="51" presetID="10" presetClass="entr" presetSubtype="0" fill="hold" nodeType="afterEffect">
                                  <p:stCondLst>
                                    <p:cond delay="0"/>
                                  </p:stCondLst>
                                  <p:childTnLst>
                                    <p:set>
                                      <p:cBhvr>
                                        <p:cTn id="52" dur="1" fill="hold">
                                          <p:stCondLst>
                                            <p:cond delay="0"/>
                                          </p:stCondLst>
                                        </p:cTn>
                                        <p:tgtEl>
                                          <p:spTgt spid="8256"/>
                                        </p:tgtEl>
                                        <p:attrNameLst>
                                          <p:attrName>style.visibility</p:attrName>
                                        </p:attrNameLst>
                                      </p:cBhvr>
                                      <p:to>
                                        <p:strVal val="visible"/>
                                      </p:to>
                                    </p:set>
                                    <p:animEffect transition="in" filter="fade">
                                      <p:cBhvr>
                                        <p:cTn id="53" dur="500"/>
                                        <p:tgtEl>
                                          <p:spTgt spid="8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bldLvl="3"/>
    </p:bld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p:txBody>
          <a:bodyPr/>
          <a:lstStyle/>
          <a:p>
            <a:r>
              <a:rPr lang="en-US" dirty="0"/>
              <a:t>Production Possibilities and Opportunity Cost </a:t>
            </a:r>
          </a:p>
        </p:txBody>
      </p:sp>
      <p:sp>
        <p:nvSpPr>
          <p:cNvPr id="8195" name="Rectangle 3"/>
          <p:cNvSpPr>
            <a:spLocks noGrp="1" noChangeArrowheads="1"/>
          </p:cNvSpPr>
          <p:nvPr>
            <p:ph type="body" idx="1"/>
          </p:nvPr>
        </p:nvSpPr>
        <p:spPr>
          <a:xfrm>
            <a:off x="457200" y="1752600"/>
            <a:ext cx="3887788" cy="4648200"/>
          </a:xfrm>
        </p:spPr>
        <p:txBody>
          <a:bodyPr/>
          <a:lstStyle/>
          <a:p>
            <a:pPr lvl="1"/>
            <a:r>
              <a:rPr lang="en-US" dirty="0" smtClean="0"/>
              <a:t>Any </a:t>
            </a:r>
            <a:r>
              <a:rPr lang="en-US" dirty="0"/>
              <a:t>point </a:t>
            </a:r>
            <a:r>
              <a:rPr lang="en-US" i="1" dirty="0"/>
              <a:t>on</a:t>
            </a:r>
            <a:r>
              <a:rPr lang="en-US" dirty="0"/>
              <a:t> the frontier such as </a:t>
            </a:r>
            <a:r>
              <a:rPr lang="en-US" i="1" dirty="0"/>
              <a:t>E</a:t>
            </a:r>
            <a:r>
              <a:rPr lang="en-US" dirty="0"/>
              <a:t> and any point </a:t>
            </a:r>
            <a:r>
              <a:rPr lang="en-US" i="1" dirty="0"/>
              <a:t>inside </a:t>
            </a:r>
            <a:r>
              <a:rPr lang="en-US" dirty="0"/>
              <a:t>the </a:t>
            </a:r>
            <a:r>
              <a:rPr lang="en-US" i="1" dirty="0"/>
              <a:t>PPF</a:t>
            </a:r>
            <a:r>
              <a:rPr lang="en-US" dirty="0"/>
              <a:t> such as </a:t>
            </a:r>
            <a:r>
              <a:rPr lang="en-US" i="1" dirty="0"/>
              <a:t>Z</a:t>
            </a:r>
            <a:r>
              <a:rPr lang="en-US" dirty="0"/>
              <a:t> are attainable.</a:t>
            </a:r>
          </a:p>
          <a:p>
            <a:pPr lvl="1"/>
            <a:r>
              <a:rPr lang="en-US" dirty="0"/>
              <a:t>Points outside the </a:t>
            </a:r>
            <a:r>
              <a:rPr lang="en-US" i="1" dirty="0"/>
              <a:t>PPF</a:t>
            </a:r>
            <a:r>
              <a:rPr lang="en-US" dirty="0"/>
              <a:t> are unattainable</a:t>
            </a:r>
            <a:r>
              <a:rPr lang="en-US" dirty="0" smtClean="0"/>
              <a:t>.</a:t>
            </a:r>
          </a:p>
          <a:p>
            <a:pPr lvl="1"/>
            <a:r>
              <a:rPr lang="en-US" dirty="0" smtClean="0">
                <a:solidFill>
                  <a:srgbClr val="FF0000"/>
                </a:solidFill>
              </a:rPr>
              <a:t>The PPF illustrates scarcity because we cannot attain the points outside the frontier.</a:t>
            </a:r>
            <a:endParaRPr lang="en-US" dirty="0">
              <a:solidFill>
                <a:srgbClr val="FF0000"/>
              </a:solidFill>
            </a:endParaRPr>
          </a:p>
        </p:txBody>
      </p:sp>
      <p:pic>
        <p:nvPicPr>
          <p:cNvPr id="8247" name="Picture 55"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8248" name="Picture 56"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8249" name="Picture 57"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8250" name="Picture 58"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8251" name="Picture 59"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8252" name="Picture 60"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8253" name="Picture 61"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pic>
        <p:nvPicPr>
          <p:cNvPr id="8254" name="Picture 62" descr="Fig02"/>
          <p:cNvPicPr>
            <a:picLocks noChangeAspect="1" noChangeArrowheads="1"/>
          </p:cNvPicPr>
          <p:nvPr/>
        </p:nvPicPr>
        <p:blipFill>
          <a:blip r:embed="rId10" cstate="print"/>
          <a:srcRect/>
          <a:stretch>
            <a:fillRect/>
          </a:stretch>
        </p:blipFill>
        <p:spPr bwMode="auto">
          <a:xfrm>
            <a:off x="4419600" y="2057400"/>
            <a:ext cx="4467225" cy="3962400"/>
          </a:xfrm>
          <a:prstGeom prst="rect">
            <a:avLst/>
          </a:prstGeom>
          <a:noFill/>
        </p:spPr>
      </p:pic>
      <p:pic>
        <p:nvPicPr>
          <p:cNvPr id="8255" name="Picture 63" descr="Fig02"/>
          <p:cNvPicPr>
            <a:picLocks noChangeAspect="1" noChangeArrowheads="1"/>
          </p:cNvPicPr>
          <p:nvPr/>
        </p:nvPicPr>
        <p:blipFill>
          <a:blip r:embed="rId11" cstate="print"/>
          <a:srcRect/>
          <a:stretch>
            <a:fillRect/>
          </a:stretch>
        </p:blipFill>
        <p:spPr bwMode="auto">
          <a:xfrm>
            <a:off x="4419600" y="2057400"/>
            <a:ext cx="4467225" cy="3962400"/>
          </a:xfrm>
          <a:prstGeom prst="rect">
            <a:avLst/>
          </a:prstGeom>
          <a:noFill/>
        </p:spPr>
      </p:pic>
      <p:pic>
        <p:nvPicPr>
          <p:cNvPr id="8256" name="Picture 64" descr="Fig02"/>
          <p:cNvPicPr>
            <a:picLocks noChangeAspect="1" noChangeArrowheads="1"/>
          </p:cNvPicPr>
          <p:nvPr/>
        </p:nvPicPr>
        <p:blipFill>
          <a:blip r:embed="rId12"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Effect transition="in" filter="wipe(left)">
                                      <p:cBhvr>
                                        <p:cTn id="7" dur="1000"/>
                                        <p:tgtEl>
                                          <p:spTgt spid="8195">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8248"/>
                                        </p:tgtEl>
                                        <p:attrNameLst>
                                          <p:attrName>style.visibility</p:attrName>
                                        </p:attrNameLst>
                                      </p:cBhvr>
                                      <p:to>
                                        <p:strVal val="visible"/>
                                      </p:to>
                                    </p:set>
                                    <p:animEffect transition="in" filter="fade">
                                      <p:cBhvr>
                                        <p:cTn id="10" dur="500"/>
                                        <p:tgtEl>
                                          <p:spTgt spid="8248"/>
                                        </p:tgtEl>
                                      </p:cBhvr>
                                    </p:animEffect>
                                  </p:childTnLst>
                                </p:cTn>
                              </p:par>
                              <p:par>
                                <p:cTn id="11" presetID="10" presetClass="entr" presetSubtype="0" fill="hold" nodeType="withEffect">
                                  <p:stCondLst>
                                    <p:cond delay="0"/>
                                  </p:stCondLst>
                                  <p:childTnLst>
                                    <p:set>
                                      <p:cBhvr>
                                        <p:cTn id="12" dur="1" fill="hold">
                                          <p:stCondLst>
                                            <p:cond delay="0"/>
                                          </p:stCondLst>
                                        </p:cTn>
                                        <p:tgtEl>
                                          <p:spTgt spid="8249"/>
                                        </p:tgtEl>
                                        <p:attrNameLst>
                                          <p:attrName>style.visibility</p:attrName>
                                        </p:attrNameLst>
                                      </p:cBhvr>
                                      <p:to>
                                        <p:strVal val="visible"/>
                                      </p:to>
                                    </p:set>
                                    <p:animEffect transition="in" filter="fade">
                                      <p:cBhvr>
                                        <p:cTn id="13" dur="500"/>
                                        <p:tgtEl>
                                          <p:spTgt spid="8249"/>
                                        </p:tgtEl>
                                      </p:cBhvr>
                                    </p:animEffect>
                                  </p:childTnLst>
                                </p:cTn>
                              </p:par>
                              <p:par>
                                <p:cTn id="14" presetID="10" presetClass="entr" presetSubtype="0" fill="hold" nodeType="withEffect">
                                  <p:stCondLst>
                                    <p:cond delay="0"/>
                                  </p:stCondLst>
                                  <p:childTnLst>
                                    <p:set>
                                      <p:cBhvr>
                                        <p:cTn id="15" dur="1" fill="hold">
                                          <p:stCondLst>
                                            <p:cond delay="0"/>
                                          </p:stCondLst>
                                        </p:cTn>
                                        <p:tgtEl>
                                          <p:spTgt spid="8250"/>
                                        </p:tgtEl>
                                        <p:attrNameLst>
                                          <p:attrName>style.visibility</p:attrName>
                                        </p:attrNameLst>
                                      </p:cBhvr>
                                      <p:to>
                                        <p:strVal val="visible"/>
                                      </p:to>
                                    </p:set>
                                    <p:animEffect transition="in" filter="fade">
                                      <p:cBhvr>
                                        <p:cTn id="16" dur="500"/>
                                        <p:tgtEl>
                                          <p:spTgt spid="8250"/>
                                        </p:tgtEl>
                                      </p:cBhvr>
                                    </p:animEffect>
                                  </p:childTnLst>
                                </p:cTn>
                              </p:par>
                              <p:par>
                                <p:cTn id="17" presetID="10" presetClass="entr" presetSubtype="0" fill="hold" nodeType="withEffect">
                                  <p:stCondLst>
                                    <p:cond delay="0"/>
                                  </p:stCondLst>
                                  <p:childTnLst>
                                    <p:set>
                                      <p:cBhvr>
                                        <p:cTn id="18" dur="1" fill="hold">
                                          <p:stCondLst>
                                            <p:cond delay="0"/>
                                          </p:stCondLst>
                                        </p:cTn>
                                        <p:tgtEl>
                                          <p:spTgt spid="8251"/>
                                        </p:tgtEl>
                                        <p:attrNameLst>
                                          <p:attrName>style.visibility</p:attrName>
                                        </p:attrNameLst>
                                      </p:cBhvr>
                                      <p:to>
                                        <p:strVal val="visible"/>
                                      </p:to>
                                    </p:set>
                                    <p:animEffect transition="in" filter="fade">
                                      <p:cBhvr>
                                        <p:cTn id="19" dur="500"/>
                                        <p:tgtEl>
                                          <p:spTgt spid="8251"/>
                                        </p:tgtEl>
                                      </p:cBhvr>
                                    </p:animEffect>
                                  </p:childTnLst>
                                </p:cTn>
                              </p:par>
                              <p:par>
                                <p:cTn id="20" presetID="10" presetClass="entr" presetSubtype="0" fill="hold" nodeType="withEffect">
                                  <p:stCondLst>
                                    <p:cond delay="0"/>
                                  </p:stCondLst>
                                  <p:childTnLst>
                                    <p:set>
                                      <p:cBhvr>
                                        <p:cTn id="21" dur="1" fill="hold">
                                          <p:stCondLst>
                                            <p:cond delay="0"/>
                                          </p:stCondLst>
                                        </p:cTn>
                                        <p:tgtEl>
                                          <p:spTgt spid="8252"/>
                                        </p:tgtEl>
                                        <p:attrNameLst>
                                          <p:attrName>style.visibility</p:attrName>
                                        </p:attrNameLst>
                                      </p:cBhvr>
                                      <p:to>
                                        <p:strVal val="visible"/>
                                      </p:to>
                                    </p:set>
                                    <p:animEffect transition="in" filter="fade">
                                      <p:cBhvr>
                                        <p:cTn id="22" dur="500"/>
                                        <p:tgtEl>
                                          <p:spTgt spid="8252"/>
                                        </p:tgtEl>
                                      </p:cBhvr>
                                    </p:animEffect>
                                  </p:childTnLst>
                                </p:cTn>
                              </p:par>
                              <p:par>
                                <p:cTn id="23" presetID="10" presetClass="entr" presetSubtype="0" fill="hold" nodeType="withEffect">
                                  <p:stCondLst>
                                    <p:cond delay="0"/>
                                  </p:stCondLst>
                                  <p:childTnLst>
                                    <p:set>
                                      <p:cBhvr>
                                        <p:cTn id="24" dur="1" fill="hold">
                                          <p:stCondLst>
                                            <p:cond delay="0"/>
                                          </p:stCondLst>
                                        </p:cTn>
                                        <p:tgtEl>
                                          <p:spTgt spid="8253"/>
                                        </p:tgtEl>
                                        <p:attrNameLst>
                                          <p:attrName>style.visibility</p:attrName>
                                        </p:attrNameLst>
                                      </p:cBhvr>
                                      <p:to>
                                        <p:strVal val="visible"/>
                                      </p:to>
                                    </p:set>
                                    <p:animEffect transition="in" filter="fade">
                                      <p:cBhvr>
                                        <p:cTn id="25" dur="500"/>
                                        <p:tgtEl>
                                          <p:spTgt spid="8253"/>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nodeType="clickEffect">
                                  <p:stCondLst>
                                    <p:cond delay="0"/>
                                  </p:stCondLst>
                                  <p:childTnLst>
                                    <p:set>
                                      <p:cBhvr>
                                        <p:cTn id="29" dur="1" fill="hold">
                                          <p:stCondLst>
                                            <p:cond delay="0"/>
                                          </p:stCondLst>
                                        </p:cTn>
                                        <p:tgtEl>
                                          <p:spTgt spid="8254"/>
                                        </p:tgtEl>
                                        <p:attrNameLst>
                                          <p:attrName>style.visibility</p:attrName>
                                        </p:attrNameLst>
                                      </p:cBhvr>
                                      <p:to>
                                        <p:strVal val="visible"/>
                                      </p:to>
                                    </p:set>
                                    <p:animEffect transition="in" filter="fade">
                                      <p:cBhvr>
                                        <p:cTn id="30" dur="500"/>
                                        <p:tgtEl>
                                          <p:spTgt spid="8254"/>
                                        </p:tgtEl>
                                      </p:cBhvr>
                                    </p:animEffect>
                                  </p:childTnLst>
                                </p:cTn>
                              </p:par>
                            </p:childTnLst>
                          </p:cTn>
                        </p:par>
                        <p:par>
                          <p:cTn id="31" fill="hold">
                            <p:stCondLst>
                              <p:cond delay="500"/>
                            </p:stCondLst>
                            <p:childTnLst>
                              <p:par>
                                <p:cTn id="32" presetID="10" presetClass="entr" presetSubtype="0" fill="hold" nodeType="afterEffect">
                                  <p:stCondLst>
                                    <p:cond delay="0"/>
                                  </p:stCondLst>
                                  <p:childTnLst>
                                    <p:set>
                                      <p:cBhvr>
                                        <p:cTn id="33" dur="1" fill="hold">
                                          <p:stCondLst>
                                            <p:cond delay="0"/>
                                          </p:stCondLst>
                                        </p:cTn>
                                        <p:tgtEl>
                                          <p:spTgt spid="8255"/>
                                        </p:tgtEl>
                                        <p:attrNameLst>
                                          <p:attrName>style.visibility</p:attrName>
                                        </p:attrNameLst>
                                      </p:cBhvr>
                                      <p:to>
                                        <p:strVal val="visible"/>
                                      </p:to>
                                    </p:set>
                                    <p:animEffect transition="in" filter="fade">
                                      <p:cBhvr>
                                        <p:cTn id="34" dur="500"/>
                                        <p:tgtEl>
                                          <p:spTgt spid="8255"/>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grpId="0" nodeType="clickEffect">
                                  <p:stCondLst>
                                    <p:cond delay="0"/>
                                  </p:stCondLst>
                                  <p:childTnLst>
                                    <p:set>
                                      <p:cBhvr>
                                        <p:cTn id="38" dur="1" fill="hold">
                                          <p:stCondLst>
                                            <p:cond delay="0"/>
                                          </p:stCondLst>
                                        </p:cTn>
                                        <p:tgtEl>
                                          <p:spTgt spid="8195">
                                            <p:txEl>
                                              <p:pRg st="1" end="1"/>
                                            </p:txEl>
                                          </p:spTgt>
                                        </p:tgtEl>
                                        <p:attrNameLst>
                                          <p:attrName>style.visibility</p:attrName>
                                        </p:attrNameLst>
                                      </p:cBhvr>
                                      <p:to>
                                        <p:strVal val="visible"/>
                                      </p:to>
                                    </p:set>
                                    <p:animEffect transition="in" filter="wipe(left)">
                                      <p:cBhvr>
                                        <p:cTn id="39" dur="1000"/>
                                        <p:tgtEl>
                                          <p:spTgt spid="8195">
                                            <p:txEl>
                                              <p:pRg st="1" end="1"/>
                                            </p:txEl>
                                          </p:spTgt>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grpId="0" nodeType="clickEffect">
                                  <p:stCondLst>
                                    <p:cond delay="0"/>
                                  </p:stCondLst>
                                  <p:childTnLst>
                                    <p:set>
                                      <p:cBhvr>
                                        <p:cTn id="43" dur="1" fill="hold">
                                          <p:stCondLst>
                                            <p:cond delay="0"/>
                                          </p:stCondLst>
                                        </p:cTn>
                                        <p:tgtEl>
                                          <p:spTgt spid="8195">
                                            <p:txEl>
                                              <p:pRg st="2" end="2"/>
                                            </p:txEl>
                                          </p:spTgt>
                                        </p:tgtEl>
                                        <p:attrNameLst>
                                          <p:attrName>style.visibility</p:attrName>
                                        </p:attrNameLst>
                                      </p:cBhvr>
                                      <p:to>
                                        <p:strVal val="visible"/>
                                      </p:to>
                                    </p:set>
                                    <p:animEffect transition="in" filter="wipe(left)">
                                      <p:cBhvr>
                                        <p:cTn id="44" dur="1000"/>
                                        <p:tgtEl>
                                          <p:spTgt spid="8195">
                                            <p:txEl>
                                              <p:pRg st="2" end="2"/>
                                            </p:txEl>
                                          </p:spTgt>
                                        </p:tgtEl>
                                      </p:cBhvr>
                                    </p:animEffect>
                                  </p:childTnLst>
                                </p:cTn>
                              </p:par>
                            </p:childTnLst>
                          </p:cTn>
                        </p:par>
                        <p:par>
                          <p:cTn id="45" fill="hold">
                            <p:stCondLst>
                              <p:cond delay="1000"/>
                            </p:stCondLst>
                            <p:childTnLst>
                              <p:par>
                                <p:cTn id="46" presetID="10" presetClass="entr" presetSubtype="0" fill="hold" nodeType="afterEffect">
                                  <p:stCondLst>
                                    <p:cond delay="0"/>
                                  </p:stCondLst>
                                  <p:childTnLst>
                                    <p:set>
                                      <p:cBhvr>
                                        <p:cTn id="47" dur="1" fill="hold">
                                          <p:stCondLst>
                                            <p:cond delay="0"/>
                                          </p:stCondLst>
                                        </p:cTn>
                                        <p:tgtEl>
                                          <p:spTgt spid="8256"/>
                                        </p:tgtEl>
                                        <p:attrNameLst>
                                          <p:attrName>style.visibility</p:attrName>
                                        </p:attrNameLst>
                                      </p:cBhvr>
                                      <p:to>
                                        <p:strVal val="visible"/>
                                      </p:to>
                                    </p:set>
                                    <p:animEffect transition="in" filter="fade">
                                      <p:cBhvr>
                                        <p:cTn id="48" dur="500"/>
                                        <p:tgtEl>
                                          <p:spTgt spid="82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5" grpId="0" build="p" bldLvl="3"/>
    </p:bldLst>
  </p:timing>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31126" name="Picture 22" descr="Fig02"/>
          <p:cNvPicPr>
            <a:picLocks noChangeAspect="1" noChangeArrowheads="1"/>
          </p:cNvPicPr>
          <p:nvPr/>
        </p:nvPicPr>
        <p:blipFill>
          <a:blip r:embed="rId3" cstate="print"/>
          <a:srcRect/>
          <a:stretch>
            <a:fillRect/>
          </a:stretch>
        </p:blipFill>
        <p:spPr bwMode="auto">
          <a:xfrm>
            <a:off x="1919288" y="1076325"/>
            <a:ext cx="5305425" cy="4705350"/>
          </a:xfrm>
          <a:prstGeom prst="rect">
            <a:avLst/>
          </a:prstGeom>
          <a:noFill/>
        </p:spPr>
      </p:pic>
      <p:pic>
        <p:nvPicPr>
          <p:cNvPr id="431127" name="Picture 23" descr="Fig02"/>
          <p:cNvPicPr>
            <a:picLocks noChangeAspect="1" noChangeArrowheads="1"/>
          </p:cNvPicPr>
          <p:nvPr/>
        </p:nvPicPr>
        <p:blipFill>
          <a:blip r:embed="rId4" cstate="print"/>
          <a:srcRect/>
          <a:stretch>
            <a:fillRect/>
          </a:stretch>
        </p:blipFill>
        <p:spPr bwMode="auto">
          <a:xfrm>
            <a:off x="1919288" y="1076325"/>
            <a:ext cx="5305425" cy="4705350"/>
          </a:xfrm>
          <a:prstGeom prst="rect">
            <a:avLst/>
          </a:prstGeom>
          <a:noFill/>
        </p:spPr>
      </p:pic>
      <p:pic>
        <p:nvPicPr>
          <p:cNvPr id="431128" name="Picture 24" descr="Fig02"/>
          <p:cNvPicPr>
            <a:picLocks noChangeAspect="1" noChangeArrowheads="1"/>
          </p:cNvPicPr>
          <p:nvPr/>
        </p:nvPicPr>
        <p:blipFill>
          <a:blip r:embed="rId5" cstate="print"/>
          <a:srcRect/>
          <a:stretch>
            <a:fillRect/>
          </a:stretch>
        </p:blipFill>
        <p:spPr bwMode="auto">
          <a:xfrm>
            <a:off x="1919288" y="1076325"/>
            <a:ext cx="5305425" cy="4705350"/>
          </a:xfrm>
          <a:prstGeom prst="rect">
            <a:avLst/>
          </a:prstGeom>
          <a:noFill/>
        </p:spPr>
      </p:pic>
      <p:pic>
        <p:nvPicPr>
          <p:cNvPr id="431129" name="Picture 25" descr="Fig02"/>
          <p:cNvPicPr>
            <a:picLocks noChangeAspect="1" noChangeArrowheads="1"/>
          </p:cNvPicPr>
          <p:nvPr/>
        </p:nvPicPr>
        <p:blipFill>
          <a:blip r:embed="rId6" cstate="print"/>
          <a:srcRect/>
          <a:stretch>
            <a:fillRect/>
          </a:stretch>
        </p:blipFill>
        <p:spPr bwMode="auto">
          <a:xfrm>
            <a:off x="1919288" y="1076325"/>
            <a:ext cx="5305425" cy="4705350"/>
          </a:xfrm>
          <a:prstGeom prst="rect">
            <a:avLst/>
          </a:prstGeom>
          <a:noFill/>
        </p:spPr>
      </p:pic>
      <p:pic>
        <p:nvPicPr>
          <p:cNvPr id="431130" name="Picture 26" descr="Fig02"/>
          <p:cNvPicPr>
            <a:picLocks noChangeAspect="1" noChangeArrowheads="1"/>
          </p:cNvPicPr>
          <p:nvPr/>
        </p:nvPicPr>
        <p:blipFill>
          <a:blip r:embed="rId7" cstate="print"/>
          <a:srcRect/>
          <a:stretch>
            <a:fillRect/>
          </a:stretch>
        </p:blipFill>
        <p:spPr bwMode="auto">
          <a:xfrm>
            <a:off x="1919288" y="1076325"/>
            <a:ext cx="5305425" cy="4705350"/>
          </a:xfrm>
          <a:prstGeom prst="rect">
            <a:avLst/>
          </a:prstGeom>
          <a:noFill/>
        </p:spPr>
      </p:pic>
      <p:pic>
        <p:nvPicPr>
          <p:cNvPr id="431131" name="Picture 27" descr="Fig02"/>
          <p:cNvPicPr>
            <a:picLocks noChangeAspect="1" noChangeArrowheads="1"/>
          </p:cNvPicPr>
          <p:nvPr/>
        </p:nvPicPr>
        <p:blipFill>
          <a:blip r:embed="rId8" cstate="print"/>
          <a:srcRect/>
          <a:stretch>
            <a:fillRect/>
          </a:stretch>
        </p:blipFill>
        <p:spPr bwMode="auto">
          <a:xfrm>
            <a:off x="1919288" y="1076325"/>
            <a:ext cx="5305425" cy="4705350"/>
          </a:xfrm>
          <a:prstGeom prst="rect">
            <a:avLst/>
          </a:prstGeom>
          <a:noFill/>
        </p:spPr>
      </p:pic>
      <p:pic>
        <p:nvPicPr>
          <p:cNvPr id="431132" name="Picture 28" descr="Fig02"/>
          <p:cNvPicPr>
            <a:picLocks noChangeAspect="1" noChangeArrowheads="1"/>
          </p:cNvPicPr>
          <p:nvPr/>
        </p:nvPicPr>
        <p:blipFill>
          <a:blip r:embed="rId9" cstate="print"/>
          <a:srcRect/>
          <a:stretch>
            <a:fillRect/>
          </a:stretch>
        </p:blipFill>
        <p:spPr bwMode="auto">
          <a:xfrm>
            <a:off x="1919288" y="1076325"/>
            <a:ext cx="5305425" cy="4705350"/>
          </a:xfrm>
          <a:prstGeom prst="rect">
            <a:avLst/>
          </a:prstGeom>
          <a:noFill/>
        </p:spPr>
      </p:pic>
      <p:pic>
        <p:nvPicPr>
          <p:cNvPr id="431133" name="Picture 29" descr="Fig02"/>
          <p:cNvPicPr>
            <a:picLocks noChangeAspect="1" noChangeArrowheads="1"/>
          </p:cNvPicPr>
          <p:nvPr/>
        </p:nvPicPr>
        <p:blipFill>
          <a:blip r:embed="rId10" cstate="print"/>
          <a:srcRect/>
          <a:stretch>
            <a:fillRect/>
          </a:stretch>
        </p:blipFill>
        <p:spPr bwMode="auto">
          <a:xfrm>
            <a:off x="1919288" y="1076325"/>
            <a:ext cx="5305425" cy="4705350"/>
          </a:xfrm>
          <a:prstGeom prst="rect">
            <a:avLst/>
          </a:prstGeom>
          <a:noFill/>
        </p:spPr>
      </p:pic>
      <p:pic>
        <p:nvPicPr>
          <p:cNvPr id="431134" name="Picture 30" descr="Fig02"/>
          <p:cNvPicPr>
            <a:picLocks noChangeAspect="1" noChangeArrowheads="1"/>
          </p:cNvPicPr>
          <p:nvPr/>
        </p:nvPicPr>
        <p:blipFill>
          <a:blip r:embed="rId11" cstate="print"/>
          <a:srcRect/>
          <a:stretch>
            <a:fillRect/>
          </a:stretch>
        </p:blipFill>
        <p:spPr bwMode="auto">
          <a:xfrm>
            <a:off x="1919288" y="1076325"/>
            <a:ext cx="5305425" cy="4705350"/>
          </a:xfrm>
          <a:prstGeom prst="rect">
            <a:avLst/>
          </a:prstGeom>
          <a:noFill/>
        </p:spPr>
      </p:pic>
      <p:pic>
        <p:nvPicPr>
          <p:cNvPr id="431135" name="Picture 31" descr="Fig02"/>
          <p:cNvPicPr>
            <a:picLocks noChangeAspect="1" noChangeArrowheads="1"/>
          </p:cNvPicPr>
          <p:nvPr/>
        </p:nvPicPr>
        <p:blipFill>
          <a:blip r:embed="rId12" cstate="print"/>
          <a:srcRect/>
          <a:stretch>
            <a:fillRect/>
          </a:stretch>
        </p:blipFill>
        <p:spPr bwMode="auto">
          <a:xfrm>
            <a:off x="1919288" y="1076325"/>
            <a:ext cx="5305425" cy="47053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31128"/>
                                        </p:tgtEl>
                                        <p:attrNameLst>
                                          <p:attrName>style.visibility</p:attrName>
                                        </p:attrNameLst>
                                      </p:cBhvr>
                                      <p:to>
                                        <p:strVal val="visible"/>
                                      </p:to>
                                    </p:set>
                                    <p:animEffect transition="in" filter="fade">
                                      <p:cBhvr>
                                        <p:cTn id="7" dur="500"/>
                                        <p:tgtEl>
                                          <p:spTgt spid="4311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31129"/>
                                        </p:tgtEl>
                                        <p:attrNameLst>
                                          <p:attrName>style.visibility</p:attrName>
                                        </p:attrNameLst>
                                      </p:cBhvr>
                                      <p:to>
                                        <p:strVal val="visible"/>
                                      </p:to>
                                    </p:set>
                                    <p:animEffect transition="in" filter="fade">
                                      <p:cBhvr>
                                        <p:cTn id="12" dur="500"/>
                                        <p:tgtEl>
                                          <p:spTgt spid="43112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31130"/>
                                        </p:tgtEl>
                                        <p:attrNameLst>
                                          <p:attrName>style.visibility</p:attrName>
                                        </p:attrNameLst>
                                      </p:cBhvr>
                                      <p:to>
                                        <p:strVal val="visible"/>
                                      </p:to>
                                    </p:set>
                                    <p:animEffect transition="in" filter="fade">
                                      <p:cBhvr>
                                        <p:cTn id="17" dur="500"/>
                                        <p:tgtEl>
                                          <p:spTgt spid="43113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31131"/>
                                        </p:tgtEl>
                                        <p:attrNameLst>
                                          <p:attrName>style.visibility</p:attrName>
                                        </p:attrNameLst>
                                      </p:cBhvr>
                                      <p:to>
                                        <p:strVal val="visible"/>
                                      </p:to>
                                    </p:set>
                                    <p:animEffect transition="in" filter="fade">
                                      <p:cBhvr>
                                        <p:cTn id="22" dur="500"/>
                                        <p:tgtEl>
                                          <p:spTgt spid="43113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31132"/>
                                        </p:tgtEl>
                                        <p:attrNameLst>
                                          <p:attrName>style.visibility</p:attrName>
                                        </p:attrNameLst>
                                      </p:cBhvr>
                                      <p:to>
                                        <p:strVal val="visible"/>
                                      </p:to>
                                    </p:set>
                                    <p:animEffect transition="in" filter="fade">
                                      <p:cBhvr>
                                        <p:cTn id="27" dur="500"/>
                                        <p:tgtEl>
                                          <p:spTgt spid="43113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31133"/>
                                        </p:tgtEl>
                                        <p:attrNameLst>
                                          <p:attrName>style.visibility</p:attrName>
                                        </p:attrNameLst>
                                      </p:cBhvr>
                                      <p:to>
                                        <p:strVal val="visible"/>
                                      </p:to>
                                    </p:set>
                                    <p:animEffect transition="in" filter="fade">
                                      <p:cBhvr>
                                        <p:cTn id="32" dur="500"/>
                                        <p:tgtEl>
                                          <p:spTgt spid="43113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31134"/>
                                        </p:tgtEl>
                                        <p:attrNameLst>
                                          <p:attrName>style.visibility</p:attrName>
                                        </p:attrNameLst>
                                      </p:cBhvr>
                                      <p:to>
                                        <p:strVal val="visible"/>
                                      </p:to>
                                    </p:set>
                                    <p:animEffect transition="in" filter="fade">
                                      <p:cBhvr>
                                        <p:cTn id="37" dur="500"/>
                                        <p:tgtEl>
                                          <p:spTgt spid="431134"/>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nodeType="clickEffect">
                                  <p:stCondLst>
                                    <p:cond delay="0"/>
                                  </p:stCondLst>
                                  <p:childTnLst>
                                    <p:set>
                                      <p:cBhvr>
                                        <p:cTn id="41" dur="1" fill="hold">
                                          <p:stCondLst>
                                            <p:cond delay="0"/>
                                          </p:stCondLst>
                                        </p:cTn>
                                        <p:tgtEl>
                                          <p:spTgt spid="431135"/>
                                        </p:tgtEl>
                                        <p:attrNameLst>
                                          <p:attrName>style.visibility</p:attrName>
                                        </p:attrNameLst>
                                      </p:cBhvr>
                                      <p:to>
                                        <p:strVal val="visible"/>
                                      </p:to>
                                    </p:set>
                                    <p:animEffect transition="in" filter="fade">
                                      <p:cBhvr>
                                        <p:cTn id="42" dur="500"/>
                                        <p:tgtEl>
                                          <p:spTgt spid="4311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2947" name="Rectangle 3"/>
          <p:cNvSpPr>
            <a:spLocks noGrp="1" noChangeArrowheads="1"/>
          </p:cNvSpPr>
          <p:nvPr>
            <p:ph type="body" idx="1"/>
          </p:nvPr>
        </p:nvSpPr>
        <p:spPr>
          <a:xfrm>
            <a:off x="457200" y="1752600"/>
            <a:ext cx="3887788" cy="4144963"/>
          </a:xfrm>
        </p:spPr>
        <p:txBody>
          <a:bodyPr/>
          <a:lstStyle/>
          <a:p>
            <a:r>
              <a:rPr lang="en-US" u="sng" dirty="0"/>
              <a:t>Production Efficiency</a:t>
            </a:r>
          </a:p>
          <a:p>
            <a:pPr lvl="1"/>
            <a:r>
              <a:rPr lang="en-US" dirty="0"/>
              <a:t>We achieve </a:t>
            </a:r>
            <a:r>
              <a:rPr lang="en-US" b="1" dirty="0">
                <a:solidFill>
                  <a:srgbClr val="FF0000"/>
                </a:solidFill>
              </a:rPr>
              <a:t>production efficiency</a:t>
            </a:r>
            <a:r>
              <a:rPr lang="en-US" dirty="0"/>
              <a:t> if we cannot produce more of one good without producing less of some other </a:t>
            </a:r>
            <a:r>
              <a:rPr lang="en-US" dirty="0" smtClean="0"/>
              <a:t>good (produce at the lowest possible cost)</a:t>
            </a:r>
            <a:endParaRPr lang="en-US" dirty="0"/>
          </a:p>
          <a:p>
            <a:pPr lvl="1"/>
            <a:r>
              <a:rPr lang="en-US" dirty="0">
                <a:solidFill>
                  <a:srgbClr val="FF0000"/>
                </a:solidFill>
              </a:rPr>
              <a:t>Points on the frontier are </a:t>
            </a:r>
            <a:r>
              <a:rPr lang="en-US" i="1" dirty="0">
                <a:solidFill>
                  <a:srgbClr val="FF0000"/>
                </a:solidFill>
              </a:rPr>
              <a:t>efficient</a:t>
            </a:r>
            <a:r>
              <a:rPr lang="en-US" dirty="0">
                <a:solidFill>
                  <a:srgbClr val="FF0000"/>
                </a:solidFill>
              </a:rPr>
              <a:t>.</a:t>
            </a:r>
          </a:p>
        </p:txBody>
      </p:sp>
      <p:sp>
        <p:nvSpPr>
          <p:cNvPr id="82971" name="Rectangle 27"/>
          <p:cNvSpPr>
            <a:spLocks noGrp="1" noChangeArrowheads="1"/>
          </p:cNvSpPr>
          <p:nvPr>
            <p:ph type="title"/>
          </p:nvPr>
        </p:nvSpPr>
        <p:spPr>
          <a:noFill/>
          <a:ln/>
        </p:spPr>
        <p:txBody>
          <a:bodyPr/>
          <a:lstStyle/>
          <a:p>
            <a:r>
              <a:rPr lang="en-US" dirty="0"/>
              <a:t>Production Possibilities and Opportunity Cost </a:t>
            </a:r>
          </a:p>
        </p:txBody>
      </p:sp>
      <p:pic>
        <p:nvPicPr>
          <p:cNvPr id="82972"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82973" name="Picture 29"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82974" name="Picture 30"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82975" name="Picture 31"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82976" name="Picture 32"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82977" name="Picture 33"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82978" name="Picture 34"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2947">
                                            <p:txEl>
                                              <p:pRg st="1" end="1"/>
                                            </p:txEl>
                                          </p:spTgt>
                                        </p:tgtEl>
                                        <p:attrNameLst>
                                          <p:attrName>style.visibility</p:attrName>
                                        </p:attrNameLst>
                                      </p:cBhvr>
                                      <p:to>
                                        <p:strVal val="visible"/>
                                      </p:to>
                                    </p:set>
                                    <p:animEffect transition="in" filter="wipe(left)">
                                      <p:cBhvr>
                                        <p:cTn id="7" dur="1000"/>
                                        <p:tgtEl>
                                          <p:spTgt spid="8294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2947">
                                            <p:txEl>
                                              <p:pRg st="2" end="2"/>
                                            </p:txEl>
                                          </p:spTgt>
                                        </p:tgtEl>
                                        <p:attrNameLst>
                                          <p:attrName>style.visibility</p:attrName>
                                        </p:attrNameLst>
                                      </p:cBhvr>
                                      <p:to>
                                        <p:strVal val="visible"/>
                                      </p:to>
                                    </p:set>
                                    <p:animEffect transition="in" filter="wipe(left)">
                                      <p:cBhvr>
                                        <p:cTn id="12" dur="1000"/>
                                        <p:tgtEl>
                                          <p:spTgt spid="8294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947" grpId="0" uiExpand="1" build="p" bldLvl="3"/>
    </p:bldLst>
  </p:timing>
</p:sld>
</file>

<file path=ppt/slides/slide1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1923" name="Rectangle 3"/>
          <p:cNvSpPr>
            <a:spLocks noGrp="1" noChangeArrowheads="1"/>
          </p:cNvSpPr>
          <p:nvPr>
            <p:ph type="body" idx="1"/>
          </p:nvPr>
        </p:nvSpPr>
        <p:spPr>
          <a:xfrm>
            <a:off x="457200" y="1828800"/>
            <a:ext cx="3886200" cy="4144963"/>
          </a:xfrm>
        </p:spPr>
        <p:txBody>
          <a:bodyPr/>
          <a:lstStyle/>
          <a:p>
            <a:pPr lvl="1">
              <a:lnSpc>
                <a:spcPct val="90000"/>
              </a:lnSpc>
            </a:pPr>
            <a:r>
              <a:rPr lang="en-US" dirty="0"/>
              <a:t>Any point inside the frontier, such as </a:t>
            </a:r>
            <a:r>
              <a:rPr lang="en-US" i="1" dirty="0"/>
              <a:t>Z</a:t>
            </a:r>
            <a:r>
              <a:rPr lang="en-US" dirty="0"/>
              <a:t>, is </a:t>
            </a:r>
            <a:r>
              <a:rPr lang="en-US" i="1" dirty="0"/>
              <a:t>inefficient</a:t>
            </a:r>
            <a:r>
              <a:rPr lang="en-US" dirty="0"/>
              <a:t>.</a:t>
            </a:r>
          </a:p>
          <a:p>
            <a:pPr lvl="1">
              <a:lnSpc>
                <a:spcPct val="90000"/>
              </a:lnSpc>
            </a:pPr>
            <a:r>
              <a:rPr lang="en-US" b="1" dirty="0">
                <a:solidFill>
                  <a:srgbClr val="FF0000"/>
                </a:solidFill>
              </a:rPr>
              <a:t>At such a point, it is possible to produce more of one good without producing less of the other good.</a:t>
            </a:r>
          </a:p>
          <a:p>
            <a:pPr lvl="1">
              <a:lnSpc>
                <a:spcPct val="90000"/>
              </a:lnSpc>
            </a:pPr>
            <a:r>
              <a:rPr lang="en-US" dirty="0"/>
              <a:t>At </a:t>
            </a:r>
            <a:r>
              <a:rPr lang="en-US" i="1" dirty="0"/>
              <a:t>Z</a:t>
            </a:r>
            <a:r>
              <a:rPr lang="en-US" dirty="0"/>
              <a:t>, resources are either unemployed or misallocated.</a:t>
            </a:r>
          </a:p>
        </p:txBody>
      </p:sp>
      <p:sp>
        <p:nvSpPr>
          <p:cNvPr id="81947" name="Rectangle 27"/>
          <p:cNvSpPr>
            <a:spLocks noGrp="1" noChangeArrowheads="1"/>
          </p:cNvSpPr>
          <p:nvPr>
            <p:ph type="title"/>
          </p:nvPr>
        </p:nvSpPr>
        <p:spPr>
          <a:noFill/>
          <a:ln/>
        </p:spPr>
        <p:txBody>
          <a:bodyPr/>
          <a:lstStyle/>
          <a:p>
            <a:r>
              <a:rPr lang="en-US" dirty="0"/>
              <a:t>Production Possibilities and Opportunity Cost </a:t>
            </a:r>
          </a:p>
        </p:txBody>
      </p:sp>
      <p:pic>
        <p:nvPicPr>
          <p:cNvPr id="81948"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81949" name="Picture 29"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81950" name="Picture 30"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81951" name="Picture 31"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81952" name="Picture 32"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81953" name="Picture 33"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81954" name="Picture 34"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pic>
        <p:nvPicPr>
          <p:cNvPr id="81955" name="Picture 35" descr="Fig02"/>
          <p:cNvPicPr>
            <a:picLocks noChangeAspect="1" noChangeArrowheads="1"/>
          </p:cNvPicPr>
          <p:nvPr/>
        </p:nvPicPr>
        <p:blipFill>
          <a:blip r:embed="rId10"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1923">
                                            <p:txEl>
                                              <p:pRg st="0" end="0"/>
                                            </p:txEl>
                                          </p:spTgt>
                                        </p:tgtEl>
                                        <p:attrNameLst>
                                          <p:attrName>style.visibility</p:attrName>
                                        </p:attrNameLst>
                                      </p:cBhvr>
                                      <p:to>
                                        <p:strVal val="visible"/>
                                      </p:to>
                                    </p:set>
                                    <p:animEffect transition="in" filter="wipe(left)">
                                      <p:cBhvr>
                                        <p:cTn id="7" dur="1000"/>
                                        <p:tgtEl>
                                          <p:spTgt spid="81923">
                                            <p:txEl>
                                              <p:pRg st="0" end="0"/>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81955"/>
                                        </p:tgtEl>
                                        <p:attrNameLst>
                                          <p:attrName>style.visibility</p:attrName>
                                        </p:attrNameLst>
                                      </p:cBhvr>
                                      <p:to>
                                        <p:strVal val="visible"/>
                                      </p:to>
                                    </p:set>
                                    <p:animEffect transition="in" filter="fade">
                                      <p:cBhvr>
                                        <p:cTn id="11" dur="500"/>
                                        <p:tgtEl>
                                          <p:spTgt spid="8195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81923">
                                            <p:txEl>
                                              <p:pRg st="1" end="1"/>
                                            </p:txEl>
                                          </p:spTgt>
                                        </p:tgtEl>
                                        <p:attrNameLst>
                                          <p:attrName>style.visibility</p:attrName>
                                        </p:attrNameLst>
                                      </p:cBhvr>
                                      <p:to>
                                        <p:strVal val="visible"/>
                                      </p:to>
                                    </p:set>
                                    <p:animEffect transition="in" filter="wipe(left)">
                                      <p:cBhvr>
                                        <p:cTn id="16" dur="1000"/>
                                        <p:tgtEl>
                                          <p:spTgt spid="81923">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81923">
                                            <p:txEl>
                                              <p:pRg st="2" end="2"/>
                                            </p:txEl>
                                          </p:spTgt>
                                        </p:tgtEl>
                                        <p:attrNameLst>
                                          <p:attrName>style.visibility</p:attrName>
                                        </p:attrNameLst>
                                      </p:cBhvr>
                                      <p:to>
                                        <p:strVal val="visible"/>
                                      </p:to>
                                    </p:set>
                                    <p:animEffect transition="in" filter="wipe(left)">
                                      <p:cBhvr>
                                        <p:cTn id="21" dur="1000"/>
                                        <p:tgtEl>
                                          <p:spTgt spid="8192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923" grpId="0" uiExpand="1" build="p" bldLvl="3"/>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80899" name="Rectangle 3"/>
          <p:cNvSpPr>
            <a:spLocks noGrp="1" noChangeArrowheads="1"/>
          </p:cNvSpPr>
          <p:nvPr>
            <p:ph type="body" idx="1"/>
          </p:nvPr>
        </p:nvSpPr>
        <p:spPr>
          <a:xfrm>
            <a:off x="457200" y="1828800"/>
            <a:ext cx="3887788" cy="4144963"/>
          </a:xfrm>
        </p:spPr>
        <p:txBody>
          <a:bodyPr/>
          <a:lstStyle/>
          <a:p>
            <a:pPr marL="118872"/>
            <a:r>
              <a:rPr lang="en-US" dirty="0"/>
              <a:t>Tradeoff Along the </a:t>
            </a:r>
            <a:r>
              <a:rPr lang="en-US" i="1" dirty="0"/>
              <a:t>PPF</a:t>
            </a:r>
          </a:p>
          <a:p>
            <a:pPr lvl="1"/>
            <a:r>
              <a:rPr lang="en-US" dirty="0">
                <a:solidFill>
                  <a:srgbClr val="FF0000"/>
                </a:solidFill>
              </a:rPr>
              <a:t>Every choice along the </a:t>
            </a:r>
            <a:r>
              <a:rPr lang="en-US" i="1" dirty="0">
                <a:solidFill>
                  <a:srgbClr val="FF0000"/>
                </a:solidFill>
              </a:rPr>
              <a:t>PPF</a:t>
            </a:r>
            <a:r>
              <a:rPr lang="en-US" dirty="0">
                <a:solidFill>
                  <a:srgbClr val="FF0000"/>
                </a:solidFill>
              </a:rPr>
              <a:t> involves a </a:t>
            </a:r>
            <a:r>
              <a:rPr lang="en-US" i="1" dirty="0">
                <a:solidFill>
                  <a:srgbClr val="FF0000"/>
                </a:solidFill>
              </a:rPr>
              <a:t>tradeoff</a:t>
            </a:r>
            <a:r>
              <a:rPr lang="en-US" dirty="0" smtClean="0">
                <a:solidFill>
                  <a:srgbClr val="FF0000"/>
                </a:solidFill>
              </a:rPr>
              <a:t>.</a:t>
            </a:r>
          </a:p>
          <a:p>
            <a:pPr lvl="1"/>
            <a:r>
              <a:rPr lang="en-US" dirty="0" smtClean="0">
                <a:solidFill>
                  <a:srgbClr val="FF0000"/>
                </a:solidFill>
              </a:rPr>
              <a:t>Every trade offs involve a cost – an opportunity cost.</a:t>
            </a:r>
            <a:endParaRPr lang="en-US" dirty="0">
              <a:solidFill>
                <a:srgbClr val="FF0000"/>
              </a:solidFill>
            </a:endParaRPr>
          </a:p>
          <a:p>
            <a:pPr lvl="1"/>
            <a:r>
              <a:rPr lang="en-US" dirty="0"/>
              <a:t>On this </a:t>
            </a:r>
            <a:r>
              <a:rPr lang="en-US" i="1" dirty="0"/>
              <a:t>PPF, </a:t>
            </a:r>
            <a:r>
              <a:rPr lang="en-US" dirty="0"/>
              <a:t>we must give up some cola to get more pizzas or give up some pizzas to get cola.</a:t>
            </a:r>
          </a:p>
        </p:txBody>
      </p:sp>
      <p:sp>
        <p:nvSpPr>
          <p:cNvPr id="80923" name="Rectangle 27"/>
          <p:cNvSpPr>
            <a:spLocks noGrp="1" noChangeArrowheads="1"/>
          </p:cNvSpPr>
          <p:nvPr>
            <p:ph type="title"/>
          </p:nvPr>
        </p:nvSpPr>
        <p:spPr>
          <a:noFill/>
          <a:ln/>
        </p:spPr>
        <p:txBody>
          <a:bodyPr/>
          <a:lstStyle/>
          <a:p>
            <a:r>
              <a:rPr lang="en-US" dirty="0"/>
              <a:t>Production Possibilities and Opportunity Cost </a:t>
            </a:r>
          </a:p>
        </p:txBody>
      </p:sp>
      <p:pic>
        <p:nvPicPr>
          <p:cNvPr id="80924"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80925" name="Picture 29"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80926" name="Picture 30"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80927" name="Picture 31"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80928" name="Picture 32"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80929" name="Picture 33"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80930" name="Picture 34"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80899">
                                            <p:txEl>
                                              <p:pRg st="1" end="1"/>
                                            </p:txEl>
                                          </p:spTgt>
                                        </p:tgtEl>
                                        <p:attrNameLst>
                                          <p:attrName>style.visibility</p:attrName>
                                        </p:attrNameLst>
                                      </p:cBhvr>
                                      <p:to>
                                        <p:strVal val="visible"/>
                                      </p:to>
                                    </p:set>
                                    <p:animEffect transition="in" filter="wipe(left)">
                                      <p:cBhvr>
                                        <p:cTn id="7" dur="1000"/>
                                        <p:tgtEl>
                                          <p:spTgt spid="8089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0899">
                                            <p:txEl>
                                              <p:pRg st="2" end="2"/>
                                            </p:txEl>
                                          </p:spTgt>
                                        </p:tgtEl>
                                        <p:attrNameLst>
                                          <p:attrName>style.visibility</p:attrName>
                                        </p:attrNameLst>
                                      </p:cBhvr>
                                      <p:to>
                                        <p:strVal val="visible"/>
                                      </p:to>
                                    </p:set>
                                    <p:animEffect transition="in" filter="wipe(left)">
                                      <p:cBhvr>
                                        <p:cTn id="12" dur="1000"/>
                                        <p:tgtEl>
                                          <p:spTgt spid="8089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0899">
                                            <p:txEl>
                                              <p:pRg st="3" end="3"/>
                                            </p:txEl>
                                          </p:spTgt>
                                        </p:tgtEl>
                                        <p:attrNameLst>
                                          <p:attrName>style.visibility</p:attrName>
                                        </p:attrNameLst>
                                      </p:cBhvr>
                                      <p:to>
                                        <p:strVal val="visible"/>
                                      </p:to>
                                    </p:set>
                                    <p:animEffect transition="in" filter="wipe(left)">
                                      <p:cBhvr>
                                        <p:cTn id="17" dur="1000"/>
                                        <p:tgtEl>
                                          <p:spTgt spid="8089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0899" grpId="0" uiExpand="1" build="p" bldLvl="3"/>
    </p:bld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2883" name="Rectangle 3"/>
          <p:cNvSpPr>
            <a:spLocks noGrp="1" noChangeArrowheads="1"/>
          </p:cNvSpPr>
          <p:nvPr>
            <p:ph type="body" idx="1"/>
          </p:nvPr>
        </p:nvSpPr>
        <p:spPr>
          <a:xfrm>
            <a:off x="457200" y="1828800"/>
            <a:ext cx="3887788" cy="3886200"/>
          </a:xfrm>
        </p:spPr>
        <p:txBody>
          <a:bodyPr/>
          <a:lstStyle/>
          <a:p>
            <a:pPr marL="118872"/>
            <a:r>
              <a:rPr lang="en-US" sz="2000" dirty="0" smtClean="0"/>
              <a:t>Opportunity cost of an action is the highest valued alternative foregone.</a:t>
            </a:r>
          </a:p>
          <a:p>
            <a:pPr marL="118872"/>
            <a:r>
              <a:rPr lang="en-US" sz="2000" dirty="0" smtClean="0"/>
              <a:t>It is easy to calculate the opportunity cost using the PPF.</a:t>
            </a:r>
            <a:endParaRPr lang="en-US" sz="2000" dirty="0"/>
          </a:p>
          <a:p>
            <a:pPr lvl="1"/>
            <a:r>
              <a:rPr lang="en-US" sz="2000" dirty="0"/>
              <a:t>As we move down along the </a:t>
            </a:r>
            <a:r>
              <a:rPr lang="en-US" sz="2000" i="1" dirty="0"/>
              <a:t>PPF, we</a:t>
            </a:r>
            <a:r>
              <a:rPr lang="en-US" sz="2000" dirty="0"/>
              <a:t> produce more pizzas, but the quantity of cola we can produce decreases.</a:t>
            </a:r>
          </a:p>
          <a:p>
            <a:pPr lvl="1"/>
            <a:r>
              <a:rPr lang="en-US" sz="2000" b="1" dirty="0">
                <a:solidFill>
                  <a:srgbClr val="FF0000"/>
                </a:solidFill>
              </a:rPr>
              <a:t>The opportunity cost of a pizza is the cola forgone</a:t>
            </a:r>
            <a:r>
              <a:rPr lang="en-US" sz="2000" b="1" dirty="0" smtClean="0">
                <a:solidFill>
                  <a:srgbClr val="FF0000"/>
                </a:solidFill>
              </a:rPr>
              <a:t>.</a:t>
            </a:r>
          </a:p>
          <a:p>
            <a:pPr lvl="1"/>
            <a:endParaRPr lang="en-US" b="1" dirty="0">
              <a:solidFill>
                <a:srgbClr val="FF0000"/>
              </a:solidFill>
            </a:endParaRPr>
          </a:p>
        </p:txBody>
      </p:sp>
      <p:sp>
        <p:nvSpPr>
          <p:cNvPr id="122907" name="Rectangle 27"/>
          <p:cNvSpPr>
            <a:spLocks noGrp="1" noChangeArrowheads="1"/>
          </p:cNvSpPr>
          <p:nvPr>
            <p:ph type="title"/>
          </p:nvPr>
        </p:nvSpPr>
        <p:spPr>
          <a:noFill/>
          <a:ln/>
        </p:spPr>
        <p:txBody>
          <a:bodyPr/>
          <a:lstStyle/>
          <a:p>
            <a:r>
              <a:rPr lang="en-US" dirty="0"/>
              <a:t>Production Possibilities and Opportunity Cost </a:t>
            </a:r>
          </a:p>
        </p:txBody>
      </p:sp>
      <p:pic>
        <p:nvPicPr>
          <p:cNvPr id="122908"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122909" name="Picture 29"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122910" name="Picture 30"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122911" name="Picture 31"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122912" name="Picture 32"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122913" name="Picture 33"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122914" name="Picture 34"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2883">
                                            <p:txEl>
                                              <p:pRg st="2" end="2"/>
                                            </p:txEl>
                                          </p:spTgt>
                                        </p:tgtEl>
                                        <p:attrNameLst>
                                          <p:attrName>style.visibility</p:attrName>
                                        </p:attrNameLst>
                                      </p:cBhvr>
                                      <p:to>
                                        <p:strVal val="visible"/>
                                      </p:to>
                                    </p:set>
                                    <p:animEffect transition="in" filter="wipe(left)">
                                      <p:cBhvr>
                                        <p:cTn id="7" dur="1000"/>
                                        <p:tgtEl>
                                          <p:spTgt spid="12288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22883">
                                            <p:txEl>
                                              <p:pRg st="3" end="3"/>
                                            </p:txEl>
                                          </p:spTgt>
                                        </p:tgtEl>
                                        <p:attrNameLst>
                                          <p:attrName>style.visibility</p:attrName>
                                        </p:attrNameLst>
                                      </p:cBhvr>
                                      <p:to>
                                        <p:strVal val="visible"/>
                                      </p:to>
                                    </p:set>
                                    <p:animEffect transition="in" filter="wipe(left)">
                                      <p:cBhvr>
                                        <p:cTn id="12" dur="1000"/>
                                        <p:tgtEl>
                                          <p:spTgt spid="12288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883" grpId="0" uiExpand="1" build="p" bldLvl="3"/>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Rectangle 3"/>
          <p:cNvSpPr>
            <a:spLocks noGrp="1" noChangeArrowheads="1"/>
          </p:cNvSpPr>
          <p:nvPr>
            <p:ph type="body" idx="1"/>
          </p:nvPr>
        </p:nvSpPr>
        <p:spPr>
          <a:xfrm>
            <a:off x="457200" y="1752600"/>
            <a:ext cx="3886200" cy="4800600"/>
          </a:xfrm>
        </p:spPr>
        <p:txBody>
          <a:bodyPr/>
          <a:lstStyle/>
          <a:p>
            <a:pPr lvl="1"/>
            <a:r>
              <a:rPr lang="en-US" sz="2000" dirty="0"/>
              <a:t>In moving from </a:t>
            </a:r>
            <a:r>
              <a:rPr lang="en-US" sz="2000" i="1" dirty="0"/>
              <a:t>E</a:t>
            </a:r>
            <a:r>
              <a:rPr lang="en-US" sz="2000" dirty="0"/>
              <a:t> to </a:t>
            </a:r>
            <a:r>
              <a:rPr lang="en-US" sz="2000" i="1" dirty="0"/>
              <a:t>F, </a:t>
            </a:r>
            <a:br>
              <a:rPr lang="en-US" sz="2000" i="1" dirty="0"/>
            </a:br>
            <a:r>
              <a:rPr lang="en-US" sz="2000" dirty="0"/>
              <a:t>the quantity of pizzas increases by 1 million.</a:t>
            </a:r>
          </a:p>
          <a:p>
            <a:pPr lvl="1"/>
            <a:r>
              <a:rPr lang="en-US" sz="2000" dirty="0"/>
              <a:t>The quantity of cola decreases by 5 million cans.</a:t>
            </a:r>
          </a:p>
          <a:p>
            <a:pPr lvl="1"/>
            <a:r>
              <a:rPr lang="en-US" sz="2000" b="1" dirty="0">
                <a:solidFill>
                  <a:srgbClr val="FF0000"/>
                </a:solidFill>
              </a:rPr>
              <a:t>The opportunity cost of the fifth 1 million pizzas is 5 million cans of cola.</a:t>
            </a:r>
          </a:p>
          <a:p>
            <a:pPr lvl="1"/>
            <a:r>
              <a:rPr lang="en-US" sz="2000" dirty="0"/>
              <a:t>One of these pizzas costs 5 cans of cola.</a:t>
            </a:r>
          </a:p>
        </p:txBody>
      </p:sp>
      <p:sp>
        <p:nvSpPr>
          <p:cNvPr id="124955" name="Rectangle 27"/>
          <p:cNvSpPr>
            <a:spLocks noGrp="1" noChangeArrowheads="1"/>
          </p:cNvSpPr>
          <p:nvPr>
            <p:ph type="title"/>
          </p:nvPr>
        </p:nvSpPr>
        <p:spPr>
          <a:noFill/>
          <a:ln/>
        </p:spPr>
        <p:txBody>
          <a:bodyPr/>
          <a:lstStyle/>
          <a:p>
            <a:r>
              <a:rPr lang="en-US" dirty="0"/>
              <a:t>Production Possibilities and Opportunity Cost </a:t>
            </a:r>
          </a:p>
        </p:txBody>
      </p:sp>
      <p:pic>
        <p:nvPicPr>
          <p:cNvPr id="124956"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124957" name="Picture 29"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124958" name="Picture 30"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124959" name="Picture 31"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124960" name="Picture 32"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124961" name="Picture 33"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124962" name="Picture 34"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Rectangle 3"/>
          <p:cNvSpPr>
            <a:spLocks noGrp="1" noChangeArrowheads="1"/>
          </p:cNvSpPr>
          <p:nvPr>
            <p:ph type="body" idx="1"/>
          </p:nvPr>
        </p:nvSpPr>
        <p:spPr>
          <a:xfrm>
            <a:off x="457200" y="1752600"/>
            <a:ext cx="3887788" cy="4800600"/>
          </a:xfrm>
        </p:spPr>
        <p:txBody>
          <a:bodyPr/>
          <a:lstStyle/>
          <a:p>
            <a:pPr lvl="1"/>
            <a:r>
              <a:rPr lang="en-US" sz="2000" dirty="0"/>
              <a:t>In moving from </a:t>
            </a:r>
            <a:r>
              <a:rPr lang="en-US" sz="2000" i="1" dirty="0"/>
              <a:t>F</a:t>
            </a:r>
            <a:r>
              <a:rPr lang="en-US" sz="2000" dirty="0"/>
              <a:t> to </a:t>
            </a:r>
            <a:r>
              <a:rPr lang="en-US" sz="2000" i="1" dirty="0"/>
              <a:t>E</a:t>
            </a:r>
            <a:r>
              <a:rPr lang="en-US" sz="2000" dirty="0"/>
              <a:t>, the quantity of cola produced increases by 5 million.</a:t>
            </a:r>
          </a:p>
          <a:p>
            <a:pPr lvl="1"/>
            <a:r>
              <a:rPr lang="en-US" sz="2000" dirty="0"/>
              <a:t>The quantity of pizzas decreases by 1 million.</a:t>
            </a:r>
          </a:p>
          <a:p>
            <a:pPr lvl="1"/>
            <a:r>
              <a:rPr lang="en-US" sz="2000" b="1" dirty="0">
                <a:solidFill>
                  <a:srgbClr val="FF0000"/>
                </a:solidFill>
              </a:rPr>
              <a:t>The opportunity cost of the first 5 million cans of cola is 1 million pizzas.</a:t>
            </a:r>
          </a:p>
          <a:p>
            <a:pPr lvl="1"/>
            <a:r>
              <a:rPr lang="en-US" sz="2000" dirty="0"/>
              <a:t>One of these cans of cola costs 1/5 of a pizza.</a:t>
            </a:r>
          </a:p>
        </p:txBody>
      </p:sp>
      <p:sp>
        <p:nvSpPr>
          <p:cNvPr id="125979" name="Rectangle 27"/>
          <p:cNvSpPr>
            <a:spLocks noGrp="1" noChangeArrowheads="1"/>
          </p:cNvSpPr>
          <p:nvPr>
            <p:ph type="title"/>
          </p:nvPr>
        </p:nvSpPr>
        <p:spPr>
          <a:noFill/>
          <a:ln/>
        </p:spPr>
        <p:txBody>
          <a:bodyPr/>
          <a:lstStyle/>
          <a:p>
            <a:r>
              <a:rPr lang="en-US" dirty="0"/>
              <a:t>Production Possibilities and Opportunity Cost </a:t>
            </a:r>
          </a:p>
        </p:txBody>
      </p:sp>
      <p:pic>
        <p:nvPicPr>
          <p:cNvPr id="125980"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125981" name="Picture 29"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125982" name="Picture 30"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125983" name="Picture 31"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125984" name="Picture 32"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125985" name="Picture 33"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125986" name="Picture 34"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Rectangle 3"/>
          <p:cNvSpPr>
            <a:spLocks noGrp="1" noChangeArrowheads="1"/>
          </p:cNvSpPr>
          <p:nvPr>
            <p:ph type="body" idx="1"/>
          </p:nvPr>
        </p:nvSpPr>
        <p:spPr>
          <a:xfrm>
            <a:off x="457200" y="2133600"/>
            <a:ext cx="3887788" cy="4191000"/>
          </a:xfrm>
        </p:spPr>
        <p:txBody>
          <a:bodyPr/>
          <a:lstStyle/>
          <a:p>
            <a:pPr lvl="1">
              <a:lnSpc>
                <a:spcPct val="90000"/>
              </a:lnSpc>
            </a:pPr>
            <a:r>
              <a:rPr lang="en-US" sz="2000" b="1" dirty="0">
                <a:solidFill>
                  <a:srgbClr val="FF0000"/>
                </a:solidFill>
              </a:rPr>
              <a:t>Note that the opportunity cost of a can of cola is the </a:t>
            </a:r>
            <a:r>
              <a:rPr lang="en-US" sz="2000" b="1" i="1" dirty="0">
                <a:solidFill>
                  <a:srgbClr val="FF0000"/>
                </a:solidFill>
              </a:rPr>
              <a:t>inverse</a:t>
            </a:r>
            <a:r>
              <a:rPr lang="en-US" sz="2000" b="1" dirty="0">
                <a:solidFill>
                  <a:srgbClr val="FF0000"/>
                </a:solidFill>
              </a:rPr>
              <a:t> of the opportunity cost of a pizza.</a:t>
            </a:r>
          </a:p>
          <a:p>
            <a:pPr lvl="1">
              <a:lnSpc>
                <a:spcPct val="90000"/>
              </a:lnSpc>
            </a:pPr>
            <a:r>
              <a:rPr lang="en-US" sz="2000" dirty="0"/>
              <a:t>One pizza costs 5 cans of cola.</a:t>
            </a:r>
          </a:p>
          <a:p>
            <a:pPr lvl="1">
              <a:lnSpc>
                <a:spcPct val="90000"/>
              </a:lnSpc>
            </a:pPr>
            <a:r>
              <a:rPr lang="en-US" sz="2000" dirty="0"/>
              <a:t>One can of cola costs 1/5 of a pizza.</a:t>
            </a:r>
          </a:p>
        </p:txBody>
      </p:sp>
      <p:sp>
        <p:nvSpPr>
          <p:cNvPr id="78875" name="Rectangle 27"/>
          <p:cNvSpPr>
            <a:spLocks noGrp="1" noChangeArrowheads="1"/>
          </p:cNvSpPr>
          <p:nvPr>
            <p:ph type="title"/>
          </p:nvPr>
        </p:nvSpPr>
        <p:spPr>
          <a:noFill/>
          <a:ln/>
        </p:spPr>
        <p:txBody>
          <a:bodyPr/>
          <a:lstStyle/>
          <a:p>
            <a:r>
              <a:rPr lang="en-US" dirty="0"/>
              <a:t>Production Possibilities and Opportunity Cost </a:t>
            </a:r>
          </a:p>
        </p:txBody>
      </p:sp>
      <p:pic>
        <p:nvPicPr>
          <p:cNvPr id="78876"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pic>
        <p:nvPicPr>
          <p:cNvPr id="78877" name="Picture 29" descr="Fig02"/>
          <p:cNvPicPr>
            <a:picLocks noChangeAspect="1" noChangeArrowheads="1"/>
          </p:cNvPicPr>
          <p:nvPr/>
        </p:nvPicPr>
        <p:blipFill>
          <a:blip r:embed="rId4" cstate="print"/>
          <a:srcRect/>
          <a:stretch>
            <a:fillRect/>
          </a:stretch>
        </p:blipFill>
        <p:spPr bwMode="auto">
          <a:xfrm>
            <a:off x="4419600" y="2057400"/>
            <a:ext cx="4467225" cy="3962400"/>
          </a:xfrm>
          <a:prstGeom prst="rect">
            <a:avLst/>
          </a:prstGeom>
          <a:noFill/>
        </p:spPr>
      </p:pic>
      <p:pic>
        <p:nvPicPr>
          <p:cNvPr id="78878" name="Picture 30" descr="Fig02"/>
          <p:cNvPicPr>
            <a:picLocks noChangeAspect="1" noChangeArrowheads="1"/>
          </p:cNvPicPr>
          <p:nvPr/>
        </p:nvPicPr>
        <p:blipFill>
          <a:blip r:embed="rId5" cstate="print"/>
          <a:srcRect/>
          <a:stretch>
            <a:fillRect/>
          </a:stretch>
        </p:blipFill>
        <p:spPr bwMode="auto">
          <a:xfrm>
            <a:off x="4419600" y="2057400"/>
            <a:ext cx="4467225" cy="3962400"/>
          </a:xfrm>
          <a:prstGeom prst="rect">
            <a:avLst/>
          </a:prstGeom>
          <a:noFill/>
        </p:spPr>
      </p:pic>
      <p:pic>
        <p:nvPicPr>
          <p:cNvPr id="78879" name="Picture 31" descr="Fig02"/>
          <p:cNvPicPr>
            <a:picLocks noChangeAspect="1" noChangeArrowheads="1"/>
          </p:cNvPicPr>
          <p:nvPr/>
        </p:nvPicPr>
        <p:blipFill>
          <a:blip r:embed="rId6" cstate="print"/>
          <a:srcRect/>
          <a:stretch>
            <a:fillRect/>
          </a:stretch>
        </p:blipFill>
        <p:spPr bwMode="auto">
          <a:xfrm>
            <a:off x="4419600" y="2057400"/>
            <a:ext cx="4467225" cy="3962400"/>
          </a:xfrm>
          <a:prstGeom prst="rect">
            <a:avLst/>
          </a:prstGeom>
          <a:noFill/>
        </p:spPr>
      </p:pic>
      <p:pic>
        <p:nvPicPr>
          <p:cNvPr id="78880" name="Picture 32" descr="Fig02"/>
          <p:cNvPicPr>
            <a:picLocks noChangeAspect="1" noChangeArrowheads="1"/>
          </p:cNvPicPr>
          <p:nvPr/>
        </p:nvPicPr>
        <p:blipFill>
          <a:blip r:embed="rId7" cstate="print"/>
          <a:srcRect/>
          <a:stretch>
            <a:fillRect/>
          </a:stretch>
        </p:blipFill>
        <p:spPr bwMode="auto">
          <a:xfrm>
            <a:off x="4419600" y="2057400"/>
            <a:ext cx="4467225" cy="3962400"/>
          </a:xfrm>
          <a:prstGeom prst="rect">
            <a:avLst/>
          </a:prstGeom>
          <a:noFill/>
        </p:spPr>
      </p:pic>
      <p:pic>
        <p:nvPicPr>
          <p:cNvPr id="78881" name="Picture 33" descr="Fig02"/>
          <p:cNvPicPr>
            <a:picLocks noChangeAspect="1" noChangeArrowheads="1"/>
          </p:cNvPicPr>
          <p:nvPr/>
        </p:nvPicPr>
        <p:blipFill>
          <a:blip r:embed="rId8" cstate="print"/>
          <a:srcRect/>
          <a:stretch>
            <a:fillRect/>
          </a:stretch>
        </p:blipFill>
        <p:spPr bwMode="auto">
          <a:xfrm>
            <a:off x="4419600" y="2057400"/>
            <a:ext cx="4467225" cy="3962400"/>
          </a:xfrm>
          <a:prstGeom prst="rect">
            <a:avLst/>
          </a:prstGeom>
          <a:noFill/>
        </p:spPr>
      </p:pic>
      <p:pic>
        <p:nvPicPr>
          <p:cNvPr id="78882" name="Picture 34" descr="Fig02"/>
          <p:cNvPicPr>
            <a:picLocks noChangeAspect="1" noChangeArrowheads="1"/>
          </p:cNvPicPr>
          <p:nvPr/>
        </p:nvPicPr>
        <p:blipFill>
          <a:blip r:embed="rId9"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noChangeArrowheads="1"/>
          </p:cNvSpPr>
          <p:nvPr>
            <p:ph type="body" idx="1"/>
          </p:nvPr>
        </p:nvSpPr>
        <p:spPr>
          <a:xfrm>
            <a:off x="457200" y="2057400"/>
            <a:ext cx="3887788" cy="4068763"/>
          </a:xfrm>
        </p:spPr>
        <p:txBody>
          <a:bodyPr/>
          <a:lstStyle/>
          <a:p>
            <a:pPr lvl="1"/>
            <a:r>
              <a:rPr lang="en-US" sz="2000" dirty="0"/>
              <a:t>Because resources are not equally productive in all activities, the </a:t>
            </a:r>
            <a:r>
              <a:rPr lang="en-US" sz="2000" i="1" dirty="0"/>
              <a:t>PPF</a:t>
            </a:r>
            <a:r>
              <a:rPr lang="en-US" sz="2000" dirty="0"/>
              <a:t> bows outward—is </a:t>
            </a:r>
            <a:r>
              <a:rPr lang="en-US" sz="2000" b="1" dirty="0">
                <a:solidFill>
                  <a:srgbClr val="FF0000"/>
                </a:solidFill>
              </a:rPr>
              <a:t>concave</a:t>
            </a:r>
            <a:r>
              <a:rPr lang="en-US" sz="2000" dirty="0"/>
              <a:t>.</a:t>
            </a:r>
          </a:p>
          <a:p>
            <a:pPr lvl="1"/>
            <a:r>
              <a:rPr lang="en-US" sz="2000" dirty="0"/>
              <a:t>The outward bow of the </a:t>
            </a:r>
            <a:r>
              <a:rPr lang="en-US" sz="2000" i="1" dirty="0"/>
              <a:t>PPF</a:t>
            </a:r>
            <a:r>
              <a:rPr lang="en-US" sz="2000" dirty="0"/>
              <a:t> means that as the quantity produced of each good increases, so does its opportunity cost.</a:t>
            </a:r>
          </a:p>
        </p:txBody>
      </p:sp>
      <p:sp>
        <p:nvSpPr>
          <p:cNvPr id="127003" name="Rectangle 27"/>
          <p:cNvSpPr>
            <a:spLocks noGrp="1" noChangeArrowheads="1"/>
          </p:cNvSpPr>
          <p:nvPr>
            <p:ph type="title"/>
          </p:nvPr>
        </p:nvSpPr>
        <p:spPr>
          <a:noFill/>
          <a:ln/>
        </p:spPr>
        <p:txBody>
          <a:bodyPr/>
          <a:lstStyle/>
          <a:p>
            <a:r>
              <a:rPr lang="en-US" dirty="0"/>
              <a:t>Production Possibilities and Opportunity Cost </a:t>
            </a:r>
          </a:p>
        </p:txBody>
      </p:sp>
      <p:pic>
        <p:nvPicPr>
          <p:cNvPr id="127004"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9" name="Rectangle 3"/>
          <p:cNvSpPr>
            <a:spLocks noGrp="1" noChangeArrowheads="1"/>
          </p:cNvSpPr>
          <p:nvPr>
            <p:ph type="body" idx="1"/>
          </p:nvPr>
        </p:nvSpPr>
        <p:spPr>
          <a:xfrm>
            <a:off x="457200" y="2057400"/>
            <a:ext cx="3887788" cy="4068763"/>
          </a:xfrm>
        </p:spPr>
        <p:txBody>
          <a:bodyPr/>
          <a:lstStyle/>
          <a:p>
            <a:pPr lvl="1"/>
            <a:r>
              <a:rPr lang="en-US" sz="2000" dirty="0" smtClean="0"/>
              <a:t>The shape of the production possibilities frontier indicates that the opportunity cost of pizzas in terms of colas increases as the country produces more pizzas and fewer colas.  </a:t>
            </a:r>
            <a:r>
              <a:rPr lang="en-US" sz="2000" b="1" dirty="0" smtClean="0">
                <a:solidFill>
                  <a:srgbClr val="FF0000"/>
                </a:solidFill>
              </a:rPr>
              <a:t>This occurs because some resources are better suited to the production of pizzas than colas (and vice versa).</a:t>
            </a:r>
          </a:p>
          <a:p>
            <a:pPr lvl="1"/>
            <a:endParaRPr lang="en-US" dirty="0"/>
          </a:p>
        </p:txBody>
      </p:sp>
      <p:sp>
        <p:nvSpPr>
          <p:cNvPr id="127003" name="Rectangle 27"/>
          <p:cNvSpPr>
            <a:spLocks noGrp="1" noChangeArrowheads="1"/>
          </p:cNvSpPr>
          <p:nvPr>
            <p:ph type="title"/>
          </p:nvPr>
        </p:nvSpPr>
        <p:spPr>
          <a:noFill/>
          <a:ln/>
        </p:spPr>
        <p:txBody>
          <a:bodyPr/>
          <a:lstStyle/>
          <a:p>
            <a:r>
              <a:rPr lang="en-US" dirty="0"/>
              <a:t>Production Possibilities and Opportunity Cost </a:t>
            </a:r>
          </a:p>
        </p:txBody>
      </p:sp>
      <p:pic>
        <p:nvPicPr>
          <p:cNvPr id="127004" name="Picture 28" descr="Fig02"/>
          <p:cNvPicPr>
            <a:picLocks noChangeAspect="1" noChangeArrowheads="1"/>
          </p:cNvPicPr>
          <p:nvPr/>
        </p:nvPicPr>
        <p:blipFill>
          <a:blip r:embed="rId3" cstate="print"/>
          <a:srcRect/>
          <a:stretch>
            <a:fillRect/>
          </a:stretch>
        </p:blipFill>
        <p:spPr bwMode="auto">
          <a:xfrm>
            <a:off x="4419600" y="2057400"/>
            <a:ext cx="4467225" cy="3962400"/>
          </a:xfrm>
          <a:prstGeom prst="rect">
            <a:avLst/>
          </a:prstGeom>
          <a:noFill/>
        </p:spPr>
      </p:pic>
    </p:spTree>
  </p:cSld>
  <p:clrMapOvr>
    <a:masterClrMapping/>
  </p:clrMapOvr>
  <p:transition spd="med">
    <p:wipe dir="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7" name="Rectangle 3"/>
          <p:cNvSpPr>
            <a:spLocks noGrp="1" noChangeArrowheads="1"/>
          </p:cNvSpPr>
          <p:nvPr>
            <p:ph type="body" idx="1"/>
          </p:nvPr>
        </p:nvSpPr>
        <p:spPr>
          <a:xfrm>
            <a:off x="457200" y="1600200"/>
            <a:ext cx="8153400" cy="4953000"/>
          </a:xfrm>
        </p:spPr>
        <p:txBody>
          <a:bodyPr/>
          <a:lstStyle/>
          <a:p>
            <a:pPr lvl="1"/>
            <a:r>
              <a:rPr lang="en-US" b="1" dirty="0">
                <a:solidFill>
                  <a:srgbClr val="FF0000"/>
                </a:solidFill>
              </a:rPr>
              <a:t>All the points along the </a:t>
            </a:r>
            <a:r>
              <a:rPr lang="en-US" b="1" i="1" dirty="0">
                <a:solidFill>
                  <a:srgbClr val="FF0000"/>
                </a:solidFill>
              </a:rPr>
              <a:t>PPF</a:t>
            </a:r>
            <a:r>
              <a:rPr lang="en-US" b="1" dirty="0">
                <a:solidFill>
                  <a:srgbClr val="FF0000"/>
                </a:solidFill>
              </a:rPr>
              <a:t> are efficient.</a:t>
            </a:r>
          </a:p>
          <a:p>
            <a:pPr lvl="1"/>
            <a:r>
              <a:rPr lang="en-US" dirty="0"/>
              <a:t>To determine </a:t>
            </a:r>
            <a:r>
              <a:rPr lang="en-US" b="1" dirty="0">
                <a:solidFill>
                  <a:srgbClr val="0081BC"/>
                </a:solidFill>
              </a:rPr>
              <a:t>which of the alternative efficient quantities </a:t>
            </a:r>
            <a:r>
              <a:rPr lang="en-US" dirty="0"/>
              <a:t>to produce, we compare costs and benefits.</a:t>
            </a:r>
          </a:p>
          <a:p>
            <a:r>
              <a:rPr lang="en-US" u="sng" dirty="0"/>
              <a:t>The </a:t>
            </a:r>
            <a:r>
              <a:rPr lang="en-US" i="1" u="sng" dirty="0"/>
              <a:t>PPF</a:t>
            </a:r>
            <a:r>
              <a:rPr lang="en-US" u="sng" dirty="0"/>
              <a:t> and Marginal Cost</a:t>
            </a:r>
          </a:p>
          <a:p>
            <a:pPr lvl="1"/>
            <a:r>
              <a:rPr lang="en-US" dirty="0"/>
              <a:t>The </a:t>
            </a:r>
            <a:r>
              <a:rPr lang="en-US" i="1" dirty="0"/>
              <a:t>PPF</a:t>
            </a:r>
            <a:r>
              <a:rPr lang="en-US" dirty="0"/>
              <a:t> determines opportunity cost.</a:t>
            </a:r>
          </a:p>
          <a:p>
            <a:pPr lvl="1"/>
            <a:r>
              <a:rPr lang="en-US" dirty="0"/>
              <a:t>The </a:t>
            </a:r>
            <a:r>
              <a:rPr lang="en-US" b="1" dirty="0">
                <a:solidFill>
                  <a:srgbClr val="FF0000"/>
                </a:solidFill>
              </a:rPr>
              <a:t>marginal cost</a:t>
            </a:r>
            <a:r>
              <a:rPr lang="en-US" dirty="0"/>
              <a:t> of a good or service is the opportunity cost of producing </a:t>
            </a:r>
            <a:r>
              <a:rPr lang="en-US" b="1" i="1" dirty="0">
                <a:solidFill>
                  <a:srgbClr val="FF0000"/>
                </a:solidFill>
              </a:rPr>
              <a:t>one more unit</a:t>
            </a:r>
            <a:r>
              <a:rPr lang="en-US" b="1" dirty="0">
                <a:solidFill>
                  <a:srgbClr val="FF0000"/>
                </a:solidFill>
              </a:rPr>
              <a:t> </a:t>
            </a:r>
            <a:r>
              <a:rPr lang="en-US" dirty="0"/>
              <a:t>of it. </a:t>
            </a:r>
            <a:br>
              <a:rPr lang="en-US" dirty="0"/>
            </a:br>
            <a:endParaRPr lang="en-US" dirty="0"/>
          </a:p>
        </p:txBody>
      </p:sp>
      <p:sp>
        <p:nvSpPr>
          <p:cNvPr id="77830" name="Rectangle 6"/>
          <p:cNvSpPr>
            <a:spLocks noGrp="1" noChangeArrowheads="1"/>
          </p:cNvSpPr>
          <p:nvPr>
            <p:ph type="title"/>
          </p:nvPr>
        </p:nvSpPr>
        <p:spPr>
          <a:xfrm>
            <a:off x="990600" y="274638"/>
            <a:ext cx="7680325" cy="1143000"/>
          </a:xfrm>
          <a:noFill/>
          <a:ln/>
        </p:spPr>
        <p:txBody>
          <a:bodyPr/>
          <a:lstStyle/>
          <a:p>
            <a:r>
              <a:rPr lang="en-US" dirty="0"/>
              <a:t>Using Resources Efficiently </a:t>
            </a:r>
          </a:p>
        </p:txBody>
      </p:sp>
    </p:spTree>
  </p:cSld>
  <p:clrMapOvr>
    <a:masterClrMapping/>
  </p:clrMapOvr>
  <p:transition spd="med">
    <p:pull dir="d"/>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3155" name="Rectangle 3"/>
          <p:cNvSpPr>
            <a:spLocks noGrp="1" noChangeArrowheads="1"/>
          </p:cNvSpPr>
          <p:nvPr>
            <p:ph type="body" idx="1"/>
          </p:nvPr>
        </p:nvSpPr>
        <p:spPr>
          <a:xfrm>
            <a:off x="457200" y="1752600"/>
            <a:ext cx="3581400" cy="4191000"/>
          </a:xfrm>
        </p:spPr>
        <p:txBody>
          <a:bodyPr/>
          <a:lstStyle/>
          <a:p>
            <a:pPr lvl="1">
              <a:lnSpc>
                <a:spcPct val="90000"/>
              </a:lnSpc>
            </a:pPr>
            <a:r>
              <a:rPr lang="en-US" dirty="0"/>
              <a:t>Figure 2.2 illustrates the marginal cost of pizza.</a:t>
            </a:r>
          </a:p>
          <a:p>
            <a:pPr lvl="1">
              <a:lnSpc>
                <a:spcPct val="90000"/>
              </a:lnSpc>
            </a:pPr>
            <a:r>
              <a:rPr lang="en-US" dirty="0"/>
              <a:t>As we move along the </a:t>
            </a:r>
            <a:r>
              <a:rPr lang="en-US" i="1" dirty="0"/>
              <a:t>PPF</a:t>
            </a:r>
            <a:r>
              <a:rPr lang="en-US" dirty="0"/>
              <a:t> in part (a), the opportunity cost of a pizza increases.</a:t>
            </a:r>
          </a:p>
          <a:p>
            <a:pPr lvl="1">
              <a:lnSpc>
                <a:spcPct val="90000"/>
              </a:lnSpc>
            </a:pPr>
            <a:r>
              <a:rPr lang="en-US" dirty="0"/>
              <a:t>The opportunity cost of producing one more pizza is the marginal cost of a pizza.</a:t>
            </a:r>
          </a:p>
        </p:txBody>
      </p:sp>
      <p:sp>
        <p:nvSpPr>
          <p:cNvPr id="433169" name="Rectangle 17"/>
          <p:cNvSpPr>
            <a:spLocks noGrp="1" noChangeArrowheads="1"/>
          </p:cNvSpPr>
          <p:nvPr>
            <p:ph type="title"/>
          </p:nvPr>
        </p:nvSpPr>
        <p:spPr>
          <a:xfrm>
            <a:off x="990600" y="274638"/>
            <a:ext cx="7680325" cy="1143000"/>
          </a:xfrm>
          <a:noFill/>
          <a:ln/>
        </p:spPr>
        <p:txBody>
          <a:bodyPr/>
          <a:lstStyle/>
          <a:p>
            <a:r>
              <a:rPr lang="en-US" dirty="0"/>
              <a:t>Using Resources Efficiently </a:t>
            </a:r>
          </a:p>
        </p:txBody>
      </p:sp>
      <p:pic>
        <p:nvPicPr>
          <p:cNvPr id="433170" name="Picture 18" descr="Fig02"/>
          <p:cNvPicPr>
            <a:picLocks noChangeAspect="1" noChangeArrowheads="1"/>
          </p:cNvPicPr>
          <p:nvPr/>
        </p:nvPicPr>
        <p:blipFill>
          <a:blip r:embed="rId3" cstate="print"/>
          <a:srcRect/>
          <a:stretch>
            <a:fillRect/>
          </a:stretch>
        </p:blipFill>
        <p:spPr bwMode="auto">
          <a:xfrm>
            <a:off x="4343400" y="1981200"/>
            <a:ext cx="4497388" cy="4238625"/>
          </a:xfrm>
          <a:prstGeom prst="rect">
            <a:avLst/>
          </a:prstGeom>
          <a:noFill/>
        </p:spPr>
      </p:pic>
      <p:pic>
        <p:nvPicPr>
          <p:cNvPr id="433171" name="Picture 19" descr="Fig02"/>
          <p:cNvPicPr>
            <a:picLocks noChangeAspect="1" noChangeArrowheads="1"/>
          </p:cNvPicPr>
          <p:nvPr/>
        </p:nvPicPr>
        <p:blipFill>
          <a:blip r:embed="rId4" cstate="print"/>
          <a:srcRect/>
          <a:stretch>
            <a:fillRect/>
          </a:stretch>
        </p:blipFill>
        <p:spPr bwMode="auto">
          <a:xfrm>
            <a:off x="4343400" y="1981200"/>
            <a:ext cx="4497388" cy="4238625"/>
          </a:xfrm>
          <a:prstGeom prst="rect">
            <a:avLst/>
          </a:prstGeom>
          <a:noFill/>
        </p:spPr>
      </p:pic>
      <p:pic>
        <p:nvPicPr>
          <p:cNvPr id="433172" name="Picture 20" descr="Fig02"/>
          <p:cNvPicPr>
            <a:picLocks noChangeAspect="1" noChangeArrowheads="1"/>
          </p:cNvPicPr>
          <p:nvPr/>
        </p:nvPicPr>
        <p:blipFill>
          <a:blip r:embed="rId5" cstate="print"/>
          <a:srcRect/>
          <a:stretch>
            <a:fillRect/>
          </a:stretch>
        </p:blipFill>
        <p:spPr bwMode="auto">
          <a:xfrm>
            <a:off x="4343400" y="1981200"/>
            <a:ext cx="4497388" cy="4238625"/>
          </a:xfrm>
          <a:prstGeom prst="rect">
            <a:avLst/>
          </a:prstGeom>
          <a:noFill/>
        </p:spPr>
      </p:pic>
      <p:pic>
        <p:nvPicPr>
          <p:cNvPr id="433173" name="Picture 21" descr="Fig02"/>
          <p:cNvPicPr>
            <a:picLocks noChangeAspect="1" noChangeArrowheads="1"/>
          </p:cNvPicPr>
          <p:nvPr/>
        </p:nvPicPr>
        <p:blipFill>
          <a:blip r:embed="rId6" cstate="print"/>
          <a:srcRect/>
          <a:stretch>
            <a:fillRect/>
          </a:stretch>
        </p:blipFill>
        <p:spPr bwMode="auto">
          <a:xfrm>
            <a:off x="4343400" y="1981200"/>
            <a:ext cx="4497388" cy="4238625"/>
          </a:xfrm>
          <a:prstGeom prst="rect">
            <a:avLst/>
          </a:prstGeom>
          <a:noFill/>
        </p:spPr>
      </p:pic>
      <p:pic>
        <p:nvPicPr>
          <p:cNvPr id="433174" name="Picture 22" descr="Fig02"/>
          <p:cNvPicPr>
            <a:picLocks noChangeAspect="1" noChangeArrowheads="1"/>
          </p:cNvPicPr>
          <p:nvPr/>
        </p:nvPicPr>
        <p:blipFill>
          <a:blip r:embed="rId7" cstate="print"/>
          <a:srcRect/>
          <a:stretch>
            <a:fillRect/>
          </a:stretch>
        </p:blipFill>
        <p:spPr bwMode="auto">
          <a:xfrm>
            <a:off x="4343400" y="1981200"/>
            <a:ext cx="4497388" cy="4238625"/>
          </a:xfrm>
          <a:prstGeom prst="rect">
            <a:avLst/>
          </a:prstGeom>
          <a:noFill/>
        </p:spPr>
      </p:pic>
      <p:pic>
        <p:nvPicPr>
          <p:cNvPr id="433175" name="Picture 23" descr="Fig02"/>
          <p:cNvPicPr>
            <a:picLocks noChangeAspect="1" noChangeArrowheads="1"/>
          </p:cNvPicPr>
          <p:nvPr/>
        </p:nvPicPr>
        <p:blipFill>
          <a:blip r:embed="rId8" cstate="print"/>
          <a:srcRect/>
          <a:stretch>
            <a:fillRect/>
          </a:stretch>
        </p:blipFill>
        <p:spPr bwMode="auto">
          <a:xfrm>
            <a:off x="4343400" y="1981200"/>
            <a:ext cx="4497388" cy="4238625"/>
          </a:xfrm>
          <a:prstGeom prst="rect">
            <a:avLst/>
          </a:prstGeom>
          <a:noFill/>
        </p:spPr>
      </p:pic>
      <p:pic>
        <p:nvPicPr>
          <p:cNvPr id="433176" name="Picture 24" descr="Fig02"/>
          <p:cNvPicPr>
            <a:picLocks noChangeAspect="1" noChangeArrowheads="1"/>
          </p:cNvPicPr>
          <p:nvPr/>
        </p:nvPicPr>
        <p:blipFill>
          <a:blip r:embed="rId9" cstate="print"/>
          <a:srcRect/>
          <a:stretch>
            <a:fillRect/>
          </a:stretch>
        </p:blipFill>
        <p:spPr bwMode="auto">
          <a:xfrm>
            <a:off x="4343400" y="1981200"/>
            <a:ext cx="4497388" cy="4238625"/>
          </a:xfrm>
          <a:prstGeom prst="rect">
            <a:avLst/>
          </a:prstGeom>
          <a:noFill/>
        </p:spPr>
      </p:pic>
      <p:pic>
        <p:nvPicPr>
          <p:cNvPr id="433177" name="Picture 25" descr="Fig02"/>
          <p:cNvPicPr>
            <a:picLocks noChangeAspect="1" noChangeArrowheads="1"/>
          </p:cNvPicPr>
          <p:nvPr/>
        </p:nvPicPr>
        <p:blipFill>
          <a:blip r:embed="rId10" cstate="print"/>
          <a:srcRect/>
          <a:stretch>
            <a:fillRect/>
          </a:stretch>
        </p:blipFill>
        <p:spPr bwMode="auto">
          <a:xfrm>
            <a:off x="4343400" y="1981200"/>
            <a:ext cx="4497388" cy="4238625"/>
          </a:xfrm>
          <a:prstGeom prst="rect">
            <a:avLst/>
          </a:prstGeom>
          <a:noFill/>
        </p:spPr>
      </p:pic>
      <p:pic>
        <p:nvPicPr>
          <p:cNvPr id="433178" name="Picture 26" descr="Fig02"/>
          <p:cNvPicPr>
            <a:picLocks noChangeAspect="1" noChangeArrowheads="1"/>
          </p:cNvPicPr>
          <p:nvPr/>
        </p:nvPicPr>
        <p:blipFill>
          <a:blip r:embed="rId11" cstate="print"/>
          <a:srcRect/>
          <a:stretch>
            <a:fillRect/>
          </a:stretch>
        </p:blipFill>
        <p:spPr bwMode="auto">
          <a:xfrm>
            <a:off x="4343400" y="1981200"/>
            <a:ext cx="4497388" cy="4238625"/>
          </a:xfrm>
          <a:prstGeom prst="rect">
            <a:avLst/>
          </a:prstGeom>
          <a:noFill/>
        </p:spPr>
      </p:pic>
      <p:pic>
        <p:nvPicPr>
          <p:cNvPr id="433179" name="Picture 27" descr="Fig02"/>
          <p:cNvPicPr>
            <a:picLocks noChangeAspect="1" noChangeArrowheads="1"/>
          </p:cNvPicPr>
          <p:nvPr/>
        </p:nvPicPr>
        <p:blipFill>
          <a:blip r:embed="rId12" cstate="print"/>
          <a:srcRect/>
          <a:stretch>
            <a:fillRect/>
          </a:stretch>
        </p:blipFill>
        <p:spPr bwMode="auto">
          <a:xfrm>
            <a:off x="4343400" y="1981200"/>
            <a:ext cx="4497388" cy="4238625"/>
          </a:xfrm>
          <a:prstGeom prst="rect">
            <a:avLst/>
          </a:prstGeom>
          <a:noFill/>
        </p:spPr>
      </p:pic>
      <p:pic>
        <p:nvPicPr>
          <p:cNvPr id="433180" name="Picture 28" descr="Fig02"/>
          <p:cNvPicPr>
            <a:picLocks noChangeAspect="1" noChangeArrowheads="1"/>
          </p:cNvPicPr>
          <p:nvPr/>
        </p:nvPicPr>
        <p:blipFill>
          <a:blip r:embed="rId13" cstate="print"/>
          <a:srcRect/>
          <a:stretch>
            <a:fillRect/>
          </a:stretch>
        </p:blipFill>
        <p:spPr bwMode="auto">
          <a:xfrm>
            <a:off x="4343400" y="1981200"/>
            <a:ext cx="4497388" cy="4238625"/>
          </a:xfrm>
          <a:prstGeom prst="rect">
            <a:avLst/>
          </a:prstGeom>
          <a:noFill/>
        </p:spPr>
      </p:pic>
      <p:pic>
        <p:nvPicPr>
          <p:cNvPr id="433181" name="Picture 29" descr="Fig02"/>
          <p:cNvPicPr>
            <a:picLocks noChangeAspect="1" noChangeArrowheads="1"/>
          </p:cNvPicPr>
          <p:nvPr/>
        </p:nvPicPr>
        <p:blipFill>
          <a:blip r:embed="rId14" cstate="print"/>
          <a:srcRect/>
          <a:stretch>
            <a:fillRect/>
          </a:stretch>
        </p:blipFill>
        <p:spPr bwMode="auto">
          <a:xfrm>
            <a:off x="4343400" y="1981200"/>
            <a:ext cx="4495800" cy="423862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33155">
                                            <p:txEl>
                                              <p:pRg st="1" end="1"/>
                                            </p:txEl>
                                          </p:spTgt>
                                        </p:tgtEl>
                                        <p:attrNameLst>
                                          <p:attrName>style.visibility</p:attrName>
                                        </p:attrNameLst>
                                      </p:cBhvr>
                                      <p:to>
                                        <p:strVal val="visible"/>
                                      </p:to>
                                    </p:set>
                                    <p:animEffect transition="in" filter="wipe(left)">
                                      <p:cBhvr>
                                        <p:cTn id="7" dur="1000"/>
                                        <p:tgtEl>
                                          <p:spTgt spid="43315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33171"/>
                                        </p:tgtEl>
                                        <p:attrNameLst>
                                          <p:attrName>style.visibility</p:attrName>
                                        </p:attrNameLst>
                                      </p:cBhvr>
                                      <p:to>
                                        <p:strVal val="visible"/>
                                      </p:to>
                                    </p:set>
                                    <p:animEffect transition="in" filter="wipe(left)">
                                      <p:cBhvr>
                                        <p:cTn id="12" dur="1000"/>
                                        <p:tgtEl>
                                          <p:spTgt spid="433171"/>
                                        </p:tgtEl>
                                      </p:cBhvr>
                                    </p:animEffect>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433172"/>
                                        </p:tgtEl>
                                        <p:attrNameLst>
                                          <p:attrName>style.visibility</p:attrName>
                                        </p:attrNameLst>
                                      </p:cBhvr>
                                      <p:to>
                                        <p:strVal val="visible"/>
                                      </p:to>
                                    </p:set>
                                    <p:animEffect transition="in" filter="wipe(up)">
                                      <p:cBhvr>
                                        <p:cTn id="16" dur="1000"/>
                                        <p:tgtEl>
                                          <p:spTgt spid="43317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433173"/>
                                        </p:tgtEl>
                                        <p:attrNameLst>
                                          <p:attrName>style.visibility</p:attrName>
                                        </p:attrNameLst>
                                      </p:cBhvr>
                                      <p:to>
                                        <p:strVal val="visible"/>
                                      </p:to>
                                    </p:set>
                                    <p:animEffect transition="in" filter="wipe(left)">
                                      <p:cBhvr>
                                        <p:cTn id="21" dur="1000"/>
                                        <p:tgtEl>
                                          <p:spTgt spid="433173"/>
                                        </p:tgtEl>
                                      </p:cBhvr>
                                    </p:animEffect>
                                  </p:childTnLst>
                                </p:cTn>
                              </p:par>
                            </p:childTnLst>
                          </p:cTn>
                        </p:par>
                        <p:par>
                          <p:cTn id="22" fill="hold">
                            <p:stCondLst>
                              <p:cond delay="1000"/>
                            </p:stCondLst>
                            <p:childTnLst>
                              <p:par>
                                <p:cTn id="23" presetID="22" presetClass="entr" presetSubtype="1" fill="hold" nodeType="afterEffect">
                                  <p:stCondLst>
                                    <p:cond delay="0"/>
                                  </p:stCondLst>
                                  <p:childTnLst>
                                    <p:set>
                                      <p:cBhvr>
                                        <p:cTn id="24" dur="1" fill="hold">
                                          <p:stCondLst>
                                            <p:cond delay="0"/>
                                          </p:stCondLst>
                                        </p:cTn>
                                        <p:tgtEl>
                                          <p:spTgt spid="433174"/>
                                        </p:tgtEl>
                                        <p:attrNameLst>
                                          <p:attrName>style.visibility</p:attrName>
                                        </p:attrNameLst>
                                      </p:cBhvr>
                                      <p:to>
                                        <p:strVal val="visible"/>
                                      </p:to>
                                    </p:set>
                                    <p:animEffect transition="in" filter="wipe(up)">
                                      <p:cBhvr>
                                        <p:cTn id="25" dur="1000"/>
                                        <p:tgtEl>
                                          <p:spTgt spid="433174"/>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8" fill="hold" nodeType="clickEffect">
                                  <p:stCondLst>
                                    <p:cond delay="0"/>
                                  </p:stCondLst>
                                  <p:childTnLst>
                                    <p:set>
                                      <p:cBhvr>
                                        <p:cTn id="29" dur="1" fill="hold">
                                          <p:stCondLst>
                                            <p:cond delay="0"/>
                                          </p:stCondLst>
                                        </p:cTn>
                                        <p:tgtEl>
                                          <p:spTgt spid="433175"/>
                                        </p:tgtEl>
                                        <p:attrNameLst>
                                          <p:attrName>style.visibility</p:attrName>
                                        </p:attrNameLst>
                                      </p:cBhvr>
                                      <p:to>
                                        <p:strVal val="visible"/>
                                      </p:to>
                                    </p:set>
                                    <p:animEffect transition="in" filter="wipe(left)">
                                      <p:cBhvr>
                                        <p:cTn id="30" dur="1000"/>
                                        <p:tgtEl>
                                          <p:spTgt spid="433175"/>
                                        </p:tgtEl>
                                      </p:cBhvr>
                                    </p:animEffect>
                                  </p:childTnLst>
                                </p:cTn>
                              </p:par>
                            </p:childTnLst>
                          </p:cTn>
                        </p:par>
                        <p:par>
                          <p:cTn id="31" fill="hold">
                            <p:stCondLst>
                              <p:cond delay="1000"/>
                            </p:stCondLst>
                            <p:childTnLst>
                              <p:par>
                                <p:cTn id="32" presetID="22" presetClass="entr" presetSubtype="1" fill="hold" nodeType="afterEffect">
                                  <p:stCondLst>
                                    <p:cond delay="0"/>
                                  </p:stCondLst>
                                  <p:childTnLst>
                                    <p:set>
                                      <p:cBhvr>
                                        <p:cTn id="33" dur="1" fill="hold">
                                          <p:stCondLst>
                                            <p:cond delay="0"/>
                                          </p:stCondLst>
                                        </p:cTn>
                                        <p:tgtEl>
                                          <p:spTgt spid="433176"/>
                                        </p:tgtEl>
                                        <p:attrNameLst>
                                          <p:attrName>style.visibility</p:attrName>
                                        </p:attrNameLst>
                                      </p:cBhvr>
                                      <p:to>
                                        <p:strVal val="visible"/>
                                      </p:to>
                                    </p:set>
                                    <p:animEffect transition="in" filter="wipe(up)">
                                      <p:cBhvr>
                                        <p:cTn id="34" dur="1000"/>
                                        <p:tgtEl>
                                          <p:spTgt spid="433176"/>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8" fill="hold" nodeType="clickEffect">
                                  <p:stCondLst>
                                    <p:cond delay="0"/>
                                  </p:stCondLst>
                                  <p:childTnLst>
                                    <p:set>
                                      <p:cBhvr>
                                        <p:cTn id="38" dur="1" fill="hold">
                                          <p:stCondLst>
                                            <p:cond delay="0"/>
                                          </p:stCondLst>
                                        </p:cTn>
                                        <p:tgtEl>
                                          <p:spTgt spid="433177"/>
                                        </p:tgtEl>
                                        <p:attrNameLst>
                                          <p:attrName>style.visibility</p:attrName>
                                        </p:attrNameLst>
                                      </p:cBhvr>
                                      <p:to>
                                        <p:strVal val="visible"/>
                                      </p:to>
                                    </p:set>
                                    <p:animEffect transition="in" filter="wipe(left)">
                                      <p:cBhvr>
                                        <p:cTn id="39" dur="1000"/>
                                        <p:tgtEl>
                                          <p:spTgt spid="433177"/>
                                        </p:tgtEl>
                                      </p:cBhvr>
                                    </p:animEffect>
                                  </p:childTnLst>
                                </p:cTn>
                              </p:par>
                            </p:childTnLst>
                          </p:cTn>
                        </p:par>
                        <p:par>
                          <p:cTn id="40" fill="hold">
                            <p:stCondLst>
                              <p:cond delay="1000"/>
                            </p:stCondLst>
                            <p:childTnLst>
                              <p:par>
                                <p:cTn id="41" presetID="22" presetClass="entr" presetSubtype="1" fill="hold" nodeType="afterEffect">
                                  <p:stCondLst>
                                    <p:cond delay="0"/>
                                  </p:stCondLst>
                                  <p:childTnLst>
                                    <p:set>
                                      <p:cBhvr>
                                        <p:cTn id="42" dur="1" fill="hold">
                                          <p:stCondLst>
                                            <p:cond delay="0"/>
                                          </p:stCondLst>
                                        </p:cTn>
                                        <p:tgtEl>
                                          <p:spTgt spid="433178"/>
                                        </p:tgtEl>
                                        <p:attrNameLst>
                                          <p:attrName>style.visibility</p:attrName>
                                        </p:attrNameLst>
                                      </p:cBhvr>
                                      <p:to>
                                        <p:strVal val="visible"/>
                                      </p:to>
                                    </p:set>
                                    <p:animEffect transition="in" filter="wipe(up)">
                                      <p:cBhvr>
                                        <p:cTn id="43" dur="1000"/>
                                        <p:tgtEl>
                                          <p:spTgt spid="433178"/>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8" fill="hold" nodeType="clickEffect">
                                  <p:stCondLst>
                                    <p:cond delay="0"/>
                                  </p:stCondLst>
                                  <p:childTnLst>
                                    <p:set>
                                      <p:cBhvr>
                                        <p:cTn id="47" dur="1" fill="hold">
                                          <p:stCondLst>
                                            <p:cond delay="0"/>
                                          </p:stCondLst>
                                        </p:cTn>
                                        <p:tgtEl>
                                          <p:spTgt spid="433179"/>
                                        </p:tgtEl>
                                        <p:attrNameLst>
                                          <p:attrName>style.visibility</p:attrName>
                                        </p:attrNameLst>
                                      </p:cBhvr>
                                      <p:to>
                                        <p:strVal val="visible"/>
                                      </p:to>
                                    </p:set>
                                    <p:animEffect transition="in" filter="wipe(left)">
                                      <p:cBhvr>
                                        <p:cTn id="48" dur="1000"/>
                                        <p:tgtEl>
                                          <p:spTgt spid="433179"/>
                                        </p:tgtEl>
                                      </p:cBhvr>
                                    </p:animEffect>
                                  </p:childTnLst>
                                </p:cTn>
                              </p:par>
                            </p:childTnLst>
                          </p:cTn>
                        </p:par>
                        <p:par>
                          <p:cTn id="49" fill="hold">
                            <p:stCondLst>
                              <p:cond delay="1000"/>
                            </p:stCondLst>
                            <p:childTnLst>
                              <p:par>
                                <p:cTn id="50" presetID="22" presetClass="entr" presetSubtype="1" fill="hold" nodeType="afterEffect">
                                  <p:stCondLst>
                                    <p:cond delay="0"/>
                                  </p:stCondLst>
                                  <p:childTnLst>
                                    <p:set>
                                      <p:cBhvr>
                                        <p:cTn id="51" dur="1" fill="hold">
                                          <p:stCondLst>
                                            <p:cond delay="0"/>
                                          </p:stCondLst>
                                        </p:cTn>
                                        <p:tgtEl>
                                          <p:spTgt spid="433180"/>
                                        </p:tgtEl>
                                        <p:attrNameLst>
                                          <p:attrName>style.visibility</p:attrName>
                                        </p:attrNameLst>
                                      </p:cBhvr>
                                      <p:to>
                                        <p:strVal val="visible"/>
                                      </p:to>
                                    </p:set>
                                    <p:animEffect transition="in" filter="wipe(up)">
                                      <p:cBhvr>
                                        <p:cTn id="52" dur="1000"/>
                                        <p:tgtEl>
                                          <p:spTgt spid="433180"/>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3181"/>
                                        </p:tgtEl>
                                        <p:attrNameLst>
                                          <p:attrName>style.visibility</p:attrName>
                                        </p:attrNameLst>
                                      </p:cBhvr>
                                      <p:to>
                                        <p:strVal val="visible"/>
                                      </p:to>
                                    </p:set>
                                    <p:animEffect transition="in" filter="fade">
                                      <p:cBhvr>
                                        <p:cTn id="57" dur="500"/>
                                        <p:tgtEl>
                                          <p:spTgt spid="433181"/>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grpId="0" nodeType="clickEffect">
                                  <p:stCondLst>
                                    <p:cond delay="0"/>
                                  </p:stCondLst>
                                  <p:childTnLst>
                                    <p:set>
                                      <p:cBhvr>
                                        <p:cTn id="61" dur="1" fill="hold">
                                          <p:stCondLst>
                                            <p:cond delay="0"/>
                                          </p:stCondLst>
                                        </p:cTn>
                                        <p:tgtEl>
                                          <p:spTgt spid="433155">
                                            <p:txEl>
                                              <p:pRg st="2" end="2"/>
                                            </p:txEl>
                                          </p:spTgt>
                                        </p:tgtEl>
                                        <p:attrNameLst>
                                          <p:attrName>style.visibility</p:attrName>
                                        </p:attrNameLst>
                                      </p:cBhvr>
                                      <p:to>
                                        <p:strVal val="visible"/>
                                      </p:to>
                                    </p:set>
                                    <p:animEffect transition="in" filter="wipe(left)">
                                      <p:cBhvr>
                                        <p:cTn id="62" dur="1000"/>
                                        <p:tgtEl>
                                          <p:spTgt spid="43315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3155" grpId="0" uiExpand="1" build="p" bldLvl="3"/>
    </p:bldLst>
  </p:timing>
</p:sld>
</file>

<file path=ppt/slides/slide2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35214" name="Picture 14" descr="Fig02"/>
          <p:cNvPicPr>
            <a:picLocks noChangeAspect="1" noChangeArrowheads="1"/>
          </p:cNvPicPr>
          <p:nvPr/>
        </p:nvPicPr>
        <p:blipFill>
          <a:blip r:embed="rId3" cstate="print"/>
          <a:srcRect/>
          <a:stretch>
            <a:fillRect/>
          </a:stretch>
        </p:blipFill>
        <p:spPr bwMode="auto">
          <a:xfrm>
            <a:off x="2081213" y="1081088"/>
            <a:ext cx="4981575" cy="4695825"/>
          </a:xfrm>
          <a:prstGeom prst="rect">
            <a:avLst/>
          </a:prstGeom>
          <a:noFill/>
        </p:spPr>
      </p:pic>
      <p:pic>
        <p:nvPicPr>
          <p:cNvPr id="435215" name="Picture 15" descr="Fig02"/>
          <p:cNvPicPr>
            <a:picLocks noChangeAspect="1" noChangeArrowheads="1"/>
          </p:cNvPicPr>
          <p:nvPr/>
        </p:nvPicPr>
        <p:blipFill>
          <a:blip r:embed="rId4" cstate="print"/>
          <a:srcRect/>
          <a:stretch>
            <a:fillRect/>
          </a:stretch>
        </p:blipFill>
        <p:spPr bwMode="auto">
          <a:xfrm>
            <a:off x="2081213" y="1081088"/>
            <a:ext cx="4981575" cy="4695825"/>
          </a:xfrm>
          <a:prstGeom prst="rect">
            <a:avLst/>
          </a:prstGeom>
          <a:noFill/>
        </p:spPr>
      </p:pic>
      <p:pic>
        <p:nvPicPr>
          <p:cNvPr id="435216" name="Picture 16" descr="Fig02"/>
          <p:cNvPicPr>
            <a:picLocks noChangeAspect="1" noChangeArrowheads="1"/>
          </p:cNvPicPr>
          <p:nvPr/>
        </p:nvPicPr>
        <p:blipFill>
          <a:blip r:embed="rId5" cstate="print"/>
          <a:srcRect/>
          <a:stretch>
            <a:fillRect/>
          </a:stretch>
        </p:blipFill>
        <p:spPr bwMode="auto">
          <a:xfrm>
            <a:off x="2081213" y="1081088"/>
            <a:ext cx="4981575" cy="4695825"/>
          </a:xfrm>
          <a:prstGeom prst="rect">
            <a:avLst/>
          </a:prstGeom>
          <a:noFill/>
        </p:spPr>
      </p:pic>
      <p:pic>
        <p:nvPicPr>
          <p:cNvPr id="435217" name="Picture 17" descr="Fig02"/>
          <p:cNvPicPr>
            <a:picLocks noChangeAspect="1" noChangeArrowheads="1"/>
          </p:cNvPicPr>
          <p:nvPr/>
        </p:nvPicPr>
        <p:blipFill>
          <a:blip r:embed="rId6" cstate="print"/>
          <a:srcRect/>
          <a:stretch>
            <a:fillRect/>
          </a:stretch>
        </p:blipFill>
        <p:spPr bwMode="auto">
          <a:xfrm>
            <a:off x="2081213" y="1081088"/>
            <a:ext cx="4981575" cy="4695825"/>
          </a:xfrm>
          <a:prstGeom prst="rect">
            <a:avLst/>
          </a:prstGeom>
          <a:noFill/>
        </p:spPr>
      </p:pic>
      <p:pic>
        <p:nvPicPr>
          <p:cNvPr id="435218" name="Picture 18" descr="Fig02"/>
          <p:cNvPicPr>
            <a:picLocks noChangeAspect="1" noChangeArrowheads="1"/>
          </p:cNvPicPr>
          <p:nvPr/>
        </p:nvPicPr>
        <p:blipFill>
          <a:blip r:embed="rId7" cstate="print"/>
          <a:srcRect/>
          <a:stretch>
            <a:fillRect/>
          </a:stretch>
        </p:blipFill>
        <p:spPr bwMode="auto">
          <a:xfrm>
            <a:off x="2081213" y="1081088"/>
            <a:ext cx="4981575" cy="4695825"/>
          </a:xfrm>
          <a:prstGeom prst="rect">
            <a:avLst/>
          </a:prstGeom>
          <a:noFill/>
        </p:spPr>
      </p:pic>
      <p:pic>
        <p:nvPicPr>
          <p:cNvPr id="435219" name="Picture 19" descr="Fig02"/>
          <p:cNvPicPr>
            <a:picLocks noChangeAspect="1" noChangeArrowheads="1"/>
          </p:cNvPicPr>
          <p:nvPr/>
        </p:nvPicPr>
        <p:blipFill>
          <a:blip r:embed="rId8" cstate="print"/>
          <a:srcRect/>
          <a:stretch>
            <a:fillRect/>
          </a:stretch>
        </p:blipFill>
        <p:spPr bwMode="auto">
          <a:xfrm>
            <a:off x="2081213" y="1081088"/>
            <a:ext cx="4981575" cy="4695825"/>
          </a:xfrm>
          <a:prstGeom prst="rect">
            <a:avLst/>
          </a:prstGeom>
          <a:noFill/>
        </p:spPr>
      </p:pic>
      <p:pic>
        <p:nvPicPr>
          <p:cNvPr id="435220" name="Picture 20" descr="Fig02"/>
          <p:cNvPicPr>
            <a:picLocks noChangeAspect="1" noChangeArrowheads="1"/>
          </p:cNvPicPr>
          <p:nvPr/>
        </p:nvPicPr>
        <p:blipFill>
          <a:blip r:embed="rId9" cstate="print"/>
          <a:srcRect/>
          <a:stretch>
            <a:fillRect/>
          </a:stretch>
        </p:blipFill>
        <p:spPr bwMode="auto">
          <a:xfrm>
            <a:off x="2081213" y="1081088"/>
            <a:ext cx="4981575" cy="4695825"/>
          </a:xfrm>
          <a:prstGeom prst="rect">
            <a:avLst/>
          </a:prstGeom>
          <a:noFill/>
        </p:spPr>
      </p:pic>
      <p:pic>
        <p:nvPicPr>
          <p:cNvPr id="435221" name="Picture 21" descr="Fig02"/>
          <p:cNvPicPr>
            <a:picLocks noChangeAspect="1" noChangeArrowheads="1"/>
          </p:cNvPicPr>
          <p:nvPr/>
        </p:nvPicPr>
        <p:blipFill>
          <a:blip r:embed="rId10" cstate="print"/>
          <a:srcRect/>
          <a:stretch>
            <a:fillRect/>
          </a:stretch>
        </p:blipFill>
        <p:spPr bwMode="auto">
          <a:xfrm>
            <a:off x="2081213" y="1081088"/>
            <a:ext cx="4981575" cy="4695825"/>
          </a:xfrm>
          <a:prstGeom prst="rect">
            <a:avLst/>
          </a:prstGeom>
          <a:noFill/>
        </p:spPr>
      </p:pic>
      <p:pic>
        <p:nvPicPr>
          <p:cNvPr id="435222" name="Picture 22" descr="Fig02"/>
          <p:cNvPicPr>
            <a:picLocks noChangeAspect="1" noChangeArrowheads="1"/>
          </p:cNvPicPr>
          <p:nvPr/>
        </p:nvPicPr>
        <p:blipFill>
          <a:blip r:embed="rId11" cstate="print"/>
          <a:srcRect/>
          <a:stretch>
            <a:fillRect/>
          </a:stretch>
        </p:blipFill>
        <p:spPr bwMode="auto">
          <a:xfrm>
            <a:off x="2081213" y="1081088"/>
            <a:ext cx="4981575" cy="4695825"/>
          </a:xfrm>
          <a:prstGeom prst="rect">
            <a:avLst/>
          </a:prstGeom>
          <a:noFill/>
        </p:spPr>
      </p:pic>
      <p:pic>
        <p:nvPicPr>
          <p:cNvPr id="435223" name="Picture 23" descr="Fig02"/>
          <p:cNvPicPr>
            <a:picLocks noChangeAspect="1" noChangeArrowheads="1"/>
          </p:cNvPicPr>
          <p:nvPr/>
        </p:nvPicPr>
        <p:blipFill>
          <a:blip r:embed="rId12" cstate="print"/>
          <a:srcRect/>
          <a:stretch>
            <a:fillRect/>
          </a:stretch>
        </p:blipFill>
        <p:spPr bwMode="auto">
          <a:xfrm>
            <a:off x="2081213" y="1081088"/>
            <a:ext cx="4981575" cy="4695825"/>
          </a:xfrm>
          <a:prstGeom prst="rect">
            <a:avLst/>
          </a:prstGeom>
          <a:noFill/>
        </p:spPr>
      </p:pic>
      <p:pic>
        <p:nvPicPr>
          <p:cNvPr id="435224" name="Picture 24" descr="Fig02"/>
          <p:cNvPicPr>
            <a:picLocks noChangeAspect="1" noChangeArrowheads="1"/>
          </p:cNvPicPr>
          <p:nvPr/>
        </p:nvPicPr>
        <p:blipFill>
          <a:blip r:embed="rId13" cstate="print"/>
          <a:srcRect/>
          <a:stretch>
            <a:fillRect/>
          </a:stretch>
        </p:blipFill>
        <p:spPr bwMode="auto">
          <a:xfrm>
            <a:off x="2081213" y="1081088"/>
            <a:ext cx="4981575" cy="4695825"/>
          </a:xfrm>
          <a:prstGeom prst="rect">
            <a:avLst/>
          </a:prstGeom>
          <a:noFill/>
        </p:spPr>
      </p:pic>
      <p:pic>
        <p:nvPicPr>
          <p:cNvPr id="435225" name="Picture 25" descr="Fig02"/>
          <p:cNvPicPr>
            <a:picLocks noChangeAspect="1" noChangeArrowheads="1"/>
          </p:cNvPicPr>
          <p:nvPr/>
        </p:nvPicPr>
        <p:blipFill>
          <a:blip r:embed="rId14" cstate="print"/>
          <a:srcRect/>
          <a:stretch>
            <a:fillRect/>
          </a:stretch>
        </p:blipFill>
        <p:spPr bwMode="auto">
          <a:xfrm>
            <a:off x="2081213" y="1081088"/>
            <a:ext cx="4981575" cy="469582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35215"/>
                                        </p:tgtEl>
                                        <p:attrNameLst>
                                          <p:attrName>style.visibility</p:attrName>
                                        </p:attrNameLst>
                                      </p:cBhvr>
                                      <p:to>
                                        <p:strVal val="visible"/>
                                      </p:to>
                                    </p:set>
                                    <p:animEffect transition="in" filter="wipe(left)">
                                      <p:cBhvr>
                                        <p:cTn id="7" dur="1000"/>
                                        <p:tgtEl>
                                          <p:spTgt spid="43521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435216"/>
                                        </p:tgtEl>
                                        <p:attrNameLst>
                                          <p:attrName>style.visibility</p:attrName>
                                        </p:attrNameLst>
                                      </p:cBhvr>
                                      <p:to>
                                        <p:strVal val="visible"/>
                                      </p:to>
                                    </p:set>
                                    <p:animEffect transition="in" filter="wipe(up)">
                                      <p:cBhvr>
                                        <p:cTn id="12" dur="1000"/>
                                        <p:tgtEl>
                                          <p:spTgt spid="43521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35217"/>
                                        </p:tgtEl>
                                        <p:attrNameLst>
                                          <p:attrName>style.visibility</p:attrName>
                                        </p:attrNameLst>
                                      </p:cBhvr>
                                      <p:to>
                                        <p:strVal val="visible"/>
                                      </p:to>
                                    </p:set>
                                    <p:animEffect transition="in" filter="wipe(left)">
                                      <p:cBhvr>
                                        <p:cTn id="17" dur="1000"/>
                                        <p:tgtEl>
                                          <p:spTgt spid="43521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435218"/>
                                        </p:tgtEl>
                                        <p:attrNameLst>
                                          <p:attrName>style.visibility</p:attrName>
                                        </p:attrNameLst>
                                      </p:cBhvr>
                                      <p:to>
                                        <p:strVal val="visible"/>
                                      </p:to>
                                    </p:set>
                                    <p:animEffect transition="in" filter="wipe(up)">
                                      <p:cBhvr>
                                        <p:cTn id="22" dur="1000"/>
                                        <p:tgtEl>
                                          <p:spTgt spid="435218"/>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435219"/>
                                        </p:tgtEl>
                                        <p:attrNameLst>
                                          <p:attrName>style.visibility</p:attrName>
                                        </p:attrNameLst>
                                      </p:cBhvr>
                                      <p:to>
                                        <p:strVal val="visible"/>
                                      </p:to>
                                    </p:set>
                                    <p:animEffect transition="in" filter="wipe(left)">
                                      <p:cBhvr>
                                        <p:cTn id="27" dur="1000"/>
                                        <p:tgtEl>
                                          <p:spTgt spid="435219"/>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1" fill="hold" nodeType="clickEffect">
                                  <p:stCondLst>
                                    <p:cond delay="0"/>
                                  </p:stCondLst>
                                  <p:childTnLst>
                                    <p:set>
                                      <p:cBhvr>
                                        <p:cTn id="31" dur="1" fill="hold">
                                          <p:stCondLst>
                                            <p:cond delay="0"/>
                                          </p:stCondLst>
                                        </p:cTn>
                                        <p:tgtEl>
                                          <p:spTgt spid="435220"/>
                                        </p:tgtEl>
                                        <p:attrNameLst>
                                          <p:attrName>style.visibility</p:attrName>
                                        </p:attrNameLst>
                                      </p:cBhvr>
                                      <p:to>
                                        <p:strVal val="visible"/>
                                      </p:to>
                                    </p:set>
                                    <p:animEffect transition="in" filter="wipe(up)">
                                      <p:cBhvr>
                                        <p:cTn id="32" dur="1000"/>
                                        <p:tgtEl>
                                          <p:spTgt spid="435220"/>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435221"/>
                                        </p:tgtEl>
                                        <p:attrNameLst>
                                          <p:attrName>style.visibility</p:attrName>
                                        </p:attrNameLst>
                                      </p:cBhvr>
                                      <p:to>
                                        <p:strVal val="visible"/>
                                      </p:to>
                                    </p:set>
                                    <p:animEffect transition="in" filter="wipe(left)">
                                      <p:cBhvr>
                                        <p:cTn id="37" dur="1000"/>
                                        <p:tgtEl>
                                          <p:spTgt spid="435221"/>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1" fill="hold" nodeType="clickEffect">
                                  <p:stCondLst>
                                    <p:cond delay="0"/>
                                  </p:stCondLst>
                                  <p:childTnLst>
                                    <p:set>
                                      <p:cBhvr>
                                        <p:cTn id="41" dur="1" fill="hold">
                                          <p:stCondLst>
                                            <p:cond delay="0"/>
                                          </p:stCondLst>
                                        </p:cTn>
                                        <p:tgtEl>
                                          <p:spTgt spid="435222"/>
                                        </p:tgtEl>
                                        <p:attrNameLst>
                                          <p:attrName>style.visibility</p:attrName>
                                        </p:attrNameLst>
                                      </p:cBhvr>
                                      <p:to>
                                        <p:strVal val="visible"/>
                                      </p:to>
                                    </p:set>
                                    <p:animEffect transition="in" filter="wipe(up)">
                                      <p:cBhvr>
                                        <p:cTn id="42" dur="1000"/>
                                        <p:tgtEl>
                                          <p:spTgt spid="435222"/>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435223"/>
                                        </p:tgtEl>
                                        <p:attrNameLst>
                                          <p:attrName>style.visibility</p:attrName>
                                        </p:attrNameLst>
                                      </p:cBhvr>
                                      <p:to>
                                        <p:strVal val="visible"/>
                                      </p:to>
                                    </p:set>
                                    <p:animEffect transition="in" filter="wipe(left)">
                                      <p:cBhvr>
                                        <p:cTn id="47" dur="1000"/>
                                        <p:tgtEl>
                                          <p:spTgt spid="435223"/>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nodeType="clickEffect">
                                  <p:stCondLst>
                                    <p:cond delay="0"/>
                                  </p:stCondLst>
                                  <p:childTnLst>
                                    <p:set>
                                      <p:cBhvr>
                                        <p:cTn id="51" dur="1" fill="hold">
                                          <p:stCondLst>
                                            <p:cond delay="0"/>
                                          </p:stCondLst>
                                        </p:cTn>
                                        <p:tgtEl>
                                          <p:spTgt spid="435224"/>
                                        </p:tgtEl>
                                        <p:attrNameLst>
                                          <p:attrName>style.visibility</p:attrName>
                                        </p:attrNameLst>
                                      </p:cBhvr>
                                      <p:to>
                                        <p:strVal val="visible"/>
                                      </p:to>
                                    </p:set>
                                    <p:animEffect transition="in" filter="wipe(up)">
                                      <p:cBhvr>
                                        <p:cTn id="52" dur="1000"/>
                                        <p:tgtEl>
                                          <p:spTgt spid="435224"/>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nodeType="clickEffect">
                                  <p:stCondLst>
                                    <p:cond delay="0"/>
                                  </p:stCondLst>
                                  <p:childTnLst>
                                    <p:set>
                                      <p:cBhvr>
                                        <p:cTn id="56" dur="1" fill="hold">
                                          <p:stCondLst>
                                            <p:cond delay="0"/>
                                          </p:stCondLst>
                                        </p:cTn>
                                        <p:tgtEl>
                                          <p:spTgt spid="435225"/>
                                        </p:tgtEl>
                                        <p:attrNameLst>
                                          <p:attrName>style.visibility</p:attrName>
                                        </p:attrNameLst>
                                      </p:cBhvr>
                                      <p:to>
                                        <p:strVal val="visible"/>
                                      </p:to>
                                    </p:set>
                                    <p:animEffect transition="in" filter="fade">
                                      <p:cBhvr>
                                        <p:cTn id="57" dur="500"/>
                                        <p:tgtEl>
                                          <p:spTgt spid="4352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37250" name="Rectangle 2"/>
          <p:cNvSpPr>
            <a:spLocks noGrp="1" noChangeArrowheads="1"/>
          </p:cNvSpPr>
          <p:nvPr>
            <p:ph type="title"/>
          </p:nvPr>
        </p:nvSpPr>
        <p:spPr>
          <a:xfrm>
            <a:off x="990600" y="274638"/>
            <a:ext cx="7680325" cy="1143000"/>
          </a:xfrm>
        </p:spPr>
        <p:txBody>
          <a:bodyPr/>
          <a:lstStyle/>
          <a:p>
            <a:r>
              <a:rPr lang="en-US" dirty="0"/>
              <a:t>Using Resources Efficiently </a:t>
            </a:r>
          </a:p>
        </p:txBody>
      </p:sp>
      <p:sp>
        <p:nvSpPr>
          <p:cNvPr id="437251" name="Rectangle 3"/>
          <p:cNvSpPr>
            <a:spLocks noGrp="1" noChangeArrowheads="1"/>
          </p:cNvSpPr>
          <p:nvPr>
            <p:ph type="body" idx="1"/>
          </p:nvPr>
        </p:nvSpPr>
        <p:spPr>
          <a:xfrm>
            <a:off x="457200" y="1905000"/>
            <a:ext cx="3657600" cy="1447800"/>
          </a:xfrm>
        </p:spPr>
        <p:txBody>
          <a:bodyPr/>
          <a:lstStyle/>
          <a:p>
            <a:pPr lvl="1">
              <a:lnSpc>
                <a:spcPct val="90000"/>
              </a:lnSpc>
            </a:pPr>
            <a:r>
              <a:rPr lang="en-US" dirty="0"/>
              <a:t>In part (b) of Fig. 2.2, the bars illustrate the increasing opportunity cost of pizza.</a:t>
            </a:r>
          </a:p>
        </p:txBody>
      </p:sp>
      <p:sp>
        <p:nvSpPr>
          <p:cNvPr id="437252" name="Rectangle 4"/>
          <p:cNvSpPr>
            <a:spLocks noChangeArrowheads="1"/>
          </p:cNvSpPr>
          <p:nvPr/>
        </p:nvSpPr>
        <p:spPr bwMode="auto">
          <a:xfrm>
            <a:off x="457200" y="3429000"/>
            <a:ext cx="3733800" cy="12192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The black dots and the line </a:t>
            </a:r>
            <a:r>
              <a:rPr lang="en-US" sz="2400" i="1" dirty="0"/>
              <a:t>MC </a:t>
            </a:r>
            <a:r>
              <a:rPr lang="en-US" sz="2400" dirty="0"/>
              <a:t>show the marginal cost of pizza.</a:t>
            </a:r>
          </a:p>
        </p:txBody>
      </p:sp>
      <p:sp>
        <p:nvSpPr>
          <p:cNvPr id="437265" name="Rectangle 17"/>
          <p:cNvSpPr>
            <a:spLocks noChangeArrowheads="1"/>
          </p:cNvSpPr>
          <p:nvPr/>
        </p:nvSpPr>
        <p:spPr bwMode="auto">
          <a:xfrm>
            <a:off x="457200" y="4800600"/>
            <a:ext cx="3962400" cy="11430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The </a:t>
            </a:r>
            <a:r>
              <a:rPr lang="en-US" sz="2400" i="1" dirty="0"/>
              <a:t>MC </a:t>
            </a:r>
            <a:r>
              <a:rPr lang="en-US" sz="2400" dirty="0"/>
              <a:t>curve passes through the centre of each bar.</a:t>
            </a:r>
          </a:p>
        </p:txBody>
      </p:sp>
      <p:pic>
        <p:nvPicPr>
          <p:cNvPr id="437266" name="Picture 18" descr="Fig02"/>
          <p:cNvPicPr>
            <a:picLocks noChangeAspect="1" noChangeArrowheads="1"/>
          </p:cNvPicPr>
          <p:nvPr/>
        </p:nvPicPr>
        <p:blipFill>
          <a:blip r:embed="rId3" cstate="print"/>
          <a:srcRect/>
          <a:stretch>
            <a:fillRect/>
          </a:stretch>
        </p:blipFill>
        <p:spPr bwMode="auto">
          <a:xfrm>
            <a:off x="4495800" y="2125663"/>
            <a:ext cx="4229100" cy="4075112"/>
          </a:xfrm>
          <a:prstGeom prst="rect">
            <a:avLst/>
          </a:prstGeom>
          <a:noFill/>
        </p:spPr>
      </p:pic>
      <p:pic>
        <p:nvPicPr>
          <p:cNvPr id="437267" name="Picture 19" descr="Fig02"/>
          <p:cNvPicPr>
            <a:picLocks noChangeAspect="1" noChangeArrowheads="1"/>
          </p:cNvPicPr>
          <p:nvPr/>
        </p:nvPicPr>
        <p:blipFill>
          <a:blip r:embed="rId4" cstate="print"/>
          <a:srcRect/>
          <a:stretch>
            <a:fillRect/>
          </a:stretch>
        </p:blipFill>
        <p:spPr bwMode="auto">
          <a:xfrm>
            <a:off x="4495800" y="2125663"/>
            <a:ext cx="4229100" cy="4075112"/>
          </a:xfrm>
          <a:prstGeom prst="rect">
            <a:avLst/>
          </a:prstGeom>
          <a:noFill/>
        </p:spPr>
      </p:pic>
      <p:pic>
        <p:nvPicPr>
          <p:cNvPr id="437268" name="Picture 20" descr="Fig02"/>
          <p:cNvPicPr>
            <a:picLocks noChangeAspect="1" noChangeArrowheads="1"/>
          </p:cNvPicPr>
          <p:nvPr/>
        </p:nvPicPr>
        <p:blipFill>
          <a:blip r:embed="rId5" cstate="print"/>
          <a:srcRect/>
          <a:stretch>
            <a:fillRect/>
          </a:stretch>
        </p:blipFill>
        <p:spPr bwMode="auto">
          <a:xfrm>
            <a:off x="4495800" y="2125663"/>
            <a:ext cx="4229100" cy="4075112"/>
          </a:xfrm>
          <a:prstGeom prst="rect">
            <a:avLst/>
          </a:prstGeom>
          <a:noFill/>
        </p:spPr>
      </p:pic>
      <p:pic>
        <p:nvPicPr>
          <p:cNvPr id="437269" name="Picture 21" descr="Fig02"/>
          <p:cNvPicPr>
            <a:picLocks noChangeAspect="1" noChangeArrowheads="1"/>
          </p:cNvPicPr>
          <p:nvPr/>
        </p:nvPicPr>
        <p:blipFill>
          <a:blip r:embed="rId6" cstate="print"/>
          <a:srcRect/>
          <a:stretch>
            <a:fillRect/>
          </a:stretch>
        </p:blipFill>
        <p:spPr bwMode="auto">
          <a:xfrm>
            <a:off x="4495800" y="2125663"/>
            <a:ext cx="4229100" cy="4075112"/>
          </a:xfrm>
          <a:prstGeom prst="rect">
            <a:avLst/>
          </a:prstGeom>
          <a:noFill/>
        </p:spPr>
      </p:pic>
      <p:pic>
        <p:nvPicPr>
          <p:cNvPr id="437270" name="Picture 22" descr="Fig02"/>
          <p:cNvPicPr>
            <a:picLocks noChangeAspect="1" noChangeArrowheads="1"/>
          </p:cNvPicPr>
          <p:nvPr/>
        </p:nvPicPr>
        <p:blipFill>
          <a:blip r:embed="rId7" cstate="print"/>
          <a:srcRect/>
          <a:stretch>
            <a:fillRect/>
          </a:stretch>
        </p:blipFill>
        <p:spPr bwMode="auto">
          <a:xfrm>
            <a:off x="4495800" y="2125663"/>
            <a:ext cx="4229100" cy="4075112"/>
          </a:xfrm>
          <a:prstGeom prst="rect">
            <a:avLst/>
          </a:prstGeom>
          <a:noFill/>
        </p:spPr>
      </p:pic>
      <p:pic>
        <p:nvPicPr>
          <p:cNvPr id="437271" name="Picture 23" descr="Fig02"/>
          <p:cNvPicPr>
            <a:picLocks noChangeAspect="1" noChangeArrowheads="1"/>
          </p:cNvPicPr>
          <p:nvPr/>
        </p:nvPicPr>
        <p:blipFill>
          <a:blip r:embed="rId8" cstate="print"/>
          <a:srcRect/>
          <a:stretch>
            <a:fillRect/>
          </a:stretch>
        </p:blipFill>
        <p:spPr bwMode="auto">
          <a:xfrm>
            <a:off x="4495800" y="2125663"/>
            <a:ext cx="4229100" cy="4075112"/>
          </a:xfrm>
          <a:prstGeom prst="rect">
            <a:avLst/>
          </a:prstGeom>
          <a:noFill/>
        </p:spPr>
      </p:pic>
      <p:pic>
        <p:nvPicPr>
          <p:cNvPr id="437272" name="Picture 24" descr="Fig02"/>
          <p:cNvPicPr>
            <a:picLocks noChangeAspect="1" noChangeArrowheads="1"/>
          </p:cNvPicPr>
          <p:nvPr/>
        </p:nvPicPr>
        <p:blipFill>
          <a:blip r:embed="rId9" cstate="print"/>
          <a:srcRect/>
          <a:stretch>
            <a:fillRect/>
          </a:stretch>
        </p:blipFill>
        <p:spPr bwMode="auto">
          <a:xfrm>
            <a:off x="4495800" y="2125663"/>
            <a:ext cx="4229100" cy="4075112"/>
          </a:xfrm>
          <a:prstGeom prst="rect">
            <a:avLst/>
          </a:prstGeom>
          <a:noFill/>
        </p:spPr>
      </p:pic>
      <p:pic>
        <p:nvPicPr>
          <p:cNvPr id="437273" name="Picture 25" descr="Fig02"/>
          <p:cNvPicPr>
            <a:picLocks noChangeAspect="1" noChangeArrowheads="1"/>
          </p:cNvPicPr>
          <p:nvPr/>
        </p:nvPicPr>
        <p:blipFill>
          <a:blip r:embed="rId10" cstate="print"/>
          <a:srcRect/>
          <a:stretch>
            <a:fillRect/>
          </a:stretch>
        </p:blipFill>
        <p:spPr bwMode="auto">
          <a:xfrm>
            <a:off x="4495800" y="2125663"/>
            <a:ext cx="4229100" cy="4075112"/>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37267"/>
                                        </p:tgtEl>
                                        <p:attrNameLst>
                                          <p:attrName>style.visibility</p:attrName>
                                        </p:attrNameLst>
                                      </p:cBhvr>
                                      <p:to>
                                        <p:strVal val="visible"/>
                                      </p:to>
                                    </p:set>
                                    <p:animEffect transition="in" filter="wipe(down)">
                                      <p:cBhvr>
                                        <p:cTn id="7" dur="1000"/>
                                        <p:tgtEl>
                                          <p:spTgt spid="437267"/>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437268"/>
                                        </p:tgtEl>
                                        <p:attrNameLst>
                                          <p:attrName>style.visibility</p:attrName>
                                        </p:attrNameLst>
                                      </p:cBhvr>
                                      <p:to>
                                        <p:strVal val="visible"/>
                                      </p:to>
                                    </p:set>
                                    <p:animEffect transition="in" filter="wipe(down)">
                                      <p:cBhvr>
                                        <p:cTn id="11" dur="1000"/>
                                        <p:tgtEl>
                                          <p:spTgt spid="437268"/>
                                        </p:tgtEl>
                                      </p:cBhvr>
                                    </p:animEffect>
                                  </p:childTnLst>
                                </p:cTn>
                              </p:par>
                            </p:childTnLst>
                          </p:cTn>
                        </p:par>
                        <p:par>
                          <p:cTn id="12" fill="hold">
                            <p:stCondLst>
                              <p:cond delay="2000"/>
                            </p:stCondLst>
                            <p:childTnLst>
                              <p:par>
                                <p:cTn id="13" presetID="22" presetClass="entr" presetSubtype="4" fill="hold" nodeType="afterEffect">
                                  <p:stCondLst>
                                    <p:cond delay="0"/>
                                  </p:stCondLst>
                                  <p:childTnLst>
                                    <p:set>
                                      <p:cBhvr>
                                        <p:cTn id="14" dur="1" fill="hold">
                                          <p:stCondLst>
                                            <p:cond delay="0"/>
                                          </p:stCondLst>
                                        </p:cTn>
                                        <p:tgtEl>
                                          <p:spTgt spid="437269"/>
                                        </p:tgtEl>
                                        <p:attrNameLst>
                                          <p:attrName>style.visibility</p:attrName>
                                        </p:attrNameLst>
                                      </p:cBhvr>
                                      <p:to>
                                        <p:strVal val="visible"/>
                                      </p:to>
                                    </p:set>
                                    <p:animEffect transition="in" filter="wipe(down)">
                                      <p:cBhvr>
                                        <p:cTn id="15" dur="1000"/>
                                        <p:tgtEl>
                                          <p:spTgt spid="437269"/>
                                        </p:tgtEl>
                                      </p:cBhvr>
                                    </p:animEffect>
                                  </p:childTnLst>
                                </p:cTn>
                              </p:par>
                            </p:childTnLst>
                          </p:cTn>
                        </p:par>
                        <p:par>
                          <p:cTn id="16" fill="hold">
                            <p:stCondLst>
                              <p:cond delay="3000"/>
                            </p:stCondLst>
                            <p:childTnLst>
                              <p:par>
                                <p:cTn id="17" presetID="22" presetClass="entr" presetSubtype="4" fill="hold" nodeType="afterEffect">
                                  <p:stCondLst>
                                    <p:cond delay="0"/>
                                  </p:stCondLst>
                                  <p:childTnLst>
                                    <p:set>
                                      <p:cBhvr>
                                        <p:cTn id="18" dur="1" fill="hold">
                                          <p:stCondLst>
                                            <p:cond delay="0"/>
                                          </p:stCondLst>
                                        </p:cTn>
                                        <p:tgtEl>
                                          <p:spTgt spid="437270"/>
                                        </p:tgtEl>
                                        <p:attrNameLst>
                                          <p:attrName>style.visibility</p:attrName>
                                        </p:attrNameLst>
                                      </p:cBhvr>
                                      <p:to>
                                        <p:strVal val="visible"/>
                                      </p:to>
                                    </p:set>
                                    <p:animEffect transition="in" filter="wipe(down)">
                                      <p:cBhvr>
                                        <p:cTn id="19" dur="1000"/>
                                        <p:tgtEl>
                                          <p:spTgt spid="437270"/>
                                        </p:tgtEl>
                                      </p:cBhvr>
                                    </p:animEffect>
                                  </p:childTnLst>
                                </p:cTn>
                              </p:par>
                            </p:childTnLst>
                          </p:cTn>
                        </p:par>
                        <p:par>
                          <p:cTn id="20" fill="hold">
                            <p:stCondLst>
                              <p:cond delay="4000"/>
                            </p:stCondLst>
                            <p:childTnLst>
                              <p:par>
                                <p:cTn id="21" presetID="22" presetClass="entr" presetSubtype="4" fill="hold" nodeType="afterEffect">
                                  <p:stCondLst>
                                    <p:cond delay="0"/>
                                  </p:stCondLst>
                                  <p:childTnLst>
                                    <p:set>
                                      <p:cBhvr>
                                        <p:cTn id="22" dur="1" fill="hold">
                                          <p:stCondLst>
                                            <p:cond delay="0"/>
                                          </p:stCondLst>
                                        </p:cTn>
                                        <p:tgtEl>
                                          <p:spTgt spid="437271"/>
                                        </p:tgtEl>
                                        <p:attrNameLst>
                                          <p:attrName>style.visibility</p:attrName>
                                        </p:attrNameLst>
                                      </p:cBhvr>
                                      <p:to>
                                        <p:strVal val="visible"/>
                                      </p:to>
                                    </p:set>
                                    <p:animEffect transition="in" filter="wipe(down)">
                                      <p:cBhvr>
                                        <p:cTn id="23" dur="1000"/>
                                        <p:tgtEl>
                                          <p:spTgt spid="43727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437252"/>
                                        </p:tgtEl>
                                        <p:attrNameLst>
                                          <p:attrName>style.visibility</p:attrName>
                                        </p:attrNameLst>
                                      </p:cBhvr>
                                      <p:to>
                                        <p:strVal val="visible"/>
                                      </p:to>
                                    </p:set>
                                    <p:animEffect transition="in" filter="wipe(left)">
                                      <p:cBhvr>
                                        <p:cTn id="28" dur="1000"/>
                                        <p:tgtEl>
                                          <p:spTgt spid="437252"/>
                                        </p:tgtEl>
                                      </p:cBhvr>
                                    </p:animEffect>
                                  </p:childTnLst>
                                </p:cTn>
                              </p:par>
                            </p:childTnLst>
                          </p:cTn>
                        </p:par>
                        <p:par>
                          <p:cTn id="29" fill="hold">
                            <p:stCondLst>
                              <p:cond delay="1000"/>
                            </p:stCondLst>
                            <p:childTnLst>
                              <p:par>
                                <p:cTn id="30" presetID="22" presetClass="entr" presetSubtype="4" fill="hold" nodeType="afterEffect">
                                  <p:stCondLst>
                                    <p:cond delay="0"/>
                                  </p:stCondLst>
                                  <p:childTnLst>
                                    <p:set>
                                      <p:cBhvr>
                                        <p:cTn id="31" dur="1" fill="hold">
                                          <p:stCondLst>
                                            <p:cond delay="0"/>
                                          </p:stCondLst>
                                        </p:cTn>
                                        <p:tgtEl>
                                          <p:spTgt spid="437272"/>
                                        </p:tgtEl>
                                        <p:attrNameLst>
                                          <p:attrName>style.visibility</p:attrName>
                                        </p:attrNameLst>
                                      </p:cBhvr>
                                      <p:to>
                                        <p:strVal val="visible"/>
                                      </p:to>
                                    </p:set>
                                    <p:animEffect transition="in" filter="wipe(down)">
                                      <p:cBhvr>
                                        <p:cTn id="32" dur="1000"/>
                                        <p:tgtEl>
                                          <p:spTgt spid="43727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grpId="0" nodeType="clickEffect">
                                  <p:stCondLst>
                                    <p:cond delay="0"/>
                                  </p:stCondLst>
                                  <p:childTnLst>
                                    <p:set>
                                      <p:cBhvr>
                                        <p:cTn id="36" dur="1" fill="hold">
                                          <p:stCondLst>
                                            <p:cond delay="0"/>
                                          </p:stCondLst>
                                        </p:cTn>
                                        <p:tgtEl>
                                          <p:spTgt spid="437265"/>
                                        </p:tgtEl>
                                        <p:attrNameLst>
                                          <p:attrName>style.visibility</p:attrName>
                                        </p:attrNameLst>
                                      </p:cBhvr>
                                      <p:to>
                                        <p:strVal val="visible"/>
                                      </p:to>
                                    </p:set>
                                    <p:animEffect transition="in" filter="wipe(left)">
                                      <p:cBhvr>
                                        <p:cTn id="37" dur="1000"/>
                                        <p:tgtEl>
                                          <p:spTgt spid="437265"/>
                                        </p:tgtEl>
                                      </p:cBhvr>
                                    </p:animEffect>
                                  </p:childTnLst>
                                </p:cTn>
                              </p:par>
                            </p:childTnLst>
                          </p:cTn>
                        </p:par>
                        <p:par>
                          <p:cTn id="38" fill="hold">
                            <p:stCondLst>
                              <p:cond delay="1000"/>
                            </p:stCondLst>
                            <p:childTnLst>
                              <p:par>
                                <p:cTn id="39" presetID="22" presetClass="entr" presetSubtype="4" fill="hold" nodeType="afterEffect">
                                  <p:stCondLst>
                                    <p:cond delay="0"/>
                                  </p:stCondLst>
                                  <p:childTnLst>
                                    <p:set>
                                      <p:cBhvr>
                                        <p:cTn id="40" dur="1" fill="hold">
                                          <p:stCondLst>
                                            <p:cond delay="0"/>
                                          </p:stCondLst>
                                        </p:cTn>
                                        <p:tgtEl>
                                          <p:spTgt spid="437273"/>
                                        </p:tgtEl>
                                        <p:attrNameLst>
                                          <p:attrName>style.visibility</p:attrName>
                                        </p:attrNameLst>
                                      </p:cBhvr>
                                      <p:to>
                                        <p:strVal val="visible"/>
                                      </p:to>
                                    </p:set>
                                    <p:animEffect transition="in" filter="wipe(down)">
                                      <p:cBhvr>
                                        <p:cTn id="41" dur="1000"/>
                                        <p:tgtEl>
                                          <p:spTgt spid="4372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7252" grpId="0"/>
      <p:bldP spid="437265" grpId="0"/>
    </p:bldLst>
  </p:timing>
</p:sld>
</file>

<file path=ppt/slides/slide2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39308" name="Picture 12" descr="Fig02"/>
          <p:cNvPicPr>
            <a:picLocks noChangeAspect="1" noChangeArrowheads="1"/>
          </p:cNvPicPr>
          <p:nvPr/>
        </p:nvPicPr>
        <p:blipFill>
          <a:blip r:embed="rId3" cstate="print"/>
          <a:srcRect/>
          <a:stretch>
            <a:fillRect/>
          </a:stretch>
        </p:blipFill>
        <p:spPr bwMode="auto">
          <a:xfrm>
            <a:off x="2076450" y="1023938"/>
            <a:ext cx="4991100" cy="4810125"/>
          </a:xfrm>
          <a:prstGeom prst="rect">
            <a:avLst/>
          </a:prstGeom>
          <a:noFill/>
        </p:spPr>
      </p:pic>
      <p:pic>
        <p:nvPicPr>
          <p:cNvPr id="439309" name="Picture 13" descr="Fig02"/>
          <p:cNvPicPr>
            <a:picLocks noChangeAspect="1" noChangeArrowheads="1"/>
          </p:cNvPicPr>
          <p:nvPr/>
        </p:nvPicPr>
        <p:blipFill>
          <a:blip r:embed="rId4" cstate="print"/>
          <a:srcRect/>
          <a:stretch>
            <a:fillRect/>
          </a:stretch>
        </p:blipFill>
        <p:spPr bwMode="auto">
          <a:xfrm>
            <a:off x="2076450" y="1023938"/>
            <a:ext cx="4991100" cy="4810125"/>
          </a:xfrm>
          <a:prstGeom prst="rect">
            <a:avLst/>
          </a:prstGeom>
          <a:noFill/>
        </p:spPr>
      </p:pic>
      <p:pic>
        <p:nvPicPr>
          <p:cNvPr id="439310" name="Picture 14" descr="Fig02"/>
          <p:cNvPicPr>
            <a:picLocks noChangeAspect="1" noChangeArrowheads="1"/>
          </p:cNvPicPr>
          <p:nvPr/>
        </p:nvPicPr>
        <p:blipFill>
          <a:blip r:embed="rId5" cstate="print"/>
          <a:srcRect/>
          <a:stretch>
            <a:fillRect/>
          </a:stretch>
        </p:blipFill>
        <p:spPr bwMode="auto">
          <a:xfrm>
            <a:off x="2076450" y="1023938"/>
            <a:ext cx="4991100" cy="4810125"/>
          </a:xfrm>
          <a:prstGeom prst="rect">
            <a:avLst/>
          </a:prstGeom>
          <a:noFill/>
        </p:spPr>
      </p:pic>
      <p:pic>
        <p:nvPicPr>
          <p:cNvPr id="439311" name="Picture 15" descr="Fig02"/>
          <p:cNvPicPr>
            <a:picLocks noChangeAspect="1" noChangeArrowheads="1"/>
          </p:cNvPicPr>
          <p:nvPr/>
        </p:nvPicPr>
        <p:blipFill>
          <a:blip r:embed="rId6" cstate="print"/>
          <a:srcRect/>
          <a:stretch>
            <a:fillRect/>
          </a:stretch>
        </p:blipFill>
        <p:spPr bwMode="auto">
          <a:xfrm>
            <a:off x="2076450" y="1023938"/>
            <a:ext cx="4991100" cy="4810125"/>
          </a:xfrm>
          <a:prstGeom prst="rect">
            <a:avLst/>
          </a:prstGeom>
          <a:noFill/>
        </p:spPr>
      </p:pic>
      <p:pic>
        <p:nvPicPr>
          <p:cNvPr id="439312" name="Picture 16" descr="Fig02"/>
          <p:cNvPicPr>
            <a:picLocks noChangeAspect="1" noChangeArrowheads="1"/>
          </p:cNvPicPr>
          <p:nvPr/>
        </p:nvPicPr>
        <p:blipFill>
          <a:blip r:embed="rId7" cstate="print"/>
          <a:srcRect/>
          <a:stretch>
            <a:fillRect/>
          </a:stretch>
        </p:blipFill>
        <p:spPr bwMode="auto">
          <a:xfrm>
            <a:off x="2076450" y="1023938"/>
            <a:ext cx="4991100" cy="4810125"/>
          </a:xfrm>
          <a:prstGeom prst="rect">
            <a:avLst/>
          </a:prstGeom>
          <a:noFill/>
        </p:spPr>
      </p:pic>
      <p:pic>
        <p:nvPicPr>
          <p:cNvPr id="439313" name="Picture 17" descr="Fig02"/>
          <p:cNvPicPr>
            <a:picLocks noChangeAspect="1" noChangeArrowheads="1"/>
          </p:cNvPicPr>
          <p:nvPr/>
        </p:nvPicPr>
        <p:blipFill>
          <a:blip r:embed="rId8" cstate="print"/>
          <a:srcRect/>
          <a:stretch>
            <a:fillRect/>
          </a:stretch>
        </p:blipFill>
        <p:spPr bwMode="auto">
          <a:xfrm>
            <a:off x="2076450" y="1023938"/>
            <a:ext cx="4991100" cy="4810125"/>
          </a:xfrm>
          <a:prstGeom prst="rect">
            <a:avLst/>
          </a:prstGeom>
          <a:noFill/>
        </p:spPr>
      </p:pic>
      <p:pic>
        <p:nvPicPr>
          <p:cNvPr id="439314" name="Picture 18" descr="Fig02"/>
          <p:cNvPicPr>
            <a:picLocks noChangeAspect="1" noChangeArrowheads="1"/>
          </p:cNvPicPr>
          <p:nvPr/>
        </p:nvPicPr>
        <p:blipFill>
          <a:blip r:embed="rId9" cstate="print"/>
          <a:srcRect/>
          <a:stretch>
            <a:fillRect/>
          </a:stretch>
        </p:blipFill>
        <p:spPr bwMode="auto">
          <a:xfrm>
            <a:off x="2076450" y="1023938"/>
            <a:ext cx="4991100" cy="4810125"/>
          </a:xfrm>
          <a:prstGeom prst="rect">
            <a:avLst/>
          </a:prstGeom>
          <a:noFill/>
        </p:spPr>
      </p:pic>
      <p:pic>
        <p:nvPicPr>
          <p:cNvPr id="439315" name="Picture 19" descr="Fig02"/>
          <p:cNvPicPr>
            <a:picLocks noChangeAspect="1" noChangeArrowheads="1"/>
          </p:cNvPicPr>
          <p:nvPr/>
        </p:nvPicPr>
        <p:blipFill>
          <a:blip r:embed="rId10" cstate="print"/>
          <a:srcRect/>
          <a:stretch>
            <a:fillRect/>
          </a:stretch>
        </p:blipFill>
        <p:spPr bwMode="auto">
          <a:xfrm>
            <a:off x="2076450" y="1023938"/>
            <a:ext cx="4991100" cy="481012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39309"/>
                                        </p:tgtEl>
                                        <p:attrNameLst>
                                          <p:attrName>style.visibility</p:attrName>
                                        </p:attrNameLst>
                                      </p:cBhvr>
                                      <p:to>
                                        <p:strVal val="visible"/>
                                      </p:to>
                                    </p:set>
                                    <p:animEffect transition="in" filter="wipe(down)">
                                      <p:cBhvr>
                                        <p:cTn id="7" dur="1000"/>
                                        <p:tgtEl>
                                          <p:spTgt spid="43930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439310"/>
                                        </p:tgtEl>
                                        <p:attrNameLst>
                                          <p:attrName>style.visibility</p:attrName>
                                        </p:attrNameLst>
                                      </p:cBhvr>
                                      <p:to>
                                        <p:strVal val="visible"/>
                                      </p:to>
                                    </p:set>
                                    <p:animEffect transition="in" filter="wipe(down)">
                                      <p:cBhvr>
                                        <p:cTn id="12" dur="1000"/>
                                        <p:tgtEl>
                                          <p:spTgt spid="43931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nodeType="clickEffect">
                                  <p:stCondLst>
                                    <p:cond delay="0"/>
                                  </p:stCondLst>
                                  <p:childTnLst>
                                    <p:set>
                                      <p:cBhvr>
                                        <p:cTn id="16" dur="1" fill="hold">
                                          <p:stCondLst>
                                            <p:cond delay="0"/>
                                          </p:stCondLst>
                                        </p:cTn>
                                        <p:tgtEl>
                                          <p:spTgt spid="439311"/>
                                        </p:tgtEl>
                                        <p:attrNameLst>
                                          <p:attrName>style.visibility</p:attrName>
                                        </p:attrNameLst>
                                      </p:cBhvr>
                                      <p:to>
                                        <p:strVal val="visible"/>
                                      </p:to>
                                    </p:set>
                                    <p:animEffect transition="in" filter="wipe(down)">
                                      <p:cBhvr>
                                        <p:cTn id="17" dur="1000"/>
                                        <p:tgtEl>
                                          <p:spTgt spid="43931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439312"/>
                                        </p:tgtEl>
                                        <p:attrNameLst>
                                          <p:attrName>style.visibility</p:attrName>
                                        </p:attrNameLst>
                                      </p:cBhvr>
                                      <p:to>
                                        <p:strVal val="visible"/>
                                      </p:to>
                                    </p:set>
                                    <p:animEffect transition="in" filter="wipe(down)">
                                      <p:cBhvr>
                                        <p:cTn id="22" dur="1000"/>
                                        <p:tgtEl>
                                          <p:spTgt spid="439312"/>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439313"/>
                                        </p:tgtEl>
                                        <p:attrNameLst>
                                          <p:attrName>style.visibility</p:attrName>
                                        </p:attrNameLst>
                                      </p:cBhvr>
                                      <p:to>
                                        <p:strVal val="visible"/>
                                      </p:to>
                                    </p:set>
                                    <p:animEffect transition="in" filter="wipe(down)">
                                      <p:cBhvr>
                                        <p:cTn id="27" dur="1000"/>
                                        <p:tgtEl>
                                          <p:spTgt spid="439313"/>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nodeType="clickEffect">
                                  <p:stCondLst>
                                    <p:cond delay="0"/>
                                  </p:stCondLst>
                                  <p:childTnLst>
                                    <p:set>
                                      <p:cBhvr>
                                        <p:cTn id="31" dur="1" fill="hold">
                                          <p:stCondLst>
                                            <p:cond delay="0"/>
                                          </p:stCondLst>
                                        </p:cTn>
                                        <p:tgtEl>
                                          <p:spTgt spid="439314"/>
                                        </p:tgtEl>
                                        <p:attrNameLst>
                                          <p:attrName>style.visibility</p:attrName>
                                        </p:attrNameLst>
                                      </p:cBhvr>
                                      <p:to>
                                        <p:strVal val="visible"/>
                                      </p:to>
                                    </p:set>
                                    <p:animEffect transition="in" filter="wipe(down)">
                                      <p:cBhvr>
                                        <p:cTn id="32" dur="1000"/>
                                        <p:tgtEl>
                                          <p:spTgt spid="439314"/>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439315"/>
                                        </p:tgtEl>
                                        <p:attrNameLst>
                                          <p:attrName>style.visibility</p:attrName>
                                        </p:attrNameLst>
                                      </p:cBhvr>
                                      <p:to>
                                        <p:strVal val="visible"/>
                                      </p:to>
                                    </p:set>
                                    <p:animEffect transition="in" filter="wipe(down)">
                                      <p:cBhvr>
                                        <p:cTn id="37" dur="1000"/>
                                        <p:tgtEl>
                                          <p:spTgt spid="4393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85800" y="990601"/>
            <a:ext cx="7696200" cy="4893647"/>
          </a:xfrm>
          <a:prstGeom prst="rect">
            <a:avLst/>
          </a:prstGeom>
        </p:spPr>
        <p:txBody>
          <a:bodyPr wrap="square">
            <a:spAutoFit/>
          </a:bodyPr>
          <a:lstStyle/>
          <a:p>
            <a:r>
              <a:rPr lang="en-CA" sz="2400" b="1" u="sng" dirty="0" smtClean="0">
                <a:solidFill>
                  <a:srgbClr val="FF0000"/>
                </a:solidFill>
              </a:rPr>
              <a:t>Why does </a:t>
            </a:r>
            <a:r>
              <a:rPr lang="en-CA" sz="2400" b="1" i="1" u="sng" dirty="0" smtClean="0">
                <a:solidFill>
                  <a:srgbClr val="FF0000"/>
                </a:solidFill>
              </a:rPr>
              <a:t>MC</a:t>
            </a:r>
            <a:r>
              <a:rPr lang="en-CA" sz="2400" b="1" u="sng" dirty="0" smtClean="0">
                <a:solidFill>
                  <a:srgbClr val="FF0000"/>
                </a:solidFill>
              </a:rPr>
              <a:t> passes through the middle point of the bars?</a:t>
            </a:r>
          </a:p>
          <a:p>
            <a:r>
              <a:rPr lang="en-CA" sz="2400" dirty="0" smtClean="0"/>
              <a:t>The height of each bar shows the cost of an average pizza in each of the 1 million pizza blocks. </a:t>
            </a:r>
          </a:p>
          <a:p>
            <a:endParaRPr lang="en-CA" sz="2400" dirty="0" smtClean="0"/>
          </a:p>
          <a:p>
            <a:r>
              <a:rPr lang="en-CA" sz="2400" dirty="0" smtClean="0"/>
              <a:t>Focus on the 3</a:t>
            </a:r>
            <a:r>
              <a:rPr lang="en-CA" sz="2400" baseline="30000" dirty="0" smtClean="0"/>
              <a:t>rd</a:t>
            </a:r>
            <a:r>
              <a:rPr lang="en-CA" sz="2400" dirty="0" smtClean="0"/>
              <a:t> 1 million pizzas. The opportunity cost of producing that 1 million pizzas is 3 million cans of cola. </a:t>
            </a:r>
          </a:p>
          <a:p>
            <a:r>
              <a:rPr lang="en-CA" sz="2400" dirty="0" smtClean="0"/>
              <a:t>So in this range, the cost of an average pizza is 3 cans of cola. </a:t>
            </a:r>
          </a:p>
          <a:p>
            <a:r>
              <a:rPr lang="en-CA" sz="2400" dirty="0" smtClean="0"/>
              <a:t>The dot indicates that 3 cans of cola is the cost of the average pizza, which over this range is the 2.5 millionth pizza. </a:t>
            </a:r>
            <a:endParaRPr lang="en-CA" sz="2400" dirty="0"/>
          </a:p>
        </p:txBody>
      </p:sp>
    </p:spTree>
  </p:cSld>
  <p:clrMapOvr>
    <a:masterClrMapping/>
  </p:clrMapOvr>
  <p:transition spd="med">
    <p:zo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4755" name="Rectangle 3"/>
          <p:cNvSpPr>
            <a:spLocks noGrp="1" noChangeArrowheads="1"/>
          </p:cNvSpPr>
          <p:nvPr>
            <p:ph type="body" idx="1"/>
          </p:nvPr>
        </p:nvSpPr>
        <p:spPr>
          <a:xfrm>
            <a:off x="457200" y="1600200"/>
            <a:ext cx="8153400" cy="4800600"/>
          </a:xfrm>
        </p:spPr>
        <p:txBody>
          <a:bodyPr/>
          <a:lstStyle/>
          <a:p>
            <a:r>
              <a:rPr lang="en-US" u="sng" dirty="0"/>
              <a:t>Preferences and Marginal Benefit</a:t>
            </a:r>
          </a:p>
          <a:p>
            <a:pPr lvl="1"/>
            <a:r>
              <a:rPr lang="en-US" b="1" dirty="0">
                <a:solidFill>
                  <a:srgbClr val="FF0000"/>
                </a:solidFill>
              </a:rPr>
              <a:t>Preferences</a:t>
            </a:r>
            <a:r>
              <a:rPr lang="en-US" dirty="0"/>
              <a:t> are a description of a person’s likes and dislikes.</a:t>
            </a:r>
          </a:p>
          <a:p>
            <a:pPr lvl="1"/>
            <a:r>
              <a:rPr lang="en-US" dirty="0"/>
              <a:t>To describe preferences, economists use the concepts of marginal benefit and the marginal benefit curve.</a:t>
            </a:r>
          </a:p>
          <a:p>
            <a:pPr lvl="1"/>
            <a:r>
              <a:rPr lang="en-US" dirty="0"/>
              <a:t>The </a:t>
            </a:r>
            <a:r>
              <a:rPr lang="en-US" b="1" dirty="0">
                <a:solidFill>
                  <a:srgbClr val="FF0000"/>
                </a:solidFill>
              </a:rPr>
              <a:t>marginal benefit</a:t>
            </a:r>
            <a:r>
              <a:rPr lang="en-US" dirty="0"/>
              <a:t> of a good or service is the benefit received from consuming one more unit of it.</a:t>
            </a:r>
          </a:p>
          <a:p>
            <a:pPr lvl="1"/>
            <a:r>
              <a:rPr lang="en-US" dirty="0"/>
              <a:t>We measure marginal benefit by the amount that a person is </a:t>
            </a:r>
            <a:r>
              <a:rPr lang="en-US" b="1" i="1" dirty="0">
                <a:solidFill>
                  <a:srgbClr val="FF0000"/>
                </a:solidFill>
              </a:rPr>
              <a:t>willing to pay</a:t>
            </a:r>
            <a:r>
              <a:rPr lang="en-US" b="1" dirty="0">
                <a:solidFill>
                  <a:srgbClr val="FF0000"/>
                </a:solidFill>
              </a:rPr>
              <a:t> </a:t>
            </a:r>
            <a:r>
              <a:rPr lang="en-US" dirty="0"/>
              <a:t>for an additional unit of a good or service.</a:t>
            </a:r>
          </a:p>
        </p:txBody>
      </p:sp>
      <p:sp>
        <p:nvSpPr>
          <p:cNvPr id="74757" name="Rectangle 5"/>
          <p:cNvSpPr>
            <a:spLocks noGrp="1" noChangeArrowheads="1"/>
          </p:cNvSpPr>
          <p:nvPr>
            <p:ph type="title"/>
          </p:nvPr>
        </p:nvSpPr>
        <p:spPr>
          <a:xfrm>
            <a:off x="990600" y="274638"/>
            <a:ext cx="7680325" cy="1143000"/>
          </a:xfrm>
          <a:noFill/>
          <a:ln/>
        </p:spPr>
        <p:txBody>
          <a:bodyPr/>
          <a:lstStyle/>
          <a:p>
            <a:r>
              <a:rPr lang="en-US" dirty="0"/>
              <a:t>Using Resources Efficiently </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4755">
                                            <p:txEl>
                                              <p:pRg st="1" end="1"/>
                                            </p:txEl>
                                          </p:spTgt>
                                        </p:tgtEl>
                                        <p:attrNameLst>
                                          <p:attrName>style.visibility</p:attrName>
                                        </p:attrNameLst>
                                      </p:cBhvr>
                                      <p:to>
                                        <p:strVal val="visible"/>
                                      </p:to>
                                    </p:set>
                                    <p:animEffect transition="in" filter="wipe(left)">
                                      <p:cBhvr>
                                        <p:cTn id="7" dur="1000"/>
                                        <p:tgtEl>
                                          <p:spTgt spid="7475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4755">
                                            <p:txEl>
                                              <p:pRg st="2" end="2"/>
                                            </p:txEl>
                                          </p:spTgt>
                                        </p:tgtEl>
                                        <p:attrNameLst>
                                          <p:attrName>style.visibility</p:attrName>
                                        </p:attrNameLst>
                                      </p:cBhvr>
                                      <p:to>
                                        <p:strVal val="visible"/>
                                      </p:to>
                                    </p:set>
                                    <p:animEffect transition="in" filter="wipe(left)">
                                      <p:cBhvr>
                                        <p:cTn id="12" dur="1000"/>
                                        <p:tgtEl>
                                          <p:spTgt spid="7475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4755">
                                            <p:txEl>
                                              <p:pRg st="3" end="3"/>
                                            </p:txEl>
                                          </p:spTgt>
                                        </p:tgtEl>
                                        <p:attrNameLst>
                                          <p:attrName>style.visibility</p:attrName>
                                        </p:attrNameLst>
                                      </p:cBhvr>
                                      <p:to>
                                        <p:strVal val="visible"/>
                                      </p:to>
                                    </p:set>
                                    <p:animEffect transition="in" filter="wipe(left)">
                                      <p:cBhvr>
                                        <p:cTn id="17" dur="1000"/>
                                        <p:tgtEl>
                                          <p:spTgt spid="74755">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4755">
                                            <p:txEl>
                                              <p:pRg st="4" end="4"/>
                                            </p:txEl>
                                          </p:spTgt>
                                        </p:tgtEl>
                                        <p:attrNameLst>
                                          <p:attrName>style.visibility</p:attrName>
                                        </p:attrNameLst>
                                      </p:cBhvr>
                                      <p:to>
                                        <p:strVal val="visible"/>
                                      </p:to>
                                    </p:set>
                                    <p:animEffect transition="in" filter="wipe(left)">
                                      <p:cBhvr>
                                        <p:cTn id="22" dur="1000"/>
                                        <p:tgtEl>
                                          <p:spTgt spid="7475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4755" grpId="0" uiExpand="1" build="p" bldLvl="3"/>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3"/>
          <p:cNvSpPr>
            <a:spLocks noGrp="1" noChangeArrowheads="1"/>
          </p:cNvSpPr>
          <p:nvPr>
            <p:ph type="body" idx="1"/>
          </p:nvPr>
        </p:nvSpPr>
        <p:spPr/>
        <p:txBody>
          <a:bodyPr/>
          <a:lstStyle/>
          <a:p>
            <a:pPr lvl="1"/>
            <a:r>
              <a:rPr lang="en-US" dirty="0"/>
              <a:t>It is a general principle that the more we have of any good, the smaller is its marginal benefit and the less we are willing to pay for an additional unit of it.</a:t>
            </a:r>
          </a:p>
          <a:p>
            <a:pPr lvl="1"/>
            <a:r>
              <a:rPr lang="en-US" dirty="0"/>
              <a:t>We call this general principle the </a:t>
            </a:r>
            <a:r>
              <a:rPr lang="en-US" b="1" i="1" dirty="0">
                <a:solidFill>
                  <a:srgbClr val="FF0000"/>
                </a:solidFill>
              </a:rPr>
              <a:t>principle of decreasing marginal benefit</a:t>
            </a:r>
            <a:r>
              <a:rPr lang="en-US" b="1" dirty="0">
                <a:solidFill>
                  <a:srgbClr val="FF0000"/>
                </a:solidFill>
              </a:rPr>
              <a:t>. </a:t>
            </a:r>
          </a:p>
          <a:p>
            <a:pPr lvl="1"/>
            <a:r>
              <a:rPr lang="en-US" dirty="0"/>
              <a:t>The </a:t>
            </a:r>
            <a:r>
              <a:rPr lang="en-US" b="1" dirty="0">
                <a:solidFill>
                  <a:srgbClr val="FF0000"/>
                </a:solidFill>
              </a:rPr>
              <a:t>marginal benefit curve</a:t>
            </a:r>
            <a:r>
              <a:rPr lang="en-US" dirty="0"/>
              <a:t> shows the relationship between the marginal benefit of a good and the quantity of that good consumed.</a:t>
            </a:r>
          </a:p>
        </p:txBody>
      </p:sp>
      <p:sp>
        <p:nvSpPr>
          <p:cNvPr id="128005" name="Rectangle 5"/>
          <p:cNvSpPr>
            <a:spLocks noGrp="1" noChangeArrowheads="1"/>
          </p:cNvSpPr>
          <p:nvPr>
            <p:ph type="title"/>
          </p:nvPr>
        </p:nvSpPr>
        <p:spPr>
          <a:xfrm>
            <a:off x="990600" y="274638"/>
            <a:ext cx="7680325" cy="1143000"/>
          </a:xfrm>
          <a:noFill/>
          <a:ln/>
        </p:spPr>
        <p:txBody>
          <a:bodyPr/>
          <a:lstStyle/>
          <a:p>
            <a:r>
              <a:rPr lang="en-US" dirty="0"/>
              <a:t>Using Resources Efficiently </a:t>
            </a:r>
          </a:p>
        </p:txBody>
      </p:sp>
    </p:spTree>
  </p:cSld>
  <p:clrMapOvr>
    <a:masterClrMapping/>
  </p:clrMapOvr>
  <p:transition spd="med">
    <p:wipe dir="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2707" name="Rectangle 3"/>
          <p:cNvSpPr>
            <a:spLocks noGrp="1" noChangeArrowheads="1"/>
          </p:cNvSpPr>
          <p:nvPr>
            <p:ph type="body" idx="1"/>
          </p:nvPr>
        </p:nvSpPr>
        <p:spPr>
          <a:xfrm>
            <a:off x="457200" y="1600200"/>
            <a:ext cx="3962400" cy="2438400"/>
          </a:xfrm>
        </p:spPr>
        <p:txBody>
          <a:bodyPr/>
          <a:lstStyle/>
          <a:p>
            <a:pPr lvl="1"/>
            <a:r>
              <a:rPr lang="en-US" dirty="0"/>
              <a:t>Figure 2.3 shows a marginal benefit curve.</a:t>
            </a:r>
          </a:p>
          <a:p>
            <a:pPr lvl="1"/>
            <a:r>
              <a:rPr lang="en-US" dirty="0"/>
              <a:t>The curve slopes downward to reflect the principle of decreasing marginal benefit.</a:t>
            </a:r>
          </a:p>
        </p:txBody>
      </p:sp>
      <p:sp>
        <p:nvSpPr>
          <p:cNvPr id="72715" name="Rectangle 11"/>
          <p:cNvSpPr>
            <a:spLocks noChangeArrowheads="1"/>
          </p:cNvSpPr>
          <p:nvPr/>
        </p:nvSpPr>
        <p:spPr bwMode="auto">
          <a:xfrm>
            <a:off x="457200" y="4267200"/>
            <a:ext cx="3733800" cy="19050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At point </a:t>
            </a:r>
            <a:r>
              <a:rPr lang="en-US" sz="2400" i="1" dirty="0"/>
              <a:t>A</a:t>
            </a:r>
            <a:r>
              <a:rPr lang="en-US" sz="2400" dirty="0"/>
              <a:t>, with pizza production at 0.5 million, people are willing to pay 5 cans of cola for a pizza.</a:t>
            </a:r>
          </a:p>
        </p:txBody>
      </p:sp>
      <p:sp>
        <p:nvSpPr>
          <p:cNvPr id="72725" name="Rectangle 21"/>
          <p:cNvSpPr>
            <a:spLocks noGrp="1" noChangeArrowheads="1"/>
          </p:cNvSpPr>
          <p:nvPr>
            <p:ph type="title"/>
          </p:nvPr>
        </p:nvSpPr>
        <p:spPr>
          <a:xfrm>
            <a:off x="990600" y="274638"/>
            <a:ext cx="7680325" cy="1143000"/>
          </a:xfrm>
          <a:noFill/>
          <a:ln/>
        </p:spPr>
        <p:txBody>
          <a:bodyPr/>
          <a:lstStyle/>
          <a:p>
            <a:r>
              <a:rPr lang="en-US" dirty="0"/>
              <a:t>Using Resources Efficiently </a:t>
            </a:r>
          </a:p>
        </p:txBody>
      </p:sp>
      <p:pic>
        <p:nvPicPr>
          <p:cNvPr id="72726" name="Picture 22" descr="Fig02"/>
          <p:cNvPicPr>
            <a:picLocks noChangeAspect="1" noChangeArrowheads="1"/>
          </p:cNvPicPr>
          <p:nvPr/>
        </p:nvPicPr>
        <p:blipFill>
          <a:blip r:embed="rId3" cstate="print"/>
          <a:srcRect/>
          <a:stretch>
            <a:fillRect/>
          </a:stretch>
        </p:blipFill>
        <p:spPr bwMode="auto">
          <a:xfrm>
            <a:off x="4343400" y="2057400"/>
            <a:ext cx="4619625" cy="4105275"/>
          </a:xfrm>
          <a:prstGeom prst="rect">
            <a:avLst/>
          </a:prstGeom>
          <a:noFill/>
        </p:spPr>
      </p:pic>
      <p:pic>
        <p:nvPicPr>
          <p:cNvPr id="72727" name="Picture 23" descr="Fig02"/>
          <p:cNvPicPr>
            <a:picLocks noChangeAspect="1" noChangeArrowheads="1"/>
          </p:cNvPicPr>
          <p:nvPr/>
        </p:nvPicPr>
        <p:blipFill>
          <a:blip r:embed="rId4" cstate="print"/>
          <a:srcRect/>
          <a:stretch>
            <a:fillRect/>
          </a:stretch>
        </p:blipFill>
        <p:spPr bwMode="auto">
          <a:xfrm>
            <a:off x="4343400" y="2057400"/>
            <a:ext cx="4619625" cy="4105275"/>
          </a:xfrm>
          <a:prstGeom prst="rect">
            <a:avLst/>
          </a:prstGeom>
          <a:noFill/>
        </p:spPr>
      </p:pic>
      <p:pic>
        <p:nvPicPr>
          <p:cNvPr id="72728" name="Picture 24" descr="Fig02"/>
          <p:cNvPicPr>
            <a:picLocks noChangeAspect="1" noChangeArrowheads="1"/>
          </p:cNvPicPr>
          <p:nvPr/>
        </p:nvPicPr>
        <p:blipFill>
          <a:blip r:embed="rId5" cstate="print"/>
          <a:srcRect/>
          <a:stretch>
            <a:fillRect/>
          </a:stretch>
        </p:blipFill>
        <p:spPr bwMode="auto">
          <a:xfrm>
            <a:off x="4343400" y="2057400"/>
            <a:ext cx="4619625" cy="410527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2707">
                                            <p:txEl>
                                              <p:pRg st="1" end="1"/>
                                            </p:txEl>
                                          </p:spTgt>
                                        </p:tgtEl>
                                        <p:attrNameLst>
                                          <p:attrName>style.visibility</p:attrName>
                                        </p:attrNameLst>
                                      </p:cBhvr>
                                      <p:to>
                                        <p:strVal val="visible"/>
                                      </p:to>
                                    </p:set>
                                    <p:animEffect transition="in" filter="wipe(left)">
                                      <p:cBhvr>
                                        <p:cTn id="7" dur="1000"/>
                                        <p:tgtEl>
                                          <p:spTgt spid="72707">
                                            <p:txEl>
                                              <p:pRg st="1" end="1"/>
                                            </p:txEl>
                                          </p:spTgt>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72727"/>
                                        </p:tgtEl>
                                        <p:attrNameLst>
                                          <p:attrName>style.visibility</p:attrName>
                                        </p:attrNameLst>
                                      </p:cBhvr>
                                      <p:to>
                                        <p:strVal val="visible"/>
                                      </p:to>
                                    </p:set>
                                    <p:animEffect transition="in" filter="wipe(left)">
                                      <p:cBhvr>
                                        <p:cTn id="11" dur="1000"/>
                                        <p:tgtEl>
                                          <p:spTgt spid="72727"/>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72715"/>
                                        </p:tgtEl>
                                        <p:attrNameLst>
                                          <p:attrName>style.visibility</p:attrName>
                                        </p:attrNameLst>
                                      </p:cBhvr>
                                      <p:to>
                                        <p:strVal val="visible"/>
                                      </p:to>
                                    </p:set>
                                    <p:animEffect transition="in" filter="wipe(left)">
                                      <p:cBhvr>
                                        <p:cTn id="16" dur="1000"/>
                                        <p:tgtEl>
                                          <p:spTgt spid="72715"/>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72728"/>
                                        </p:tgtEl>
                                        <p:attrNameLst>
                                          <p:attrName>style.visibility</p:attrName>
                                        </p:attrNameLst>
                                      </p:cBhvr>
                                      <p:to>
                                        <p:strVal val="visible"/>
                                      </p:to>
                                    </p:set>
                                    <p:animEffect transition="in" filter="fade">
                                      <p:cBhvr>
                                        <p:cTn id="20" dur="500"/>
                                        <p:tgtEl>
                                          <p:spTgt spid="727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2707" grpId="0" uiExpand="1" build="p" bldLvl="3"/>
      <p:bldP spid="72715" grpId="0"/>
    </p:bldLst>
  </p:timing>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88457" name="Picture 9" descr="Fig02"/>
          <p:cNvPicPr>
            <a:picLocks noChangeAspect="1" noChangeArrowheads="1"/>
          </p:cNvPicPr>
          <p:nvPr/>
        </p:nvPicPr>
        <p:blipFill>
          <a:blip r:embed="rId3" cstate="print"/>
          <a:srcRect/>
          <a:stretch>
            <a:fillRect/>
          </a:stretch>
        </p:blipFill>
        <p:spPr bwMode="auto">
          <a:xfrm>
            <a:off x="1919288" y="1071563"/>
            <a:ext cx="5305425" cy="4714875"/>
          </a:xfrm>
          <a:prstGeom prst="rect">
            <a:avLst/>
          </a:prstGeom>
          <a:noFill/>
        </p:spPr>
      </p:pic>
      <p:pic>
        <p:nvPicPr>
          <p:cNvPr id="488458" name="Picture 10" descr="Fig02"/>
          <p:cNvPicPr>
            <a:picLocks noChangeAspect="1" noChangeArrowheads="1"/>
          </p:cNvPicPr>
          <p:nvPr/>
        </p:nvPicPr>
        <p:blipFill>
          <a:blip r:embed="rId4" cstate="print"/>
          <a:srcRect/>
          <a:stretch>
            <a:fillRect/>
          </a:stretch>
        </p:blipFill>
        <p:spPr bwMode="auto">
          <a:xfrm>
            <a:off x="1919288" y="1071563"/>
            <a:ext cx="5305425" cy="4714875"/>
          </a:xfrm>
          <a:prstGeom prst="rect">
            <a:avLst/>
          </a:prstGeom>
          <a:noFill/>
        </p:spPr>
      </p:pic>
      <p:pic>
        <p:nvPicPr>
          <p:cNvPr id="488459" name="Picture 11" descr="Fig02"/>
          <p:cNvPicPr>
            <a:picLocks noChangeAspect="1" noChangeArrowheads="1"/>
          </p:cNvPicPr>
          <p:nvPr/>
        </p:nvPicPr>
        <p:blipFill>
          <a:blip r:embed="rId5" cstate="print"/>
          <a:srcRect/>
          <a:stretch>
            <a:fillRect/>
          </a:stretch>
        </p:blipFill>
        <p:spPr bwMode="auto">
          <a:xfrm>
            <a:off x="1919288" y="1071563"/>
            <a:ext cx="5305425" cy="4714875"/>
          </a:xfrm>
          <a:prstGeom prst="rect">
            <a:avLst/>
          </a:prstGeom>
          <a:noFill/>
        </p:spPr>
      </p:pic>
      <p:pic>
        <p:nvPicPr>
          <p:cNvPr id="488460" name="Picture 12" descr="Fig02"/>
          <p:cNvPicPr>
            <a:picLocks noChangeAspect="1" noChangeArrowheads="1"/>
          </p:cNvPicPr>
          <p:nvPr/>
        </p:nvPicPr>
        <p:blipFill>
          <a:blip r:embed="rId6" cstate="print"/>
          <a:srcRect/>
          <a:stretch>
            <a:fillRect/>
          </a:stretch>
        </p:blipFill>
        <p:spPr bwMode="auto">
          <a:xfrm>
            <a:off x="1919288" y="1071563"/>
            <a:ext cx="5305425" cy="4714875"/>
          </a:xfrm>
          <a:prstGeom prst="rect">
            <a:avLst/>
          </a:prstGeom>
          <a:noFill/>
        </p:spPr>
      </p:pic>
      <p:pic>
        <p:nvPicPr>
          <p:cNvPr id="488461" name="Picture 13" descr="Fig02"/>
          <p:cNvPicPr>
            <a:picLocks noChangeAspect="1" noChangeArrowheads="1"/>
          </p:cNvPicPr>
          <p:nvPr/>
        </p:nvPicPr>
        <p:blipFill>
          <a:blip r:embed="rId7" cstate="print"/>
          <a:srcRect/>
          <a:stretch>
            <a:fillRect/>
          </a:stretch>
        </p:blipFill>
        <p:spPr bwMode="auto">
          <a:xfrm>
            <a:off x="1919288" y="1071563"/>
            <a:ext cx="5305425" cy="4714875"/>
          </a:xfrm>
          <a:prstGeom prst="rect">
            <a:avLst/>
          </a:prstGeom>
          <a:noFill/>
        </p:spPr>
      </p:pic>
      <p:pic>
        <p:nvPicPr>
          <p:cNvPr id="488462" name="Picture 14" descr="Fig02"/>
          <p:cNvPicPr>
            <a:picLocks noChangeAspect="1" noChangeArrowheads="1"/>
          </p:cNvPicPr>
          <p:nvPr/>
        </p:nvPicPr>
        <p:blipFill>
          <a:blip r:embed="rId8" cstate="print"/>
          <a:srcRect/>
          <a:stretch>
            <a:fillRect/>
          </a:stretch>
        </p:blipFill>
        <p:spPr bwMode="auto">
          <a:xfrm>
            <a:off x="1919288" y="1071563"/>
            <a:ext cx="5305425" cy="4714875"/>
          </a:xfrm>
          <a:prstGeom prst="rect">
            <a:avLst/>
          </a:prstGeom>
          <a:noFill/>
        </p:spPr>
      </p:pic>
      <p:pic>
        <p:nvPicPr>
          <p:cNvPr id="488463" name="Picture 15" descr="Fig02"/>
          <p:cNvPicPr>
            <a:picLocks noChangeAspect="1" noChangeArrowheads="1"/>
          </p:cNvPicPr>
          <p:nvPr/>
        </p:nvPicPr>
        <p:blipFill>
          <a:blip r:embed="rId9" cstate="print"/>
          <a:srcRect/>
          <a:stretch>
            <a:fillRect/>
          </a:stretch>
        </p:blipFill>
        <p:spPr bwMode="auto">
          <a:xfrm>
            <a:off x="1919288" y="1071563"/>
            <a:ext cx="5305425" cy="4714875"/>
          </a:xfrm>
          <a:prstGeom prst="rect">
            <a:avLst/>
          </a:prstGeom>
          <a:noFill/>
        </p:spPr>
      </p:pic>
      <p:pic>
        <p:nvPicPr>
          <p:cNvPr id="488464" name="Picture 16" descr="Fig02"/>
          <p:cNvPicPr>
            <a:picLocks noChangeAspect="1" noChangeArrowheads="1"/>
          </p:cNvPicPr>
          <p:nvPr/>
        </p:nvPicPr>
        <p:blipFill>
          <a:blip r:embed="rId10" cstate="print"/>
          <a:srcRect/>
          <a:stretch>
            <a:fillRect/>
          </a:stretch>
        </p:blipFill>
        <p:spPr bwMode="auto">
          <a:xfrm>
            <a:off x="1919288" y="1071563"/>
            <a:ext cx="5305425" cy="471487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88458"/>
                                        </p:tgtEl>
                                        <p:attrNameLst>
                                          <p:attrName>style.visibility</p:attrName>
                                        </p:attrNameLst>
                                      </p:cBhvr>
                                      <p:to>
                                        <p:strVal val="visible"/>
                                      </p:to>
                                    </p:set>
                                    <p:animEffect transition="in" filter="wipe(left)">
                                      <p:cBhvr>
                                        <p:cTn id="7" dur="1000"/>
                                        <p:tgtEl>
                                          <p:spTgt spid="48845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88459"/>
                                        </p:tgtEl>
                                        <p:attrNameLst>
                                          <p:attrName>style.visibility</p:attrName>
                                        </p:attrNameLst>
                                      </p:cBhvr>
                                      <p:to>
                                        <p:strVal val="visible"/>
                                      </p:to>
                                    </p:set>
                                    <p:animEffect transition="in" filter="fade">
                                      <p:cBhvr>
                                        <p:cTn id="12" dur="500"/>
                                        <p:tgtEl>
                                          <p:spTgt spid="488459"/>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88460"/>
                                        </p:tgtEl>
                                        <p:attrNameLst>
                                          <p:attrName>style.visibility</p:attrName>
                                        </p:attrNameLst>
                                      </p:cBhvr>
                                      <p:to>
                                        <p:strVal val="visible"/>
                                      </p:to>
                                    </p:set>
                                    <p:animEffect transition="in" filter="fade">
                                      <p:cBhvr>
                                        <p:cTn id="17" dur="500"/>
                                        <p:tgtEl>
                                          <p:spTgt spid="488460"/>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88461"/>
                                        </p:tgtEl>
                                        <p:attrNameLst>
                                          <p:attrName>style.visibility</p:attrName>
                                        </p:attrNameLst>
                                      </p:cBhvr>
                                      <p:to>
                                        <p:strVal val="visible"/>
                                      </p:to>
                                    </p:set>
                                    <p:animEffect transition="in" filter="fade">
                                      <p:cBhvr>
                                        <p:cTn id="22" dur="500"/>
                                        <p:tgtEl>
                                          <p:spTgt spid="488461"/>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88462"/>
                                        </p:tgtEl>
                                        <p:attrNameLst>
                                          <p:attrName>style.visibility</p:attrName>
                                        </p:attrNameLst>
                                      </p:cBhvr>
                                      <p:to>
                                        <p:strVal val="visible"/>
                                      </p:to>
                                    </p:set>
                                    <p:animEffect transition="in" filter="fade">
                                      <p:cBhvr>
                                        <p:cTn id="27" dur="500"/>
                                        <p:tgtEl>
                                          <p:spTgt spid="488462"/>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88463"/>
                                        </p:tgtEl>
                                        <p:attrNameLst>
                                          <p:attrName>style.visibility</p:attrName>
                                        </p:attrNameLst>
                                      </p:cBhvr>
                                      <p:to>
                                        <p:strVal val="visible"/>
                                      </p:to>
                                    </p:set>
                                    <p:animEffect transition="in" filter="fade">
                                      <p:cBhvr>
                                        <p:cTn id="32" dur="500"/>
                                        <p:tgtEl>
                                          <p:spTgt spid="488463"/>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88464"/>
                                        </p:tgtEl>
                                        <p:attrNameLst>
                                          <p:attrName>style.visibility</p:attrName>
                                        </p:attrNameLst>
                                      </p:cBhvr>
                                      <p:to>
                                        <p:strVal val="visible"/>
                                      </p:to>
                                    </p:set>
                                    <p:animEffect transition="in" filter="fade">
                                      <p:cBhvr>
                                        <p:cTn id="37" dur="500"/>
                                        <p:tgtEl>
                                          <p:spTgt spid="48846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35" name="Rectangle 11"/>
          <p:cNvSpPr>
            <a:spLocks noChangeArrowheads="1"/>
          </p:cNvSpPr>
          <p:nvPr/>
        </p:nvSpPr>
        <p:spPr bwMode="auto">
          <a:xfrm>
            <a:off x="457200" y="1981200"/>
            <a:ext cx="3733800" cy="19050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At point </a:t>
            </a:r>
            <a:r>
              <a:rPr lang="en-US" sz="2400" i="1" dirty="0"/>
              <a:t>B</a:t>
            </a:r>
            <a:r>
              <a:rPr lang="en-US" sz="2400" dirty="0"/>
              <a:t>, with pizza production at 1.5 million, people are willing to pay 4 cans of cola for a pizza.</a:t>
            </a:r>
          </a:p>
        </p:txBody>
      </p:sp>
      <p:sp>
        <p:nvSpPr>
          <p:cNvPr id="129037" name="Rectangle 13"/>
          <p:cNvSpPr>
            <a:spLocks noChangeArrowheads="1"/>
          </p:cNvSpPr>
          <p:nvPr/>
        </p:nvSpPr>
        <p:spPr bwMode="auto">
          <a:xfrm>
            <a:off x="457200" y="3962400"/>
            <a:ext cx="3733800" cy="21336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At point </a:t>
            </a:r>
            <a:r>
              <a:rPr lang="en-US" sz="2400" i="1" dirty="0"/>
              <a:t>E</a:t>
            </a:r>
            <a:r>
              <a:rPr lang="en-US" sz="2400" dirty="0"/>
              <a:t>, with pizza production at 4.5 million, people are willing to pay 1 can of cola for a pizza.</a:t>
            </a:r>
          </a:p>
        </p:txBody>
      </p:sp>
      <p:sp>
        <p:nvSpPr>
          <p:cNvPr id="129047" name="Rectangle 23"/>
          <p:cNvSpPr>
            <a:spLocks noGrp="1" noChangeArrowheads="1"/>
          </p:cNvSpPr>
          <p:nvPr>
            <p:ph type="title"/>
          </p:nvPr>
        </p:nvSpPr>
        <p:spPr>
          <a:xfrm>
            <a:off x="990600" y="274638"/>
            <a:ext cx="7680325" cy="1143000"/>
          </a:xfrm>
          <a:noFill/>
          <a:ln/>
        </p:spPr>
        <p:txBody>
          <a:bodyPr/>
          <a:lstStyle/>
          <a:p>
            <a:r>
              <a:rPr lang="en-US" dirty="0"/>
              <a:t>Using Resources Efficiently </a:t>
            </a:r>
          </a:p>
        </p:txBody>
      </p:sp>
      <p:pic>
        <p:nvPicPr>
          <p:cNvPr id="129048" name="Picture 24" descr="Fig02"/>
          <p:cNvPicPr>
            <a:picLocks noChangeAspect="1" noChangeArrowheads="1"/>
          </p:cNvPicPr>
          <p:nvPr/>
        </p:nvPicPr>
        <p:blipFill>
          <a:blip r:embed="rId3" cstate="print"/>
          <a:srcRect/>
          <a:stretch>
            <a:fillRect/>
          </a:stretch>
        </p:blipFill>
        <p:spPr bwMode="auto">
          <a:xfrm>
            <a:off x="4343400" y="2057400"/>
            <a:ext cx="4619625" cy="4105275"/>
          </a:xfrm>
          <a:prstGeom prst="rect">
            <a:avLst/>
          </a:prstGeom>
          <a:noFill/>
        </p:spPr>
      </p:pic>
      <p:pic>
        <p:nvPicPr>
          <p:cNvPr id="129049" name="Picture 25" descr="Fig02"/>
          <p:cNvPicPr>
            <a:picLocks noChangeAspect="1" noChangeArrowheads="1"/>
          </p:cNvPicPr>
          <p:nvPr/>
        </p:nvPicPr>
        <p:blipFill>
          <a:blip r:embed="rId4" cstate="print"/>
          <a:srcRect/>
          <a:stretch>
            <a:fillRect/>
          </a:stretch>
        </p:blipFill>
        <p:spPr bwMode="auto">
          <a:xfrm>
            <a:off x="4343400" y="2057400"/>
            <a:ext cx="4619625" cy="4105275"/>
          </a:xfrm>
          <a:prstGeom prst="rect">
            <a:avLst/>
          </a:prstGeom>
          <a:noFill/>
        </p:spPr>
      </p:pic>
      <p:pic>
        <p:nvPicPr>
          <p:cNvPr id="129050" name="Picture 26" descr="Fig02"/>
          <p:cNvPicPr>
            <a:picLocks noChangeAspect="1" noChangeArrowheads="1"/>
          </p:cNvPicPr>
          <p:nvPr/>
        </p:nvPicPr>
        <p:blipFill>
          <a:blip r:embed="rId5" cstate="print"/>
          <a:srcRect/>
          <a:stretch>
            <a:fillRect/>
          </a:stretch>
        </p:blipFill>
        <p:spPr bwMode="auto">
          <a:xfrm>
            <a:off x="4343400" y="2057400"/>
            <a:ext cx="4619625" cy="4105275"/>
          </a:xfrm>
          <a:prstGeom prst="rect">
            <a:avLst/>
          </a:prstGeom>
          <a:noFill/>
        </p:spPr>
      </p:pic>
      <p:pic>
        <p:nvPicPr>
          <p:cNvPr id="129051" name="Picture 27" descr="Fig02"/>
          <p:cNvPicPr>
            <a:picLocks noChangeAspect="1" noChangeArrowheads="1"/>
          </p:cNvPicPr>
          <p:nvPr/>
        </p:nvPicPr>
        <p:blipFill>
          <a:blip r:embed="rId6" cstate="print"/>
          <a:srcRect/>
          <a:stretch>
            <a:fillRect/>
          </a:stretch>
        </p:blipFill>
        <p:spPr bwMode="auto">
          <a:xfrm>
            <a:off x="4343400" y="2057400"/>
            <a:ext cx="4619625" cy="4105275"/>
          </a:xfrm>
          <a:prstGeom prst="rect">
            <a:avLst/>
          </a:prstGeom>
          <a:noFill/>
        </p:spPr>
      </p:pic>
      <p:pic>
        <p:nvPicPr>
          <p:cNvPr id="129052" name="Picture 28" descr="Fig02"/>
          <p:cNvPicPr>
            <a:picLocks noChangeAspect="1" noChangeArrowheads="1"/>
          </p:cNvPicPr>
          <p:nvPr/>
        </p:nvPicPr>
        <p:blipFill>
          <a:blip r:embed="rId7" cstate="print"/>
          <a:srcRect/>
          <a:stretch>
            <a:fillRect/>
          </a:stretch>
        </p:blipFill>
        <p:spPr bwMode="auto">
          <a:xfrm>
            <a:off x="4343400" y="2057400"/>
            <a:ext cx="4619625" cy="4105275"/>
          </a:xfrm>
          <a:prstGeom prst="rect">
            <a:avLst/>
          </a:prstGeom>
          <a:noFill/>
        </p:spPr>
      </p:pic>
      <p:pic>
        <p:nvPicPr>
          <p:cNvPr id="129053" name="Picture 29" descr="Fig02"/>
          <p:cNvPicPr>
            <a:picLocks noChangeAspect="1" noChangeArrowheads="1"/>
          </p:cNvPicPr>
          <p:nvPr/>
        </p:nvPicPr>
        <p:blipFill>
          <a:blip r:embed="rId8" cstate="print"/>
          <a:srcRect/>
          <a:stretch>
            <a:fillRect/>
          </a:stretch>
        </p:blipFill>
        <p:spPr bwMode="auto">
          <a:xfrm>
            <a:off x="4343400" y="2057400"/>
            <a:ext cx="4619625" cy="4105275"/>
          </a:xfrm>
          <a:prstGeom prst="rect">
            <a:avLst/>
          </a:prstGeom>
          <a:noFill/>
        </p:spPr>
      </p:pic>
      <p:pic>
        <p:nvPicPr>
          <p:cNvPr id="129054" name="Picture 30" descr="Fig02"/>
          <p:cNvPicPr>
            <a:picLocks noChangeAspect="1" noChangeArrowheads="1"/>
          </p:cNvPicPr>
          <p:nvPr/>
        </p:nvPicPr>
        <p:blipFill>
          <a:blip r:embed="rId9" cstate="print"/>
          <a:srcRect/>
          <a:stretch>
            <a:fillRect/>
          </a:stretch>
        </p:blipFill>
        <p:spPr bwMode="auto">
          <a:xfrm>
            <a:off x="4343400" y="2057400"/>
            <a:ext cx="4619625" cy="4105275"/>
          </a:xfrm>
          <a:prstGeom prst="rect">
            <a:avLst/>
          </a:prstGeom>
          <a:noFill/>
        </p:spPr>
      </p:pic>
      <p:pic>
        <p:nvPicPr>
          <p:cNvPr id="129055" name="Picture 31" descr="Fig02"/>
          <p:cNvPicPr>
            <a:picLocks noChangeAspect="1" noChangeArrowheads="1"/>
          </p:cNvPicPr>
          <p:nvPr/>
        </p:nvPicPr>
        <p:blipFill>
          <a:blip r:embed="rId10" cstate="print"/>
          <a:srcRect/>
          <a:stretch>
            <a:fillRect/>
          </a:stretch>
        </p:blipFill>
        <p:spPr bwMode="auto">
          <a:xfrm>
            <a:off x="4343400" y="2057400"/>
            <a:ext cx="4619625" cy="410527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9035"/>
                                        </p:tgtEl>
                                        <p:attrNameLst>
                                          <p:attrName>style.visibility</p:attrName>
                                        </p:attrNameLst>
                                      </p:cBhvr>
                                      <p:to>
                                        <p:strVal val="visible"/>
                                      </p:to>
                                    </p:set>
                                    <p:animEffect transition="in" filter="wipe(left)">
                                      <p:cBhvr>
                                        <p:cTn id="7" dur="1000"/>
                                        <p:tgtEl>
                                          <p:spTgt spid="129035"/>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129051"/>
                                        </p:tgtEl>
                                        <p:attrNameLst>
                                          <p:attrName>style.visibility</p:attrName>
                                        </p:attrNameLst>
                                      </p:cBhvr>
                                      <p:to>
                                        <p:strVal val="visible"/>
                                      </p:to>
                                    </p:set>
                                    <p:animEffect transition="in" filter="fade">
                                      <p:cBhvr>
                                        <p:cTn id="11" dur="500"/>
                                        <p:tgtEl>
                                          <p:spTgt spid="129051"/>
                                        </p:tgtEl>
                                      </p:cBhvr>
                                    </p:animEffect>
                                  </p:childTnLst>
                                </p:cTn>
                              </p:par>
                            </p:childTnLst>
                          </p:cTn>
                        </p:par>
                        <p:par>
                          <p:cTn id="12" fill="hold">
                            <p:stCondLst>
                              <p:cond delay="1500"/>
                            </p:stCondLst>
                            <p:childTnLst>
                              <p:par>
                                <p:cTn id="13" presetID="10" presetClass="entr" presetSubtype="0" fill="hold" nodeType="afterEffect">
                                  <p:stCondLst>
                                    <p:cond delay="0"/>
                                  </p:stCondLst>
                                  <p:childTnLst>
                                    <p:set>
                                      <p:cBhvr>
                                        <p:cTn id="14" dur="1" fill="hold">
                                          <p:stCondLst>
                                            <p:cond delay="0"/>
                                          </p:stCondLst>
                                        </p:cTn>
                                        <p:tgtEl>
                                          <p:spTgt spid="129052"/>
                                        </p:tgtEl>
                                        <p:attrNameLst>
                                          <p:attrName>style.visibility</p:attrName>
                                        </p:attrNameLst>
                                      </p:cBhvr>
                                      <p:to>
                                        <p:strVal val="visible"/>
                                      </p:to>
                                    </p:set>
                                    <p:animEffect transition="in" filter="fade">
                                      <p:cBhvr>
                                        <p:cTn id="15" dur="500"/>
                                        <p:tgtEl>
                                          <p:spTgt spid="129052"/>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29053"/>
                                        </p:tgtEl>
                                        <p:attrNameLst>
                                          <p:attrName>style.visibility</p:attrName>
                                        </p:attrNameLst>
                                      </p:cBhvr>
                                      <p:to>
                                        <p:strVal val="visible"/>
                                      </p:to>
                                    </p:set>
                                    <p:animEffect transition="in" filter="fade">
                                      <p:cBhvr>
                                        <p:cTn id="19" dur="500"/>
                                        <p:tgtEl>
                                          <p:spTgt spid="129053"/>
                                        </p:tgtEl>
                                      </p:cBhvr>
                                    </p:animEffect>
                                  </p:childTnLst>
                                </p:cTn>
                              </p:par>
                            </p:childTnLst>
                          </p:cTn>
                        </p:par>
                        <p:par>
                          <p:cTn id="20" fill="hold">
                            <p:stCondLst>
                              <p:cond delay="2500"/>
                            </p:stCondLst>
                            <p:childTnLst>
                              <p:par>
                                <p:cTn id="21" presetID="10" presetClass="entr" presetSubtype="0" fill="hold" nodeType="afterEffect">
                                  <p:stCondLst>
                                    <p:cond delay="0"/>
                                  </p:stCondLst>
                                  <p:childTnLst>
                                    <p:set>
                                      <p:cBhvr>
                                        <p:cTn id="22" dur="1" fill="hold">
                                          <p:stCondLst>
                                            <p:cond delay="0"/>
                                          </p:stCondLst>
                                        </p:cTn>
                                        <p:tgtEl>
                                          <p:spTgt spid="129054"/>
                                        </p:tgtEl>
                                        <p:attrNameLst>
                                          <p:attrName>style.visibility</p:attrName>
                                        </p:attrNameLst>
                                      </p:cBhvr>
                                      <p:to>
                                        <p:strVal val="visible"/>
                                      </p:to>
                                    </p:set>
                                    <p:animEffect transition="in" filter="fade">
                                      <p:cBhvr>
                                        <p:cTn id="23" dur="500"/>
                                        <p:tgtEl>
                                          <p:spTgt spid="12905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grpId="0" nodeType="clickEffect">
                                  <p:stCondLst>
                                    <p:cond delay="0"/>
                                  </p:stCondLst>
                                  <p:childTnLst>
                                    <p:set>
                                      <p:cBhvr>
                                        <p:cTn id="27" dur="1" fill="hold">
                                          <p:stCondLst>
                                            <p:cond delay="0"/>
                                          </p:stCondLst>
                                        </p:cTn>
                                        <p:tgtEl>
                                          <p:spTgt spid="129037"/>
                                        </p:tgtEl>
                                        <p:attrNameLst>
                                          <p:attrName>style.visibility</p:attrName>
                                        </p:attrNameLst>
                                      </p:cBhvr>
                                      <p:to>
                                        <p:strVal val="visible"/>
                                      </p:to>
                                    </p:set>
                                    <p:animEffect transition="in" filter="wipe(left)">
                                      <p:cBhvr>
                                        <p:cTn id="28" dur="1000"/>
                                        <p:tgtEl>
                                          <p:spTgt spid="129037"/>
                                        </p:tgtEl>
                                      </p:cBhvr>
                                    </p:animEffect>
                                  </p:childTnLst>
                                </p:cTn>
                              </p:par>
                            </p:childTnLst>
                          </p:cTn>
                        </p:par>
                        <p:par>
                          <p:cTn id="29" fill="hold">
                            <p:stCondLst>
                              <p:cond delay="1000"/>
                            </p:stCondLst>
                            <p:childTnLst>
                              <p:par>
                                <p:cTn id="30" presetID="10" presetClass="entr" presetSubtype="0" fill="hold" nodeType="afterEffect">
                                  <p:stCondLst>
                                    <p:cond delay="0"/>
                                  </p:stCondLst>
                                  <p:childTnLst>
                                    <p:set>
                                      <p:cBhvr>
                                        <p:cTn id="31" dur="1" fill="hold">
                                          <p:stCondLst>
                                            <p:cond delay="0"/>
                                          </p:stCondLst>
                                        </p:cTn>
                                        <p:tgtEl>
                                          <p:spTgt spid="129055"/>
                                        </p:tgtEl>
                                        <p:attrNameLst>
                                          <p:attrName>style.visibility</p:attrName>
                                        </p:attrNameLst>
                                      </p:cBhvr>
                                      <p:to>
                                        <p:strVal val="visible"/>
                                      </p:to>
                                    </p:set>
                                    <p:animEffect transition="in" filter="fade">
                                      <p:cBhvr>
                                        <p:cTn id="32" dur="500"/>
                                        <p:tgtEl>
                                          <p:spTgt spid="1290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9035" grpId="0"/>
      <p:bldP spid="129037"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1683" name="Rectangle 3"/>
          <p:cNvSpPr>
            <a:spLocks noGrp="1" noChangeArrowheads="1"/>
          </p:cNvSpPr>
          <p:nvPr>
            <p:ph type="body" idx="1"/>
          </p:nvPr>
        </p:nvSpPr>
        <p:spPr>
          <a:xfrm>
            <a:off x="457200" y="1447800"/>
            <a:ext cx="8229600" cy="4678363"/>
          </a:xfrm>
        </p:spPr>
        <p:txBody>
          <a:bodyPr/>
          <a:lstStyle/>
          <a:p>
            <a:r>
              <a:rPr lang="en-US" u="sng" dirty="0"/>
              <a:t>Allocative Efficiency</a:t>
            </a:r>
          </a:p>
          <a:p>
            <a:pPr lvl="1"/>
            <a:r>
              <a:rPr lang="en-US" dirty="0">
                <a:solidFill>
                  <a:srgbClr val="FF0000"/>
                </a:solidFill>
              </a:rPr>
              <a:t>When we cannot produce more of any one good without giving up some other good, we have achieved </a:t>
            </a:r>
            <a:r>
              <a:rPr lang="en-US" i="1" dirty="0">
                <a:solidFill>
                  <a:srgbClr val="FF0000"/>
                </a:solidFill>
              </a:rPr>
              <a:t>production efficiency.</a:t>
            </a:r>
          </a:p>
          <a:p>
            <a:pPr lvl="1"/>
            <a:r>
              <a:rPr lang="en-US" dirty="0"/>
              <a:t>We are producing at a point </a:t>
            </a:r>
            <a:r>
              <a:rPr lang="en-US" i="1" dirty="0"/>
              <a:t>on</a:t>
            </a:r>
            <a:r>
              <a:rPr lang="en-US" dirty="0"/>
              <a:t> the </a:t>
            </a:r>
            <a:r>
              <a:rPr lang="en-US" i="1" dirty="0"/>
              <a:t>PPF</a:t>
            </a:r>
            <a:r>
              <a:rPr lang="en-US" dirty="0"/>
              <a:t>.</a:t>
            </a:r>
          </a:p>
          <a:p>
            <a:pPr lvl="1"/>
            <a:r>
              <a:rPr lang="en-US" dirty="0"/>
              <a:t>When we cannot produce more of any one good without giving up some other good </a:t>
            </a:r>
            <a:r>
              <a:rPr lang="en-US" b="1" i="1" dirty="0">
                <a:solidFill>
                  <a:srgbClr val="00B050"/>
                </a:solidFill>
              </a:rPr>
              <a:t>that we value more highly</a:t>
            </a:r>
            <a:r>
              <a:rPr lang="en-US" dirty="0"/>
              <a:t>, we have achieved </a:t>
            </a:r>
            <a:r>
              <a:rPr lang="en-US" b="1" dirty="0">
                <a:solidFill>
                  <a:srgbClr val="FF0000"/>
                </a:solidFill>
              </a:rPr>
              <a:t>allocative efficiency</a:t>
            </a:r>
            <a:r>
              <a:rPr lang="en-US" dirty="0"/>
              <a:t>. </a:t>
            </a:r>
          </a:p>
          <a:p>
            <a:pPr lvl="1"/>
            <a:r>
              <a:rPr lang="en-US" dirty="0"/>
              <a:t>We are producing at </a:t>
            </a:r>
            <a:r>
              <a:rPr lang="en-US" i="1" dirty="0"/>
              <a:t>the</a:t>
            </a:r>
            <a:r>
              <a:rPr lang="en-US" dirty="0"/>
              <a:t> point on the </a:t>
            </a:r>
            <a:r>
              <a:rPr lang="en-US" i="1" dirty="0"/>
              <a:t>PPF </a:t>
            </a:r>
            <a:r>
              <a:rPr lang="en-US" dirty="0"/>
              <a:t>that we prefer above all other points.</a:t>
            </a:r>
          </a:p>
        </p:txBody>
      </p:sp>
      <p:sp>
        <p:nvSpPr>
          <p:cNvPr id="71685" name="Rectangle 5"/>
          <p:cNvSpPr>
            <a:spLocks noGrp="1" noChangeArrowheads="1"/>
          </p:cNvSpPr>
          <p:nvPr>
            <p:ph type="title"/>
          </p:nvPr>
        </p:nvSpPr>
        <p:spPr>
          <a:xfrm>
            <a:off x="990600" y="274638"/>
            <a:ext cx="7680325" cy="1143000"/>
          </a:xfrm>
          <a:noFill/>
          <a:ln/>
        </p:spPr>
        <p:txBody>
          <a:bodyPr/>
          <a:lstStyle/>
          <a:p>
            <a:r>
              <a:rPr lang="en-US" dirty="0"/>
              <a:t>Using Resources Efficiently </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71683">
                                            <p:txEl>
                                              <p:pRg st="1" end="1"/>
                                            </p:txEl>
                                          </p:spTgt>
                                        </p:tgtEl>
                                        <p:attrNameLst>
                                          <p:attrName>style.visibility</p:attrName>
                                        </p:attrNameLst>
                                      </p:cBhvr>
                                      <p:to>
                                        <p:strVal val="visible"/>
                                      </p:to>
                                    </p:set>
                                    <p:animEffect transition="in" filter="wipe(left)">
                                      <p:cBhvr>
                                        <p:cTn id="7" dur="1000"/>
                                        <p:tgtEl>
                                          <p:spTgt spid="7168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1683">
                                            <p:txEl>
                                              <p:pRg st="2" end="2"/>
                                            </p:txEl>
                                          </p:spTgt>
                                        </p:tgtEl>
                                        <p:attrNameLst>
                                          <p:attrName>style.visibility</p:attrName>
                                        </p:attrNameLst>
                                      </p:cBhvr>
                                      <p:to>
                                        <p:strVal val="visible"/>
                                      </p:to>
                                    </p:set>
                                    <p:animEffect transition="in" filter="wipe(left)">
                                      <p:cBhvr>
                                        <p:cTn id="12" dur="1000"/>
                                        <p:tgtEl>
                                          <p:spTgt spid="7168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71683">
                                            <p:txEl>
                                              <p:pRg st="3" end="3"/>
                                            </p:txEl>
                                          </p:spTgt>
                                        </p:tgtEl>
                                        <p:attrNameLst>
                                          <p:attrName>style.visibility</p:attrName>
                                        </p:attrNameLst>
                                      </p:cBhvr>
                                      <p:to>
                                        <p:strVal val="visible"/>
                                      </p:to>
                                    </p:set>
                                    <p:animEffect transition="in" filter="wipe(left)">
                                      <p:cBhvr>
                                        <p:cTn id="17" dur="1000"/>
                                        <p:tgtEl>
                                          <p:spTgt spid="7168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71683">
                                            <p:txEl>
                                              <p:pRg st="4" end="4"/>
                                            </p:txEl>
                                          </p:spTgt>
                                        </p:tgtEl>
                                        <p:attrNameLst>
                                          <p:attrName>style.visibility</p:attrName>
                                        </p:attrNameLst>
                                      </p:cBhvr>
                                      <p:to>
                                        <p:strVal val="visible"/>
                                      </p:to>
                                    </p:set>
                                    <p:animEffect transition="in" filter="wipe(left)">
                                      <p:cBhvr>
                                        <p:cTn id="22" dur="1000"/>
                                        <p:tgtEl>
                                          <p:spTgt spid="7168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83" grpId="0" uiExpand="1" build="p" bldLvl="3"/>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41347" name="Rectangle 3"/>
          <p:cNvSpPr>
            <a:spLocks noGrp="1" noChangeArrowheads="1"/>
          </p:cNvSpPr>
          <p:nvPr>
            <p:ph type="body" idx="1"/>
          </p:nvPr>
        </p:nvSpPr>
        <p:spPr>
          <a:xfrm>
            <a:off x="457200" y="1600200"/>
            <a:ext cx="3962400" cy="2667000"/>
          </a:xfrm>
        </p:spPr>
        <p:txBody>
          <a:bodyPr/>
          <a:lstStyle/>
          <a:p>
            <a:pPr lvl="1">
              <a:lnSpc>
                <a:spcPct val="90000"/>
              </a:lnSpc>
            </a:pPr>
            <a:r>
              <a:rPr lang="en-US" dirty="0"/>
              <a:t>Figure 2.4 illustrates allocative efficiency.</a:t>
            </a:r>
          </a:p>
          <a:p>
            <a:pPr lvl="1">
              <a:lnSpc>
                <a:spcPct val="90000"/>
              </a:lnSpc>
            </a:pPr>
            <a:r>
              <a:rPr lang="en-US" dirty="0"/>
              <a:t>The point of allocative efficiency is the point on the </a:t>
            </a:r>
            <a:r>
              <a:rPr lang="en-US" i="1" dirty="0"/>
              <a:t>PPF</a:t>
            </a:r>
            <a:r>
              <a:rPr lang="en-US" dirty="0"/>
              <a:t> at which marginal benefit equals marginal cost.</a:t>
            </a:r>
          </a:p>
        </p:txBody>
      </p:sp>
      <p:sp>
        <p:nvSpPr>
          <p:cNvPr id="441348" name="Rectangle 4"/>
          <p:cNvSpPr>
            <a:spLocks noChangeArrowheads="1"/>
          </p:cNvSpPr>
          <p:nvPr/>
        </p:nvSpPr>
        <p:spPr bwMode="auto">
          <a:xfrm>
            <a:off x="457200" y="4267200"/>
            <a:ext cx="3962400" cy="20574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This point is determined by the quantity at which the marginal benefit curve intersects the marginal cost curve.</a:t>
            </a:r>
          </a:p>
        </p:txBody>
      </p:sp>
      <p:sp>
        <p:nvSpPr>
          <p:cNvPr id="441354" name="Rectangle 10"/>
          <p:cNvSpPr>
            <a:spLocks noGrp="1" noChangeArrowheads="1"/>
          </p:cNvSpPr>
          <p:nvPr>
            <p:ph type="title"/>
          </p:nvPr>
        </p:nvSpPr>
        <p:spPr>
          <a:xfrm>
            <a:off x="990600" y="274638"/>
            <a:ext cx="7680325" cy="1143000"/>
          </a:xfrm>
          <a:noFill/>
          <a:ln/>
        </p:spPr>
        <p:txBody>
          <a:bodyPr/>
          <a:lstStyle/>
          <a:p>
            <a:r>
              <a:rPr lang="en-US" dirty="0"/>
              <a:t>Using Resources Efficiently </a:t>
            </a:r>
          </a:p>
        </p:txBody>
      </p:sp>
      <p:pic>
        <p:nvPicPr>
          <p:cNvPr id="441355" name="Picture 11"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41356" name="Picture 12" descr="Fig02"/>
          <p:cNvPicPr>
            <a:picLocks noChangeAspect="1" noChangeArrowheads="1"/>
          </p:cNvPicPr>
          <p:nvPr/>
        </p:nvPicPr>
        <p:blipFill>
          <a:blip r:embed="rId4" cstate="print"/>
          <a:srcRect/>
          <a:stretch>
            <a:fillRect/>
          </a:stretch>
        </p:blipFill>
        <p:spPr bwMode="auto">
          <a:xfrm>
            <a:off x="4416425" y="2089150"/>
            <a:ext cx="4360863" cy="4140200"/>
          </a:xfrm>
          <a:prstGeom prst="rect">
            <a:avLst/>
          </a:prstGeom>
          <a:noFill/>
        </p:spPr>
      </p:pic>
      <p:pic>
        <p:nvPicPr>
          <p:cNvPr id="441357" name="Picture 13"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41358" name="Picture 14" descr="Fig02"/>
          <p:cNvPicPr>
            <a:picLocks noChangeAspect="1" noChangeArrowheads="1"/>
          </p:cNvPicPr>
          <p:nvPr/>
        </p:nvPicPr>
        <p:blipFill>
          <a:blip r:embed="rId6" cstate="print"/>
          <a:srcRect/>
          <a:stretch>
            <a:fillRect/>
          </a:stretch>
        </p:blipFill>
        <p:spPr bwMode="auto">
          <a:xfrm>
            <a:off x="4419600" y="2089150"/>
            <a:ext cx="4352925" cy="41402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41347">
                                            <p:txEl>
                                              <p:pRg st="1" end="1"/>
                                            </p:txEl>
                                          </p:spTgt>
                                        </p:tgtEl>
                                        <p:attrNameLst>
                                          <p:attrName>style.visibility</p:attrName>
                                        </p:attrNameLst>
                                      </p:cBhvr>
                                      <p:to>
                                        <p:strVal val="visible"/>
                                      </p:to>
                                    </p:set>
                                    <p:animEffect transition="in" filter="wipe(left)">
                                      <p:cBhvr>
                                        <p:cTn id="7" dur="1000"/>
                                        <p:tgtEl>
                                          <p:spTgt spid="441347">
                                            <p:txEl>
                                              <p:pRg st="1" end="1"/>
                                            </p:txEl>
                                          </p:spTgt>
                                        </p:tgtEl>
                                      </p:cBhvr>
                                    </p:animEffect>
                                  </p:childTnLst>
                                </p:cTn>
                              </p:par>
                            </p:childTnLst>
                          </p:cTn>
                        </p:par>
                        <p:par>
                          <p:cTn id="8" fill="hold">
                            <p:stCondLst>
                              <p:cond delay="1000"/>
                            </p:stCondLst>
                            <p:childTnLst>
                              <p:par>
                                <p:cTn id="9" presetID="10" presetClass="entr" presetSubtype="0" fill="hold" nodeType="afterEffect">
                                  <p:stCondLst>
                                    <p:cond delay="0"/>
                                  </p:stCondLst>
                                  <p:childTnLst>
                                    <p:set>
                                      <p:cBhvr>
                                        <p:cTn id="10" dur="1" fill="hold">
                                          <p:stCondLst>
                                            <p:cond delay="0"/>
                                          </p:stCondLst>
                                        </p:cTn>
                                        <p:tgtEl>
                                          <p:spTgt spid="441356"/>
                                        </p:tgtEl>
                                        <p:attrNameLst>
                                          <p:attrName>style.visibility</p:attrName>
                                        </p:attrNameLst>
                                      </p:cBhvr>
                                      <p:to>
                                        <p:strVal val="visible"/>
                                      </p:to>
                                    </p:set>
                                    <p:animEffect transition="in" filter="fade">
                                      <p:cBhvr>
                                        <p:cTn id="11" dur="500"/>
                                        <p:tgtEl>
                                          <p:spTgt spid="441356"/>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441348"/>
                                        </p:tgtEl>
                                        <p:attrNameLst>
                                          <p:attrName>style.visibility</p:attrName>
                                        </p:attrNameLst>
                                      </p:cBhvr>
                                      <p:to>
                                        <p:strVal val="visible"/>
                                      </p:to>
                                    </p:set>
                                    <p:animEffect transition="in" filter="wipe(left)">
                                      <p:cBhvr>
                                        <p:cTn id="16" dur="1000"/>
                                        <p:tgtEl>
                                          <p:spTgt spid="441348"/>
                                        </p:tgtEl>
                                      </p:cBhvr>
                                    </p:animEffect>
                                  </p:childTnLst>
                                </p:cTn>
                              </p:par>
                            </p:childTnLst>
                          </p:cTn>
                        </p:par>
                        <p:par>
                          <p:cTn id="17" fill="hold">
                            <p:stCondLst>
                              <p:cond delay="1000"/>
                            </p:stCondLst>
                            <p:childTnLst>
                              <p:par>
                                <p:cTn id="18" presetID="10" presetClass="entr" presetSubtype="0" fill="hold" nodeType="afterEffect">
                                  <p:stCondLst>
                                    <p:cond delay="0"/>
                                  </p:stCondLst>
                                  <p:childTnLst>
                                    <p:set>
                                      <p:cBhvr>
                                        <p:cTn id="19" dur="1" fill="hold">
                                          <p:stCondLst>
                                            <p:cond delay="0"/>
                                          </p:stCondLst>
                                        </p:cTn>
                                        <p:tgtEl>
                                          <p:spTgt spid="441357"/>
                                        </p:tgtEl>
                                        <p:attrNameLst>
                                          <p:attrName>style.visibility</p:attrName>
                                        </p:attrNameLst>
                                      </p:cBhvr>
                                      <p:to>
                                        <p:strVal val="visible"/>
                                      </p:to>
                                    </p:set>
                                    <p:animEffect transition="in" filter="fade">
                                      <p:cBhvr>
                                        <p:cTn id="20" dur="500"/>
                                        <p:tgtEl>
                                          <p:spTgt spid="441357"/>
                                        </p:tgtEl>
                                      </p:cBhvr>
                                    </p:animEffect>
                                  </p:childTnLst>
                                </p:cTn>
                              </p:par>
                            </p:childTnLst>
                          </p:cTn>
                        </p:par>
                        <p:par>
                          <p:cTn id="21" fill="hold">
                            <p:stCondLst>
                              <p:cond delay="1500"/>
                            </p:stCondLst>
                            <p:childTnLst>
                              <p:par>
                                <p:cTn id="22" presetID="10" presetClass="entr" presetSubtype="0" fill="hold" nodeType="afterEffect">
                                  <p:stCondLst>
                                    <p:cond delay="0"/>
                                  </p:stCondLst>
                                  <p:childTnLst>
                                    <p:set>
                                      <p:cBhvr>
                                        <p:cTn id="23" dur="1" fill="hold">
                                          <p:stCondLst>
                                            <p:cond delay="0"/>
                                          </p:stCondLst>
                                        </p:cTn>
                                        <p:tgtEl>
                                          <p:spTgt spid="441358"/>
                                        </p:tgtEl>
                                        <p:attrNameLst>
                                          <p:attrName>style.visibility</p:attrName>
                                        </p:attrNameLst>
                                      </p:cBhvr>
                                      <p:to>
                                        <p:strVal val="visible"/>
                                      </p:to>
                                    </p:set>
                                    <p:animEffect transition="in" filter="fade">
                                      <p:cBhvr>
                                        <p:cTn id="24" dur="500"/>
                                        <p:tgtEl>
                                          <p:spTgt spid="4413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1347" grpId="0" uiExpand="1" build="p" bldLvl="3"/>
      <p:bldP spid="441348" grpId="0"/>
    </p:bldLst>
  </p:timing>
</p:sld>
</file>

<file path=ppt/slides/slide3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43416" name="Picture 24"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43417" name="Picture 25" descr="Fig02"/>
          <p:cNvPicPr>
            <a:picLocks noChangeAspect="1" noChangeArrowheads="1"/>
          </p:cNvPicPr>
          <p:nvPr/>
        </p:nvPicPr>
        <p:blipFill>
          <a:blip r:embed="rId4" cstate="print"/>
          <a:srcRect/>
          <a:stretch>
            <a:fillRect/>
          </a:stretch>
        </p:blipFill>
        <p:spPr bwMode="auto">
          <a:xfrm>
            <a:off x="1933575" y="923925"/>
            <a:ext cx="5276850" cy="5010150"/>
          </a:xfrm>
          <a:prstGeom prst="rect">
            <a:avLst/>
          </a:prstGeom>
          <a:noFill/>
        </p:spPr>
      </p:pic>
      <p:pic>
        <p:nvPicPr>
          <p:cNvPr id="443418" name="Picture 26"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43419" name="Picture 27" descr="Fig02"/>
          <p:cNvPicPr>
            <a:picLocks noChangeAspect="1" noChangeArrowheads="1"/>
          </p:cNvPicPr>
          <p:nvPr/>
        </p:nvPicPr>
        <p:blipFill>
          <a:blip r:embed="rId6" cstate="print"/>
          <a:srcRect/>
          <a:stretch>
            <a:fillRect/>
          </a:stretch>
        </p:blipFill>
        <p:spPr bwMode="auto">
          <a:xfrm>
            <a:off x="1938338" y="923925"/>
            <a:ext cx="5267325" cy="50101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3417"/>
                                        </p:tgtEl>
                                        <p:attrNameLst>
                                          <p:attrName>style.visibility</p:attrName>
                                        </p:attrNameLst>
                                      </p:cBhvr>
                                      <p:to>
                                        <p:strVal val="visible"/>
                                      </p:to>
                                    </p:set>
                                    <p:animEffect transition="in" filter="fade">
                                      <p:cBhvr>
                                        <p:cTn id="7" dur="500"/>
                                        <p:tgtEl>
                                          <p:spTgt spid="44341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3418"/>
                                        </p:tgtEl>
                                        <p:attrNameLst>
                                          <p:attrName>style.visibility</p:attrName>
                                        </p:attrNameLst>
                                      </p:cBhvr>
                                      <p:to>
                                        <p:strVal val="visible"/>
                                      </p:to>
                                    </p:set>
                                    <p:animEffect transition="in" filter="fade">
                                      <p:cBhvr>
                                        <p:cTn id="12" dur="500"/>
                                        <p:tgtEl>
                                          <p:spTgt spid="44341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3419"/>
                                        </p:tgtEl>
                                        <p:attrNameLst>
                                          <p:attrName>style.visibility</p:attrName>
                                        </p:attrNameLst>
                                      </p:cBhvr>
                                      <p:to>
                                        <p:strVal val="visible"/>
                                      </p:to>
                                    </p:set>
                                    <p:animEffect transition="in" filter="fade">
                                      <p:cBhvr>
                                        <p:cTn id="17" dur="500"/>
                                        <p:tgtEl>
                                          <p:spTgt spid="443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5443" name="Rectangle 3"/>
          <p:cNvSpPr>
            <a:spLocks noChangeArrowheads="1"/>
          </p:cNvSpPr>
          <p:nvPr/>
        </p:nvSpPr>
        <p:spPr bwMode="auto">
          <a:xfrm>
            <a:off x="457200" y="3124200"/>
            <a:ext cx="3962400" cy="11430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We get more value from our resources by producing more pizzas.</a:t>
            </a:r>
          </a:p>
        </p:txBody>
      </p:sp>
      <p:sp>
        <p:nvSpPr>
          <p:cNvPr id="445444" name="Rectangle 4"/>
          <p:cNvSpPr>
            <a:spLocks noChangeArrowheads="1"/>
          </p:cNvSpPr>
          <p:nvPr/>
        </p:nvSpPr>
        <p:spPr bwMode="auto">
          <a:xfrm>
            <a:off x="457200" y="4343400"/>
            <a:ext cx="3657600" cy="20574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On the </a:t>
            </a:r>
            <a:r>
              <a:rPr lang="en-US" sz="2400" i="1" dirty="0"/>
              <a:t>PPF</a:t>
            </a:r>
            <a:r>
              <a:rPr lang="en-US" sz="2400" dirty="0"/>
              <a:t> at point </a:t>
            </a:r>
            <a:r>
              <a:rPr lang="en-US" sz="2400" i="1" dirty="0"/>
              <a:t>A</a:t>
            </a:r>
            <a:r>
              <a:rPr lang="en-US" sz="2400" dirty="0"/>
              <a:t>, we are producing too much cola, and we are better off moving along the </a:t>
            </a:r>
            <a:r>
              <a:rPr lang="en-US" sz="2400" i="1" dirty="0"/>
              <a:t>PPF</a:t>
            </a:r>
            <a:r>
              <a:rPr lang="en-US" sz="2400" dirty="0"/>
              <a:t> to produce more pizzas.</a:t>
            </a:r>
          </a:p>
        </p:txBody>
      </p:sp>
      <p:sp>
        <p:nvSpPr>
          <p:cNvPr id="445445" name="Rectangle 5"/>
          <p:cNvSpPr>
            <a:spLocks noChangeArrowheads="1"/>
          </p:cNvSpPr>
          <p:nvPr/>
        </p:nvSpPr>
        <p:spPr bwMode="auto">
          <a:xfrm>
            <a:off x="457200" y="1600200"/>
            <a:ext cx="3733800" cy="14478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If we produce fewer than 2.5 million pizzas, marginal benefit exceeds marginal cost.</a:t>
            </a:r>
          </a:p>
        </p:txBody>
      </p:sp>
      <p:sp>
        <p:nvSpPr>
          <p:cNvPr id="445455" name="Rectangle 15"/>
          <p:cNvSpPr>
            <a:spLocks noGrp="1" noChangeArrowheads="1"/>
          </p:cNvSpPr>
          <p:nvPr>
            <p:ph type="title"/>
          </p:nvPr>
        </p:nvSpPr>
        <p:spPr>
          <a:xfrm>
            <a:off x="990600" y="274638"/>
            <a:ext cx="7680325" cy="1143000"/>
          </a:xfrm>
          <a:noFill/>
          <a:ln/>
        </p:spPr>
        <p:txBody>
          <a:bodyPr/>
          <a:lstStyle/>
          <a:p>
            <a:r>
              <a:rPr lang="en-US" dirty="0"/>
              <a:t>Using Resources Efficiently </a:t>
            </a:r>
          </a:p>
        </p:txBody>
      </p:sp>
      <p:pic>
        <p:nvPicPr>
          <p:cNvPr id="445456" name="Picture 16"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45457" name="Picture 17" descr="Fig02"/>
          <p:cNvPicPr>
            <a:picLocks noChangeAspect="1" noChangeArrowheads="1"/>
          </p:cNvPicPr>
          <p:nvPr/>
        </p:nvPicPr>
        <p:blipFill>
          <a:blip r:embed="rId4" cstate="print"/>
          <a:srcRect/>
          <a:stretch>
            <a:fillRect/>
          </a:stretch>
        </p:blipFill>
        <p:spPr bwMode="auto">
          <a:xfrm>
            <a:off x="4416425" y="2089150"/>
            <a:ext cx="4360863" cy="4140200"/>
          </a:xfrm>
          <a:prstGeom prst="rect">
            <a:avLst/>
          </a:prstGeom>
          <a:noFill/>
        </p:spPr>
      </p:pic>
      <p:pic>
        <p:nvPicPr>
          <p:cNvPr id="445458" name="Picture 18"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45459" name="Picture 19" descr="Fig02"/>
          <p:cNvPicPr>
            <a:picLocks noChangeAspect="1" noChangeArrowheads="1"/>
          </p:cNvPicPr>
          <p:nvPr/>
        </p:nvPicPr>
        <p:blipFill>
          <a:blip r:embed="rId6" cstate="print"/>
          <a:srcRect/>
          <a:stretch>
            <a:fillRect/>
          </a:stretch>
        </p:blipFill>
        <p:spPr bwMode="auto">
          <a:xfrm>
            <a:off x="4419600" y="2089150"/>
            <a:ext cx="4352925" cy="4140200"/>
          </a:xfrm>
          <a:prstGeom prst="rect">
            <a:avLst/>
          </a:prstGeom>
          <a:noFill/>
        </p:spPr>
      </p:pic>
      <p:pic>
        <p:nvPicPr>
          <p:cNvPr id="445460" name="Picture 20"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45461" name="Picture 21" descr="Fig02"/>
          <p:cNvPicPr>
            <a:picLocks noChangeAspect="1" noChangeArrowheads="1"/>
          </p:cNvPicPr>
          <p:nvPr/>
        </p:nvPicPr>
        <p:blipFill>
          <a:blip r:embed="rId7" cstate="print"/>
          <a:srcRect/>
          <a:stretch>
            <a:fillRect/>
          </a:stretch>
        </p:blipFill>
        <p:spPr bwMode="auto">
          <a:xfrm>
            <a:off x="4416425" y="2089150"/>
            <a:ext cx="4360863" cy="4140200"/>
          </a:xfrm>
          <a:prstGeom prst="rect">
            <a:avLst/>
          </a:prstGeom>
          <a:noFill/>
        </p:spPr>
      </p:pic>
      <p:pic>
        <p:nvPicPr>
          <p:cNvPr id="445462" name="Picture 22" descr="Fig02"/>
          <p:cNvPicPr>
            <a:picLocks noChangeAspect="1" noChangeArrowheads="1"/>
          </p:cNvPicPr>
          <p:nvPr/>
        </p:nvPicPr>
        <p:blipFill>
          <a:blip r:embed="rId8" cstate="print"/>
          <a:srcRect/>
          <a:stretch>
            <a:fillRect/>
          </a:stretch>
        </p:blipFill>
        <p:spPr bwMode="auto">
          <a:xfrm>
            <a:off x="4416425" y="2089150"/>
            <a:ext cx="4360863" cy="4140200"/>
          </a:xfrm>
          <a:prstGeom prst="rect">
            <a:avLst/>
          </a:prstGeom>
          <a:noFill/>
        </p:spPr>
      </p:pic>
      <p:pic>
        <p:nvPicPr>
          <p:cNvPr id="445463" name="Picture 23"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45464" name="Picture 24" descr="Fig02"/>
          <p:cNvPicPr>
            <a:picLocks noChangeAspect="1" noChangeArrowheads="1"/>
          </p:cNvPicPr>
          <p:nvPr/>
        </p:nvPicPr>
        <p:blipFill>
          <a:blip r:embed="rId9" cstate="print"/>
          <a:srcRect/>
          <a:stretch>
            <a:fillRect/>
          </a:stretch>
        </p:blipFill>
        <p:spPr bwMode="auto">
          <a:xfrm>
            <a:off x="4419600" y="2089150"/>
            <a:ext cx="4352925" cy="4140200"/>
          </a:xfrm>
          <a:prstGeom prst="rect">
            <a:avLst/>
          </a:prstGeom>
          <a:noFill/>
        </p:spPr>
      </p:pic>
      <p:pic>
        <p:nvPicPr>
          <p:cNvPr id="445465" name="Picture 25" descr="Fig02"/>
          <p:cNvPicPr>
            <a:picLocks noChangeAspect="1" noChangeArrowheads="1"/>
          </p:cNvPicPr>
          <p:nvPr/>
        </p:nvPicPr>
        <p:blipFill>
          <a:blip r:embed="rId10" cstate="print"/>
          <a:srcRect/>
          <a:stretch>
            <a:fillRect/>
          </a:stretch>
        </p:blipFill>
        <p:spPr bwMode="auto">
          <a:xfrm>
            <a:off x="4419600" y="2089150"/>
            <a:ext cx="4352925" cy="41402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45443"/>
                                        </p:tgtEl>
                                        <p:attrNameLst>
                                          <p:attrName>style.visibility</p:attrName>
                                        </p:attrNameLst>
                                      </p:cBhvr>
                                      <p:to>
                                        <p:strVal val="visible"/>
                                      </p:to>
                                    </p:set>
                                    <p:animEffect transition="in" filter="wipe(left)">
                                      <p:cBhvr>
                                        <p:cTn id="7" dur="1000"/>
                                        <p:tgtEl>
                                          <p:spTgt spid="44544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5461"/>
                                        </p:tgtEl>
                                        <p:attrNameLst>
                                          <p:attrName>style.visibility</p:attrName>
                                        </p:attrNameLst>
                                      </p:cBhvr>
                                      <p:to>
                                        <p:strVal val="visible"/>
                                      </p:to>
                                    </p:set>
                                    <p:animEffect transition="in" filter="fade">
                                      <p:cBhvr>
                                        <p:cTn id="12" dur="500"/>
                                        <p:tgtEl>
                                          <p:spTgt spid="445461"/>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45444"/>
                                        </p:tgtEl>
                                        <p:attrNameLst>
                                          <p:attrName>style.visibility</p:attrName>
                                        </p:attrNameLst>
                                      </p:cBhvr>
                                      <p:to>
                                        <p:strVal val="visible"/>
                                      </p:to>
                                    </p:set>
                                    <p:animEffect transition="in" filter="wipe(left)">
                                      <p:cBhvr>
                                        <p:cTn id="17" dur="1000"/>
                                        <p:tgtEl>
                                          <p:spTgt spid="445444"/>
                                        </p:tgtEl>
                                      </p:cBhvr>
                                    </p:animEffect>
                                  </p:childTnLst>
                                </p:cTn>
                              </p:par>
                            </p:childTnLst>
                          </p:cTn>
                        </p:par>
                        <p:par>
                          <p:cTn id="18" fill="hold">
                            <p:stCondLst>
                              <p:cond delay="1000"/>
                            </p:stCondLst>
                            <p:childTnLst>
                              <p:par>
                                <p:cTn id="19" presetID="10" presetClass="entr" presetSubtype="0" fill="hold" nodeType="afterEffect">
                                  <p:stCondLst>
                                    <p:cond delay="0"/>
                                  </p:stCondLst>
                                  <p:childTnLst>
                                    <p:set>
                                      <p:cBhvr>
                                        <p:cTn id="20" dur="1" fill="hold">
                                          <p:stCondLst>
                                            <p:cond delay="0"/>
                                          </p:stCondLst>
                                        </p:cTn>
                                        <p:tgtEl>
                                          <p:spTgt spid="445462"/>
                                        </p:tgtEl>
                                        <p:attrNameLst>
                                          <p:attrName>style.visibility</p:attrName>
                                        </p:attrNameLst>
                                      </p:cBhvr>
                                      <p:to>
                                        <p:strVal val="visible"/>
                                      </p:to>
                                    </p:set>
                                    <p:animEffect transition="in" filter="fade">
                                      <p:cBhvr>
                                        <p:cTn id="21" dur="500"/>
                                        <p:tgtEl>
                                          <p:spTgt spid="445462"/>
                                        </p:tgtEl>
                                      </p:cBhvr>
                                    </p:animEffect>
                                  </p:childTnLst>
                                </p:cTn>
                              </p:par>
                            </p:childTnLst>
                          </p:cTn>
                        </p:par>
                        <p:par>
                          <p:cTn id="22" fill="hold">
                            <p:stCondLst>
                              <p:cond delay="1500"/>
                            </p:stCondLst>
                            <p:childTnLst>
                              <p:par>
                                <p:cTn id="23" presetID="10" presetClass="entr" presetSubtype="0" fill="hold" nodeType="afterEffect">
                                  <p:stCondLst>
                                    <p:cond delay="0"/>
                                  </p:stCondLst>
                                  <p:childTnLst>
                                    <p:set>
                                      <p:cBhvr>
                                        <p:cTn id="24" dur="1" fill="hold">
                                          <p:stCondLst>
                                            <p:cond delay="0"/>
                                          </p:stCondLst>
                                        </p:cTn>
                                        <p:tgtEl>
                                          <p:spTgt spid="445463"/>
                                        </p:tgtEl>
                                        <p:attrNameLst>
                                          <p:attrName>style.visibility</p:attrName>
                                        </p:attrNameLst>
                                      </p:cBhvr>
                                      <p:to>
                                        <p:strVal val="visible"/>
                                      </p:to>
                                    </p:set>
                                    <p:animEffect transition="in" filter="fade">
                                      <p:cBhvr>
                                        <p:cTn id="25" dur="500"/>
                                        <p:tgtEl>
                                          <p:spTgt spid="445463"/>
                                        </p:tgtEl>
                                      </p:cBhvr>
                                    </p:animEffect>
                                  </p:childTnLst>
                                </p:cTn>
                              </p:par>
                            </p:childTnLst>
                          </p:cTn>
                        </p:par>
                        <p:par>
                          <p:cTn id="26" fill="hold">
                            <p:stCondLst>
                              <p:cond delay="2000"/>
                            </p:stCondLst>
                            <p:childTnLst>
                              <p:par>
                                <p:cTn id="27" presetID="10" presetClass="entr" presetSubtype="0" fill="hold" nodeType="afterEffect">
                                  <p:stCondLst>
                                    <p:cond delay="0"/>
                                  </p:stCondLst>
                                  <p:childTnLst>
                                    <p:set>
                                      <p:cBhvr>
                                        <p:cTn id="28" dur="1" fill="hold">
                                          <p:stCondLst>
                                            <p:cond delay="0"/>
                                          </p:stCondLst>
                                        </p:cTn>
                                        <p:tgtEl>
                                          <p:spTgt spid="445464"/>
                                        </p:tgtEl>
                                        <p:attrNameLst>
                                          <p:attrName>style.visibility</p:attrName>
                                        </p:attrNameLst>
                                      </p:cBhvr>
                                      <p:to>
                                        <p:strVal val="visible"/>
                                      </p:to>
                                    </p:set>
                                    <p:animEffect transition="in" filter="fade">
                                      <p:cBhvr>
                                        <p:cTn id="29" dur="500"/>
                                        <p:tgtEl>
                                          <p:spTgt spid="445464"/>
                                        </p:tgtEl>
                                      </p:cBhvr>
                                    </p:animEffect>
                                  </p:childTnLst>
                                </p:cTn>
                              </p:par>
                            </p:childTnLst>
                          </p:cTn>
                        </p:par>
                        <p:par>
                          <p:cTn id="30" fill="hold">
                            <p:stCondLst>
                              <p:cond delay="2500"/>
                            </p:stCondLst>
                            <p:childTnLst>
                              <p:par>
                                <p:cTn id="31" presetID="10" presetClass="entr" presetSubtype="0" fill="hold" nodeType="afterEffect">
                                  <p:stCondLst>
                                    <p:cond delay="0"/>
                                  </p:stCondLst>
                                  <p:childTnLst>
                                    <p:set>
                                      <p:cBhvr>
                                        <p:cTn id="32" dur="1" fill="hold">
                                          <p:stCondLst>
                                            <p:cond delay="0"/>
                                          </p:stCondLst>
                                        </p:cTn>
                                        <p:tgtEl>
                                          <p:spTgt spid="445465"/>
                                        </p:tgtEl>
                                        <p:attrNameLst>
                                          <p:attrName>style.visibility</p:attrName>
                                        </p:attrNameLst>
                                      </p:cBhvr>
                                      <p:to>
                                        <p:strVal val="visible"/>
                                      </p:to>
                                    </p:set>
                                    <p:animEffect transition="in" filter="fade">
                                      <p:cBhvr>
                                        <p:cTn id="33" dur="500"/>
                                        <p:tgtEl>
                                          <p:spTgt spid="44546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5443" grpId="0"/>
      <p:bldP spid="445444" grpId="0"/>
    </p:bldLst>
  </p:timing>
</p:sld>
</file>

<file path=ppt/slides/slide3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47516" name="Picture 28"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47517" name="Picture 29" descr="Fig02"/>
          <p:cNvPicPr>
            <a:picLocks noChangeAspect="1" noChangeArrowheads="1"/>
          </p:cNvPicPr>
          <p:nvPr/>
        </p:nvPicPr>
        <p:blipFill>
          <a:blip r:embed="rId4" cstate="print"/>
          <a:srcRect/>
          <a:stretch>
            <a:fillRect/>
          </a:stretch>
        </p:blipFill>
        <p:spPr bwMode="auto">
          <a:xfrm>
            <a:off x="1933575" y="923925"/>
            <a:ext cx="5276850" cy="5010150"/>
          </a:xfrm>
          <a:prstGeom prst="rect">
            <a:avLst/>
          </a:prstGeom>
          <a:noFill/>
        </p:spPr>
      </p:pic>
      <p:pic>
        <p:nvPicPr>
          <p:cNvPr id="447518" name="Picture 30"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47519" name="Picture 31" descr="Fig02"/>
          <p:cNvPicPr>
            <a:picLocks noChangeAspect="1" noChangeArrowheads="1"/>
          </p:cNvPicPr>
          <p:nvPr/>
        </p:nvPicPr>
        <p:blipFill>
          <a:blip r:embed="rId6" cstate="print"/>
          <a:srcRect/>
          <a:stretch>
            <a:fillRect/>
          </a:stretch>
        </p:blipFill>
        <p:spPr bwMode="auto">
          <a:xfrm>
            <a:off x="1938338" y="923925"/>
            <a:ext cx="5267325" cy="5010150"/>
          </a:xfrm>
          <a:prstGeom prst="rect">
            <a:avLst/>
          </a:prstGeom>
          <a:noFill/>
        </p:spPr>
      </p:pic>
      <p:pic>
        <p:nvPicPr>
          <p:cNvPr id="447520" name="Picture 32"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47521" name="Picture 33" descr="Fig02"/>
          <p:cNvPicPr>
            <a:picLocks noChangeAspect="1" noChangeArrowheads="1"/>
          </p:cNvPicPr>
          <p:nvPr/>
        </p:nvPicPr>
        <p:blipFill>
          <a:blip r:embed="rId7" cstate="print"/>
          <a:srcRect/>
          <a:stretch>
            <a:fillRect/>
          </a:stretch>
        </p:blipFill>
        <p:spPr bwMode="auto">
          <a:xfrm>
            <a:off x="1933575" y="923925"/>
            <a:ext cx="5276850" cy="5010150"/>
          </a:xfrm>
          <a:prstGeom prst="rect">
            <a:avLst/>
          </a:prstGeom>
          <a:noFill/>
        </p:spPr>
      </p:pic>
      <p:pic>
        <p:nvPicPr>
          <p:cNvPr id="447522" name="Picture 34" descr="Fig02"/>
          <p:cNvPicPr>
            <a:picLocks noChangeAspect="1" noChangeArrowheads="1"/>
          </p:cNvPicPr>
          <p:nvPr/>
        </p:nvPicPr>
        <p:blipFill>
          <a:blip r:embed="rId8" cstate="print"/>
          <a:srcRect/>
          <a:stretch>
            <a:fillRect/>
          </a:stretch>
        </p:blipFill>
        <p:spPr bwMode="auto">
          <a:xfrm>
            <a:off x="1933575" y="923925"/>
            <a:ext cx="5276850" cy="5010150"/>
          </a:xfrm>
          <a:prstGeom prst="rect">
            <a:avLst/>
          </a:prstGeom>
          <a:noFill/>
        </p:spPr>
      </p:pic>
      <p:pic>
        <p:nvPicPr>
          <p:cNvPr id="447523" name="Picture 35"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47524" name="Picture 36" descr="Fig02"/>
          <p:cNvPicPr>
            <a:picLocks noChangeAspect="1" noChangeArrowheads="1"/>
          </p:cNvPicPr>
          <p:nvPr/>
        </p:nvPicPr>
        <p:blipFill>
          <a:blip r:embed="rId9" cstate="print"/>
          <a:srcRect/>
          <a:stretch>
            <a:fillRect/>
          </a:stretch>
        </p:blipFill>
        <p:spPr bwMode="auto">
          <a:xfrm>
            <a:off x="1938338" y="923925"/>
            <a:ext cx="5267325" cy="5010150"/>
          </a:xfrm>
          <a:prstGeom prst="rect">
            <a:avLst/>
          </a:prstGeom>
          <a:noFill/>
        </p:spPr>
      </p:pic>
      <p:pic>
        <p:nvPicPr>
          <p:cNvPr id="447525" name="Picture 37" descr="Fig02"/>
          <p:cNvPicPr>
            <a:picLocks noChangeAspect="1" noChangeArrowheads="1"/>
          </p:cNvPicPr>
          <p:nvPr/>
        </p:nvPicPr>
        <p:blipFill>
          <a:blip r:embed="rId10" cstate="print"/>
          <a:srcRect/>
          <a:stretch>
            <a:fillRect/>
          </a:stretch>
        </p:blipFill>
        <p:spPr bwMode="auto">
          <a:xfrm>
            <a:off x="1938338" y="923925"/>
            <a:ext cx="5267325" cy="50101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47521"/>
                                        </p:tgtEl>
                                        <p:attrNameLst>
                                          <p:attrName>style.visibility</p:attrName>
                                        </p:attrNameLst>
                                      </p:cBhvr>
                                      <p:to>
                                        <p:strVal val="visible"/>
                                      </p:to>
                                    </p:set>
                                    <p:animEffect transition="in" filter="fade">
                                      <p:cBhvr>
                                        <p:cTn id="7" dur="500"/>
                                        <p:tgtEl>
                                          <p:spTgt spid="4475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47522"/>
                                        </p:tgtEl>
                                        <p:attrNameLst>
                                          <p:attrName>style.visibility</p:attrName>
                                        </p:attrNameLst>
                                      </p:cBhvr>
                                      <p:to>
                                        <p:strVal val="visible"/>
                                      </p:to>
                                    </p:set>
                                    <p:animEffect transition="in" filter="fade">
                                      <p:cBhvr>
                                        <p:cTn id="12" dur="500"/>
                                        <p:tgtEl>
                                          <p:spTgt spid="447522"/>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7523"/>
                                        </p:tgtEl>
                                        <p:attrNameLst>
                                          <p:attrName>style.visibility</p:attrName>
                                        </p:attrNameLst>
                                      </p:cBhvr>
                                      <p:to>
                                        <p:strVal val="visible"/>
                                      </p:to>
                                    </p:set>
                                    <p:animEffect transition="in" filter="fade">
                                      <p:cBhvr>
                                        <p:cTn id="17" dur="500"/>
                                        <p:tgtEl>
                                          <p:spTgt spid="447523"/>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47524"/>
                                        </p:tgtEl>
                                        <p:attrNameLst>
                                          <p:attrName>style.visibility</p:attrName>
                                        </p:attrNameLst>
                                      </p:cBhvr>
                                      <p:to>
                                        <p:strVal val="visible"/>
                                      </p:to>
                                    </p:set>
                                    <p:animEffect transition="in" filter="fade">
                                      <p:cBhvr>
                                        <p:cTn id="22" dur="500"/>
                                        <p:tgtEl>
                                          <p:spTgt spid="447524"/>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47525"/>
                                        </p:tgtEl>
                                        <p:attrNameLst>
                                          <p:attrName>style.visibility</p:attrName>
                                        </p:attrNameLst>
                                      </p:cBhvr>
                                      <p:to>
                                        <p:strVal val="visible"/>
                                      </p:to>
                                    </p:set>
                                    <p:animEffect transition="in" filter="fade">
                                      <p:cBhvr>
                                        <p:cTn id="27" dur="500"/>
                                        <p:tgtEl>
                                          <p:spTgt spid="447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9539" name="Rectangle 3"/>
          <p:cNvSpPr>
            <a:spLocks noChangeArrowheads="1"/>
          </p:cNvSpPr>
          <p:nvPr/>
        </p:nvSpPr>
        <p:spPr bwMode="auto">
          <a:xfrm>
            <a:off x="457200" y="3429000"/>
            <a:ext cx="3962400" cy="11430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We get more value from our resources by producing fewer pizzas.</a:t>
            </a:r>
          </a:p>
        </p:txBody>
      </p:sp>
      <p:sp>
        <p:nvSpPr>
          <p:cNvPr id="449540" name="Rectangle 4"/>
          <p:cNvSpPr>
            <a:spLocks noChangeArrowheads="1"/>
          </p:cNvSpPr>
          <p:nvPr/>
        </p:nvSpPr>
        <p:spPr bwMode="auto">
          <a:xfrm>
            <a:off x="457200" y="4724400"/>
            <a:ext cx="4038600" cy="18288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On the </a:t>
            </a:r>
            <a:r>
              <a:rPr lang="en-US" sz="2400" i="1" dirty="0"/>
              <a:t>PPF</a:t>
            </a:r>
            <a:r>
              <a:rPr lang="en-US" sz="2400" dirty="0"/>
              <a:t> at point </a:t>
            </a:r>
            <a:r>
              <a:rPr lang="en-US" sz="2400" i="1" dirty="0"/>
              <a:t>C</a:t>
            </a:r>
            <a:r>
              <a:rPr lang="en-US" sz="2400" dirty="0"/>
              <a:t>, we are producing too many pizzas, and we are better off moving along the </a:t>
            </a:r>
            <a:r>
              <a:rPr lang="en-US" sz="2400" i="1" dirty="0"/>
              <a:t>PPF</a:t>
            </a:r>
            <a:r>
              <a:rPr lang="en-US" sz="2400" dirty="0"/>
              <a:t> to produce fewer pizzas.</a:t>
            </a:r>
          </a:p>
        </p:txBody>
      </p:sp>
      <p:sp>
        <p:nvSpPr>
          <p:cNvPr id="449541" name="Rectangle 5"/>
          <p:cNvSpPr>
            <a:spLocks noChangeArrowheads="1"/>
          </p:cNvSpPr>
          <p:nvPr/>
        </p:nvSpPr>
        <p:spPr bwMode="auto">
          <a:xfrm>
            <a:off x="457200" y="1752600"/>
            <a:ext cx="3810000" cy="14478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If we produce more than 2.5 million pizzas, marginal cost exceeds marginal benefit.</a:t>
            </a:r>
          </a:p>
        </p:txBody>
      </p:sp>
      <p:sp>
        <p:nvSpPr>
          <p:cNvPr id="449555" name="Rectangle 19"/>
          <p:cNvSpPr>
            <a:spLocks noGrp="1" noChangeArrowheads="1"/>
          </p:cNvSpPr>
          <p:nvPr>
            <p:ph type="title"/>
          </p:nvPr>
        </p:nvSpPr>
        <p:spPr>
          <a:xfrm>
            <a:off x="990600" y="274638"/>
            <a:ext cx="7680325" cy="1143000"/>
          </a:xfrm>
          <a:noFill/>
          <a:ln/>
        </p:spPr>
        <p:txBody>
          <a:bodyPr/>
          <a:lstStyle/>
          <a:p>
            <a:r>
              <a:rPr lang="en-US" dirty="0"/>
              <a:t>Using Resources Efficiently </a:t>
            </a:r>
          </a:p>
        </p:txBody>
      </p:sp>
      <p:pic>
        <p:nvPicPr>
          <p:cNvPr id="449556" name="Picture 20"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49557" name="Picture 21" descr="Fig02"/>
          <p:cNvPicPr>
            <a:picLocks noChangeAspect="1" noChangeArrowheads="1"/>
          </p:cNvPicPr>
          <p:nvPr/>
        </p:nvPicPr>
        <p:blipFill>
          <a:blip r:embed="rId4" cstate="print"/>
          <a:srcRect/>
          <a:stretch>
            <a:fillRect/>
          </a:stretch>
        </p:blipFill>
        <p:spPr bwMode="auto">
          <a:xfrm>
            <a:off x="4416425" y="2089150"/>
            <a:ext cx="4360863" cy="4140200"/>
          </a:xfrm>
          <a:prstGeom prst="rect">
            <a:avLst/>
          </a:prstGeom>
          <a:noFill/>
        </p:spPr>
      </p:pic>
      <p:pic>
        <p:nvPicPr>
          <p:cNvPr id="449558" name="Picture 22"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49559" name="Picture 23" descr="Fig02"/>
          <p:cNvPicPr>
            <a:picLocks noChangeAspect="1" noChangeArrowheads="1"/>
          </p:cNvPicPr>
          <p:nvPr/>
        </p:nvPicPr>
        <p:blipFill>
          <a:blip r:embed="rId6" cstate="print"/>
          <a:srcRect/>
          <a:stretch>
            <a:fillRect/>
          </a:stretch>
        </p:blipFill>
        <p:spPr bwMode="auto">
          <a:xfrm>
            <a:off x="4419600" y="2089150"/>
            <a:ext cx="4352925" cy="4140200"/>
          </a:xfrm>
          <a:prstGeom prst="rect">
            <a:avLst/>
          </a:prstGeom>
          <a:noFill/>
        </p:spPr>
      </p:pic>
      <p:pic>
        <p:nvPicPr>
          <p:cNvPr id="449560" name="Picture 24"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49561" name="Picture 25" descr="Fig02"/>
          <p:cNvPicPr>
            <a:picLocks noChangeAspect="1" noChangeArrowheads="1"/>
          </p:cNvPicPr>
          <p:nvPr/>
        </p:nvPicPr>
        <p:blipFill>
          <a:blip r:embed="rId7" cstate="print"/>
          <a:srcRect/>
          <a:stretch>
            <a:fillRect/>
          </a:stretch>
        </p:blipFill>
        <p:spPr bwMode="auto">
          <a:xfrm>
            <a:off x="4416425" y="2089150"/>
            <a:ext cx="4360863" cy="4140200"/>
          </a:xfrm>
          <a:prstGeom prst="rect">
            <a:avLst/>
          </a:prstGeom>
          <a:noFill/>
        </p:spPr>
      </p:pic>
      <p:pic>
        <p:nvPicPr>
          <p:cNvPr id="449562" name="Picture 26" descr="Fig02"/>
          <p:cNvPicPr>
            <a:picLocks noChangeAspect="1" noChangeArrowheads="1"/>
          </p:cNvPicPr>
          <p:nvPr/>
        </p:nvPicPr>
        <p:blipFill>
          <a:blip r:embed="rId8" cstate="print"/>
          <a:srcRect/>
          <a:stretch>
            <a:fillRect/>
          </a:stretch>
        </p:blipFill>
        <p:spPr bwMode="auto">
          <a:xfrm>
            <a:off x="4416425" y="2089150"/>
            <a:ext cx="4360863" cy="4140200"/>
          </a:xfrm>
          <a:prstGeom prst="rect">
            <a:avLst/>
          </a:prstGeom>
          <a:noFill/>
        </p:spPr>
      </p:pic>
      <p:pic>
        <p:nvPicPr>
          <p:cNvPr id="449563" name="Picture 27"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49564" name="Picture 28" descr="Fig02"/>
          <p:cNvPicPr>
            <a:picLocks noChangeAspect="1" noChangeArrowheads="1"/>
          </p:cNvPicPr>
          <p:nvPr/>
        </p:nvPicPr>
        <p:blipFill>
          <a:blip r:embed="rId9" cstate="print"/>
          <a:srcRect/>
          <a:stretch>
            <a:fillRect/>
          </a:stretch>
        </p:blipFill>
        <p:spPr bwMode="auto">
          <a:xfrm>
            <a:off x="4419600" y="2089150"/>
            <a:ext cx="4352925" cy="4140200"/>
          </a:xfrm>
          <a:prstGeom prst="rect">
            <a:avLst/>
          </a:prstGeom>
          <a:noFill/>
        </p:spPr>
      </p:pic>
      <p:pic>
        <p:nvPicPr>
          <p:cNvPr id="449565" name="Picture 29" descr="Fig02"/>
          <p:cNvPicPr>
            <a:picLocks noChangeAspect="1" noChangeArrowheads="1"/>
          </p:cNvPicPr>
          <p:nvPr/>
        </p:nvPicPr>
        <p:blipFill>
          <a:blip r:embed="rId10" cstate="print"/>
          <a:srcRect/>
          <a:stretch>
            <a:fillRect/>
          </a:stretch>
        </p:blipFill>
        <p:spPr bwMode="auto">
          <a:xfrm>
            <a:off x="4419600" y="2089150"/>
            <a:ext cx="4352925" cy="4140200"/>
          </a:xfrm>
          <a:prstGeom prst="rect">
            <a:avLst/>
          </a:prstGeom>
          <a:noFill/>
        </p:spPr>
      </p:pic>
      <p:pic>
        <p:nvPicPr>
          <p:cNvPr id="449566" name="Picture 30"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49567" name="Picture 31" descr="Fig02"/>
          <p:cNvPicPr>
            <a:picLocks noChangeAspect="1" noChangeArrowheads="1"/>
          </p:cNvPicPr>
          <p:nvPr/>
        </p:nvPicPr>
        <p:blipFill>
          <a:blip r:embed="rId11" cstate="print"/>
          <a:srcRect/>
          <a:stretch>
            <a:fillRect/>
          </a:stretch>
        </p:blipFill>
        <p:spPr bwMode="auto">
          <a:xfrm>
            <a:off x="4416425" y="2089150"/>
            <a:ext cx="4360863" cy="4140200"/>
          </a:xfrm>
          <a:prstGeom prst="rect">
            <a:avLst/>
          </a:prstGeom>
          <a:noFill/>
        </p:spPr>
      </p:pic>
      <p:pic>
        <p:nvPicPr>
          <p:cNvPr id="449568" name="Picture 32" descr="Fig02"/>
          <p:cNvPicPr>
            <a:picLocks noChangeAspect="1" noChangeArrowheads="1"/>
          </p:cNvPicPr>
          <p:nvPr/>
        </p:nvPicPr>
        <p:blipFill>
          <a:blip r:embed="rId12" cstate="print"/>
          <a:srcRect/>
          <a:stretch>
            <a:fillRect/>
          </a:stretch>
        </p:blipFill>
        <p:spPr bwMode="auto">
          <a:xfrm>
            <a:off x="4416425" y="2089150"/>
            <a:ext cx="4360863" cy="4140200"/>
          </a:xfrm>
          <a:prstGeom prst="rect">
            <a:avLst/>
          </a:prstGeom>
          <a:noFill/>
        </p:spPr>
      </p:pic>
      <p:pic>
        <p:nvPicPr>
          <p:cNvPr id="449569" name="Picture 33"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49570" name="Picture 34" descr="Fig02"/>
          <p:cNvPicPr>
            <a:picLocks noChangeAspect="1" noChangeArrowheads="1"/>
          </p:cNvPicPr>
          <p:nvPr/>
        </p:nvPicPr>
        <p:blipFill>
          <a:blip r:embed="rId13" cstate="print"/>
          <a:srcRect/>
          <a:stretch>
            <a:fillRect/>
          </a:stretch>
        </p:blipFill>
        <p:spPr bwMode="auto">
          <a:xfrm>
            <a:off x="4419600" y="2089150"/>
            <a:ext cx="4352925" cy="4140200"/>
          </a:xfrm>
          <a:prstGeom prst="rect">
            <a:avLst/>
          </a:prstGeom>
          <a:noFill/>
        </p:spPr>
      </p:pic>
      <p:pic>
        <p:nvPicPr>
          <p:cNvPr id="449571" name="Picture 35" descr="Fig02"/>
          <p:cNvPicPr>
            <a:picLocks noChangeAspect="1" noChangeArrowheads="1"/>
          </p:cNvPicPr>
          <p:nvPr/>
        </p:nvPicPr>
        <p:blipFill>
          <a:blip r:embed="rId14" cstate="print"/>
          <a:srcRect/>
          <a:stretch>
            <a:fillRect/>
          </a:stretch>
        </p:blipFill>
        <p:spPr bwMode="auto">
          <a:xfrm>
            <a:off x="4419600" y="2089150"/>
            <a:ext cx="4352925" cy="41402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49539"/>
                                        </p:tgtEl>
                                        <p:attrNameLst>
                                          <p:attrName>style.visibility</p:attrName>
                                        </p:attrNameLst>
                                      </p:cBhvr>
                                      <p:to>
                                        <p:strVal val="visible"/>
                                      </p:to>
                                    </p:set>
                                    <p:animEffect transition="in" filter="wipe(left)">
                                      <p:cBhvr>
                                        <p:cTn id="7" dur="500"/>
                                        <p:tgtEl>
                                          <p:spTgt spid="44953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49540"/>
                                        </p:tgtEl>
                                        <p:attrNameLst>
                                          <p:attrName>style.visibility</p:attrName>
                                        </p:attrNameLst>
                                      </p:cBhvr>
                                      <p:to>
                                        <p:strVal val="visible"/>
                                      </p:to>
                                    </p:set>
                                    <p:animEffect transition="in" filter="wipe(left)">
                                      <p:cBhvr>
                                        <p:cTn id="12" dur="500"/>
                                        <p:tgtEl>
                                          <p:spTgt spid="44954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49567"/>
                                        </p:tgtEl>
                                        <p:attrNameLst>
                                          <p:attrName>style.visibility</p:attrName>
                                        </p:attrNameLst>
                                      </p:cBhvr>
                                      <p:to>
                                        <p:strVal val="visible"/>
                                      </p:to>
                                    </p:set>
                                    <p:animEffect transition="in" filter="fade">
                                      <p:cBhvr>
                                        <p:cTn id="17" dur="500"/>
                                        <p:tgtEl>
                                          <p:spTgt spid="449567"/>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49568"/>
                                        </p:tgtEl>
                                        <p:attrNameLst>
                                          <p:attrName>style.visibility</p:attrName>
                                        </p:attrNameLst>
                                      </p:cBhvr>
                                      <p:to>
                                        <p:strVal val="visible"/>
                                      </p:to>
                                    </p:set>
                                    <p:animEffect transition="in" filter="fade">
                                      <p:cBhvr>
                                        <p:cTn id="22" dur="500"/>
                                        <p:tgtEl>
                                          <p:spTgt spid="449568"/>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49569"/>
                                        </p:tgtEl>
                                        <p:attrNameLst>
                                          <p:attrName>style.visibility</p:attrName>
                                        </p:attrNameLst>
                                      </p:cBhvr>
                                      <p:to>
                                        <p:strVal val="visible"/>
                                      </p:to>
                                    </p:set>
                                    <p:animEffect transition="in" filter="fade">
                                      <p:cBhvr>
                                        <p:cTn id="27" dur="500"/>
                                        <p:tgtEl>
                                          <p:spTgt spid="44956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449570"/>
                                        </p:tgtEl>
                                        <p:attrNameLst>
                                          <p:attrName>style.visibility</p:attrName>
                                        </p:attrNameLst>
                                      </p:cBhvr>
                                      <p:to>
                                        <p:strVal val="visible"/>
                                      </p:to>
                                    </p:set>
                                    <p:animEffect transition="in" filter="fade">
                                      <p:cBhvr>
                                        <p:cTn id="32" dur="500"/>
                                        <p:tgtEl>
                                          <p:spTgt spid="449570"/>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449571"/>
                                        </p:tgtEl>
                                        <p:attrNameLst>
                                          <p:attrName>style.visibility</p:attrName>
                                        </p:attrNameLst>
                                      </p:cBhvr>
                                      <p:to>
                                        <p:strVal val="visible"/>
                                      </p:to>
                                    </p:set>
                                    <p:animEffect transition="in" filter="fade">
                                      <p:cBhvr>
                                        <p:cTn id="37" dur="500"/>
                                        <p:tgtEl>
                                          <p:spTgt spid="4495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9539" grpId="0" autoUpdateAnimBg="0"/>
      <p:bldP spid="449540" grpId="0"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51598" name="Picture 14"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51599" name="Picture 15" descr="Fig02"/>
          <p:cNvPicPr>
            <a:picLocks noChangeAspect="1" noChangeArrowheads="1"/>
          </p:cNvPicPr>
          <p:nvPr/>
        </p:nvPicPr>
        <p:blipFill>
          <a:blip r:embed="rId4" cstate="print"/>
          <a:srcRect/>
          <a:stretch>
            <a:fillRect/>
          </a:stretch>
        </p:blipFill>
        <p:spPr bwMode="auto">
          <a:xfrm>
            <a:off x="1933575" y="923925"/>
            <a:ext cx="5276850" cy="5010150"/>
          </a:xfrm>
          <a:prstGeom prst="rect">
            <a:avLst/>
          </a:prstGeom>
          <a:noFill/>
        </p:spPr>
      </p:pic>
      <p:pic>
        <p:nvPicPr>
          <p:cNvPr id="451600" name="Picture 16"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51601" name="Picture 17" descr="Fig02"/>
          <p:cNvPicPr>
            <a:picLocks noChangeAspect="1" noChangeArrowheads="1"/>
          </p:cNvPicPr>
          <p:nvPr/>
        </p:nvPicPr>
        <p:blipFill>
          <a:blip r:embed="rId6" cstate="print"/>
          <a:srcRect/>
          <a:stretch>
            <a:fillRect/>
          </a:stretch>
        </p:blipFill>
        <p:spPr bwMode="auto">
          <a:xfrm>
            <a:off x="1938338" y="923925"/>
            <a:ext cx="5267325" cy="5010150"/>
          </a:xfrm>
          <a:prstGeom prst="rect">
            <a:avLst/>
          </a:prstGeom>
          <a:noFill/>
        </p:spPr>
      </p:pic>
      <p:pic>
        <p:nvPicPr>
          <p:cNvPr id="451602" name="Picture 18"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51603" name="Picture 19" descr="Fig02"/>
          <p:cNvPicPr>
            <a:picLocks noChangeAspect="1" noChangeArrowheads="1"/>
          </p:cNvPicPr>
          <p:nvPr/>
        </p:nvPicPr>
        <p:blipFill>
          <a:blip r:embed="rId7" cstate="print"/>
          <a:srcRect/>
          <a:stretch>
            <a:fillRect/>
          </a:stretch>
        </p:blipFill>
        <p:spPr bwMode="auto">
          <a:xfrm>
            <a:off x="1933575" y="923925"/>
            <a:ext cx="5276850" cy="5010150"/>
          </a:xfrm>
          <a:prstGeom prst="rect">
            <a:avLst/>
          </a:prstGeom>
          <a:noFill/>
        </p:spPr>
      </p:pic>
      <p:pic>
        <p:nvPicPr>
          <p:cNvPr id="451604" name="Picture 20" descr="Fig02"/>
          <p:cNvPicPr>
            <a:picLocks noChangeAspect="1" noChangeArrowheads="1"/>
          </p:cNvPicPr>
          <p:nvPr/>
        </p:nvPicPr>
        <p:blipFill>
          <a:blip r:embed="rId8" cstate="print"/>
          <a:srcRect/>
          <a:stretch>
            <a:fillRect/>
          </a:stretch>
        </p:blipFill>
        <p:spPr bwMode="auto">
          <a:xfrm>
            <a:off x="1933575" y="923925"/>
            <a:ext cx="5276850" cy="5010150"/>
          </a:xfrm>
          <a:prstGeom prst="rect">
            <a:avLst/>
          </a:prstGeom>
          <a:noFill/>
        </p:spPr>
      </p:pic>
      <p:pic>
        <p:nvPicPr>
          <p:cNvPr id="451605" name="Picture 21"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51606" name="Picture 22" descr="Fig02"/>
          <p:cNvPicPr>
            <a:picLocks noChangeAspect="1" noChangeArrowheads="1"/>
          </p:cNvPicPr>
          <p:nvPr/>
        </p:nvPicPr>
        <p:blipFill>
          <a:blip r:embed="rId9" cstate="print"/>
          <a:srcRect/>
          <a:stretch>
            <a:fillRect/>
          </a:stretch>
        </p:blipFill>
        <p:spPr bwMode="auto">
          <a:xfrm>
            <a:off x="1938338" y="923925"/>
            <a:ext cx="5267325" cy="5010150"/>
          </a:xfrm>
          <a:prstGeom prst="rect">
            <a:avLst/>
          </a:prstGeom>
          <a:noFill/>
        </p:spPr>
      </p:pic>
      <p:pic>
        <p:nvPicPr>
          <p:cNvPr id="451607" name="Picture 23" descr="Fig02"/>
          <p:cNvPicPr>
            <a:picLocks noChangeAspect="1" noChangeArrowheads="1"/>
          </p:cNvPicPr>
          <p:nvPr/>
        </p:nvPicPr>
        <p:blipFill>
          <a:blip r:embed="rId10" cstate="print"/>
          <a:srcRect/>
          <a:stretch>
            <a:fillRect/>
          </a:stretch>
        </p:blipFill>
        <p:spPr bwMode="auto">
          <a:xfrm>
            <a:off x="1938338" y="923925"/>
            <a:ext cx="5267325" cy="5010150"/>
          </a:xfrm>
          <a:prstGeom prst="rect">
            <a:avLst/>
          </a:prstGeom>
          <a:noFill/>
        </p:spPr>
      </p:pic>
      <p:pic>
        <p:nvPicPr>
          <p:cNvPr id="451608" name="Picture 24"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51609" name="Picture 25" descr="Fig02"/>
          <p:cNvPicPr>
            <a:picLocks noChangeAspect="1" noChangeArrowheads="1"/>
          </p:cNvPicPr>
          <p:nvPr/>
        </p:nvPicPr>
        <p:blipFill>
          <a:blip r:embed="rId11" cstate="print"/>
          <a:srcRect/>
          <a:stretch>
            <a:fillRect/>
          </a:stretch>
        </p:blipFill>
        <p:spPr bwMode="auto">
          <a:xfrm>
            <a:off x="1933575" y="923925"/>
            <a:ext cx="5276850" cy="5010150"/>
          </a:xfrm>
          <a:prstGeom prst="rect">
            <a:avLst/>
          </a:prstGeom>
          <a:noFill/>
        </p:spPr>
      </p:pic>
      <p:pic>
        <p:nvPicPr>
          <p:cNvPr id="451610" name="Picture 26" descr="Fig02"/>
          <p:cNvPicPr>
            <a:picLocks noChangeAspect="1" noChangeArrowheads="1"/>
          </p:cNvPicPr>
          <p:nvPr/>
        </p:nvPicPr>
        <p:blipFill>
          <a:blip r:embed="rId12" cstate="print"/>
          <a:srcRect/>
          <a:stretch>
            <a:fillRect/>
          </a:stretch>
        </p:blipFill>
        <p:spPr bwMode="auto">
          <a:xfrm>
            <a:off x="1933575" y="923925"/>
            <a:ext cx="5276850" cy="5010150"/>
          </a:xfrm>
          <a:prstGeom prst="rect">
            <a:avLst/>
          </a:prstGeom>
          <a:noFill/>
        </p:spPr>
      </p:pic>
      <p:pic>
        <p:nvPicPr>
          <p:cNvPr id="451611" name="Picture 27"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51612" name="Picture 28" descr="Fig02"/>
          <p:cNvPicPr>
            <a:picLocks noChangeAspect="1" noChangeArrowheads="1"/>
          </p:cNvPicPr>
          <p:nvPr/>
        </p:nvPicPr>
        <p:blipFill>
          <a:blip r:embed="rId13" cstate="print"/>
          <a:srcRect/>
          <a:stretch>
            <a:fillRect/>
          </a:stretch>
        </p:blipFill>
        <p:spPr bwMode="auto">
          <a:xfrm>
            <a:off x="1938338" y="923925"/>
            <a:ext cx="5267325" cy="5010150"/>
          </a:xfrm>
          <a:prstGeom prst="rect">
            <a:avLst/>
          </a:prstGeom>
          <a:noFill/>
        </p:spPr>
      </p:pic>
      <p:pic>
        <p:nvPicPr>
          <p:cNvPr id="451613" name="Picture 29" descr="Fig02"/>
          <p:cNvPicPr>
            <a:picLocks noChangeAspect="1" noChangeArrowheads="1"/>
          </p:cNvPicPr>
          <p:nvPr/>
        </p:nvPicPr>
        <p:blipFill>
          <a:blip r:embed="rId14" cstate="print"/>
          <a:srcRect/>
          <a:stretch>
            <a:fillRect/>
          </a:stretch>
        </p:blipFill>
        <p:spPr bwMode="auto">
          <a:xfrm>
            <a:off x="1938338" y="923925"/>
            <a:ext cx="5267325" cy="50101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1609"/>
                                        </p:tgtEl>
                                        <p:attrNameLst>
                                          <p:attrName>style.visibility</p:attrName>
                                        </p:attrNameLst>
                                      </p:cBhvr>
                                      <p:to>
                                        <p:strVal val="visible"/>
                                      </p:to>
                                    </p:set>
                                    <p:animEffect transition="in" filter="fade">
                                      <p:cBhvr>
                                        <p:cTn id="7" dur="500"/>
                                        <p:tgtEl>
                                          <p:spTgt spid="45160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451610"/>
                                        </p:tgtEl>
                                        <p:attrNameLst>
                                          <p:attrName>style.visibility</p:attrName>
                                        </p:attrNameLst>
                                      </p:cBhvr>
                                      <p:to>
                                        <p:strVal val="visible"/>
                                      </p:to>
                                    </p:set>
                                    <p:animEffect transition="in" filter="fade">
                                      <p:cBhvr>
                                        <p:cTn id="12" dur="500"/>
                                        <p:tgtEl>
                                          <p:spTgt spid="451610"/>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1611"/>
                                        </p:tgtEl>
                                        <p:attrNameLst>
                                          <p:attrName>style.visibility</p:attrName>
                                        </p:attrNameLst>
                                      </p:cBhvr>
                                      <p:to>
                                        <p:strVal val="visible"/>
                                      </p:to>
                                    </p:set>
                                    <p:animEffect transition="in" filter="fade">
                                      <p:cBhvr>
                                        <p:cTn id="17" dur="500"/>
                                        <p:tgtEl>
                                          <p:spTgt spid="451611"/>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451612"/>
                                        </p:tgtEl>
                                        <p:attrNameLst>
                                          <p:attrName>style.visibility</p:attrName>
                                        </p:attrNameLst>
                                      </p:cBhvr>
                                      <p:to>
                                        <p:strVal val="visible"/>
                                      </p:to>
                                    </p:set>
                                    <p:animEffect transition="in" filter="fade">
                                      <p:cBhvr>
                                        <p:cTn id="22" dur="500"/>
                                        <p:tgtEl>
                                          <p:spTgt spid="451612"/>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451613"/>
                                        </p:tgtEl>
                                        <p:attrNameLst>
                                          <p:attrName>style.visibility</p:attrName>
                                        </p:attrNameLst>
                                      </p:cBhvr>
                                      <p:to>
                                        <p:strVal val="visible"/>
                                      </p:to>
                                    </p:set>
                                    <p:animEffect transition="in" filter="fade">
                                      <p:cBhvr>
                                        <p:cTn id="27" dur="500"/>
                                        <p:tgtEl>
                                          <p:spTgt spid="4516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3635" name="Rectangle 3"/>
          <p:cNvSpPr>
            <a:spLocks noChangeArrowheads="1"/>
          </p:cNvSpPr>
          <p:nvPr/>
        </p:nvSpPr>
        <p:spPr bwMode="auto">
          <a:xfrm>
            <a:off x="457200" y="3429000"/>
            <a:ext cx="3810000" cy="9144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We cannot get more value from our resources.</a:t>
            </a:r>
          </a:p>
        </p:txBody>
      </p:sp>
      <p:sp>
        <p:nvSpPr>
          <p:cNvPr id="453636" name="Rectangle 4"/>
          <p:cNvSpPr>
            <a:spLocks noChangeArrowheads="1"/>
          </p:cNvSpPr>
          <p:nvPr/>
        </p:nvSpPr>
        <p:spPr bwMode="auto">
          <a:xfrm>
            <a:off x="457200" y="4419600"/>
            <a:ext cx="3810000" cy="18288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On the </a:t>
            </a:r>
            <a:r>
              <a:rPr lang="en-US" sz="2400" i="1" dirty="0"/>
              <a:t>PPF</a:t>
            </a:r>
            <a:r>
              <a:rPr lang="en-US" sz="2400" dirty="0"/>
              <a:t> at point </a:t>
            </a:r>
            <a:r>
              <a:rPr lang="en-US" sz="2400" i="1" dirty="0"/>
              <a:t>B</a:t>
            </a:r>
            <a:r>
              <a:rPr lang="en-US" sz="2400" dirty="0"/>
              <a:t>, we are producing the efficient quantities of cola and pizzas.</a:t>
            </a:r>
          </a:p>
        </p:txBody>
      </p:sp>
      <p:sp>
        <p:nvSpPr>
          <p:cNvPr id="453637" name="Rectangle 5"/>
          <p:cNvSpPr>
            <a:spLocks noChangeArrowheads="1"/>
          </p:cNvSpPr>
          <p:nvPr/>
        </p:nvSpPr>
        <p:spPr bwMode="auto">
          <a:xfrm>
            <a:off x="457200" y="1752600"/>
            <a:ext cx="3657600" cy="1447800"/>
          </a:xfrm>
          <a:prstGeom prst="rect">
            <a:avLst/>
          </a:prstGeom>
          <a:noFill/>
          <a:ln w="9525">
            <a:noFill/>
            <a:miter lim="800000"/>
            <a:headEnd/>
            <a:tailEnd/>
          </a:ln>
          <a:effectLst/>
        </p:spPr>
        <p:txBody>
          <a:bodyPr/>
          <a:lstStyle/>
          <a:p>
            <a:pPr marL="114300" lvl="1">
              <a:lnSpc>
                <a:spcPct val="90000"/>
              </a:lnSpc>
              <a:spcBef>
                <a:spcPct val="20000"/>
              </a:spcBef>
              <a:spcAft>
                <a:spcPct val="50000"/>
              </a:spcAft>
              <a:buClr>
                <a:srgbClr val="FF0000"/>
              </a:buClr>
              <a:buFont typeface="Wingdings" pitchFamily="2" charset="2"/>
              <a:buNone/>
            </a:pPr>
            <a:r>
              <a:rPr lang="en-US" sz="2400" dirty="0"/>
              <a:t>If we produce exactly 2.5 million pizzas, marginal cost equals marginal benefit.</a:t>
            </a:r>
          </a:p>
        </p:txBody>
      </p:sp>
      <p:sp>
        <p:nvSpPr>
          <p:cNvPr id="453653" name="Rectangle 21"/>
          <p:cNvSpPr>
            <a:spLocks noGrp="1" noChangeArrowheads="1"/>
          </p:cNvSpPr>
          <p:nvPr>
            <p:ph type="title"/>
          </p:nvPr>
        </p:nvSpPr>
        <p:spPr>
          <a:xfrm>
            <a:off x="990600" y="274638"/>
            <a:ext cx="7680325" cy="1143000"/>
          </a:xfrm>
          <a:noFill/>
          <a:ln/>
        </p:spPr>
        <p:txBody>
          <a:bodyPr/>
          <a:lstStyle/>
          <a:p>
            <a:r>
              <a:rPr lang="en-US" dirty="0"/>
              <a:t>Using Resources Efficiently </a:t>
            </a:r>
          </a:p>
        </p:txBody>
      </p:sp>
      <p:pic>
        <p:nvPicPr>
          <p:cNvPr id="453654" name="Picture 22"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53655" name="Picture 23" descr="Fig02"/>
          <p:cNvPicPr>
            <a:picLocks noChangeAspect="1" noChangeArrowheads="1"/>
          </p:cNvPicPr>
          <p:nvPr/>
        </p:nvPicPr>
        <p:blipFill>
          <a:blip r:embed="rId4" cstate="print"/>
          <a:srcRect/>
          <a:stretch>
            <a:fillRect/>
          </a:stretch>
        </p:blipFill>
        <p:spPr bwMode="auto">
          <a:xfrm>
            <a:off x="4416425" y="2089150"/>
            <a:ext cx="4360863" cy="4140200"/>
          </a:xfrm>
          <a:prstGeom prst="rect">
            <a:avLst/>
          </a:prstGeom>
          <a:noFill/>
        </p:spPr>
      </p:pic>
      <p:pic>
        <p:nvPicPr>
          <p:cNvPr id="453656" name="Picture 24"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53657" name="Picture 25" descr="Fig02"/>
          <p:cNvPicPr>
            <a:picLocks noChangeAspect="1" noChangeArrowheads="1"/>
          </p:cNvPicPr>
          <p:nvPr/>
        </p:nvPicPr>
        <p:blipFill>
          <a:blip r:embed="rId6" cstate="print"/>
          <a:srcRect/>
          <a:stretch>
            <a:fillRect/>
          </a:stretch>
        </p:blipFill>
        <p:spPr bwMode="auto">
          <a:xfrm>
            <a:off x="4419600" y="2089150"/>
            <a:ext cx="4352925" cy="4140200"/>
          </a:xfrm>
          <a:prstGeom prst="rect">
            <a:avLst/>
          </a:prstGeom>
          <a:noFill/>
        </p:spPr>
      </p:pic>
      <p:pic>
        <p:nvPicPr>
          <p:cNvPr id="453658" name="Picture 26"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53659" name="Picture 27" descr="Fig02"/>
          <p:cNvPicPr>
            <a:picLocks noChangeAspect="1" noChangeArrowheads="1"/>
          </p:cNvPicPr>
          <p:nvPr/>
        </p:nvPicPr>
        <p:blipFill>
          <a:blip r:embed="rId7" cstate="print"/>
          <a:srcRect/>
          <a:stretch>
            <a:fillRect/>
          </a:stretch>
        </p:blipFill>
        <p:spPr bwMode="auto">
          <a:xfrm>
            <a:off x="4416425" y="2089150"/>
            <a:ext cx="4360863" cy="4140200"/>
          </a:xfrm>
          <a:prstGeom prst="rect">
            <a:avLst/>
          </a:prstGeom>
          <a:noFill/>
        </p:spPr>
      </p:pic>
      <p:pic>
        <p:nvPicPr>
          <p:cNvPr id="453660" name="Picture 28" descr="Fig02"/>
          <p:cNvPicPr>
            <a:picLocks noChangeAspect="1" noChangeArrowheads="1"/>
          </p:cNvPicPr>
          <p:nvPr/>
        </p:nvPicPr>
        <p:blipFill>
          <a:blip r:embed="rId8" cstate="print"/>
          <a:srcRect/>
          <a:stretch>
            <a:fillRect/>
          </a:stretch>
        </p:blipFill>
        <p:spPr bwMode="auto">
          <a:xfrm>
            <a:off x="4416425" y="2089150"/>
            <a:ext cx="4360863" cy="4140200"/>
          </a:xfrm>
          <a:prstGeom prst="rect">
            <a:avLst/>
          </a:prstGeom>
          <a:noFill/>
        </p:spPr>
      </p:pic>
      <p:pic>
        <p:nvPicPr>
          <p:cNvPr id="453661" name="Picture 29"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53662" name="Picture 30" descr="Fig02"/>
          <p:cNvPicPr>
            <a:picLocks noChangeAspect="1" noChangeArrowheads="1"/>
          </p:cNvPicPr>
          <p:nvPr/>
        </p:nvPicPr>
        <p:blipFill>
          <a:blip r:embed="rId9" cstate="print"/>
          <a:srcRect/>
          <a:stretch>
            <a:fillRect/>
          </a:stretch>
        </p:blipFill>
        <p:spPr bwMode="auto">
          <a:xfrm>
            <a:off x="4419600" y="2089150"/>
            <a:ext cx="4352925" cy="4140200"/>
          </a:xfrm>
          <a:prstGeom prst="rect">
            <a:avLst/>
          </a:prstGeom>
          <a:noFill/>
        </p:spPr>
      </p:pic>
      <p:pic>
        <p:nvPicPr>
          <p:cNvPr id="453663" name="Picture 31" descr="Fig02"/>
          <p:cNvPicPr>
            <a:picLocks noChangeAspect="1" noChangeArrowheads="1"/>
          </p:cNvPicPr>
          <p:nvPr/>
        </p:nvPicPr>
        <p:blipFill>
          <a:blip r:embed="rId10" cstate="print"/>
          <a:srcRect/>
          <a:stretch>
            <a:fillRect/>
          </a:stretch>
        </p:blipFill>
        <p:spPr bwMode="auto">
          <a:xfrm>
            <a:off x="4419600" y="2089150"/>
            <a:ext cx="4352925" cy="4140200"/>
          </a:xfrm>
          <a:prstGeom prst="rect">
            <a:avLst/>
          </a:prstGeom>
          <a:noFill/>
        </p:spPr>
      </p:pic>
      <p:pic>
        <p:nvPicPr>
          <p:cNvPr id="453664" name="Picture 32" descr="Fig02"/>
          <p:cNvPicPr>
            <a:picLocks noChangeAspect="1" noChangeArrowheads="1"/>
          </p:cNvPicPr>
          <p:nvPr/>
        </p:nvPicPr>
        <p:blipFill>
          <a:blip r:embed="rId3" cstate="print"/>
          <a:srcRect/>
          <a:stretch>
            <a:fillRect/>
          </a:stretch>
        </p:blipFill>
        <p:spPr bwMode="auto">
          <a:xfrm>
            <a:off x="4416425" y="2089150"/>
            <a:ext cx="4360863" cy="4140200"/>
          </a:xfrm>
          <a:prstGeom prst="rect">
            <a:avLst/>
          </a:prstGeom>
          <a:noFill/>
        </p:spPr>
      </p:pic>
      <p:pic>
        <p:nvPicPr>
          <p:cNvPr id="453665" name="Picture 33" descr="Fig02"/>
          <p:cNvPicPr>
            <a:picLocks noChangeAspect="1" noChangeArrowheads="1"/>
          </p:cNvPicPr>
          <p:nvPr/>
        </p:nvPicPr>
        <p:blipFill>
          <a:blip r:embed="rId11" cstate="print"/>
          <a:srcRect/>
          <a:stretch>
            <a:fillRect/>
          </a:stretch>
        </p:blipFill>
        <p:spPr bwMode="auto">
          <a:xfrm>
            <a:off x="4416425" y="2089150"/>
            <a:ext cx="4360863" cy="4140200"/>
          </a:xfrm>
          <a:prstGeom prst="rect">
            <a:avLst/>
          </a:prstGeom>
          <a:noFill/>
        </p:spPr>
      </p:pic>
      <p:pic>
        <p:nvPicPr>
          <p:cNvPr id="453666" name="Picture 34" descr="Fig02"/>
          <p:cNvPicPr>
            <a:picLocks noChangeAspect="1" noChangeArrowheads="1"/>
          </p:cNvPicPr>
          <p:nvPr/>
        </p:nvPicPr>
        <p:blipFill>
          <a:blip r:embed="rId12" cstate="print"/>
          <a:srcRect/>
          <a:stretch>
            <a:fillRect/>
          </a:stretch>
        </p:blipFill>
        <p:spPr bwMode="auto">
          <a:xfrm>
            <a:off x="4416425" y="2089150"/>
            <a:ext cx="4360863" cy="4140200"/>
          </a:xfrm>
          <a:prstGeom prst="rect">
            <a:avLst/>
          </a:prstGeom>
          <a:noFill/>
        </p:spPr>
      </p:pic>
      <p:pic>
        <p:nvPicPr>
          <p:cNvPr id="453667" name="Picture 35" descr="Fig02"/>
          <p:cNvPicPr>
            <a:picLocks noChangeAspect="1" noChangeArrowheads="1"/>
          </p:cNvPicPr>
          <p:nvPr/>
        </p:nvPicPr>
        <p:blipFill>
          <a:blip r:embed="rId5" cstate="print"/>
          <a:srcRect/>
          <a:stretch>
            <a:fillRect/>
          </a:stretch>
        </p:blipFill>
        <p:spPr bwMode="auto">
          <a:xfrm>
            <a:off x="4419600" y="2089150"/>
            <a:ext cx="4352925" cy="4140200"/>
          </a:xfrm>
          <a:prstGeom prst="rect">
            <a:avLst/>
          </a:prstGeom>
          <a:noFill/>
        </p:spPr>
      </p:pic>
      <p:pic>
        <p:nvPicPr>
          <p:cNvPr id="453668" name="Picture 36" descr="Fig02"/>
          <p:cNvPicPr>
            <a:picLocks noChangeAspect="1" noChangeArrowheads="1"/>
          </p:cNvPicPr>
          <p:nvPr/>
        </p:nvPicPr>
        <p:blipFill>
          <a:blip r:embed="rId13" cstate="print"/>
          <a:srcRect/>
          <a:stretch>
            <a:fillRect/>
          </a:stretch>
        </p:blipFill>
        <p:spPr bwMode="auto">
          <a:xfrm>
            <a:off x="4419600" y="2089150"/>
            <a:ext cx="4352925" cy="4140200"/>
          </a:xfrm>
          <a:prstGeom prst="rect">
            <a:avLst/>
          </a:prstGeom>
          <a:noFill/>
        </p:spPr>
      </p:pic>
      <p:pic>
        <p:nvPicPr>
          <p:cNvPr id="453669" name="Picture 37" descr="Fig02"/>
          <p:cNvPicPr>
            <a:picLocks noChangeAspect="1" noChangeArrowheads="1"/>
          </p:cNvPicPr>
          <p:nvPr/>
        </p:nvPicPr>
        <p:blipFill>
          <a:blip r:embed="rId14" cstate="print"/>
          <a:srcRect/>
          <a:stretch>
            <a:fillRect/>
          </a:stretch>
        </p:blipFill>
        <p:spPr bwMode="auto">
          <a:xfrm>
            <a:off x="4419600" y="2089150"/>
            <a:ext cx="4352925" cy="4140200"/>
          </a:xfrm>
          <a:prstGeom prst="rect">
            <a:avLst/>
          </a:prstGeom>
          <a:noFill/>
        </p:spPr>
      </p:pic>
      <p:pic>
        <p:nvPicPr>
          <p:cNvPr id="453670" name="Picture 38" descr="Fig02"/>
          <p:cNvPicPr>
            <a:picLocks noChangeAspect="1" noChangeArrowheads="1"/>
          </p:cNvPicPr>
          <p:nvPr/>
        </p:nvPicPr>
        <p:blipFill>
          <a:blip r:embed="rId4" cstate="print"/>
          <a:srcRect/>
          <a:stretch>
            <a:fillRect/>
          </a:stretch>
        </p:blipFill>
        <p:spPr bwMode="auto">
          <a:xfrm>
            <a:off x="4416425" y="2089150"/>
            <a:ext cx="4360863" cy="4140200"/>
          </a:xfrm>
          <a:prstGeom prst="rect">
            <a:avLst/>
          </a:prstGeom>
          <a:noFill/>
        </p:spPr>
      </p:pic>
      <p:pic>
        <p:nvPicPr>
          <p:cNvPr id="453671" name="Picture 39" descr="Fig02"/>
          <p:cNvPicPr>
            <a:picLocks noChangeAspect="1" noChangeArrowheads="1"/>
          </p:cNvPicPr>
          <p:nvPr/>
        </p:nvPicPr>
        <p:blipFill>
          <a:blip r:embed="rId6" cstate="print"/>
          <a:srcRect/>
          <a:stretch>
            <a:fillRect/>
          </a:stretch>
        </p:blipFill>
        <p:spPr bwMode="auto">
          <a:xfrm>
            <a:off x="4419600" y="2089150"/>
            <a:ext cx="4352925" cy="414020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53635"/>
                                        </p:tgtEl>
                                        <p:attrNameLst>
                                          <p:attrName>style.visibility</p:attrName>
                                        </p:attrNameLst>
                                      </p:cBhvr>
                                      <p:to>
                                        <p:strVal val="visible"/>
                                      </p:to>
                                    </p:set>
                                    <p:animEffect transition="in" filter="wipe(left)">
                                      <p:cBhvr>
                                        <p:cTn id="7" dur="500"/>
                                        <p:tgtEl>
                                          <p:spTgt spid="45363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53636"/>
                                        </p:tgtEl>
                                        <p:attrNameLst>
                                          <p:attrName>style.visibility</p:attrName>
                                        </p:attrNameLst>
                                      </p:cBhvr>
                                      <p:to>
                                        <p:strVal val="visible"/>
                                      </p:to>
                                    </p:set>
                                    <p:animEffect transition="in" filter="wipe(left)">
                                      <p:cBhvr>
                                        <p:cTn id="12" dur="500"/>
                                        <p:tgtEl>
                                          <p:spTgt spid="453636"/>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453671"/>
                                        </p:tgtEl>
                                        <p:attrNameLst>
                                          <p:attrName>style.visibility</p:attrName>
                                        </p:attrNameLst>
                                      </p:cBhvr>
                                      <p:to>
                                        <p:strVal val="visible"/>
                                      </p:to>
                                    </p:set>
                                    <p:animEffect transition="in" filter="fade">
                                      <p:cBhvr>
                                        <p:cTn id="17" dur="500"/>
                                        <p:tgtEl>
                                          <p:spTgt spid="4536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3635" grpId="0" autoUpdateAnimBg="0"/>
      <p:bldP spid="453636" grpId="0" autoUpdateAnimBg="0"/>
    </p:bldLst>
  </p:timing>
</p:sld>
</file>

<file path=ppt/slides/slide3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55696" name="Picture 16"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55697" name="Picture 17" descr="Fig02"/>
          <p:cNvPicPr>
            <a:picLocks noChangeAspect="1" noChangeArrowheads="1"/>
          </p:cNvPicPr>
          <p:nvPr/>
        </p:nvPicPr>
        <p:blipFill>
          <a:blip r:embed="rId4" cstate="print"/>
          <a:srcRect/>
          <a:stretch>
            <a:fillRect/>
          </a:stretch>
        </p:blipFill>
        <p:spPr bwMode="auto">
          <a:xfrm>
            <a:off x="1933575" y="923925"/>
            <a:ext cx="5276850" cy="5010150"/>
          </a:xfrm>
          <a:prstGeom prst="rect">
            <a:avLst/>
          </a:prstGeom>
          <a:noFill/>
        </p:spPr>
      </p:pic>
      <p:pic>
        <p:nvPicPr>
          <p:cNvPr id="455698" name="Picture 18"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55699" name="Picture 19" descr="Fig02"/>
          <p:cNvPicPr>
            <a:picLocks noChangeAspect="1" noChangeArrowheads="1"/>
          </p:cNvPicPr>
          <p:nvPr/>
        </p:nvPicPr>
        <p:blipFill>
          <a:blip r:embed="rId6" cstate="print"/>
          <a:srcRect/>
          <a:stretch>
            <a:fillRect/>
          </a:stretch>
        </p:blipFill>
        <p:spPr bwMode="auto">
          <a:xfrm>
            <a:off x="1938338" y="923925"/>
            <a:ext cx="5267325" cy="5010150"/>
          </a:xfrm>
          <a:prstGeom prst="rect">
            <a:avLst/>
          </a:prstGeom>
          <a:noFill/>
        </p:spPr>
      </p:pic>
      <p:pic>
        <p:nvPicPr>
          <p:cNvPr id="455700" name="Picture 20"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55701" name="Picture 21" descr="Fig02"/>
          <p:cNvPicPr>
            <a:picLocks noChangeAspect="1" noChangeArrowheads="1"/>
          </p:cNvPicPr>
          <p:nvPr/>
        </p:nvPicPr>
        <p:blipFill>
          <a:blip r:embed="rId7" cstate="print"/>
          <a:srcRect/>
          <a:stretch>
            <a:fillRect/>
          </a:stretch>
        </p:blipFill>
        <p:spPr bwMode="auto">
          <a:xfrm>
            <a:off x="1933575" y="923925"/>
            <a:ext cx="5276850" cy="5010150"/>
          </a:xfrm>
          <a:prstGeom prst="rect">
            <a:avLst/>
          </a:prstGeom>
          <a:noFill/>
        </p:spPr>
      </p:pic>
      <p:pic>
        <p:nvPicPr>
          <p:cNvPr id="455702" name="Picture 22" descr="Fig02"/>
          <p:cNvPicPr>
            <a:picLocks noChangeAspect="1" noChangeArrowheads="1"/>
          </p:cNvPicPr>
          <p:nvPr/>
        </p:nvPicPr>
        <p:blipFill>
          <a:blip r:embed="rId8" cstate="print"/>
          <a:srcRect/>
          <a:stretch>
            <a:fillRect/>
          </a:stretch>
        </p:blipFill>
        <p:spPr bwMode="auto">
          <a:xfrm>
            <a:off x="1933575" y="923925"/>
            <a:ext cx="5276850" cy="5010150"/>
          </a:xfrm>
          <a:prstGeom prst="rect">
            <a:avLst/>
          </a:prstGeom>
          <a:noFill/>
        </p:spPr>
      </p:pic>
      <p:pic>
        <p:nvPicPr>
          <p:cNvPr id="455703" name="Picture 23"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55704" name="Picture 24" descr="Fig02"/>
          <p:cNvPicPr>
            <a:picLocks noChangeAspect="1" noChangeArrowheads="1"/>
          </p:cNvPicPr>
          <p:nvPr/>
        </p:nvPicPr>
        <p:blipFill>
          <a:blip r:embed="rId9" cstate="print"/>
          <a:srcRect/>
          <a:stretch>
            <a:fillRect/>
          </a:stretch>
        </p:blipFill>
        <p:spPr bwMode="auto">
          <a:xfrm>
            <a:off x="1938338" y="923925"/>
            <a:ext cx="5267325" cy="5010150"/>
          </a:xfrm>
          <a:prstGeom prst="rect">
            <a:avLst/>
          </a:prstGeom>
          <a:noFill/>
        </p:spPr>
      </p:pic>
      <p:pic>
        <p:nvPicPr>
          <p:cNvPr id="455705" name="Picture 25" descr="Fig02"/>
          <p:cNvPicPr>
            <a:picLocks noChangeAspect="1" noChangeArrowheads="1"/>
          </p:cNvPicPr>
          <p:nvPr/>
        </p:nvPicPr>
        <p:blipFill>
          <a:blip r:embed="rId10" cstate="print"/>
          <a:srcRect/>
          <a:stretch>
            <a:fillRect/>
          </a:stretch>
        </p:blipFill>
        <p:spPr bwMode="auto">
          <a:xfrm>
            <a:off x="1938338" y="923925"/>
            <a:ext cx="5267325" cy="5010150"/>
          </a:xfrm>
          <a:prstGeom prst="rect">
            <a:avLst/>
          </a:prstGeom>
          <a:noFill/>
        </p:spPr>
      </p:pic>
      <p:pic>
        <p:nvPicPr>
          <p:cNvPr id="455706" name="Picture 26" descr="Fig02"/>
          <p:cNvPicPr>
            <a:picLocks noChangeAspect="1" noChangeArrowheads="1"/>
          </p:cNvPicPr>
          <p:nvPr/>
        </p:nvPicPr>
        <p:blipFill>
          <a:blip r:embed="rId3" cstate="print"/>
          <a:srcRect/>
          <a:stretch>
            <a:fillRect/>
          </a:stretch>
        </p:blipFill>
        <p:spPr bwMode="auto">
          <a:xfrm>
            <a:off x="1933575" y="923925"/>
            <a:ext cx="5276850" cy="5010150"/>
          </a:xfrm>
          <a:prstGeom prst="rect">
            <a:avLst/>
          </a:prstGeom>
          <a:noFill/>
        </p:spPr>
      </p:pic>
      <p:pic>
        <p:nvPicPr>
          <p:cNvPr id="455707" name="Picture 27" descr="Fig02"/>
          <p:cNvPicPr>
            <a:picLocks noChangeAspect="1" noChangeArrowheads="1"/>
          </p:cNvPicPr>
          <p:nvPr/>
        </p:nvPicPr>
        <p:blipFill>
          <a:blip r:embed="rId11" cstate="print"/>
          <a:srcRect/>
          <a:stretch>
            <a:fillRect/>
          </a:stretch>
        </p:blipFill>
        <p:spPr bwMode="auto">
          <a:xfrm>
            <a:off x="1933575" y="923925"/>
            <a:ext cx="5276850" cy="5010150"/>
          </a:xfrm>
          <a:prstGeom prst="rect">
            <a:avLst/>
          </a:prstGeom>
          <a:noFill/>
        </p:spPr>
      </p:pic>
      <p:pic>
        <p:nvPicPr>
          <p:cNvPr id="455708" name="Picture 28" descr="Fig02"/>
          <p:cNvPicPr>
            <a:picLocks noChangeAspect="1" noChangeArrowheads="1"/>
          </p:cNvPicPr>
          <p:nvPr/>
        </p:nvPicPr>
        <p:blipFill>
          <a:blip r:embed="rId12" cstate="print"/>
          <a:srcRect/>
          <a:stretch>
            <a:fillRect/>
          </a:stretch>
        </p:blipFill>
        <p:spPr bwMode="auto">
          <a:xfrm>
            <a:off x="1933575" y="923925"/>
            <a:ext cx="5276850" cy="5010150"/>
          </a:xfrm>
          <a:prstGeom prst="rect">
            <a:avLst/>
          </a:prstGeom>
          <a:noFill/>
        </p:spPr>
      </p:pic>
      <p:pic>
        <p:nvPicPr>
          <p:cNvPr id="455709" name="Picture 29" descr="Fig02"/>
          <p:cNvPicPr>
            <a:picLocks noChangeAspect="1" noChangeArrowheads="1"/>
          </p:cNvPicPr>
          <p:nvPr/>
        </p:nvPicPr>
        <p:blipFill>
          <a:blip r:embed="rId5" cstate="print"/>
          <a:srcRect/>
          <a:stretch>
            <a:fillRect/>
          </a:stretch>
        </p:blipFill>
        <p:spPr bwMode="auto">
          <a:xfrm>
            <a:off x="1938338" y="923925"/>
            <a:ext cx="5267325" cy="5010150"/>
          </a:xfrm>
          <a:prstGeom prst="rect">
            <a:avLst/>
          </a:prstGeom>
          <a:noFill/>
        </p:spPr>
      </p:pic>
      <p:pic>
        <p:nvPicPr>
          <p:cNvPr id="455710" name="Picture 30" descr="Fig02"/>
          <p:cNvPicPr>
            <a:picLocks noChangeAspect="1" noChangeArrowheads="1"/>
          </p:cNvPicPr>
          <p:nvPr/>
        </p:nvPicPr>
        <p:blipFill>
          <a:blip r:embed="rId13" cstate="print"/>
          <a:srcRect/>
          <a:stretch>
            <a:fillRect/>
          </a:stretch>
        </p:blipFill>
        <p:spPr bwMode="auto">
          <a:xfrm>
            <a:off x="1938338" y="923925"/>
            <a:ext cx="5267325" cy="5010150"/>
          </a:xfrm>
          <a:prstGeom prst="rect">
            <a:avLst/>
          </a:prstGeom>
          <a:noFill/>
        </p:spPr>
      </p:pic>
      <p:pic>
        <p:nvPicPr>
          <p:cNvPr id="455711" name="Picture 31" descr="Fig02"/>
          <p:cNvPicPr>
            <a:picLocks noChangeAspect="1" noChangeArrowheads="1"/>
          </p:cNvPicPr>
          <p:nvPr/>
        </p:nvPicPr>
        <p:blipFill>
          <a:blip r:embed="rId14" cstate="print"/>
          <a:srcRect/>
          <a:stretch>
            <a:fillRect/>
          </a:stretch>
        </p:blipFill>
        <p:spPr bwMode="auto">
          <a:xfrm>
            <a:off x="1938338" y="923925"/>
            <a:ext cx="5267325" cy="5010150"/>
          </a:xfrm>
          <a:prstGeom prst="rect">
            <a:avLst/>
          </a:prstGeom>
          <a:noFill/>
        </p:spPr>
      </p:pic>
      <p:pic>
        <p:nvPicPr>
          <p:cNvPr id="455712" name="Picture 32" descr="Fig02"/>
          <p:cNvPicPr>
            <a:picLocks noChangeAspect="1" noChangeArrowheads="1"/>
          </p:cNvPicPr>
          <p:nvPr/>
        </p:nvPicPr>
        <p:blipFill>
          <a:blip r:embed="rId4" cstate="print"/>
          <a:srcRect/>
          <a:stretch>
            <a:fillRect/>
          </a:stretch>
        </p:blipFill>
        <p:spPr bwMode="auto">
          <a:xfrm>
            <a:off x="1933575" y="923925"/>
            <a:ext cx="5276850" cy="5010150"/>
          </a:xfrm>
          <a:prstGeom prst="rect">
            <a:avLst/>
          </a:prstGeom>
          <a:noFill/>
        </p:spPr>
      </p:pic>
      <p:pic>
        <p:nvPicPr>
          <p:cNvPr id="455713" name="Picture 33" descr="Fig02"/>
          <p:cNvPicPr>
            <a:picLocks noChangeAspect="1" noChangeArrowheads="1"/>
          </p:cNvPicPr>
          <p:nvPr/>
        </p:nvPicPr>
        <p:blipFill>
          <a:blip r:embed="rId6" cstate="print"/>
          <a:srcRect/>
          <a:stretch>
            <a:fillRect/>
          </a:stretch>
        </p:blipFill>
        <p:spPr bwMode="auto">
          <a:xfrm>
            <a:off x="1938338" y="923925"/>
            <a:ext cx="5267325" cy="50101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55713"/>
                                        </p:tgtEl>
                                        <p:attrNameLst>
                                          <p:attrName>style.visibility</p:attrName>
                                        </p:attrNameLst>
                                      </p:cBhvr>
                                      <p:to>
                                        <p:strVal val="visible"/>
                                      </p:to>
                                    </p:set>
                                    <p:animEffect transition="in" filter="fade">
                                      <p:cBhvr>
                                        <p:cTn id="7" dur="500"/>
                                        <p:tgtEl>
                                          <p:spTgt spid="4557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7587" name="Rectangle 3"/>
          <p:cNvSpPr>
            <a:spLocks noGrp="1" noChangeArrowheads="1"/>
          </p:cNvSpPr>
          <p:nvPr>
            <p:ph type="body" idx="1"/>
          </p:nvPr>
        </p:nvSpPr>
        <p:spPr>
          <a:xfrm>
            <a:off x="457200" y="1752600"/>
            <a:ext cx="8229600" cy="4525963"/>
          </a:xfrm>
        </p:spPr>
        <p:txBody>
          <a:bodyPr/>
          <a:lstStyle/>
          <a:p>
            <a:pPr lvl="1"/>
            <a:r>
              <a:rPr lang="en-US" dirty="0"/>
              <a:t>The expansion of production possibilities—and increase in the standard of living—is called </a:t>
            </a:r>
            <a:r>
              <a:rPr lang="en-US" b="1" dirty="0">
                <a:solidFill>
                  <a:srgbClr val="FF0000"/>
                </a:solidFill>
              </a:rPr>
              <a:t>economic growth</a:t>
            </a:r>
            <a:r>
              <a:rPr lang="en-US" dirty="0"/>
              <a:t>.</a:t>
            </a:r>
          </a:p>
          <a:p>
            <a:pPr lvl="1"/>
            <a:r>
              <a:rPr lang="en-US" dirty="0"/>
              <a:t>Two key factors influence economic growth:</a:t>
            </a:r>
          </a:p>
          <a:p>
            <a:pPr lvl="1">
              <a:buClr>
                <a:schemeClr val="tx1"/>
              </a:buClr>
              <a:buSzPct val="75000"/>
              <a:buFont typeface="Webdings" pitchFamily="18" charset="2"/>
              <a:buChar char="&lt;"/>
            </a:pPr>
            <a:r>
              <a:rPr lang="en-US" dirty="0"/>
              <a:t> Technological change</a:t>
            </a:r>
          </a:p>
          <a:p>
            <a:pPr lvl="1">
              <a:buClr>
                <a:schemeClr val="tx1"/>
              </a:buClr>
              <a:buSzPct val="75000"/>
              <a:buFont typeface="Webdings" pitchFamily="18" charset="2"/>
              <a:buChar char="&lt;"/>
            </a:pPr>
            <a:r>
              <a:rPr lang="en-US" dirty="0"/>
              <a:t> Capital accumulation</a:t>
            </a:r>
          </a:p>
          <a:p>
            <a:pPr lvl="1"/>
            <a:r>
              <a:rPr lang="en-US" b="1" dirty="0">
                <a:solidFill>
                  <a:srgbClr val="FF0000"/>
                </a:solidFill>
              </a:rPr>
              <a:t>Technological change</a:t>
            </a:r>
            <a:r>
              <a:rPr lang="en-US" dirty="0"/>
              <a:t> is the development of new goods and of better ways of producing goods and services.</a:t>
            </a:r>
          </a:p>
          <a:p>
            <a:pPr lvl="1"/>
            <a:r>
              <a:rPr lang="en-US" b="1" dirty="0">
                <a:solidFill>
                  <a:srgbClr val="FF0000"/>
                </a:solidFill>
              </a:rPr>
              <a:t>Capital accumulation</a:t>
            </a:r>
            <a:r>
              <a:rPr lang="en-US" dirty="0"/>
              <a:t> is the growth of capital resources, which includes </a:t>
            </a:r>
            <a:r>
              <a:rPr lang="en-US" i="1" dirty="0"/>
              <a:t>human capital</a:t>
            </a:r>
            <a:r>
              <a:rPr lang="en-US" dirty="0"/>
              <a:t>.</a:t>
            </a:r>
          </a:p>
        </p:txBody>
      </p:sp>
      <p:sp>
        <p:nvSpPr>
          <p:cNvPr id="67590" name="Rectangle 6"/>
          <p:cNvSpPr>
            <a:spLocks noGrp="1" noChangeArrowheads="1"/>
          </p:cNvSpPr>
          <p:nvPr>
            <p:ph type="title"/>
          </p:nvPr>
        </p:nvSpPr>
        <p:spPr>
          <a:xfrm>
            <a:off x="990600" y="274638"/>
            <a:ext cx="7680325" cy="1143000"/>
          </a:xfrm>
          <a:noFill/>
          <a:ln/>
        </p:spPr>
        <p:txBody>
          <a:bodyPr/>
          <a:lstStyle/>
          <a:p>
            <a:r>
              <a:rPr lang="en-US" dirty="0"/>
              <a:t>Economic Growth </a:t>
            </a:r>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7587">
                                            <p:txEl>
                                              <p:pRg st="0" end="0"/>
                                            </p:txEl>
                                          </p:spTgt>
                                        </p:tgtEl>
                                        <p:attrNameLst>
                                          <p:attrName>style.visibility</p:attrName>
                                        </p:attrNameLst>
                                      </p:cBhvr>
                                      <p:to>
                                        <p:strVal val="visible"/>
                                      </p:to>
                                    </p:set>
                                    <p:animEffect transition="in" filter="wipe(left)">
                                      <p:cBhvr>
                                        <p:cTn id="7" dur="1000"/>
                                        <p:tgtEl>
                                          <p:spTgt spid="6758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7587">
                                            <p:txEl>
                                              <p:pRg st="1" end="1"/>
                                            </p:txEl>
                                          </p:spTgt>
                                        </p:tgtEl>
                                        <p:attrNameLst>
                                          <p:attrName>style.visibility</p:attrName>
                                        </p:attrNameLst>
                                      </p:cBhvr>
                                      <p:to>
                                        <p:strVal val="visible"/>
                                      </p:to>
                                    </p:set>
                                    <p:animEffect transition="in" filter="wipe(left)">
                                      <p:cBhvr>
                                        <p:cTn id="12" dur="1000"/>
                                        <p:tgtEl>
                                          <p:spTgt spid="6758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7587">
                                            <p:txEl>
                                              <p:pRg st="2" end="2"/>
                                            </p:txEl>
                                          </p:spTgt>
                                        </p:tgtEl>
                                        <p:attrNameLst>
                                          <p:attrName>style.visibility</p:attrName>
                                        </p:attrNameLst>
                                      </p:cBhvr>
                                      <p:to>
                                        <p:strVal val="visible"/>
                                      </p:to>
                                    </p:set>
                                    <p:animEffect transition="in" filter="wipe(left)">
                                      <p:cBhvr>
                                        <p:cTn id="17" dur="1000"/>
                                        <p:tgtEl>
                                          <p:spTgt spid="67587">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7587">
                                            <p:txEl>
                                              <p:pRg st="3" end="3"/>
                                            </p:txEl>
                                          </p:spTgt>
                                        </p:tgtEl>
                                        <p:attrNameLst>
                                          <p:attrName>style.visibility</p:attrName>
                                        </p:attrNameLst>
                                      </p:cBhvr>
                                      <p:to>
                                        <p:strVal val="visible"/>
                                      </p:to>
                                    </p:set>
                                    <p:animEffect transition="in" filter="wipe(left)">
                                      <p:cBhvr>
                                        <p:cTn id="22" dur="1000"/>
                                        <p:tgtEl>
                                          <p:spTgt spid="67587">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67587">
                                            <p:txEl>
                                              <p:pRg st="4" end="4"/>
                                            </p:txEl>
                                          </p:spTgt>
                                        </p:tgtEl>
                                        <p:attrNameLst>
                                          <p:attrName>style.visibility</p:attrName>
                                        </p:attrNameLst>
                                      </p:cBhvr>
                                      <p:to>
                                        <p:strVal val="visible"/>
                                      </p:to>
                                    </p:set>
                                    <p:animEffect transition="in" filter="wipe(left)">
                                      <p:cBhvr>
                                        <p:cTn id="27" dur="1000"/>
                                        <p:tgtEl>
                                          <p:spTgt spid="67587">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67587">
                                            <p:txEl>
                                              <p:pRg st="5" end="5"/>
                                            </p:txEl>
                                          </p:spTgt>
                                        </p:tgtEl>
                                        <p:attrNameLst>
                                          <p:attrName>style.visibility</p:attrName>
                                        </p:attrNameLst>
                                      </p:cBhvr>
                                      <p:to>
                                        <p:strVal val="visible"/>
                                      </p:to>
                                    </p:set>
                                    <p:animEffect transition="in" filter="wipe(left)">
                                      <p:cBhvr>
                                        <p:cTn id="32" dur="1000"/>
                                        <p:tgtEl>
                                          <p:spTgt spid="6758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587" grpId="0" uiExpand="1" build="p" bldLvl="3"/>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457200" y="1447800"/>
            <a:ext cx="7467600" cy="4678363"/>
          </a:xfrm>
        </p:spPr>
        <p:txBody>
          <a:bodyPr/>
          <a:lstStyle/>
          <a:p>
            <a:pPr lvl="1"/>
            <a:r>
              <a:rPr lang="en-US" b="1" dirty="0">
                <a:solidFill>
                  <a:srgbClr val="600033"/>
                </a:solidFill>
              </a:rPr>
              <a:t>The Cost of Economic Growth</a:t>
            </a:r>
          </a:p>
          <a:p>
            <a:pPr lvl="1"/>
            <a:r>
              <a:rPr lang="en-US" dirty="0"/>
              <a:t>To use resources in research and development and to produce new capital, we must decrease our production of consumption goods and services.</a:t>
            </a:r>
          </a:p>
          <a:p>
            <a:pPr lvl="1"/>
            <a:r>
              <a:rPr lang="en-US" dirty="0"/>
              <a:t>So economic growth is not free.</a:t>
            </a:r>
          </a:p>
          <a:p>
            <a:pPr lvl="1"/>
            <a:r>
              <a:rPr lang="en-US" dirty="0"/>
              <a:t>The opportunity cost of economic growth is less current consumption.</a:t>
            </a:r>
          </a:p>
          <a:p>
            <a:pPr lvl="1"/>
            <a:endParaRPr lang="en-US" dirty="0"/>
          </a:p>
        </p:txBody>
      </p:sp>
      <p:sp>
        <p:nvSpPr>
          <p:cNvPr id="65541" name="Rectangle 5"/>
          <p:cNvSpPr>
            <a:spLocks noGrp="1" noChangeArrowheads="1"/>
          </p:cNvSpPr>
          <p:nvPr>
            <p:ph type="title"/>
          </p:nvPr>
        </p:nvSpPr>
        <p:spPr>
          <a:xfrm>
            <a:off x="990600" y="274638"/>
            <a:ext cx="7680325" cy="1143000"/>
          </a:xfrm>
          <a:noFill/>
          <a:ln/>
        </p:spPr>
        <p:txBody>
          <a:bodyPr/>
          <a:lstStyle/>
          <a:p>
            <a:r>
              <a:rPr lang="en-US" dirty="0"/>
              <a:t>Economic Growth </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5539">
                                            <p:txEl>
                                              <p:pRg st="1" end="1"/>
                                            </p:txEl>
                                          </p:spTgt>
                                        </p:tgtEl>
                                        <p:attrNameLst>
                                          <p:attrName>style.visibility</p:attrName>
                                        </p:attrNameLst>
                                      </p:cBhvr>
                                      <p:to>
                                        <p:strVal val="visible"/>
                                      </p:to>
                                    </p:set>
                                    <p:animEffect transition="in" filter="wipe(left)">
                                      <p:cBhvr>
                                        <p:cTn id="7" dur="1000"/>
                                        <p:tgtEl>
                                          <p:spTgt spid="655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5539">
                                            <p:txEl>
                                              <p:pRg st="2" end="2"/>
                                            </p:txEl>
                                          </p:spTgt>
                                        </p:tgtEl>
                                        <p:attrNameLst>
                                          <p:attrName>style.visibility</p:attrName>
                                        </p:attrNameLst>
                                      </p:cBhvr>
                                      <p:to>
                                        <p:strVal val="visible"/>
                                      </p:to>
                                    </p:set>
                                    <p:animEffect transition="in" filter="wipe(left)">
                                      <p:cBhvr>
                                        <p:cTn id="12" dur="1000"/>
                                        <p:tgtEl>
                                          <p:spTgt spid="6553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5539">
                                            <p:txEl>
                                              <p:pRg st="3" end="3"/>
                                            </p:txEl>
                                          </p:spTgt>
                                        </p:tgtEl>
                                        <p:attrNameLst>
                                          <p:attrName>style.visibility</p:attrName>
                                        </p:attrNameLst>
                                      </p:cBhvr>
                                      <p:to>
                                        <p:strVal val="visible"/>
                                      </p:to>
                                    </p:set>
                                    <p:animEffect transition="in" filter="wipe(left)">
                                      <p:cBhvr>
                                        <p:cTn id="17" dur="1000"/>
                                        <p:tgtEl>
                                          <p:spTgt spid="65539">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539" grpId="0" uiExpand="1" build="p" bldLvl="3"/>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lvl="1"/>
            <a:r>
              <a:rPr lang="en-US" dirty="0" smtClean="0"/>
              <a:t>The Cost of Economic Growth</a:t>
            </a:r>
            <a:br>
              <a:rPr lang="en-US" dirty="0" smtClean="0"/>
            </a:br>
            <a:endParaRPr lang="en-US" dirty="0"/>
          </a:p>
        </p:txBody>
      </p:sp>
      <p:sp>
        <p:nvSpPr>
          <p:cNvPr id="3" name="Content Placeholder 2"/>
          <p:cNvSpPr>
            <a:spLocks noGrp="1"/>
          </p:cNvSpPr>
          <p:nvPr>
            <p:ph idx="1"/>
          </p:nvPr>
        </p:nvSpPr>
        <p:spPr>
          <a:xfrm>
            <a:off x="457200" y="1524000"/>
            <a:ext cx="8229600" cy="4602163"/>
          </a:xfrm>
        </p:spPr>
        <p:txBody>
          <a:bodyPr/>
          <a:lstStyle/>
          <a:p>
            <a:r>
              <a:rPr lang="en-US" b="0" dirty="0" smtClean="0">
                <a:solidFill>
                  <a:schemeClr val="tx1"/>
                </a:solidFill>
              </a:rPr>
              <a:t>Production and distribution process create a by product : pollution. There are two types of pollution: </a:t>
            </a:r>
            <a:r>
              <a:rPr lang="en-US" dirty="0" smtClean="0">
                <a:solidFill>
                  <a:srgbClr val="FF0000"/>
                </a:solidFill>
              </a:rPr>
              <a:t>Stock pollutant and fund pollutant. </a:t>
            </a:r>
          </a:p>
          <a:p>
            <a:r>
              <a:rPr lang="en-US" b="0" dirty="0" smtClean="0">
                <a:solidFill>
                  <a:schemeClr val="tx1"/>
                </a:solidFill>
              </a:rPr>
              <a:t>Stock pollutant accumulate in the environment. By contrast fund pollutant either dilute to harmless levels or get transformed into harmless substances.</a:t>
            </a:r>
          </a:p>
          <a:p>
            <a:r>
              <a:rPr lang="en-US" b="0" dirty="0" smtClean="0">
                <a:solidFill>
                  <a:schemeClr val="tx1"/>
                </a:solidFill>
              </a:rPr>
              <a:t>Most people believe that we have a responsibility to control our emissions of stock pollutants and manage the planet’s natural resources as to provide future generations with high quality of life.</a:t>
            </a:r>
          </a:p>
          <a:p>
            <a:endParaRPr lang="en-US" dirty="0"/>
          </a:p>
        </p:txBody>
      </p:sp>
    </p:spTree>
  </p:cSld>
  <p:clrMapOvr>
    <a:masterClrMapping/>
  </p:clrMapOvr>
  <p:transition spd="med">
    <p:wipe dir="r"/>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Cost of Economic Growth (Sustainability)</a:t>
            </a:r>
            <a:r>
              <a:rPr lang="en-US" dirty="0" smtClean="0">
                <a:solidFill>
                  <a:srgbClr val="00B050"/>
                </a:solidFill>
              </a:rPr>
              <a:t/>
            </a:r>
            <a:br>
              <a:rPr lang="en-US" dirty="0" smtClean="0">
                <a:solidFill>
                  <a:srgbClr val="00B050"/>
                </a:solidFill>
              </a:rPr>
            </a:br>
            <a:endParaRPr lang="en-US" dirty="0">
              <a:solidFill>
                <a:srgbClr val="00B050"/>
              </a:solidFill>
            </a:endParaRPr>
          </a:p>
        </p:txBody>
      </p:sp>
      <p:sp>
        <p:nvSpPr>
          <p:cNvPr id="3" name="Content Placeholder 2"/>
          <p:cNvSpPr>
            <a:spLocks noGrp="1"/>
          </p:cNvSpPr>
          <p:nvPr>
            <p:ph idx="1"/>
          </p:nvPr>
        </p:nvSpPr>
        <p:spPr/>
        <p:txBody>
          <a:bodyPr/>
          <a:lstStyle/>
          <a:p>
            <a:r>
              <a:rPr lang="en-US" b="0" dirty="0" smtClean="0">
                <a:solidFill>
                  <a:schemeClr val="tx1"/>
                </a:solidFill>
              </a:rPr>
              <a:t>This goal can be defined more formally as </a:t>
            </a:r>
            <a:r>
              <a:rPr lang="en-US" dirty="0" smtClean="0">
                <a:solidFill>
                  <a:srgbClr val="FF0000"/>
                </a:solidFill>
              </a:rPr>
              <a:t>sustainability: </a:t>
            </a:r>
            <a:r>
              <a:rPr lang="en-US" b="0" dirty="0" smtClean="0">
                <a:solidFill>
                  <a:schemeClr val="tx1"/>
                </a:solidFill>
              </a:rPr>
              <a:t>providing the typical person alive in the future with a standard of living, including both material and environmental welfare, at least as high as that enjoyed by the typical person today.</a:t>
            </a:r>
          </a:p>
        </p:txBody>
      </p:sp>
    </p:spTree>
  </p:cSld>
  <p:clrMapOvr>
    <a:masterClrMapping/>
  </p:clrMapOvr>
  <p:transition spd="med">
    <p:wipe dir="r"/>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The Issue of Sustainability</a:t>
            </a:r>
            <a:endParaRPr lang="en-US" dirty="0"/>
          </a:p>
        </p:txBody>
      </p:sp>
      <p:sp>
        <p:nvSpPr>
          <p:cNvPr id="3" name="Content Placeholder 2"/>
          <p:cNvSpPr>
            <a:spLocks noGrp="1"/>
          </p:cNvSpPr>
          <p:nvPr>
            <p:ph idx="1"/>
          </p:nvPr>
        </p:nvSpPr>
        <p:spPr>
          <a:xfrm>
            <a:off x="457200" y="1600200"/>
            <a:ext cx="8229600" cy="4525963"/>
          </a:xfrm>
        </p:spPr>
        <p:txBody>
          <a:bodyPr/>
          <a:lstStyle/>
          <a:p>
            <a:r>
              <a:rPr lang="en-US" b="0" dirty="0" smtClean="0">
                <a:solidFill>
                  <a:schemeClr val="tx1"/>
                </a:solidFill>
              </a:rPr>
              <a:t>Discussion around sustainability have divided economists into two broad groups, neoclassical and ecological.</a:t>
            </a:r>
          </a:p>
          <a:p>
            <a:r>
              <a:rPr lang="en-US" dirty="0" smtClean="0">
                <a:solidFill>
                  <a:srgbClr val="FF0000"/>
                </a:solidFill>
              </a:rPr>
              <a:t>The main bone of contention between this two groups is this: to what extend can created capital substitute for natural capital.</a:t>
            </a:r>
          </a:p>
          <a:p>
            <a:r>
              <a:rPr lang="en-US" b="0" dirty="0" smtClean="0">
                <a:solidFill>
                  <a:schemeClr val="tx1"/>
                </a:solidFill>
              </a:rPr>
              <a:t>Neoclassical economist would say that they are substitute and ecological economists would argue that they are complements.</a:t>
            </a:r>
          </a:p>
          <a:p>
            <a:endParaRPr lang="en-US" dirty="0"/>
          </a:p>
        </p:txBody>
      </p:sp>
    </p:spTree>
  </p:cSld>
  <p:clrMapOvr>
    <a:masterClrMapping/>
  </p:clrMapOvr>
  <p:transition spd="med">
    <p:wipe dir="r"/>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5" name="Rectangle 3"/>
          <p:cNvSpPr>
            <a:spLocks noGrp="1" noChangeArrowheads="1"/>
          </p:cNvSpPr>
          <p:nvPr>
            <p:ph type="body" idx="1"/>
          </p:nvPr>
        </p:nvSpPr>
        <p:spPr>
          <a:xfrm>
            <a:off x="457200" y="1828800"/>
            <a:ext cx="3886200" cy="3886200"/>
          </a:xfrm>
        </p:spPr>
        <p:txBody>
          <a:bodyPr/>
          <a:lstStyle/>
          <a:p>
            <a:pPr lvl="1"/>
            <a:r>
              <a:rPr lang="en-US" dirty="0"/>
              <a:t>Figure 2.5 illustrates the tradeoff we face.</a:t>
            </a:r>
          </a:p>
          <a:p>
            <a:pPr lvl="1"/>
            <a:r>
              <a:rPr lang="en-US" dirty="0"/>
              <a:t>We can produce pizzas or pizza ovens along </a:t>
            </a:r>
            <a:r>
              <a:rPr lang="en-US" i="1" dirty="0"/>
              <a:t>PPF</a:t>
            </a:r>
            <a:r>
              <a:rPr lang="en-US" baseline="-25000" dirty="0"/>
              <a:t>0</a:t>
            </a:r>
            <a:r>
              <a:rPr lang="en-US" dirty="0"/>
              <a:t>.</a:t>
            </a:r>
          </a:p>
          <a:p>
            <a:pPr lvl="1"/>
            <a:r>
              <a:rPr lang="en-US" dirty="0"/>
              <a:t>By using some resources to produce pizza ovens today, the </a:t>
            </a:r>
            <a:r>
              <a:rPr lang="en-US" i="1" dirty="0"/>
              <a:t>PPF</a:t>
            </a:r>
            <a:r>
              <a:rPr lang="en-US" dirty="0"/>
              <a:t> shifts outward in the future.</a:t>
            </a:r>
          </a:p>
        </p:txBody>
      </p:sp>
      <p:sp>
        <p:nvSpPr>
          <p:cNvPr id="64523" name="Rectangle 11"/>
          <p:cNvSpPr>
            <a:spLocks noGrp="1" noChangeArrowheads="1"/>
          </p:cNvSpPr>
          <p:nvPr>
            <p:ph type="title"/>
          </p:nvPr>
        </p:nvSpPr>
        <p:spPr>
          <a:xfrm>
            <a:off x="990600" y="274638"/>
            <a:ext cx="7680325" cy="1143000"/>
          </a:xfrm>
          <a:noFill/>
          <a:ln/>
        </p:spPr>
        <p:txBody>
          <a:bodyPr/>
          <a:lstStyle/>
          <a:p>
            <a:r>
              <a:rPr lang="en-US" dirty="0"/>
              <a:t>Economic Growth </a:t>
            </a:r>
          </a:p>
        </p:txBody>
      </p:sp>
      <p:pic>
        <p:nvPicPr>
          <p:cNvPr id="64524" name="Picture 12" descr="Fig02"/>
          <p:cNvPicPr>
            <a:picLocks noChangeAspect="1" noChangeArrowheads="1"/>
          </p:cNvPicPr>
          <p:nvPr/>
        </p:nvPicPr>
        <p:blipFill>
          <a:blip r:embed="rId3" cstate="print"/>
          <a:srcRect/>
          <a:stretch>
            <a:fillRect/>
          </a:stretch>
        </p:blipFill>
        <p:spPr bwMode="auto">
          <a:xfrm>
            <a:off x="4421188" y="1981200"/>
            <a:ext cx="4341812" cy="3859213"/>
          </a:xfrm>
          <a:prstGeom prst="rect">
            <a:avLst/>
          </a:prstGeom>
          <a:noFill/>
        </p:spPr>
      </p:pic>
      <p:pic>
        <p:nvPicPr>
          <p:cNvPr id="64525" name="Picture 13" descr="Fig02"/>
          <p:cNvPicPr>
            <a:picLocks noChangeAspect="1" noChangeArrowheads="1"/>
          </p:cNvPicPr>
          <p:nvPr/>
        </p:nvPicPr>
        <p:blipFill>
          <a:blip r:embed="rId4" cstate="print"/>
          <a:srcRect/>
          <a:stretch>
            <a:fillRect/>
          </a:stretch>
        </p:blipFill>
        <p:spPr bwMode="auto">
          <a:xfrm>
            <a:off x="4419600" y="1981200"/>
            <a:ext cx="4343400" cy="38592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4515">
                                            <p:txEl>
                                              <p:pRg st="1" end="1"/>
                                            </p:txEl>
                                          </p:spTgt>
                                        </p:tgtEl>
                                        <p:attrNameLst>
                                          <p:attrName>style.visibility</p:attrName>
                                        </p:attrNameLst>
                                      </p:cBhvr>
                                      <p:to>
                                        <p:strVal val="visible"/>
                                      </p:to>
                                    </p:set>
                                    <p:animEffect transition="in" filter="wipe(left)">
                                      <p:cBhvr>
                                        <p:cTn id="7" dur="1000"/>
                                        <p:tgtEl>
                                          <p:spTgt spid="6451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4515">
                                            <p:txEl>
                                              <p:pRg st="2" end="2"/>
                                            </p:txEl>
                                          </p:spTgt>
                                        </p:tgtEl>
                                        <p:attrNameLst>
                                          <p:attrName>style.visibility</p:attrName>
                                        </p:attrNameLst>
                                      </p:cBhvr>
                                      <p:to>
                                        <p:strVal val="visible"/>
                                      </p:to>
                                    </p:set>
                                    <p:animEffect transition="in" filter="wipe(left)">
                                      <p:cBhvr>
                                        <p:cTn id="12" dur="1000"/>
                                        <p:tgtEl>
                                          <p:spTgt spid="6451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64525"/>
                                        </p:tgtEl>
                                        <p:attrNameLst>
                                          <p:attrName>style.visibility</p:attrName>
                                        </p:attrNameLst>
                                      </p:cBhvr>
                                      <p:to>
                                        <p:strVal val="visible"/>
                                      </p:to>
                                    </p:set>
                                    <p:animEffect transition="in" filter="wipe(left)">
                                      <p:cBhvr>
                                        <p:cTn id="17" dur="500"/>
                                        <p:tgtEl>
                                          <p:spTgt spid="645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515" grpId="0" uiExpand="1" build="p" bldLvl="3"/>
    </p:bldLst>
  </p:timing>
</p:sld>
</file>

<file path=ppt/slides/slide4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25284" name="Picture 4" descr="Fig02"/>
          <p:cNvPicPr>
            <a:picLocks noChangeAspect="1" noChangeArrowheads="1"/>
          </p:cNvPicPr>
          <p:nvPr/>
        </p:nvPicPr>
        <p:blipFill>
          <a:blip r:embed="rId3" cstate="print"/>
          <a:srcRect/>
          <a:stretch>
            <a:fillRect/>
          </a:stretch>
        </p:blipFill>
        <p:spPr bwMode="auto">
          <a:xfrm>
            <a:off x="1919288" y="1071563"/>
            <a:ext cx="5305425" cy="4714875"/>
          </a:xfrm>
          <a:prstGeom prst="rect">
            <a:avLst/>
          </a:prstGeom>
          <a:noFill/>
        </p:spPr>
      </p:pic>
      <p:pic>
        <p:nvPicPr>
          <p:cNvPr id="225285" name="Picture 5" descr="Fig02"/>
          <p:cNvPicPr>
            <a:picLocks noChangeAspect="1" noChangeArrowheads="1"/>
          </p:cNvPicPr>
          <p:nvPr/>
        </p:nvPicPr>
        <p:blipFill>
          <a:blip r:embed="rId4" cstate="print"/>
          <a:srcRect/>
          <a:stretch>
            <a:fillRect/>
          </a:stretch>
        </p:blipFill>
        <p:spPr bwMode="auto">
          <a:xfrm>
            <a:off x="1919288" y="1071563"/>
            <a:ext cx="5305425" cy="471487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225285"/>
                                        </p:tgtEl>
                                        <p:attrNameLst>
                                          <p:attrName>style.visibility</p:attrName>
                                        </p:attrNameLst>
                                      </p:cBhvr>
                                      <p:to>
                                        <p:strVal val="visible"/>
                                      </p:to>
                                    </p:set>
                                    <p:animEffect transition="in" filter="wipe(left)">
                                      <p:cBhvr>
                                        <p:cTn id="7" dur="500"/>
                                        <p:tgtEl>
                                          <p:spTgt spid="2252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2466" name="Rectangle 2"/>
          <p:cNvSpPr>
            <a:spLocks noGrp="1" noChangeArrowheads="1"/>
          </p:cNvSpPr>
          <p:nvPr>
            <p:ph type="title"/>
          </p:nvPr>
        </p:nvSpPr>
        <p:spPr>
          <a:xfrm>
            <a:off x="990600" y="274638"/>
            <a:ext cx="7680325" cy="1143000"/>
          </a:xfrm>
        </p:spPr>
        <p:txBody>
          <a:bodyPr/>
          <a:lstStyle/>
          <a:p>
            <a:r>
              <a:rPr lang="en-US" dirty="0"/>
              <a:t>Gains from Trade</a:t>
            </a:r>
          </a:p>
        </p:txBody>
      </p:sp>
      <p:sp>
        <p:nvSpPr>
          <p:cNvPr id="62467" name="Rectangle 3"/>
          <p:cNvSpPr>
            <a:spLocks noGrp="1" noChangeArrowheads="1"/>
          </p:cNvSpPr>
          <p:nvPr>
            <p:ph type="body" idx="1"/>
          </p:nvPr>
        </p:nvSpPr>
        <p:spPr>
          <a:xfrm>
            <a:off x="457200" y="1447800"/>
            <a:ext cx="8153400" cy="4953000"/>
          </a:xfrm>
        </p:spPr>
        <p:txBody>
          <a:bodyPr/>
          <a:lstStyle/>
          <a:p>
            <a:r>
              <a:rPr lang="en-US" dirty="0"/>
              <a:t>Comparative Advantage and Absolute Advantage</a:t>
            </a:r>
          </a:p>
          <a:p>
            <a:pPr lvl="1"/>
            <a:r>
              <a:rPr lang="en-US" dirty="0"/>
              <a:t>A person has a </a:t>
            </a:r>
            <a:r>
              <a:rPr lang="en-US" b="1" dirty="0">
                <a:solidFill>
                  <a:srgbClr val="FF0000"/>
                </a:solidFill>
              </a:rPr>
              <a:t>comparative advantage</a:t>
            </a:r>
            <a:r>
              <a:rPr lang="en-US" dirty="0"/>
              <a:t> in an activity if that person can perform the activity at a lower opportunity cost than anyone else.</a:t>
            </a:r>
          </a:p>
          <a:p>
            <a:pPr lvl="1"/>
            <a:r>
              <a:rPr lang="en-US" dirty="0"/>
              <a:t>A person has an </a:t>
            </a:r>
            <a:r>
              <a:rPr lang="en-US" b="1" dirty="0">
                <a:solidFill>
                  <a:srgbClr val="FF0000"/>
                </a:solidFill>
              </a:rPr>
              <a:t>absolute advantage</a:t>
            </a:r>
            <a:r>
              <a:rPr lang="en-US" dirty="0"/>
              <a:t> if that person is more productive than others.</a:t>
            </a:r>
          </a:p>
          <a:p>
            <a:pPr lvl="1"/>
            <a:r>
              <a:rPr lang="en-US" altLang="en-US" b="1" dirty="0">
                <a:solidFill>
                  <a:srgbClr val="0070C0"/>
                </a:solidFill>
              </a:rPr>
              <a:t>Absolute advantage involve comparing productivities while comparative advantage involves comparing opportunity costs.</a:t>
            </a:r>
          </a:p>
          <a:p>
            <a:pPr lvl="1"/>
            <a:r>
              <a:rPr lang="en-US" altLang="en-US" dirty="0"/>
              <a:t>Let’s look at Liz and Joe who operate smoothie bars.</a:t>
            </a:r>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62467">
                                            <p:txEl>
                                              <p:pRg st="1" end="1"/>
                                            </p:txEl>
                                          </p:spTgt>
                                        </p:tgtEl>
                                        <p:attrNameLst>
                                          <p:attrName>style.visibility</p:attrName>
                                        </p:attrNameLst>
                                      </p:cBhvr>
                                      <p:to>
                                        <p:strVal val="visible"/>
                                      </p:to>
                                    </p:set>
                                    <p:animEffect transition="in" filter="wipe(left)">
                                      <p:cBhvr>
                                        <p:cTn id="7" dur="1000"/>
                                        <p:tgtEl>
                                          <p:spTgt spid="6246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62467">
                                            <p:txEl>
                                              <p:pRg st="2" end="2"/>
                                            </p:txEl>
                                          </p:spTgt>
                                        </p:tgtEl>
                                        <p:attrNameLst>
                                          <p:attrName>style.visibility</p:attrName>
                                        </p:attrNameLst>
                                      </p:cBhvr>
                                      <p:to>
                                        <p:strVal val="visible"/>
                                      </p:to>
                                    </p:set>
                                    <p:animEffect transition="in" filter="wipe(left)">
                                      <p:cBhvr>
                                        <p:cTn id="12" dur="1000"/>
                                        <p:tgtEl>
                                          <p:spTgt spid="6246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62467">
                                            <p:txEl>
                                              <p:pRg st="3" end="3"/>
                                            </p:txEl>
                                          </p:spTgt>
                                        </p:tgtEl>
                                        <p:attrNameLst>
                                          <p:attrName>style.visibility</p:attrName>
                                        </p:attrNameLst>
                                      </p:cBhvr>
                                      <p:to>
                                        <p:strVal val="visible"/>
                                      </p:to>
                                    </p:set>
                                    <p:animEffect transition="in" filter="wipe(left)">
                                      <p:cBhvr>
                                        <p:cTn id="17" dur="1000"/>
                                        <p:tgtEl>
                                          <p:spTgt spid="6246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62467">
                                            <p:txEl>
                                              <p:pRg st="4" end="4"/>
                                            </p:txEl>
                                          </p:spTgt>
                                        </p:tgtEl>
                                        <p:attrNameLst>
                                          <p:attrName>style.visibility</p:attrName>
                                        </p:attrNameLst>
                                      </p:cBhvr>
                                      <p:to>
                                        <p:strVal val="visible"/>
                                      </p:to>
                                    </p:set>
                                    <p:animEffect transition="in" filter="wipe(left)">
                                      <p:cBhvr>
                                        <p:cTn id="22" dur="1000"/>
                                        <p:tgtEl>
                                          <p:spTgt spid="6246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467" grpId="0" uiExpand="1" build="p" bldLvl="3"/>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3"/>
          <p:cNvSpPr>
            <a:spLocks noGrp="1"/>
          </p:cNvSpPr>
          <p:nvPr>
            <p:ph type="title"/>
          </p:nvPr>
        </p:nvSpPr>
        <p:spPr/>
        <p:txBody>
          <a:bodyPr/>
          <a:lstStyle/>
          <a:p>
            <a:r>
              <a:rPr lang="en-US" dirty="0" smtClean="0"/>
              <a:t>Gains from Trade</a:t>
            </a:r>
            <a:endParaRPr lang="en-CA" dirty="0" smtClean="0"/>
          </a:p>
        </p:txBody>
      </p:sp>
      <p:sp>
        <p:nvSpPr>
          <p:cNvPr id="46083" name="Content Placeholder 4"/>
          <p:cNvSpPr>
            <a:spLocks noGrp="1"/>
          </p:cNvSpPr>
          <p:nvPr>
            <p:ph idx="1"/>
          </p:nvPr>
        </p:nvSpPr>
        <p:spPr/>
        <p:txBody>
          <a:bodyPr/>
          <a:lstStyle/>
          <a:p>
            <a:r>
              <a:rPr lang="en-CA" sz="2400" b="0" dirty="0" smtClean="0">
                <a:solidFill>
                  <a:schemeClr val="tx1"/>
                </a:solidFill>
              </a:rPr>
              <a:t>    The theory of comparative advantage is one of the </a:t>
            </a:r>
          </a:p>
          <a:p>
            <a:pPr>
              <a:buNone/>
            </a:pPr>
            <a:r>
              <a:rPr lang="en-CA" sz="2400" b="0" dirty="0" smtClean="0">
                <a:solidFill>
                  <a:schemeClr val="tx1"/>
                </a:solidFill>
              </a:rPr>
              <a:t>     most important concepts in economics.</a:t>
            </a:r>
          </a:p>
          <a:p>
            <a:pPr>
              <a:buNone/>
            </a:pPr>
            <a:r>
              <a:rPr lang="en-CA" sz="2400" b="0" dirty="0" smtClean="0">
                <a:solidFill>
                  <a:schemeClr val="tx1"/>
                </a:solidFill>
              </a:rPr>
              <a:t>     The original idea of comparative advantage dates  </a:t>
            </a:r>
          </a:p>
          <a:p>
            <a:pPr>
              <a:buNone/>
            </a:pPr>
            <a:r>
              <a:rPr lang="en-CA" sz="2400" dirty="0" smtClean="0"/>
              <a:t>     </a:t>
            </a:r>
            <a:r>
              <a:rPr lang="en-CA" sz="2400" b="0" dirty="0" smtClean="0">
                <a:solidFill>
                  <a:schemeClr val="tx1"/>
                </a:solidFill>
              </a:rPr>
              <a:t>back to</a:t>
            </a:r>
            <a:r>
              <a:rPr lang="en-CA" sz="2400" dirty="0" smtClean="0"/>
              <a:t> </a:t>
            </a:r>
            <a:r>
              <a:rPr lang="en-CA" sz="2400" b="0" dirty="0" smtClean="0">
                <a:solidFill>
                  <a:schemeClr val="tx1"/>
                </a:solidFill>
              </a:rPr>
              <a:t>the early part of the 19</a:t>
            </a:r>
            <a:r>
              <a:rPr lang="en-CA" sz="2400" b="0" baseline="30000" dirty="0" smtClean="0">
                <a:solidFill>
                  <a:schemeClr val="tx1"/>
                </a:solidFill>
              </a:rPr>
              <a:t>th</a:t>
            </a:r>
            <a:r>
              <a:rPr lang="en-CA" sz="2400" b="0" dirty="0" smtClean="0">
                <a:solidFill>
                  <a:schemeClr val="tx1"/>
                </a:solidFill>
              </a:rPr>
              <a:t> century. Although  </a:t>
            </a:r>
          </a:p>
          <a:p>
            <a:pPr>
              <a:buNone/>
            </a:pPr>
            <a:r>
              <a:rPr lang="en-CA" sz="2400" dirty="0" smtClean="0"/>
              <a:t>     </a:t>
            </a:r>
            <a:r>
              <a:rPr lang="en-CA" sz="2400" b="0" dirty="0" smtClean="0">
                <a:solidFill>
                  <a:schemeClr val="tx1"/>
                </a:solidFill>
              </a:rPr>
              <a:t>the model describing the theory is commonly referred   </a:t>
            </a:r>
          </a:p>
          <a:p>
            <a:pPr>
              <a:buNone/>
            </a:pPr>
            <a:r>
              <a:rPr lang="en-CA" sz="2400" dirty="0" smtClean="0"/>
              <a:t>     </a:t>
            </a:r>
            <a:r>
              <a:rPr lang="en-CA" sz="2400" b="0" dirty="0" smtClean="0">
                <a:solidFill>
                  <a:schemeClr val="tx1"/>
                </a:solidFill>
              </a:rPr>
              <a:t>to as the “The Ricardian model", the original  </a:t>
            </a:r>
          </a:p>
          <a:p>
            <a:pPr>
              <a:buNone/>
            </a:pPr>
            <a:r>
              <a:rPr lang="en-CA" sz="2400" dirty="0" smtClean="0"/>
              <a:t>    </a:t>
            </a:r>
            <a:r>
              <a:rPr lang="en-CA" sz="2400" b="0" dirty="0" smtClean="0">
                <a:solidFill>
                  <a:schemeClr val="tx1"/>
                </a:solidFill>
              </a:rPr>
              <a:t>description of the idea can be found in an </a:t>
            </a:r>
            <a:r>
              <a:rPr lang="en-CA" sz="2400" b="0" i="1" dirty="0" smtClean="0">
                <a:solidFill>
                  <a:schemeClr val="tx1"/>
                </a:solidFill>
                <a:hlinkClick r:id="rId3" action="ppaction://hlinkfile"/>
              </a:rPr>
              <a:t>Essay on the              External Corn  Trade</a:t>
            </a:r>
            <a:r>
              <a:rPr lang="en-CA" sz="2400" b="0" dirty="0" smtClean="0">
                <a:solidFill>
                  <a:schemeClr val="tx1"/>
                </a:solidFill>
              </a:rPr>
              <a:t> by Robert Torrens in 1815.</a:t>
            </a:r>
          </a:p>
          <a:p>
            <a:endParaRPr lang="en-CA" sz="2400" b="0" dirty="0" smtClean="0">
              <a:solidFill>
                <a:schemeClr val="tx1"/>
              </a:solidFill>
            </a:endParaRPr>
          </a:p>
          <a:p>
            <a:endParaRPr lang="en-CA" sz="2400" dirty="0" smtClean="0"/>
          </a:p>
        </p:txBody>
      </p:sp>
    </p:spTree>
  </p:cSld>
  <p:clrMapOvr>
    <a:masterClrMapping/>
  </p:clrMapOvr>
  <p:transition spd="med">
    <p:wipe dir="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r>
              <a:rPr lang="en-US" dirty="0" smtClean="0"/>
              <a:t>Gains from Trade (</a:t>
            </a:r>
            <a:r>
              <a:rPr lang="en-CA" dirty="0" smtClean="0"/>
              <a:t>cont).</a:t>
            </a:r>
          </a:p>
        </p:txBody>
      </p:sp>
      <p:sp>
        <p:nvSpPr>
          <p:cNvPr id="47107" name="Content Placeholder 2"/>
          <p:cNvSpPr>
            <a:spLocks noGrp="1"/>
          </p:cNvSpPr>
          <p:nvPr>
            <p:ph idx="1"/>
          </p:nvPr>
        </p:nvSpPr>
        <p:spPr/>
        <p:txBody>
          <a:bodyPr/>
          <a:lstStyle/>
          <a:p>
            <a:r>
              <a:rPr lang="en-CA" sz="2400" b="0" dirty="0" smtClean="0">
                <a:solidFill>
                  <a:schemeClr val="tx1"/>
                </a:solidFill>
              </a:rPr>
              <a:t>David Ricardo formalized the idea using a compelling, yet  </a:t>
            </a:r>
          </a:p>
          <a:p>
            <a:r>
              <a:rPr lang="en-CA" sz="2400" b="0" dirty="0" smtClean="0">
                <a:solidFill>
                  <a:schemeClr val="tx1"/>
                </a:solidFill>
              </a:rPr>
              <a:t>simple, numerical example in his 1817 book titled, </a:t>
            </a:r>
            <a:r>
              <a:rPr lang="en-CA" sz="2400" b="0" i="1" dirty="0" smtClean="0">
                <a:solidFill>
                  <a:schemeClr val="tx1"/>
                </a:solidFill>
                <a:hlinkClick r:id="rId2" action="ppaction://hlinkfile"/>
              </a:rPr>
              <a:t> On </a:t>
            </a:r>
            <a:r>
              <a:rPr lang="en-CA" sz="2400" i="1" dirty="0" smtClean="0">
                <a:hlinkClick r:id="rId2" action="ppaction://hlinkfile"/>
              </a:rPr>
              <a:t>T</a:t>
            </a:r>
            <a:r>
              <a:rPr lang="en-CA" sz="2400" b="0" i="1" dirty="0" smtClean="0">
                <a:solidFill>
                  <a:schemeClr val="tx1"/>
                </a:solidFill>
                <a:hlinkClick r:id="rId2" action="ppaction://hlinkfile"/>
              </a:rPr>
              <a:t>he </a:t>
            </a:r>
          </a:p>
          <a:p>
            <a:r>
              <a:rPr lang="en-CA" sz="2400" b="0" i="1" dirty="0" smtClean="0">
                <a:solidFill>
                  <a:schemeClr val="tx1"/>
                </a:solidFill>
                <a:hlinkClick r:id="rId2" action="ppaction://hlinkfile"/>
              </a:rPr>
              <a:t>Principles of Political Economy and Taxation</a:t>
            </a:r>
            <a:r>
              <a:rPr lang="en-CA" sz="2400" b="0" dirty="0" smtClean="0">
                <a:solidFill>
                  <a:schemeClr val="tx1"/>
                </a:solidFill>
              </a:rPr>
              <a:t>. </a:t>
            </a:r>
          </a:p>
          <a:p>
            <a:r>
              <a:rPr lang="en-CA" sz="2400" b="0" dirty="0" smtClean="0">
                <a:solidFill>
                  <a:schemeClr val="tx1"/>
                </a:solidFill>
              </a:rPr>
              <a:t>The idea appeared again in James Mill's </a:t>
            </a:r>
            <a:r>
              <a:rPr lang="en-CA" sz="2400" b="0" i="1" dirty="0" smtClean="0">
                <a:solidFill>
                  <a:schemeClr val="tx1"/>
                </a:solidFill>
                <a:hlinkClick r:id="rId2" action="ppaction://hlinkfile"/>
              </a:rPr>
              <a:t>Elements of </a:t>
            </a:r>
          </a:p>
          <a:p>
            <a:r>
              <a:rPr lang="en-CA" sz="2400" b="0" i="1" dirty="0" smtClean="0">
                <a:solidFill>
                  <a:schemeClr val="tx1"/>
                </a:solidFill>
                <a:hlinkClick r:id="rId2" action="ppaction://hlinkfile"/>
              </a:rPr>
              <a:t>Political  Economy</a:t>
            </a:r>
            <a:r>
              <a:rPr lang="en-CA" sz="2400" b="0" dirty="0" smtClean="0">
                <a:solidFill>
                  <a:schemeClr val="tx1"/>
                </a:solidFill>
              </a:rPr>
              <a:t> in 1821. Finally, the concept became a </a:t>
            </a:r>
          </a:p>
          <a:p>
            <a:r>
              <a:rPr lang="en-CA" sz="2400" b="0" dirty="0" smtClean="0">
                <a:solidFill>
                  <a:schemeClr val="tx1"/>
                </a:solidFill>
              </a:rPr>
              <a:t>key feature of international political economy upon the </a:t>
            </a:r>
          </a:p>
          <a:p>
            <a:r>
              <a:rPr lang="en-CA" sz="2400" b="0" dirty="0" smtClean="0">
                <a:solidFill>
                  <a:schemeClr val="tx1"/>
                </a:solidFill>
              </a:rPr>
              <a:t>publication of</a:t>
            </a:r>
            <a:r>
              <a:rPr lang="en-CA" sz="2400" b="0" i="1" dirty="0" smtClean="0">
                <a:solidFill>
                  <a:schemeClr val="tx1"/>
                </a:solidFill>
              </a:rPr>
              <a:t> </a:t>
            </a:r>
            <a:r>
              <a:rPr lang="en-CA" sz="2400" b="0" i="1" dirty="0" smtClean="0">
                <a:solidFill>
                  <a:schemeClr val="tx1"/>
                </a:solidFill>
                <a:hlinkClick r:id="rId2" action="ppaction://hlinkfile"/>
              </a:rPr>
              <a:t>Principles of Political Economy</a:t>
            </a:r>
            <a:r>
              <a:rPr lang="en-CA" sz="2400" b="0" dirty="0" smtClean="0">
                <a:solidFill>
                  <a:schemeClr val="tx1"/>
                </a:solidFill>
              </a:rPr>
              <a:t> by John </a:t>
            </a:r>
          </a:p>
          <a:p>
            <a:r>
              <a:rPr lang="en-CA" sz="2400" b="0" dirty="0" smtClean="0">
                <a:solidFill>
                  <a:schemeClr val="tx1"/>
                </a:solidFill>
              </a:rPr>
              <a:t>Stuart Mill in 1848.</a:t>
            </a:r>
          </a:p>
        </p:txBody>
      </p:sp>
    </p:spTree>
  </p:cSld>
  <p:clrMapOvr>
    <a:masterClrMapping/>
  </p:clrMapOvr>
  <p:transition spd="med">
    <p:wipe dir="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Gains from Trade</a:t>
            </a:r>
            <a:endParaRPr lang="en-US" dirty="0"/>
          </a:p>
        </p:txBody>
      </p:sp>
      <p:sp>
        <p:nvSpPr>
          <p:cNvPr id="3" name="Content Placeholder 2"/>
          <p:cNvSpPr>
            <a:spLocks noGrp="1"/>
          </p:cNvSpPr>
          <p:nvPr>
            <p:ph idx="1"/>
          </p:nvPr>
        </p:nvSpPr>
        <p:spPr/>
        <p:txBody>
          <a:bodyPr/>
          <a:lstStyle/>
          <a:p>
            <a:r>
              <a:rPr lang="en-US" u="sng" dirty="0" smtClean="0">
                <a:solidFill>
                  <a:srgbClr val="FF0000"/>
                </a:solidFill>
              </a:rPr>
              <a:t>Neoclassical approach: </a:t>
            </a:r>
            <a:r>
              <a:rPr lang="en-US" b="0" dirty="0" smtClean="0">
                <a:solidFill>
                  <a:srgbClr val="FF0000"/>
                </a:solidFill>
              </a:rPr>
              <a:t>Trade allows people to specialize in the production of goods for which they have a comparative advantage and then trade for goods other people produce. </a:t>
            </a:r>
          </a:p>
          <a:p>
            <a:r>
              <a:rPr lang="en-US" b="0" dirty="0" smtClean="0">
                <a:solidFill>
                  <a:schemeClr val="tx1"/>
                </a:solidFill>
              </a:rPr>
              <a:t>Because of specialization, total output rises and through trade we are all able to share it. </a:t>
            </a:r>
          </a:p>
          <a:p>
            <a:r>
              <a:rPr lang="en-US" b="0" dirty="0" smtClean="0">
                <a:solidFill>
                  <a:schemeClr val="tx1"/>
                </a:solidFill>
              </a:rPr>
              <a:t>This is as true for countries as it is for individuals. Since everyone can gain from trade, restrictions on trade tend to reduce welfare.</a:t>
            </a:r>
          </a:p>
          <a:p>
            <a:endParaRPr lang="en-US" dirty="0"/>
          </a:p>
        </p:txBody>
      </p:sp>
    </p:spTree>
  </p:cSld>
  <p:clrMapOvr>
    <a:masterClrMapping/>
  </p:clrMapOvr>
  <p:transition spd="med">
    <p:wipe dir="r"/>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987" name="Text Box 3"/>
          <p:cNvSpPr txBox="1">
            <a:spLocks noChangeArrowheads="1"/>
          </p:cNvSpPr>
          <p:nvPr/>
        </p:nvSpPr>
        <p:spPr bwMode="auto">
          <a:xfrm>
            <a:off x="381000" y="4848225"/>
            <a:ext cx="8534400" cy="1569660"/>
          </a:xfrm>
          <a:prstGeom prst="rect">
            <a:avLst/>
          </a:prstGeom>
          <a:noFill/>
          <a:ln w="9525">
            <a:noFill/>
            <a:miter lim="800000"/>
            <a:headEnd/>
            <a:tailEnd/>
          </a:ln>
          <a:effectLst/>
        </p:spPr>
        <p:txBody>
          <a:bodyPr>
            <a:spAutoFit/>
          </a:bodyPr>
          <a:lstStyle/>
          <a:p>
            <a:r>
              <a:rPr lang="en-US" altLang="en-US" sz="2400" dirty="0"/>
              <a:t>Liz's opportunity cost of producing 1 salad is 1 smoothie.</a:t>
            </a:r>
          </a:p>
          <a:p>
            <a:r>
              <a:rPr lang="en-US" altLang="en-US" sz="2400" dirty="0"/>
              <a:t> </a:t>
            </a:r>
          </a:p>
          <a:p>
            <a:r>
              <a:rPr lang="en-US" altLang="en-US" sz="2400" dirty="0">
                <a:solidFill>
                  <a:srgbClr val="FF0000"/>
                </a:solidFill>
              </a:rPr>
              <a:t>Liz’s customers buy salads and smoothies in equal number, so she produces 15 smoothies and 15 salads an hour. </a:t>
            </a:r>
          </a:p>
        </p:txBody>
      </p:sp>
      <p:sp>
        <p:nvSpPr>
          <p:cNvPr id="297989" name="Text Box 5"/>
          <p:cNvSpPr txBox="1">
            <a:spLocks noChangeArrowheads="1"/>
          </p:cNvSpPr>
          <p:nvPr/>
        </p:nvSpPr>
        <p:spPr bwMode="auto">
          <a:xfrm>
            <a:off x="457200" y="1371600"/>
            <a:ext cx="3505200" cy="3378200"/>
          </a:xfrm>
          <a:prstGeom prst="rect">
            <a:avLst/>
          </a:prstGeom>
          <a:noFill/>
          <a:ln w="9525">
            <a:noFill/>
            <a:miter lim="800000"/>
            <a:headEnd/>
            <a:tailEnd/>
          </a:ln>
          <a:effectLst/>
        </p:spPr>
        <p:txBody>
          <a:bodyPr>
            <a:spAutoFit/>
          </a:bodyPr>
          <a:lstStyle/>
          <a:p>
            <a:r>
              <a:rPr lang="en-US" altLang="en-US" sz="2400" b="1" dirty="0">
                <a:solidFill>
                  <a:srgbClr val="126723"/>
                </a:solidFill>
              </a:rPr>
              <a:t>Liz's Smoothie Bar</a:t>
            </a:r>
          </a:p>
          <a:p>
            <a:endParaRPr lang="en-US" altLang="en-US" sz="2400" b="1" dirty="0">
              <a:solidFill>
                <a:srgbClr val="126723"/>
              </a:solidFill>
            </a:endParaRPr>
          </a:p>
          <a:p>
            <a:r>
              <a:rPr lang="en-US" altLang="en-US" sz="2400" dirty="0"/>
              <a:t>In an hour, Liz can produce 30 smoothies or 30 salads.</a:t>
            </a:r>
          </a:p>
          <a:p>
            <a:endParaRPr lang="en-US" altLang="en-US" sz="2400" dirty="0"/>
          </a:p>
          <a:p>
            <a:r>
              <a:rPr lang="en-US" altLang="en-US" sz="2400" dirty="0"/>
              <a:t>Liz's opportunity cost of producing 1 smoothie is 1 salad.</a:t>
            </a:r>
          </a:p>
        </p:txBody>
      </p:sp>
      <p:sp>
        <p:nvSpPr>
          <p:cNvPr id="297997" name="Rectangle 13"/>
          <p:cNvSpPr>
            <a:spLocks noGrp="1" noChangeArrowheads="1"/>
          </p:cNvSpPr>
          <p:nvPr>
            <p:ph type="title"/>
          </p:nvPr>
        </p:nvSpPr>
        <p:spPr>
          <a:xfrm>
            <a:off x="990600" y="274638"/>
            <a:ext cx="7680325" cy="1143000"/>
          </a:xfrm>
          <a:noFill/>
          <a:ln/>
        </p:spPr>
        <p:txBody>
          <a:bodyPr/>
          <a:lstStyle/>
          <a:p>
            <a:r>
              <a:rPr lang="en-US" dirty="0"/>
              <a:t>Gains from </a:t>
            </a:r>
            <a:r>
              <a:rPr lang="en-US" dirty="0" smtClean="0"/>
              <a:t>Trade (The Barter Economy)</a:t>
            </a:r>
            <a:endParaRPr lang="en-US" dirty="0"/>
          </a:p>
        </p:txBody>
      </p:sp>
      <p:graphicFrame>
        <p:nvGraphicFramePr>
          <p:cNvPr id="297998" name="Object 14"/>
          <p:cNvGraphicFramePr>
            <a:graphicFrameLocks noChangeAspect="1"/>
          </p:cNvGraphicFramePr>
          <p:nvPr/>
        </p:nvGraphicFramePr>
        <p:xfrm>
          <a:off x="3886200" y="2133600"/>
          <a:ext cx="5105400" cy="2160588"/>
        </p:xfrm>
        <a:graphic>
          <a:graphicData uri="http://schemas.openxmlformats.org/presentationml/2006/ole">
            <p:oleObj spid="_x0000_s298007" name="Image" r:id="rId4" imgW="6963643" imgH="2948112" progId="">
              <p:embed/>
            </p:oleObj>
          </a:graphicData>
        </a:graphic>
      </p:graphicFrame>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97989">
                                            <p:txEl>
                                              <p:pRg st="2" end="2"/>
                                            </p:txEl>
                                          </p:spTgt>
                                        </p:tgtEl>
                                        <p:attrNameLst>
                                          <p:attrName>style.visibility</p:attrName>
                                        </p:attrNameLst>
                                      </p:cBhvr>
                                      <p:to>
                                        <p:strVal val="visible"/>
                                      </p:to>
                                    </p:set>
                                    <p:animEffect transition="in" filter="wipe(left)">
                                      <p:cBhvr>
                                        <p:cTn id="7" dur="500"/>
                                        <p:tgtEl>
                                          <p:spTgt spid="297989">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297989">
                                            <p:txEl>
                                              <p:pRg st="4" end="4"/>
                                            </p:txEl>
                                          </p:spTgt>
                                        </p:tgtEl>
                                        <p:attrNameLst>
                                          <p:attrName>style.visibility</p:attrName>
                                        </p:attrNameLst>
                                      </p:cBhvr>
                                      <p:to>
                                        <p:strVal val="visible"/>
                                      </p:to>
                                    </p:set>
                                    <p:animEffect transition="in" filter="wipe(left)">
                                      <p:cBhvr>
                                        <p:cTn id="12" dur="500"/>
                                        <p:tgtEl>
                                          <p:spTgt spid="297989">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297987">
                                            <p:txEl>
                                              <p:pRg st="0" end="0"/>
                                            </p:txEl>
                                          </p:spTgt>
                                        </p:tgtEl>
                                        <p:attrNameLst>
                                          <p:attrName>style.visibility</p:attrName>
                                        </p:attrNameLst>
                                      </p:cBhvr>
                                      <p:to>
                                        <p:strVal val="visible"/>
                                      </p:to>
                                    </p:set>
                                    <p:animEffect transition="in" filter="wipe(left)">
                                      <p:cBhvr>
                                        <p:cTn id="17" dur="500"/>
                                        <p:tgtEl>
                                          <p:spTgt spid="297987">
                                            <p:txEl>
                                              <p:pRg st="0" end="0"/>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297987">
                                            <p:txEl>
                                              <p:pRg st="2" end="2"/>
                                            </p:txEl>
                                          </p:spTgt>
                                        </p:tgtEl>
                                        <p:attrNameLst>
                                          <p:attrName>style.visibility</p:attrName>
                                        </p:attrNameLst>
                                      </p:cBhvr>
                                      <p:to>
                                        <p:strVal val="visible"/>
                                      </p:to>
                                    </p:set>
                                    <p:animEffect transition="in" filter="wipe(left)">
                                      <p:cBhvr>
                                        <p:cTn id="22" dur="500"/>
                                        <p:tgtEl>
                                          <p:spTgt spid="29798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987" grpId="0" uiExpand="1" build="p" autoUpdateAnimBg="0"/>
      <p:bldP spid="297989" grpId="0" uiExpand="1"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0034" name="Text Box 2"/>
          <p:cNvSpPr txBox="1">
            <a:spLocks noChangeArrowheads="1"/>
          </p:cNvSpPr>
          <p:nvPr/>
        </p:nvSpPr>
        <p:spPr bwMode="auto">
          <a:xfrm>
            <a:off x="381000" y="2743200"/>
            <a:ext cx="3581400" cy="1187450"/>
          </a:xfrm>
          <a:prstGeom prst="rect">
            <a:avLst/>
          </a:prstGeom>
          <a:noFill/>
          <a:ln w="9525">
            <a:noFill/>
            <a:miter lim="800000"/>
            <a:headEnd/>
            <a:tailEnd/>
          </a:ln>
          <a:effectLst/>
        </p:spPr>
        <p:txBody>
          <a:bodyPr>
            <a:spAutoFit/>
          </a:bodyPr>
          <a:lstStyle/>
          <a:p>
            <a:r>
              <a:rPr lang="en-US" altLang="en-US" sz="2400" dirty="0"/>
              <a:t>Joe's opportunity cost of</a:t>
            </a:r>
          </a:p>
          <a:p>
            <a:r>
              <a:rPr lang="en-US" altLang="en-US" sz="2400" dirty="0"/>
              <a:t>producing 1 smoothie is 5 salads.</a:t>
            </a:r>
          </a:p>
        </p:txBody>
      </p:sp>
      <p:sp>
        <p:nvSpPr>
          <p:cNvPr id="300035" name="Text Box 3"/>
          <p:cNvSpPr txBox="1">
            <a:spLocks noChangeArrowheads="1"/>
          </p:cNvSpPr>
          <p:nvPr/>
        </p:nvSpPr>
        <p:spPr bwMode="auto">
          <a:xfrm>
            <a:off x="342900" y="4114800"/>
            <a:ext cx="3771900" cy="1187450"/>
          </a:xfrm>
          <a:prstGeom prst="rect">
            <a:avLst/>
          </a:prstGeom>
          <a:noFill/>
          <a:ln w="9525">
            <a:noFill/>
            <a:miter lim="800000"/>
            <a:headEnd/>
            <a:tailEnd/>
          </a:ln>
          <a:effectLst/>
        </p:spPr>
        <p:txBody>
          <a:bodyPr>
            <a:spAutoFit/>
          </a:bodyPr>
          <a:lstStyle/>
          <a:p>
            <a:r>
              <a:rPr lang="en-US" altLang="en-US" sz="2400" dirty="0"/>
              <a:t>Joe's opportunity cost of</a:t>
            </a:r>
            <a:br>
              <a:rPr lang="en-US" altLang="en-US" sz="2400" dirty="0"/>
            </a:br>
            <a:r>
              <a:rPr lang="en-US" altLang="en-US" sz="2400" dirty="0"/>
              <a:t>producing 1 salad is 1/5 smoothie. </a:t>
            </a:r>
          </a:p>
        </p:txBody>
      </p:sp>
      <p:sp>
        <p:nvSpPr>
          <p:cNvPr id="300037" name="Text Box 5"/>
          <p:cNvSpPr txBox="1">
            <a:spLocks noChangeArrowheads="1"/>
          </p:cNvSpPr>
          <p:nvPr/>
        </p:nvSpPr>
        <p:spPr bwMode="auto">
          <a:xfrm>
            <a:off x="457200" y="1524000"/>
            <a:ext cx="3657600" cy="457200"/>
          </a:xfrm>
          <a:prstGeom prst="rect">
            <a:avLst/>
          </a:prstGeom>
          <a:noFill/>
          <a:ln w="9525">
            <a:noFill/>
            <a:miter lim="800000"/>
            <a:headEnd/>
            <a:tailEnd/>
          </a:ln>
          <a:effectLst/>
        </p:spPr>
        <p:txBody>
          <a:bodyPr>
            <a:spAutoFit/>
          </a:bodyPr>
          <a:lstStyle/>
          <a:p>
            <a:r>
              <a:rPr lang="en-US" altLang="en-US" sz="2400" b="1" dirty="0">
                <a:solidFill>
                  <a:srgbClr val="126723"/>
                </a:solidFill>
              </a:rPr>
              <a:t>Joe's Smoothie Bar</a:t>
            </a:r>
          </a:p>
        </p:txBody>
      </p:sp>
      <p:sp>
        <p:nvSpPr>
          <p:cNvPr id="300038" name="Text Box 6"/>
          <p:cNvSpPr txBox="1">
            <a:spLocks noChangeArrowheads="1"/>
          </p:cNvSpPr>
          <p:nvPr/>
        </p:nvSpPr>
        <p:spPr bwMode="auto">
          <a:xfrm>
            <a:off x="457200" y="1981200"/>
            <a:ext cx="8153400" cy="457200"/>
          </a:xfrm>
          <a:prstGeom prst="rect">
            <a:avLst/>
          </a:prstGeom>
          <a:noFill/>
          <a:ln w="9525">
            <a:noFill/>
            <a:miter lim="800000"/>
            <a:headEnd/>
            <a:tailEnd/>
          </a:ln>
          <a:effectLst/>
        </p:spPr>
        <p:txBody>
          <a:bodyPr>
            <a:spAutoFit/>
          </a:bodyPr>
          <a:lstStyle/>
          <a:p>
            <a:r>
              <a:rPr lang="en-US" altLang="en-US" sz="2400" dirty="0">
                <a:solidFill>
                  <a:srgbClr val="FF0000"/>
                </a:solidFill>
              </a:rPr>
              <a:t>In an hour, Joe can produce 6 smoothies or 30 salads.</a:t>
            </a:r>
          </a:p>
        </p:txBody>
      </p:sp>
      <p:sp>
        <p:nvSpPr>
          <p:cNvPr id="300040" name="Text Box 8"/>
          <p:cNvSpPr txBox="1">
            <a:spLocks noChangeArrowheads="1"/>
          </p:cNvSpPr>
          <p:nvPr/>
        </p:nvSpPr>
        <p:spPr bwMode="auto">
          <a:xfrm>
            <a:off x="304800" y="5486400"/>
            <a:ext cx="8686800" cy="830997"/>
          </a:xfrm>
          <a:prstGeom prst="rect">
            <a:avLst/>
          </a:prstGeom>
          <a:noFill/>
          <a:ln w="9525">
            <a:noFill/>
            <a:miter lim="800000"/>
            <a:headEnd/>
            <a:tailEnd/>
          </a:ln>
          <a:effectLst/>
        </p:spPr>
        <p:txBody>
          <a:bodyPr>
            <a:spAutoFit/>
          </a:bodyPr>
          <a:lstStyle/>
          <a:p>
            <a:r>
              <a:rPr lang="en-US" altLang="en-US" sz="2400" dirty="0">
                <a:solidFill>
                  <a:srgbClr val="FF0000"/>
                </a:solidFill>
              </a:rPr>
              <a:t>Joe’s spend 10 minutes making salads and 50 minutes making smoothies, so he produces 5 smoothies and 5 salads an hour</a:t>
            </a:r>
            <a:r>
              <a:rPr lang="en-US" altLang="en-US" dirty="0">
                <a:solidFill>
                  <a:srgbClr val="FF0000"/>
                </a:solidFill>
              </a:rPr>
              <a:t>. </a:t>
            </a:r>
          </a:p>
        </p:txBody>
      </p:sp>
      <p:sp>
        <p:nvSpPr>
          <p:cNvPr id="300045" name="Rectangle 13"/>
          <p:cNvSpPr>
            <a:spLocks noGrp="1" noChangeArrowheads="1"/>
          </p:cNvSpPr>
          <p:nvPr>
            <p:ph type="title"/>
          </p:nvPr>
        </p:nvSpPr>
        <p:spPr>
          <a:xfrm>
            <a:off x="990600" y="274638"/>
            <a:ext cx="7680325" cy="1143000"/>
          </a:xfrm>
          <a:noFill/>
          <a:ln/>
        </p:spPr>
        <p:txBody>
          <a:bodyPr/>
          <a:lstStyle/>
          <a:p>
            <a:r>
              <a:rPr lang="en-US" dirty="0"/>
              <a:t>Gains from </a:t>
            </a:r>
            <a:r>
              <a:rPr lang="en-US" dirty="0" smtClean="0"/>
              <a:t>Trade (The Barter Economy)</a:t>
            </a:r>
            <a:endParaRPr lang="en-US" dirty="0"/>
          </a:p>
        </p:txBody>
      </p:sp>
      <p:graphicFrame>
        <p:nvGraphicFramePr>
          <p:cNvPr id="300046" name="Object 14"/>
          <p:cNvGraphicFramePr>
            <a:graphicFrameLocks noChangeAspect="1"/>
          </p:cNvGraphicFramePr>
          <p:nvPr/>
        </p:nvGraphicFramePr>
        <p:xfrm>
          <a:off x="3886200" y="3124200"/>
          <a:ext cx="5110163" cy="2157413"/>
        </p:xfrm>
        <a:graphic>
          <a:graphicData uri="http://schemas.openxmlformats.org/presentationml/2006/ole">
            <p:oleObj spid="_x0000_s300055" name="Image" r:id="rId4" imgW="7014472" imgH="2960819" progId="">
              <p:embed/>
            </p:oleObj>
          </a:graphicData>
        </a:graphic>
      </p:graphicFrame>
    </p:spTree>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0038"/>
                                        </p:tgtEl>
                                        <p:attrNameLst>
                                          <p:attrName>style.visibility</p:attrName>
                                        </p:attrNameLst>
                                      </p:cBhvr>
                                      <p:to>
                                        <p:strVal val="visible"/>
                                      </p:to>
                                    </p:set>
                                    <p:animEffect transition="in" filter="wipe(left)">
                                      <p:cBhvr>
                                        <p:cTn id="7" dur="500"/>
                                        <p:tgtEl>
                                          <p:spTgt spid="300038"/>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0034"/>
                                        </p:tgtEl>
                                        <p:attrNameLst>
                                          <p:attrName>style.visibility</p:attrName>
                                        </p:attrNameLst>
                                      </p:cBhvr>
                                      <p:to>
                                        <p:strVal val="visible"/>
                                      </p:to>
                                    </p:set>
                                    <p:animEffect transition="in" filter="wipe(left)">
                                      <p:cBhvr>
                                        <p:cTn id="12" dur="500"/>
                                        <p:tgtEl>
                                          <p:spTgt spid="300034"/>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00035"/>
                                        </p:tgtEl>
                                        <p:attrNameLst>
                                          <p:attrName>style.visibility</p:attrName>
                                        </p:attrNameLst>
                                      </p:cBhvr>
                                      <p:to>
                                        <p:strVal val="visible"/>
                                      </p:to>
                                    </p:set>
                                    <p:animEffect transition="in" filter="wipe(left)">
                                      <p:cBhvr>
                                        <p:cTn id="17" dur="500"/>
                                        <p:tgtEl>
                                          <p:spTgt spid="300035"/>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00040"/>
                                        </p:tgtEl>
                                        <p:attrNameLst>
                                          <p:attrName>style.visibility</p:attrName>
                                        </p:attrNameLst>
                                      </p:cBhvr>
                                      <p:to>
                                        <p:strVal val="visible"/>
                                      </p:to>
                                    </p:set>
                                    <p:animEffect transition="in" filter="wipe(left)">
                                      <p:cBhvr>
                                        <p:cTn id="22" dur="500"/>
                                        <p:tgtEl>
                                          <p:spTgt spid="3000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0034" grpId="0" autoUpdateAnimBg="0"/>
      <p:bldP spid="300035" grpId="0" autoUpdateAnimBg="0"/>
      <p:bldP spid="300038" grpId="0" autoUpdateAnimBg="0"/>
      <p:bldP spid="300040" grpId="0" autoUpdateAnimBg="0"/>
    </p:bldLst>
  </p:timing>
</p:sld>
</file>

<file path=ppt/slides/slide5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4131" name="Rectangle 3"/>
          <p:cNvSpPr>
            <a:spLocks noGrp="1" noChangeArrowheads="1"/>
          </p:cNvSpPr>
          <p:nvPr>
            <p:ph type="body" idx="1"/>
          </p:nvPr>
        </p:nvSpPr>
        <p:spPr/>
        <p:txBody>
          <a:bodyPr/>
          <a:lstStyle/>
          <a:p>
            <a:pPr marL="457200" lvl="1">
              <a:lnSpc>
                <a:spcPct val="90000"/>
              </a:lnSpc>
            </a:pPr>
            <a:r>
              <a:rPr lang="en-US" altLang="en-US" b="1" dirty="0">
                <a:solidFill>
                  <a:srgbClr val="126723"/>
                </a:solidFill>
              </a:rPr>
              <a:t>Liz’s Absolute Advantage</a:t>
            </a:r>
          </a:p>
          <a:p>
            <a:pPr marL="457200" lvl="1">
              <a:lnSpc>
                <a:spcPct val="95000"/>
              </a:lnSpc>
            </a:pPr>
            <a:r>
              <a:rPr lang="en-US" altLang="en-US" dirty="0"/>
              <a:t>Liz is three times as productive as Joe.</a:t>
            </a:r>
          </a:p>
          <a:p>
            <a:pPr marL="457200" lvl="1">
              <a:lnSpc>
                <a:spcPct val="95000"/>
              </a:lnSpc>
            </a:pPr>
            <a:r>
              <a:rPr lang="en-US" altLang="en-US" dirty="0">
                <a:solidFill>
                  <a:srgbClr val="FF0000"/>
                </a:solidFill>
              </a:rPr>
              <a:t>Liz can produce 15 smoothies and 15 salads an hour whereas Joe can produce only 5 smoothies and 5 salads an hour.</a:t>
            </a:r>
          </a:p>
          <a:p>
            <a:pPr marL="457200" lvl="1">
              <a:lnSpc>
                <a:spcPct val="95000"/>
              </a:lnSpc>
            </a:pPr>
            <a:r>
              <a:rPr lang="en-US" altLang="en-US" dirty="0">
                <a:solidFill>
                  <a:srgbClr val="FF0000"/>
                </a:solidFill>
              </a:rPr>
              <a:t>Liz has an absolute advantage in producing smoothies and salads.</a:t>
            </a:r>
          </a:p>
          <a:p>
            <a:pPr marL="342900" indent="-342900">
              <a:lnSpc>
                <a:spcPct val="90000"/>
              </a:lnSpc>
            </a:pPr>
            <a:endParaRPr lang="en-CA" altLang="en-US" dirty="0"/>
          </a:p>
        </p:txBody>
      </p:sp>
      <p:sp>
        <p:nvSpPr>
          <p:cNvPr id="304133" name="Rectangle 5"/>
          <p:cNvSpPr>
            <a:spLocks noGrp="1" noChangeArrowheads="1"/>
          </p:cNvSpPr>
          <p:nvPr>
            <p:ph type="title"/>
          </p:nvPr>
        </p:nvSpPr>
        <p:spPr>
          <a:xfrm>
            <a:off x="990600" y="274638"/>
            <a:ext cx="7680325" cy="1143000"/>
          </a:xfrm>
          <a:noFill/>
          <a:ln/>
        </p:spPr>
        <p:txBody>
          <a:bodyPr/>
          <a:lstStyle/>
          <a:p>
            <a:r>
              <a:rPr lang="en-US" dirty="0"/>
              <a:t>Gains from </a:t>
            </a:r>
            <a:r>
              <a:rPr lang="en-US" dirty="0" smtClean="0"/>
              <a:t>Trade (The Barter Economy)</a:t>
            </a:r>
            <a:endParaRPr lang="en-US"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4131">
                                            <p:txEl>
                                              <p:pRg st="1" end="1"/>
                                            </p:txEl>
                                          </p:spTgt>
                                        </p:tgtEl>
                                        <p:attrNameLst>
                                          <p:attrName>style.visibility</p:attrName>
                                        </p:attrNameLst>
                                      </p:cBhvr>
                                      <p:to>
                                        <p:strVal val="visible"/>
                                      </p:to>
                                    </p:set>
                                    <p:animEffect transition="in" filter="wipe(left)">
                                      <p:cBhvr>
                                        <p:cTn id="7" dur="1000"/>
                                        <p:tgtEl>
                                          <p:spTgt spid="304131">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4131">
                                            <p:txEl>
                                              <p:pRg st="2" end="2"/>
                                            </p:txEl>
                                          </p:spTgt>
                                        </p:tgtEl>
                                        <p:attrNameLst>
                                          <p:attrName>style.visibility</p:attrName>
                                        </p:attrNameLst>
                                      </p:cBhvr>
                                      <p:to>
                                        <p:strVal val="visible"/>
                                      </p:to>
                                    </p:set>
                                    <p:animEffect transition="in" filter="wipe(left)">
                                      <p:cBhvr>
                                        <p:cTn id="12" dur="1000"/>
                                        <p:tgtEl>
                                          <p:spTgt spid="304131">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04131">
                                            <p:txEl>
                                              <p:pRg st="3" end="3"/>
                                            </p:txEl>
                                          </p:spTgt>
                                        </p:tgtEl>
                                        <p:attrNameLst>
                                          <p:attrName>style.visibility</p:attrName>
                                        </p:attrNameLst>
                                      </p:cBhvr>
                                      <p:to>
                                        <p:strVal val="visible"/>
                                      </p:to>
                                    </p:set>
                                    <p:animEffect transition="in" filter="wipe(left)">
                                      <p:cBhvr>
                                        <p:cTn id="17" dur="1000"/>
                                        <p:tgtEl>
                                          <p:spTgt spid="304131">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4131" grpId="0" uiExpand="1" build="p" bldLvl="3"/>
    </p:bldLst>
  </p:timing>
</p:sld>
</file>

<file path=ppt/slides/slide5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92547" name="Rectangle 3"/>
          <p:cNvSpPr>
            <a:spLocks noGrp="1" noChangeArrowheads="1"/>
          </p:cNvSpPr>
          <p:nvPr>
            <p:ph type="body" idx="1"/>
          </p:nvPr>
        </p:nvSpPr>
        <p:spPr/>
        <p:txBody>
          <a:bodyPr/>
          <a:lstStyle/>
          <a:p>
            <a:pPr marL="457200" lvl="1">
              <a:lnSpc>
                <a:spcPct val="90000"/>
              </a:lnSpc>
            </a:pPr>
            <a:r>
              <a:rPr lang="en-US" altLang="en-US" b="1" dirty="0">
                <a:solidFill>
                  <a:srgbClr val="126723"/>
                </a:solidFill>
              </a:rPr>
              <a:t>Liz’s Comparative Advantage</a:t>
            </a:r>
          </a:p>
          <a:p>
            <a:pPr marL="457200" lvl="1">
              <a:lnSpc>
                <a:spcPct val="95000"/>
              </a:lnSpc>
            </a:pPr>
            <a:r>
              <a:rPr lang="en-US" altLang="en-US" dirty="0"/>
              <a:t>Liz’s opportunity cost of a smoothie is 1 salad.</a:t>
            </a:r>
          </a:p>
          <a:p>
            <a:pPr marL="457200" lvl="1">
              <a:lnSpc>
                <a:spcPct val="95000"/>
              </a:lnSpc>
            </a:pPr>
            <a:r>
              <a:rPr lang="en-US" altLang="en-US" dirty="0"/>
              <a:t>Joe’s opportunity cost of a smoothie is 5 salads.</a:t>
            </a:r>
          </a:p>
          <a:p>
            <a:pPr marL="457200" lvl="1">
              <a:lnSpc>
                <a:spcPct val="95000"/>
              </a:lnSpc>
            </a:pPr>
            <a:r>
              <a:rPr lang="en-US" altLang="en-US" dirty="0">
                <a:solidFill>
                  <a:srgbClr val="FF0000"/>
                </a:solidFill>
              </a:rPr>
              <a:t>Liz’s opportunity cost of a smoothie is less than Joe’s.</a:t>
            </a:r>
          </a:p>
          <a:p>
            <a:pPr marL="457200" lvl="1">
              <a:lnSpc>
                <a:spcPct val="95000"/>
              </a:lnSpc>
            </a:pPr>
            <a:r>
              <a:rPr lang="en-US" altLang="en-US" dirty="0">
                <a:solidFill>
                  <a:srgbClr val="7030A0"/>
                </a:solidFill>
              </a:rPr>
              <a:t>So Liz has a comparative advantage in producing smoothies.</a:t>
            </a:r>
          </a:p>
          <a:p>
            <a:pPr marL="342900" indent="-342900">
              <a:lnSpc>
                <a:spcPct val="90000"/>
              </a:lnSpc>
            </a:pPr>
            <a:endParaRPr lang="en-CA" altLang="en-US" dirty="0"/>
          </a:p>
        </p:txBody>
      </p:sp>
      <p:sp>
        <p:nvSpPr>
          <p:cNvPr id="492549" name="Rectangle 5"/>
          <p:cNvSpPr>
            <a:spLocks noGrp="1" noChangeArrowheads="1"/>
          </p:cNvSpPr>
          <p:nvPr>
            <p:ph type="title"/>
          </p:nvPr>
        </p:nvSpPr>
        <p:spPr>
          <a:xfrm>
            <a:off x="990600" y="274638"/>
            <a:ext cx="7680325" cy="1143000"/>
          </a:xfrm>
          <a:noFill/>
          <a:ln/>
        </p:spPr>
        <p:txBody>
          <a:bodyPr/>
          <a:lstStyle/>
          <a:p>
            <a:r>
              <a:rPr lang="en-US" dirty="0"/>
              <a:t>Gains from </a:t>
            </a:r>
            <a:r>
              <a:rPr lang="en-US" dirty="0" smtClean="0"/>
              <a:t>Trade (The Barter Economy)</a:t>
            </a:r>
            <a:endParaRPr lang="en-US"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492547">
                                            <p:txEl>
                                              <p:pRg st="1" end="1"/>
                                            </p:txEl>
                                          </p:spTgt>
                                        </p:tgtEl>
                                        <p:attrNameLst>
                                          <p:attrName>style.visibility</p:attrName>
                                        </p:attrNameLst>
                                      </p:cBhvr>
                                      <p:to>
                                        <p:strVal val="visible"/>
                                      </p:to>
                                    </p:set>
                                    <p:animEffect transition="in" filter="wipe(left)">
                                      <p:cBhvr>
                                        <p:cTn id="7" dur="1000"/>
                                        <p:tgtEl>
                                          <p:spTgt spid="49254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92547">
                                            <p:txEl>
                                              <p:pRg st="2" end="2"/>
                                            </p:txEl>
                                          </p:spTgt>
                                        </p:tgtEl>
                                        <p:attrNameLst>
                                          <p:attrName>style.visibility</p:attrName>
                                        </p:attrNameLst>
                                      </p:cBhvr>
                                      <p:to>
                                        <p:strVal val="visible"/>
                                      </p:to>
                                    </p:set>
                                    <p:animEffect transition="in" filter="wipe(left)">
                                      <p:cBhvr>
                                        <p:cTn id="12" dur="1000"/>
                                        <p:tgtEl>
                                          <p:spTgt spid="49254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492547">
                                            <p:txEl>
                                              <p:pRg st="3" end="3"/>
                                            </p:txEl>
                                          </p:spTgt>
                                        </p:tgtEl>
                                        <p:attrNameLst>
                                          <p:attrName>style.visibility</p:attrName>
                                        </p:attrNameLst>
                                      </p:cBhvr>
                                      <p:to>
                                        <p:strVal val="visible"/>
                                      </p:to>
                                    </p:set>
                                    <p:animEffect transition="in" filter="wipe(left)">
                                      <p:cBhvr>
                                        <p:cTn id="17" dur="1000"/>
                                        <p:tgtEl>
                                          <p:spTgt spid="49254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492547">
                                            <p:txEl>
                                              <p:pRg st="4" end="4"/>
                                            </p:txEl>
                                          </p:spTgt>
                                        </p:tgtEl>
                                        <p:attrNameLst>
                                          <p:attrName>style.visibility</p:attrName>
                                        </p:attrNameLst>
                                      </p:cBhvr>
                                      <p:to>
                                        <p:strVal val="visible"/>
                                      </p:to>
                                    </p:set>
                                    <p:animEffect transition="in" filter="wipe(left)">
                                      <p:cBhvr>
                                        <p:cTn id="22" dur="1000"/>
                                        <p:tgtEl>
                                          <p:spTgt spid="49254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2547" grpId="0" uiExpand="1" build="p" bldLvl="3"/>
    </p:bldLst>
  </p:timing>
</p:sld>
</file>

<file path=ppt/slides/slide5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6179" name="Rectangle 3"/>
          <p:cNvSpPr>
            <a:spLocks noGrp="1" noChangeArrowheads="1"/>
          </p:cNvSpPr>
          <p:nvPr>
            <p:ph type="body" idx="1"/>
          </p:nvPr>
        </p:nvSpPr>
        <p:spPr/>
        <p:txBody>
          <a:bodyPr/>
          <a:lstStyle/>
          <a:p>
            <a:pPr marL="457200" lvl="1">
              <a:lnSpc>
                <a:spcPct val="90000"/>
              </a:lnSpc>
            </a:pPr>
            <a:r>
              <a:rPr lang="en-US" altLang="en-US" b="1" dirty="0">
                <a:solidFill>
                  <a:srgbClr val="126723"/>
                </a:solidFill>
              </a:rPr>
              <a:t>Joe’s Comparative Advantage</a:t>
            </a:r>
          </a:p>
          <a:p>
            <a:pPr marL="457200" lvl="1">
              <a:lnSpc>
                <a:spcPct val="95000"/>
              </a:lnSpc>
            </a:pPr>
            <a:r>
              <a:rPr lang="en-US" altLang="en-US" dirty="0"/>
              <a:t>Joe’s opportunity cost of a salad is 1/5 smoothie.</a:t>
            </a:r>
          </a:p>
          <a:p>
            <a:pPr marL="457200" lvl="1">
              <a:lnSpc>
                <a:spcPct val="95000"/>
              </a:lnSpc>
            </a:pPr>
            <a:r>
              <a:rPr lang="en-US" altLang="en-US" dirty="0"/>
              <a:t>Liz’s opportunity cost of a salad is 1 smoothie.</a:t>
            </a:r>
          </a:p>
          <a:p>
            <a:pPr marL="457200" lvl="1">
              <a:lnSpc>
                <a:spcPct val="95000"/>
              </a:lnSpc>
            </a:pPr>
            <a:r>
              <a:rPr lang="en-US" altLang="en-US" dirty="0">
                <a:solidFill>
                  <a:srgbClr val="7030A0"/>
                </a:solidFill>
              </a:rPr>
              <a:t>Joe’s opportunity cost of a salad is less than Liz’s.</a:t>
            </a:r>
          </a:p>
          <a:p>
            <a:pPr marL="457200" lvl="1">
              <a:lnSpc>
                <a:spcPct val="95000"/>
              </a:lnSpc>
            </a:pPr>
            <a:r>
              <a:rPr lang="en-US" altLang="en-US" dirty="0">
                <a:solidFill>
                  <a:srgbClr val="FF0000"/>
                </a:solidFill>
              </a:rPr>
              <a:t>So Joe has a comparative advantage in producing salads.</a:t>
            </a:r>
          </a:p>
          <a:p>
            <a:pPr marL="342900" indent="-342900">
              <a:lnSpc>
                <a:spcPct val="90000"/>
              </a:lnSpc>
            </a:pPr>
            <a:endParaRPr lang="en-CA" altLang="en-US" dirty="0"/>
          </a:p>
        </p:txBody>
      </p:sp>
      <p:sp>
        <p:nvSpPr>
          <p:cNvPr id="306181" name="Rectangle 5"/>
          <p:cNvSpPr>
            <a:spLocks noGrp="1" noChangeArrowheads="1"/>
          </p:cNvSpPr>
          <p:nvPr>
            <p:ph type="title"/>
          </p:nvPr>
        </p:nvSpPr>
        <p:spPr>
          <a:xfrm>
            <a:off x="990600" y="274638"/>
            <a:ext cx="7680325" cy="1143000"/>
          </a:xfrm>
          <a:noFill/>
          <a:ln/>
        </p:spPr>
        <p:txBody>
          <a:bodyPr/>
          <a:lstStyle/>
          <a:p>
            <a:r>
              <a:rPr lang="en-US" dirty="0"/>
              <a:t>Gains from </a:t>
            </a:r>
            <a:r>
              <a:rPr lang="en-US" dirty="0" smtClean="0"/>
              <a:t>Trade (The Barter Economy) </a:t>
            </a:r>
            <a:endParaRPr lang="en-US" dirty="0"/>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06179">
                                            <p:txEl>
                                              <p:pRg st="1" end="1"/>
                                            </p:txEl>
                                          </p:spTgt>
                                        </p:tgtEl>
                                        <p:attrNameLst>
                                          <p:attrName>style.visibility</p:attrName>
                                        </p:attrNameLst>
                                      </p:cBhvr>
                                      <p:to>
                                        <p:strVal val="visible"/>
                                      </p:to>
                                    </p:set>
                                    <p:animEffect transition="in" filter="wipe(left)">
                                      <p:cBhvr>
                                        <p:cTn id="7" dur="1000"/>
                                        <p:tgtEl>
                                          <p:spTgt spid="30617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6179">
                                            <p:txEl>
                                              <p:pRg st="2" end="2"/>
                                            </p:txEl>
                                          </p:spTgt>
                                        </p:tgtEl>
                                        <p:attrNameLst>
                                          <p:attrName>style.visibility</p:attrName>
                                        </p:attrNameLst>
                                      </p:cBhvr>
                                      <p:to>
                                        <p:strVal val="visible"/>
                                      </p:to>
                                    </p:set>
                                    <p:animEffect transition="in" filter="wipe(left)">
                                      <p:cBhvr>
                                        <p:cTn id="12" dur="1000"/>
                                        <p:tgtEl>
                                          <p:spTgt spid="30617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06179">
                                            <p:txEl>
                                              <p:pRg st="3" end="3"/>
                                            </p:txEl>
                                          </p:spTgt>
                                        </p:tgtEl>
                                        <p:attrNameLst>
                                          <p:attrName>style.visibility</p:attrName>
                                        </p:attrNameLst>
                                      </p:cBhvr>
                                      <p:to>
                                        <p:strVal val="visible"/>
                                      </p:to>
                                    </p:set>
                                    <p:animEffect transition="in" filter="wipe(left)">
                                      <p:cBhvr>
                                        <p:cTn id="17" dur="1000"/>
                                        <p:tgtEl>
                                          <p:spTgt spid="306179">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306179">
                                            <p:txEl>
                                              <p:pRg st="4" end="4"/>
                                            </p:txEl>
                                          </p:spTgt>
                                        </p:tgtEl>
                                        <p:attrNameLst>
                                          <p:attrName>style.visibility</p:attrName>
                                        </p:attrNameLst>
                                      </p:cBhvr>
                                      <p:to>
                                        <p:strVal val="visible"/>
                                      </p:to>
                                    </p:set>
                                    <p:animEffect transition="in" filter="wipe(left)">
                                      <p:cBhvr>
                                        <p:cTn id="22" dur="1000"/>
                                        <p:tgtEl>
                                          <p:spTgt spid="306179">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6179" grpId="0" uiExpand="1" build="p" bldLvl="3"/>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5096" name="Rectangle 8"/>
          <p:cNvSpPr>
            <a:spLocks noChangeArrowheads="1"/>
          </p:cNvSpPr>
          <p:nvPr/>
        </p:nvSpPr>
        <p:spPr bwMode="auto">
          <a:xfrm>
            <a:off x="381000" y="1371600"/>
            <a:ext cx="4267200" cy="609600"/>
          </a:xfrm>
          <a:prstGeom prst="rect">
            <a:avLst/>
          </a:prstGeom>
          <a:noFill/>
          <a:ln w="9525">
            <a:noFill/>
            <a:miter lim="800000"/>
            <a:headEnd/>
            <a:tailEnd/>
          </a:ln>
          <a:effectLst/>
        </p:spPr>
        <p:txBody>
          <a:bodyPr/>
          <a:lstStyle/>
          <a:p>
            <a:pPr>
              <a:spcBef>
                <a:spcPct val="20000"/>
              </a:spcBef>
              <a:spcAft>
                <a:spcPct val="50000"/>
              </a:spcAft>
            </a:pPr>
            <a:r>
              <a:rPr lang="en-US" altLang="en-US" sz="2400" b="1" dirty="0">
                <a:solidFill>
                  <a:srgbClr val="600033"/>
                </a:solidFill>
              </a:rPr>
              <a:t>Achieving Gains from Trade</a:t>
            </a:r>
          </a:p>
        </p:txBody>
      </p:sp>
      <p:sp>
        <p:nvSpPr>
          <p:cNvPr id="345097" name="Rectangle 9"/>
          <p:cNvSpPr>
            <a:spLocks noChangeArrowheads="1"/>
          </p:cNvSpPr>
          <p:nvPr/>
        </p:nvSpPr>
        <p:spPr bwMode="auto">
          <a:xfrm>
            <a:off x="152400" y="1981200"/>
            <a:ext cx="4648200" cy="3733800"/>
          </a:xfrm>
          <a:prstGeom prst="rect">
            <a:avLst/>
          </a:prstGeom>
          <a:noFill/>
          <a:ln w="9525">
            <a:noFill/>
            <a:miter lim="800000"/>
            <a:headEnd/>
            <a:tailEnd/>
          </a:ln>
          <a:effectLst/>
        </p:spPr>
        <p:txBody>
          <a:bodyPr/>
          <a:lstStyle/>
          <a:p>
            <a:pPr lvl="1" indent="-342900">
              <a:spcBef>
                <a:spcPct val="20000"/>
              </a:spcBef>
              <a:spcAft>
                <a:spcPct val="50000"/>
              </a:spcAft>
              <a:buClr>
                <a:srgbClr val="FF0000"/>
              </a:buClr>
              <a:buFont typeface="Wingdings" pitchFamily="2" charset="2"/>
              <a:buNone/>
            </a:pPr>
            <a:r>
              <a:rPr lang="en-US" altLang="en-US" sz="2400" dirty="0"/>
              <a:t>	Liz and Joe produce the good in which they have a comparative advantage: </a:t>
            </a:r>
          </a:p>
          <a:p>
            <a:pPr marL="749300" lvl="2" indent="-406400">
              <a:spcBef>
                <a:spcPct val="20000"/>
              </a:spcBef>
              <a:spcAft>
                <a:spcPct val="50000"/>
              </a:spcAft>
              <a:buSzPct val="75000"/>
              <a:buFont typeface="Webdings" pitchFamily="18" charset="2"/>
              <a:buChar char="&lt;"/>
            </a:pPr>
            <a:r>
              <a:rPr lang="en-US" altLang="en-US" sz="2400" dirty="0">
                <a:solidFill>
                  <a:srgbClr val="FF0000"/>
                </a:solidFill>
              </a:rPr>
              <a:t>Liz produces 30 smoothies and 0 salads.</a:t>
            </a:r>
          </a:p>
          <a:p>
            <a:pPr marL="749300" lvl="2" indent="-406400">
              <a:spcBef>
                <a:spcPct val="20000"/>
              </a:spcBef>
              <a:spcAft>
                <a:spcPct val="50000"/>
              </a:spcAft>
              <a:buSzPct val="75000"/>
              <a:buFont typeface="Webdings" pitchFamily="18" charset="2"/>
              <a:buChar char="&lt;"/>
            </a:pPr>
            <a:r>
              <a:rPr lang="en-US" altLang="en-US" sz="2400" dirty="0">
                <a:solidFill>
                  <a:srgbClr val="FF0000"/>
                </a:solidFill>
              </a:rPr>
              <a:t>Joe produces 30 salads and 0 smoothies.</a:t>
            </a:r>
            <a:endParaRPr lang="en-CA" altLang="en-US" sz="2400" dirty="0">
              <a:solidFill>
                <a:srgbClr val="FF0000"/>
              </a:solidFill>
            </a:endParaRPr>
          </a:p>
        </p:txBody>
      </p:sp>
      <p:sp>
        <p:nvSpPr>
          <p:cNvPr id="345103" name="Rectangle 15"/>
          <p:cNvSpPr>
            <a:spLocks noChangeArrowheads="1"/>
          </p:cNvSpPr>
          <p:nvPr/>
        </p:nvSpPr>
        <p:spPr bwMode="auto">
          <a:xfrm>
            <a:off x="990600" y="274638"/>
            <a:ext cx="7680325" cy="1143000"/>
          </a:xfrm>
          <a:prstGeom prst="rect">
            <a:avLst/>
          </a:prstGeom>
          <a:noFill/>
          <a:ln w="9525">
            <a:noFill/>
            <a:miter lim="800000"/>
            <a:headEnd/>
            <a:tailEnd/>
          </a:ln>
          <a:effectLst/>
        </p:spPr>
        <p:txBody>
          <a:bodyPr anchor="ctr"/>
          <a:lstStyle/>
          <a:p>
            <a:r>
              <a:rPr lang="en-US" sz="3200" b="1" dirty="0">
                <a:solidFill>
                  <a:srgbClr val="126723"/>
                </a:solidFill>
              </a:rPr>
              <a:t>Gains from </a:t>
            </a:r>
            <a:r>
              <a:rPr lang="en-US" sz="3200" b="1" dirty="0" smtClean="0">
                <a:solidFill>
                  <a:srgbClr val="126723"/>
                </a:solidFill>
              </a:rPr>
              <a:t>Trade (The Barter Economy)   </a:t>
            </a:r>
            <a:endParaRPr lang="en-US" sz="3200" b="1" dirty="0">
              <a:solidFill>
                <a:srgbClr val="126723"/>
              </a:solidFill>
            </a:endParaRPr>
          </a:p>
        </p:txBody>
      </p:sp>
      <p:pic>
        <p:nvPicPr>
          <p:cNvPr id="345104" name="Picture 16" descr="tab030a"/>
          <p:cNvPicPr>
            <a:picLocks noChangeAspect="1" noChangeArrowheads="1"/>
          </p:cNvPicPr>
          <p:nvPr/>
        </p:nvPicPr>
        <p:blipFill>
          <a:blip r:embed="rId3" cstate="print"/>
          <a:srcRect/>
          <a:stretch>
            <a:fillRect/>
          </a:stretch>
        </p:blipFill>
        <p:spPr bwMode="auto">
          <a:xfrm>
            <a:off x="4876800" y="1447800"/>
            <a:ext cx="3505200" cy="4772025"/>
          </a:xfrm>
          <a:prstGeom prst="rect">
            <a:avLst/>
          </a:prstGeom>
          <a:noFill/>
        </p:spPr>
      </p:pic>
      <p:pic>
        <p:nvPicPr>
          <p:cNvPr id="345105" name="Picture 17" descr="tab030b"/>
          <p:cNvPicPr>
            <a:picLocks noChangeAspect="1" noChangeArrowheads="1"/>
          </p:cNvPicPr>
          <p:nvPr/>
        </p:nvPicPr>
        <p:blipFill>
          <a:blip r:embed="rId4" cstate="print"/>
          <a:srcRect/>
          <a:stretch>
            <a:fillRect/>
          </a:stretch>
        </p:blipFill>
        <p:spPr bwMode="auto">
          <a:xfrm>
            <a:off x="4876800" y="1447800"/>
            <a:ext cx="3505200" cy="477202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5097">
                                            <p:txEl>
                                              <p:pRg st="0" end="0"/>
                                            </p:txEl>
                                          </p:spTgt>
                                        </p:tgtEl>
                                        <p:attrNameLst>
                                          <p:attrName>style.visibility</p:attrName>
                                        </p:attrNameLst>
                                      </p:cBhvr>
                                      <p:to>
                                        <p:strVal val="visible"/>
                                      </p:to>
                                    </p:set>
                                    <p:animEffect transition="in" filter="wipe(left)">
                                      <p:cBhvr>
                                        <p:cTn id="7" dur="500"/>
                                        <p:tgtEl>
                                          <p:spTgt spid="34509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5097">
                                            <p:txEl>
                                              <p:pRg st="1" end="1"/>
                                            </p:txEl>
                                          </p:spTgt>
                                        </p:tgtEl>
                                        <p:attrNameLst>
                                          <p:attrName>style.visibility</p:attrName>
                                        </p:attrNameLst>
                                      </p:cBhvr>
                                      <p:to>
                                        <p:strVal val="visible"/>
                                      </p:to>
                                    </p:set>
                                    <p:animEffect transition="in" filter="wipe(left)">
                                      <p:cBhvr>
                                        <p:cTn id="12" dur="500"/>
                                        <p:tgtEl>
                                          <p:spTgt spid="34509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45097">
                                            <p:txEl>
                                              <p:pRg st="2" end="2"/>
                                            </p:txEl>
                                          </p:spTgt>
                                        </p:tgtEl>
                                        <p:attrNameLst>
                                          <p:attrName>style.visibility</p:attrName>
                                        </p:attrNameLst>
                                      </p:cBhvr>
                                      <p:to>
                                        <p:strVal val="visible"/>
                                      </p:to>
                                    </p:set>
                                    <p:animEffect transition="in" filter="wipe(left)">
                                      <p:cBhvr>
                                        <p:cTn id="17" dur="500"/>
                                        <p:tgtEl>
                                          <p:spTgt spid="345097">
                                            <p:txEl>
                                              <p:pRg st="2" end="2"/>
                                            </p:txEl>
                                          </p:spTgt>
                                        </p:tgtEl>
                                      </p:cBhvr>
                                    </p:animEffect>
                                  </p:childTnLst>
                                </p:cTn>
                              </p:par>
                            </p:childTnLst>
                          </p:cTn>
                        </p:par>
                        <p:par>
                          <p:cTn id="18" fill="hold">
                            <p:stCondLst>
                              <p:cond delay="500"/>
                            </p:stCondLst>
                            <p:childTnLst>
                              <p:par>
                                <p:cTn id="19" presetID="22" presetClass="entr" presetSubtype="8" fill="hold" nodeType="afterEffect">
                                  <p:stCondLst>
                                    <p:cond delay="0"/>
                                  </p:stCondLst>
                                  <p:childTnLst>
                                    <p:set>
                                      <p:cBhvr>
                                        <p:cTn id="20" dur="1" fill="hold">
                                          <p:stCondLst>
                                            <p:cond delay="0"/>
                                          </p:stCondLst>
                                        </p:cTn>
                                        <p:tgtEl>
                                          <p:spTgt spid="345105"/>
                                        </p:tgtEl>
                                        <p:attrNameLst>
                                          <p:attrName>style.visibility</p:attrName>
                                        </p:attrNameLst>
                                      </p:cBhvr>
                                      <p:to>
                                        <p:strVal val="visible"/>
                                      </p:to>
                                    </p:set>
                                    <p:animEffect transition="in" filter="wipe(left)">
                                      <p:cBhvr>
                                        <p:cTn id="21" dur="1000"/>
                                        <p:tgtEl>
                                          <p:spTgt spid="3451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5097" grpId="0" uiExpand="1" build="p" bldLvl="3"/>
    </p:bldLst>
  </p:timing>
</p:sld>
</file>

<file path=ppt/slides/slide5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494598" name="Picture 6" descr="tab030a"/>
          <p:cNvPicPr>
            <a:picLocks noChangeAspect="1" noChangeArrowheads="1"/>
          </p:cNvPicPr>
          <p:nvPr/>
        </p:nvPicPr>
        <p:blipFill>
          <a:blip r:embed="rId3" cstate="print"/>
          <a:srcRect/>
          <a:stretch>
            <a:fillRect/>
          </a:stretch>
        </p:blipFill>
        <p:spPr bwMode="auto">
          <a:xfrm>
            <a:off x="2540000" y="685800"/>
            <a:ext cx="4214813" cy="5738813"/>
          </a:xfrm>
          <a:prstGeom prst="rect">
            <a:avLst/>
          </a:prstGeom>
          <a:noFill/>
        </p:spPr>
      </p:pic>
      <p:pic>
        <p:nvPicPr>
          <p:cNvPr id="494599" name="Picture 7" descr="tab030b"/>
          <p:cNvPicPr>
            <a:picLocks noChangeAspect="1" noChangeArrowheads="1"/>
          </p:cNvPicPr>
          <p:nvPr/>
        </p:nvPicPr>
        <p:blipFill>
          <a:blip r:embed="rId4" cstate="print"/>
          <a:srcRect/>
          <a:stretch>
            <a:fillRect/>
          </a:stretch>
        </p:blipFill>
        <p:spPr bwMode="auto">
          <a:xfrm>
            <a:off x="2540000" y="685800"/>
            <a:ext cx="4214813" cy="5738813"/>
          </a:xfrm>
          <a:prstGeom prst="rect">
            <a:avLst/>
          </a:prstGeom>
          <a:noFill/>
        </p:spPr>
      </p:pic>
      <p:pic>
        <p:nvPicPr>
          <p:cNvPr id="494600" name="Picture 8" descr="tab030c"/>
          <p:cNvPicPr>
            <a:picLocks noChangeAspect="1" noChangeArrowheads="1"/>
          </p:cNvPicPr>
          <p:nvPr/>
        </p:nvPicPr>
        <p:blipFill>
          <a:blip r:embed="rId5" cstate="print"/>
          <a:srcRect/>
          <a:stretch>
            <a:fillRect/>
          </a:stretch>
        </p:blipFill>
        <p:spPr bwMode="auto">
          <a:xfrm>
            <a:off x="2540000" y="685800"/>
            <a:ext cx="4214813" cy="5738813"/>
          </a:xfrm>
          <a:prstGeom prst="rect">
            <a:avLst/>
          </a:prstGeom>
          <a:noFill/>
        </p:spPr>
      </p:pic>
      <p:pic>
        <p:nvPicPr>
          <p:cNvPr id="494601" name="Picture 9" descr="tab030d"/>
          <p:cNvPicPr>
            <a:picLocks noChangeAspect="1" noChangeArrowheads="1"/>
          </p:cNvPicPr>
          <p:nvPr/>
        </p:nvPicPr>
        <p:blipFill>
          <a:blip r:embed="rId6" cstate="print"/>
          <a:srcRect/>
          <a:stretch>
            <a:fillRect/>
          </a:stretch>
        </p:blipFill>
        <p:spPr bwMode="auto">
          <a:xfrm>
            <a:off x="2540000" y="685800"/>
            <a:ext cx="4214813" cy="5738813"/>
          </a:xfrm>
          <a:prstGeom prst="rect">
            <a:avLst/>
          </a:prstGeom>
          <a:noFill/>
        </p:spPr>
      </p:pic>
      <p:pic>
        <p:nvPicPr>
          <p:cNvPr id="494602" name="Picture 10" descr="tab030e"/>
          <p:cNvPicPr>
            <a:picLocks noChangeAspect="1" noChangeArrowheads="1"/>
          </p:cNvPicPr>
          <p:nvPr/>
        </p:nvPicPr>
        <p:blipFill>
          <a:blip r:embed="rId7" cstate="print"/>
          <a:srcRect/>
          <a:stretch>
            <a:fillRect/>
          </a:stretch>
        </p:blipFill>
        <p:spPr bwMode="auto">
          <a:xfrm>
            <a:off x="2540000" y="685800"/>
            <a:ext cx="4214813" cy="57388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94599"/>
                                        </p:tgtEl>
                                        <p:attrNameLst>
                                          <p:attrName>style.visibility</p:attrName>
                                        </p:attrNameLst>
                                      </p:cBhvr>
                                      <p:to>
                                        <p:strVal val="visible"/>
                                      </p:to>
                                    </p:set>
                                    <p:animEffect transition="in" filter="wipe(left)">
                                      <p:cBhvr>
                                        <p:cTn id="7" dur="1000"/>
                                        <p:tgtEl>
                                          <p:spTgt spid="49459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94600"/>
                                        </p:tgtEl>
                                        <p:attrNameLst>
                                          <p:attrName>style.visibility</p:attrName>
                                        </p:attrNameLst>
                                      </p:cBhvr>
                                      <p:to>
                                        <p:strVal val="visible"/>
                                      </p:to>
                                    </p:set>
                                    <p:animEffect transition="in" filter="wipe(left)">
                                      <p:cBhvr>
                                        <p:cTn id="12" dur="1000"/>
                                        <p:tgtEl>
                                          <p:spTgt spid="49460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494601"/>
                                        </p:tgtEl>
                                        <p:attrNameLst>
                                          <p:attrName>style.visibility</p:attrName>
                                        </p:attrNameLst>
                                      </p:cBhvr>
                                      <p:to>
                                        <p:strVal val="visible"/>
                                      </p:to>
                                    </p:set>
                                    <p:animEffect transition="in" filter="wipe(left)">
                                      <p:cBhvr>
                                        <p:cTn id="17" dur="1000"/>
                                        <p:tgtEl>
                                          <p:spTgt spid="494601"/>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494602"/>
                                        </p:tgtEl>
                                        <p:attrNameLst>
                                          <p:attrName>style.visibility</p:attrName>
                                        </p:attrNameLst>
                                      </p:cBhvr>
                                      <p:to>
                                        <p:strVal val="visible"/>
                                      </p:to>
                                    </p:set>
                                    <p:animEffect transition="in" filter="wipe(left)">
                                      <p:cBhvr>
                                        <p:cTn id="22" dur="1000"/>
                                        <p:tgtEl>
                                          <p:spTgt spid="49460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6122" name="Rectangle 10"/>
          <p:cNvSpPr>
            <a:spLocks noChangeArrowheads="1"/>
          </p:cNvSpPr>
          <p:nvPr/>
        </p:nvSpPr>
        <p:spPr bwMode="auto">
          <a:xfrm>
            <a:off x="152400" y="1371600"/>
            <a:ext cx="4419600" cy="2362200"/>
          </a:xfrm>
          <a:prstGeom prst="rect">
            <a:avLst/>
          </a:prstGeom>
          <a:noFill/>
          <a:ln w="9525">
            <a:noFill/>
            <a:miter lim="800000"/>
            <a:headEnd/>
            <a:tailEnd/>
          </a:ln>
          <a:effectLst/>
        </p:spPr>
        <p:txBody>
          <a:bodyPr/>
          <a:lstStyle/>
          <a:p>
            <a:pPr marL="174625" lvl="1" indent="-60325">
              <a:spcBef>
                <a:spcPct val="20000"/>
              </a:spcBef>
              <a:spcAft>
                <a:spcPct val="50000"/>
              </a:spcAft>
              <a:buClr>
                <a:srgbClr val="FF0000"/>
              </a:buClr>
              <a:buFont typeface="Wingdings" pitchFamily="2" charset="2"/>
              <a:buNone/>
            </a:pPr>
            <a:r>
              <a:rPr lang="en-US" altLang="en-US" sz="2400" b="1" u="sng" dirty="0">
                <a:solidFill>
                  <a:srgbClr val="FF0000"/>
                </a:solidFill>
              </a:rPr>
              <a:t>Liz and Joe trade:</a:t>
            </a:r>
          </a:p>
          <a:p>
            <a:pPr marL="571500" lvl="2" indent="-282575">
              <a:spcBef>
                <a:spcPct val="20000"/>
              </a:spcBef>
              <a:spcAft>
                <a:spcPct val="50000"/>
              </a:spcAft>
              <a:buSzPct val="75000"/>
              <a:buFont typeface="Webdings" pitchFamily="18" charset="2"/>
              <a:buChar char="&lt;"/>
            </a:pPr>
            <a:r>
              <a:rPr lang="en-US" altLang="en-US" sz="2400" dirty="0"/>
              <a:t>Liz sells Joe 10 smoothies and buys 20 salads.</a:t>
            </a:r>
          </a:p>
          <a:p>
            <a:pPr marL="571500" lvl="2" indent="-282575">
              <a:spcBef>
                <a:spcPct val="20000"/>
              </a:spcBef>
              <a:spcAft>
                <a:spcPct val="50000"/>
              </a:spcAft>
              <a:buSzPct val="75000"/>
              <a:buFont typeface="Webdings" pitchFamily="18" charset="2"/>
              <a:buChar char="&lt;"/>
            </a:pPr>
            <a:r>
              <a:rPr lang="en-US" altLang="en-US" sz="2400" dirty="0"/>
              <a:t>Joe sells Liz 20 salads and buys 10 smoothies.</a:t>
            </a:r>
          </a:p>
        </p:txBody>
      </p:sp>
      <p:sp>
        <p:nvSpPr>
          <p:cNvPr id="346123" name="Rectangle 11"/>
          <p:cNvSpPr>
            <a:spLocks noChangeArrowheads="1"/>
          </p:cNvSpPr>
          <p:nvPr/>
        </p:nvSpPr>
        <p:spPr bwMode="auto">
          <a:xfrm>
            <a:off x="228600" y="3962400"/>
            <a:ext cx="4343400" cy="22860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altLang="en-US" sz="2400" dirty="0"/>
              <a:t>After trade:</a:t>
            </a:r>
          </a:p>
          <a:p>
            <a:pPr marL="406400" lvl="2" indent="-177800">
              <a:spcBef>
                <a:spcPct val="20000"/>
              </a:spcBef>
              <a:spcAft>
                <a:spcPct val="50000"/>
              </a:spcAft>
              <a:buSzPct val="75000"/>
              <a:buFont typeface="Webdings" pitchFamily="18" charset="2"/>
              <a:buChar char="&lt;"/>
            </a:pPr>
            <a:r>
              <a:rPr lang="en-US" altLang="en-US" sz="2400" dirty="0"/>
              <a:t>Liz has 20 smoothies and </a:t>
            </a:r>
            <a:r>
              <a:rPr lang="en-US" altLang="en-US" sz="2400" dirty="0" smtClean="0"/>
              <a:t>20 </a:t>
            </a:r>
            <a:r>
              <a:rPr lang="en-US" altLang="en-US" sz="2400" dirty="0"/>
              <a:t>salads.</a:t>
            </a:r>
          </a:p>
          <a:p>
            <a:pPr marL="406400" lvl="2" indent="-177800">
              <a:spcBef>
                <a:spcPct val="20000"/>
              </a:spcBef>
              <a:spcAft>
                <a:spcPct val="50000"/>
              </a:spcAft>
              <a:buSzPct val="75000"/>
              <a:buFont typeface="Webdings" pitchFamily="18" charset="2"/>
              <a:buChar char="&lt;"/>
            </a:pPr>
            <a:r>
              <a:rPr lang="en-US" altLang="en-US" sz="2400" dirty="0"/>
              <a:t>Joe has </a:t>
            </a:r>
            <a:r>
              <a:rPr lang="en-US" altLang="en-US" sz="2400" dirty="0" smtClean="0"/>
              <a:t>10 </a:t>
            </a:r>
            <a:r>
              <a:rPr lang="en-US" altLang="en-US" sz="2400" dirty="0"/>
              <a:t>smoothies and 10 salads.</a:t>
            </a:r>
            <a:endParaRPr lang="en-CA" altLang="en-US" sz="2400" dirty="0"/>
          </a:p>
        </p:txBody>
      </p:sp>
      <p:sp>
        <p:nvSpPr>
          <p:cNvPr id="346129" name="Rectangle 17"/>
          <p:cNvSpPr>
            <a:spLocks noChangeArrowheads="1"/>
          </p:cNvSpPr>
          <p:nvPr/>
        </p:nvSpPr>
        <p:spPr bwMode="auto">
          <a:xfrm>
            <a:off x="990600" y="274638"/>
            <a:ext cx="7680325" cy="1143000"/>
          </a:xfrm>
          <a:prstGeom prst="rect">
            <a:avLst/>
          </a:prstGeom>
          <a:noFill/>
          <a:ln w="9525">
            <a:noFill/>
            <a:miter lim="800000"/>
            <a:headEnd/>
            <a:tailEnd/>
          </a:ln>
          <a:effectLst/>
        </p:spPr>
        <p:txBody>
          <a:bodyPr anchor="ctr"/>
          <a:lstStyle/>
          <a:p>
            <a:r>
              <a:rPr lang="en-US" sz="3200" b="1" dirty="0">
                <a:solidFill>
                  <a:srgbClr val="126723"/>
                </a:solidFill>
              </a:rPr>
              <a:t>Gains from </a:t>
            </a:r>
            <a:r>
              <a:rPr lang="en-US" sz="3200" b="1" dirty="0" smtClean="0">
                <a:solidFill>
                  <a:srgbClr val="126723"/>
                </a:solidFill>
              </a:rPr>
              <a:t>Trade (The Barter Economy) </a:t>
            </a:r>
            <a:endParaRPr lang="en-US" sz="3200" b="1" dirty="0">
              <a:solidFill>
                <a:srgbClr val="126723"/>
              </a:solidFill>
            </a:endParaRPr>
          </a:p>
        </p:txBody>
      </p:sp>
      <p:pic>
        <p:nvPicPr>
          <p:cNvPr id="346135" name="Picture 23" descr="tab030a"/>
          <p:cNvPicPr>
            <a:picLocks noChangeAspect="1" noChangeArrowheads="1"/>
          </p:cNvPicPr>
          <p:nvPr/>
        </p:nvPicPr>
        <p:blipFill>
          <a:blip r:embed="rId3" cstate="print"/>
          <a:srcRect/>
          <a:stretch>
            <a:fillRect/>
          </a:stretch>
        </p:blipFill>
        <p:spPr bwMode="auto">
          <a:xfrm>
            <a:off x="4876800" y="1447800"/>
            <a:ext cx="3505200" cy="4772025"/>
          </a:xfrm>
          <a:prstGeom prst="rect">
            <a:avLst/>
          </a:prstGeom>
          <a:noFill/>
        </p:spPr>
      </p:pic>
      <p:pic>
        <p:nvPicPr>
          <p:cNvPr id="346136" name="Picture 24" descr="tab030b"/>
          <p:cNvPicPr>
            <a:picLocks noChangeAspect="1" noChangeArrowheads="1"/>
          </p:cNvPicPr>
          <p:nvPr/>
        </p:nvPicPr>
        <p:blipFill>
          <a:blip r:embed="rId4" cstate="print"/>
          <a:srcRect/>
          <a:stretch>
            <a:fillRect/>
          </a:stretch>
        </p:blipFill>
        <p:spPr bwMode="auto">
          <a:xfrm>
            <a:off x="4876800" y="1447800"/>
            <a:ext cx="3505200" cy="4772025"/>
          </a:xfrm>
          <a:prstGeom prst="rect">
            <a:avLst/>
          </a:prstGeom>
          <a:noFill/>
        </p:spPr>
      </p:pic>
      <p:pic>
        <p:nvPicPr>
          <p:cNvPr id="346137" name="Picture 25" descr="tab030c"/>
          <p:cNvPicPr>
            <a:picLocks noChangeAspect="1" noChangeArrowheads="1"/>
          </p:cNvPicPr>
          <p:nvPr/>
        </p:nvPicPr>
        <p:blipFill>
          <a:blip r:embed="rId5" cstate="print"/>
          <a:srcRect/>
          <a:stretch>
            <a:fillRect/>
          </a:stretch>
        </p:blipFill>
        <p:spPr bwMode="auto">
          <a:xfrm>
            <a:off x="4876800" y="1447800"/>
            <a:ext cx="3505200" cy="4772025"/>
          </a:xfrm>
          <a:prstGeom prst="rect">
            <a:avLst/>
          </a:prstGeom>
          <a:noFill/>
        </p:spPr>
      </p:pic>
      <p:pic>
        <p:nvPicPr>
          <p:cNvPr id="346138" name="Picture 26" descr="tab030d"/>
          <p:cNvPicPr>
            <a:picLocks noChangeAspect="1" noChangeArrowheads="1"/>
          </p:cNvPicPr>
          <p:nvPr/>
        </p:nvPicPr>
        <p:blipFill>
          <a:blip r:embed="rId6" cstate="print"/>
          <a:srcRect/>
          <a:stretch>
            <a:fillRect/>
          </a:stretch>
        </p:blipFill>
        <p:spPr bwMode="auto">
          <a:xfrm>
            <a:off x="4876800" y="1447800"/>
            <a:ext cx="3505200" cy="477202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6122">
                                            <p:txEl>
                                              <p:pRg st="1" end="1"/>
                                            </p:txEl>
                                          </p:spTgt>
                                        </p:tgtEl>
                                        <p:attrNameLst>
                                          <p:attrName>style.visibility</p:attrName>
                                        </p:attrNameLst>
                                      </p:cBhvr>
                                      <p:to>
                                        <p:strVal val="visible"/>
                                      </p:to>
                                    </p:set>
                                    <p:animEffect transition="in" filter="wipe(left)">
                                      <p:cBhvr>
                                        <p:cTn id="7" dur="1000"/>
                                        <p:tgtEl>
                                          <p:spTgt spid="346122">
                                            <p:txEl>
                                              <p:pRg st="1" end="1"/>
                                            </p:txEl>
                                          </p:spTgt>
                                        </p:tgtEl>
                                      </p:cBhvr>
                                    </p:animEffect>
                                  </p:childTnLst>
                                </p:cTn>
                              </p:par>
                            </p:childTnLst>
                          </p:cTn>
                        </p:par>
                        <p:par>
                          <p:cTn id="8" fill="hold">
                            <p:stCondLst>
                              <p:cond delay="1000"/>
                            </p:stCondLst>
                            <p:childTnLst>
                              <p:par>
                                <p:cTn id="9" presetID="22" presetClass="entr" presetSubtype="8" fill="hold" grpId="0" nodeType="afterEffect">
                                  <p:stCondLst>
                                    <p:cond delay="0"/>
                                  </p:stCondLst>
                                  <p:childTnLst>
                                    <p:set>
                                      <p:cBhvr>
                                        <p:cTn id="10" dur="1" fill="hold">
                                          <p:stCondLst>
                                            <p:cond delay="0"/>
                                          </p:stCondLst>
                                        </p:cTn>
                                        <p:tgtEl>
                                          <p:spTgt spid="346122">
                                            <p:txEl>
                                              <p:pRg st="2" end="2"/>
                                            </p:txEl>
                                          </p:spTgt>
                                        </p:tgtEl>
                                        <p:attrNameLst>
                                          <p:attrName>style.visibility</p:attrName>
                                        </p:attrNameLst>
                                      </p:cBhvr>
                                      <p:to>
                                        <p:strVal val="visible"/>
                                      </p:to>
                                    </p:set>
                                    <p:animEffect transition="in" filter="wipe(left)">
                                      <p:cBhvr>
                                        <p:cTn id="11" dur="1000"/>
                                        <p:tgtEl>
                                          <p:spTgt spid="346122">
                                            <p:txEl>
                                              <p:pRg st="2" end="2"/>
                                            </p:txEl>
                                          </p:spTgt>
                                        </p:tgtEl>
                                      </p:cBhvr>
                                    </p:animEffect>
                                  </p:childTnLst>
                                </p:cTn>
                              </p:par>
                            </p:childTnLst>
                          </p:cTn>
                        </p:par>
                        <p:par>
                          <p:cTn id="12" fill="hold">
                            <p:stCondLst>
                              <p:cond delay="2000"/>
                            </p:stCondLst>
                            <p:childTnLst>
                              <p:par>
                                <p:cTn id="13" presetID="22" presetClass="entr" presetSubtype="8" fill="hold" nodeType="afterEffect">
                                  <p:stCondLst>
                                    <p:cond delay="0"/>
                                  </p:stCondLst>
                                  <p:childTnLst>
                                    <p:set>
                                      <p:cBhvr>
                                        <p:cTn id="14" dur="1" fill="hold">
                                          <p:stCondLst>
                                            <p:cond delay="0"/>
                                          </p:stCondLst>
                                        </p:cTn>
                                        <p:tgtEl>
                                          <p:spTgt spid="346137"/>
                                        </p:tgtEl>
                                        <p:attrNameLst>
                                          <p:attrName>style.visibility</p:attrName>
                                        </p:attrNameLst>
                                      </p:cBhvr>
                                      <p:to>
                                        <p:strVal val="visible"/>
                                      </p:to>
                                    </p:set>
                                    <p:animEffect transition="in" filter="wipe(left)">
                                      <p:cBhvr>
                                        <p:cTn id="15" dur="1000"/>
                                        <p:tgtEl>
                                          <p:spTgt spid="346137"/>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346123">
                                            <p:txEl>
                                              <p:pRg st="0" end="0"/>
                                            </p:txEl>
                                          </p:spTgt>
                                        </p:tgtEl>
                                        <p:attrNameLst>
                                          <p:attrName>style.visibility</p:attrName>
                                        </p:attrNameLst>
                                      </p:cBhvr>
                                      <p:to>
                                        <p:strVal val="visible"/>
                                      </p:to>
                                    </p:set>
                                    <p:animEffect transition="in" filter="wipe(left)">
                                      <p:cBhvr>
                                        <p:cTn id="20" dur="500"/>
                                        <p:tgtEl>
                                          <p:spTgt spid="346123">
                                            <p:txEl>
                                              <p:pRg st="0" end="0"/>
                                            </p:txEl>
                                          </p:spTgt>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346123">
                                            <p:txEl>
                                              <p:pRg st="1" end="1"/>
                                            </p:txEl>
                                          </p:spTgt>
                                        </p:tgtEl>
                                        <p:attrNameLst>
                                          <p:attrName>style.visibility</p:attrName>
                                        </p:attrNameLst>
                                      </p:cBhvr>
                                      <p:to>
                                        <p:strVal val="visible"/>
                                      </p:to>
                                    </p:set>
                                    <p:animEffect transition="in" filter="wipe(left)">
                                      <p:cBhvr>
                                        <p:cTn id="25" dur="500"/>
                                        <p:tgtEl>
                                          <p:spTgt spid="346123">
                                            <p:txEl>
                                              <p:pRg st="1" end="1"/>
                                            </p:txEl>
                                          </p:spTgt>
                                        </p:tgtEl>
                                      </p:cBhvr>
                                    </p:animEffect>
                                  </p:childTnLst>
                                </p:cTn>
                              </p:par>
                            </p:childTnLst>
                          </p:cTn>
                        </p:par>
                        <p:par>
                          <p:cTn id="26" fill="hold">
                            <p:stCondLst>
                              <p:cond delay="500"/>
                            </p:stCondLst>
                            <p:childTnLst>
                              <p:par>
                                <p:cTn id="27" presetID="22" presetClass="entr" presetSubtype="8" fill="hold" grpId="0" nodeType="afterEffect">
                                  <p:stCondLst>
                                    <p:cond delay="0"/>
                                  </p:stCondLst>
                                  <p:childTnLst>
                                    <p:set>
                                      <p:cBhvr>
                                        <p:cTn id="28" dur="1" fill="hold">
                                          <p:stCondLst>
                                            <p:cond delay="0"/>
                                          </p:stCondLst>
                                        </p:cTn>
                                        <p:tgtEl>
                                          <p:spTgt spid="346123">
                                            <p:txEl>
                                              <p:pRg st="2" end="2"/>
                                            </p:txEl>
                                          </p:spTgt>
                                        </p:tgtEl>
                                        <p:attrNameLst>
                                          <p:attrName>style.visibility</p:attrName>
                                        </p:attrNameLst>
                                      </p:cBhvr>
                                      <p:to>
                                        <p:strVal val="visible"/>
                                      </p:to>
                                    </p:set>
                                    <p:animEffect transition="in" filter="wipe(left)">
                                      <p:cBhvr>
                                        <p:cTn id="29" dur="500"/>
                                        <p:tgtEl>
                                          <p:spTgt spid="346123">
                                            <p:txEl>
                                              <p:pRg st="2" end="2"/>
                                            </p:txEl>
                                          </p:spTgt>
                                        </p:tgtEl>
                                      </p:cBhvr>
                                    </p:animEffect>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346138"/>
                                        </p:tgtEl>
                                        <p:attrNameLst>
                                          <p:attrName>style.visibility</p:attrName>
                                        </p:attrNameLst>
                                      </p:cBhvr>
                                      <p:to>
                                        <p:strVal val="visible"/>
                                      </p:to>
                                    </p:set>
                                    <p:animEffect transition="in" filter="wipe(left)">
                                      <p:cBhvr>
                                        <p:cTn id="33" dur="1000"/>
                                        <p:tgtEl>
                                          <p:spTgt spid="3461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6122" grpId="0" uiExpand="1" build="p" bldLvl="3"/>
      <p:bldP spid="346123" grpId="0" uiExpand="1" build="p" bldLvl="3"/>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7143" name="Rectangle 7"/>
          <p:cNvSpPr>
            <a:spLocks noChangeArrowheads="1"/>
          </p:cNvSpPr>
          <p:nvPr/>
        </p:nvSpPr>
        <p:spPr bwMode="auto">
          <a:xfrm>
            <a:off x="228600" y="1600200"/>
            <a:ext cx="4572000" cy="47244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altLang="en-US" sz="2400" b="1" u="sng" dirty="0">
                <a:solidFill>
                  <a:srgbClr val="FF0000"/>
                </a:solidFill>
              </a:rPr>
              <a:t>Gains from trade:</a:t>
            </a:r>
          </a:p>
          <a:p>
            <a:pPr marL="571500" lvl="2" indent="-342900">
              <a:spcBef>
                <a:spcPct val="20000"/>
              </a:spcBef>
              <a:spcAft>
                <a:spcPct val="50000"/>
              </a:spcAft>
              <a:buSzPct val="75000"/>
              <a:buFont typeface="Webdings" pitchFamily="18" charset="2"/>
              <a:buChar char="&lt;"/>
            </a:pPr>
            <a:r>
              <a:rPr lang="en-US" altLang="en-US" sz="2400" dirty="0"/>
              <a:t>Liz gains 5 smoothies and </a:t>
            </a:r>
            <a:br>
              <a:rPr lang="en-US" altLang="en-US" sz="2400" dirty="0"/>
            </a:br>
            <a:r>
              <a:rPr lang="en-US" altLang="en-US" sz="2400" dirty="0"/>
              <a:t>5 salads an hour</a:t>
            </a:r>
          </a:p>
          <a:p>
            <a:pPr marL="571500" lvl="2" indent="-342900">
              <a:spcBef>
                <a:spcPct val="20000"/>
              </a:spcBef>
              <a:spcAft>
                <a:spcPct val="50000"/>
              </a:spcAft>
              <a:buSzPct val="75000"/>
              <a:buFont typeface="Webdings" pitchFamily="18" charset="2"/>
              <a:buChar char="&lt;"/>
            </a:pPr>
            <a:r>
              <a:rPr lang="en-US" altLang="en-US" sz="2400" dirty="0"/>
              <a:t>Joe gains 5 smoothies and 5 salads an hour</a:t>
            </a:r>
            <a:endParaRPr lang="en-CA" altLang="en-US" sz="2400" dirty="0"/>
          </a:p>
        </p:txBody>
      </p:sp>
      <p:sp>
        <p:nvSpPr>
          <p:cNvPr id="347151" name="Rectangle 15"/>
          <p:cNvSpPr>
            <a:spLocks noChangeArrowheads="1"/>
          </p:cNvSpPr>
          <p:nvPr/>
        </p:nvSpPr>
        <p:spPr bwMode="auto">
          <a:xfrm>
            <a:off x="990600" y="274638"/>
            <a:ext cx="7680325" cy="1143000"/>
          </a:xfrm>
          <a:prstGeom prst="rect">
            <a:avLst/>
          </a:prstGeom>
          <a:noFill/>
          <a:ln w="9525">
            <a:noFill/>
            <a:miter lim="800000"/>
            <a:headEnd/>
            <a:tailEnd/>
          </a:ln>
          <a:effectLst/>
        </p:spPr>
        <p:txBody>
          <a:bodyPr anchor="ctr"/>
          <a:lstStyle/>
          <a:p>
            <a:r>
              <a:rPr lang="en-US" sz="3200" b="1" dirty="0">
                <a:solidFill>
                  <a:srgbClr val="126723"/>
                </a:solidFill>
              </a:rPr>
              <a:t>Gains from </a:t>
            </a:r>
            <a:r>
              <a:rPr lang="en-US" sz="3200" b="1" dirty="0" smtClean="0">
                <a:solidFill>
                  <a:srgbClr val="126723"/>
                </a:solidFill>
              </a:rPr>
              <a:t>Trade (The Barter Economy)</a:t>
            </a:r>
            <a:endParaRPr lang="en-US" sz="3200" b="1" dirty="0">
              <a:solidFill>
                <a:srgbClr val="126723"/>
              </a:solidFill>
            </a:endParaRPr>
          </a:p>
        </p:txBody>
      </p:sp>
      <p:pic>
        <p:nvPicPr>
          <p:cNvPr id="347157" name="Picture 21" descr="tab030a"/>
          <p:cNvPicPr>
            <a:picLocks noChangeAspect="1" noChangeArrowheads="1"/>
          </p:cNvPicPr>
          <p:nvPr/>
        </p:nvPicPr>
        <p:blipFill>
          <a:blip r:embed="rId3" cstate="print"/>
          <a:srcRect/>
          <a:stretch>
            <a:fillRect/>
          </a:stretch>
        </p:blipFill>
        <p:spPr bwMode="auto">
          <a:xfrm>
            <a:off x="4876800" y="1447800"/>
            <a:ext cx="3505200" cy="4772025"/>
          </a:xfrm>
          <a:prstGeom prst="rect">
            <a:avLst/>
          </a:prstGeom>
          <a:noFill/>
        </p:spPr>
      </p:pic>
      <p:pic>
        <p:nvPicPr>
          <p:cNvPr id="347158" name="Picture 22" descr="tab030b"/>
          <p:cNvPicPr>
            <a:picLocks noChangeAspect="1" noChangeArrowheads="1"/>
          </p:cNvPicPr>
          <p:nvPr/>
        </p:nvPicPr>
        <p:blipFill>
          <a:blip r:embed="rId4" cstate="print"/>
          <a:srcRect/>
          <a:stretch>
            <a:fillRect/>
          </a:stretch>
        </p:blipFill>
        <p:spPr bwMode="auto">
          <a:xfrm>
            <a:off x="4876800" y="1447800"/>
            <a:ext cx="3505200" cy="4772025"/>
          </a:xfrm>
          <a:prstGeom prst="rect">
            <a:avLst/>
          </a:prstGeom>
          <a:noFill/>
        </p:spPr>
      </p:pic>
      <p:pic>
        <p:nvPicPr>
          <p:cNvPr id="347159" name="Picture 23" descr="tab030c"/>
          <p:cNvPicPr>
            <a:picLocks noChangeAspect="1" noChangeArrowheads="1"/>
          </p:cNvPicPr>
          <p:nvPr/>
        </p:nvPicPr>
        <p:blipFill>
          <a:blip r:embed="rId5" cstate="print"/>
          <a:srcRect/>
          <a:stretch>
            <a:fillRect/>
          </a:stretch>
        </p:blipFill>
        <p:spPr bwMode="auto">
          <a:xfrm>
            <a:off x="4876800" y="1447800"/>
            <a:ext cx="3505200" cy="4772025"/>
          </a:xfrm>
          <a:prstGeom prst="rect">
            <a:avLst/>
          </a:prstGeom>
          <a:noFill/>
        </p:spPr>
      </p:pic>
      <p:pic>
        <p:nvPicPr>
          <p:cNvPr id="347160" name="Picture 24" descr="tab030d"/>
          <p:cNvPicPr>
            <a:picLocks noChangeAspect="1" noChangeArrowheads="1"/>
          </p:cNvPicPr>
          <p:nvPr/>
        </p:nvPicPr>
        <p:blipFill>
          <a:blip r:embed="rId6" cstate="print"/>
          <a:srcRect/>
          <a:stretch>
            <a:fillRect/>
          </a:stretch>
        </p:blipFill>
        <p:spPr bwMode="auto">
          <a:xfrm>
            <a:off x="4876800" y="1447800"/>
            <a:ext cx="3505200" cy="4772025"/>
          </a:xfrm>
          <a:prstGeom prst="rect">
            <a:avLst/>
          </a:prstGeom>
          <a:noFill/>
        </p:spPr>
      </p:pic>
      <p:pic>
        <p:nvPicPr>
          <p:cNvPr id="347161" name="Picture 25" descr="tab030e"/>
          <p:cNvPicPr>
            <a:picLocks noChangeAspect="1" noChangeArrowheads="1"/>
          </p:cNvPicPr>
          <p:nvPr/>
        </p:nvPicPr>
        <p:blipFill>
          <a:blip r:embed="rId7" cstate="print"/>
          <a:srcRect/>
          <a:stretch>
            <a:fillRect/>
          </a:stretch>
        </p:blipFill>
        <p:spPr bwMode="auto">
          <a:xfrm>
            <a:off x="4876800" y="1447800"/>
            <a:ext cx="3505200" cy="4772025"/>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47143">
                                            <p:txEl>
                                              <p:pRg st="1" end="1"/>
                                            </p:txEl>
                                          </p:spTgt>
                                        </p:tgtEl>
                                        <p:attrNameLst>
                                          <p:attrName>style.visibility</p:attrName>
                                        </p:attrNameLst>
                                      </p:cBhvr>
                                      <p:to>
                                        <p:strVal val="visible"/>
                                      </p:to>
                                    </p:set>
                                    <p:animEffect transition="in" filter="wipe(left)">
                                      <p:cBhvr>
                                        <p:cTn id="7" dur="1000"/>
                                        <p:tgtEl>
                                          <p:spTgt spid="34714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47143">
                                            <p:txEl>
                                              <p:pRg st="2" end="2"/>
                                            </p:txEl>
                                          </p:spTgt>
                                        </p:tgtEl>
                                        <p:attrNameLst>
                                          <p:attrName>style.visibility</p:attrName>
                                        </p:attrNameLst>
                                      </p:cBhvr>
                                      <p:to>
                                        <p:strVal val="visible"/>
                                      </p:to>
                                    </p:set>
                                    <p:animEffect transition="in" filter="wipe(left)">
                                      <p:cBhvr>
                                        <p:cTn id="12" dur="1000"/>
                                        <p:tgtEl>
                                          <p:spTgt spid="347143">
                                            <p:txEl>
                                              <p:pRg st="2" end="2"/>
                                            </p:txEl>
                                          </p:spTgt>
                                        </p:tgtEl>
                                      </p:cBhvr>
                                    </p:animEffect>
                                  </p:childTnLst>
                                </p:cTn>
                              </p:par>
                            </p:childTnLst>
                          </p:cTn>
                        </p:par>
                        <p:par>
                          <p:cTn id="13" fill="hold">
                            <p:stCondLst>
                              <p:cond delay="1000"/>
                            </p:stCondLst>
                            <p:childTnLst>
                              <p:par>
                                <p:cTn id="14" presetID="22" presetClass="entr" presetSubtype="8" fill="hold" nodeType="afterEffect">
                                  <p:stCondLst>
                                    <p:cond delay="0"/>
                                  </p:stCondLst>
                                  <p:childTnLst>
                                    <p:set>
                                      <p:cBhvr>
                                        <p:cTn id="15" dur="1" fill="hold">
                                          <p:stCondLst>
                                            <p:cond delay="0"/>
                                          </p:stCondLst>
                                        </p:cTn>
                                        <p:tgtEl>
                                          <p:spTgt spid="347161"/>
                                        </p:tgtEl>
                                        <p:attrNameLst>
                                          <p:attrName>style.visibility</p:attrName>
                                        </p:attrNameLst>
                                      </p:cBhvr>
                                      <p:to>
                                        <p:strVal val="visible"/>
                                      </p:to>
                                    </p:set>
                                    <p:animEffect transition="in" filter="wipe(left)">
                                      <p:cBhvr>
                                        <p:cTn id="16" dur="1000"/>
                                        <p:tgtEl>
                                          <p:spTgt spid="3471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7143" grpId="0" uiExpand="1" build="p" bldLvl="3"/>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7" name="Rectangle 11"/>
          <p:cNvSpPr>
            <a:spLocks noChangeArrowheads="1"/>
          </p:cNvSpPr>
          <p:nvPr/>
        </p:nvSpPr>
        <p:spPr bwMode="auto">
          <a:xfrm>
            <a:off x="304800" y="1219200"/>
            <a:ext cx="8001000" cy="17526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Figure 2.6 shows the gains from trade.</a:t>
            </a:r>
          </a:p>
          <a:p>
            <a:pPr marL="114300" lvl="1">
              <a:spcBef>
                <a:spcPct val="20000"/>
              </a:spcBef>
              <a:spcAft>
                <a:spcPct val="50000"/>
              </a:spcAft>
              <a:buClr>
                <a:srgbClr val="FF0000"/>
              </a:buClr>
              <a:buFont typeface="Wingdings" pitchFamily="2" charset="2"/>
              <a:buNone/>
            </a:pPr>
            <a:r>
              <a:rPr lang="en-US" sz="2400" dirty="0"/>
              <a:t>Joe initially produces at point </a:t>
            </a:r>
            <a:r>
              <a:rPr lang="en-US" sz="2400" i="1" dirty="0"/>
              <a:t>A </a:t>
            </a:r>
            <a:r>
              <a:rPr lang="en-US" sz="2400" dirty="0"/>
              <a:t>on his</a:t>
            </a:r>
            <a:r>
              <a:rPr lang="en-US" sz="2400" i="1" dirty="0"/>
              <a:t> PPF.</a:t>
            </a:r>
          </a:p>
          <a:p>
            <a:pPr marL="114300" lvl="1">
              <a:spcBef>
                <a:spcPct val="20000"/>
              </a:spcBef>
              <a:spcAft>
                <a:spcPct val="50000"/>
              </a:spcAft>
              <a:buClr>
                <a:srgbClr val="FF0000"/>
              </a:buClr>
              <a:buFont typeface="Wingdings" pitchFamily="2" charset="2"/>
              <a:buNone/>
            </a:pPr>
            <a:r>
              <a:rPr lang="en-US" sz="2400" dirty="0"/>
              <a:t>Liz initially produces at point </a:t>
            </a:r>
            <a:r>
              <a:rPr lang="en-US" sz="2400" i="1" dirty="0"/>
              <a:t>A </a:t>
            </a:r>
            <a:r>
              <a:rPr lang="en-US" sz="2400" dirty="0"/>
              <a:t>on her</a:t>
            </a:r>
            <a:r>
              <a:rPr lang="en-US" sz="2400" i="1" dirty="0"/>
              <a:t> PPF.</a:t>
            </a:r>
            <a:endParaRPr lang="en-US" sz="2400" dirty="0"/>
          </a:p>
          <a:p>
            <a:pPr marL="114300" lvl="1">
              <a:spcBef>
                <a:spcPct val="20000"/>
              </a:spcBef>
              <a:spcAft>
                <a:spcPct val="50000"/>
              </a:spcAft>
              <a:buClr>
                <a:srgbClr val="FF0000"/>
              </a:buClr>
              <a:buFont typeface="Wingdings" pitchFamily="2" charset="2"/>
              <a:buNone/>
            </a:pPr>
            <a:endParaRPr lang="en-US" sz="2400" dirty="0"/>
          </a:p>
        </p:txBody>
      </p:sp>
      <p:sp>
        <p:nvSpPr>
          <p:cNvPr id="106537" name="Rectangle 41"/>
          <p:cNvSpPr>
            <a:spLocks noGrp="1" noChangeArrowheads="1"/>
          </p:cNvSpPr>
          <p:nvPr>
            <p:ph type="title"/>
          </p:nvPr>
        </p:nvSpPr>
        <p:spPr>
          <a:xfrm>
            <a:off x="990600" y="274638"/>
            <a:ext cx="7680325" cy="1143000"/>
          </a:xfrm>
          <a:noFill/>
          <a:ln/>
        </p:spPr>
        <p:txBody>
          <a:bodyPr/>
          <a:lstStyle/>
          <a:p>
            <a:r>
              <a:rPr lang="en-US" dirty="0"/>
              <a:t>Gains from </a:t>
            </a:r>
            <a:r>
              <a:rPr lang="en-US" dirty="0" smtClean="0"/>
              <a:t>Trade (The Barter Economy)</a:t>
            </a:r>
            <a:endParaRPr lang="en-US" dirty="0"/>
          </a:p>
        </p:txBody>
      </p:sp>
      <p:pic>
        <p:nvPicPr>
          <p:cNvPr id="106538" name="Picture 42" descr="Fig02"/>
          <p:cNvPicPr>
            <a:picLocks noChangeAspect="1" noChangeArrowheads="1"/>
          </p:cNvPicPr>
          <p:nvPr/>
        </p:nvPicPr>
        <p:blipFill>
          <a:blip r:embed="rId3" cstate="print"/>
          <a:srcRect/>
          <a:stretch>
            <a:fillRect/>
          </a:stretch>
        </p:blipFill>
        <p:spPr bwMode="auto">
          <a:xfrm>
            <a:off x="457200" y="3124200"/>
            <a:ext cx="3505200" cy="3478213"/>
          </a:xfrm>
          <a:prstGeom prst="rect">
            <a:avLst/>
          </a:prstGeom>
          <a:noFill/>
        </p:spPr>
      </p:pic>
      <p:pic>
        <p:nvPicPr>
          <p:cNvPr id="106539" name="Picture 43" descr="Fig02"/>
          <p:cNvPicPr>
            <a:picLocks noChangeAspect="1" noChangeArrowheads="1"/>
          </p:cNvPicPr>
          <p:nvPr/>
        </p:nvPicPr>
        <p:blipFill>
          <a:blip r:embed="rId4" cstate="print"/>
          <a:srcRect/>
          <a:stretch>
            <a:fillRect/>
          </a:stretch>
        </p:blipFill>
        <p:spPr bwMode="auto">
          <a:xfrm>
            <a:off x="457200" y="3124200"/>
            <a:ext cx="3505200" cy="3478213"/>
          </a:xfrm>
          <a:prstGeom prst="rect">
            <a:avLst/>
          </a:prstGeom>
          <a:noFill/>
        </p:spPr>
      </p:pic>
      <p:pic>
        <p:nvPicPr>
          <p:cNvPr id="106543" name="Picture 47" descr="Fig02"/>
          <p:cNvPicPr>
            <a:picLocks noChangeAspect="1" noChangeArrowheads="1"/>
          </p:cNvPicPr>
          <p:nvPr/>
        </p:nvPicPr>
        <p:blipFill>
          <a:blip r:embed="rId5" cstate="print"/>
          <a:srcRect/>
          <a:stretch>
            <a:fillRect/>
          </a:stretch>
        </p:blipFill>
        <p:spPr bwMode="auto">
          <a:xfrm>
            <a:off x="5029200" y="3124200"/>
            <a:ext cx="3505200" cy="3478213"/>
          </a:xfrm>
          <a:prstGeom prst="rect">
            <a:avLst/>
          </a:prstGeom>
          <a:noFill/>
        </p:spPr>
      </p:pic>
      <p:pic>
        <p:nvPicPr>
          <p:cNvPr id="106544" name="Picture 48" descr="Fig02"/>
          <p:cNvPicPr>
            <a:picLocks noChangeAspect="1" noChangeArrowheads="1"/>
          </p:cNvPicPr>
          <p:nvPr/>
        </p:nvPicPr>
        <p:blipFill>
          <a:blip r:embed="rId6" cstate="print"/>
          <a:srcRect/>
          <a:stretch>
            <a:fillRect/>
          </a:stretch>
        </p:blipFill>
        <p:spPr bwMode="auto">
          <a:xfrm>
            <a:off x="5029200" y="3124200"/>
            <a:ext cx="3505200" cy="34782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6507">
                                            <p:txEl>
                                              <p:pRg st="1" end="1"/>
                                            </p:txEl>
                                          </p:spTgt>
                                        </p:tgtEl>
                                        <p:attrNameLst>
                                          <p:attrName>style.visibility</p:attrName>
                                        </p:attrNameLst>
                                      </p:cBhvr>
                                      <p:to>
                                        <p:strVal val="visible"/>
                                      </p:to>
                                    </p:set>
                                    <p:animEffect transition="in" filter="wipe(left)">
                                      <p:cBhvr>
                                        <p:cTn id="7" dur="500"/>
                                        <p:tgtEl>
                                          <p:spTgt spid="106507">
                                            <p:txEl>
                                              <p:pRg st="1" end="1"/>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106539"/>
                                        </p:tgtEl>
                                        <p:attrNameLst>
                                          <p:attrName>style.visibility</p:attrName>
                                        </p:attrNameLst>
                                      </p:cBhvr>
                                      <p:to>
                                        <p:strVal val="visible"/>
                                      </p:to>
                                    </p:set>
                                    <p:animEffect transition="in" filter="wipe(left)">
                                      <p:cBhvr>
                                        <p:cTn id="11" dur="1000"/>
                                        <p:tgtEl>
                                          <p:spTgt spid="106539"/>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106507">
                                            <p:txEl>
                                              <p:pRg st="2" end="2"/>
                                            </p:txEl>
                                          </p:spTgt>
                                        </p:tgtEl>
                                        <p:attrNameLst>
                                          <p:attrName>style.visibility</p:attrName>
                                        </p:attrNameLst>
                                      </p:cBhvr>
                                      <p:to>
                                        <p:strVal val="visible"/>
                                      </p:to>
                                    </p:set>
                                    <p:animEffect transition="in" filter="wipe(left)">
                                      <p:cBhvr>
                                        <p:cTn id="16" dur="500"/>
                                        <p:tgtEl>
                                          <p:spTgt spid="106507">
                                            <p:txEl>
                                              <p:pRg st="2" end="2"/>
                                            </p:txEl>
                                          </p:spTgt>
                                        </p:tgtEl>
                                      </p:cBhvr>
                                    </p:animEffect>
                                  </p:childTnLst>
                                </p:cTn>
                              </p:par>
                            </p:childTnLst>
                          </p:cTn>
                        </p:par>
                        <p:par>
                          <p:cTn id="17" fill="hold">
                            <p:stCondLst>
                              <p:cond delay="500"/>
                            </p:stCondLst>
                            <p:childTnLst>
                              <p:par>
                                <p:cTn id="18" presetID="22" presetClass="entr" presetSubtype="8" fill="hold" nodeType="afterEffect">
                                  <p:stCondLst>
                                    <p:cond delay="0"/>
                                  </p:stCondLst>
                                  <p:childTnLst>
                                    <p:set>
                                      <p:cBhvr>
                                        <p:cTn id="19" dur="1" fill="hold">
                                          <p:stCondLst>
                                            <p:cond delay="0"/>
                                          </p:stCondLst>
                                        </p:cTn>
                                        <p:tgtEl>
                                          <p:spTgt spid="106544"/>
                                        </p:tgtEl>
                                        <p:attrNameLst>
                                          <p:attrName>style.visibility</p:attrName>
                                        </p:attrNameLst>
                                      </p:cBhvr>
                                      <p:to>
                                        <p:strVal val="visible"/>
                                      </p:to>
                                    </p:set>
                                    <p:animEffect transition="in" filter="wipe(left)">
                                      <p:cBhvr>
                                        <p:cTn id="20" dur="1000"/>
                                        <p:tgtEl>
                                          <p:spTgt spid="1065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6507" grpId="0" uiExpand="1" build="p" bldLvl="2"/>
    </p:bldLst>
  </p:timing>
</p:sld>
</file>

<file path=ppt/slides/slide5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506891" name="Picture 11" descr="Fig02"/>
          <p:cNvPicPr>
            <a:picLocks noChangeAspect="1" noChangeArrowheads="1"/>
          </p:cNvPicPr>
          <p:nvPr/>
        </p:nvPicPr>
        <p:blipFill>
          <a:blip r:embed="rId3" cstate="print"/>
          <a:srcRect/>
          <a:stretch>
            <a:fillRect/>
          </a:stretch>
        </p:blipFill>
        <p:spPr bwMode="auto">
          <a:xfrm>
            <a:off x="228600" y="1905000"/>
            <a:ext cx="4038600" cy="4006850"/>
          </a:xfrm>
          <a:prstGeom prst="rect">
            <a:avLst/>
          </a:prstGeom>
          <a:noFill/>
        </p:spPr>
      </p:pic>
      <p:pic>
        <p:nvPicPr>
          <p:cNvPr id="506892" name="Picture 12" descr="Fig02"/>
          <p:cNvPicPr>
            <a:picLocks noChangeAspect="1" noChangeArrowheads="1"/>
          </p:cNvPicPr>
          <p:nvPr/>
        </p:nvPicPr>
        <p:blipFill>
          <a:blip r:embed="rId4" cstate="print"/>
          <a:srcRect/>
          <a:stretch>
            <a:fillRect/>
          </a:stretch>
        </p:blipFill>
        <p:spPr bwMode="auto">
          <a:xfrm>
            <a:off x="228600" y="1905000"/>
            <a:ext cx="4038600" cy="4006850"/>
          </a:xfrm>
          <a:prstGeom prst="rect">
            <a:avLst/>
          </a:prstGeom>
          <a:noFill/>
        </p:spPr>
      </p:pic>
      <p:pic>
        <p:nvPicPr>
          <p:cNvPr id="506893" name="Picture 13" descr="Fig02"/>
          <p:cNvPicPr>
            <a:picLocks noChangeAspect="1" noChangeArrowheads="1"/>
          </p:cNvPicPr>
          <p:nvPr/>
        </p:nvPicPr>
        <p:blipFill>
          <a:blip r:embed="rId5" cstate="print"/>
          <a:srcRect/>
          <a:stretch>
            <a:fillRect/>
          </a:stretch>
        </p:blipFill>
        <p:spPr bwMode="auto">
          <a:xfrm>
            <a:off x="228600" y="1905000"/>
            <a:ext cx="4038600" cy="4006850"/>
          </a:xfrm>
          <a:prstGeom prst="rect">
            <a:avLst/>
          </a:prstGeom>
          <a:noFill/>
        </p:spPr>
      </p:pic>
      <p:pic>
        <p:nvPicPr>
          <p:cNvPr id="506894" name="Picture 14" descr="Fig02"/>
          <p:cNvPicPr>
            <a:picLocks noChangeAspect="1" noChangeArrowheads="1"/>
          </p:cNvPicPr>
          <p:nvPr/>
        </p:nvPicPr>
        <p:blipFill>
          <a:blip r:embed="rId6" cstate="print"/>
          <a:srcRect/>
          <a:stretch>
            <a:fillRect/>
          </a:stretch>
        </p:blipFill>
        <p:spPr bwMode="auto">
          <a:xfrm>
            <a:off x="228600" y="1905000"/>
            <a:ext cx="4038600" cy="4006850"/>
          </a:xfrm>
          <a:prstGeom prst="rect">
            <a:avLst/>
          </a:prstGeom>
          <a:noFill/>
        </p:spPr>
      </p:pic>
      <p:pic>
        <p:nvPicPr>
          <p:cNvPr id="506895" name="Picture 15" descr="Fig02"/>
          <p:cNvPicPr>
            <a:picLocks noChangeAspect="1" noChangeArrowheads="1"/>
          </p:cNvPicPr>
          <p:nvPr/>
        </p:nvPicPr>
        <p:blipFill>
          <a:blip r:embed="rId7" cstate="print"/>
          <a:srcRect/>
          <a:stretch>
            <a:fillRect/>
          </a:stretch>
        </p:blipFill>
        <p:spPr bwMode="auto">
          <a:xfrm>
            <a:off x="228600" y="1905000"/>
            <a:ext cx="4038600" cy="4006850"/>
          </a:xfrm>
          <a:prstGeom prst="rect">
            <a:avLst/>
          </a:prstGeom>
          <a:noFill/>
        </p:spPr>
      </p:pic>
      <p:pic>
        <p:nvPicPr>
          <p:cNvPr id="506896" name="Picture 16" descr="Fig02"/>
          <p:cNvPicPr>
            <a:picLocks noChangeAspect="1" noChangeArrowheads="1"/>
          </p:cNvPicPr>
          <p:nvPr/>
        </p:nvPicPr>
        <p:blipFill>
          <a:blip r:embed="rId8" cstate="print"/>
          <a:srcRect/>
          <a:stretch>
            <a:fillRect/>
          </a:stretch>
        </p:blipFill>
        <p:spPr bwMode="auto">
          <a:xfrm>
            <a:off x="4800600" y="1905000"/>
            <a:ext cx="4038600" cy="4006850"/>
          </a:xfrm>
          <a:prstGeom prst="rect">
            <a:avLst/>
          </a:prstGeom>
          <a:noFill/>
        </p:spPr>
      </p:pic>
      <p:pic>
        <p:nvPicPr>
          <p:cNvPr id="506897" name="Picture 17" descr="Fig02"/>
          <p:cNvPicPr>
            <a:picLocks noChangeAspect="1" noChangeArrowheads="1"/>
          </p:cNvPicPr>
          <p:nvPr/>
        </p:nvPicPr>
        <p:blipFill>
          <a:blip r:embed="rId9" cstate="print"/>
          <a:srcRect/>
          <a:stretch>
            <a:fillRect/>
          </a:stretch>
        </p:blipFill>
        <p:spPr bwMode="auto">
          <a:xfrm>
            <a:off x="4800600" y="1905000"/>
            <a:ext cx="4038600" cy="4006850"/>
          </a:xfrm>
          <a:prstGeom prst="rect">
            <a:avLst/>
          </a:prstGeom>
          <a:noFill/>
        </p:spPr>
      </p:pic>
      <p:pic>
        <p:nvPicPr>
          <p:cNvPr id="506898" name="Picture 18" descr="Fig02"/>
          <p:cNvPicPr>
            <a:picLocks noChangeAspect="1" noChangeArrowheads="1"/>
          </p:cNvPicPr>
          <p:nvPr/>
        </p:nvPicPr>
        <p:blipFill>
          <a:blip r:embed="rId10" cstate="print"/>
          <a:srcRect/>
          <a:stretch>
            <a:fillRect/>
          </a:stretch>
        </p:blipFill>
        <p:spPr bwMode="auto">
          <a:xfrm>
            <a:off x="4800600" y="1905000"/>
            <a:ext cx="4038600" cy="4006850"/>
          </a:xfrm>
          <a:prstGeom prst="rect">
            <a:avLst/>
          </a:prstGeom>
          <a:noFill/>
        </p:spPr>
      </p:pic>
      <p:pic>
        <p:nvPicPr>
          <p:cNvPr id="506899" name="Picture 19" descr="Fig02"/>
          <p:cNvPicPr>
            <a:picLocks noChangeAspect="1" noChangeArrowheads="1"/>
          </p:cNvPicPr>
          <p:nvPr/>
        </p:nvPicPr>
        <p:blipFill>
          <a:blip r:embed="rId11" cstate="print"/>
          <a:srcRect/>
          <a:stretch>
            <a:fillRect/>
          </a:stretch>
        </p:blipFill>
        <p:spPr bwMode="auto">
          <a:xfrm>
            <a:off x="4800600" y="1905000"/>
            <a:ext cx="4038600" cy="4006850"/>
          </a:xfrm>
          <a:prstGeom prst="rect">
            <a:avLst/>
          </a:prstGeom>
          <a:noFill/>
        </p:spPr>
      </p:pic>
      <p:pic>
        <p:nvPicPr>
          <p:cNvPr id="506900" name="Picture 20" descr="Fig02"/>
          <p:cNvPicPr>
            <a:picLocks noChangeAspect="1" noChangeArrowheads="1"/>
          </p:cNvPicPr>
          <p:nvPr/>
        </p:nvPicPr>
        <p:blipFill>
          <a:blip r:embed="rId12" cstate="print"/>
          <a:srcRect/>
          <a:stretch>
            <a:fillRect/>
          </a:stretch>
        </p:blipFill>
        <p:spPr bwMode="auto">
          <a:xfrm>
            <a:off x="4800600" y="1905000"/>
            <a:ext cx="4038600" cy="40068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506892"/>
                                        </p:tgtEl>
                                        <p:attrNameLst>
                                          <p:attrName>style.visibility</p:attrName>
                                        </p:attrNameLst>
                                      </p:cBhvr>
                                      <p:to>
                                        <p:strVal val="visible"/>
                                      </p:to>
                                    </p:set>
                                    <p:animEffect transition="in" filter="wipe(left)">
                                      <p:cBhvr>
                                        <p:cTn id="7" dur="1000"/>
                                        <p:tgtEl>
                                          <p:spTgt spid="50689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06893"/>
                                        </p:tgtEl>
                                        <p:attrNameLst>
                                          <p:attrName>style.visibility</p:attrName>
                                        </p:attrNameLst>
                                      </p:cBhvr>
                                      <p:to>
                                        <p:strVal val="visible"/>
                                      </p:to>
                                    </p:set>
                                    <p:animEffect transition="in" filter="wipe(down)">
                                      <p:cBhvr>
                                        <p:cTn id="12" dur="1000"/>
                                        <p:tgtEl>
                                          <p:spTgt spid="50689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506894"/>
                                        </p:tgtEl>
                                        <p:attrNameLst>
                                          <p:attrName>style.visibility</p:attrName>
                                        </p:attrNameLst>
                                      </p:cBhvr>
                                      <p:to>
                                        <p:strVal val="visible"/>
                                      </p:to>
                                    </p:set>
                                    <p:animEffect transition="in" filter="wipe(up)">
                                      <p:cBhvr>
                                        <p:cTn id="17" dur="1000"/>
                                        <p:tgtEl>
                                          <p:spTgt spid="50689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506895"/>
                                        </p:tgtEl>
                                        <p:attrNameLst>
                                          <p:attrName>style.visibility</p:attrName>
                                        </p:attrNameLst>
                                      </p:cBhvr>
                                      <p:to>
                                        <p:strVal val="visible"/>
                                      </p:to>
                                    </p:set>
                                    <p:animEffect transition="in" filter="wipe(up)">
                                      <p:cBhvr>
                                        <p:cTn id="22" dur="1000"/>
                                        <p:tgtEl>
                                          <p:spTgt spid="506895"/>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506897"/>
                                        </p:tgtEl>
                                        <p:attrNameLst>
                                          <p:attrName>style.visibility</p:attrName>
                                        </p:attrNameLst>
                                      </p:cBhvr>
                                      <p:to>
                                        <p:strVal val="visible"/>
                                      </p:to>
                                    </p:set>
                                    <p:animEffect transition="in" filter="wipe(left)">
                                      <p:cBhvr>
                                        <p:cTn id="27" dur="1000"/>
                                        <p:tgtEl>
                                          <p:spTgt spid="50689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06898"/>
                                        </p:tgtEl>
                                        <p:attrNameLst>
                                          <p:attrName>style.visibility</p:attrName>
                                        </p:attrNameLst>
                                      </p:cBhvr>
                                      <p:to>
                                        <p:strVal val="visible"/>
                                      </p:to>
                                    </p:set>
                                    <p:animEffect transition="in" filter="wipe(left)">
                                      <p:cBhvr>
                                        <p:cTn id="32" dur="1000"/>
                                        <p:tgtEl>
                                          <p:spTgt spid="50689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506899"/>
                                        </p:tgtEl>
                                        <p:attrNameLst>
                                          <p:attrName>style.visibility</p:attrName>
                                        </p:attrNameLst>
                                      </p:cBhvr>
                                      <p:to>
                                        <p:strVal val="visible"/>
                                      </p:to>
                                    </p:set>
                                    <p:animEffect transition="in" filter="wipe(down)">
                                      <p:cBhvr>
                                        <p:cTn id="37" dur="1000"/>
                                        <p:tgtEl>
                                          <p:spTgt spid="50689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nodeType="clickEffect">
                                  <p:stCondLst>
                                    <p:cond delay="0"/>
                                  </p:stCondLst>
                                  <p:childTnLst>
                                    <p:set>
                                      <p:cBhvr>
                                        <p:cTn id="41" dur="1" fill="hold">
                                          <p:stCondLst>
                                            <p:cond delay="0"/>
                                          </p:stCondLst>
                                        </p:cTn>
                                        <p:tgtEl>
                                          <p:spTgt spid="506900"/>
                                        </p:tgtEl>
                                        <p:attrNameLst>
                                          <p:attrName>style.visibility</p:attrName>
                                        </p:attrNameLst>
                                      </p:cBhvr>
                                      <p:to>
                                        <p:strVal val="visible"/>
                                      </p:to>
                                    </p:set>
                                    <p:animEffect transition="in" filter="wipe(down)">
                                      <p:cBhvr>
                                        <p:cTn id="42" dur="1000"/>
                                        <p:tgtEl>
                                          <p:spTgt spid="5069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6419" name="Rectangle 3"/>
          <p:cNvSpPr>
            <a:spLocks noChangeArrowheads="1"/>
          </p:cNvSpPr>
          <p:nvPr/>
        </p:nvSpPr>
        <p:spPr bwMode="auto">
          <a:xfrm>
            <a:off x="228600" y="1447800"/>
            <a:ext cx="8686800" cy="12192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Joe’s opportunity cost of producing a salad is less than Liz’s</a:t>
            </a:r>
            <a:r>
              <a:rPr lang="en-US" sz="2400" i="1" dirty="0"/>
              <a:t>.</a:t>
            </a:r>
          </a:p>
          <a:p>
            <a:pPr marL="114300" lvl="1">
              <a:spcBef>
                <a:spcPct val="20000"/>
              </a:spcBef>
              <a:spcAft>
                <a:spcPct val="50000"/>
              </a:spcAft>
              <a:buClr>
                <a:srgbClr val="FF0000"/>
              </a:buClr>
              <a:buFont typeface="Wingdings" pitchFamily="2" charset="2"/>
              <a:buNone/>
            </a:pPr>
            <a:r>
              <a:rPr lang="en-US" sz="2400" dirty="0"/>
              <a:t>So Joe has a comparative advantage in producing salad</a:t>
            </a:r>
            <a:r>
              <a:rPr lang="en-US" sz="2400" i="1" dirty="0"/>
              <a:t>.</a:t>
            </a:r>
            <a:endParaRPr lang="en-US" sz="2400" dirty="0"/>
          </a:p>
        </p:txBody>
      </p:sp>
      <p:sp>
        <p:nvSpPr>
          <p:cNvPr id="316431" name="Rectangle 15"/>
          <p:cNvSpPr>
            <a:spLocks noGrp="1" noChangeArrowheads="1"/>
          </p:cNvSpPr>
          <p:nvPr>
            <p:ph type="title"/>
          </p:nvPr>
        </p:nvSpPr>
        <p:spPr>
          <a:xfrm>
            <a:off x="990600" y="274638"/>
            <a:ext cx="7680325" cy="1143000"/>
          </a:xfrm>
          <a:noFill/>
          <a:ln/>
        </p:spPr>
        <p:txBody>
          <a:bodyPr/>
          <a:lstStyle/>
          <a:p>
            <a:r>
              <a:rPr lang="en-US" dirty="0"/>
              <a:t>Gains from </a:t>
            </a:r>
            <a:r>
              <a:rPr lang="en-US" dirty="0" smtClean="0"/>
              <a:t>Trade (The Barter Economy)</a:t>
            </a:r>
            <a:endParaRPr lang="en-US" dirty="0"/>
          </a:p>
        </p:txBody>
      </p:sp>
      <p:pic>
        <p:nvPicPr>
          <p:cNvPr id="316432" name="Picture 16" descr="Fig02"/>
          <p:cNvPicPr>
            <a:picLocks noChangeAspect="1" noChangeArrowheads="1"/>
          </p:cNvPicPr>
          <p:nvPr/>
        </p:nvPicPr>
        <p:blipFill>
          <a:blip r:embed="rId3" cstate="print"/>
          <a:srcRect/>
          <a:stretch>
            <a:fillRect/>
          </a:stretch>
        </p:blipFill>
        <p:spPr bwMode="auto">
          <a:xfrm>
            <a:off x="457200" y="3124200"/>
            <a:ext cx="3505200" cy="3478213"/>
          </a:xfrm>
          <a:prstGeom prst="rect">
            <a:avLst/>
          </a:prstGeom>
          <a:noFill/>
        </p:spPr>
      </p:pic>
      <p:pic>
        <p:nvPicPr>
          <p:cNvPr id="316433" name="Picture 17" descr="Fig02"/>
          <p:cNvPicPr>
            <a:picLocks noChangeAspect="1" noChangeArrowheads="1"/>
          </p:cNvPicPr>
          <p:nvPr/>
        </p:nvPicPr>
        <p:blipFill>
          <a:blip r:embed="rId4" cstate="print"/>
          <a:srcRect/>
          <a:stretch>
            <a:fillRect/>
          </a:stretch>
        </p:blipFill>
        <p:spPr bwMode="auto">
          <a:xfrm>
            <a:off x="457200" y="3124200"/>
            <a:ext cx="3505200" cy="3478213"/>
          </a:xfrm>
          <a:prstGeom prst="rect">
            <a:avLst/>
          </a:prstGeom>
          <a:noFill/>
        </p:spPr>
      </p:pic>
      <p:pic>
        <p:nvPicPr>
          <p:cNvPr id="316437" name="Picture 21" descr="Fig02"/>
          <p:cNvPicPr>
            <a:picLocks noChangeAspect="1" noChangeArrowheads="1"/>
          </p:cNvPicPr>
          <p:nvPr/>
        </p:nvPicPr>
        <p:blipFill>
          <a:blip r:embed="rId5" cstate="print"/>
          <a:srcRect/>
          <a:stretch>
            <a:fillRect/>
          </a:stretch>
        </p:blipFill>
        <p:spPr bwMode="auto">
          <a:xfrm>
            <a:off x="5029200" y="3124200"/>
            <a:ext cx="3505200" cy="3478213"/>
          </a:xfrm>
          <a:prstGeom prst="rect">
            <a:avLst/>
          </a:prstGeom>
          <a:noFill/>
        </p:spPr>
      </p:pic>
      <p:pic>
        <p:nvPicPr>
          <p:cNvPr id="316438" name="Picture 22" descr="Fig02"/>
          <p:cNvPicPr>
            <a:picLocks noChangeAspect="1" noChangeArrowheads="1"/>
          </p:cNvPicPr>
          <p:nvPr/>
        </p:nvPicPr>
        <p:blipFill>
          <a:blip r:embed="rId6" cstate="print"/>
          <a:srcRect/>
          <a:stretch>
            <a:fillRect/>
          </a:stretch>
        </p:blipFill>
        <p:spPr bwMode="auto">
          <a:xfrm>
            <a:off x="5029200" y="3124200"/>
            <a:ext cx="3505200" cy="34782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6419">
                                            <p:txEl>
                                              <p:pRg st="0" end="0"/>
                                            </p:txEl>
                                          </p:spTgt>
                                        </p:tgtEl>
                                        <p:attrNameLst>
                                          <p:attrName>style.visibility</p:attrName>
                                        </p:attrNameLst>
                                      </p:cBhvr>
                                      <p:to>
                                        <p:strVal val="visible"/>
                                      </p:to>
                                    </p:set>
                                    <p:animEffect transition="in" filter="wipe(left)">
                                      <p:cBhvr>
                                        <p:cTn id="7" dur="1000"/>
                                        <p:tgtEl>
                                          <p:spTgt spid="31641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16419">
                                            <p:txEl>
                                              <p:pRg st="1" end="1"/>
                                            </p:txEl>
                                          </p:spTgt>
                                        </p:tgtEl>
                                        <p:attrNameLst>
                                          <p:attrName>style.visibility</p:attrName>
                                        </p:attrNameLst>
                                      </p:cBhvr>
                                      <p:to>
                                        <p:strVal val="visible"/>
                                      </p:to>
                                    </p:set>
                                    <p:animEffect transition="in" filter="wipe(left)">
                                      <p:cBhvr>
                                        <p:cTn id="12" dur="1000"/>
                                        <p:tgtEl>
                                          <p:spTgt spid="31641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6419" grpId="0" build="p" bldLvl="2"/>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15" name="Rectangle 3"/>
          <p:cNvSpPr>
            <a:spLocks noChangeArrowheads="1"/>
          </p:cNvSpPr>
          <p:nvPr/>
        </p:nvSpPr>
        <p:spPr bwMode="auto">
          <a:xfrm>
            <a:off x="304800" y="1524000"/>
            <a:ext cx="8686800" cy="13716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Liz’s opportunity cost of producing a smoothie is less than Joe’s</a:t>
            </a:r>
            <a:r>
              <a:rPr lang="en-US" sz="2400" i="1" dirty="0"/>
              <a:t>.</a:t>
            </a:r>
          </a:p>
          <a:p>
            <a:pPr marL="114300" lvl="1">
              <a:spcBef>
                <a:spcPct val="20000"/>
              </a:spcBef>
              <a:spcAft>
                <a:spcPct val="50000"/>
              </a:spcAft>
              <a:buClr>
                <a:srgbClr val="FF0000"/>
              </a:buClr>
              <a:buFont typeface="Wingdings" pitchFamily="2" charset="2"/>
              <a:buNone/>
            </a:pPr>
            <a:r>
              <a:rPr lang="en-US" sz="2400" dirty="0"/>
              <a:t>So Liz has a comparative advantage in producing smoothies.</a:t>
            </a:r>
          </a:p>
        </p:txBody>
      </p:sp>
      <p:sp>
        <p:nvSpPr>
          <p:cNvPr id="320526" name="Rectangle 14"/>
          <p:cNvSpPr>
            <a:spLocks noGrp="1" noChangeArrowheads="1"/>
          </p:cNvSpPr>
          <p:nvPr>
            <p:ph type="title"/>
          </p:nvPr>
        </p:nvSpPr>
        <p:spPr>
          <a:xfrm>
            <a:off x="990600" y="274638"/>
            <a:ext cx="7680325" cy="1143000"/>
          </a:xfrm>
          <a:noFill/>
          <a:ln/>
        </p:spPr>
        <p:txBody>
          <a:bodyPr/>
          <a:lstStyle/>
          <a:p>
            <a:r>
              <a:rPr lang="en-US" dirty="0"/>
              <a:t>Gains from Trade</a:t>
            </a:r>
          </a:p>
        </p:txBody>
      </p:sp>
      <p:pic>
        <p:nvPicPr>
          <p:cNvPr id="320527" name="Picture 15" descr="Fig02"/>
          <p:cNvPicPr>
            <a:picLocks noChangeAspect="1" noChangeArrowheads="1"/>
          </p:cNvPicPr>
          <p:nvPr/>
        </p:nvPicPr>
        <p:blipFill>
          <a:blip r:embed="rId3" cstate="print"/>
          <a:srcRect/>
          <a:stretch>
            <a:fillRect/>
          </a:stretch>
        </p:blipFill>
        <p:spPr bwMode="auto">
          <a:xfrm>
            <a:off x="457200" y="3124200"/>
            <a:ext cx="3505200" cy="3478213"/>
          </a:xfrm>
          <a:prstGeom prst="rect">
            <a:avLst/>
          </a:prstGeom>
          <a:noFill/>
        </p:spPr>
      </p:pic>
      <p:pic>
        <p:nvPicPr>
          <p:cNvPr id="320528" name="Picture 16" descr="Fig02"/>
          <p:cNvPicPr>
            <a:picLocks noChangeAspect="1" noChangeArrowheads="1"/>
          </p:cNvPicPr>
          <p:nvPr/>
        </p:nvPicPr>
        <p:blipFill>
          <a:blip r:embed="rId4" cstate="print"/>
          <a:srcRect/>
          <a:stretch>
            <a:fillRect/>
          </a:stretch>
        </p:blipFill>
        <p:spPr bwMode="auto">
          <a:xfrm>
            <a:off x="457200" y="3124200"/>
            <a:ext cx="3505200" cy="3478213"/>
          </a:xfrm>
          <a:prstGeom prst="rect">
            <a:avLst/>
          </a:prstGeom>
          <a:noFill/>
        </p:spPr>
      </p:pic>
      <p:pic>
        <p:nvPicPr>
          <p:cNvPr id="320532" name="Picture 20" descr="Fig02"/>
          <p:cNvPicPr>
            <a:picLocks noChangeAspect="1" noChangeArrowheads="1"/>
          </p:cNvPicPr>
          <p:nvPr/>
        </p:nvPicPr>
        <p:blipFill>
          <a:blip r:embed="rId5" cstate="print"/>
          <a:srcRect/>
          <a:stretch>
            <a:fillRect/>
          </a:stretch>
        </p:blipFill>
        <p:spPr bwMode="auto">
          <a:xfrm>
            <a:off x="5029200" y="3124200"/>
            <a:ext cx="3505200" cy="3478213"/>
          </a:xfrm>
          <a:prstGeom prst="rect">
            <a:avLst/>
          </a:prstGeom>
          <a:noFill/>
        </p:spPr>
      </p:pic>
      <p:pic>
        <p:nvPicPr>
          <p:cNvPr id="320533" name="Picture 21" descr="Fig02"/>
          <p:cNvPicPr>
            <a:picLocks noChangeAspect="1" noChangeArrowheads="1"/>
          </p:cNvPicPr>
          <p:nvPr/>
        </p:nvPicPr>
        <p:blipFill>
          <a:blip r:embed="rId6" cstate="print"/>
          <a:srcRect/>
          <a:stretch>
            <a:fillRect/>
          </a:stretch>
        </p:blipFill>
        <p:spPr bwMode="auto">
          <a:xfrm>
            <a:off x="5029200" y="3124200"/>
            <a:ext cx="3505200" cy="34782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0515">
                                            <p:txEl>
                                              <p:pRg st="1" end="1"/>
                                            </p:txEl>
                                          </p:spTgt>
                                        </p:tgtEl>
                                        <p:attrNameLst>
                                          <p:attrName>style.visibility</p:attrName>
                                        </p:attrNameLst>
                                      </p:cBhvr>
                                      <p:to>
                                        <p:strVal val="visible"/>
                                      </p:to>
                                    </p:set>
                                    <p:animEffect transition="in" filter="wipe(left)">
                                      <p:cBhvr>
                                        <p:cTn id="7" dur="1000"/>
                                        <p:tgtEl>
                                          <p:spTgt spid="32051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0515" grpId="0" uiExpand="1" build="p" bldLvl="2"/>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8467" name="Rectangle 3"/>
          <p:cNvSpPr>
            <a:spLocks noChangeArrowheads="1"/>
          </p:cNvSpPr>
          <p:nvPr/>
        </p:nvSpPr>
        <p:spPr bwMode="auto">
          <a:xfrm>
            <a:off x="304800" y="1600200"/>
            <a:ext cx="8686800" cy="11430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Joe specializes in producing salad and he produces </a:t>
            </a:r>
            <a:br>
              <a:rPr lang="en-US" sz="2400" dirty="0"/>
            </a:br>
            <a:r>
              <a:rPr lang="en-US" sz="2400" dirty="0"/>
              <a:t>30 salads an hour at point </a:t>
            </a:r>
            <a:r>
              <a:rPr lang="en-US" sz="2400" i="1" dirty="0"/>
              <a:t>B </a:t>
            </a:r>
            <a:r>
              <a:rPr lang="en-US" sz="2400" dirty="0"/>
              <a:t>on his</a:t>
            </a:r>
            <a:r>
              <a:rPr lang="en-US" sz="2400" i="1" dirty="0"/>
              <a:t> PPF.</a:t>
            </a:r>
            <a:endParaRPr lang="en-US" sz="2400" dirty="0"/>
          </a:p>
        </p:txBody>
      </p:sp>
      <p:sp>
        <p:nvSpPr>
          <p:cNvPr id="318479" name="Rectangle 15"/>
          <p:cNvSpPr>
            <a:spLocks noGrp="1" noChangeArrowheads="1"/>
          </p:cNvSpPr>
          <p:nvPr>
            <p:ph type="title"/>
          </p:nvPr>
        </p:nvSpPr>
        <p:spPr>
          <a:xfrm>
            <a:off x="990600" y="274638"/>
            <a:ext cx="7680325" cy="1143000"/>
          </a:xfrm>
          <a:noFill/>
          <a:ln/>
        </p:spPr>
        <p:txBody>
          <a:bodyPr/>
          <a:lstStyle/>
          <a:p>
            <a:r>
              <a:rPr lang="en-US" dirty="0"/>
              <a:t>Gains from Trade</a:t>
            </a:r>
          </a:p>
        </p:txBody>
      </p:sp>
      <p:pic>
        <p:nvPicPr>
          <p:cNvPr id="318480" name="Picture 16" descr="Fig02"/>
          <p:cNvPicPr>
            <a:picLocks noChangeAspect="1" noChangeArrowheads="1"/>
          </p:cNvPicPr>
          <p:nvPr/>
        </p:nvPicPr>
        <p:blipFill>
          <a:blip r:embed="rId3" cstate="print"/>
          <a:srcRect/>
          <a:stretch>
            <a:fillRect/>
          </a:stretch>
        </p:blipFill>
        <p:spPr bwMode="auto">
          <a:xfrm>
            <a:off x="457200" y="3124200"/>
            <a:ext cx="3505200" cy="3478213"/>
          </a:xfrm>
          <a:prstGeom prst="rect">
            <a:avLst/>
          </a:prstGeom>
          <a:noFill/>
        </p:spPr>
      </p:pic>
      <p:pic>
        <p:nvPicPr>
          <p:cNvPr id="318481" name="Picture 17" descr="Fig02"/>
          <p:cNvPicPr>
            <a:picLocks noChangeAspect="1" noChangeArrowheads="1"/>
          </p:cNvPicPr>
          <p:nvPr/>
        </p:nvPicPr>
        <p:blipFill>
          <a:blip r:embed="rId4" cstate="print"/>
          <a:srcRect/>
          <a:stretch>
            <a:fillRect/>
          </a:stretch>
        </p:blipFill>
        <p:spPr bwMode="auto">
          <a:xfrm>
            <a:off x="457200" y="3124200"/>
            <a:ext cx="3505200" cy="3478213"/>
          </a:xfrm>
          <a:prstGeom prst="rect">
            <a:avLst/>
          </a:prstGeom>
          <a:noFill/>
        </p:spPr>
      </p:pic>
      <p:pic>
        <p:nvPicPr>
          <p:cNvPr id="318482" name="Picture 18" descr="Fig02"/>
          <p:cNvPicPr>
            <a:picLocks noChangeAspect="1" noChangeArrowheads="1"/>
          </p:cNvPicPr>
          <p:nvPr/>
        </p:nvPicPr>
        <p:blipFill>
          <a:blip r:embed="rId5" cstate="print"/>
          <a:srcRect/>
          <a:stretch>
            <a:fillRect/>
          </a:stretch>
        </p:blipFill>
        <p:spPr bwMode="auto">
          <a:xfrm>
            <a:off x="457200" y="3124200"/>
            <a:ext cx="3505200" cy="3478213"/>
          </a:xfrm>
          <a:prstGeom prst="rect">
            <a:avLst/>
          </a:prstGeom>
          <a:noFill/>
        </p:spPr>
      </p:pic>
      <p:pic>
        <p:nvPicPr>
          <p:cNvPr id="318485" name="Picture 21" descr="Fig02"/>
          <p:cNvPicPr>
            <a:picLocks noChangeAspect="1" noChangeArrowheads="1"/>
          </p:cNvPicPr>
          <p:nvPr/>
        </p:nvPicPr>
        <p:blipFill>
          <a:blip r:embed="rId6" cstate="print"/>
          <a:srcRect/>
          <a:stretch>
            <a:fillRect/>
          </a:stretch>
        </p:blipFill>
        <p:spPr bwMode="auto">
          <a:xfrm>
            <a:off x="5029200" y="3124200"/>
            <a:ext cx="3505200" cy="3478213"/>
          </a:xfrm>
          <a:prstGeom prst="rect">
            <a:avLst/>
          </a:prstGeom>
          <a:noFill/>
        </p:spPr>
      </p:pic>
      <p:pic>
        <p:nvPicPr>
          <p:cNvPr id="318486" name="Picture 22" descr="Fig02"/>
          <p:cNvPicPr>
            <a:picLocks noChangeAspect="1" noChangeArrowheads="1"/>
          </p:cNvPicPr>
          <p:nvPr/>
        </p:nvPicPr>
        <p:blipFill>
          <a:blip r:embed="rId7" cstate="print"/>
          <a:srcRect/>
          <a:stretch>
            <a:fillRect/>
          </a:stretch>
        </p:blipFill>
        <p:spPr bwMode="auto">
          <a:xfrm>
            <a:off x="5029200" y="3124200"/>
            <a:ext cx="3505200" cy="34782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8467"/>
                                        </p:tgtEl>
                                        <p:attrNameLst>
                                          <p:attrName>style.visibility</p:attrName>
                                        </p:attrNameLst>
                                      </p:cBhvr>
                                      <p:to>
                                        <p:strVal val="visible"/>
                                      </p:to>
                                    </p:set>
                                    <p:animEffect transition="in" filter="wipe(left)">
                                      <p:cBhvr>
                                        <p:cTn id="7" dur="1000"/>
                                        <p:tgtEl>
                                          <p:spTgt spid="318467"/>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318482"/>
                                        </p:tgtEl>
                                        <p:attrNameLst>
                                          <p:attrName>style.visibility</p:attrName>
                                        </p:attrNameLst>
                                      </p:cBhvr>
                                      <p:to>
                                        <p:strVal val="visible"/>
                                      </p:to>
                                    </p:set>
                                    <p:animEffect transition="in" filter="wipe(down)">
                                      <p:cBhvr>
                                        <p:cTn id="11" dur="1000"/>
                                        <p:tgtEl>
                                          <p:spTgt spid="3184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8467"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4611" name="Rectangle 3"/>
          <p:cNvSpPr>
            <a:spLocks noChangeArrowheads="1"/>
          </p:cNvSpPr>
          <p:nvPr/>
        </p:nvSpPr>
        <p:spPr bwMode="auto">
          <a:xfrm>
            <a:off x="304800" y="1447800"/>
            <a:ext cx="8686800" cy="9144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Liz specializes in producing smoothies and produces </a:t>
            </a:r>
            <a:br>
              <a:rPr lang="en-US" sz="2400" dirty="0"/>
            </a:br>
            <a:r>
              <a:rPr lang="en-US" sz="2400" dirty="0"/>
              <a:t>30 smoothies an hour at point </a:t>
            </a:r>
            <a:r>
              <a:rPr lang="en-US" sz="2400" i="1" dirty="0"/>
              <a:t>B </a:t>
            </a:r>
            <a:r>
              <a:rPr lang="en-US" sz="2400" dirty="0"/>
              <a:t>on her</a:t>
            </a:r>
            <a:r>
              <a:rPr lang="en-US" sz="2400" i="1" dirty="0"/>
              <a:t> PPF.</a:t>
            </a:r>
            <a:endParaRPr lang="en-US" sz="2400" dirty="0"/>
          </a:p>
        </p:txBody>
      </p:sp>
      <p:sp>
        <p:nvSpPr>
          <p:cNvPr id="324622" name="Rectangle 14"/>
          <p:cNvSpPr>
            <a:spLocks noGrp="1" noChangeArrowheads="1"/>
          </p:cNvSpPr>
          <p:nvPr>
            <p:ph type="title"/>
          </p:nvPr>
        </p:nvSpPr>
        <p:spPr>
          <a:xfrm>
            <a:off x="990600" y="274638"/>
            <a:ext cx="7680325" cy="1143000"/>
          </a:xfrm>
          <a:noFill/>
          <a:ln/>
        </p:spPr>
        <p:txBody>
          <a:bodyPr/>
          <a:lstStyle/>
          <a:p>
            <a:r>
              <a:rPr lang="en-US" dirty="0"/>
              <a:t>Gains from Trade</a:t>
            </a:r>
          </a:p>
        </p:txBody>
      </p:sp>
      <p:pic>
        <p:nvPicPr>
          <p:cNvPr id="324623" name="Picture 15" descr="Fig02"/>
          <p:cNvPicPr>
            <a:picLocks noChangeAspect="1" noChangeArrowheads="1"/>
          </p:cNvPicPr>
          <p:nvPr/>
        </p:nvPicPr>
        <p:blipFill>
          <a:blip r:embed="rId3" cstate="print"/>
          <a:srcRect/>
          <a:stretch>
            <a:fillRect/>
          </a:stretch>
        </p:blipFill>
        <p:spPr bwMode="auto">
          <a:xfrm>
            <a:off x="457200" y="3124200"/>
            <a:ext cx="3505200" cy="3478213"/>
          </a:xfrm>
          <a:prstGeom prst="rect">
            <a:avLst/>
          </a:prstGeom>
          <a:noFill/>
        </p:spPr>
      </p:pic>
      <p:pic>
        <p:nvPicPr>
          <p:cNvPr id="324624" name="Picture 16" descr="Fig02"/>
          <p:cNvPicPr>
            <a:picLocks noChangeAspect="1" noChangeArrowheads="1"/>
          </p:cNvPicPr>
          <p:nvPr/>
        </p:nvPicPr>
        <p:blipFill>
          <a:blip r:embed="rId4" cstate="print"/>
          <a:srcRect/>
          <a:stretch>
            <a:fillRect/>
          </a:stretch>
        </p:blipFill>
        <p:spPr bwMode="auto">
          <a:xfrm>
            <a:off x="457200" y="3124200"/>
            <a:ext cx="3505200" cy="3478213"/>
          </a:xfrm>
          <a:prstGeom prst="rect">
            <a:avLst/>
          </a:prstGeom>
          <a:noFill/>
        </p:spPr>
      </p:pic>
      <p:pic>
        <p:nvPicPr>
          <p:cNvPr id="324625" name="Picture 17" descr="Fig02"/>
          <p:cNvPicPr>
            <a:picLocks noChangeAspect="1" noChangeArrowheads="1"/>
          </p:cNvPicPr>
          <p:nvPr/>
        </p:nvPicPr>
        <p:blipFill>
          <a:blip r:embed="rId5" cstate="print"/>
          <a:srcRect/>
          <a:stretch>
            <a:fillRect/>
          </a:stretch>
        </p:blipFill>
        <p:spPr bwMode="auto">
          <a:xfrm>
            <a:off x="457200" y="3124200"/>
            <a:ext cx="3505200" cy="3478213"/>
          </a:xfrm>
          <a:prstGeom prst="rect">
            <a:avLst/>
          </a:prstGeom>
          <a:noFill/>
        </p:spPr>
      </p:pic>
      <p:pic>
        <p:nvPicPr>
          <p:cNvPr id="324628" name="Picture 20" descr="Fig02"/>
          <p:cNvPicPr>
            <a:picLocks noChangeAspect="1" noChangeArrowheads="1"/>
          </p:cNvPicPr>
          <p:nvPr/>
        </p:nvPicPr>
        <p:blipFill>
          <a:blip r:embed="rId6" cstate="print"/>
          <a:srcRect/>
          <a:stretch>
            <a:fillRect/>
          </a:stretch>
        </p:blipFill>
        <p:spPr bwMode="auto">
          <a:xfrm>
            <a:off x="5029200" y="3124200"/>
            <a:ext cx="3505200" cy="3478213"/>
          </a:xfrm>
          <a:prstGeom prst="rect">
            <a:avLst/>
          </a:prstGeom>
          <a:noFill/>
        </p:spPr>
      </p:pic>
      <p:pic>
        <p:nvPicPr>
          <p:cNvPr id="324629" name="Picture 21" descr="Fig02"/>
          <p:cNvPicPr>
            <a:picLocks noChangeAspect="1" noChangeArrowheads="1"/>
          </p:cNvPicPr>
          <p:nvPr/>
        </p:nvPicPr>
        <p:blipFill>
          <a:blip r:embed="rId7" cstate="print"/>
          <a:srcRect/>
          <a:stretch>
            <a:fillRect/>
          </a:stretch>
        </p:blipFill>
        <p:spPr bwMode="auto">
          <a:xfrm>
            <a:off x="5029200" y="3124200"/>
            <a:ext cx="3505200" cy="3478213"/>
          </a:xfrm>
          <a:prstGeom prst="rect">
            <a:avLst/>
          </a:prstGeom>
          <a:noFill/>
        </p:spPr>
      </p:pic>
      <p:pic>
        <p:nvPicPr>
          <p:cNvPr id="324630" name="Picture 22" descr="Fig02"/>
          <p:cNvPicPr>
            <a:picLocks noChangeAspect="1" noChangeArrowheads="1"/>
          </p:cNvPicPr>
          <p:nvPr/>
        </p:nvPicPr>
        <p:blipFill>
          <a:blip r:embed="rId8" cstate="print"/>
          <a:srcRect/>
          <a:stretch>
            <a:fillRect/>
          </a:stretch>
        </p:blipFill>
        <p:spPr bwMode="auto">
          <a:xfrm>
            <a:off x="5029200" y="3124200"/>
            <a:ext cx="3505200" cy="34782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4611"/>
                                        </p:tgtEl>
                                        <p:attrNameLst>
                                          <p:attrName>style.visibility</p:attrName>
                                        </p:attrNameLst>
                                      </p:cBhvr>
                                      <p:to>
                                        <p:strVal val="visible"/>
                                      </p:to>
                                    </p:set>
                                    <p:animEffect transition="in" filter="wipe(left)">
                                      <p:cBhvr>
                                        <p:cTn id="7" dur="1000"/>
                                        <p:tgtEl>
                                          <p:spTgt spid="324611"/>
                                        </p:tgtEl>
                                      </p:cBhvr>
                                    </p:animEffect>
                                  </p:childTnLst>
                                </p:cTn>
                              </p:par>
                            </p:childTnLst>
                          </p:cTn>
                        </p:par>
                        <p:par>
                          <p:cTn id="8" fill="hold">
                            <p:stCondLst>
                              <p:cond delay="1000"/>
                            </p:stCondLst>
                            <p:childTnLst>
                              <p:par>
                                <p:cTn id="9" presetID="22" presetClass="entr" presetSubtype="8" fill="hold" nodeType="afterEffect">
                                  <p:stCondLst>
                                    <p:cond delay="0"/>
                                  </p:stCondLst>
                                  <p:childTnLst>
                                    <p:set>
                                      <p:cBhvr>
                                        <p:cTn id="10" dur="1" fill="hold">
                                          <p:stCondLst>
                                            <p:cond delay="0"/>
                                          </p:stCondLst>
                                        </p:cTn>
                                        <p:tgtEl>
                                          <p:spTgt spid="324630"/>
                                        </p:tgtEl>
                                        <p:attrNameLst>
                                          <p:attrName>style.visibility</p:attrName>
                                        </p:attrNameLst>
                                      </p:cBhvr>
                                      <p:to>
                                        <p:strVal val="visible"/>
                                      </p:to>
                                    </p:set>
                                    <p:animEffect transition="in" filter="wipe(left)">
                                      <p:cBhvr>
                                        <p:cTn id="11" dur="1000"/>
                                        <p:tgtEl>
                                          <p:spTgt spid="3246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4611"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2563" name="Rectangle 3"/>
          <p:cNvSpPr>
            <a:spLocks noChangeArrowheads="1"/>
          </p:cNvSpPr>
          <p:nvPr/>
        </p:nvSpPr>
        <p:spPr bwMode="auto">
          <a:xfrm>
            <a:off x="381000" y="1295400"/>
            <a:ext cx="8305800" cy="13716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They trade salads for smoothies along the red “Trade </a:t>
            </a:r>
            <a:r>
              <a:rPr lang="en-US" sz="2400" dirty="0" smtClean="0"/>
              <a:t>line” at a price of 2 salads per smoothie or ½ a smoothie per salad.</a:t>
            </a:r>
            <a:endParaRPr lang="en-US" sz="2400" dirty="0"/>
          </a:p>
        </p:txBody>
      </p:sp>
      <p:sp>
        <p:nvSpPr>
          <p:cNvPr id="322574" name="Rectangle 14"/>
          <p:cNvSpPr>
            <a:spLocks noGrp="1" noChangeArrowheads="1"/>
          </p:cNvSpPr>
          <p:nvPr>
            <p:ph type="title"/>
          </p:nvPr>
        </p:nvSpPr>
        <p:spPr>
          <a:xfrm>
            <a:off x="990600" y="274638"/>
            <a:ext cx="7680325" cy="1143000"/>
          </a:xfrm>
          <a:noFill/>
          <a:ln/>
        </p:spPr>
        <p:txBody>
          <a:bodyPr/>
          <a:lstStyle/>
          <a:p>
            <a:r>
              <a:rPr lang="en-US" dirty="0"/>
              <a:t>Gains from Trade</a:t>
            </a:r>
          </a:p>
        </p:txBody>
      </p:sp>
      <p:pic>
        <p:nvPicPr>
          <p:cNvPr id="322575" name="Picture 15" descr="Fig02"/>
          <p:cNvPicPr>
            <a:picLocks noChangeAspect="1" noChangeArrowheads="1"/>
          </p:cNvPicPr>
          <p:nvPr/>
        </p:nvPicPr>
        <p:blipFill>
          <a:blip r:embed="rId3" cstate="print"/>
          <a:srcRect/>
          <a:stretch>
            <a:fillRect/>
          </a:stretch>
        </p:blipFill>
        <p:spPr bwMode="auto">
          <a:xfrm>
            <a:off x="457200" y="3124200"/>
            <a:ext cx="3505200" cy="3478213"/>
          </a:xfrm>
          <a:prstGeom prst="rect">
            <a:avLst/>
          </a:prstGeom>
          <a:noFill/>
        </p:spPr>
      </p:pic>
      <p:pic>
        <p:nvPicPr>
          <p:cNvPr id="322576" name="Picture 16" descr="Fig02"/>
          <p:cNvPicPr>
            <a:picLocks noChangeAspect="1" noChangeArrowheads="1"/>
          </p:cNvPicPr>
          <p:nvPr/>
        </p:nvPicPr>
        <p:blipFill>
          <a:blip r:embed="rId4" cstate="print"/>
          <a:srcRect/>
          <a:stretch>
            <a:fillRect/>
          </a:stretch>
        </p:blipFill>
        <p:spPr bwMode="auto">
          <a:xfrm>
            <a:off x="457200" y="3124200"/>
            <a:ext cx="3505200" cy="3478213"/>
          </a:xfrm>
          <a:prstGeom prst="rect">
            <a:avLst/>
          </a:prstGeom>
          <a:noFill/>
        </p:spPr>
      </p:pic>
      <p:pic>
        <p:nvPicPr>
          <p:cNvPr id="322577" name="Picture 17" descr="Fig02"/>
          <p:cNvPicPr>
            <a:picLocks noChangeAspect="1" noChangeArrowheads="1"/>
          </p:cNvPicPr>
          <p:nvPr/>
        </p:nvPicPr>
        <p:blipFill>
          <a:blip r:embed="rId5" cstate="print"/>
          <a:srcRect/>
          <a:stretch>
            <a:fillRect/>
          </a:stretch>
        </p:blipFill>
        <p:spPr bwMode="auto">
          <a:xfrm>
            <a:off x="457200" y="3124200"/>
            <a:ext cx="3505200" cy="3478213"/>
          </a:xfrm>
          <a:prstGeom prst="rect">
            <a:avLst/>
          </a:prstGeom>
          <a:noFill/>
        </p:spPr>
      </p:pic>
      <p:pic>
        <p:nvPicPr>
          <p:cNvPr id="322578" name="Picture 18" descr="Fig02"/>
          <p:cNvPicPr>
            <a:picLocks noChangeAspect="1" noChangeArrowheads="1"/>
          </p:cNvPicPr>
          <p:nvPr/>
        </p:nvPicPr>
        <p:blipFill>
          <a:blip r:embed="rId6" cstate="print"/>
          <a:srcRect/>
          <a:stretch>
            <a:fillRect/>
          </a:stretch>
        </p:blipFill>
        <p:spPr bwMode="auto">
          <a:xfrm>
            <a:off x="457200" y="3124200"/>
            <a:ext cx="3505200" cy="3478213"/>
          </a:xfrm>
          <a:prstGeom prst="rect">
            <a:avLst/>
          </a:prstGeom>
          <a:noFill/>
        </p:spPr>
      </p:pic>
      <p:pic>
        <p:nvPicPr>
          <p:cNvPr id="322580" name="Picture 20" descr="Fig02"/>
          <p:cNvPicPr>
            <a:picLocks noChangeAspect="1" noChangeArrowheads="1"/>
          </p:cNvPicPr>
          <p:nvPr/>
        </p:nvPicPr>
        <p:blipFill>
          <a:blip r:embed="rId7" cstate="print"/>
          <a:srcRect/>
          <a:stretch>
            <a:fillRect/>
          </a:stretch>
        </p:blipFill>
        <p:spPr bwMode="auto">
          <a:xfrm>
            <a:off x="5029200" y="3124200"/>
            <a:ext cx="3505200" cy="3478213"/>
          </a:xfrm>
          <a:prstGeom prst="rect">
            <a:avLst/>
          </a:prstGeom>
          <a:noFill/>
        </p:spPr>
      </p:pic>
      <p:pic>
        <p:nvPicPr>
          <p:cNvPr id="322581" name="Picture 21" descr="Fig02"/>
          <p:cNvPicPr>
            <a:picLocks noChangeAspect="1" noChangeArrowheads="1"/>
          </p:cNvPicPr>
          <p:nvPr/>
        </p:nvPicPr>
        <p:blipFill>
          <a:blip r:embed="rId8" cstate="print"/>
          <a:srcRect/>
          <a:stretch>
            <a:fillRect/>
          </a:stretch>
        </p:blipFill>
        <p:spPr bwMode="auto">
          <a:xfrm>
            <a:off x="5029200" y="3124200"/>
            <a:ext cx="3505200" cy="3478213"/>
          </a:xfrm>
          <a:prstGeom prst="rect">
            <a:avLst/>
          </a:prstGeom>
          <a:noFill/>
        </p:spPr>
      </p:pic>
      <p:pic>
        <p:nvPicPr>
          <p:cNvPr id="322582" name="Picture 22" descr="Fig02"/>
          <p:cNvPicPr>
            <a:picLocks noChangeAspect="1" noChangeArrowheads="1"/>
          </p:cNvPicPr>
          <p:nvPr/>
        </p:nvPicPr>
        <p:blipFill>
          <a:blip r:embed="rId9" cstate="print"/>
          <a:srcRect/>
          <a:stretch>
            <a:fillRect/>
          </a:stretch>
        </p:blipFill>
        <p:spPr bwMode="auto">
          <a:xfrm>
            <a:off x="5029200" y="3124200"/>
            <a:ext cx="3505200" cy="3478213"/>
          </a:xfrm>
          <a:prstGeom prst="rect">
            <a:avLst/>
          </a:prstGeom>
          <a:noFill/>
        </p:spPr>
      </p:pic>
      <p:pic>
        <p:nvPicPr>
          <p:cNvPr id="322583" name="Picture 23" descr="Fig02"/>
          <p:cNvPicPr>
            <a:picLocks noChangeAspect="1" noChangeArrowheads="1"/>
          </p:cNvPicPr>
          <p:nvPr/>
        </p:nvPicPr>
        <p:blipFill>
          <a:blip r:embed="rId10" cstate="print"/>
          <a:srcRect/>
          <a:stretch>
            <a:fillRect/>
          </a:stretch>
        </p:blipFill>
        <p:spPr bwMode="auto">
          <a:xfrm>
            <a:off x="5029200" y="3124200"/>
            <a:ext cx="3505200" cy="34782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2563">
                                            <p:txEl>
                                              <p:pRg st="0" end="0"/>
                                            </p:txEl>
                                          </p:spTgt>
                                        </p:tgtEl>
                                        <p:attrNameLst>
                                          <p:attrName>style.visibility</p:attrName>
                                        </p:attrNameLst>
                                      </p:cBhvr>
                                      <p:to>
                                        <p:strVal val="visible"/>
                                      </p:to>
                                    </p:set>
                                    <p:animEffect transition="in" filter="wipe(left)">
                                      <p:cBhvr>
                                        <p:cTn id="7" dur="1000"/>
                                        <p:tgtEl>
                                          <p:spTgt spid="322563">
                                            <p:txEl>
                                              <p:pRg st="0" end="0"/>
                                            </p:txEl>
                                          </p:spTgt>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322578"/>
                                        </p:tgtEl>
                                        <p:attrNameLst>
                                          <p:attrName>style.visibility</p:attrName>
                                        </p:attrNameLst>
                                      </p:cBhvr>
                                      <p:to>
                                        <p:strVal val="visible"/>
                                      </p:to>
                                    </p:set>
                                    <p:animEffect transition="in" filter="wipe(up)">
                                      <p:cBhvr>
                                        <p:cTn id="11" dur="1000"/>
                                        <p:tgtEl>
                                          <p:spTgt spid="322578"/>
                                        </p:tgtEl>
                                      </p:cBhvr>
                                    </p:animEffect>
                                  </p:childTnLst>
                                </p:cTn>
                              </p:par>
                              <p:par>
                                <p:cTn id="12" presetID="22" presetClass="entr" presetSubtype="4" fill="hold" nodeType="withEffect">
                                  <p:stCondLst>
                                    <p:cond delay="0"/>
                                  </p:stCondLst>
                                  <p:childTnLst>
                                    <p:set>
                                      <p:cBhvr>
                                        <p:cTn id="13" dur="1" fill="hold">
                                          <p:stCondLst>
                                            <p:cond delay="0"/>
                                          </p:stCondLst>
                                        </p:cTn>
                                        <p:tgtEl>
                                          <p:spTgt spid="322583"/>
                                        </p:tgtEl>
                                        <p:attrNameLst>
                                          <p:attrName>style.visibility</p:attrName>
                                        </p:attrNameLst>
                                      </p:cBhvr>
                                      <p:to>
                                        <p:strVal val="visible"/>
                                      </p:to>
                                    </p:set>
                                    <p:animEffect transition="in" filter="wipe(down)">
                                      <p:cBhvr>
                                        <p:cTn id="14" dur="1000"/>
                                        <p:tgtEl>
                                          <p:spTgt spid="3225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2563" grpId="0" uiExpand="1" build="p" bldLvl="2"/>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6659" name="Rectangle 3"/>
          <p:cNvSpPr>
            <a:spLocks noChangeArrowheads="1"/>
          </p:cNvSpPr>
          <p:nvPr/>
        </p:nvSpPr>
        <p:spPr bwMode="auto">
          <a:xfrm>
            <a:off x="381000" y="1295400"/>
            <a:ext cx="8686800" cy="1752600"/>
          </a:xfrm>
          <a:prstGeom prst="rect">
            <a:avLst/>
          </a:prstGeom>
          <a:noFill/>
          <a:ln w="9525">
            <a:noFill/>
            <a:miter lim="800000"/>
            <a:headEnd/>
            <a:tailEnd/>
          </a:ln>
          <a:effectLst/>
        </p:spPr>
        <p:txBody>
          <a:bodyPr/>
          <a:lstStyle/>
          <a:p>
            <a:pPr marL="114300" lvl="1">
              <a:spcBef>
                <a:spcPct val="20000"/>
              </a:spcBef>
              <a:spcAft>
                <a:spcPct val="50000"/>
              </a:spcAft>
              <a:buClr>
                <a:srgbClr val="FF0000"/>
              </a:buClr>
              <a:buFont typeface="Wingdings" pitchFamily="2" charset="2"/>
              <a:buNone/>
            </a:pPr>
            <a:r>
              <a:rPr lang="en-US" sz="2400" dirty="0"/>
              <a:t>Joe buys smoothies from Liz and moves to point </a:t>
            </a:r>
            <a:r>
              <a:rPr lang="en-US" sz="2400" i="1" dirty="0"/>
              <a:t>C</a:t>
            </a:r>
            <a:r>
              <a:rPr lang="en-US" sz="2400" dirty="0"/>
              <a:t>—a point </a:t>
            </a:r>
            <a:r>
              <a:rPr lang="en-US" sz="2400" i="1" dirty="0"/>
              <a:t>outside</a:t>
            </a:r>
            <a:r>
              <a:rPr lang="en-US" sz="2400" dirty="0"/>
              <a:t> his </a:t>
            </a:r>
            <a:r>
              <a:rPr lang="en-US" sz="2400" i="1" dirty="0"/>
              <a:t>PPF</a:t>
            </a:r>
            <a:r>
              <a:rPr lang="en-US" sz="2400" dirty="0"/>
              <a:t>.</a:t>
            </a:r>
          </a:p>
          <a:p>
            <a:pPr marL="114300" lvl="1">
              <a:spcBef>
                <a:spcPct val="20000"/>
              </a:spcBef>
              <a:spcAft>
                <a:spcPct val="50000"/>
              </a:spcAft>
              <a:buClr>
                <a:srgbClr val="FF0000"/>
              </a:buClr>
              <a:buFont typeface="Wingdings" pitchFamily="2" charset="2"/>
              <a:buNone/>
            </a:pPr>
            <a:r>
              <a:rPr lang="en-US" sz="2400" dirty="0"/>
              <a:t>Liz buys salads from Joe and moves to point </a:t>
            </a:r>
            <a:r>
              <a:rPr lang="en-US" sz="2400" i="1" dirty="0"/>
              <a:t>C</a:t>
            </a:r>
            <a:r>
              <a:rPr lang="en-US" sz="2400" dirty="0"/>
              <a:t>—a point </a:t>
            </a:r>
            <a:r>
              <a:rPr lang="en-US" sz="2400" i="1" dirty="0"/>
              <a:t>outside</a:t>
            </a:r>
            <a:r>
              <a:rPr lang="en-US" sz="2400" dirty="0"/>
              <a:t> her </a:t>
            </a:r>
            <a:r>
              <a:rPr lang="en-US" sz="2400" i="1" dirty="0"/>
              <a:t>PPF</a:t>
            </a:r>
            <a:r>
              <a:rPr lang="en-US" sz="2400" dirty="0"/>
              <a:t>.</a:t>
            </a:r>
          </a:p>
        </p:txBody>
      </p:sp>
      <p:sp>
        <p:nvSpPr>
          <p:cNvPr id="326670" name="Rectangle 14"/>
          <p:cNvSpPr>
            <a:spLocks noGrp="1" noChangeArrowheads="1"/>
          </p:cNvSpPr>
          <p:nvPr>
            <p:ph type="title"/>
          </p:nvPr>
        </p:nvSpPr>
        <p:spPr>
          <a:xfrm>
            <a:off x="990600" y="274638"/>
            <a:ext cx="7680325" cy="1143000"/>
          </a:xfrm>
          <a:noFill/>
          <a:ln/>
        </p:spPr>
        <p:txBody>
          <a:bodyPr/>
          <a:lstStyle/>
          <a:p>
            <a:r>
              <a:rPr lang="en-US" dirty="0"/>
              <a:t>Gains from Trade</a:t>
            </a:r>
          </a:p>
        </p:txBody>
      </p:sp>
      <p:pic>
        <p:nvPicPr>
          <p:cNvPr id="326671" name="Picture 15" descr="Fig02"/>
          <p:cNvPicPr>
            <a:picLocks noChangeAspect="1" noChangeArrowheads="1"/>
          </p:cNvPicPr>
          <p:nvPr/>
        </p:nvPicPr>
        <p:blipFill>
          <a:blip r:embed="rId3" cstate="print"/>
          <a:srcRect/>
          <a:stretch>
            <a:fillRect/>
          </a:stretch>
        </p:blipFill>
        <p:spPr bwMode="auto">
          <a:xfrm>
            <a:off x="457200" y="3124200"/>
            <a:ext cx="3505200" cy="3478213"/>
          </a:xfrm>
          <a:prstGeom prst="rect">
            <a:avLst/>
          </a:prstGeom>
          <a:noFill/>
        </p:spPr>
      </p:pic>
      <p:pic>
        <p:nvPicPr>
          <p:cNvPr id="326672" name="Picture 16" descr="Fig02"/>
          <p:cNvPicPr>
            <a:picLocks noChangeAspect="1" noChangeArrowheads="1"/>
          </p:cNvPicPr>
          <p:nvPr/>
        </p:nvPicPr>
        <p:blipFill>
          <a:blip r:embed="rId4" cstate="print"/>
          <a:srcRect/>
          <a:stretch>
            <a:fillRect/>
          </a:stretch>
        </p:blipFill>
        <p:spPr bwMode="auto">
          <a:xfrm>
            <a:off x="457200" y="3124200"/>
            <a:ext cx="3505200" cy="3478213"/>
          </a:xfrm>
          <a:prstGeom prst="rect">
            <a:avLst/>
          </a:prstGeom>
          <a:noFill/>
        </p:spPr>
      </p:pic>
      <p:pic>
        <p:nvPicPr>
          <p:cNvPr id="326673" name="Picture 17" descr="Fig02"/>
          <p:cNvPicPr>
            <a:picLocks noChangeAspect="1" noChangeArrowheads="1"/>
          </p:cNvPicPr>
          <p:nvPr/>
        </p:nvPicPr>
        <p:blipFill>
          <a:blip r:embed="rId5" cstate="print"/>
          <a:srcRect/>
          <a:stretch>
            <a:fillRect/>
          </a:stretch>
        </p:blipFill>
        <p:spPr bwMode="auto">
          <a:xfrm>
            <a:off x="457200" y="3124200"/>
            <a:ext cx="3505200" cy="3478213"/>
          </a:xfrm>
          <a:prstGeom prst="rect">
            <a:avLst/>
          </a:prstGeom>
          <a:noFill/>
        </p:spPr>
      </p:pic>
      <p:pic>
        <p:nvPicPr>
          <p:cNvPr id="326674" name="Picture 18" descr="Fig02"/>
          <p:cNvPicPr>
            <a:picLocks noChangeAspect="1" noChangeArrowheads="1"/>
          </p:cNvPicPr>
          <p:nvPr/>
        </p:nvPicPr>
        <p:blipFill>
          <a:blip r:embed="rId6" cstate="print"/>
          <a:srcRect/>
          <a:stretch>
            <a:fillRect/>
          </a:stretch>
        </p:blipFill>
        <p:spPr bwMode="auto">
          <a:xfrm>
            <a:off x="457200" y="3124200"/>
            <a:ext cx="3505200" cy="3478213"/>
          </a:xfrm>
          <a:prstGeom prst="rect">
            <a:avLst/>
          </a:prstGeom>
          <a:noFill/>
        </p:spPr>
      </p:pic>
      <p:pic>
        <p:nvPicPr>
          <p:cNvPr id="326675" name="Picture 19" descr="Fig02"/>
          <p:cNvPicPr>
            <a:picLocks noChangeAspect="1" noChangeArrowheads="1"/>
          </p:cNvPicPr>
          <p:nvPr/>
        </p:nvPicPr>
        <p:blipFill>
          <a:blip r:embed="rId7" cstate="print"/>
          <a:srcRect/>
          <a:stretch>
            <a:fillRect/>
          </a:stretch>
        </p:blipFill>
        <p:spPr bwMode="auto">
          <a:xfrm>
            <a:off x="457200" y="3124200"/>
            <a:ext cx="3505200" cy="3478213"/>
          </a:xfrm>
          <a:prstGeom prst="rect">
            <a:avLst/>
          </a:prstGeom>
          <a:noFill/>
        </p:spPr>
      </p:pic>
      <p:pic>
        <p:nvPicPr>
          <p:cNvPr id="326676" name="Picture 20" descr="Fig02"/>
          <p:cNvPicPr>
            <a:picLocks noChangeAspect="1" noChangeArrowheads="1"/>
          </p:cNvPicPr>
          <p:nvPr/>
        </p:nvPicPr>
        <p:blipFill>
          <a:blip r:embed="rId8" cstate="print"/>
          <a:srcRect/>
          <a:stretch>
            <a:fillRect/>
          </a:stretch>
        </p:blipFill>
        <p:spPr bwMode="auto">
          <a:xfrm>
            <a:off x="5029200" y="3124200"/>
            <a:ext cx="3505200" cy="3478213"/>
          </a:xfrm>
          <a:prstGeom prst="rect">
            <a:avLst/>
          </a:prstGeom>
          <a:noFill/>
        </p:spPr>
      </p:pic>
      <p:pic>
        <p:nvPicPr>
          <p:cNvPr id="326677" name="Picture 21" descr="Fig02"/>
          <p:cNvPicPr>
            <a:picLocks noChangeAspect="1" noChangeArrowheads="1"/>
          </p:cNvPicPr>
          <p:nvPr/>
        </p:nvPicPr>
        <p:blipFill>
          <a:blip r:embed="rId9" cstate="print"/>
          <a:srcRect/>
          <a:stretch>
            <a:fillRect/>
          </a:stretch>
        </p:blipFill>
        <p:spPr bwMode="auto">
          <a:xfrm>
            <a:off x="5029200" y="3124200"/>
            <a:ext cx="3505200" cy="3478213"/>
          </a:xfrm>
          <a:prstGeom prst="rect">
            <a:avLst/>
          </a:prstGeom>
          <a:noFill/>
        </p:spPr>
      </p:pic>
      <p:pic>
        <p:nvPicPr>
          <p:cNvPr id="326678" name="Picture 22" descr="Fig02"/>
          <p:cNvPicPr>
            <a:picLocks noChangeAspect="1" noChangeArrowheads="1"/>
          </p:cNvPicPr>
          <p:nvPr/>
        </p:nvPicPr>
        <p:blipFill>
          <a:blip r:embed="rId10" cstate="print"/>
          <a:srcRect/>
          <a:stretch>
            <a:fillRect/>
          </a:stretch>
        </p:blipFill>
        <p:spPr bwMode="auto">
          <a:xfrm>
            <a:off x="5029200" y="3124200"/>
            <a:ext cx="3505200" cy="3478213"/>
          </a:xfrm>
          <a:prstGeom prst="rect">
            <a:avLst/>
          </a:prstGeom>
          <a:noFill/>
        </p:spPr>
      </p:pic>
      <p:pic>
        <p:nvPicPr>
          <p:cNvPr id="326679" name="Picture 23" descr="Fig02"/>
          <p:cNvPicPr>
            <a:picLocks noChangeAspect="1" noChangeArrowheads="1"/>
          </p:cNvPicPr>
          <p:nvPr/>
        </p:nvPicPr>
        <p:blipFill>
          <a:blip r:embed="rId11" cstate="print"/>
          <a:srcRect/>
          <a:stretch>
            <a:fillRect/>
          </a:stretch>
        </p:blipFill>
        <p:spPr bwMode="auto">
          <a:xfrm>
            <a:off x="5029200" y="3124200"/>
            <a:ext cx="3505200" cy="3478213"/>
          </a:xfrm>
          <a:prstGeom prst="rect">
            <a:avLst/>
          </a:prstGeom>
          <a:noFill/>
        </p:spPr>
      </p:pic>
      <p:pic>
        <p:nvPicPr>
          <p:cNvPr id="326680" name="Picture 24" descr="Fig02"/>
          <p:cNvPicPr>
            <a:picLocks noChangeAspect="1" noChangeArrowheads="1"/>
          </p:cNvPicPr>
          <p:nvPr/>
        </p:nvPicPr>
        <p:blipFill>
          <a:blip r:embed="rId12" cstate="print"/>
          <a:srcRect/>
          <a:stretch>
            <a:fillRect/>
          </a:stretch>
        </p:blipFill>
        <p:spPr bwMode="auto">
          <a:xfrm>
            <a:off x="5029200" y="3124200"/>
            <a:ext cx="3505200" cy="3478213"/>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26659">
                                            <p:txEl>
                                              <p:pRg st="0" end="0"/>
                                            </p:txEl>
                                          </p:spTgt>
                                        </p:tgtEl>
                                        <p:attrNameLst>
                                          <p:attrName>style.visibility</p:attrName>
                                        </p:attrNameLst>
                                      </p:cBhvr>
                                      <p:to>
                                        <p:strVal val="visible"/>
                                      </p:to>
                                    </p:set>
                                    <p:animEffect transition="in" filter="wipe(left)">
                                      <p:cBhvr>
                                        <p:cTn id="7" dur="1000"/>
                                        <p:tgtEl>
                                          <p:spTgt spid="326659">
                                            <p:txEl>
                                              <p:pRg st="0" end="0"/>
                                            </p:txEl>
                                          </p:spTgt>
                                        </p:tgtEl>
                                      </p:cBhvr>
                                    </p:animEffect>
                                  </p:childTnLst>
                                </p:cTn>
                              </p:par>
                            </p:childTnLst>
                          </p:cTn>
                        </p:par>
                        <p:par>
                          <p:cTn id="8" fill="hold">
                            <p:stCondLst>
                              <p:cond delay="1000"/>
                            </p:stCondLst>
                            <p:childTnLst>
                              <p:par>
                                <p:cTn id="9" presetID="22" presetClass="entr" presetSubtype="1" fill="hold" nodeType="afterEffect">
                                  <p:stCondLst>
                                    <p:cond delay="0"/>
                                  </p:stCondLst>
                                  <p:childTnLst>
                                    <p:set>
                                      <p:cBhvr>
                                        <p:cTn id="10" dur="1" fill="hold">
                                          <p:stCondLst>
                                            <p:cond delay="0"/>
                                          </p:stCondLst>
                                        </p:cTn>
                                        <p:tgtEl>
                                          <p:spTgt spid="326675"/>
                                        </p:tgtEl>
                                        <p:attrNameLst>
                                          <p:attrName>style.visibility</p:attrName>
                                        </p:attrNameLst>
                                      </p:cBhvr>
                                      <p:to>
                                        <p:strVal val="visible"/>
                                      </p:to>
                                    </p:set>
                                    <p:animEffect transition="in" filter="wipe(up)">
                                      <p:cBhvr>
                                        <p:cTn id="11" dur="1000"/>
                                        <p:tgtEl>
                                          <p:spTgt spid="326675"/>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8" fill="hold" grpId="0" nodeType="clickEffect">
                                  <p:stCondLst>
                                    <p:cond delay="0"/>
                                  </p:stCondLst>
                                  <p:childTnLst>
                                    <p:set>
                                      <p:cBhvr>
                                        <p:cTn id="15" dur="1" fill="hold">
                                          <p:stCondLst>
                                            <p:cond delay="0"/>
                                          </p:stCondLst>
                                        </p:cTn>
                                        <p:tgtEl>
                                          <p:spTgt spid="326659">
                                            <p:txEl>
                                              <p:pRg st="1" end="1"/>
                                            </p:txEl>
                                          </p:spTgt>
                                        </p:tgtEl>
                                        <p:attrNameLst>
                                          <p:attrName>style.visibility</p:attrName>
                                        </p:attrNameLst>
                                      </p:cBhvr>
                                      <p:to>
                                        <p:strVal val="visible"/>
                                      </p:to>
                                    </p:set>
                                    <p:animEffect transition="in" filter="wipe(left)">
                                      <p:cBhvr>
                                        <p:cTn id="16" dur="1000"/>
                                        <p:tgtEl>
                                          <p:spTgt spid="326659">
                                            <p:txEl>
                                              <p:pRg st="1" end="1"/>
                                            </p:txEl>
                                          </p:spTgt>
                                        </p:tgtEl>
                                      </p:cBhvr>
                                    </p:animEffect>
                                  </p:childTnLst>
                                </p:cTn>
                              </p:par>
                            </p:childTnLst>
                          </p:cTn>
                        </p:par>
                        <p:par>
                          <p:cTn id="17" fill="hold">
                            <p:stCondLst>
                              <p:cond delay="1000"/>
                            </p:stCondLst>
                            <p:childTnLst>
                              <p:par>
                                <p:cTn id="18" presetID="22" presetClass="entr" presetSubtype="4" fill="hold" nodeType="afterEffect">
                                  <p:stCondLst>
                                    <p:cond delay="0"/>
                                  </p:stCondLst>
                                  <p:childTnLst>
                                    <p:set>
                                      <p:cBhvr>
                                        <p:cTn id="19" dur="1" fill="hold">
                                          <p:stCondLst>
                                            <p:cond delay="0"/>
                                          </p:stCondLst>
                                        </p:cTn>
                                        <p:tgtEl>
                                          <p:spTgt spid="326680"/>
                                        </p:tgtEl>
                                        <p:attrNameLst>
                                          <p:attrName>style.visibility</p:attrName>
                                        </p:attrNameLst>
                                      </p:cBhvr>
                                      <p:to>
                                        <p:strVal val="visible"/>
                                      </p:to>
                                    </p:set>
                                    <p:animEffect transition="in" filter="wipe(down)">
                                      <p:cBhvr>
                                        <p:cTn id="20" dur="1000"/>
                                        <p:tgtEl>
                                          <p:spTgt spid="3266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6659" grpId="0" uiExpand="1" build="p" bldLvl="2"/>
    </p:bld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5299" name="Rectangle 3"/>
          <p:cNvSpPr>
            <a:spLocks noGrp="1" noChangeArrowheads="1"/>
          </p:cNvSpPr>
          <p:nvPr>
            <p:ph type="body" idx="1"/>
          </p:nvPr>
        </p:nvSpPr>
        <p:spPr>
          <a:xfrm>
            <a:off x="457200" y="1646238"/>
            <a:ext cx="7848600" cy="4525962"/>
          </a:xfrm>
        </p:spPr>
        <p:txBody>
          <a:bodyPr/>
          <a:lstStyle/>
          <a:p>
            <a:r>
              <a:rPr lang="en-US" dirty="0"/>
              <a:t>Dynamic Comparative Advantage</a:t>
            </a:r>
          </a:p>
          <a:p>
            <a:pPr lvl="1"/>
            <a:r>
              <a:rPr lang="en-US" b="1" dirty="0">
                <a:solidFill>
                  <a:srgbClr val="FF0000"/>
                </a:solidFill>
              </a:rPr>
              <a:t>Learning-by-doing</a:t>
            </a:r>
            <a:r>
              <a:rPr lang="en-US" dirty="0"/>
              <a:t> occurs when a person (or nation) specializes and by repeatedly producing a particular good or service becomes more productive in that activity and lowers its opportunity cost of producing that good over time.</a:t>
            </a:r>
          </a:p>
          <a:p>
            <a:pPr lvl="1"/>
            <a:r>
              <a:rPr lang="en-US" b="1" dirty="0">
                <a:solidFill>
                  <a:srgbClr val="FF0000"/>
                </a:solidFill>
              </a:rPr>
              <a:t>Dynamic comparative advantage</a:t>
            </a:r>
            <a:r>
              <a:rPr lang="en-US" dirty="0"/>
              <a:t> occurs when a person (or nation) gains a comparative advantage from learning-by-doing.</a:t>
            </a:r>
            <a:br>
              <a:rPr lang="en-US" dirty="0"/>
            </a:br>
            <a:endParaRPr lang="en-US" dirty="0"/>
          </a:p>
        </p:txBody>
      </p:sp>
      <p:sp>
        <p:nvSpPr>
          <p:cNvPr id="55305" name="Rectangle 9"/>
          <p:cNvSpPr>
            <a:spLocks noGrp="1" noChangeArrowheads="1"/>
          </p:cNvSpPr>
          <p:nvPr>
            <p:ph type="title"/>
          </p:nvPr>
        </p:nvSpPr>
        <p:spPr>
          <a:xfrm>
            <a:off x="990600" y="274638"/>
            <a:ext cx="7680325" cy="1143000"/>
          </a:xfrm>
          <a:noFill/>
          <a:ln/>
        </p:spPr>
        <p:txBody>
          <a:bodyPr/>
          <a:lstStyle/>
          <a:p>
            <a:r>
              <a:rPr lang="en-US" dirty="0"/>
              <a:t>Gains from Trade</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5299">
                                            <p:txEl>
                                              <p:pRg st="1" end="1"/>
                                            </p:txEl>
                                          </p:spTgt>
                                        </p:tgtEl>
                                        <p:attrNameLst>
                                          <p:attrName>style.visibility</p:attrName>
                                        </p:attrNameLst>
                                      </p:cBhvr>
                                      <p:to>
                                        <p:strVal val="visible"/>
                                      </p:to>
                                    </p:set>
                                    <p:animEffect transition="in" filter="wipe(left)">
                                      <p:cBhvr>
                                        <p:cTn id="7" dur="1000"/>
                                        <p:tgtEl>
                                          <p:spTgt spid="5529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5299">
                                            <p:txEl>
                                              <p:pRg st="2" end="2"/>
                                            </p:txEl>
                                          </p:spTgt>
                                        </p:tgtEl>
                                        <p:attrNameLst>
                                          <p:attrName>style.visibility</p:attrName>
                                        </p:attrNameLst>
                                      </p:cBhvr>
                                      <p:to>
                                        <p:strVal val="visible"/>
                                      </p:to>
                                    </p:set>
                                    <p:animEffect transition="in" filter="wipe(left)">
                                      <p:cBhvr>
                                        <p:cTn id="12" dur="1000"/>
                                        <p:tgtEl>
                                          <p:spTgt spid="55299">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5299" grpId="0" uiExpand="1" build="p" bldLvl="3"/>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Free Trade vs. Fair Trade</a:t>
            </a:r>
            <a:endParaRPr lang="en-US" dirty="0"/>
          </a:p>
        </p:txBody>
      </p:sp>
      <p:sp>
        <p:nvSpPr>
          <p:cNvPr id="3" name="Content Placeholder 2"/>
          <p:cNvSpPr>
            <a:spLocks noGrp="1"/>
          </p:cNvSpPr>
          <p:nvPr>
            <p:ph idx="1"/>
          </p:nvPr>
        </p:nvSpPr>
        <p:spPr/>
        <p:txBody>
          <a:bodyPr/>
          <a:lstStyle/>
          <a:p>
            <a:r>
              <a:rPr lang="en-US" b="0" dirty="0" smtClean="0">
                <a:solidFill>
                  <a:srgbClr val="FF0000"/>
                </a:solidFill>
              </a:rPr>
              <a:t>Free trade is a system of trade policy that allows traders to trade across national boundaries without interference from the respective governments. </a:t>
            </a:r>
          </a:p>
          <a:p>
            <a:r>
              <a:rPr lang="en-US" b="0" dirty="0" smtClean="0">
                <a:solidFill>
                  <a:schemeClr val="tx1"/>
                </a:solidFill>
              </a:rPr>
              <a:t>According to the law of comparative advantage the policy permits trading partners mutual gains from trade of goods and services.</a:t>
            </a:r>
          </a:p>
          <a:p>
            <a:r>
              <a:rPr lang="en-US" b="0" dirty="0" smtClean="0">
                <a:solidFill>
                  <a:schemeClr val="tx1"/>
                </a:solidFill>
              </a:rPr>
              <a:t>Under a free trade policy, prices are a reflection of true supply and demand, and are the sole determinant of resource allocation. </a:t>
            </a:r>
            <a:endParaRPr lang="en-US" b="0" dirty="0">
              <a:solidFill>
                <a:schemeClr val="tx1"/>
              </a:solidFill>
            </a:endParaRPr>
          </a:p>
        </p:txBody>
      </p:sp>
    </p:spTree>
  </p:cSld>
  <p:clrMapOvr>
    <a:masterClrMapping/>
  </p:clrMapOvr>
  <p:transition spd="med">
    <p:wipe dir="r"/>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Free Trade vs. Fair Trade</a:t>
            </a:r>
            <a:endParaRPr lang="en-US" dirty="0"/>
          </a:p>
        </p:txBody>
      </p:sp>
      <p:sp>
        <p:nvSpPr>
          <p:cNvPr id="3" name="Content Placeholder 2"/>
          <p:cNvSpPr>
            <a:spLocks noGrp="1"/>
          </p:cNvSpPr>
          <p:nvPr>
            <p:ph idx="1"/>
          </p:nvPr>
        </p:nvSpPr>
        <p:spPr/>
        <p:txBody>
          <a:bodyPr/>
          <a:lstStyle/>
          <a:p>
            <a:r>
              <a:rPr lang="en-US" b="0" dirty="0" smtClean="0">
                <a:solidFill>
                  <a:schemeClr val="tx1"/>
                </a:solidFill>
              </a:rPr>
              <a:t>Fair trade is a trading partnership, based on dialogue, transparency and respect, that seeks greater equity in international trade. </a:t>
            </a:r>
          </a:p>
          <a:p>
            <a:r>
              <a:rPr lang="en-US" dirty="0" smtClean="0">
                <a:solidFill>
                  <a:srgbClr val="FF0000"/>
                </a:solidFill>
              </a:rPr>
              <a:t>It contributes to sustainable development by offering better trading conditions to, and securing the rights of, marginalized producers and workers – especially in the South.</a:t>
            </a:r>
          </a:p>
          <a:p>
            <a:r>
              <a:rPr lang="en-US" b="0" dirty="0" smtClean="0">
                <a:solidFill>
                  <a:schemeClr val="tx1"/>
                </a:solidFill>
              </a:rPr>
              <a:t>Fair trade organizations, backed by consumers, are engaged actively in supporting producers, awareness raising and in campaigning for changes in the rules and practice of conventional international trade.</a:t>
            </a:r>
            <a:endParaRPr lang="en-US" b="0" dirty="0">
              <a:solidFill>
                <a:schemeClr val="tx1"/>
              </a:solidFill>
            </a:endParaRPr>
          </a:p>
        </p:txBody>
      </p:sp>
    </p:spTree>
  </p:cSld>
  <p:clrMapOvr>
    <a:masterClrMapping/>
  </p:clrMapOvr>
  <p:transition spd="med">
    <p:wipe dir="r"/>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3251" name="Rectangle 3"/>
          <p:cNvSpPr>
            <a:spLocks noGrp="1" noChangeArrowheads="1"/>
          </p:cNvSpPr>
          <p:nvPr>
            <p:ph type="body" idx="1"/>
          </p:nvPr>
        </p:nvSpPr>
        <p:spPr>
          <a:xfrm>
            <a:off x="457200" y="1600200"/>
            <a:ext cx="8229600" cy="4038600"/>
          </a:xfrm>
        </p:spPr>
        <p:txBody>
          <a:bodyPr/>
          <a:lstStyle/>
          <a:p>
            <a:pPr lvl="1"/>
            <a:r>
              <a:rPr lang="en-US" dirty="0"/>
              <a:t>To reap the gains from trade, the choices of individuals must be coordinated.</a:t>
            </a:r>
          </a:p>
          <a:p>
            <a:pPr lvl="1"/>
            <a:r>
              <a:rPr lang="en-US" b="1" dirty="0">
                <a:solidFill>
                  <a:srgbClr val="FF0000"/>
                </a:solidFill>
              </a:rPr>
              <a:t>To make coordination work, four complimentary social institutions have evolved over the centuries:</a:t>
            </a:r>
          </a:p>
          <a:p>
            <a:pPr lvl="1">
              <a:spcAft>
                <a:spcPct val="0"/>
              </a:spcAft>
              <a:buClr>
                <a:srgbClr val="600033"/>
              </a:buClr>
              <a:buSzPct val="75000"/>
              <a:buFont typeface="Webdings" pitchFamily="18" charset="2"/>
              <a:buChar char="&lt;"/>
            </a:pPr>
            <a:r>
              <a:rPr lang="en-US" dirty="0"/>
              <a:t> Firms </a:t>
            </a:r>
          </a:p>
          <a:p>
            <a:pPr lvl="1">
              <a:spcAft>
                <a:spcPct val="0"/>
              </a:spcAft>
              <a:buClr>
                <a:srgbClr val="600033"/>
              </a:buClr>
              <a:buSzPct val="75000"/>
              <a:buFont typeface="Webdings" pitchFamily="18" charset="2"/>
              <a:buChar char="&lt;"/>
            </a:pPr>
            <a:r>
              <a:rPr lang="en-US" dirty="0"/>
              <a:t> Markets</a:t>
            </a:r>
          </a:p>
          <a:p>
            <a:pPr lvl="1">
              <a:spcAft>
                <a:spcPct val="0"/>
              </a:spcAft>
              <a:buClr>
                <a:srgbClr val="600033"/>
              </a:buClr>
              <a:buSzPct val="75000"/>
              <a:buFont typeface="Webdings" pitchFamily="18" charset="2"/>
              <a:buChar char="&lt;"/>
            </a:pPr>
            <a:r>
              <a:rPr lang="en-US" dirty="0"/>
              <a:t> Property rights</a:t>
            </a:r>
          </a:p>
          <a:p>
            <a:pPr lvl="1">
              <a:spcAft>
                <a:spcPct val="0"/>
              </a:spcAft>
              <a:buClr>
                <a:srgbClr val="600033"/>
              </a:buClr>
              <a:buSzPct val="75000"/>
              <a:buFont typeface="Webdings" pitchFamily="18" charset="2"/>
              <a:buChar char="&lt;"/>
            </a:pPr>
            <a:r>
              <a:rPr lang="en-US" dirty="0"/>
              <a:t> Money</a:t>
            </a:r>
          </a:p>
        </p:txBody>
      </p:sp>
      <p:sp>
        <p:nvSpPr>
          <p:cNvPr id="53253" name="Rectangle 5"/>
          <p:cNvSpPr>
            <a:spLocks noGrp="1" noChangeArrowheads="1"/>
          </p:cNvSpPr>
          <p:nvPr>
            <p:ph type="title"/>
          </p:nvPr>
        </p:nvSpPr>
        <p:spPr>
          <a:xfrm>
            <a:off x="990600" y="457200"/>
            <a:ext cx="7010400" cy="841375"/>
          </a:xfrm>
          <a:noFill/>
          <a:ln/>
        </p:spPr>
        <p:txBody>
          <a:bodyPr/>
          <a:lstStyle/>
          <a:p>
            <a:r>
              <a:rPr lang="en-US" dirty="0"/>
              <a:t>Economic Coordination</a:t>
            </a:r>
          </a:p>
        </p:txBody>
      </p:sp>
    </p:spTree>
  </p:cSld>
  <p:clrMapOvr>
    <a:masterClrMapping/>
  </p:clrMapOvr>
  <p:transition spd="med">
    <p:pull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3251">
                                            <p:txEl>
                                              <p:pRg st="0" end="0"/>
                                            </p:txEl>
                                          </p:spTgt>
                                        </p:tgtEl>
                                        <p:attrNameLst>
                                          <p:attrName>style.visibility</p:attrName>
                                        </p:attrNameLst>
                                      </p:cBhvr>
                                      <p:to>
                                        <p:strVal val="visible"/>
                                      </p:to>
                                    </p:set>
                                    <p:animEffect transition="in" filter="wipe(left)">
                                      <p:cBhvr>
                                        <p:cTn id="7" dur="1000"/>
                                        <p:tgtEl>
                                          <p:spTgt spid="5325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53251">
                                            <p:txEl>
                                              <p:pRg st="1" end="1"/>
                                            </p:txEl>
                                          </p:spTgt>
                                        </p:tgtEl>
                                        <p:attrNameLst>
                                          <p:attrName>style.visibility</p:attrName>
                                        </p:attrNameLst>
                                      </p:cBhvr>
                                      <p:to>
                                        <p:strVal val="visible"/>
                                      </p:to>
                                    </p:set>
                                    <p:animEffect transition="in" filter="wipe(left)">
                                      <p:cBhvr>
                                        <p:cTn id="12" dur="1000"/>
                                        <p:tgtEl>
                                          <p:spTgt spid="53251">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53251">
                                            <p:txEl>
                                              <p:pRg st="2" end="2"/>
                                            </p:txEl>
                                          </p:spTgt>
                                        </p:tgtEl>
                                        <p:attrNameLst>
                                          <p:attrName>style.visibility</p:attrName>
                                        </p:attrNameLst>
                                      </p:cBhvr>
                                      <p:to>
                                        <p:strVal val="visible"/>
                                      </p:to>
                                    </p:set>
                                    <p:animEffect transition="in" filter="wipe(left)">
                                      <p:cBhvr>
                                        <p:cTn id="17" dur="1000"/>
                                        <p:tgtEl>
                                          <p:spTgt spid="53251">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53251">
                                            <p:txEl>
                                              <p:pRg st="3" end="3"/>
                                            </p:txEl>
                                          </p:spTgt>
                                        </p:tgtEl>
                                        <p:attrNameLst>
                                          <p:attrName>style.visibility</p:attrName>
                                        </p:attrNameLst>
                                      </p:cBhvr>
                                      <p:to>
                                        <p:strVal val="visible"/>
                                      </p:to>
                                    </p:set>
                                    <p:animEffect transition="in" filter="wipe(left)">
                                      <p:cBhvr>
                                        <p:cTn id="22" dur="1000"/>
                                        <p:tgtEl>
                                          <p:spTgt spid="53251">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grpId="0" nodeType="clickEffect">
                                  <p:stCondLst>
                                    <p:cond delay="0"/>
                                  </p:stCondLst>
                                  <p:childTnLst>
                                    <p:set>
                                      <p:cBhvr>
                                        <p:cTn id="26" dur="1" fill="hold">
                                          <p:stCondLst>
                                            <p:cond delay="0"/>
                                          </p:stCondLst>
                                        </p:cTn>
                                        <p:tgtEl>
                                          <p:spTgt spid="53251">
                                            <p:txEl>
                                              <p:pRg st="4" end="4"/>
                                            </p:txEl>
                                          </p:spTgt>
                                        </p:tgtEl>
                                        <p:attrNameLst>
                                          <p:attrName>style.visibility</p:attrName>
                                        </p:attrNameLst>
                                      </p:cBhvr>
                                      <p:to>
                                        <p:strVal val="visible"/>
                                      </p:to>
                                    </p:set>
                                    <p:animEffect transition="in" filter="wipe(left)">
                                      <p:cBhvr>
                                        <p:cTn id="27" dur="1000"/>
                                        <p:tgtEl>
                                          <p:spTgt spid="53251">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grpId="0" nodeType="clickEffect">
                                  <p:stCondLst>
                                    <p:cond delay="0"/>
                                  </p:stCondLst>
                                  <p:childTnLst>
                                    <p:set>
                                      <p:cBhvr>
                                        <p:cTn id="31" dur="1" fill="hold">
                                          <p:stCondLst>
                                            <p:cond delay="0"/>
                                          </p:stCondLst>
                                        </p:cTn>
                                        <p:tgtEl>
                                          <p:spTgt spid="53251">
                                            <p:txEl>
                                              <p:pRg st="5" end="5"/>
                                            </p:txEl>
                                          </p:spTgt>
                                        </p:tgtEl>
                                        <p:attrNameLst>
                                          <p:attrName>style.visibility</p:attrName>
                                        </p:attrNameLst>
                                      </p:cBhvr>
                                      <p:to>
                                        <p:strVal val="visible"/>
                                      </p:to>
                                    </p:set>
                                    <p:animEffect transition="in" filter="wipe(left)">
                                      <p:cBhvr>
                                        <p:cTn id="32" dur="1000"/>
                                        <p:tgtEl>
                                          <p:spTgt spid="53251">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251" grpId="0" uiExpand="1" build="p" bldLvl="3"/>
    </p:bldLst>
  </p:timing>
</p:sld>
</file>

<file path=ppt/slides/slide7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0755" name="Rectangle 3"/>
          <p:cNvSpPr>
            <a:spLocks noGrp="1" noChangeArrowheads="1"/>
          </p:cNvSpPr>
          <p:nvPr>
            <p:ph type="body" idx="1"/>
          </p:nvPr>
        </p:nvSpPr>
        <p:spPr>
          <a:xfrm>
            <a:off x="457200" y="1600200"/>
            <a:ext cx="8229600" cy="4876800"/>
          </a:xfrm>
        </p:spPr>
        <p:txBody>
          <a:bodyPr/>
          <a:lstStyle/>
          <a:p>
            <a:pPr lvl="1">
              <a:lnSpc>
                <a:spcPct val="90000"/>
              </a:lnSpc>
            </a:pPr>
            <a:r>
              <a:rPr lang="en-US" dirty="0"/>
              <a:t>A</a:t>
            </a:r>
            <a:r>
              <a:rPr lang="en-US" b="1" dirty="0">
                <a:solidFill>
                  <a:srgbClr val="FF0000"/>
                </a:solidFill>
              </a:rPr>
              <a:t> firm</a:t>
            </a:r>
            <a:r>
              <a:rPr lang="en-US" dirty="0"/>
              <a:t> is an economic unit that hires factors of production and organizes those factors to produce and sell goods and services.</a:t>
            </a:r>
          </a:p>
          <a:p>
            <a:pPr lvl="1">
              <a:lnSpc>
                <a:spcPct val="90000"/>
              </a:lnSpc>
            </a:pPr>
            <a:r>
              <a:rPr lang="en-US" dirty="0"/>
              <a:t>A </a:t>
            </a:r>
            <a:r>
              <a:rPr lang="en-US" b="1" dirty="0">
                <a:solidFill>
                  <a:srgbClr val="FF0000"/>
                </a:solidFill>
              </a:rPr>
              <a:t>market</a:t>
            </a:r>
            <a:r>
              <a:rPr lang="en-US" dirty="0"/>
              <a:t> is any arrangement that enables buyers and sellers to get information and do business with each other.</a:t>
            </a:r>
          </a:p>
          <a:p>
            <a:pPr lvl="1">
              <a:lnSpc>
                <a:spcPct val="90000"/>
              </a:lnSpc>
            </a:pPr>
            <a:r>
              <a:rPr lang="en-US" b="1" dirty="0">
                <a:solidFill>
                  <a:srgbClr val="FF0000"/>
                </a:solidFill>
              </a:rPr>
              <a:t>Property rights</a:t>
            </a:r>
            <a:r>
              <a:rPr lang="en-US" dirty="0"/>
              <a:t> are the social arrangements that govern ownership, use, and disposal of resources, goods or services.</a:t>
            </a:r>
          </a:p>
          <a:p>
            <a:pPr lvl="1">
              <a:lnSpc>
                <a:spcPct val="90000"/>
              </a:lnSpc>
            </a:pPr>
            <a:r>
              <a:rPr lang="en-US" b="1" dirty="0">
                <a:solidFill>
                  <a:srgbClr val="FF0000"/>
                </a:solidFill>
              </a:rPr>
              <a:t>Money</a:t>
            </a:r>
            <a:r>
              <a:rPr lang="en-US" dirty="0"/>
              <a:t> is any commodity or token that is generally acceptable as a means of payment.</a:t>
            </a:r>
            <a:br>
              <a:rPr lang="en-US" dirty="0"/>
            </a:br>
            <a:r>
              <a:rPr lang="en-US" dirty="0"/>
              <a:t/>
            </a:r>
            <a:br>
              <a:rPr lang="en-US" dirty="0"/>
            </a:br>
            <a:endParaRPr lang="en-US" dirty="0"/>
          </a:p>
        </p:txBody>
      </p:sp>
      <p:sp>
        <p:nvSpPr>
          <p:cNvPr id="330757" name="Rectangle 5"/>
          <p:cNvSpPr>
            <a:spLocks noGrp="1" noChangeArrowheads="1"/>
          </p:cNvSpPr>
          <p:nvPr>
            <p:ph type="title"/>
          </p:nvPr>
        </p:nvSpPr>
        <p:spPr>
          <a:xfrm>
            <a:off x="990600" y="457200"/>
            <a:ext cx="7010400" cy="841375"/>
          </a:xfrm>
          <a:noFill/>
          <a:ln/>
        </p:spPr>
        <p:txBody>
          <a:bodyPr/>
          <a:lstStyle/>
          <a:p>
            <a:r>
              <a:rPr lang="en-US" dirty="0"/>
              <a:t>Economic Coordination</a:t>
            </a:r>
          </a:p>
        </p:txBody>
      </p:sp>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30755">
                                            <p:txEl>
                                              <p:pRg st="1" end="1"/>
                                            </p:txEl>
                                          </p:spTgt>
                                        </p:tgtEl>
                                        <p:attrNameLst>
                                          <p:attrName>style.visibility</p:attrName>
                                        </p:attrNameLst>
                                      </p:cBhvr>
                                      <p:to>
                                        <p:strVal val="visible"/>
                                      </p:to>
                                    </p:set>
                                    <p:animEffect transition="in" filter="wipe(left)">
                                      <p:cBhvr>
                                        <p:cTn id="7" dur="1000"/>
                                        <p:tgtEl>
                                          <p:spTgt spid="330755">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0755">
                                            <p:txEl>
                                              <p:pRg st="2" end="2"/>
                                            </p:txEl>
                                          </p:spTgt>
                                        </p:tgtEl>
                                        <p:attrNameLst>
                                          <p:attrName>style.visibility</p:attrName>
                                        </p:attrNameLst>
                                      </p:cBhvr>
                                      <p:to>
                                        <p:strVal val="visible"/>
                                      </p:to>
                                    </p:set>
                                    <p:animEffect transition="in" filter="wipe(left)">
                                      <p:cBhvr>
                                        <p:cTn id="12" dur="1000"/>
                                        <p:tgtEl>
                                          <p:spTgt spid="330755">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30755">
                                            <p:txEl>
                                              <p:pRg st="3" end="3"/>
                                            </p:txEl>
                                          </p:spTgt>
                                        </p:tgtEl>
                                        <p:attrNameLst>
                                          <p:attrName>style.visibility</p:attrName>
                                        </p:attrNameLst>
                                      </p:cBhvr>
                                      <p:to>
                                        <p:strVal val="visible"/>
                                      </p:to>
                                    </p:set>
                                    <p:animEffect transition="in" filter="wipe(left)">
                                      <p:cBhvr>
                                        <p:cTn id="17" dur="1000"/>
                                        <p:tgtEl>
                                          <p:spTgt spid="33075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0755" grpId="0" uiExpand="1" build="p" bldLvl="3"/>
    </p:bldLst>
  </p:timing>
</p:sld>
</file>

<file path=ppt/slides/slide7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42339" name="Rectangle 3"/>
          <p:cNvSpPr>
            <a:spLocks noGrp="1" noChangeArrowheads="1"/>
          </p:cNvSpPr>
          <p:nvPr>
            <p:ph type="body" idx="1"/>
          </p:nvPr>
        </p:nvSpPr>
        <p:spPr>
          <a:xfrm>
            <a:off x="457200" y="1371600"/>
            <a:ext cx="3352800" cy="5029200"/>
          </a:xfrm>
        </p:spPr>
        <p:txBody>
          <a:bodyPr/>
          <a:lstStyle/>
          <a:p>
            <a:r>
              <a:rPr lang="en-US" dirty="0"/>
              <a:t>Circular Flows Through Markets</a:t>
            </a:r>
          </a:p>
          <a:p>
            <a:pPr lvl="1"/>
            <a:r>
              <a:rPr lang="en-US" dirty="0"/>
              <a:t>Figure 2.7 illustrates how households and firms interact in the market economy.</a:t>
            </a:r>
          </a:p>
          <a:p>
            <a:pPr lvl="1"/>
            <a:r>
              <a:rPr lang="en-US" dirty="0"/>
              <a:t>Factors of production and goods and services flow in one direction.</a:t>
            </a:r>
          </a:p>
          <a:p>
            <a:pPr lvl="1"/>
            <a:r>
              <a:rPr lang="en-US" dirty="0"/>
              <a:t>Money flows in the opposite direction.</a:t>
            </a:r>
          </a:p>
        </p:txBody>
      </p:sp>
      <p:sp>
        <p:nvSpPr>
          <p:cNvPr id="142357" name="Rectangle 21"/>
          <p:cNvSpPr>
            <a:spLocks noGrp="1" noChangeArrowheads="1"/>
          </p:cNvSpPr>
          <p:nvPr>
            <p:ph type="title"/>
          </p:nvPr>
        </p:nvSpPr>
        <p:spPr>
          <a:xfrm>
            <a:off x="990600" y="457200"/>
            <a:ext cx="7010400" cy="841375"/>
          </a:xfrm>
          <a:noFill/>
          <a:ln/>
        </p:spPr>
        <p:txBody>
          <a:bodyPr/>
          <a:lstStyle/>
          <a:p>
            <a:r>
              <a:rPr lang="en-US" dirty="0"/>
              <a:t>Economic Coordination</a:t>
            </a:r>
          </a:p>
        </p:txBody>
      </p:sp>
      <p:pic>
        <p:nvPicPr>
          <p:cNvPr id="142363" name="Picture 27" descr="Fig02"/>
          <p:cNvPicPr>
            <a:picLocks noChangeAspect="1" noChangeArrowheads="1"/>
          </p:cNvPicPr>
          <p:nvPr/>
        </p:nvPicPr>
        <p:blipFill>
          <a:blip r:embed="rId3" cstate="print"/>
          <a:srcRect/>
          <a:stretch>
            <a:fillRect/>
          </a:stretch>
        </p:blipFill>
        <p:spPr bwMode="auto">
          <a:xfrm>
            <a:off x="3810000" y="1676400"/>
            <a:ext cx="5162550" cy="4832350"/>
          </a:xfrm>
          <a:prstGeom prst="rect">
            <a:avLst/>
          </a:prstGeom>
          <a:noFill/>
        </p:spPr>
      </p:pic>
      <p:pic>
        <p:nvPicPr>
          <p:cNvPr id="142364" name="Picture 28" descr="Fig02"/>
          <p:cNvPicPr>
            <a:picLocks noChangeAspect="1" noChangeArrowheads="1"/>
          </p:cNvPicPr>
          <p:nvPr/>
        </p:nvPicPr>
        <p:blipFill>
          <a:blip r:embed="rId4" cstate="print"/>
          <a:srcRect/>
          <a:stretch>
            <a:fillRect/>
          </a:stretch>
        </p:blipFill>
        <p:spPr bwMode="auto">
          <a:xfrm>
            <a:off x="3810000" y="1676400"/>
            <a:ext cx="5162550" cy="4832350"/>
          </a:xfrm>
          <a:prstGeom prst="rect">
            <a:avLst/>
          </a:prstGeom>
          <a:noFill/>
        </p:spPr>
      </p:pic>
      <p:pic>
        <p:nvPicPr>
          <p:cNvPr id="142365" name="Picture 29" descr="Fig02"/>
          <p:cNvPicPr>
            <a:picLocks noChangeAspect="1" noChangeArrowheads="1"/>
          </p:cNvPicPr>
          <p:nvPr/>
        </p:nvPicPr>
        <p:blipFill>
          <a:blip r:embed="rId5" cstate="print"/>
          <a:srcRect/>
          <a:stretch>
            <a:fillRect/>
          </a:stretch>
        </p:blipFill>
        <p:spPr bwMode="auto">
          <a:xfrm>
            <a:off x="3810000" y="1676400"/>
            <a:ext cx="5162550" cy="4832350"/>
          </a:xfrm>
          <a:prstGeom prst="rect">
            <a:avLst/>
          </a:prstGeom>
          <a:noFill/>
        </p:spPr>
      </p:pic>
      <p:pic>
        <p:nvPicPr>
          <p:cNvPr id="142366" name="Picture 30" descr="Fig02"/>
          <p:cNvPicPr>
            <a:picLocks noChangeAspect="1" noChangeArrowheads="1"/>
          </p:cNvPicPr>
          <p:nvPr/>
        </p:nvPicPr>
        <p:blipFill>
          <a:blip r:embed="rId6" cstate="print"/>
          <a:srcRect/>
          <a:stretch>
            <a:fillRect/>
          </a:stretch>
        </p:blipFill>
        <p:spPr bwMode="auto">
          <a:xfrm>
            <a:off x="3810000" y="1676400"/>
            <a:ext cx="5162550" cy="4832350"/>
          </a:xfrm>
          <a:prstGeom prst="rect">
            <a:avLst/>
          </a:prstGeom>
          <a:noFill/>
        </p:spPr>
      </p:pic>
      <p:pic>
        <p:nvPicPr>
          <p:cNvPr id="142367" name="Picture 31" descr="Fig02"/>
          <p:cNvPicPr>
            <a:picLocks noChangeAspect="1" noChangeArrowheads="1"/>
          </p:cNvPicPr>
          <p:nvPr/>
        </p:nvPicPr>
        <p:blipFill>
          <a:blip r:embed="rId7" cstate="print"/>
          <a:srcRect/>
          <a:stretch>
            <a:fillRect/>
          </a:stretch>
        </p:blipFill>
        <p:spPr bwMode="auto">
          <a:xfrm>
            <a:off x="3810000" y="1676400"/>
            <a:ext cx="5162550" cy="48323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42339">
                                            <p:txEl>
                                              <p:pRg st="1" end="1"/>
                                            </p:txEl>
                                          </p:spTgt>
                                        </p:tgtEl>
                                        <p:attrNameLst>
                                          <p:attrName>style.visibility</p:attrName>
                                        </p:attrNameLst>
                                      </p:cBhvr>
                                      <p:to>
                                        <p:strVal val="visible"/>
                                      </p:to>
                                    </p:set>
                                    <p:animEffect transition="in" filter="wipe(left)">
                                      <p:cBhvr>
                                        <p:cTn id="7" dur="1000"/>
                                        <p:tgtEl>
                                          <p:spTgt spid="142339">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42339">
                                            <p:txEl>
                                              <p:pRg st="2" end="2"/>
                                            </p:txEl>
                                          </p:spTgt>
                                        </p:tgtEl>
                                        <p:attrNameLst>
                                          <p:attrName>style.visibility</p:attrName>
                                        </p:attrNameLst>
                                      </p:cBhvr>
                                      <p:to>
                                        <p:strVal val="visible"/>
                                      </p:to>
                                    </p:set>
                                    <p:animEffect transition="in" filter="wipe(left)">
                                      <p:cBhvr>
                                        <p:cTn id="12" dur="1000"/>
                                        <p:tgtEl>
                                          <p:spTgt spid="142339">
                                            <p:txEl>
                                              <p:pRg st="2" end="2"/>
                                            </p:txEl>
                                          </p:spTgt>
                                        </p:tgtEl>
                                      </p:cBhvr>
                                    </p:animEffect>
                                  </p:childTnLst>
                                </p:cTn>
                              </p:par>
                            </p:childTnLst>
                          </p:cTn>
                        </p:par>
                        <p:par>
                          <p:cTn id="13" fill="hold">
                            <p:stCondLst>
                              <p:cond delay="1000"/>
                            </p:stCondLst>
                            <p:childTnLst>
                              <p:par>
                                <p:cTn id="14" presetID="22" presetClass="entr" presetSubtype="1" fill="hold" nodeType="afterEffect">
                                  <p:stCondLst>
                                    <p:cond delay="0"/>
                                  </p:stCondLst>
                                  <p:childTnLst>
                                    <p:set>
                                      <p:cBhvr>
                                        <p:cTn id="15" dur="1" fill="hold">
                                          <p:stCondLst>
                                            <p:cond delay="0"/>
                                          </p:stCondLst>
                                        </p:cTn>
                                        <p:tgtEl>
                                          <p:spTgt spid="142364"/>
                                        </p:tgtEl>
                                        <p:attrNameLst>
                                          <p:attrName>style.visibility</p:attrName>
                                        </p:attrNameLst>
                                      </p:cBhvr>
                                      <p:to>
                                        <p:strVal val="visible"/>
                                      </p:to>
                                    </p:set>
                                    <p:animEffect transition="in" filter="wipe(up)">
                                      <p:cBhvr>
                                        <p:cTn id="16" dur="1000"/>
                                        <p:tgtEl>
                                          <p:spTgt spid="142364"/>
                                        </p:tgtEl>
                                      </p:cBhvr>
                                    </p:animEffect>
                                  </p:childTnLst>
                                </p:cTn>
                              </p:par>
                            </p:childTnLst>
                          </p:cTn>
                        </p:par>
                        <p:par>
                          <p:cTn id="17" fill="hold">
                            <p:stCondLst>
                              <p:cond delay="2000"/>
                            </p:stCondLst>
                            <p:childTnLst>
                              <p:par>
                                <p:cTn id="18" presetID="22" presetClass="entr" presetSubtype="4" fill="hold" nodeType="afterEffect">
                                  <p:stCondLst>
                                    <p:cond delay="0"/>
                                  </p:stCondLst>
                                  <p:childTnLst>
                                    <p:set>
                                      <p:cBhvr>
                                        <p:cTn id="19" dur="1" fill="hold">
                                          <p:stCondLst>
                                            <p:cond delay="0"/>
                                          </p:stCondLst>
                                        </p:cTn>
                                        <p:tgtEl>
                                          <p:spTgt spid="142365"/>
                                        </p:tgtEl>
                                        <p:attrNameLst>
                                          <p:attrName>style.visibility</p:attrName>
                                        </p:attrNameLst>
                                      </p:cBhvr>
                                      <p:to>
                                        <p:strVal val="visible"/>
                                      </p:to>
                                    </p:set>
                                    <p:animEffect transition="in" filter="wipe(down)">
                                      <p:cBhvr>
                                        <p:cTn id="20" dur="1000"/>
                                        <p:tgtEl>
                                          <p:spTgt spid="142365"/>
                                        </p:tgtEl>
                                      </p:cBhvr>
                                    </p:animEffect>
                                  </p:childTnLst>
                                </p:cTn>
                              </p:par>
                            </p:childTnLst>
                          </p:cTn>
                        </p:par>
                      </p:childTnLst>
                    </p:cTn>
                  </p:par>
                  <p:par>
                    <p:cTn id="21" fill="hold">
                      <p:stCondLst>
                        <p:cond delay="indefinite"/>
                      </p:stCondLst>
                      <p:childTnLst>
                        <p:par>
                          <p:cTn id="22" fill="hold">
                            <p:stCondLst>
                              <p:cond delay="0"/>
                            </p:stCondLst>
                            <p:childTnLst>
                              <p:par>
                                <p:cTn id="23" presetID="22" presetClass="entr" presetSubtype="8" fill="hold" grpId="0" nodeType="clickEffect">
                                  <p:stCondLst>
                                    <p:cond delay="0"/>
                                  </p:stCondLst>
                                  <p:childTnLst>
                                    <p:set>
                                      <p:cBhvr>
                                        <p:cTn id="24" dur="1" fill="hold">
                                          <p:stCondLst>
                                            <p:cond delay="0"/>
                                          </p:stCondLst>
                                        </p:cTn>
                                        <p:tgtEl>
                                          <p:spTgt spid="142339">
                                            <p:txEl>
                                              <p:pRg st="3" end="3"/>
                                            </p:txEl>
                                          </p:spTgt>
                                        </p:tgtEl>
                                        <p:attrNameLst>
                                          <p:attrName>style.visibility</p:attrName>
                                        </p:attrNameLst>
                                      </p:cBhvr>
                                      <p:to>
                                        <p:strVal val="visible"/>
                                      </p:to>
                                    </p:set>
                                    <p:animEffect transition="in" filter="wipe(left)">
                                      <p:cBhvr>
                                        <p:cTn id="25" dur="1000"/>
                                        <p:tgtEl>
                                          <p:spTgt spid="142339">
                                            <p:txEl>
                                              <p:pRg st="3" end="3"/>
                                            </p:txEl>
                                          </p:spTgt>
                                        </p:tgtEl>
                                      </p:cBhvr>
                                    </p:animEffect>
                                  </p:childTnLst>
                                </p:cTn>
                              </p:par>
                            </p:childTnLst>
                          </p:cTn>
                        </p:par>
                        <p:par>
                          <p:cTn id="26" fill="hold">
                            <p:stCondLst>
                              <p:cond delay="1000"/>
                            </p:stCondLst>
                            <p:childTnLst>
                              <p:par>
                                <p:cTn id="27" presetID="22" presetClass="entr" presetSubtype="1" fill="hold" nodeType="afterEffect">
                                  <p:stCondLst>
                                    <p:cond delay="0"/>
                                  </p:stCondLst>
                                  <p:childTnLst>
                                    <p:set>
                                      <p:cBhvr>
                                        <p:cTn id="28" dur="1" fill="hold">
                                          <p:stCondLst>
                                            <p:cond delay="0"/>
                                          </p:stCondLst>
                                        </p:cTn>
                                        <p:tgtEl>
                                          <p:spTgt spid="142366"/>
                                        </p:tgtEl>
                                        <p:attrNameLst>
                                          <p:attrName>style.visibility</p:attrName>
                                        </p:attrNameLst>
                                      </p:cBhvr>
                                      <p:to>
                                        <p:strVal val="visible"/>
                                      </p:to>
                                    </p:set>
                                    <p:animEffect transition="in" filter="wipe(up)">
                                      <p:cBhvr>
                                        <p:cTn id="29" dur="1000"/>
                                        <p:tgtEl>
                                          <p:spTgt spid="142366"/>
                                        </p:tgtEl>
                                      </p:cBhvr>
                                    </p:animEffect>
                                  </p:childTnLst>
                                </p:cTn>
                              </p:par>
                            </p:childTnLst>
                          </p:cTn>
                        </p:par>
                        <p:par>
                          <p:cTn id="30" fill="hold">
                            <p:stCondLst>
                              <p:cond delay="2000"/>
                            </p:stCondLst>
                            <p:childTnLst>
                              <p:par>
                                <p:cTn id="31" presetID="22" presetClass="entr" presetSubtype="4" fill="hold" nodeType="afterEffect">
                                  <p:stCondLst>
                                    <p:cond delay="0"/>
                                  </p:stCondLst>
                                  <p:childTnLst>
                                    <p:set>
                                      <p:cBhvr>
                                        <p:cTn id="32" dur="1" fill="hold">
                                          <p:stCondLst>
                                            <p:cond delay="0"/>
                                          </p:stCondLst>
                                        </p:cTn>
                                        <p:tgtEl>
                                          <p:spTgt spid="142367"/>
                                        </p:tgtEl>
                                        <p:attrNameLst>
                                          <p:attrName>style.visibility</p:attrName>
                                        </p:attrNameLst>
                                      </p:cBhvr>
                                      <p:to>
                                        <p:strVal val="visible"/>
                                      </p:to>
                                    </p:set>
                                    <p:animEffect transition="in" filter="wipe(down)">
                                      <p:cBhvr>
                                        <p:cTn id="33" dur="1000"/>
                                        <p:tgtEl>
                                          <p:spTgt spid="14236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2339" grpId="0" uiExpand="1" build="p" bldLvl="3"/>
    </p:bldLst>
  </p:timing>
</p:sld>
</file>

<file path=ppt/slides/slide7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pic>
        <p:nvPicPr>
          <p:cNvPr id="215054" name="Picture 14" descr="Fig02"/>
          <p:cNvPicPr>
            <a:picLocks noChangeAspect="1" noChangeArrowheads="1"/>
          </p:cNvPicPr>
          <p:nvPr/>
        </p:nvPicPr>
        <p:blipFill>
          <a:blip r:embed="rId3" cstate="print"/>
          <a:srcRect/>
          <a:stretch>
            <a:fillRect/>
          </a:stretch>
        </p:blipFill>
        <p:spPr bwMode="auto">
          <a:xfrm>
            <a:off x="1981200" y="762000"/>
            <a:ext cx="5591175" cy="5233988"/>
          </a:xfrm>
          <a:prstGeom prst="rect">
            <a:avLst/>
          </a:prstGeom>
          <a:noFill/>
        </p:spPr>
      </p:pic>
      <p:pic>
        <p:nvPicPr>
          <p:cNvPr id="215055" name="Picture 15" descr="Fig02"/>
          <p:cNvPicPr>
            <a:picLocks noChangeAspect="1" noChangeArrowheads="1"/>
          </p:cNvPicPr>
          <p:nvPr/>
        </p:nvPicPr>
        <p:blipFill>
          <a:blip r:embed="rId4" cstate="print"/>
          <a:srcRect/>
          <a:stretch>
            <a:fillRect/>
          </a:stretch>
        </p:blipFill>
        <p:spPr bwMode="auto">
          <a:xfrm>
            <a:off x="1981200" y="762000"/>
            <a:ext cx="5591175" cy="5233988"/>
          </a:xfrm>
          <a:prstGeom prst="rect">
            <a:avLst/>
          </a:prstGeom>
          <a:noFill/>
        </p:spPr>
      </p:pic>
      <p:pic>
        <p:nvPicPr>
          <p:cNvPr id="215056" name="Picture 16" descr="Fig02"/>
          <p:cNvPicPr>
            <a:picLocks noChangeAspect="1" noChangeArrowheads="1"/>
          </p:cNvPicPr>
          <p:nvPr/>
        </p:nvPicPr>
        <p:blipFill>
          <a:blip r:embed="rId5" cstate="print"/>
          <a:srcRect/>
          <a:stretch>
            <a:fillRect/>
          </a:stretch>
        </p:blipFill>
        <p:spPr bwMode="auto">
          <a:xfrm>
            <a:off x="1981200" y="762000"/>
            <a:ext cx="5591175" cy="5233988"/>
          </a:xfrm>
          <a:prstGeom prst="rect">
            <a:avLst/>
          </a:prstGeom>
          <a:noFill/>
        </p:spPr>
      </p:pic>
      <p:pic>
        <p:nvPicPr>
          <p:cNvPr id="215057" name="Picture 17" descr="Fig02"/>
          <p:cNvPicPr>
            <a:picLocks noChangeAspect="1" noChangeArrowheads="1"/>
          </p:cNvPicPr>
          <p:nvPr/>
        </p:nvPicPr>
        <p:blipFill>
          <a:blip r:embed="rId6" cstate="print"/>
          <a:srcRect/>
          <a:stretch>
            <a:fillRect/>
          </a:stretch>
        </p:blipFill>
        <p:spPr bwMode="auto">
          <a:xfrm>
            <a:off x="1981200" y="762000"/>
            <a:ext cx="5591175" cy="5233988"/>
          </a:xfrm>
          <a:prstGeom prst="rect">
            <a:avLst/>
          </a:prstGeom>
          <a:noFill/>
        </p:spPr>
      </p:pic>
      <p:pic>
        <p:nvPicPr>
          <p:cNvPr id="215058" name="Picture 18" descr="Fig02"/>
          <p:cNvPicPr>
            <a:picLocks noChangeAspect="1" noChangeArrowheads="1"/>
          </p:cNvPicPr>
          <p:nvPr/>
        </p:nvPicPr>
        <p:blipFill>
          <a:blip r:embed="rId7" cstate="print"/>
          <a:srcRect/>
          <a:stretch>
            <a:fillRect/>
          </a:stretch>
        </p:blipFill>
        <p:spPr bwMode="auto">
          <a:xfrm>
            <a:off x="1981200" y="762000"/>
            <a:ext cx="5591175" cy="5233988"/>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215055"/>
                                        </p:tgtEl>
                                        <p:attrNameLst>
                                          <p:attrName>style.visibility</p:attrName>
                                        </p:attrNameLst>
                                      </p:cBhvr>
                                      <p:to>
                                        <p:strVal val="visible"/>
                                      </p:to>
                                    </p:set>
                                    <p:animEffect transition="in" filter="wipe(up)">
                                      <p:cBhvr>
                                        <p:cTn id="7" dur="1000"/>
                                        <p:tgtEl>
                                          <p:spTgt spid="21505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15056"/>
                                        </p:tgtEl>
                                        <p:attrNameLst>
                                          <p:attrName>style.visibility</p:attrName>
                                        </p:attrNameLst>
                                      </p:cBhvr>
                                      <p:to>
                                        <p:strVal val="visible"/>
                                      </p:to>
                                    </p:set>
                                    <p:animEffect transition="in" filter="wipe(down)">
                                      <p:cBhvr>
                                        <p:cTn id="12" dur="1000"/>
                                        <p:tgtEl>
                                          <p:spTgt spid="215056"/>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15057"/>
                                        </p:tgtEl>
                                        <p:attrNameLst>
                                          <p:attrName>style.visibility</p:attrName>
                                        </p:attrNameLst>
                                      </p:cBhvr>
                                      <p:to>
                                        <p:strVal val="visible"/>
                                      </p:to>
                                    </p:set>
                                    <p:animEffect transition="in" filter="wipe(up)">
                                      <p:cBhvr>
                                        <p:cTn id="17" dur="1000"/>
                                        <p:tgtEl>
                                          <p:spTgt spid="215057"/>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15058"/>
                                        </p:tgtEl>
                                        <p:attrNameLst>
                                          <p:attrName>style.visibility</p:attrName>
                                        </p:attrNameLst>
                                      </p:cBhvr>
                                      <p:to>
                                        <p:strVal val="visible"/>
                                      </p:to>
                                    </p:set>
                                    <p:animEffect transition="in" filter="wipe(down)">
                                      <p:cBhvr>
                                        <p:cTn id="22" dur="1000"/>
                                        <p:tgtEl>
                                          <p:spTgt spid="2150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08931" name="Rectangle 3"/>
          <p:cNvSpPr>
            <a:spLocks noGrp="1" noChangeArrowheads="1"/>
          </p:cNvSpPr>
          <p:nvPr>
            <p:ph type="body" idx="1"/>
          </p:nvPr>
        </p:nvSpPr>
        <p:spPr>
          <a:xfrm>
            <a:off x="457200" y="1447800"/>
            <a:ext cx="2895600" cy="4800600"/>
          </a:xfrm>
        </p:spPr>
        <p:txBody>
          <a:bodyPr/>
          <a:lstStyle/>
          <a:p>
            <a:r>
              <a:rPr lang="en-US" dirty="0"/>
              <a:t>Coordinating Decisions</a:t>
            </a:r>
          </a:p>
          <a:p>
            <a:pPr lvl="1"/>
            <a:r>
              <a:rPr lang="en-US" dirty="0"/>
              <a:t>Markets coordinate individual  decisions through price adjustments.</a:t>
            </a:r>
          </a:p>
        </p:txBody>
      </p:sp>
      <p:sp>
        <p:nvSpPr>
          <p:cNvPr id="508938" name="Rectangle 10"/>
          <p:cNvSpPr>
            <a:spLocks noGrp="1" noChangeArrowheads="1"/>
          </p:cNvSpPr>
          <p:nvPr>
            <p:ph type="title"/>
          </p:nvPr>
        </p:nvSpPr>
        <p:spPr>
          <a:xfrm>
            <a:off x="990600" y="457200"/>
            <a:ext cx="7010400" cy="841375"/>
          </a:xfrm>
          <a:noFill/>
          <a:ln/>
        </p:spPr>
        <p:txBody>
          <a:bodyPr/>
          <a:lstStyle/>
          <a:p>
            <a:r>
              <a:rPr lang="en-US" dirty="0"/>
              <a:t>Economic Coordination</a:t>
            </a:r>
          </a:p>
        </p:txBody>
      </p:sp>
      <p:pic>
        <p:nvPicPr>
          <p:cNvPr id="508944" name="Picture 16" descr="Fig02"/>
          <p:cNvPicPr>
            <a:picLocks noChangeAspect="1" noChangeArrowheads="1"/>
          </p:cNvPicPr>
          <p:nvPr/>
        </p:nvPicPr>
        <p:blipFill>
          <a:blip r:embed="rId3" cstate="print"/>
          <a:srcRect/>
          <a:stretch>
            <a:fillRect/>
          </a:stretch>
        </p:blipFill>
        <p:spPr bwMode="auto">
          <a:xfrm>
            <a:off x="3810000" y="1676400"/>
            <a:ext cx="5162550" cy="4832350"/>
          </a:xfrm>
          <a:prstGeom prst="rect">
            <a:avLst/>
          </a:prstGeom>
          <a:noFill/>
        </p:spPr>
      </p:pic>
      <p:pic>
        <p:nvPicPr>
          <p:cNvPr id="508945" name="Picture 17" descr="Fig02"/>
          <p:cNvPicPr>
            <a:picLocks noChangeAspect="1" noChangeArrowheads="1"/>
          </p:cNvPicPr>
          <p:nvPr/>
        </p:nvPicPr>
        <p:blipFill>
          <a:blip r:embed="rId4" cstate="print"/>
          <a:srcRect/>
          <a:stretch>
            <a:fillRect/>
          </a:stretch>
        </p:blipFill>
        <p:spPr bwMode="auto">
          <a:xfrm>
            <a:off x="3810000" y="1676400"/>
            <a:ext cx="5162550" cy="4832350"/>
          </a:xfrm>
          <a:prstGeom prst="rect">
            <a:avLst/>
          </a:prstGeom>
          <a:noFill/>
        </p:spPr>
      </p:pic>
      <p:pic>
        <p:nvPicPr>
          <p:cNvPr id="508946" name="Picture 18" descr="Fig02"/>
          <p:cNvPicPr>
            <a:picLocks noChangeAspect="1" noChangeArrowheads="1"/>
          </p:cNvPicPr>
          <p:nvPr/>
        </p:nvPicPr>
        <p:blipFill>
          <a:blip r:embed="rId5" cstate="print"/>
          <a:srcRect/>
          <a:stretch>
            <a:fillRect/>
          </a:stretch>
        </p:blipFill>
        <p:spPr bwMode="auto">
          <a:xfrm>
            <a:off x="3810000" y="1676400"/>
            <a:ext cx="5162550" cy="4832350"/>
          </a:xfrm>
          <a:prstGeom prst="rect">
            <a:avLst/>
          </a:prstGeom>
          <a:noFill/>
        </p:spPr>
      </p:pic>
      <p:pic>
        <p:nvPicPr>
          <p:cNvPr id="508947" name="Picture 19" descr="Fig02"/>
          <p:cNvPicPr>
            <a:picLocks noChangeAspect="1" noChangeArrowheads="1"/>
          </p:cNvPicPr>
          <p:nvPr/>
        </p:nvPicPr>
        <p:blipFill>
          <a:blip r:embed="rId6" cstate="print"/>
          <a:srcRect/>
          <a:stretch>
            <a:fillRect/>
          </a:stretch>
        </p:blipFill>
        <p:spPr bwMode="auto">
          <a:xfrm>
            <a:off x="3810000" y="1676400"/>
            <a:ext cx="5162550" cy="4832350"/>
          </a:xfrm>
          <a:prstGeom prst="rect">
            <a:avLst/>
          </a:prstGeom>
          <a:noFill/>
        </p:spPr>
      </p:pic>
      <p:pic>
        <p:nvPicPr>
          <p:cNvPr id="508948" name="Picture 20" descr="Fig02"/>
          <p:cNvPicPr>
            <a:picLocks noChangeAspect="1" noChangeArrowheads="1"/>
          </p:cNvPicPr>
          <p:nvPr/>
        </p:nvPicPr>
        <p:blipFill>
          <a:blip r:embed="rId7" cstate="print"/>
          <a:srcRect/>
          <a:stretch>
            <a:fillRect/>
          </a:stretch>
        </p:blipFill>
        <p:spPr bwMode="auto">
          <a:xfrm>
            <a:off x="3810000" y="1676400"/>
            <a:ext cx="5162550" cy="4832350"/>
          </a:xfrm>
          <a:prstGeom prst="rect">
            <a:avLst/>
          </a:prstGeom>
          <a:noFill/>
        </p:spPr>
      </p:pic>
    </p:spTree>
  </p:cSld>
  <p:clrMapOvr>
    <a:masterClrMapping/>
  </p:clrMapOvr>
  <p:transition spd="med">
    <p:wipe dir="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08931">
                                            <p:txEl>
                                              <p:pRg st="1" end="1"/>
                                            </p:txEl>
                                          </p:spTgt>
                                        </p:tgtEl>
                                        <p:attrNameLst>
                                          <p:attrName>style.visibility</p:attrName>
                                        </p:attrNameLst>
                                      </p:cBhvr>
                                      <p:to>
                                        <p:strVal val="visible"/>
                                      </p:to>
                                    </p:set>
                                    <p:animEffect transition="in" filter="wipe(left)">
                                      <p:cBhvr>
                                        <p:cTn id="7" dur="1000"/>
                                        <p:tgtEl>
                                          <p:spTgt spid="508931">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8931" grpId="0" uiExpand="1" build="p" bldLvl="3"/>
    </p:bldLst>
  </p:timing>
</p:sld>
</file>

<file path=ppt/theme/theme1.xml><?xml version="1.0" encoding="utf-8"?>
<a:theme xmlns:a="http://schemas.openxmlformats.org/drawingml/2006/main" name="1_Default Design">
  <a:themeElements>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5_Default Design">
  <a:themeElements>
    <a:clrScheme name="5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efault Design">
  <a:themeElements>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2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2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2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2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2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2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2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2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2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2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2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2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2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Default Design">
  <a:themeElements>
    <a:clrScheme name="3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Default Design">
  <a:themeElements>
    <a:clrScheme name="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1_Custom Design">
  <a:themeElements>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Custom Design">
  <a:themeElements>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3_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3_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3_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3_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3_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3_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3_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3_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3_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3_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3_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3_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3_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Custom Design">
  <a:themeElements>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Custom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Custom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Custom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Custom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Custom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Custom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Custom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Custom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Custom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Custom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Custom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Custom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Custom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6_Default Design">
  <a:themeElements>
    <a:clrScheme name="6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6_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6_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6_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6_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6_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6_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6_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6_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6_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6_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6_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6_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6_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1.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US6e</Template>
  <TotalTime>6086</TotalTime>
  <Words>4425</Words>
  <Application>Microsoft Office PowerPoint</Application>
  <PresentationFormat>On-screen Show (4:3)</PresentationFormat>
  <Paragraphs>301</Paragraphs>
  <Slides>73</Slides>
  <Notes>65</Notes>
  <HiddenSlides>12</HiddenSlides>
  <MMClips>0</MMClips>
  <ScaleCrop>false</ScaleCrop>
  <HeadingPairs>
    <vt:vector size="6" baseType="variant">
      <vt:variant>
        <vt:lpstr>Theme</vt:lpstr>
      </vt:variant>
      <vt:variant>
        <vt:i4>9</vt:i4>
      </vt:variant>
      <vt:variant>
        <vt:lpstr>Embedded OLE Servers</vt:lpstr>
      </vt:variant>
      <vt:variant>
        <vt:i4>1</vt:i4>
      </vt:variant>
      <vt:variant>
        <vt:lpstr>Slide Titles</vt:lpstr>
      </vt:variant>
      <vt:variant>
        <vt:i4>73</vt:i4>
      </vt:variant>
    </vt:vector>
  </HeadingPairs>
  <TitlesOfParts>
    <vt:vector size="83" baseType="lpstr">
      <vt:lpstr>1_Default Design</vt:lpstr>
      <vt:lpstr>5_Default Design</vt:lpstr>
      <vt:lpstr>2_Default Design</vt:lpstr>
      <vt:lpstr>3_Default Design</vt:lpstr>
      <vt:lpstr>4_Default Design</vt:lpstr>
      <vt:lpstr>1_Custom Design</vt:lpstr>
      <vt:lpstr>3_Custom Design</vt:lpstr>
      <vt:lpstr>Custom Design</vt:lpstr>
      <vt:lpstr>6_Default Design</vt:lpstr>
      <vt:lpstr>Image</vt:lpstr>
      <vt:lpstr> Econ 102 - Introduction to Macro Economics  Lecture Note - Chapter 2 The Economic Problem </vt:lpstr>
      <vt:lpstr>Slide 2</vt:lpstr>
      <vt:lpstr>Slide 3</vt:lpstr>
      <vt:lpstr>Production Possibilities and Opportunity Cost</vt:lpstr>
      <vt:lpstr>Production Possibilities and Opportunity Cost</vt:lpstr>
      <vt:lpstr>Production Possibilities and Opportunity Cost </vt:lpstr>
      <vt:lpstr>Production Possibilities and Opportunity Cost </vt:lpstr>
      <vt:lpstr>Slide 8</vt:lpstr>
      <vt:lpstr>Production Possibilities and Opportunity Cost </vt:lpstr>
      <vt:lpstr>Production Possibilities and Opportunity Cost </vt:lpstr>
      <vt:lpstr>Production Possibilities and Opportunity Cost </vt:lpstr>
      <vt:lpstr>Production Possibilities and Opportunity Cost </vt:lpstr>
      <vt:lpstr>Production Possibilities and Opportunity Cost </vt:lpstr>
      <vt:lpstr>Production Possibilities and Opportunity Cost </vt:lpstr>
      <vt:lpstr>Production Possibilities and Opportunity Cost </vt:lpstr>
      <vt:lpstr>Production Possibilities and Opportunity Cost </vt:lpstr>
      <vt:lpstr>Production Possibilities and Opportunity Cost </vt:lpstr>
      <vt:lpstr>Using Resources Efficiently </vt:lpstr>
      <vt:lpstr>Using Resources Efficiently </vt:lpstr>
      <vt:lpstr>Slide 20</vt:lpstr>
      <vt:lpstr>Using Resources Efficiently </vt:lpstr>
      <vt:lpstr>Slide 22</vt:lpstr>
      <vt:lpstr>Slide 23</vt:lpstr>
      <vt:lpstr>Using Resources Efficiently </vt:lpstr>
      <vt:lpstr>Using Resources Efficiently </vt:lpstr>
      <vt:lpstr>Using Resources Efficiently </vt:lpstr>
      <vt:lpstr>Slide 27</vt:lpstr>
      <vt:lpstr>Using Resources Efficiently </vt:lpstr>
      <vt:lpstr>Using Resources Efficiently </vt:lpstr>
      <vt:lpstr>Using Resources Efficiently </vt:lpstr>
      <vt:lpstr>Slide 31</vt:lpstr>
      <vt:lpstr>Using Resources Efficiently </vt:lpstr>
      <vt:lpstr>Slide 33</vt:lpstr>
      <vt:lpstr>Using Resources Efficiently </vt:lpstr>
      <vt:lpstr>Slide 35</vt:lpstr>
      <vt:lpstr>Using Resources Efficiently </vt:lpstr>
      <vt:lpstr>Slide 37</vt:lpstr>
      <vt:lpstr>Economic Growth </vt:lpstr>
      <vt:lpstr>Economic Growth </vt:lpstr>
      <vt:lpstr>The Cost of Economic Growth </vt:lpstr>
      <vt:lpstr>The Cost of Economic Growth (Sustainability) </vt:lpstr>
      <vt:lpstr>The Issue of Sustainability</vt:lpstr>
      <vt:lpstr>Economic Growth </vt:lpstr>
      <vt:lpstr>Slide 44</vt:lpstr>
      <vt:lpstr>Gains from Trade</vt:lpstr>
      <vt:lpstr>Gains from Trade</vt:lpstr>
      <vt:lpstr>Gains from Trade (cont).</vt:lpstr>
      <vt:lpstr>Gains from Trade</vt:lpstr>
      <vt:lpstr>Gains from Trade (The Barter Economy)</vt:lpstr>
      <vt:lpstr>Gains from Trade (The Barter Economy)</vt:lpstr>
      <vt:lpstr>Gains from Trade (The Barter Economy)</vt:lpstr>
      <vt:lpstr>Gains from Trade (The Barter Economy)</vt:lpstr>
      <vt:lpstr>Gains from Trade (The Barter Economy) </vt:lpstr>
      <vt:lpstr>Slide 54</vt:lpstr>
      <vt:lpstr>Slide 55</vt:lpstr>
      <vt:lpstr>Slide 56</vt:lpstr>
      <vt:lpstr>Slide 57</vt:lpstr>
      <vt:lpstr>Gains from Trade (The Barter Economy)</vt:lpstr>
      <vt:lpstr>Slide 59</vt:lpstr>
      <vt:lpstr>Gains from Trade (The Barter Economy)</vt:lpstr>
      <vt:lpstr>Gains from Trade</vt:lpstr>
      <vt:lpstr>Gains from Trade</vt:lpstr>
      <vt:lpstr>Gains from Trade</vt:lpstr>
      <vt:lpstr>Gains from Trade</vt:lpstr>
      <vt:lpstr>Gains from Trade</vt:lpstr>
      <vt:lpstr>Gains from Trade</vt:lpstr>
      <vt:lpstr>Free Trade vs. Fair Trade</vt:lpstr>
      <vt:lpstr>Free Trade vs. Fair Trade</vt:lpstr>
      <vt:lpstr>Economic Coordination</vt:lpstr>
      <vt:lpstr>Economic Coordination</vt:lpstr>
      <vt:lpstr>Economic Coordination</vt:lpstr>
      <vt:lpstr>Slide 72</vt:lpstr>
      <vt:lpstr>Economic Coordination</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Michael</dc:creator>
  <cp:lastModifiedBy>Shumi</cp:lastModifiedBy>
  <cp:revision>205</cp:revision>
  <dcterms:created xsi:type="dcterms:W3CDTF">2002-04-24T05:17:56Z</dcterms:created>
  <dcterms:modified xsi:type="dcterms:W3CDTF">2019-05-07T15:51:07Z</dcterms:modified>
</cp:coreProperties>
</file>